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tmp" ContentType="image/p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theme/theme3.xml" ContentType="application/vnd.openxmlformats-officedocument.theme+xml"/>
  <Override PartName="/ppt/slideLayouts/slideLayout17.xml" ContentType="application/vnd.openxmlformats-officedocument.presentationml.slideLayout+xml"/>
  <Override PartName="/ppt/theme/theme4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5.xml" ContentType="application/vnd.openxmlformats-officedocument.theme+xml"/>
  <Override PartName="/ppt/slideLayouts/slideLayout23.xml" ContentType="application/vnd.openxmlformats-officedocument.presentationml.slideLayout+xml"/>
  <Override PartName="/ppt/theme/theme6.xml" ContentType="application/vnd.openxmlformats-officedocument.theme+xml"/>
  <Override PartName="/ppt/slideLayouts/slideLayout24.xml" ContentType="application/vnd.openxmlformats-officedocument.presentationml.slideLayout+xml"/>
  <Override PartName="/ppt/theme/theme7.xml" ContentType="application/vnd.openxmlformats-officedocument.theme+xml"/>
  <Override PartName="/ppt/slideLayouts/slideLayout25.xml" ContentType="application/vnd.openxmlformats-officedocument.presentationml.slideLayout+xml"/>
  <Override PartName="/ppt/theme/theme8.xml" ContentType="application/vnd.openxmlformats-officedocument.theme+xml"/>
  <Override PartName="/ppt/slideLayouts/slideLayout26.xml" ContentType="application/vnd.openxmlformats-officedocument.presentationml.slideLayout+xml"/>
  <Override PartName="/ppt/theme/theme9.xml" ContentType="application/vnd.openxmlformats-officedocument.theme+xml"/>
  <Override PartName="/ppt/slideLayouts/slideLayout27.xml" ContentType="application/vnd.openxmlformats-officedocument.presentationml.slideLayout+xml"/>
  <Override PartName="/ppt/theme/theme10.xml" ContentType="application/vnd.openxmlformats-officedocument.theme+xml"/>
  <Override PartName="/ppt/slideLayouts/slideLayout28.xml" ContentType="application/vnd.openxmlformats-officedocument.presentationml.slideLayout+xml"/>
  <Override PartName="/ppt/theme/theme11.xml" ContentType="application/vnd.openxmlformats-officedocument.theme+xml"/>
  <Override PartName="/ppt/slideLayouts/slideLayout29.xml" ContentType="application/vnd.openxmlformats-officedocument.presentationml.slideLayout+xml"/>
  <Override PartName="/ppt/theme/theme12.xml" ContentType="application/vnd.openxmlformats-officedocument.theme+xml"/>
  <Override PartName="/ppt/slideLayouts/slideLayout30.xml" ContentType="application/vnd.openxmlformats-officedocument.presentationml.slideLayout+xml"/>
  <Override PartName="/ppt/theme/theme13.xml" ContentType="application/vnd.openxmlformats-officedocument.theme+xml"/>
  <Override PartName="/ppt/slideLayouts/slideLayout31.xml" ContentType="application/vnd.openxmlformats-officedocument.presentationml.slideLayout+xml"/>
  <Override PartName="/ppt/theme/theme14.xml" ContentType="application/vnd.openxmlformats-officedocument.theme+xml"/>
  <Override PartName="/ppt/slideLayouts/slideLayout32.xml" ContentType="application/vnd.openxmlformats-officedocument.presentationml.slideLayout+xml"/>
  <Override PartName="/ppt/theme/theme15.xml" ContentType="application/vnd.openxmlformats-officedocument.theme+xml"/>
  <Override PartName="/ppt/slideLayouts/slideLayout33.xml" ContentType="application/vnd.openxmlformats-officedocument.presentationml.slideLayout+xml"/>
  <Override PartName="/ppt/theme/theme16.xml" ContentType="application/vnd.openxmlformats-officedocument.theme+xml"/>
  <Override PartName="/ppt/slideLayouts/slideLayout34.xml" ContentType="application/vnd.openxmlformats-officedocument.presentationml.slideLayout+xml"/>
  <Override PartName="/ppt/theme/theme17.xml" ContentType="application/vnd.openxmlformats-officedocument.theme+xml"/>
  <Override PartName="/ppt/slideLayouts/slideLayout35.xml" ContentType="application/vnd.openxmlformats-officedocument.presentationml.slideLayout+xml"/>
  <Override PartName="/ppt/theme/theme18.xml" ContentType="application/vnd.openxmlformats-officedocument.theme+xml"/>
  <Override PartName="/ppt/slideLayouts/slideLayout36.xml" ContentType="application/vnd.openxmlformats-officedocument.presentationml.slideLayout+xml"/>
  <Override PartName="/ppt/theme/theme19.xml" ContentType="application/vnd.openxmlformats-officedocument.theme+xml"/>
  <Override PartName="/ppt/slideLayouts/slideLayout37.xml" ContentType="application/vnd.openxmlformats-officedocument.presentationml.slideLayout+xml"/>
  <Override PartName="/ppt/theme/theme20.xml" ContentType="application/vnd.openxmlformats-officedocument.theme+xml"/>
  <Override PartName="/ppt/slideLayouts/slideLayout38.xml" ContentType="application/vnd.openxmlformats-officedocument.presentationml.slideLayout+xml"/>
  <Override PartName="/ppt/theme/theme21.xml" ContentType="application/vnd.openxmlformats-officedocument.theme+xml"/>
  <Override PartName="/ppt/slideLayouts/slideLayout39.xml" ContentType="application/vnd.openxmlformats-officedocument.presentationml.slideLayout+xml"/>
  <Override PartName="/ppt/theme/theme2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3.xml" ContentType="application/vnd.openxmlformats-officedocument.theme+xml"/>
  <Override PartName="/ppt/slideLayouts/slideLayout42.xml" ContentType="application/vnd.openxmlformats-officedocument.presentationml.slideLayout+xml"/>
  <Override PartName="/ppt/theme/theme24.xml" ContentType="application/vnd.openxmlformats-officedocument.theme+xml"/>
  <Override PartName="/ppt/slideLayouts/slideLayout43.xml" ContentType="application/vnd.openxmlformats-officedocument.presentationml.slideLayout+xml"/>
  <Override PartName="/ppt/theme/theme25.xml" ContentType="application/vnd.openxmlformats-officedocument.theme+xml"/>
  <Override PartName="/ppt/slideLayouts/slideLayout44.xml" ContentType="application/vnd.openxmlformats-officedocument.presentationml.slideLayout+xml"/>
  <Override PartName="/ppt/theme/theme26.xml" ContentType="application/vnd.openxmlformats-officedocument.theme+xml"/>
  <Override PartName="/ppt/slideLayouts/slideLayout45.xml" ContentType="application/vnd.openxmlformats-officedocument.presentationml.slideLayout+xml"/>
  <Override PartName="/ppt/theme/theme27.xml" ContentType="application/vnd.openxmlformats-officedocument.theme+xml"/>
  <Override PartName="/ppt/slideLayouts/slideLayout46.xml" ContentType="application/vnd.openxmlformats-officedocument.presentationml.slideLayout+xml"/>
  <Override PartName="/ppt/theme/theme28.xml" ContentType="application/vnd.openxmlformats-officedocument.theme+xml"/>
  <Override PartName="/ppt/slideLayouts/slideLayout47.xml" ContentType="application/vnd.openxmlformats-officedocument.presentationml.slideLayout+xml"/>
  <Override PartName="/ppt/theme/theme29.xml" ContentType="application/vnd.openxmlformats-officedocument.theme+xml"/>
  <Override PartName="/ppt/slideLayouts/slideLayout48.xml" ContentType="application/vnd.openxmlformats-officedocument.presentationml.slideLayout+xml"/>
  <Override PartName="/ppt/theme/theme30.xml" ContentType="application/vnd.openxmlformats-officedocument.theme+xml"/>
  <Override PartName="/ppt/slideLayouts/slideLayout49.xml" ContentType="application/vnd.openxmlformats-officedocument.presentationml.slideLayout+xml"/>
  <Override PartName="/ppt/theme/theme31.xml" ContentType="application/vnd.openxmlformats-officedocument.theme+xml"/>
  <Override PartName="/ppt/slideLayouts/slideLayout50.xml" ContentType="application/vnd.openxmlformats-officedocument.presentationml.slideLayout+xml"/>
  <Override PartName="/ppt/theme/theme32.xml" ContentType="application/vnd.openxmlformats-officedocument.theme+xml"/>
  <Override PartName="/ppt/slideLayouts/slideLayout51.xml" ContentType="application/vnd.openxmlformats-officedocument.presentationml.slideLayout+xml"/>
  <Override PartName="/ppt/theme/theme33.xml" ContentType="application/vnd.openxmlformats-officedocument.theme+xml"/>
  <Override PartName="/ppt/slideLayouts/slideLayout52.xml" ContentType="application/vnd.openxmlformats-officedocument.presentationml.slideLayout+xml"/>
  <Override PartName="/ppt/theme/theme34.xml" ContentType="application/vnd.openxmlformats-officedocument.theme+xml"/>
  <Override PartName="/ppt/slideLayouts/slideLayout53.xml" ContentType="application/vnd.openxmlformats-officedocument.presentationml.slideLayout+xml"/>
  <Override PartName="/ppt/theme/theme35.xml" ContentType="application/vnd.openxmlformats-officedocument.theme+xml"/>
  <Override PartName="/ppt/slideLayouts/slideLayout54.xml" ContentType="application/vnd.openxmlformats-officedocument.presentationml.slideLayout+xml"/>
  <Override PartName="/ppt/theme/theme36.xml" ContentType="application/vnd.openxmlformats-officedocument.theme+xml"/>
  <Override PartName="/ppt/slideLayouts/slideLayout55.xml" ContentType="application/vnd.openxmlformats-officedocument.presentationml.slideLayout+xml"/>
  <Override PartName="/ppt/theme/theme37.xml" ContentType="application/vnd.openxmlformats-officedocument.theme+xml"/>
  <Override PartName="/ppt/slideLayouts/slideLayout56.xml" ContentType="application/vnd.openxmlformats-officedocument.presentationml.slideLayout+xml"/>
  <Override PartName="/ppt/theme/theme38.xml" ContentType="application/vnd.openxmlformats-officedocument.theme+xml"/>
  <Override PartName="/ppt/slideLayouts/slideLayout57.xml" ContentType="application/vnd.openxmlformats-officedocument.presentationml.slideLayout+xml"/>
  <Override PartName="/ppt/theme/theme39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0.xml" ContentType="application/vnd.openxmlformats-officedocument.theme+xml"/>
  <Override PartName="/ppt/slideLayouts/slideLayout60.xml" ContentType="application/vnd.openxmlformats-officedocument.presentationml.slideLayout+xml"/>
  <Override PartName="/ppt/theme/theme41.xml" ContentType="application/vnd.openxmlformats-officedocument.theme+xml"/>
  <Override PartName="/ppt/slideLayouts/slideLayout61.xml" ContentType="application/vnd.openxmlformats-officedocument.presentationml.slideLayout+xml"/>
  <Override PartName="/ppt/theme/theme42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43.xml" ContentType="application/vnd.openxmlformats-officedocument.theme+xml"/>
  <Override PartName="/ppt/theme/theme44.xml" ContentType="application/vnd.openxmlformats-officedocument.theme+xml"/>
  <Override PartName="/ppt/theme/theme45.xml" ContentType="application/vnd.openxmlformats-officedocument.theme+xml"/>
  <Override PartName="/ppt/theme/theme46.xml" ContentType="application/vnd.openxmlformats-officedocument.theme+xml"/>
  <Override PartName="/ppt/theme/theme47.xml" ContentType="application/vnd.openxmlformats-officedocument.theme+xml"/>
  <Override PartName="/ppt/slideLayouts/slideLayout64.xml" ContentType="application/vnd.openxmlformats-officedocument.presentationml.slideLayout+xml"/>
  <Override PartName="/ppt/theme/theme48.xml" ContentType="application/vnd.openxmlformats-officedocument.theme+xml"/>
  <Override PartName="/ppt/slideLayouts/slideLayout65.xml" ContentType="application/vnd.openxmlformats-officedocument.presentationml.slideLayout+xml"/>
  <Override PartName="/ppt/theme/theme49.xml" ContentType="application/vnd.openxmlformats-officedocument.theme+xml"/>
  <Override PartName="/ppt/slideLayouts/slideLayout66.xml" ContentType="application/vnd.openxmlformats-officedocument.presentationml.slideLayout+xml"/>
  <Override PartName="/ppt/theme/theme50.xml" ContentType="application/vnd.openxmlformats-officedocument.theme+xml"/>
  <Override PartName="/ppt/slideLayouts/slideLayout67.xml" ContentType="application/vnd.openxmlformats-officedocument.presentationml.slideLayout+xml"/>
  <Override PartName="/ppt/theme/theme51.xml" ContentType="application/vnd.openxmlformats-officedocument.theme+xml"/>
  <Override PartName="/ppt/slideLayouts/slideLayout68.xml" ContentType="application/vnd.openxmlformats-officedocument.presentationml.slideLayout+xml"/>
  <Override PartName="/ppt/theme/theme52.xml" ContentType="application/vnd.openxmlformats-officedocument.theme+xml"/>
  <Override PartName="/ppt/slideLayouts/slideLayout69.xml" ContentType="application/vnd.openxmlformats-officedocument.presentationml.slideLayout+xml"/>
  <Override PartName="/ppt/theme/theme53.xml" ContentType="application/vnd.openxmlformats-officedocument.theme+xml"/>
  <Override PartName="/ppt/slideLayouts/slideLayout70.xml" ContentType="application/vnd.openxmlformats-officedocument.presentationml.slideLayout+xml"/>
  <Override PartName="/ppt/theme/theme54.xml" ContentType="application/vnd.openxmlformats-officedocument.theme+xml"/>
  <Override PartName="/ppt/slideLayouts/slideLayout71.xml" ContentType="application/vnd.openxmlformats-officedocument.presentationml.slideLayout+xml"/>
  <Override PartName="/ppt/theme/theme55.xml" ContentType="application/vnd.openxmlformats-officedocument.theme+xml"/>
  <Override PartName="/ppt/slideLayouts/slideLayout72.xml" ContentType="application/vnd.openxmlformats-officedocument.presentationml.slideLayout+xml"/>
  <Override PartName="/ppt/theme/theme56.xml" ContentType="application/vnd.openxmlformats-officedocument.theme+xml"/>
  <Override PartName="/ppt/slideLayouts/slideLayout73.xml" ContentType="application/vnd.openxmlformats-officedocument.presentationml.slideLayout+xml"/>
  <Override PartName="/ppt/theme/theme57.xml" ContentType="application/vnd.openxmlformats-officedocument.theme+xml"/>
  <Override PartName="/ppt/slideLayouts/slideLayout74.xml" ContentType="application/vnd.openxmlformats-officedocument.presentationml.slideLayout+xml"/>
  <Override PartName="/ppt/theme/theme58.xml" ContentType="application/vnd.openxmlformats-officedocument.theme+xml"/>
  <Override PartName="/ppt/slideLayouts/slideLayout75.xml" ContentType="application/vnd.openxmlformats-officedocument.presentationml.slideLayout+xml"/>
  <Override PartName="/ppt/theme/theme59.xml" ContentType="application/vnd.openxmlformats-officedocument.theme+xml"/>
  <Override PartName="/ppt/slideLayouts/slideLayout76.xml" ContentType="application/vnd.openxmlformats-officedocument.presentationml.slideLayout+xml"/>
  <Override PartName="/ppt/theme/theme60.xml" ContentType="application/vnd.openxmlformats-officedocument.theme+xml"/>
  <Override PartName="/ppt/slideLayouts/slideLayout77.xml" ContentType="application/vnd.openxmlformats-officedocument.presentationml.slideLayout+xml"/>
  <Override PartName="/ppt/theme/theme61.xml" ContentType="application/vnd.openxmlformats-officedocument.theme+xml"/>
  <Override PartName="/ppt/slideLayouts/slideLayout78.xml" ContentType="application/vnd.openxmlformats-officedocument.presentationml.slideLayout+xml"/>
  <Override PartName="/ppt/theme/theme62.xml" ContentType="application/vnd.openxmlformats-officedocument.theme+xml"/>
  <Override PartName="/ppt/slideLayouts/slideLayout79.xml" ContentType="application/vnd.openxmlformats-officedocument.presentationml.slideLayout+xml"/>
  <Override PartName="/ppt/theme/theme63.xml" ContentType="application/vnd.openxmlformats-officedocument.theme+xml"/>
  <Override PartName="/ppt/slideLayouts/slideLayout80.xml" ContentType="application/vnd.openxmlformats-officedocument.presentationml.slideLayout+xml"/>
  <Override PartName="/ppt/theme/theme64.xml" ContentType="application/vnd.openxmlformats-officedocument.theme+xml"/>
  <Override PartName="/ppt/slideLayouts/slideLayout81.xml" ContentType="application/vnd.openxmlformats-officedocument.presentationml.slideLayout+xml"/>
  <Override PartName="/ppt/theme/theme65.xml" ContentType="application/vnd.openxmlformats-officedocument.theme+xml"/>
  <Override PartName="/ppt/slideLayouts/slideLayout82.xml" ContentType="application/vnd.openxmlformats-officedocument.presentationml.slideLayout+xml"/>
  <Override PartName="/ppt/theme/theme66.xml" ContentType="application/vnd.openxmlformats-officedocument.theme+xml"/>
  <Override PartName="/ppt/slideLayouts/slideLayout83.xml" ContentType="application/vnd.openxmlformats-officedocument.presentationml.slideLayout+xml"/>
  <Override PartName="/ppt/theme/theme67.xml" ContentType="application/vnd.openxmlformats-officedocument.theme+xml"/>
  <Override PartName="/ppt/slideLayouts/slideLayout84.xml" ContentType="application/vnd.openxmlformats-officedocument.presentationml.slideLayout+xml"/>
  <Override PartName="/ppt/theme/theme68.xml" ContentType="application/vnd.openxmlformats-officedocument.theme+xml"/>
  <Override PartName="/ppt/slideLayouts/slideLayout85.xml" ContentType="application/vnd.openxmlformats-officedocument.presentationml.slideLayout+xml"/>
  <Override PartName="/ppt/theme/theme69.xml" ContentType="application/vnd.openxmlformats-officedocument.theme+xml"/>
  <Override PartName="/ppt/slideLayouts/slideLayout86.xml" ContentType="application/vnd.openxmlformats-officedocument.presentationml.slideLayout+xml"/>
  <Override PartName="/ppt/theme/theme70.xml" ContentType="application/vnd.openxmlformats-officedocument.theme+xml"/>
  <Override PartName="/ppt/slideLayouts/slideLayout87.xml" ContentType="application/vnd.openxmlformats-officedocument.presentationml.slideLayout+xml"/>
  <Override PartName="/ppt/theme/theme71.xml" ContentType="application/vnd.openxmlformats-officedocument.theme+xml"/>
  <Override PartName="/ppt/slideLayouts/slideLayout88.xml" ContentType="application/vnd.openxmlformats-officedocument.presentationml.slideLayout+xml"/>
  <Override PartName="/ppt/theme/theme72.xml" ContentType="application/vnd.openxmlformats-officedocument.theme+xml"/>
  <Override PartName="/ppt/slideLayouts/slideLayout89.xml" ContentType="application/vnd.openxmlformats-officedocument.presentationml.slideLayout+xml"/>
  <Override PartName="/ppt/theme/theme73.xml" ContentType="application/vnd.openxmlformats-officedocument.theme+xml"/>
  <Override PartName="/ppt/slideLayouts/slideLayout90.xml" ContentType="application/vnd.openxmlformats-officedocument.presentationml.slideLayout+xml"/>
  <Override PartName="/ppt/theme/theme74.xml" ContentType="application/vnd.openxmlformats-officedocument.theme+xml"/>
  <Override PartName="/ppt/slideLayouts/slideLayout91.xml" ContentType="application/vnd.openxmlformats-officedocument.presentationml.slideLayout+xml"/>
  <Override PartName="/ppt/theme/theme75.xml" ContentType="application/vnd.openxmlformats-officedocument.theme+xml"/>
  <Override PartName="/ppt/slideLayouts/slideLayout92.xml" ContentType="application/vnd.openxmlformats-officedocument.presentationml.slideLayout+xml"/>
  <Override PartName="/ppt/theme/theme76.xml" ContentType="application/vnd.openxmlformats-officedocument.theme+xml"/>
  <Override PartName="/ppt/slideLayouts/slideLayout93.xml" ContentType="application/vnd.openxmlformats-officedocument.presentationml.slideLayout+xml"/>
  <Override PartName="/ppt/theme/theme77.xml" ContentType="application/vnd.openxmlformats-officedocument.theme+xml"/>
  <Override PartName="/ppt/slideLayouts/slideLayout94.xml" ContentType="application/vnd.openxmlformats-officedocument.presentationml.slideLayout+xml"/>
  <Override PartName="/ppt/theme/theme78.xml" ContentType="application/vnd.openxmlformats-officedocument.theme+xml"/>
  <Override PartName="/ppt/slideLayouts/slideLayout95.xml" ContentType="application/vnd.openxmlformats-officedocument.presentationml.slideLayout+xml"/>
  <Override PartName="/ppt/theme/theme79.xml" ContentType="application/vnd.openxmlformats-officedocument.theme+xml"/>
  <Override PartName="/ppt/slideLayouts/slideLayout96.xml" ContentType="application/vnd.openxmlformats-officedocument.presentationml.slideLayout+xml"/>
  <Override PartName="/ppt/theme/theme80.xml" ContentType="application/vnd.openxmlformats-officedocument.theme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81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82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83.xml" ContentType="application/vnd.openxmlformats-officedocument.theme+xml"/>
  <Override PartName="/ppt/slideLayouts/slideLayout115.xml" ContentType="application/vnd.openxmlformats-officedocument.presentationml.slideLayout+xml"/>
  <Override PartName="/ppt/theme/theme84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85.xml" ContentType="application/vnd.openxmlformats-officedocument.theme+xml"/>
  <Override PartName="/ppt/theme/theme86.xml" ContentType="application/vnd.openxmlformats-officedocument.theme+xml"/>
  <Override PartName="/ppt/theme/theme8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  <p:sldMasterId id="2147483667" r:id="rId3"/>
    <p:sldMasterId id="2147483669" r:id="rId4"/>
    <p:sldMasterId id="2147483671" r:id="rId5"/>
    <p:sldMasterId id="2147483679" r:id="rId6"/>
    <p:sldMasterId id="2147483681" r:id="rId7"/>
    <p:sldMasterId id="2147483683" r:id="rId8"/>
    <p:sldMasterId id="2147483685" r:id="rId9"/>
    <p:sldMasterId id="2147483687" r:id="rId10"/>
    <p:sldMasterId id="2147483689" r:id="rId11"/>
    <p:sldMasterId id="2147483691" r:id="rId12"/>
    <p:sldMasterId id="2147483693" r:id="rId13"/>
    <p:sldMasterId id="2147483695" r:id="rId14"/>
    <p:sldMasterId id="2147483697" r:id="rId15"/>
    <p:sldMasterId id="2147483699" r:id="rId16"/>
    <p:sldMasterId id="2147483701" r:id="rId17"/>
    <p:sldMasterId id="2147483703" r:id="rId18"/>
    <p:sldMasterId id="2147483705" r:id="rId19"/>
    <p:sldMasterId id="2147483707" r:id="rId20"/>
    <p:sldMasterId id="2147483709" r:id="rId21"/>
    <p:sldMasterId id="2147483711" r:id="rId22"/>
    <p:sldMasterId id="2147483713" r:id="rId23"/>
    <p:sldMasterId id="2147483715" r:id="rId24"/>
    <p:sldMasterId id="2147483717" r:id="rId25"/>
    <p:sldMasterId id="2147483719" r:id="rId26"/>
    <p:sldMasterId id="2147483721" r:id="rId27"/>
    <p:sldMasterId id="2147483723" r:id="rId28"/>
    <p:sldMasterId id="2147483725" r:id="rId29"/>
    <p:sldMasterId id="2147483727" r:id="rId30"/>
    <p:sldMasterId id="2147483729" r:id="rId31"/>
    <p:sldMasterId id="2147483731" r:id="rId32"/>
    <p:sldMasterId id="2147483733" r:id="rId33"/>
    <p:sldMasterId id="2147483735" r:id="rId34"/>
    <p:sldMasterId id="2147483737" r:id="rId35"/>
    <p:sldMasterId id="2147483746" r:id="rId36"/>
    <p:sldMasterId id="2147483748" r:id="rId37"/>
    <p:sldMasterId id="2147483750" r:id="rId38"/>
    <p:sldMasterId id="2147483752" r:id="rId39"/>
    <p:sldMasterId id="2147483754" r:id="rId40"/>
    <p:sldMasterId id="2147483756" r:id="rId41"/>
    <p:sldMasterId id="2147483758" r:id="rId42"/>
    <p:sldMasterId id="2147483760" r:id="rId43"/>
    <p:sldMasterId id="2147483763" r:id="rId44"/>
    <p:sldMasterId id="2147483765" r:id="rId45"/>
    <p:sldMasterId id="2147483767" r:id="rId46"/>
    <p:sldMasterId id="2147483769" r:id="rId47"/>
    <p:sldMasterId id="2147483771" r:id="rId48"/>
    <p:sldMasterId id="2147483773" r:id="rId49"/>
    <p:sldMasterId id="2147483775" r:id="rId50"/>
    <p:sldMasterId id="2147483777" r:id="rId51"/>
    <p:sldMasterId id="2147483779" r:id="rId52"/>
    <p:sldMasterId id="2147483781" r:id="rId53"/>
    <p:sldMasterId id="2147483783" r:id="rId54"/>
    <p:sldMasterId id="2147483785" r:id="rId55"/>
    <p:sldMasterId id="2147483787" r:id="rId56"/>
    <p:sldMasterId id="2147483789" r:id="rId57"/>
    <p:sldMasterId id="2147483791" r:id="rId58"/>
    <p:sldMasterId id="2147483793" r:id="rId59"/>
    <p:sldMasterId id="2147483795" r:id="rId60"/>
    <p:sldMasterId id="2147483797" r:id="rId61"/>
    <p:sldMasterId id="2147483801" r:id="rId62"/>
    <p:sldMasterId id="2147483803" r:id="rId63"/>
    <p:sldMasterId id="2147483805" r:id="rId64"/>
    <p:sldMasterId id="2147483807" r:id="rId65"/>
    <p:sldMasterId id="2147483809" r:id="rId66"/>
    <p:sldMasterId id="2147483811" r:id="rId67"/>
    <p:sldMasterId id="2147483813" r:id="rId68"/>
    <p:sldMasterId id="2147483815" r:id="rId69"/>
    <p:sldMasterId id="2147483817" r:id="rId70"/>
    <p:sldMasterId id="2147483819" r:id="rId71"/>
    <p:sldMasterId id="2147483821" r:id="rId72"/>
    <p:sldMasterId id="2147483823" r:id="rId73"/>
    <p:sldMasterId id="2147483825" r:id="rId74"/>
    <p:sldMasterId id="2147483827" r:id="rId75"/>
    <p:sldMasterId id="2147483829" r:id="rId76"/>
    <p:sldMasterId id="2147483831" r:id="rId77"/>
    <p:sldMasterId id="2147483833" r:id="rId78"/>
    <p:sldMasterId id="2147483835" r:id="rId79"/>
    <p:sldMasterId id="2147483837" r:id="rId80"/>
    <p:sldMasterId id="2147483839" r:id="rId81"/>
    <p:sldMasterId id="2147483844" r:id="rId82"/>
    <p:sldMasterId id="2147483856" r:id="rId83"/>
    <p:sldMasterId id="2147483861" r:id="rId84"/>
    <p:sldMasterId id="2147483863" r:id="rId85"/>
  </p:sldMasterIdLst>
  <p:notesMasterIdLst>
    <p:notesMasterId r:id="rId380"/>
  </p:notesMasterIdLst>
  <p:handoutMasterIdLst>
    <p:handoutMasterId r:id="rId381"/>
  </p:handoutMasterIdLst>
  <p:sldIdLst>
    <p:sldId id="256" r:id="rId86"/>
    <p:sldId id="334" r:id="rId87"/>
    <p:sldId id="338" r:id="rId88"/>
    <p:sldId id="339" r:id="rId89"/>
    <p:sldId id="340" r:id="rId90"/>
    <p:sldId id="341" r:id="rId91"/>
    <p:sldId id="337" r:id="rId92"/>
    <p:sldId id="335" r:id="rId93"/>
    <p:sldId id="336" r:id="rId94"/>
    <p:sldId id="347" r:id="rId95"/>
    <p:sldId id="258" r:id="rId96"/>
    <p:sldId id="309" r:id="rId97"/>
    <p:sldId id="312" r:id="rId98"/>
    <p:sldId id="260" r:id="rId99"/>
    <p:sldId id="346" r:id="rId100"/>
    <p:sldId id="313" r:id="rId101"/>
    <p:sldId id="314" r:id="rId102"/>
    <p:sldId id="316" r:id="rId103"/>
    <p:sldId id="323" r:id="rId104"/>
    <p:sldId id="327" r:id="rId105"/>
    <p:sldId id="332" r:id="rId106"/>
    <p:sldId id="345" r:id="rId107"/>
    <p:sldId id="344" r:id="rId108"/>
    <p:sldId id="948" r:id="rId109"/>
    <p:sldId id="954" r:id="rId110"/>
    <p:sldId id="949" r:id="rId111"/>
    <p:sldId id="957" r:id="rId112"/>
    <p:sldId id="959" r:id="rId113"/>
    <p:sldId id="958" r:id="rId114"/>
    <p:sldId id="348" r:id="rId115"/>
    <p:sldId id="361" r:id="rId116"/>
    <p:sldId id="362" r:id="rId117"/>
    <p:sldId id="387" r:id="rId118"/>
    <p:sldId id="386" r:id="rId119"/>
    <p:sldId id="363" r:id="rId120"/>
    <p:sldId id="364" r:id="rId121"/>
    <p:sldId id="370" r:id="rId122"/>
    <p:sldId id="371" r:id="rId123"/>
    <p:sldId id="372" r:id="rId124"/>
    <p:sldId id="385" r:id="rId125"/>
    <p:sldId id="373" r:id="rId126"/>
    <p:sldId id="388" r:id="rId127"/>
    <p:sldId id="389" r:id="rId128"/>
    <p:sldId id="391" r:id="rId129"/>
    <p:sldId id="424" r:id="rId130"/>
    <p:sldId id="398" r:id="rId131"/>
    <p:sldId id="403" r:id="rId132"/>
    <p:sldId id="404" r:id="rId133"/>
    <p:sldId id="405" r:id="rId134"/>
    <p:sldId id="411" r:id="rId135"/>
    <p:sldId id="412" r:id="rId136"/>
    <p:sldId id="413" r:id="rId137"/>
    <p:sldId id="414" r:id="rId138"/>
    <p:sldId id="419" r:id="rId139"/>
    <p:sldId id="425" r:id="rId140"/>
    <p:sldId id="426" r:id="rId141"/>
    <p:sldId id="429" r:id="rId142"/>
    <p:sldId id="433" r:id="rId143"/>
    <p:sldId id="434" r:id="rId144"/>
    <p:sldId id="449" r:id="rId145"/>
    <p:sldId id="456" r:id="rId146"/>
    <p:sldId id="476" r:id="rId147"/>
    <p:sldId id="491" r:id="rId148"/>
    <p:sldId id="498" r:id="rId149"/>
    <p:sldId id="499" r:id="rId150"/>
    <p:sldId id="500" r:id="rId151"/>
    <p:sldId id="501" r:id="rId152"/>
    <p:sldId id="502" r:id="rId153"/>
    <p:sldId id="518" r:id="rId154"/>
    <p:sldId id="519" r:id="rId155"/>
    <p:sldId id="521" r:id="rId156"/>
    <p:sldId id="522" r:id="rId157"/>
    <p:sldId id="524" r:id="rId158"/>
    <p:sldId id="527" r:id="rId159"/>
    <p:sldId id="528" r:id="rId160"/>
    <p:sldId id="529" r:id="rId161"/>
    <p:sldId id="530" r:id="rId162"/>
    <p:sldId id="531" r:id="rId163"/>
    <p:sldId id="532" r:id="rId164"/>
    <p:sldId id="597" r:id="rId165"/>
    <p:sldId id="539" r:id="rId166"/>
    <p:sldId id="547" r:id="rId167"/>
    <p:sldId id="561" r:id="rId168"/>
    <p:sldId id="562" r:id="rId169"/>
    <p:sldId id="598" r:id="rId170"/>
    <p:sldId id="599" r:id="rId171"/>
    <p:sldId id="600" r:id="rId172"/>
    <p:sldId id="601" r:id="rId173"/>
    <p:sldId id="602" r:id="rId174"/>
    <p:sldId id="603" r:id="rId175"/>
    <p:sldId id="604" r:id="rId176"/>
    <p:sldId id="605" r:id="rId177"/>
    <p:sldId id="606" r:id="rId178"/>
    <p:sldId id="607" r:id="rId179"/>
    <p:sldId id="608" r:id="rId180"/>
    <p:sldId id="609" r:id="rId181"/>
    <p:sldId id="610" r:id="rId182"/>
    <p:sldId id="611" r:id="rId183"/>
    <p:sldId id="612" r:id="rId184"/>
    <p:sldId id="617" r:id="rId185"/>
    <p:sldId id="632" r:id="rId186"/>
    <p:sldId id="642" r:id="rId187"/>
    <p:sldId id="657" r:id="rId188"/>
    <p:sldId id="675" r:id="rId189"/>
    <p:sldId id="678" r:id="rId190"/>
    <p:sldId id="679" r:id="rId191"/>
    <p:sldId id="681" r:id="rId192"/>
    <p:sldId id="682" r:id="rId193"/>
    <p:sldId id="683" r:id="rId194"/>
    <p:sldId id="684" r:id="rId195"/>
    <p:sldId id="685" r:id="rId196"/>
    <p:sldId id="723" r:id="rId197"/>
    <p:sldId id="736" r:id="rId198"/>
    <p:sldId id="737" r:id="rId199"/>
    <p:sldId id="741" r:id="rId200"/>
    <p:sldId id="742" r:id="rId201"/>
    <p:sldId id="744" r:id="rId202"/>
    <p:sldId id="745" r:id="rId203"/>
    <p:sldId id="746" r:id="rId204"/>
    <p:sldId id="754" r:id="rId205"/>
    <p:sldId id="766" r:id="rId206"/>
    <p:sldId id="773" r:id="rId207"/>
    <p:sldId id="774" r:id="rId208"/>
    <p:sldId id="785" r:id="rId209"/>
    <p:sldId id="947" r:id="rId210"/>
    <p:sldId id="789" r:id="rId211"/>
    <p:sldId id="790" r:id="rId212"/>
    <p:sldId id="793" r:id="rId213"/>
    <p:sldId id="794" r:id="rId214"/>
    <p:sldId id="796" r:id="rId215"/>
    <p:sldId id="797" r:id="rId216"/>
    <p:sldId id="799" r:id="rId217"/>
    <p:sldId id="800" r:id="rId218"/>
    <p:sldId id="801" r:id="rId219"/>
    <p:sldId id="802" r:id="rId220"/>
    <p:sldId id="803" r:id="rId221"/>
    <p:sldId id="804" r:id="rId222"/>
    <p:sldId id="960" r:id="rId223"/>
    <p:sldId id="961" r:id="rId224"/>
    <p:sldId id="962" r:id="rId225"/>
    <p:sldId id="963" r:id="rId226"/>
    <p:sldId id="964" r:id="rId227"/>
    <p:sldId id="965" r:id="rId228"/>
    <p:sldId id="966" r:id="rId229"/>
    <p:sldId id="967" r:id="rId230"/>
    <p:sldId id="968" r:id="rId231"/>
    <p:sldId id="969" r:id="rId232"/>
    <p:sldId id="970" r:id="rId233"/>
    <p:sldId id="971" r:id="rId234"/>
    <p:sldId id="972" r:id="rId235"/>
    <p:sldId id="973" r:id="rId236"/>
    <p:sldId id="974" r:id="rId237"/>
    <p:sldId id="975" r:id="rId238"/>
    <p:sldId id="976" r:id="rId239"/>
    <p:sldId id="977" r:id="rId240"/>
    <p:sldId id="991" r:id="rId241"/>
    <p:sldId id="978" r:id="rId242"/>
    <p:sldId id="979" r:id="rId243"/>
    <p:sldId id="980" r:id="rId244"/>
    <p:sldId id="981" r:id="rId245"/>
    <p:sldId id="982" r:id="rId246"/>
    <p:sldId id="983" r:id="rId247"/>
    <p:sldId id="984" r:id="rId248"/>
    <p:sldId id="985" r:id="rId249"/>
    <p:sldId id="986" r:id="rId250"/>
    <p:sldId id="987" r:id="rId251"/>
    <p:sldId id="988" r:id="rId252"/>
    <p:sldId id="989" r:id="rId253"/>
    <p:sldId id="308" r:id="rId254"/>
    <p:sldId id="990" r:id="rId255"/>
    <p:sldId id="992" r:id="rId256"/>
    <p:sldId id="993" r:id="rId257"/>
    <p:sldId id="994" r:id="rId258"/>
    <p:sldId id="995" r:id="rId259"/>
    <p:sldId id="996" r:id="rId260"/>
    <p:sldId id="997" r:id="rId261"/>
    <p:sldId id="998" r:id="rId262"/>
    <p:sldId id="999" r:id="rId263"/>
    <p:sldId id="1000" r:id="rId264"/>
    <p:sldId id="1001" r:id="rId265"/>
    <p:sldId id="1002" r:id="rId266"/>
    <p:sldId id="1003" r:id="rId267"/>
    <p:sldId id="1004" r:id="rId268"/>
    <p:sldId id="1005" r:id="rId269"/>
    <p:sldId id="1006" r:id="rId270"/>
    <p:sldId id="1007" r:id="rId271"/>
    <p:sldId id="1008" r:id="rId272"/>
    <p:sldId id="1009" r:id="rId273"/>
    <p:sldId id="1010" r:id="rId274"/>
    <p:sldId id="1011" r:id="rId275"/>
    <p:sldId id="1012" r:id="rId276"/>
    <p:sldId id="1013" r:id="rId277"/>
    <p:sldId id="1014" r:id="rId278"/>
    <p:sldId id="1015" r:id="rId279"/>
    <p:sldId id="1016" r:id="rId280"/>
    <p:sldId id="1017" r:id="rId281"/>
    <p:sldId id="1018" r:id="rId282"/>
    <p:sldId id="1019" r:id="rId283"/>
    <p:sldId id="1020" r:id="rId284"/>
    <p:sldId id="1021" r:id="rId285"/>
    <p:sldId id="1022" r:id="rId286"/>
    <p:sldId id="1023" r:id="rId287"/>
    <p:sldId id="1024" r:id="rId288"/>
    <p:sldId id="1025" r:id="rId289"/>
    <p:sldId id="1026" r:id="rId290"/>
    <p:sldId id="1027" r:id="rId291"/>
    <p:sldId id="1028" r:id="rId292"/>
    <p:sldId id="1029" r:id="rId293"/>
    <p:sldId id="1030" r:id="rId294"/>
    <p:sldId id="1031" r:id="rId295"/>
    <p:sldId id="1032" r:id="rId296"/>
    <p:sldId id="1033" r:id="rId297"/>
    <p:sldId id="1034" r:id="rId298"/>
    <p:sldId id="1035" r:id="rId299"/>
    <p:sldId id="1036" r:id="rId300"/>
    <p:sldId id="1037" r:id="rId301"/>
    <p:sldId id="1038" r:id="rId302"/>
    <p:sldId id="1039" r:id="rId303"/>
    <p:sldId id="1040" r:id="rId304"/>
    <p:sldId id="1041" r:id="rId305"/>
    <p:sldId id="1044" r:id="rId306"/>
    <p:sldId id="1078" r:id="rId307"/>
    <p:sldId id="1079" r:id="rId308"/>
    <p:sldId id="1080" r:id="rId309"/>
    <p:sldId id="1081" r:id="rId310"/>
    <p:sldId id="1082" r:id="rId311"/>
    <p:sldId id="1083" r:id="rId312"/>
    <p:sldId id="1084" r:id="rId313"/>
    <p:sldId id="1085" r:id="rId314"/>
    <p:sldId id="1086" r:id="rId315"/>
    <p:sldId id="1087" r:id="rId316"/>
    <p:sldId id="1088" r:id="rId317"/>
    <p:sldId id="1089" r:id="rId318"/>
    <p:sldId id="1090" r:id="rId319"/>
    <p:sldId id="1091" r:id="rId320"/>
    <p:sldId id="1092" r:id="rId321"/>
    <p:sldId id="1093" r:id="rId322"/>
    <p:sldId id="1094" r:id="rId323"/>
    <p:sldId id="1095" r:id="rId324"/>
    <p:sldId id="1096" r:id="rId325"/>
    <p:sldId id="1045" r:id="rId326"/>
    <p:sldId id="1046" r:id="rId327"/>
    <p:sldId id="1099" r:id="rId328"/>
    <p:sldId id="1047" r:id="rId329"/>
    <p:sldId id="1098" r:id="rId330"/>
    <p:sldId id="1048" r:id="rId331"/>
    <p:sldId id="718" r:id="rId332"/>
    <p:sldId id="1050" r:id="rId333"/>
    <p:sldId id="1058" r:id="rId334"/>
    <p:sldId id="1059" r:id="rId335"/>
    <p:sldId id="1060" r:id="rId336"/>
    <p:sldId id="1061" r:id="rId337"/>
    <p:sldId id="1062" r:id="rId338"/>
    <p:sldId id="478" r:id="rId339"/>
    <p:sldId id="2990" r:id="rId340"/>
    <p:sldId id="2991" r:id="rId341"/>
    <p:sldId id="2992" r:id="rId342"/>
    <p:sldId id="2986" r:id="rId343"/>
    <p:sldId id="2993" r:id="rId344"/>
    <p:sldId id="1051" r:id="rId345"/>
    <p:sldId id="1052" r:id="rId346"/>
    <p:sldId id="1053" r:id="rId347"/>
    <p:sldId id="1054" r:id="rId348"/>
    <p:sldId id="1055" r:id="rId349"/>
    <p:sldId id="1056" r:id="rId350"/>
    <p:sldId id="1057" r:id="rId351"/>
    <p:sldId id="1063" r:id="rId352"/>
    <p:sldId id="1064" r:id="rId353"/>
    <p:sldId id="1065" r:id="rId354"/>
    <p:sldId id="1066" r:id="rId355"/>
    <p:sldId id="1067" r:id="rId356"/>
    <p:sldId id="2983" r:id="rId357"/>
    <p:sldId id="1972" r:id="rId358"/>
    <p:sldId id="2981" r:id="rId359"/>
    <p:sldId id="1382" r:id="rId360"/>
    <p:sldId id="1352" r:id="rId361"/>
    <p:sldId id="1351" r:id="rId362"/>
    <p:sldId id="1353" r:id="rId363"/>
    <p:sldId id="2967" r:id="rId364"/>
    <p:sldId id="2927" r:id="rId365"/>
    <p:sldId id="2928" r:id="rId366"/>
    <p:sldId id="2968" r:id="rId367"/>
    <p:sldId id="2929" r:id="rId368"/>
    <p:sldId id="2930" r:id="rId369"/>
    <p:sldId id="2084" r:id="rId370"/>
    <p:sldId id="1068" r:id="rId371"/>
    <p:sldId id="1069" r:id="rId372"/>
    <p:sldId id="1070" r:id="rId373"/>
    <p:sldId id="1071" r:id="rId374"/>
    <p:sldId id="1072" r:id="rId375"/>
    <p:sldId id="1073" r:id="rId376"/>
    <p:sldId id="1074" r:id="rId377"/>
    <p:sldId id="1075" r:id="rId378"/>
    <p:sldId id="1076" r:id="rId37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6000" algn="l" defTabSz="914400" rtl="0" eaLnBrk="1" latinLnBrk="0" hangingPunct="1"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3200" algn="l" defTabSz="914400" rtl="0" eaLnBrk="1" latinLnBrk="0" hangingPunct="1"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200400" algn="l" defTabSz="914400" rtl="0" eaLnBrk="1" latinLnBrk="0" hangingPunct="1"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7600" algn="l" defTabSz="914400" rtl="0" eaLnBrk="1" latinLnBrk="0" hangingPunct="1"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736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CC33"/>
    <a:srgbClr val="28BFE2"/>
    <a:srgbClr val="663300"/>
    <a:srgbClr val="CC00CC"/>
    <a:srgbClr val="FFFF99"/>
    <a:srgbClr val="FF99FF"/>
    <a:srgbClr val="33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70" autoAdjust="0"/>
    <p:restoredTop sz="86518" autoAdjust="0"/>
  </p:normalViewPr>
  <p:slideViewPr>
    <p:cSldViewPr>
      <p:cViewPr varScale="1">
        <p:scale>
          <a:sx n="61" d="100"/>
          <a:sy n="61" d="100"/>
        </p:scale>
        <p:origin x="518" y="41"/>
      </p:cViewPr>
      <p:guideLst>
        <p:guide orient="horz" pos="2160"/>
        <p:guide pos="2736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  <p:sld r:id="rId38" collapse="1"/>
      <p:sld r:id="rId39" collapse="1"/>
      <p:sld r:id="rId40" collapse="1"/>
      <p:sld r:id="rId41" collapse="1"/>
      <p:sld r:id="rId42" collapse="1"/>
      <p:sld r:id="rId43" collapse="1"/>
      <p:sld r:id="rId44" collapse="1"/>
      <p:sld r:id="rId45" collapse="1"/>
      <p:sld r:id="rId46" collapse="1"/>
      <p:sld r:id="rId47" collapse="1"/>
      <p:sld r:id="rId48" collapse="1"/>
      <p:sld r:id="rId49" collapse="1"/>
      <p:sld r:id="rId50" collapse="1"/>
      <p:sld r:id="rId51" collapse="1"/>
      <p:sld r:id="rId52" collapse="1"/>
      <p:sld r:id="rId53" collapse="1"/>
      <p:sld r:id="rId54" collapse="1"/>
      <p:sld r:id="rId55" collapse="1"/>
      <p:sld r:id="rId56" collapse="1"/>
      <p:sld r:id="rId57" collapse="1"/>
      <p:sld r:id="rId58" collapse="1"/>
      <p:sld r:id="rId59" collapse="1"/>
      <p:sld r:id="rId60" collapse="1"/>
      <p:sld r:id="rId61" collapse="1"/>
      <p:sld r:id="rId62" collapse="1"/>
      <p:sld r:id="rId63" collapse="1"/>
      <p:sld r:id="rId64" collapse="1"/>
      <p:sld r:id="rId65" collapse="1"/>
      <p:sld r:id="rId66" collapse="1"/>
      <p:sld r:id="rId67" collapse="1"/>
      <p:sld r:id="rId68" collapse="1"/>
      <p:sld r:id="rId69" collapse="1"/>
      <p:sld r:id="rId70" collapse="1"/>
      <p:sld r:id="rId71" collapse="1"/>
      <p:sld r:id="rId72" collapse="1"/>
      <p:sld r:id="rId73" collapse="1"/>
      <p:sld r:id="rId74" collapse="1"/>
      <p:sld r:id="rId75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87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32.xml"/><Relationship Id="rId299" Type="http://schemas.openxmlformats.org/officeDocument/2006/relationships/slide" Target="slides/slide214.xml"/><Relationship Id="rId21" Type="http://schemas.openxmlformats.org/officeDocument/2006/relationships/slideMaster" Target="slideMasters/slideMaster21.xml"/><Relationship Id="rId63" Type="http://schemas.openxmlformats.org/officeDocument/2006/relationships/slideMaster" Target="slideMasters/slideMaster63.xml"/><Relationship Id="rId159" Type="http://schemas.openxmlformats.org/officeDocument/2006/relationships/slide" Target="slides/slide74.xml"/><Relationship Id="rId324" Type="http://schemas.openxmlformats.org/officeDocument/2006/relationships/slide" Target="slides/slide239.xml"/><Relationship Id="rId366" Type="http://schemas.openxmlformats.org/officeDocument/2006/relationships/slide" Target="slides/slide281.xml"/><Relationship Id="rId170" Type="http://schemas.openxmlformats.org/officeDocument/2006/relationships/slide" Target="slides/slide85.xml"/><Relationship Id="rId226" Type="http://schemas.openxmlformats.org/officeDocument/2006/relationships/slide" Target="slides/slide141.xml"/><Relationship Id="rId268" Type="http://schemas.openxmlformats.org/officeDocument/2006/relationships/slide" Target="slides/slide183.xml"/><Relationship Id="rId32" Type="http://schemas.openxmlformats.org/officeDocument/2006/relationships/slideMaster" Target="slideMasters/slideMaster32.xml"/><Relationship Id="rId74" Type="http://schemas.openxmlformats.org/officeDocument/2006/relationships/slideMaster" Target="slideMasters/slideMaster74.xml"/><Relationship Id="rId128" Type="http://schemas.openxmlformats.org/officeDocument/2006/relationships/slide" Target="slides/slide43.xml"/><Relationship Id="rId335" Type="http://schemas.openxmlformats.org/officeDocument/2006/relationships/slide" Target="slides/slide250.xml"/><Relationship Id="rId377" Type="http://schemas.openxmlformats.org/officeDocument/2006/relationships/slide" Target="slides/slide292.xml"/><Relationship Id="rId5" Type="http://schemas.openxmlformats.org/officeDocument/2006/relationships/slideMaster" Target="slideMasters/slideMaster5.xml"/><Relationship Id="rId181" Type="http://schemas.openxmlformats.org/officeDocument/2006/relationships/slide" Target="slides/slide96.xml"/><Relationship Id="rId237" Type="http://schemas.openxmlformats.org/officeDocument/2006/relationships/slide" Target="slides/slide152.xml"/><Relationship Id="rId279" Type="http://schemas.openxmlformats.org/officeDocument/2006/relationships/slide" Target="slides/slide194.xml"/><Relationship Id="rId43" Type="http://schemas.openxmlformats.org/officeDocument/2006/relationships/slideMaster" Target="slideMasters/slideMaster43.xml"/><Relationship Id="rId139" Type="http://schemas.openxmlformats.org/officeDocument/2006/relationships/slide" Target="slides/slide54.xml"/><Relationship Id="rId290" Type="http://schemas.openxmlformats.org/officeDocument/2006/relationships/slide" Target="slides/slide205.xml"/><Relationship Id="rId304" Type="http://schemas.openxmlformats.org/officeDocument/2006/relationships/slide" Target="slides/slide219.xml"/><Relationship Id="rId346" Type="http://schemas.openxmlformats.org/officeDocument/2006/relationships/slide" Target="slides/slide261.xml"/><Relationship Id="rId85" Type="http://schemas.openxmlformats.org/officeDocument/2006/relationships/slideMaster" Target="slideMasters/slideMaster85.xml"/><Relationship Id="rId150" Type="http://schemas.openxmlformats.org/officeDocument/2006/relationships/slide" Target="slides/slide65.xml"/><Relationship Id="rId192" Type="http://schemas.openxmlformats.org/officeDocument/2006/relationships/slide" Target="slides/slide107.xml"/><Relationship Id="rId206" Type="http://schemas.openxmlformats.org/officeDocument/2006/relationships/slide" Target="slides/slide121.xml"/><Relationship Id="rId248" Type="http://schemas.openxmlformats.org/officeDocument/2006/relationships/slide" Target="slides/slide163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23.xml"/><Relationship Id="rId315" Type="http://schemas.openxmlformats.org/officeDocument/2006/relationships/slide" Target="slides/slide230.xml"/><Relationship Id="rId357" Type="http://schemas.openxmlformats.org/officeDocument/2006/relationships/slide" Target="slides/slide272.xml"/><Relationship Id="rId54" Type="http://schemas.openxmlformats.org/officeDocument/2006/relationships/slideMaster" Target="slideMasters/slideMaster54.xml"/><Relationship Id="rId96" Type="http://schemas.openxmlformats.org/officeDocument/2006/relationships/slide" Target="slides/slide11.xml"/><Relationship Id="rId161" Type="http://schemas.openxmlformats.org/officeDocument/2006/relationships/slide" Target="slides/slide76.xml"/><Relationship Id="rId217" Type="http://schemas.openxmlformats.org/officeDocument/2006/relationships/slide" Target="slides/slide132.xml"/><Relationship Id="rId259" Type="http://schemas.openxmlformats.org/officeDocument/2006/relationships/slide" Target="slides/slide174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34.xml"/><Relationship Id="rId270" Type="http://schemas.openxmlformats.org/officeDocument/2006/relationships/slide" Target="slides/slide185.xml"/><Relationship Id="rId326" Type="http://schemas.openxmlformats.org/officeDocument/2006/relationships/slide" Target="slides/slide241.xml"/><Relationship Id="rId65" Type="http://schemas.openxmlformats.org/officeDocument/2006/relationships/slideMaster" Target="slideMasters/slideMaster65.xml"/><Relationship Id="rId130" Type="http://schemas.openxmlformats.org/officeDocument/2006/relationships/slide" Target="slides/slide45.xml"/><Relationship Id="rId368" Type="http://schemas.openxmlformats.org/officeDocument/2006/relationships/slide" Target="slides/slide283.xml"/><Relationship Id="rId172" Type="http://schemas.openxmlformats.org/officeDocument/2006/relationships/slide" Target="slides/slide87.xml"/><Relationship Id="rId228" Type="http://schemas.openxmlformats.org/officeDocument/2006/relationships/slide" Target="slides/slide143.xml"/><Relationship Id="rId281" Type="http://schemas.openxmlformats.org/officeDocument/2006/relationships/slide" Target="slides/slide196.xml"/><Relationship Id="rId337" Type="http://schemas.openxmlformats.org/officeDocument/2006/relationships/slide" Target="slides/slide252.xml"/><Relationship Id="rId34" Type="http://schemas.openxmlformats.org/officeDocument/2006/relationships/slideMaster" Target="slideMasters/slideMaster34.xml"/><Relationship Id="rId76" Type="http://schemas.openxmlformats.org/officeDocument/2006/relationships/slideMaster" Target="slideMasters/slideMaster76.xml"/><Relationship Id="rId141" Type="http://schemas.openxmlformats.org/officeDocument/2006/relationships/slide" Target="slides/slide56.xml"/><Relationship Id="rId379" Type="http://schemas.openxmlformats.org/officeDocument/2006/relationships/slide" Target="slides/slide294.xml"/><Relationship Id="rId7" Type="http://schemas.openxmlformats.org/officeDocument/2006/relationships/slideMaster" Target="slideMasters/slideMaster7.xml"/><Relationship Id="rId183" Type="http://schemas.openxmlformats.org/officeDocument/2006/relationships/slide" Target="slides/slide98.xml"/><Relationship Id="rId239" Type="http://schemas.openxmlformats.org/officeDocument/2006/relationships/slide" Target="slides/slide154.xml"/><Relationship Id="rId250" Type="http://schemas.openxmlformats.org/officeDocument/2006/relationships/slide" Target="slides/slide165.xml"/><Relationship Id="rId292" Type="http://schemas.openxmlformats.org/officeDocument/2006/relationships/slide" Target="slides/slide207.xml"/><Relationship Id="rId306" Type="http://schemas.openxmlformats.org/officeDocument/2006/relationships/slide" Target="slides/slide221.xml"/><Relationship Id="rId45" Type="http://schemas.openxmlformats.org/officeDocument/2006/relationships/slideMaster" Target="slideMasters/slideMaster45.xml"/><Relationship Id="rId87" Type="http://schemas.openxmlformats.org/officeDocument/2006/relationships/slide" Target="slides/slide2.xml"/><Relationship Id="rId110" Type="http://schemas.openxmlformats.org/officeDocument/2006/relationships/slide" Target="slides/slide25.xml"/><Relationship Id="rId348" Type="http://schemas.openxmlformats.org/officeDocument/2006/relationships/slide" Target="slides/slide263.xml"/><Relationship Id="rId152" Type="http://schemas.openxmlformats.org/officeDocument/2006/relationships/slide" Target="slides/slide67.xml"/><Relationship Id="rId194" Type="http://schemas.openxmlformats.org/officeDocument/2006/relationships/slide" Target="slides/slide109.xml"/><Relationship Id="rId208" Type="http://schemas.openxmlformats.org/officeDocument/2006/relationships/slide" Target="slides/slide123.xml"/><Relationship Id="rId261" Type="http://schemas.openxmlformats.org/officeDocument/2006/relationships/slide" Target="slides/slide176.xml"/><Relationship Id="rId14" Type="http://schemas.openxmlformats.org/officeDocument/2006/relationships/slideMaster" Target="slideMasters/slideMaster14.xml"/><Relationship Id="rId56" Type="http://schemas.openxmlformats.org/officeDocument/2006/relationships/slideMaster" Target="slideMasters/slideMaster56.xml"/><Relationship Id="rId317" Type="http://schemas.openxmlformats.org/officeDocument/2006/relationships/slide" Target="slides/slide232.xml"/><Relationship Id="rId359" Type="http://schemas.openxmlformats.org/officeDocument/2006/relationships/slide" Target="slides/slide274.xml"/><Relationship Id="rId98" Type="http://schemas.openxmlformats.org/officeDocument/2006/relationships/slide" Target="slides/slide13.xml"/><Relationship Id="rId121" Type="http://schemas.openxmlformats.org/officeDocument/2006/relationships/slide" Target="slides/slide36.xml"/><Relationship Id="rId163" Type="http://schemas.openxmlformats.org/officeDocument/2006/relationships/slide" Target="slides/slide78.xml"/><Relationship Id="rId219" Type="http://schemas.openxmlformats.org/officeDocument/2006/relationships/slide" Target="slides/slide134.xml"/><Relationship Id="rId370" Type="http://schemas.openxmlformats.org/officeDocument/2006/relationships/slide" Target="slides/slide285.xml"/><Relationship Id="rId230" Type="http://schemas.openxmlformats.org/officeDocument/2006/relationships/slide" Target="slides/slide145.xml"/><Relationship Id="rId25" Type="http://schemas.openxmlformats.org/officeDocument/2006/relationships/slideMaster" Target="slideMasters/slideMaster25.xml"/><Relationship Id="rId67" Type="http://schemas.openxmlformats.org/officeDocument/2006/relationships/slideMaster" Target="slideMasters/slideMaster67.xml"/><Relationship Id="rId272" Type="http://schemas.openxmlformats.org/officeDocument/2006/relationships/slide" Target="slides/slide187.xml"/><Relationship Id="rId328" Type="http://schemas.openxmlformats.org/officeDocument/2006/relationships/slide" Target="slides/slide243.xml"/><Relationship Id="rId132" Type="http://schemas.openxmlformats.org/officeDocument/2006/relationships/slide" Target="slides/slide47.xml"/><Relationship Id="rId174" Type="http://schemas.openxmlformats.org/officeDocument/2006/relationships/slide" Target="slides/slide89.xml"/><Relationship Id="rId381" Type="http://schemas.openxmlformats.org/officeDocument/2006/relationships/handoutMaster" Target="handoutMasters/handoutMaster1.xml"/><Relationship Id="rId241" Type="http://schemas.openxmlformats.org/officeDocument/2006/relationships/slide" Target="slides/slide156.xml"/><Relationship Id="rId36" Type="http://schemas.openxmlformats.org/officeDocument/2006/relationships/slideMaster" Target="slideMasters/slideMaster36.xml"/><Relationship Id="rId283" Type="http://schemas.openxmlformats.org/officeDocument/2006/relationships/slide" Target="slides/slide198.xml"/><Relationship Id="rId339" Type="http://schemas.openxmlformats.org/officeDocument/2006/relationships/slide" Target="slides/slide254.xml"/><Relationship Id="rId78" Type="http://schemas.openxmlformats.org/officeDocument/2006/relationships/slideMaster" Target="slideMasters/slideMaster78.xml"/><Relationship Id="rId101" Type="http://schemas.openxmlformats.org/officeDocument/2006/relationships/slide" Target="slides/slide16.xml"/><Relationship Id="rId143" Type="http://schemas.openxmlformats.org/officeDocument/2006/relationships/slide" Target="slides/slide58.xml"/><Relationship Id="rId185" Type="http://schemas.openxmlformats.org/officeDocument/2006/relationships/slide" Target="slides/slide100.xml"/><Relationship Id="rId350" Type="http://schemas.openxmlformats.org/officeDocument/2006/relationships/slide" Target="slides/slide265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25.xml"/><Relationship Id="rId252" Type="http://schemas.openxmlformats.org/officeDocument/2006/relationships/slide" Target="slides/slide167.xml"/><Relationship Id="rId294" Type="http://schemas.openxmlformats.org/officeDocument/2006/relationships/slide" Target="slides/slide209.xml"/><Relationship Id="rId308" Type="http://schemas.openxmlformats.org/officeDocument/2006/relationships/slide" Target="slides/slide223.xml"/><Relationship Id="rId47" Type="http://schemas.openxmlformats.org/officeDocument/2006/relationships/slideMaster" Target="slideMasters/slideMaster47.xml"/><Relationship Id="rId68" Type="http://schemas.openxmlformats.org/officeDocument/2006/relationships/slideMaster" Target="slideMasters/slideMaster68.xml"/><Relationship Id="rId89" Type="http://schemas.openxmlformats.org/officeDocument/2006/relationships/slide" Target="slides/slide4.xml"/><Relationship Id="rId112" Type="http://schemas.openxmlformats.org/officeDocument/2006/relationships/slide" Target="slides/slide27.xml"/><Relationship Id="rId133" Type="http://schemas.openxmlformats.org/officeDocument/2006/relationships/slide" Target="slides/slide48.xml"/><Relationship Id="rId154" Type="http://schemas.openxmlformats.org/officeDocument/2006/relationships/slide" Target="slides/slide69.xml"/><Relationship Id="rId175" Type="http://schemas.openxmlformats.org/officeDocument/2006/relationships/slide" Target="slides/slide90.xml"/><Relationship Id="rId340" Type="http://schemas.openxmlformats.org/officeDocument/2006/relationships/slide" Target="slides/slide255.xml"/><Relationship Id="rId361" Type="http://schemas.openxmlformats.org/officeDocument/2006/relationships/slide" Target="slides/slide276.xml"/><Relationship Id="rId196" Type="http://schemas.openxmlformats.org/officeDocument/2006/relationships/slide" Target="slides/slide111.xml"/><Relationship Id="rId200" Type="http://schemas.openxmlformats.org/officeDocument/2006/relationships/slide" Target="slides/slide115.xml"/><Relationship Id="rId382" Type="http://schemas.openxmlformats.org/officeDocument/2006/relationships/presProps" Target="presProps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136.xml"/><Relationship Id="rId242" Type="http://schemas.openxmlformats.org/officeDocument/2006/relationships/slide" Target="slides/slide157.xml"/><Relationship Id="rId263" Type="http://schemas.openxmlformats.org/officeDocument/2006/relationships/slide" Target="slides/slide178.xml"/><Relationship Id="rId284" Type="http://schemas.openxmlformats.org/officeDocument/2006/relationships/slide" Target="slides/slide199.xml"/><Relationship Id="rId319" Type="http://schemas.openxmlformats.org/officeDocument/2006/relationships/slide" Target="slides/slide234.xml"/><Relationship Id="rId37" Type="http://schemas.openxmlformats.org/officeDocument/2006/relationships/slideMaster" Target="slideMasters/slideMaster37.xml"/><Relationship Id="rId58" Type="http://schemas.openxmlformats.org/officeDocument/2006/relationships/slideMaster" Target="slideMasters/slideMaster58.xml"/><Relationship Id="rId79" Type="http://schemas.openxmlformats.org/officeDocument/2006/relationships/slideMaster" Target="slideMasters/slideMaster79.xml"/><Relationship Id="rId102" Type="http://schemas.openxmlformats.org/officeDocument/2006/relationships/slide" Target="slides/slide17.xml"/><Relationship Id="rId123" Type="http://schemas.openxmlformats.org/officeDocument/2006/relationships/slide" Target="slides/slide38.xml"/><Relationship Id="rId144" Type="http://schemas.openxmlformats.org/officeDocument/2006/relationships/slide" Target="slides/slide59.xml"/><Relationship Id="rId330" Type="http://schemas.openxmlformats.org/officeDocument/2006/relationships/slide" Target="slides/slide245.xml"/><Relationship Id="rId90" Type="http://schemas.openxmlformats.org/officeDocument/2006/relationships/slide" Target="slides/slide5.xml"/><Relationship Id="rId165" Type="http://schemas.openxmlformats.org/officeDocument/2006/relationships/slide" Target="slides/slide80.xml"/><Relationship Id="rId186" Type="http://schemas.openxmlformats.org/officeDocument/2006/relationships/slide" Target="slides/slide101.xml"/><Relationship Id="rId351" Type="http://schemas.openxmlformats.org/officeDocument/2006/relationships/slide" Target="slides/slide266.xml"/><Relationship Id="rId372" Type="http://schemas.openxmlformats.org/officeDocument/2006/relationships/slide" Target="slides/slide287.xml"/><Relationship Id="rId211" Type="http://schemas.openxmlformats.org/officeDocument/2006/relationships/slide" Target="slides/slide126.xml"/><Relationship Id="rId232" Type="http://schemas.openxmlformats.org/officeDocument/2006/relationships/slide" Target="slides/slide147.xml"/><Relationship Id="rId253" Type="http://schemas.openxmlformats.org/officeDocument/2006/relationships/slide" Target="slides/slide168.xml"/><Relationship Id="rId274" Type="http://schemas.openxmlformats.org/officeDocument/2006/relationships/slide" Target="slides/slide189.xml"/><Relationship Id="rId295" Type="http://schemas.openxmlformats.org/officeDocument/2006/relationships/slide" Target="slides/slide210.xml"/><Relationship Id="rId309" Type="http://schemas.openxmlformats.org/officeDocument/2006/relationships/slide" Target="slides/slide224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Master" Target="slideMasters/slideMaster69.xml"/><Relationship Id="rId113" Type="http://schemas.openxmlformats.org/officeDocument/2006/relationships/slide" Target="slides/slide28.xml"/><Relationship Id="rId134" Type="http://schemas.openxmlformats.org/officeDocument/2006/relationships/slide" Target="slides/slide49.xml"/><Relationship Id="rId320" Type="http://schemas.openxmlformats.org/officeDocument/2006/relationships/slide" Target="slides/slide235.xml"/><Relationship Id="rId80" Type="http://schemas.openxmlformats.org/officeDocument/2006/relationships/slideMaster" Target="slideMasters/slideMaster80.xml"/><Relationship Id="rId155" Type="http://schemas.openxmlformats.org/officeDocument/2006/relationships/slide" Target="slides/slide70.xml"/><Relationship Id="rId176" Type="http://schemas.openxmlformats.org/officeDocument/2006/relationships/slide" Target="slides/slide91.xml"/><Relationship Id="rId197" Type="http://schemas.openxmlformats.org/officeDocument/2006/relationships/slide" Target="slides/slide112.xml"/><Relationship Id="rId341" Type="http://schemas.openxmlformats.org/officeDocument/2006/relationships/slide" Target="slides/slide256.xml"/><Relationship Id="rId362" Type="http://schemas.openxmlformats.org/officeDocument/2006/relationships/slide" Target="slides/slide277.xml"/><Relationship Id="rId383" Type="http://schemas.openxmlformats.org/officeDocument/2006/relationships/viewProps" Target="viewProps.xml"/><Relationship Id="rId201" Type="http://schemas.openxmlformats.org/officeDocument/2006/relationships/slide" Target="slides/slide116.xml"/><Relationship Id="rId222" Type="http://schemas.openxmlformats.org/officeDocument/2006/relationships/slide" Target="slides/slide137.xml"/><Relationship Id="rId243" Type="http://schemas.openxmlformats.org/officeDocument/2006/relationships/slide" Target="slides/slide158.xml"/><Relationship Id="rId264" Type="http://schemas.openxmlformats.org/officeDocument/2006/relationships/slide" Target="slides/slide179.xml"/><Relationship Id="rId285" Type="http://schemas.openxmlformats.org/officeDocument/2006/relationships/slide" Target="slides/slide200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Master" Target="slideMasters/slideMaster59.xml"/><Relationship Id="rId103" Type="http://schemas.openxmlformats.org/officeDocument/2006/relationships/slide" Target="slides/slide18.xml"/><Relationship Id="rId124" Type="http://schemas.openxmlformats.org/officeDocument/2006/relationships/slide" Target="slides/slide39.xml"/><Relationship Id="rId310" Type="http://schemas.openxmlformats.org/officeDocument/2006/relationships/slide" Target="slides/slide225.xml"/><Relationship Id="rId70" Type="http://schemas.openxmlformats.org/officeDocument/2006/relationships/slideMaster" Target="slideMasters/slideMaster70.xml"/><Relationship Id="rId91" Type="http://schemas.openxmlformats.org/officeDocument/2006/relationships/slide" Target="slides/slide6.xml"/><Relationship Id="rId145" Type="http://schemas.openxmlformats.org/officeDocument/2006/relationships/slide" Target="slides/slide60.xml"/><Relationship Id="rId166" Type="http://schemas.openxmlformats.org/officeDocument/2006/relationships/slide" Target="slides/slide81.xml"/><Relationship Id="rId187" Type="http://schemas.openxmlformats.org/officeDocument/2006/relationships/slide" Target="slides/slide102.xml"/><Relationship Id="rId331" Type="http://schemas.openxmlformats.org/officeDocument/2006/relationships/slide" Target="slides/slide246.xml"/><Relationship Id="rId352" Type="http://schemas.openxmlformats.org/officeDocument/2006/relationships/slide" Target="slides/slide267.xml"/><Relationship Id="rId373" Type="http://schemas.openxmlformats.org/officeDocument/2006/relationships/slide" Target="slides/slide288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127.xml"/><Relationship Id="rId233" Type="http://schemas.openxmlformats.org/officeDocument/2006/relationships/slide" Target="slides/slide148.xml"/><Relationship Id="rId254" Type="http://schemas.openxmlformats.org/officeDocument/2006/relationships/slide" Target="slides/slide169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" Target="slides/slide29.xml"/><Relationship Id="rId275" Type="http://schemas.openxmlformats.org/officeDocument/2006/relationships/slide" Target="slides/slide190.xml"/><Relationship Id="rId296" Type="http://schemas.openxmlformats.org/officeDocument/2006/relationships/slide" Target="slides/slide211.xml"/><Relationship Id="rId300" Type="http://schemas.openxmlformats.org/officeDocument/2006/relationships/slide" Target="slides/slide215.xml"/><Relationship Id="rId60" Type="http://schemas.openxmlformats.org/officeDocument/2006/relationships/slideMaster" Target="slideMasters/slideMaster60.xml"/><Relationship Id="rId81" Type="http://schemas.openxmlformats.org/officeDocument/2006/relationships/slideMaster" Target="slideMasters/slideMaster81.xml"/><Relationship Id="rId135" Type="http://schemas.openxmlformats.org/officeDocument/2006/relationships/slide" Target="slides/slide50.xml"/><Relationship Id="rId156" Type="http://schemas.openxmlformats.org/officeDocument/2006/relationships/slide" Target="slides/slide71.xml"/><Relationship Id="rId177" Type="http://schemas.openxmlformats.org/officeDocument/2006/relationships/slide" Target="slides/slide92.xml"/><Relationship Id="rId198" Type="http://schemas.openxmlformats.org/officeDocument/2006/relationships/slide" Target="slides/slide113.xml"/><Relationship Id="rId321" Type="http://schemas.openxmlformats.org/officeDocument/2006/relationships/slide" Target="slides/slide236.xml"/><Relationship Id="rId342" Type="http://schemas.openxmlformats.org/officeDocument/2006/relationships/slide" Target="slides/slide257.xml"/><Relationship Id="rId363" Type="http://schemas.openxmlformats.org/officeDocument/2006/relationships/slide" Target="slides/slide278.xml"/><Relationship Id="rId384" Type="http://schemas.openxmlformats.org/officeDocument/2006/relationships/theme" Target="theme/theme1.xml"/><Relationship Id="rId202" Type="http://schemas.openxmlformats.org/officeDocument/2006/relationships/slide" Target="slides/slide117.xml"/><Relationship Id="rId223" Type="http://schemas.openxmlformats.org/officeDocument/2006/relationships/slide" Target="slides/slide138.xml"/><Relationship Id="rId244" Type="http://schemas.openxmlformats.org/officeDocument/2006/relationships/slide" Target="slides/slide159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265" Type="http://schemas.openxmlformats.org/officeDocument/2006/relationships/slide" Target="slides/slide180.xml"/><Relationship Id="rId286" Type="http://schemas.openxmlformats.org/officeDocument/2006/relationships/slide" Target="slides/slide201.xml"/><Relationship Id="rId50" Type="http://schemas.openxmlformats.org/officeDocument/2006/relationships/slideMaster" Target="slideMasters/slideMaster50.xml"/><Relationship Id="rId104" Type="http://schemas.openxmlformats.org/officeDocument/2006/relationships/slide" Target="slides/slide19.xml"/><Relationship Id="rId125" Type="http://schemas.openxmlformats.org/officeDocument/2006/relationships/slide" Target="slides/slide40.xml"/><Relationship Id="rId146" Type="http://schemas.openxmlformats.org/officeDocument/2006/relationships/slide" Target="slides/slide61.xml"/><Relationship Id="rId167" Type="http://schemas.openxmlformats.org/officeDocument/2006/relationships/slide" Target="slides/slide82.xml"/><Relationship Id="rId188" Type="http://schemas.openxmlformats.org/officeDocument/2006/relationships/slide" Target="slides/slide103.xml"/><Relationship Id="rId311" Type="http://schemas.openxmlformats.org/officeDocument/2006/relationships/slide" Target="slides/slide226.xml"/><Relationship Id="rId332" Type="http://schemas.openxmlformats.org/officeDocument/2006/relationships/slide" Target="slides/slide247.xml"/><Relationship Id="rId353" Type="http://schemas.openxmlformats.org/officeDocument/2006/relationships/slide" Target="slides/slide268.xml"/><Relationship Id="rId374" Type="http://schemas.openxmlformats.org/officeDocument/2006/relationships/slide" Target="slides/slide289.xml"/><Relationship Id="rId71" Type="http://schemas.openxmlformats.org/officeDocument/2006/relationships/slideMaster" Target="slideMasters/slideMaster71.xml"/><Relationship Id="rId92" Type="http://schemas.openxmlformats.org/officeDocument/2006/relationships/slide" Target="slides/slide7.xml"/><Relationship Id="rId213" Type="http://schemas.openxmlformats.org/officeDocument/2006/relationships/slide" Target="slides/slide128.xml"/><Relationship Id="rId234" Type="http://schemas.openxmlformats.org/officeDocument/2006/relationships/slide" Target="slides/slide149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55" Type="http://schemas.openxmlformats.org/officeDocument/2006/relationships/slide" Target="slides/slide170.xml"/><Relationship Id="rId276" Type="http://schemas.openxmlformats.org/officeDocument/2006/relationships/slide" Target="slides/slide191.xml"/><Relationship Id="rId297" Type="http://schemas.openxmlformats.org/officeDocument/2006/relationships/slide" Target="slides/slide212.xml"/><Relationship Id="rId40" Type="http://schemas.openxmlformats.org/officeDocument/2006/relationships/slideMaster" Target="slideMasters/slideMaster40.xml"/><Relationship Id="rId115" Type="http://schemas.openxmlformats.org/officeDocument/2006/relationships/slide" Target="slides/slide30.xml"/><Relationship Id="rId136" Type="http://schemas.openxmlformats.org/officeDocument/2006/relationships/slide" Target="slides/slide51.xml"/><Relationship Id="rId157" Type="http://schemas.openxmlformats.org/officeDocument/2006/relationships/slide" Target="slides/slide72.xml"/><Relationship Id="rId178" Type="http://schemas.openxmlformats.org/officeDocument/2006/relationships/slide" Target="slides/slide93.xml"/><Relationship Id="rId301" Type="http://schemas.openxmlformats.org/officeDocument/2006/relationships/slide" Target="slides/slide216.xml"/><Relationship Id="rId322" Type="http://schemas.openxmlformats.org/officeDocument/2006/relationships/slide" Target="slides/slide237.xml"/><Relationship Id="rId343" Type="http://schemas.openxmlformats.org/officeDocument/2006/relationships/slide" Target="slides/slide258.xml"/><Relationship Id="rId364" Type="http://schemas.openxmlformats.org/officeDocument/2006/relationships/slide" Target="slides/slide279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199" Type="http://schemas.openxmlformats.org/officeDocument/2006/relationships/slide" Target="slides/slide114.xml"/><Relationship Id="rId203" Type="http://schemas.openxmlformats.org/officeDocument/2006/relationships/slide" Target="slides/slide118.xml"/><Relationship Id="rId385" Type="http://schemas.openxmlformats.org/officeDocument/2006/relationships/tableStyles" Target="tableStyles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139.xml"/><Relationship Id="rId245" Type="http://schemas.openxmlformats.org/officeDocument/2006/relationships/slide" Target="slides/slide160.xml"/><Relationship Id="rId266" Type="http://schemas.openxmlformats.org/officeDocument/2006/relationships/slide" Target="slides/slide181.xml"/><Relationship Id="rId287" Type="http://schemas.openxmlformats.org/officeDocument/2006/relationships/slide" Target="slides/slide202.xml"/><Relationship Id="rId30" Type="http://schemas.openxmlformats.org/officeDocument/2006/relationships/slideMaster" Target="slideMasters/slideMaster30.xml"/><Relationship Id="rId105" Type="http://schemas.openxmlformats.org/officeDocument/2006/relationships/slide" Target="slides/slide20.xml"/><Relationship Id="rId126" Type="http://schemas.openxmlformats.org/officeDocument/2006/relationships/slide" Target="slides/slide41.xml"/><Relationship Id="rId147" Type="http://schemas.openxmlformats.org/officeDocument/2006/relationships/slide" Target="slides/slide62.xml"/><Relationship Id="rId168" Type="http://schemas.openxmlformats.org/officeDocument/2006/relationships/slide" Target="slides/slide83.xml"/><Relationship Id="rId312" Type="http://schemas.openxmlformats.org/officeDocument/2006/relationships/slide" Target="slides/slide227.xml"/><Relationship Id="rId333" Type="http://schemas.openxmlformats.org/officeDocument/2006/relationships/slide" Target="slides/slide248.xml"/><Relationship Id="rId354" Type="http://schemas.openxmlformats.org/officeDocument/2006/relationships/slide" Target="slides/slide269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93" Type="http://schemas.openxmlformats.org/officeDocument/2006/relationships/slide" Target="slides/slide8.xml"/><Relationship Id="rId189" Type="http://schemas.openxmlformats.org/officeDocument/2006/relationships/slide" Target="slides/slide104.xml"/><Relationship Id="rId375" Type="http://schemas.openxmlformats.org/officeDocument/2006/relationships/slide" Target="slides/slide290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129.xml"/><Relationship Id="rId235" Type="http://schemas.openxmlformats.org/officeDocument/2006/relationships/slide" Target="slides/slide150.xml"/><Relationship Id="rId256" Type="http://schemas.openxmlformats.org/officeDocument/2006/relationships/slide" Target="slides/slide171.xml"/><Relationship Id="rId277" Type="http://schemas.openxmlformats.org/officeDocument/2006/relationships/slide" Target="slides/slide192.xml"/><Relationship Id="rId298" Type="http://schemas.openxmlformats.org/officeDocument/2006/relationships/slide" Target="slides/slide213.xml"/><Relationship Id="rId116" Type="http://schemas.openxmlformats.org/officeDocument/2006/relationships/slide" Target="slides/slide31.xml"/><Relationship Id="rId137" Type="http://schemas.openxmlformats.org/officeDocument/2006/relationships/slide" Target="slides/slide52.xml"/><Relationship Id="rId158" Type="http://schemas.openxmlformats.org/officeDocument/2006/relationships/slide" Target="slides/slide73.xml"/><Relationship Id="rId302" Type="http://schemas.openxmlformats.org/officeDocument/2006/relationships/slide" Target="slides/slide217.xml"/><Relationship Id="rId323" Type="http://schemas.openxmlformats.org/officeDocument/2006/relationships/slide" Target="slides/slide238.xml"/><Relationship Id="rId344" Type="http://schemas.openxmlformats.org/officeDocument/2006/relationships/slide" Target="slides/slide259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Master" Target="slideMasters/slideMaster62.xml"/><Relationship Id="rId83" Type="http://schemas.openxmlformats.org/officeDocument/2006/relationships/slideMaster" Target="slideMasters/slideMaster83.xml"/><Relationship Id="rId179" Type="http://schemas.openxmlformats.org/officeDocument/2006/relationships/slide" Target="slides/slide94.xml"/><Relationship Id="rId365" Type="http://schemas.openxmlformats.org/officeDocument/2006/relationships/slide" Target="slides/slide280.xml"/><Relationship Id="rId190" Type="http://schemas.openxmlformats.org/officeDocument/2006/relationships/slide" Target="slides/slide105.xml"/><Relationship Id="rId204" Type="http://schemas.openxmlformats.org/officeDocument/2006/relationships/slide" Target="slides/slide119.xml"/><Relationship Id="rId225" Type="http://schemas.openxmlformats.org/officeDocument/2006/relationships/slide" Target="slides/slide140.xml"/><Relationship Id="rId246" Type="http://schemas.openxmlformats.org/officeDocument/2006/relationships/slide" Target="slides/slide161.xml"/><Relationship Id="rId267" Type="http://schemas.openxmlformats.org/officeDocument/2006/relationships/slide" Target="slides/slide182.xml"/><Relationship Id="rId288" Type="http://schemas.openxmlformats.org/officeDocument/2006/relationships/slide" Target="slides/slide203.xml"/><Relationship Id="rId106" Type="http://schemas.openxmlformats.org/officeDocument/2006/relationships/slide" Target="slides/slide21.xml"/><Relationship Id="rId127" Type="http://schemas.openxmlformats.org/officeDocument/2006/relationships/slide" Target="slides/slide42.xml"/><Relationship Id="rId313" Type="http://schemas.openxmlformats.org/officeDocument/2006/relationships/slide" Target="slides/slide228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Master" Target="slideMasters/slideMaster73.xml"/><Relationship Id="rId94" Type="http://schemas.openxmlformats.org/officeDocument/2006/relationships/slide" Target="slides/slide9.xml"/><Relationship Id="rId148" Type="http://schemas.openxmlformats.org/officeDocument/2006/relationships/slide" Target="slides/slide63.xml"/><Relationship Id="rId169" Type="http://schemas.openxmlformats.org/officeDocument/2006/relationships/slide" Target="slides/slide84.xml"/><Relationship Id="rId334" Type="http://schemas.openxmlformats.org/officeDocument/2006/relationships/slide" Target="slides/slide249.xml"/><Relationship Id="rId355" Type="http://schemas.openxmlformats.org/officeDocument/2006/relationships/slide" Target="slides/slide270.xml"/><Relationship Id="rId376" Type="http://schemas.openxmlformats.org/officeDocument/2006/relationships/slide" Target="slides/slide291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95.xml"/><Relationship Id="rId215" Type="http://schemas.openxmlformats.org/officeDocument/2006/relationships/slide" Target="slides/slide130.xml"/><Relationship Id="rId236" Type="http://schemas.openxmlformats.org/officeDocument/2006/relationships/slide" Target="slides/slide151.xml"/><Relationship Id="rId257" Type="http://schemas.openxmlformats.org/officeDocument/2006/relationships/slide" Target="slides/slide172.xml"/><Relationship Id="rId278" Type="http://schemas.openxmlformats.org/officeDocument/2006/relationships/slide" Target="slides/slide193.xml"/><Relationship Id="rId303" Type="http://schemas.openxmlformats.org/officeDocument/2006/relationships/slide" Target="slides/slide218.xml"/><Relationship Id="rId42" Type="http://schemas.openxmlformats.org/officeDocument/2006/relationships/slideMaster" Target="slideMasters/slideMaster42.xml"/><Relationship Id="rId84" Type="http://schemas.openxmlformats.org/officeDocument/2006/relationships/slideMaster" Target="slideMasters/slideMaster84.xml"/><Relationship Id="rId138" Type="http://schemas.openxmlformats.org/officeDocument/2006/relationships/slide" Target="slides/slide53.xml"/><Relationship Id="rId345" Type="http://schemas.openxmlformats.org/officeDocument/2006/relationships/slide" Target="slides/slide260.xml"/><Relationship Id="rId191" Type="http://schemas.openxmlformats.org/officeDocument/2006/relationships/slide" Target="slides/slide106.xml"/><Relationship Id="rId205" Type="http://schemas.openxmlformats.org/officeDocument/2006/relationships/slide" Target="slides/slide120.xml"/><Relationship Id="rId247" Type="http://schemas.openxmlformats.org/officeDocument/2006/relationships/slide" Target="slides/slide162.xml"/><Relationship Id="rId107" Type="http://schemas.openxmlformats.org/officeDocument/2006/relationships/slide" Target="slides/slide22.xml"/><Relationship Id="rId289" Type="http://schemas.openxmlformats.org/officeDocument/2006/relationships/slide" Target="slides/slide204.xml"/><Relationship Id="rId11" Type="http://schemas.openxmlformats.org/officeDocument/2006/relationships/slideMaster" Target="slideMasters/slideMaster11.xml"/><Relationship Id="rId53" Type="http://schemas.openxmlformats.org/officeDocument/2006/relationships/slideMaster" Target="slideMasters/slideMaster53.xml"/><Relationship Id="rId149" Type="http://schemas.openxmlformats.org/officeDocument/2006/relationships/slide" Target="slides/slide64.xml"/><Relationship Id="rId314" Type="http://schemas.openxmlformats.org/officeDocument/2006/relationships/slide" Target="slides/slide229.xml"/><Relationship Id="rId356" Type="http://schemas.openxmlformats.org/officeDocument/2006/relationships/slide" Target="slides/slide271.xml"/><Relationship Id="rId95" Type="http://schemas.openxmlformats.org/officeDocument/2006/relationships/slide" Target="slides/slide10.xml"/><Relationship Id="rId160" Type="http://schemas.openxmlformats.org/officeDocument/2006/relationships/slide" Target="slides/slide75.xml"/><Relationship Id="rId216" Type="http://schemas.openxmlformats.org/officeDocument/2006/relationships/slide" Target="slides/slide131.xml"/><Relationship Id="rId258" Type="http://schemas.openxmlformats.org/officeDocument/2006/relationships/slide" Target="slides/slide173.xml"/><Relationship Id="rId22" Type="http://schemas.openxmlformats.org/officeDocument/2006/relationships/slideMaster" Target="slideMasters/slideMaster22.xml"/><Relationship Id="rId64" Type="http://schemas.openxmlformats.org/officeDocument/2006/relationships/slideMaster" Target="slideMasters/slideMaster64.xml"/><Relationship Id="rId118" Type="http://schemas.openxmlformats.org/officeDocument/2006/relationships/slide" Target="slides/slide33.xml"/><Relationship Id="rId325" Type="http://schemas.openxmlformats.org/officeDocument/2006/relationships/slide" Target="slides/slide240.xml"/><Relationship Id="rId367" Type="http://schemas.openxmlformats.org/officeDocument/2006/relationships/slide" Target="slides/slide282.xml"/><Relationship Id="rId171" Type="http://schemas.openxmlformats.org/officeDocument/2006/relationships/slide" Target="slides/slide86.xml"/><Relationship Id="rId227" Type="http://schemas.openxmlformats.org/officeDocument/2006/relationships/slide" Target="slides/slide142.xml"/><Relationship Id="rId269" Type="http://schemas.openxmlformats.org/officeDocument/2006/relationships/slide" Target="slides/slide184.xml"/><Relationship Id="rId33" Type="http://schemas.openxmlformats.org/officeDocument/2006/relationships/slideMaster" Target="slideMasters/slideMaster33.xml"/><Relationship Id="rId129" Type="http://schemas.openxmlformats.org/officeDocument/2006/relationships/slide" Target="slides/slide44.xml"/><Relationship Id="rId280" Type="http://schemas.openxmlformats.org/officeDocument/2006/relationships/slide" Target="slides/slide195.xml"/><Relationship Id="rId336" Type="http://schemas.openxmlformats.org/officeDocument/2006/relationships/slide" Target="slides/slide251.xml"/><Relationship Id="rId75" Type="http://schemas.openxmlformats.org/officeDocument/2006/relationships/slideMaster" Target="slideMasters/slideMaster75.xml"/><Relationship Id="rId140" Type="http://schemas.openxmlformats.org/officeDocument/2006/relationships/slide" Target="slides/slide55.xml"/><Relationship Id="rId182" Type="http://schemas.openxmlformats.org/officeDocument/2006/relationships/slide" Target="slides/slide97.xml"/><Relationship Id="rId378" Type="http://schemas.openxmlformats.org/officeDocument/2006/relationships/slide" Target="slides/slide293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153.xml"/><Relationship Id="rId291" Type="http://schemas.openxmlformats.org/officeDocument/2006/relationships/slide" Target="slides/slide206.xml"/><Relationship Id="rId305" Type="http://schemas.openxmlformats.org/officeDocument/2006/relationships/slide" Target="slides/slide220.xml"/><Relationship Id="rId347" Type="http://schemas.openxmlformats.org/officeDocument/2006/relationships/slide" Target="slides/slide262.xml"/><Relationship Id="rId44" Type="http://schemas.openxmlformats.org/officeDocument/2006/relationships/slideMaster" Target="slideMasters/slideMaster44.xml"/><Relationship Id="rId86" Type="http://schemas.openxmlformats.org/officeDocument/2006/relationships/slide" Target="slides/slide1.xml"/><Relationship Id="rId151" Type="http://schemas.openxmlformats.org/officeDocument/2006/relationships/slide" Target="slides/slide66.xml"/><Relationship Id="rId193" Type="http://schemas.openxmlformats.org/officeDocument/2006/relationships/slide" Target="slides/slide108.xml"/><Relationship Id="rId207" Type="http://schemas.openxmlformats.org/officeDocument/2006/relationships/slide" Target="slides/slide122.xml"/><Relationship Id="rId249" Type="http://schemas.openxmlformats.org/officeDocument/2006/relationships/slide" Target="slides/slide164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24.xml"/><Relationship Id="rId260" Type="http://schemas.openxmlformats.org/officeDocument/2006/relationships/slide" Target="slides/slide175.xml"/><Relationship Id="rId316" Type="http://schemas.openxmlformats.org/officeDocument/2006/relationships/slide" Target="slides/slide231.xml"/><Relationship Id="rId55" Type="http://schemas.openxmlformats.org/officeDocument/2006/relationships/slideMaster" Target="slideMasters/slideMaster55.xml"/><Relationship Id="rId97" Type="http://schemas.openxmlformats.org/officeDocument/2006/relationships/slide" Target="slides/slide12.xml"/><Relationship Id="rId120" Type="http://schemas.openxmlformats.org/officeDocument/2006/relationships/slide" Target="slides/slide35.xml"/><Relationship Id="rId358" Type="http://schemas.openxmlformats.org/officeDocument/2006/relationships/slide" Target="slides/slide273.xml"/><Relationship Id="rId162" Type="http://schemas.openxmlformats.org/officeDocument/2006/relationships/slide" Target="slides/slide77.xml"/><Relationship Id="rId218" Type="http://schemas.openxmlformats.org/officeDocument/2006/relationships/slide" Target="slides/slide133.xml"/><Relationship Id="rId271" Type="http://schemas.openxmlformats.org/officeDocument/2006/relationships/slide" Target="slides/slide186.xml"/><Relationship Id="rId24" Type="http://schemas.openxmlformats.org/officeDocument/2006/relationships/slideMaster" Target="slideMasters/slideMaster24.xml"/><Relationship Id="rId66" Type="http://schemas.openxmlformats.org/officeDocument/2006/relationships/slideMaster" Target="slideMasters/slideMaster66.xml"/><Relationship Id="rId131" Type="http://schemas.openxmlformats.org/officeDocument/2006/relationships/slide" Target="slides/slide46.xml"/><Relationship Id="rId327" Type="http://schemas.openxmlformats.org/officeDocument/2006/relationships/slide" Target="slides/slide242.xml"/><Relationship Id="rId369" Type="http://schemas.openxmlformats.org/officeDocument/2006/relationships/slide" Target="slides/slide284.xml"/><Relationship Id="rId173" Type="http://schemas.openxmlformats.org/officeDocument/2006/relationships/slide" Target="slides/slide88.xml"/><Relationship Id="rId229" Type="http://schemas.openxmlformats.org/officeDocument/2006/relationships/slide" Target="slides/slide144.xml"/><Relationship Id="rId380" Type="http://schemas.openxmlformats.org/officeDocument/2006/relationships/notesMaster" Target="notesMasters/notesMaster1.xml"/><Relationship Id="rId240" Type="http://schemas.openxmlformats.org/officeDocument/2006/relationships/slide" Target="slides/slide155.xml"/><Relationship Id="rId35" Type="http://schemas.openxmlformats.org/officeDocument/2006/relationships/slideMaster" Target="slideMasters/slideMaster35.xml"/><Relationship Id="rId77" Type="http://schemas.openxmlformats.org/officeDocument/2006/relationships/slideMaster" Target="slideMasters/slideMaster77.xml"/><Relationship Id="rId100" Type="http://schemas.openxmlformats.org/officeDocument/2006/relationships/slide" Target="slides/slide15.xml"/><Relationship Id="rId282" Type="http://schemas.openxmlformats.org/officeDocument/2006/relationships/slide" Target="slides/slide197.xml"/><Relationship Id="rId338" Type="http://schemas.openxmlformats.org/officeDocument/2006/relationships/slide" Target="slides/slide253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57.xml"/><Relationship Id="rId184" Type="http://schemas.openxmlformats.org/officeDocument/2006/relationships/slide" Target="slides/slide99.xml"/><Relationship Id="rId251" Type="http://schemas.openxmlformats.org/officeDocument/2006/relationships/slide" Target="slides/slide166.xml"/><Relationship Id="rId46" Type="http://schemas.openxmlformats.org/officeDocument/2006/relationships/slideMaster" Target="slideMasters/slideMaster46.xml"/><Relationship Id="rId293" Type="http://schemas.openxmlformats.org/officeDocument/2006/relationships/slide" Target="slides/slide208.xml"/><Relationship Id="rId307" Type="http://schemas.openxmlformats.org/officeDocument/2006/relationships/slide" Target="slides/slide222.xml"/><Relationship Id="rId349" Type="http://schemas.openxmlformats.org/officeDocument/2006/relationships/slide" Target="slides/slide264.xml"/><Relationship Id="rId88" Type="http://schemas.openxmlformats.org/officeDocument/2006/relationships/slide" Target="slides/slide3.xml"/><Relationship Id="rId111" Type="http://schemas.openxmlformats.org/officeDocument/2006/relationships/slide" Target="slides/slide26.xml"/><Relationship Id="rId153" Type="http://schemas.openxmlformats.org/officeDocument/2006/relationships/slide" Target="slides/slide68.xml"/><Relationship Id="rId195" Type="http://schemas.openxmlformats.org/officeDocument/2006/relationships/slide" Target="slides/slide110.xml"/><Relationship Id="rId209" Type="http://schemas.openxmlformats.org/officeDocument/2006/relationships/slide" Target="slides/slide124.xml"/><Relationship Id="rId360" Type="http://schemas.openxmlformats.org/officeDocument/2006/relationships/slide" Target="slides/slide275.xml"/><Relationship Id="rId220" Type="http://schemas.openxmlformats.org/officeDocument/2006/relationships/slide" Target="slides/slide135.xml"/><Relationship Id="rId15" Type="http://schemas.openxmlformats.org/officeDocument/2006/relationships/slideMaster" Target="slideMasters/slideMaster15.xml"/><Relationship Id="rId57" Type="http://schemas.openxmlformats.org/officeDocument/2006/relationships/slideMaster" Target="slideMasters/slideMaster57.xml"/><Relationship Id="rId262" Type="http://schemas.openxmlformats.org/officeDocument/2006/relationships/slide" Target="slides/slide177.xml"/><Relationship Id="rId318" Type="http://schemas.openxmlformats.org/officeDocument/2006/relationships/slide" Target="slides/slide233.xml"/><Relationship Id="rId99" Type="http://schemas.openxmlformats.org/officeDocument/2006/relationships/slide" Target="slides/slide14.xml"/><Relationship Id="rId122" Type="http://schemas.openxmlformats.org/officeDocument/2006/relationships/slide" Target="slides/slide37.xml"/><Relationship Id="rId164" Type="http://schemas.openxmlformats.org/officeDocument/2006/relationships/slide" Target="slides/slide79.xml"/><Relationship Id="rId371" Type="http://schemas.openxmlformats.org/officeDocument/2006/relationships/slide" Target="slides/slide286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146.xml"/><Relationship Id="rId273" Type="http://schemas.openxmlformats.org/officeDocument/2006/relationships/slide" Target="slides/slide188.xml"/><Relationship Id="rId329" Type="http://schemas.openxmlformats.org/officeDocument/2006/relationships/slide" Target="slides/slide244.xml"/></Relationships>
</file>

<file path=ppt/_rels/viewProps.xml.rels><?xml version="1.0" encoding="UTF-8" standalone="yes"?>
<Relationships xmlns="http://schemas.openxmlformats.org/package/2006/relationships"><Relationship Id="rId26" Type="http://schemas.openxmlformats.org/officeDocument/2006/relationships/slide" Target="slides/slide37.xml"/><Relationship Id="rId21" Type="http://schemas.openxmlformats.org/officeDocument/2006/relationships/slide" Target="slides/slide31.xml"/><Relationship Id="rId42" Type="http://schemas.openxmlformats.org/officeDocument/2006/relationships/slide" Target="slides/slide54.xml"/><Relationship Id="rId47" Type="http://schemas.openxmlformats.org/officeDocument/2006/relationships/slide" Target="slides/slide69.xml"/><Relationship Id="rId63" Type="http://schemas.openxmlformats.org/officeDocument/2006/relationships/slide" Target="slides/slide228.xml"/><Relationship Id="rId68" Type="http://schemas.openxmlformats.org/officeDocument/2006/relationships/slide" Target="slides/slide237.xml"/><Relationship Id="rId2" Type="http://schemas.openxmlformats.org/officeDocument/2006/relationships/slide" Target="slides/slide2.xml"/><Relationship Id="rId16" Type="http://schemas.openxmlformats.org/officeDocument/2006/relationships/slide" Target="slides/slide26.xml"/><Relationship Id="rId29" Type="http://schemas.openxmlformats.org/officeDocument/2006/relationships/slide" Target="slides/slide40.xml"/><Relationship Id="rId11" Type="http://schemas.openxmlformats.org/officeDocument/2006/relationships/slide" Target="slides/slide15.xml"/><Relationship Id="rId24" Type="http://schemas.openxmlformats.org/officeDocument/2006/relationships/slide" Target="slides/slide34.xml"/><Relationship Id="rId32" Type="http://schemas.openxmlformats.org/officeDocument/2006/relationships/slide" Target="slides/slide44.xml"/><Relationship Id="rId37" Type="http://schemas.openxmlformats.org/officeDocument/2006/relationships/slide" Target="slides/slide49.xml"/><Relationship Id="rId40" Type="http://schemas.openxmlformats.org/officeDocument/2006/relationships/slide" Target="slides/slide52.xml"/><Relationship Id="rId45" Type="http://schemas.openxmlformats.org/officeDocument/2006/relationships/slide" Target="slides/slide64.xml"/><Relationship Id="rId53" Type="http://schemas.openxmlformats.org/officeDocument/2006/relationships/slide" Target="slides/slide100.xml"/><Relationship Id="rId58" Type="http://schemas.openxmlformats.org/officeDocument/2006/relationships/slide" Target="slides/slide223.xml"/><Relationship Id="rId66" Type="http://schemas.openxmlformats.org/officeDocument/2006/relationships/slide" Target="slides/slide233.xml"/><Relationship Id="rId74" Type="http://schemas.openxmlformats.org/officeDocument/2006/relationships/slide" Target="slides/slide274.xml"/><Relationship Id="rId5" Type="http://schemas.openxmlformats.org/officeDocument/2006/relationships/slide" Target="slides/slide5.xml"/><Relationship Id="rId61" Type="http://schemas.openxmlformats.org/officeDocument/2006/relationships/slide" Target="slides/slide226.xml"/><Relationship Id="rId19" Type="http://schemas.openxmlformats.org/officeDocument/2006/relationships/slide" Target="slides/slide29.xml"/><Relationship Id="rId14" Type="http://schemas.openxmlformats.org/officeDocument/2006/relationships/slide" Target="slides/slide24.xml"/><Relationship Id="rId22" Type="http://schemas.openxmlformats.org/officeDocument/2006/relationships/slide" Target="slides/slide32.xml"/><Relationship Id="rId27" Type="http://schemas.openxmlformats.org/officeDocument/2006/relationships/slide" Target="slides/slide38.xml"/><Relationship Id="rId30" Type="http://schemas.openxmlformats.org/officeDocument/2006/relationships/slide" Target="slides/slide41.xml"/><Relationship Id="rId35" Type="http://schemas.openxmlformats.org/officeDocument/2006/relationships/slide" Target="slides/slide47.xml"/><Relationship Id="rId43" Type="http://schemas.openxmlformats.org/officeDocument/2006/relationships/slide" Target="slides/slide55.xml"/><Relationship Id="rId48" Type="http://schemas.openxmlformats.org/officeDocument/2006/relationships/slide" Target="slides/slide70.xml"/><Relationship Id="rId56" Type="http://schemas.openxmlformats.org/officeDocument/2006/relationships/slide" Target="slides/slide221.xml"/><Relationship Id="rId64" Type="http://schemas.openxmlformats.org/officeDocument/2006/relationships/slide" Target="slides/slide229.xml"/><Relationship Id="rId69" Type="http://schemas.openxmlformats.org/officeDocument/2006/relationships/slide" Target="slides/slide238.xml"/><Relationship Id="rId8" Type="http://schemas.openxmlformats.org/officeDocument/2006/relationships/slide" Target="slides/slide8.xml"/><Relationship Id="rId51" Type="http://schemas.openxmlformats.org/officeDocument/2006/relationships/slide" Target="slides/slide78.xml"/><Relationship Id="rId72" Type="http://schemas.openxmlformats.org/officeDocument/2006/relationships/slide" Target="slides/slide248.xml"/><Relationship Id="rId3" Type="http://schemas.openxmlformats.org/officeDocument/2006/relationships/slide" Target="slides/slide3.xml"/><Relationship Id="rId12" Type="http://schemas.openxmlformats.org/officeDocument/2006/relationships/slide" Target="slides/slide22.xml"/><Relationship Id="rId17" Type="http://schemas.openxmlformats.org/officeDocument/2006/relationships/slide" Target="slides/slide27.xml"/><Relationship Id="rId25" Type="http://schemas.openxmlformats.org/officeDocument/2006/relationships/slide" Target="slides/slide36.xml"/><Relationship Id="rId33" Type="http://schemas.openxmlformats.org/officeDocument/2006/relationships/slide" Target="slides/slide45.xml"/><Relationship Id="rId38" Type="http://schemas.openxmlformats.org/officeDocument/2006/relationships/slide" Target="slides/slide50.xml"/><Relationship Id="rId46" Type="http://schemas.openxmlformats.org/officeDocument/2006/relationships/slide" Target="slides/slide65.xml"/><Relationship Id="rId59" Type="http://schemas.openxmlformats.org/officeDocument/2006/relationships/slide" Target="slides/slide224.xml"/><Relationship Id="rId67" Type="http://schemas.openxmlformats.org/officeDocument/2006/relationships/slide" Target="slides/slide234.xml"/><Relationship Id="rId20" Type="http://schemas.openxmlformats.org/officeDocument/2006/relationships/slide" Target="slides/slide30.xml"/><Relationship Id="rId41" Type="http://schemas.openxmlformats.org/officeDocument/2006/relationships/slide" Target="slides/slide53.xml"/><Relationship Id="rId54" Type="http://schemas.openxmlformats.org/officeDocument/2006/relationships/slide" Target="slides/slide169.xml"/><Relationship Id="rId62" Type="http://schemas.openxmlformats.org/officeDocument/2006/relationships/slide" Target="slides/slide227.xml"/><Relationship Id="rId70" Type="http://schemas.openxmlformats.org/officeDocument/2006/relationships/slide" Target="slides/slide239.xml"/><Relationship Id="rId75" Type="http://schemas.openxmlformats.org/officeDocument/2006/relationships/slide" Target="slides/slide285.xml"/><Relationship Id="rId1" Type="http://schemas.openxmlformats.org/officeDocument/2006/relationships/slide" Target="slides/slide1.xml"/><Relationship Id="rId6" Type="http://schemas.openxmlformats.org/officeDocument/2006/relationships/slide" Target="slides/slide6.xml"/><Relationship Id="rId15" Type="http://schemas.openxmlformats.org/officeDocument/2006/relationships/slide" Target="slides/slide25.xml"/><Relationship Id="rId23" Type="http://schemas.openxmlformats.org/officeDocument/2006/relationships/slide" Target="slides/slide33.xml"/><Relationship Id="rId28" Type="http://schemas.openxmlformats.org/officeDocument/2006/relationships/slide" Target="slides/slide39.xml"/><Relationship Id="rId36" Type="http://schemas.openxmlformats.org/officeDocument/2006/relationships/slide" Target="slides/slide48.xml"/><Relationship Id="rId49" Type="http://schemas.openxmlformats.org/officeDocument/2006/relationships/slide" Target="slides/slide76.xml"/><Relationship Id="rId57" Type="http://schemas.openxmlformats.org/officeDocument/2006/relationships/slide" Target="slides/slide222.xml"/><Relationship Id="rId10" Type="http://schemas.openxmlformats.org/officeDocument/2006/relationships/slide" Target="slides/slide10.xml"/><Relationship Id="rId31" Type="http://schemas.openxmlformats.org/officeDocument/2006/relationships/slide" Target="slides/slide43.xml"/><Relationship Id="rId44" Type="http://schemas.openxmlformats.org/officeDocument/2006/relationships/slide" Target="slides/slide57.xml"/><Relationship Id="rId52" Type="http://schemas.openxmlformats.org/officeDocument/2006/relationships/slide" Target="slides/slide79.xml"/><Relationship Id="rId60" Type="http://schemas.openxmlformats.org/officeDocument/2006/relationships/slide" Target="slides/slide225.xml"/><Relationship Id="rId65" Type="http://schemas.openxmlformats.org/officeDocument/2006/relationships/slide" Target="slides/slide232.xml"/><Relationship Id="rId73" Type="http://schemas.openxmlformats.org/officeDocument/2006/relationships/slide" Target="slides/slide261.xml"/><Relationship Id="rId4" Type="http://schemas.openxmlformats.org/officeDocument/2006/relationships/slide" Target="slides/slide4.xml"/><Relationship Id="rId9" Type="http://schemas.openxmlformats.org/officeDocument/2006/relationships/slide" Target="slides/slide9.xml"/><Relationship Id="rId13" Type="http://schemas.openxmlformats.org/officeDocument/2006/relationships/slide" Target="slides/slide23.xml"/><Relationship Id="rId18" Type="http://schemas.openxmlformats.org/officeDocument/2006/relationships/slide" Target="slides/slide28.xml"/><Relationship Id="rId39" Type="http://schemas.openxmlformats.org/officeDocument/2006/relationships/slide" Target="slides/slide51.xml"/><Relationship Id="rId34" Type="http://schemas.openxmlformats.org/officeDocument/2006/relationships/slide" Target="slides/slide46.xml"/><Relationship Id="rId50" Type="http://schemas.openxmlformats.org/officeDocument/2006/relationships/slide" Target="slides/slide77.xml"/><Relationship Id="rId55" Type="http://schemas.openxmlformats.org/officeDocument/2006/relationships/slide" Target="slides/slide190.xml"/><Relationship Id="rId7" Type="http://schemas.openxmlformats.org/officeDocument/2006/relationships/slide" Target="slides/slide7.xml"/><Relationship Id="rId71" Type="http://schemas.openxmlformats.org/officeDocument/2006/relationships/slide" Target="slides/slide24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fld id="{4A2DB91E-1EA6-4EFE-92AD-963D89AA09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905002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2701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fld id="{2303D6A7-E3A7-43FB-9761-8C13313EEA9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545507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A9CEF747-AEBB-43E6-8B5F-1E00C97E8DAB}" type="slidenum">
              <a:rPr lang="en-US" altLang="en-US" smtClean="0"/>
              <a:pPr eaLnBrk="1" hangingPunct="1">
                <a:spcBef>
                  <a:spcPct val="50000"/>
                </a:spcBef>
                <a:defRPr/>
              </a:pPr>
              <a:t>1</a:t>
            </a:fld>
            <a:endParaRPr lang="en-US" altLang="en-US"/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28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CA7953B1-F51D-451B-B673-025D0B47778D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131</a:t>
            </a:fld>
            <a:endParaRPr lang="en-CA" altLang="en-US"/>
          </a:p>
        </p:txBody>
      </p:sp>
      <p:sp>
        <p:nvSpPr>
          <p:cNvPr id="674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4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B9AFFB5-C79E-42BA-9098-6FAB4192695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132</a:t>
            </a:fld>
            <a:endParaRPr lang="en-CA" altLang="en-US"/>
          </a:p>
        </p:txBody>
      </p:sp>
      <p:sp>
        <p:nvSpPr>
          <p:cNvPr id="676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6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348A086-3700-42BC-9C46-C6BA7BD0378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138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5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5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>
                <a:solidFill>
                  <a:prstClr val="black"/>
                </a:solidFill>
              </a:rPr>
              <a:pPr/>
              <a:t>139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>
                <a:solidFill>
                  <a:prstClr val="black"/>
                </a:solidFill>
              </a:rPr>
              <a:pPr/>
              <a:t>140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>
                <a:solidFill>
                  <a:prstClr val="black"/>
                </a:solidFill>
              </a:rPr>
              <a:pPr/>
              <a:t>141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>
                <a:solidFill>
                  <a:prstClr val="black"/>
                </a:solidFill>
              </a:rPr>
              <a:pPr/>
              <a:t>142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>
                <a:solidFill>
                  <a:prstClr val="black"/>
                </a:solidFill>
              </a:rPr>
              <a:pPr/>
              <a:t>143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>
                <a:solidFill>
                  <a:prstClr val="black"/>
                </a:solidFill>
              </a:rPr>
              <a:pPr/>
              <a:t>144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>
                <a:solidFill>
                  <a:prstClr val="black"/>
                </a:solidFill>
              </a:rPr>
              <a:pPr/>
              <a:t>145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17A7D4-F9D1-4D54-852A-0D2A34D03C47}" type="slidenum">
              <a:rPr lang="en-US" altLang="en-US" smtClean="0"/>
              <a:pPr eaLnBrk="1" hangingPunct="1">
                <a:spcBef>
                  <a:spcPct val="50000"/>
                </a:spcBef>
              </a:pPr>
              <a:t>29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>
                <a:solidFill>
                  <a:prstClr val="black"/>
                </a:solidFill>
              </a:rPr>
              <a:pPr/>
              <a:t>146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6265081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>
                <a:solidFill>
                  <a:prstClr val="black"/>
                </a:solidFill>
              </a:rPr>
              <a:pPr/>
              <a:t>157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285314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>
                <a:solidFill>
                  <a:prstClr val="black"/>
                </a:solidFill>
              </a:rPr>
              <a:pPr/>
              <a:t>158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285314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>
                <a:solidFill>
                  <a:prstClr val="black"/>
                </a:solidFill>
              </a:rPr>
              <a:pPr/>
              <a:t>159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285314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>
                <a:solidFill>
                  <a:prstClr val="black"/>
                </a:solidFill>
              </a:rPr>
              <a:pPr/>
              <a:t>160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285314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>
                <a:solidFill>
                  <a:prstClr val="black"/>
                </a:solidFill>
              </a:rPr>
              <a:pPr/>
              <a:t>161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285314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>
                <a:solidFill>
                  <a:prstClr val="black"/>
                </a:solidFill>
              </a:rPr>
              <a:pPr/>
              <a:t>168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285314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7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defTabSz="914400" eaLnBrk="1" fontAlgn="base" hangingPunct="1">
              <a:spcBef>
                <a:spcPct val="0"/>
              </a:spcBef>
              <a:spcAft>
                <a:spcPct val="0"/>
              </a:spcAft>
            </a:pPr>
            <a:fld id="{5034AFB2-5201-44D1-BE67-364DC753CB7F}" type="slidenum">
              <a:rPr lang="en-CA" altLang="en-US" smtClean="0">
                <a:solidFill>
                  <a:srgbClr val="000000"/>
                </a:solidFill>
                <a:cs typeface="Arial" pitchFamily="34" charset="0"/>
              </a:rPr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t>171</a:t>
            </a:fld>
            <a:endParaRPr lang="en-CA" alt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71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1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9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defTabSz="914400" eaLnBrk="1" fontAlgn="base" hangingPunct="1">
              <a:spcBef>
                <a:spcPct val="0"/>
              </a:spcBef>
              <a:spcAft>
                <a:spcPct val="0"/>
              </a:spcAft>
            </a:pPr>
            <a:fld id="{98241E8D-EE8D-4034-B6BB-ECFDAB86424D}" type="slidenum">
              <a:rPr lang="en-CA" altLang="en-US" smtClean="0">
                <a:solidFill>
                  <a:srgbClr val="000000"/>
                </a:solidFill>
                <a:cs typeface="Arial" pitchFamily="34" charset="0"/>
              </a:rPr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t>174</a:t>
            </a:fld>
            <a:endParaRPr lang="en-CA" alt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7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/>
              <a:pPr/>
              <a:t>180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6219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30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/>
              <a:pPr/>
              <a:t>183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758272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/>
              <a:pPr/>
              <a:t>184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758272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9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defTabSz="914400" eaLnBrk="1" fontAlgn="base" hangingPunct="1">
              <a:spcBef>
                <a:spcPct val="0"/>
              </a:spcBef>
              <a:spcAft>
                <a:spcPct val="0"/>
              </a:spcAft>
            </a:pPr>
            <a:fld id="{DA86640D-2DA7-4D48-B0B6-3B9A9A24573F}" type="slidenum">
              <a:rPr lang="en-CA" altLang="en-US" smtClean="0">
                <a:solidFill>
                  <a:srgbClr val="000000"/>
                </a:solidFill>
                <a:cs typeface="Arial" pitchFamily="34" charset="0"/>
              </a:rPr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t>186</a:t>
            </a:fld>
            <a:endParaRPr lang="en-CA" alt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80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0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B42BCFE8-617A-4FC5-B766-311AE0E37B2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188</a:t>
            </a:fld>
            <a:endParaRPr lang="en-CA" altLang="en-US"/>
          </a:p>
        </p:txBody>
      </p:sp>
      <p:sp>
        <p:nvSpPr>
          <p:cNvPr id="441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1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C83B269-004D-444F-9C6E-DAC93B911988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189</a:t>
            </a:fld>
            <a:endParaRPr lang="en-CA" altLang="en-US"/>
          </a:p>
        </p:txBody>
      </p:sp>
      <p:sp>
        <p:nvSpPr>
          <p:cNvPr id="442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2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761AE8E-FCEB-47F7-9483-2EFC044D3C37}" type="slidenum">
              <a:rPr lang="en-US" altLang="en-US" smtClean="0"/>
              <a:pPr eaLnBrk="1" hangingPunct="1">
                <a:spcBef>
                  <a:spcPct val="50000"/>
                </a:spcBef>
              </a:pPr>
              <a:t>190</a:t>
            </a:fld>
            <a:endParaRPr lang="en-US" altLang="en-US"/>
          </a:p>
        </p:txBody>
      </p:sp>
      <p:sp>
        <p:nvSpPr>
          <p:cNvPr id="359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191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192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194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195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31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196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197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198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199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200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BF1CBF0-C783-450E-B94E-7413DCFE4BBB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201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BF1CBF0-C783-450E-B94E-7413DCFE4BBB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202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203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204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205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32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206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207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208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209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210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211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212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213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214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215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33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216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217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218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219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E7C3A8B-5B6F-4EF8-9345-3639AE4D34A7}" type="slidenum">
              <a:rPr lang="en-US"/>
              <a:pPr/>
              <a:t>220</a:t>
            </a:fld>
            <a:endParaRPr lang="en-US"/>
          </a:p>
        </p:txBody>
      </p:sp>
      <p:sp>
        <p:nvSpPr>
          <p:cNvPr id="69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8A83808-BF14-4AEF-ACA2-9F547740B7B8}" type="slidenum">
              <a:rPr lang="en-US" altLang="en-US" sz="1200">
                <a:solidFill>
                  <a:srgbClr val="000000"/>
                </a:solidFill>
              </a:rPr>
              <a:pPr eaLnBrk="1" hangingPunct="1"/>
              <a:t>221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35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CD45CE9-EE00-49A1-85EE-5033F640FB24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241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36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2BF031C8-3C50-404D-9F94-83F2A213D6A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242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9CCD3C-629B-4CE6-9474-9A75BE3D11C5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78B0F9B-4EFC-4A39-86E1-C70AEC191EDB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244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34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78B0F9B-4EFC-4A39-86E1-C70AEC191EDB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245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327E3D8-EA45-45E5-BB05-F26B9075D05B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246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39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789F701-4317-4B4D-97D1-6ABC0B32B93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247</a:t>
            </a:fld>
            <a:endParaRPr lang="en-US" altLang="en-US"/>
          </a:p>
        </p:txBody>
      </p:sp>
      <p:sp>
        <p:nvSpPr>
          <p:cNvPr id="337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A8D649E-3EA1-4334-8361-1C220C3032AB}" type="slidenum">
              <a:rPr lang="en-US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50000"/>
                </a:spcBef>
              </a:pPr>
              <a:t>248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00D47C3-EB6F-4DE2-9E0B-86D672DD3FB7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6087324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E61492-DE03-4A32-903E-F168F870D687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8326002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3A6CB62-8ED5-42BA-BBBB-AF539A73F207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40154402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FA5CD63-43F8-450E-B029-D7BB55F0684A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3135054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BC7CDE5-8B0D-45EB-9E87-7E69AB2C41A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1191904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996E54D-E1A7-44EB-8501-A37D8F7E1CAE}" type="slidenum">
              <a:rPr lang="en-US" altLang="en-US" smtClean="0"/>
              <a:pPr eaLnBrk="1" hangingPunct="1">
                <a:spcBef>
                  <a:spcPct val="50000"/>
                </a:spcBef>
              </a:pPr>
              <a:t>35</a:t>
            </a:fld>
            <a:endParaRPr lang="en-US" altLang="en-US"/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0530170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295458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2399481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2385003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8344614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50304AC-8F8E-4DC4-A6A7-68ED4E3497D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260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6E296755-07BA-4343-999C-925963832E0E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  <a:defRPr/>
              </a:pPr>
              <a:t>261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CE67041-041B-48ED-BCDA-B149BCEC3975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  <a:defRPr/>
              </a:pPr>
              <a:t>262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31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1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EA0264D-AFD0-4575-B3CE-F05C56888B46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  <a:defRPr/>
              </a:pPr>
              <a:t>263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25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5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901B9A2E-C90E-46E5-8D8C-F819A623F048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  <a:defRPr/>
              </a:pPr>
              <a:t>264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27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7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17A7D4-F9D1-4D54-852A-0D2A34D03C47}" type="slidenum">
              <a:rPr lang="en-US" altLang="en-US" smtClean="0"/>
              <a:pPr eaLnBrk="1" hangingPunct="1">
                <a:spcBef>
                  <a:spcPct val="50000"/>
                </a:spcBef>
              </a:pPr>
              <a:t>36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910204DE-BDDB-4AE0-B527-D032E7C7C753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  <a:defRPr/>
              </a:pPr>
              <a:t>265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28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8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B9622A7-173A-4469-9C08-0615E42032BE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267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A187E7E-892F-4504-9F8F-B58F4E61BD23}" type="slidenum">
              <a:rPr lang="en-US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50000"/>
                </a:spcBef>
              </a:pPr>
              <a:t>268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A187E7E-892F-4504-9F8F-B58F4E61BD23}" type="slidenum">
              <a:rPr lang="en-US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50000"/>
                </a:spcBef>
              </a:pPr>
              <a:t>269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270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dirty="0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271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dirty="0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28CD151-6DBC-4896-A4A2-F60F860B30A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3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3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5A80699-2177-4D59-A4C1-9EBDD1DA7611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5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5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1725934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B28AD9C-274D-489A-94FC-7124884C038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2600181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885054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37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6724384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7597422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6857046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4746703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1893909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B28AD9C-274D-489A-94FC-7124884C038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5413800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4F1D240-6743-4E2F-A852-2CE47E8D31E2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287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063799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4AF69C0-4034-4338-B207-F820E25C5F8B}" type="slidenum">
              <a:rPr lang="en-US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50000"/>
                </a:spcBef>
              </a:pPr>
              <a:t>294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51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A9CEF747-AEBB-43E6-8B5F-1E00C97E8DAB}" type="slidenum">
              <a:rPr lang="en-US" altLang="en-US" smtClean="0"/>
              <a:pPr eaLnBrk="1" hangingPunct="1">
                <a:spcBef>
                  <a:spcPct val="50000"/>
                </a:spcBef>
                <a:defRPr/>
              </a:pPr>
              <a:t>10</a:t>
            </a:fld>
            <a:endParaRPr lang="en-US" altLang="en-US"/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38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39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40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41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29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829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B37D937-B2BD-460B-9AF2-C7212EC8F210}" type="slidenum">
              <a:rPr lang="en-US" altLang="en-US" smtClean="0"/>
              <a:pPr eaLnBrk="1" hangingPunct="1">
                <a:spcBef>
                  <a:spcPct val="50000"/>
                </a:spcBef>
              </a:pPr>
              <a:t>43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4E3D261-146D-4D25-9FAA-DAD6D8C06EDF}" type="slidenum">
              <a:rPr lang="en-US" altLang="en-US" smtClean="0"/>
              <a:pPr eaLnBrk="1" hangingPunct="1">
                <a:spcBef>
                  <a:spcPct val="50000"/>
                </a:spcBef>
              </a:pPr>
              <a:t>44</a:t>
            </a:fld>
            <a:endParaRPr lang="en-US" altLang="en-US"/>
          </a:p>
        </p:txBody>
      </p:sp>
      <p:sp>
        <p:nvSpPr>
          <p:cNvPr id="387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7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4E3D261-146D-4D25-9FAA-DAD6D8C06EDF}" type="slidenum">
              <a:rPr lang="en-US" altLang="en-US" smtClean="0"/>
              <a:pPr eaLnBrk="1" hangingPunct="1">
                <a:spcBef>
                  <a:spcPct val="50000"/>
                </a:spcBef>
              </a:pPr>
              <a:t>45</a:t>
            </a:fld>
            <a:endParaRPr lang="en-US" altLang="en-US"/>
          </a:p>
        </p:txBody>
      </p:sp>
      <p:sp>
        <p:nvSpPr>
          <p:cNvPr id="387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7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DA174D8-C53D-4121-9AC7-5782D4EA6D56}" type="slidenum">
              <a:rPr lang="en-US" altLang="en-US" smtClean="0"/>
              <a:pPr eaLnBrk="1" hangingPunct="1">
                <a:spcBef>
                  <a:spcPct val="50000"/>
                </a:spcBef>
              </a:pPr>
              <a:t>46</a:t>
            </a:fld>
            <a:endParaRPr lang="en-US" altLang="en-US"/>
          </a:p>
        </p:txBody>
      </p:sp>
      <p:sp>
        <p:nvSpPr>
          <p:cNvPr id="394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557BC16-F2D2-4947-808E-F5B81E73CB2D}" type="slidenum">
              <a:rPr lang="en-US" altLang="en-US" smtClean="0"/>
              <a:pPr eaLnBrk="1" hangingPunct="1">
                <a:spcBef>
                  <a:spcPct val="50000"/>
                </a:spcBef>
              </a:pPr>
              <a:t>47</a:t>
            </a:fld>
            <a:endParaRPr lang="en-US" altLang="en-US"/>
          </a:p>
        </p:txBody>
      </p:sp>
      <p:sp>
        <p:nvSpPr>
          <p:cNvPr id="397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7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0573C6-1A14-4E01-B3E4-3D588945402B}" type="slidenum">
              <a:rPr lang="en-US" altLang="en-US" smtClean="0"/>
              <a:pPr eaLnBrk="1" hangingPunct="1">
                <a:spcBef>
                  <a:spcPct val="50000"/>
                </a:spcBef>
              </a:pPr>
              <a:t>48</a:t>
            </a:fld>
            <a:endParaRPr lang="en-US" altLang="en-US"/>
          </a:p>
        </p:txBody>
      </p:sp>
      <p:sp>
        <p:nvSpPr>
          <p:cNvPr id="398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8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9D7285ED-2BE5-4F73-A8FB-979803C36867}" type="slidenum">
              <a:rPr lang="en-US" altLang="en-US" smtClean="0"/>
              <a:pPr eaLnBrk="1" hangingPunct="1">
                <a:spcBef>
                  <a:spcPct val="50000"/>
                </a:spcBef>
                <a:defRPr/>
              </a:pPr>
              <a:t>15</a:t>
            </a:fld>
            <a:endParaRPr lang="en-US" altLang="en-US"/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87FB4B8-953E-41E3-B23B-5DFBA6F8207D}" type="slidenum">
              <a:rPr lang="en-US" altLang="en-US" smtClean="0"/>
              <a:pPr eaLnBrk="1" hangingPunct="1">
                <a:spcBef>
                  <a:spcPct val="50000"/>
                </a:spcBef>
              </a:pPr>
              <a:t>49</a:t>
            </a:fld>
            <a:endParaRPr lang="en-US" altLang="en-US"/>
          </a:p>
        </p:txBody>
      </p:sp>
      <p:sp>
        <p:nvSpPr>
          <p:cNvPr id="399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73AE89B-E3E5-42D7-8697-6A93F9664519}" type="slidenum">
              <a:rPr lang="en-US" altLang="en-US" smtClean="0"/>
              <a:pPr eaLnBrk="1" hangingPunct="1">
                <a:spcBef>
                  <a:spcPct val="50000"/>
                </a:spcBef>
              </a:pPr>
              <a:t>50</a:t>
            </a:fld>
            <a:endParaRPr lang="en-US" altLang="en-US"/>
          </a:p>
        </p:txBody>
      </p:sp>
      <p:sp>
        <p:nvSpPr>
          <p:cNvPr id="405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5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E423349-DFBC-45DB-8C43-E30CD528B1B9}" type="slidenum">
              <a:rPr lang="en-US" altLang="en-US" smtClean="0"/>
              <a:pPr eaLnBrk="1" hangingPunct="1">
                <a:spcBef>
                  <a:spcPct val="50000"/>
                </a:spcBef>
              </a:pPr>
              <a:t>51</a:t>
            </a:fld>
            <a:endParaRPr lang="en-US" altLang="en-US"/>
          </a:p>
        </p:txBody>
      </p:sp>
      <p:sp>
        <p:nvSpPr>
          <p:cNvPr id="406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6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45A55B-7CFA-40E7-8986-C20D3FCE703C}" type="slidenum">
              <a:rPr lang="en-US" altLang="en-US" smtClean="0"/>
              <a:pPr eaLnBrk="1" hangingPunct="1">
                <a:spcBef>
                  <a:spcPct val="50000"/>
                </a:spcBef>
              </a:pPr>
              <a:t>52</a:t>
            </a:fld>
            <a:endParaRPr lang="en-US" altLang="en-US"/>
          </a:p>
        </p:txBody>
      </p:sp>
      <p:sp>
        <p:nvSpPr>
          <p:cNvPr id="407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96780F2-1116-4CC7-8ABD-4EAC40EA6892}" type="slidenum">
              <a:rPr lang="en-US" altLang="en-US" smtClean="0"/>
              <a:pPr eaLnBrk="1" hangingPunct="1">
                <a:spcBef>
                  <a:spcPct val="50000"/>
                </a:spcBef>
              </a:pPr>
              <a:t>53</a:t>
            </a:fld>
            <a:endParaRPr lang="en-US" altLang="en-US"/>
          </a:p>
        </p:txBody>
      </p:sp>
      <p:sp>
        <p:nvSpPr>
          <p:cNvPr id="408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8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28895D1-CA53-4098-BFD6-460408704C0F}" type="slidenum">
              <a:rPr lang="en-US" altLang="en-US" smtClean="0"/>
              <a:pPr eaLnBrk="1" hangingPunct="1">
                <a:spcBef>
                  <a:spcPct val="50000"/>
                </a:spcBef>
              </a:pPr>
              <a:t>54</a:t>
            </a:fld>
            <a:endParaRPr lang="en-US" altLang="en-US"/>
          </a:p>
        </p:txBody>
      </p:sp>
      <p:sp>
        <p:nvSpPr>
          <p:cNvPr id="413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3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761AE8E-FCEB-47F7-9483-2EFC044D3C37}" type="slidenum">
              <a:rPr lang="en-US" altLang="en-US" smtClean="0"/>
              <a:pPr eaLnBrk="1" hangingPunct="1">
                <a:spcBef>
                  <a:spcPct val="50000"/>
                </a:spcBef>
              </a:pPr>
              <a:t>55</a:t>
            </a:fld>
            <a:endParaRPr lang="en-US" altLang="en-US"/>
          </a:p>
        </p:txBody>
      </p:sp>
      <p:sp>
        <p:nvSpPr>
          <p:cNvPr id="359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89E1FA2-14C8-4FFC-9DD9-B7E4EB83D4A1}" type="slidenum">
              <a:rPr lang="en-CA" altLang="en-US" smtClean="0"/>
              <a:pPr eaLnBrk="1" hangingPunct="1">
                <a:spcBef>
                  <a:spcPct val="0"/>
                </a:spcBef>
              </a:pPr>
              <a:t>56</a:t>
            </a:fld>
            <a:endParaRPr lang="en-CA" altLang="en-US"/>
          </a:p>
        </p:txBody>
      </p:sp>
      <p:sp>
        <p:nvSpPr>
          <p:cNvPr id="360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FE03AA2-6D86-4F0E-A333-90F8D94119C7}" type="slidenum">
              <a:rPr lang="en-CA" altLang="en-US" smtClean="0"/>
              <a:pPr eaLnBrk="1" hangingPunct="1">
                <a:spcBef>
                  <a:spcPct val="0"/>
                </a:spcBef>
              </a:pPr>
              <a:t>57</a:t>
            </a:fld>
            <a:endParaRPr lang="en-CA" altLang="en-US"/>
          </a:p>
        </p:txBody>
      </p:sp>
      <p:sp>
        <p:nvSpPr>
          <p:cNvPr id="364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4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B6A1E8B-2575-43E5-8610-92B88F162EFE}" type="slidenum">
              <a:rPr lang="en-CA" altLang="en-US" smtClean="0"/>
              <a:pPr eaLnBrk="1" hangingPunct="1">
                <a:spcBef>
                  <a:spcPct val="0"/>
                </a:spcBef>
              </a:pPr>
              <a:t>63</a:t>
            </a:fld>
            <a:endParaRPr lang="en-CA" altLang="en-US"/>
          </a:p>
        </p:txBody>
      </p:sp>
      <p:sp>
        <p:nvSpPr>
          <p:cNvPr id="397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7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F28FE1B-9817-4B84-9AD0-6C51BD20AF1F}" type="slidenum">
              <a:rPr lang="en-US" altLang="en-US" smtClean="0"/>
              <a:pPr eaLnBrk="1" hangingPunct="1">
                <a:spcBef>
                  <a:spcPct val="50000"/>
                </a:spcBef>
              </a:pPr>
              <a:t>22</a:t>
            </a:fld>
            <a:endParaRPr lang="en-US" altLang="en-US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6FB03AE-EFE7-490E-BBCF-FC082988FB33}" type="slidenum">
              <a:rPr lang="en-US" altLang="en-US" smtClean="0"/>
              <a:pPr eaLnBrk="1" hangingPunct="1">
                <a:spcBef>
                  <a:spcPct val="50000"/>
                </a:spcBef>
              </a:pPr>
              <a:t>64</a:t>
            </a:fld>
            <a:endParaRPr lang="en-US" altLang="en-US"/>
          </a:p>
        </p:txBody>
      </p:sp>
      <p:sp>
        <p:nvSpPr>
          <p:cNvPr id="404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4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704738D7-D054-4549-A093-A268B27E8AF9}" type="slidenum">
              <a:rPr lang="en-CA" altLang="en-US" smtClean="0"/>
              <a:pPr eaLnBrk="1" hangingPunct="1">
                <a:spcBef>
                  <a:spcPct val="0"/>
                </a:spcBef>
              </a:pPr>
              <a:t>65</a:t>
            </a:fld>
            <a:endParaRPr lang="en-CA" altLang="en-US"/>
          </a:p>
        </p:txBody>
      </p:sp>
      <p:sp>
        <p:nvSpPr>
          <p:cNvPr id="405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5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4C9C13E5-8B66-44CB-A9D7-71626CBE3201}" type="slidenum">
              <a:rPr lang="en-CA" altLang="en-US" smtClean="0"/>
              <a:pPr eaLnBrk="1" hangingPunct="1">
                <a:spcBef>
                  <a:spcPct val="0"/>
                </a:spcBef>
              </a:pPr>
              <a:t>66</a:t>
            </a:fld>
            <a:endParaRPr lang="en-CA" altLang="en-US"/>
          </a:p>
        </p:txBody>
      </p:sp>
      <p:sp>
        <p:nvSpPr>
          <p:cNvPr id="406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6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1D53C0DB-C8AE-4099-8C7C-D0240B747665}" type="slidenum">
              <a:rPr lang="en-CA" altLang="en-US" smtClean="0"/>
              <a:pPr eaLnBrk="1" hangingPunct="1">
                <a:spcBef>
                  <a:spcPct val="0"/>
                </a:spcBef>
              </a:pPr>
              <a:t>67</a:t>
            </a:fld>
            <a:endParaRPr lang="en-CA" altLang="en-US"/>
          </a:p>
        </p:txBody>
      </p:sp>
      <p:sp>
        <p:nvSpPr>
          <p:cNvPr id="407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92345A5D-55C9-4545-AD5A-EF8131CC43DE}" type="slidenum">
              <a:rPr lang="en-CA" altLang="en-US" smtClean="0"/>
              <a:pPr eaLnBrk="1" hangingPunct="1">
                <a:spcBef>
                  <a:spcPct val="0"/>
                </a:spcBef>
              </a:pPr>
              <a:t>68</a:t>
            </a:fld>
            <a:endParaRPr lang="en-CA" altLang="en-US"/>
          </a:p>
        </p:txBody>
      </p:sp>
      <p:sp>
        <p:nvSpPr>
          <p:cNvPr id="408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8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26C81F4D-098E-4CC0-989F-C93B42951AA7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69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18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8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18E72AFF-7CDC-48BE-A9AF-339690E93885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70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19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DC9A0007-8D25-4FCF-919D-7DAF9D960981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71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21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1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6A2776F3-FB24-4EFD-ACE8-3D571CCB51AD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72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22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2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6461F8FE-5AA1-494C-A22D-D6818E8B2872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73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24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4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82B5D6-2A29-49D4-A544-802C72A485B4}" type="slidenum">
              <a:rPr lang="en-US" altLang="en-US" smtClean="0"/>
              <a:pPr eaLnBrk="1" hangingPunct="1">
                <a:spcBef>
                  <a:spcPct val="50000"/>
                </a:spcBef>
              </a:pPr>
              <a:t>23</a:t>
            </a:fld>
            <a:endParaRPr lang="en-US" altLang="en-US"/>
          </a:p>
        </p:txBody>
      </p:sp>
      <p:sp>
        <p:nvSpPr>
          <p:cNvPr id="528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23EC253-23B3-4CA8-ABD4-3FFDC6B05D94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74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28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8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2114E0B2-2610-42EE-A7EE-32D75F8FB5DC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75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29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9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6831E7E9-7774-419D-B60D-AB474FA6478F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76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30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49E82E-7327-42A7-9899-D679BD81207A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77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31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1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D257CED-3D0E-4992-A09B-88DC9C1B4C8A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78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32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2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DAFDB388-0517-4F4C-AC90-1AE7431B0912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79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33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3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FAE895F9-FA92-44D1-8E7E-20A35BE9A175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80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40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FAE895F9-FA92-44D1-8E7E-20A35BE9A175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81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40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C2CCAD50-D840-43FE-9A9E-80F7A245ECD3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82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48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8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699B780D-4ED9-4052-96F4-C41FFD44E34F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83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2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2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24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B367AB9-F7C5-4820-8202-848AB5B81D9A}" type="slidenum">
              <a:rPr lang="en-CA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85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EE75073-74B8-4A03-97A2-C761196C301D}" type="slidenum">
              <a:rPr lang="en-CA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86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FFF66DF-A821-4CCA-A7FC-D539835AEB3C}" type="slidenum">
              <a:rPr lang="en-CA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87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1363" indent="-28416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14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5986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58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30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02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74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46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F41DA87-5125-41C8-8D86-42343579739B}" type="slidenum">
              <a:rPr lang="en-CA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88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1363" indent="-284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141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59861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581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30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02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74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46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76782EDD-EBD2-42AA-81CD-38B52F7CB5FF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89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4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4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7A72368C-E7B0-442A-983F-747BAB19C40A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91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5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5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BF1CBF0-C783-450E-B94E-7413DCFE4BBB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92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BF1CBF0-C783-450E-B94E-7413DCFE4BBB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93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BF1CBF0-C783-450E-B94E-7413DCFE4BBB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94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1DD0046E-A2C8-4D21-8DD5-8D8C85E1EE91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95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7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7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25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23B8F283-2E51-4FF2-85B3-88BAF06E10E2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96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68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8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BBEF72A-1D00-460C-A092-10ED61A3F935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97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470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0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7"/>
          <p:cNvSpPr txBox="1">
            <a:spLocks noGrp="1" noChangeArrowheads="1"/>
          </p:cNvSpPr>
          <p:nvPr/>
        </p:nvSpPr>
        <p:spPr bwMode="auto">
          <a:xfrm>
            <a:off x="3884316" y="8685606"/>
            <a:ext cx="2972115" cy="456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D62069F-2C34-4961-95DC-642E0B59F498}" type="slidenum">
              <a:rPr lang="en-CA" altLang="en-US" i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98</a:t>
            </a:fld>
            <a:endParaRPr lang="en-CA" altLang="en-US" i="0">
              <a:solidFill>
                <a:srgbClr val="000000"/>
              </a:solidFill>
            </a:endParaRPr>
          </a:p>
        </p:txBody>
      </p:sp>
      <p:sp>
        <p:nvSpPr>
          <p:cNvPr id="471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EB5E7CD-F41C-429C-9723-5B4114E371BA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99</a:t>
            </a:fld>
            <a:endParaRPr lang="en-CA" altLang="en-US"/>
          </a:p>
        </p:txBody>
      </p:sp>
      <p:sp>
        <p:nvSpPr>
          <p:cNvPr id="428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8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82B5D6-2A29-49D4-A544-802C72A485B4}" type="slidenum">
              <a:rPr lang="en-US" altLang="en-US" smtClean="0"/>
              <a:pPr eaLnBrk="1" hangingPunct="1">
                <a:spcBef>
                  <a:spcPct val="50000"/>
                </a:spcBef>
              </a:pPr>
              <a:t>100</a:t>
            </a:fld>
            <a:endParaRPr lang="en-US" altLang="en-US"/>
          </a:p>
        </p:txBody>
      </p:sp>
      <p:sp>
        <p:nvSpPr>
          <p:cNvPr id="528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8F77ABA-1D4C-4C97-839F-2341F8543D4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101</a:t>
            </a:fld>
            <a:endParaRPr lang="en-CA" altLang="en-US"/>
          </a:p>
        </p:txBody>
      </p:sp>
      <p:sp>
        <p:nvSpPr>
          <p:cNvPr id="433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3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3D581083-710D-4413-9F7B-9C56877F060C}" type="slidenum">
              <a:rPr lang="en-CA" altLang="en-US" smtClean="0"/>
              <a:pPr algn="r" eaLnBrk="1" hangingPunct="1">
                <a:spcBef>
                  <a:spcPct val="0"/>
                </a:spcBef>
                <a:defRPr/>
              </a:pPr>
              <a:t>102</a:t>
            </a:fld>
            <a:endParaRPr lang="en-CA" altLang="en-US"/>
          </a:p>
        </p:txBody>
      </p:sp>
      <p:sp>
        <p:nvSpPr>
          <p:cNvPr id="479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9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D64FAA7-4359-43DE-AAFC-931126A1494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103</a:t>
            </a:fld>
            <a:endParaRPr lang="en-CA" altLang="en-US"/>
          </a:p>
        </p:txBody>
      </p:sp>
      <p:sp>
        <p:nvSpPr>
          <p:cNvPr id="468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8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67F667-FC45-4D6D-B679-E5ACD4183526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104</a:t>
            </a:fld>
            <a:endParaRPr lang="en-CA" altLang="en-US"/>
          </a:p>
        </p:txBody>
      </p:sp>
      <p:sp>
        <p:nvSpPr>
          <p:cNvPr id="506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6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A96725E-1022-41F3-AFD7-2A22A99A653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105</a:t>
            </a:fld>
            <a:endParaRPr lang="en-CA" altLang="en-US"/>
          </a:p>
        </p:txBody>
      </p:sp>
      <p:sp>
        <p:nvSpPr>
          <p:cNvPr id="509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9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26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566853-1CCB-4D9F-B26B-1CEE578DDC9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106</a:t>
            </a:fld>
            <a:endParaRPr lang="en-CA" altLang="en-US"/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566853-1CCB-4D9F-B26B-1CEE578DDC9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107</a:t>
            </a:fld>
            <a:endParaRPr lang="en-CA" altLang="en-US"/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566853-1CCB-4D9F-B26B-1CEE578DDC9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108</a:t>
            </a:fld>
            <a:endParaRPr lang="en-CA" altLang="en-US"/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566853-1CCB-4D9F-B26B-1CEE578DDC9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109</a:t>
            </a:fld>
            <a:endParaRPr lang="en-CA" altLang="en-US"/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C8CDA7BA-88DE-40D7-90B8-BCF3F9172FF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110</a:t>
            </a:fld>
            <a:endParaRPr lang="en-CA" altLang="en-US"/>
          </a:p>
        </p:txBody>
      </p:sp>
      <p:sp>
        <p:nvSpPr>
          <p:cNvPr id="508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8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A96725E-1022-41F3-AFD7-2A22A99A653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111</a:t>
            </a:fld>
            <a:endParaRPr lang="en-CA" altLang="en-US"/>
          </a:p>
        </p:txBody>
      </p:sp>
      <p:sp>
        <p:nvSpPr>
          <p:cNvPr id="509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9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7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BC8B7B71-8DA6-4A0E-BE28-F5E08323C244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112</a:t>
            </a:fld>
            <a:endParaRPr lang="en-CA" altLang="en-US"/>
          </a:p>
        </p:txBody>
      </p:sp>
      <p:sp>
        <p:nvSpPr>
          <p:cNvPr id="604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F7B716FC-6308-4E4B-845C-6024D412A23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113</a:t>
            </a:fld>
            <a:endParaRPr lang="en-CA" altLang="en-US"/>
          </a:p>
        </p:txBody>
      </p:sp>
      <p:sp>
        <p:nvSpPr>
          <p:cNvPr id="617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7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C04D7547-4FD0-45E4-B363-90C6FC5CF06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114</a:t>
            </a:fld>
            <a:endParaRPr lang="en-CA" altLang="en-US"/>
          </a:p>
        </p:txBody>
      </p:sp>
      <p:sp>
        <p:nvSpPr>
          <p:cNvPr id="618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8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CA34A45-E938-4368-9E2A-A29FB014DBD9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117</a:t>
            </a:fld>
            <a:endParaRPr lang="en-CA" altLang="en-US"/>
          </a:p>
        </p:txBody>
      </p:sp>
      <p:sp>
        <p:nvSpPr>
          <p:cNvPr id="623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3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27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748FCD3-4DFB-46C7-B0F8-D1F0A3D2932A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118</a:t>
            </a:fld>
            <a:endParaRPr lang="en-CA" altLang="en-US"/>
          </a:p>
        </p:txBody>
      </p:sp>
      <p:sp>
        <p:nvSpPr>
          <p:cNvPr id="624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73DFCB0-78F0-4004-9FFD-FB7077EC31C6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119</a:t>
            </a:fld>
            <a:endParaRPr lang="en-CA" altLang="en-US"/>
          </a:p>
        </p:txBody>
      </p:sp>
      <p:sp>
        <p:nvSpPr>
          <p:cNvPr id="625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5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5B1BFF5-5D49-43A3-9C3A-8CF252225E7E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121</a:t>
            </a:fld>
            <a:endParaRPr lang="en-CA" altLang="en-US"/>
          </a:p>
        </p:txBody>
      </p:sp>
      <p:sp>
        <p:nvSpPr>
          <p:cNvPr id="645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F5D9DB12-0D09-4E8F-A01E-AE1499EA07C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122</a:t>
            </a:fld>
            <a:endParaRPr lang="en-CA" altLang="en-US"/>
          </a:p>
        </p:txBody>
      </p:sp>
      <p:sp>
        <p:nvSpPr>
          <p:cNvPr id="652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2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5A01FEE-688E-443B-8767-82C441FD3FF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123</a:t>
            </a:fld>
            <a:endParaRPr lang="en-CA" altLang="en-US"/>
          </a:p>
        </p:txBody>
      </p:sp>
      <p:sp>
        <p:nvSpPr>
          <p:cNvPr id="653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3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A965975-6FDA-4211-A2F2-519A62B204A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124</a:t>
            </a:fld>
            <a:endParaRPr lang="en-CA" altLang="en-US"/>
          </a:p>
        </p:txBody>
      </p:sp>
      <p:sp>
        <p:nvSpPr>
          <p:cNvPr id="66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2D5FB1B-B8F1-4B68-BE56-ADD15112003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125</a:t>
            </a:fld>
            <a:endParaRPr lang="en-CA" altLang="en-US"/>
          </a:p>
        </p:txBody>
      </p:sp>
      <p:sp>
        <p:nvSpPr>
          <p:cNvPr id="654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4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9E124C54-4455-46C4-89BA-088CB1C5B1E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126</a:t>
            </a:fld>
            <a:endParaRPr lang="en-CA" altLang="en-US"/>
          </a:p>
        </p:txBody>
      </p:sp>
      <p:sp>
        <p:nvSpPr>
          <p:cNvPr id="668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8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4AD567B-098E-46D2-B654-6D3F2160E7D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128</a:t>
            </a:fld>
            <a:endParaRPr lang="en-CA" altLang="en-US"/>
          </a:p>
        </p:txBody>
      </p:sp>
      <p:sp>
        <p:nvSpPr>
          <p:cNvPr id="671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1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63DDBF2-3221-4D15-9503-311124CB6ED4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129</a:t>
            </a:fld>
            <a:endParaRPr lang="en-CA" altLang="en-US"/>
          </a:p>
        </p:txBody>
      </p:sp>
      <p:sp>
        <p:nvSpPr>
          <p:cNvPr id="672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2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9868B3-DACA-4D68-8396-F6D11A4C38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6505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FC594D-9584-44A3-B91D-4CEEC5AD97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601782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-228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9AC90E-AA3C-4920-B8DA-428DB0B508D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345612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3CB30B-7E70-4CBF-B2BB-CB70E06D2F8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30964090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84D17D-FCDC-4355-88F6-225363AB79C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6859637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973B6F-B5DD-42FC-9089-F6754F07468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0466701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CB3A11-CD3D-414B-A2A0-F6D306CEF76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75456975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FB0F38-F87F-4BFA-A88E-9EB71259DF5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2828450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DF357B-129B-4717-BE74-A84958261EA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9434385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690511-6C4E-48D1-B21D-D9AFE5917FA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2939264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980638-AB07-4418-B286-85E9053D62F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3830189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08499D-28CC-43D4-80C1-0D666557F45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52659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2F043-E4AD-451E-A505-599AE99B5A1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35098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BD1EF5-3A67-4ADB-A0E2-C175DF6717D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9566017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52400"/>
            <a:ext cx="1943100" cy="5943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52400"/>
            <a:ext cx="5676900" cy="59436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FDE6F5-436C-4391-8FEC-452BED05F96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50311494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F90110-7E4F-4BF5-B6CF-807874F98C5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18238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963665-939F-4305-8944-CA33E5785F40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39933836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CB3A11-CD3D-414B-A2A0-F6D306CEF76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17111544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276795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4ACCED-556A-4D27-8F16-541DEA55C2E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0646282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0990160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F777D9-50D7-4C04-B9A2-FC9813CDAA2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8663337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85D80-DD99-41A6-BD96-F9FDC86CFB7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549954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CA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1D8152-620B-41C9-9357-13296103AF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882691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603224-2617-45ED-9065-9DBD42FD0CD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9852805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9A27E9-E9A6-4986-9BC5-98B997EB333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7165405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7997958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E6E39A-C8A2-49CC-A4A6-F3AD74A07C7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6730868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969453-AA58-45E7-876E-33031613FD5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7909119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F6C58C-17C5-4F64-B479-0C3510D3FA9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5270201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FE8A8-22B9-4AE9-9DFE-04C5FF2F79B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5021813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152400"/>
            <a:ext cx="7772400" cy="5943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5D1C19-911F-439B-A1B1-7AFC6706A8D3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93333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CB87ED-8FCD-455E-BA00-48A3B7E17AB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1175016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19B2B2BA-CD1D-43D1-9C76-FA6768BAAA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9781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662BF1-5AA5-4394-9EE7-3568888B4331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23484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58DC67-61AB-4272-BF16-8F0B52549A22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66182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58DC67-61AB-4272-BF16-8F0B52549A22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6618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F408BB-36EC-411E-96AA-EC9B157C208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689550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40BD8E-1CDB-4E67-A283-C9F63E6E34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2167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FE917F-C39D-4BB5-A160-D6287568524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459919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649316-5BE1-4E64-9C14-C5EEDD35579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0124824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2D9A53-7E2E-438D-ADA4-E08B83F29EC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77865416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DF3066-EBBC-4A99-9FE5-B2FEB360D812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4221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CB87ED-8FCD-455E-BA00-48A3B7E17ABB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08683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CB87ED-8FCD-455E-BA00-48A3B7E17ABB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08683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CB87ED-8FCD-455E-BA00-48A3B7E17ABB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08683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CB87ED-8FCD-455E-BA00-48A3B7E17ABB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08683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CB87ED-8FCD-455E-BA00-48A3B7E17ABB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08683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CB87ED-8FCD-455E-BA00-48A3B7E17ABB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0868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76B815-A65E-48CB-BDFF-CB9E326B1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5185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CB87ED-8FCD-455E-BA00-48A3B7E17ABB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0868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629FF0-7292-40F4-9A18-9A92533536F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65890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02507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02507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EB1AD4-9EFA-40FD-8BF2-31B35874B4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95544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382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t>Splay Trees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D9A46336-1BB9-D648-AA2C-443FBF692166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B2C7D494-D638-374F-9C43-F96FF680338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494608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382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t>Splay Trees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D9A46336-1BB9-D648-AA2C-443FBF692166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382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t>Splay Trees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D9A46336-1BB9-D648-AA2C-443FBF692166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382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t>Splay Trees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D9A46336-1BB9-D648-AA2C-443FBF692166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2EA019-7496-4148-968D-45AB1F394E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413269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382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t>Splay Trees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D9A46336-1BB9-D648-AA2C-443FBF692166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382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t>Splay Trees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D9A46336-1BB9-D648-AA2C-443FBF692166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382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1905000"/>
            <a:ext cx="3810000" cy="4114800"/>
          </a:xfrm>
        </p:spPr>
        <p:txBody>
          <a:bodyPr/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t>Splay Trees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D9A46336-1BB9-D648-AA2C-443FBF692166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4521200" y="6451212"/>
            <a:ext cx="660400" cy="273051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B2C7D494-D638-374F-9C43-F96FF6803383}" type="slidenum">
              <a:rPr lang="en-US" sz="1800" i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6F1FE2-8962-47B8-95D3-04A8B0C21E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09264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ACE648-73FF-4909-9DB8-ABADBDD8C1B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0764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F90110-7E4F-4BF5-B6CF-807874F98C5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1092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439D1-43E4-4CA3-85FE-416A8C70506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64549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ACE648-73FF-4909-9DB8-ABADBDD8C1B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0764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A2E730-A56A-4A90-B7A2-091596201BA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140669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E3FA68-BD87-41E5-8358-BF196CA452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575481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31769C-40AF-4832-B122-BFEA4AC7F96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89074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081416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AF002-DE5B-4647-B19B-40DB012A5CA8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27556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152400"/>
            <a:ext cx="7772400" cy="5943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5D1C19-911F-439B-A1B1-7AFC6706A8D3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0890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ACE648-73FF-4909-9DB8-ABADBDD8C1B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0764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FFFFFF"/>
                </a:solidFill>
              </a:rPr>
              <a:t>Last Update: Dec 4, 2014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743870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FFFFFF"/>
                </a:solidFill>
              </a:rPr>
              <a:t>Last Update: Dec 4, 2014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743870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F90110-7E4F-4BF5-B6CF-807874F98C5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10920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F90110-7E4F-4BF5-B6CF-807874F98C5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10920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7A322A-7535-41A9-B86B-56D20D885FF9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3569587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8CEB47-8B00-4B91-AD0A-073A6F9A26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465302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31769C-40AF-4832-B122-BFEA4AC7F96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89074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38C3D7-3D77-403D-B7BB-F42D66D454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549634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C0D3F5-546C-449E-9292-8348678935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870814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838200" y="19050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65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2057400" cy="457200"/>
          </a:xfrm>
          <a:prstGeom prst="rect">
            <a:avLst/>
          </a:prstGeom>
        </p:spPr>
        <p:txBody>
          <a:bodyPr/>
          <a:lstStyle>
            <a:lvl1pPr>
              <a:defRPr smtClean="0">
                <a:cs typeface="+mn-cs"/>
              </a:defRPr>
            </a:lvl1pPr>
          </a:lstStyle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Rectangle 66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Rectangle 67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4DEB1DD-DD34-D04C-B808-7EEAFF24AA47}" type="slidenum">
              <a:rPr lang="en-US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19318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E668C8D-D57E-B44F-B310-6C9B5D358EB0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17227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30263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083231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18F1E8-48EF-4BAD-B348-66F750FE2CB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9541624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A2E730-A56A-4A90-B7A2-091596201BA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688678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7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28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29.xml"/></Relationships>
</file>

<file path=ppt/slideMasters/_rels/slideMaster13.xml.rels><?xml version="1.0" encoding="UTF-8" standalone="yes"?>
<Relationships xmlns="http://schemas.openxmlformats.org/package/2006/relationships"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30.xml"/></Relationships>
</file>

<file path=ppt/slideMasters/_rels/slideMaster14.xml.rels><?xml version="1.0" encoding="UTF-8" standalone="yes"?>
<Relationships xmlns="http://schemas.openxmlformats.org/package/2006/relationships"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31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32.xml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33.xml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34.xml"/></Relationships>
</file>

<file path=ppt/slideMasters/_rels/slideMaster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35.xml"/></Relationships>
</file>

<file path=ppt/slideMasters/_rels/slideMaster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9.xml"/><Relationship Id="rId1" Type="http://schemas.openxmlformats.org/officeDocument/2006/relationships/slideLayout" Target="../slideLayouts/slideLayout36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5.xml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37.xml"/></Relationships>
</file>

<file path=ppt/slideMasters/_rels/slideMaster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1.xml"/><Relationship Id="rId1" Type="http://schemas.openxmlformats.org/officeDocument/2006/relationships/slideLayout" Target="../slideLayouts/slideLayout38.xml"/></Relationships>
</file>

<file path=ppt/slideMasters/_rels/slideMaster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2.xml"/><Relationship Id="rId1" Type="http://schemas.openxmlformats.org/officeDocument/2006/relationships/slideLayout" Target="../slideLayouts/slideLayout39.xml"/></Relationships>
</file>

<file path=ppt/slideMasters/_rels/slideMaster23.xml.rels><?xml version="1.0" encoding="UTF-8" standalone="yes"?>
<Relationships xmlns="http://schemas.openxmlformats.org/package/2006/relationships"><Relationship Id="rId3" Type="http://schemas.openxmlformats.org/officeDocument/2006/relationships/theme" Target="../theme/theme23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.png"/></Relationships>
</file>

<file path=ppt/slideMasters/_rels/slideMaster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42.xml"/></Relationships>
</file>

<file path=ppt/slideMasters/_rels/slideMaster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5.xml"/><Relationship Id="rId1" Type="http://schemas.openxmlformats.org/officeDocument/2006/relationships/slideLayout" Target="../slideLayouts/slideLayout43.xml"/></Relationships>
</file>

<file path=ppt/slideMasters/_rels/slideMaster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6.xml"/><Relationship Id="rId1" Type="http://schemas.openxmlformats.org/officeDocument/2006/relationships/slideLayout" Target="../slideLayouts/slideLayout44.xml"/></Relationships>
</file>

<file path=ppt/slideMasters/_rels/slideMaster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7.xml"/><Relationship Id="rId1" Type="http://schemas.openxmlformats.org/officeDocument/2006/relationships/slideLayout" Target="../slideLayouts/slideLayout45.xml"/></Relationships>
</file>

<file path=ppt/slideMasters/_rels/slideMaster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8.xml"/><Relationship Id="rId1" Type="http://schemas.openxmlformats.org/officeDocument/2006/relationships/slideLayout" Target="../slideLayouts/slideLayout46.xml"/></Relationships>
</file>

<file path=ppt/slideMasters/_rels/slideMaster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9.xml"/><Relationship Id="rId1" Type="http://schemas.openxmlformats.org/officeDocument/2006/relationships/slideLayout" Target="../slideLayouts/slideLayout47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6.xml"/></Relationships>
</file>

<file path=ppt/slideMasters/_rels/slideMaster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30.xml"/><Relationship Id="rId1" Type="http://schemas.openxmlformats.org/officeDocument/2006/relationships/slideLayout" Target="../slideLayouts/slideLayout48.xml"/></Relationships>
</file>

<file path=ppt/slideMasters/_rels/slideMaster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31.xml"/><Relationship Id="rId1" Type="http://schemas.openxmlformats.org/officeDocument/2006/relationships/slideLayout" Target="../slideLayouts/slideLayout49.xml"/></Relationships>
</file>

<file path=ppt/slideMasters/_rels/slideMaster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32.xml"/><Relationship Id="rId1" Type="http://schemas.openxmlformats.org/officeDocument/2006/relationships/slideLayout" Target="../slideLayouts/slideLayout50.xml"/></Relationships>
</file>

<file path=ppt/slideMasters/_rels/slideMaster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33.xml"/><Relationship Id="rId1" Type="http://schemas.openxmlformats.org/officeDocument/2006/relationships/slideLayout" Target="../slideLayouts/slideLayout51.xml"/></Relationships>
</file>

<file path=ppt/slideMasters/_rels/slideMaster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34.xml"/><Relationship Id="rId1" Type="http://schemas.openxmlformats.org/officeDocument/2006/relationships/slideLayout" Target="../slideLayouts/slideLayout52.xml"/></Relationships>
</file>

<file path=ppt/slideMasters/_rels/slideMaster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35.xml"/><Relationship Id="rId1" Type="http://schemas.openxmlformats.org/officeDocument/2006/relationships/slideLayout" Target="../slideLayouts/slideLayout53.xml"/></Relationships>
</file>

<file path=ppt/slideMasters/_rels/slideMaster36.xml.rels><?xml version="1.0" encoding="UTF-8" standalone="yes"?>
<Relationships xmlns="http://schemas.openxmlformats.org/package/2006/relationships"><Relationship Id="rId2" Type="http://schemas.openxmlformats.org/officeDocument/2006/relationships/theme" Target="../theme/theme36.xml"/><Relationship Id="rId1" Type="http://schemas.openxmlformats.org/officeDocument/2006/relationships/slideLayout" Target="../slideLayouts/slideLayout54.xml"/></Relationships>
</file>

<file path=ppt/slideMasters/_rels/slideMaster37.xml.rels><?xml version="1.0" encoding="UTF-8" standalone="yes"?>
<Relationships xmlns="http://schemas.openxmlformats.org/package/2006/relationships"><Relationship Id="rId2" Type="http://schemas.openxmlformats.org/officeDocument/2006/relationships/theme" Target="../theme/theme37.xml"/><Relationship Id="rId1" Type="http://schemas.openxmlformats.org/officeDocument/2006/relationships/slideLayout" Target="../slideLayouts/slideLayout55.xml"/></Relationships>
</file>

<file path=ppt/slideMasters/_rels/slideMaster38.xml.rels><?xml version="1.0" encoding="UTF-8" standalone="yes"?>
<Relationships xmlns="http://schemas.openxmlformats.org/package/2006/relationships"><Relationship Id="rId2" Type="http://schemas.openxmlformats.org/officeDocument/2006/relationships/theme" Target="../theme/theme38.xml"/><Relationship Id="rId1" Type="http://schemas.openxmlformats.org/officeDocument/2006/relationships/slideLayout" Target="../slideLayouts/slideLayout56.xml"/></Relationships>
</file>

<file path=ppt/slideMasters/_rels/slideMaster39.xml.rels><?xml version="1.0" encoding="UTF-8" standalone="yes"?>
<Relationships xmlns="http://schemas.openxmlformats.org/package/2006/relationships"><Relationship Id="rId2" Type="http://schemas.openxmlformats.org/officeDocument/2006/relationships/theme" Target="../theme/theme39.xml"/><Relationship Id="rId1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7.xml"/></Relationships>
</file>

<file path=ppt/slideMasters/_rels/slideMaster40.xml.rels><?xml version="1.0" encoding="UTF-8" standalone="yes"?>
<Relationships xmlns="http://schemas.openxmlformats.org/package/2006/relationships"><Relationship Id="rId3" Type="http://schemas.openxmlformats.org/officeDocument/2006/relationships/theme" Target="../theme/theme40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/Relationships>
</file>

<file path=ppt/slideMasters/_rels/slideMaster41.xml.rels><?xml version="1.0" encoding="UTF-8" standalone="yes"?>
<Relationships xmlns="http://schemas.openxmlformats.org/package/2006/relationships"><Relationship Id="rId2" Type="http://schemas.openxmlformats.org/officeDocument/2006/relationships/theme" Target="../theme/theme41.xml"/><Relationship Id="rId1" Type="http://schemas.openxmlformats.org/officeDocument/2006/relationships/slideLayout" Target="../slideLayouts/slideLayout60.xml"/></Relationships>
</file>

<file path=ppt/slideMasters/_rels/slideMaster42.xml.rels><?xml version="1.0" encoding="UTF-8" standalone="yes"?>
<Relationships xmlns="http://schemas.openxmlformats.org/package/2006/relationships"><Relationship Id="rId2" Type="http://schemas.openxmlformats.org/officeDocument/2006/relationships/theme" Target="../theme/theme42.xml"/><Relationship Id="rId1" Type="http://schemas.openxmlformats.org/officeDocument/2006/relationships/slideLayout" Target="../slideLayouts/slideLayout61.xml"/></Relationships>
</file>

<file path=ppt/slideMasters/_rels/slideMaster43.xml.rels><?xml version="1.0" encoding="UTF-8" standalone="yes"?>
<Relationships xmlns="http://schemas.openxmlformats.org/package/2006/relationships"><Relationship Id="rId3" Type="http://schemas.openxmlformats.org/officeDocument/2006/relationships/theme" Target="../theme/theme43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/Relationships>
</file>

<file path=ppt/slideMasters/_rels/slideMaster44.xml.rels><?xml version="1.0" encoding="UTF-8" standalone="yes"?>
<Relationships xmlns="http://schemas.openxmlformats.org/package/2006/relationships"><Relationship Id="rId1" Type="http://schemas.openxmlformats.org/officeDocument/2006/relationships/theme" Target="../theme/theme44.xml"/></Relationships>
</file>

<file path=ppt/slideMasters/_rels/slideMaster45.xml.rels><?xml version="1.0" encoding="UTF-8" standalone="yes"?>
<Relationships xmlns="http://schemas.openxmlformats.org/package/2006/relationships"><Relationship Id="rId1" Type="http://schemas.openxmlformats.org/officeDocument/2006/relationships/theme" Target="../theme/theme45.xml"/></Relationships>
</file>

<file path=ppt/slideMasters/_rels/slideMaster46.xml.rels><?xml version="1.0" encoding="UTF-8" standalone="yes"?>
<Relationships xmlns="http://schemas.openxmlformats.org/package/2006/relationships"><Relationship Id="rId1" Type="http://schemas.openxmlformats.org/officeDocument/2006/relationships/theme" Target="../theme/theme46.xml"/></Relationships>
</file>

<file path=ppt/slideMasters/_rels/slideMaster47.xml.rels><?xml version="1.0" encoding="UTF-8" standalone="yes"?>
<Relationships xmlns="http://schemas.openxmlformats.org/package/2006/relationships"><Relationship Id="rId1" Type="http://schemas.openxmlformats.org/officeDocument/2006/relationships/theme" Target="../theme/theme47.xml"/></Relationships>
</file>

<file path=ppt/slideMasters/_rels/slideMaster48.xml.rels><?xml version="1.0" encoding="UTF-8" standalone="yes"?>
<Relationships xmlns="http://schemas.openxmlformats.org/package/2006/relationships"><Relationship Id="rId2" Type="http://schemas.openxmlformats.org/officeDocument/2006/relationships/theme" Target="../theme/theme48.xml"/><Relationship Id="rId1" Type="http://schemas.openxmlformats.org/officeDocument/2006/relationships/slideLayout" Target="../slideLayouts/slideLayout64.xml"/></Relationships>
</file>

<file path=ppt/slideMasters/_rels/slideMaster49.xml.rels><?xml version="1.0" encoding="UTF-8" standalone="yes"?>
<Relationships xmlns="http://schemas.openxmlformats.org/package/2006/relationships"><Relationship Id="rId2" Type="http://schemas.openxmlformats.org/officeDocument/2006/relationships/theme" Target="../theme/theme49.xml"/><Relationship Id="rId1" Type="http://schemas.openxmlformats.org/officeDocument/2006/relationships/slideLayout" Target="../slideLayouts/slideLayout65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22.xml"/><Relationship Id="rId4" Type="http://schemas.openxmlformats.org/officeDocument/2006/relationships/slideLayout" Target="../slideLayouts/slideLayout21.xml"/></Relationships>
</file>

<file path=ppt/slideMasters/_rels/slideMaster50.xml.rels><?xml version="1.0" encoding="UTF-8" standalone="yes"?>
<Relationships xmlns="http://schemas.openxmlformats.org/package/2006/relationships"><Relationship Id="rId2" Type="http://schemas.openxmlformats.org/officeDocument/2006/relationships/theme" Target="../theme/theme50.xml"/><Relationship Id="rId1" Type="http://schemas.openxmlformats.org/officeDocument/2006/relationships/slideLayout" Target="../slideLayouts/slideLayout66.xml"/></Relationships>
</file>

<file path=ppt/slideMasters/_rels/slideMaster51.xml.rels><?xml version="1.0" encoding="UTF-8" standalone="yes"?>
<Relationships xmlns="http://schemas.openxmlformats.org/package/2006/relationships"><Relationship Id="rId2" Type="http://schemas.openxmlformats.org/officeDocument/2006/relationships/theme" Target="../theme/theme51.xml"/><Relationship Id="rId1" Type="http://schemas.openxmlformats.org/officeDocument/2006/relationships/slideLayout" Target="../slideLayouts/slideLayout67.xml"/></Relationships>
</file>

<file path=ppt/slideMasters/_rels/slideMaster52.xml.rels><?xml version="1.0" encoding="UTF-8" standalone="yes"?>
<Relationships xmlns="http://schemas.openxmlformats.org/package/2006/relationships"><Relationship Id="rId2" Type="http://schemas.openxmlformats.org/officeDocument/2006/relationships/theme" Target="../theme/theme52.xml"/><Relationship Id="rId1" Type="http://schemas.openxmlformats.org/officeDocument/2006/relationships/slideLayout" Target="../slideLayouts/slideLayout68.xml"/></Relationships>
</file>

<file path=ppt/slideMasters/_rels/slideMaster53.xml.rels><?xml version="1.0" encoding="UTF-8" standalone="yes"?>
<Relationships xmlns="http://schemas.openxmlformats.org/package/2006/relationships"><Relationship Id="rId2" Type="http://schemas.openxmlformats.org/officeDocument/2006/relationships/theme" Target="../theme/theme53.xml"/><Relationship Id="rId1" Type="http://schemas.openxmlformats.org/officeDocument/2006/relationships/slideLayout" Target="../slideLayouts/slideLayout69.xml"/></Relationships>
</file>

<file path=ppt/slideMasters/_rels/slideMaster54.xml.rels><?xml version="1.0" encoding="UTF-8" standalone="yes"?>
<Relationships xmlns="http://schemas.openxmlformats.org/package/2006/relationships"><Relationship Id="rId2" Type="http://schemas.openxmlformats.org/officeDocument/2006/relationships/theme" Target="../theme/theme54.xml"/><Relationship Id="rId1" Type="http://schemas.openxmlformats.org/officeDocument/2006/relationships/slideLayout" Target="../slideLayouts/slideLayout70.xml"/></Relationships>
</file>

<file path=ppt/slideMasters/_rels/slideMaster5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5.xml"/><Relationship Id="rId1" Type="http://schemas.openxmlformats.org/officeDocument/2006/relationships/slideLayout" Target="../slideLayouts/slideLayout71.xml"/></Relationships>
</file>

<file path=ppt/slideMasters/_rels/slideMaster56.xml.rels><?xml version="1.0" encoding="UTF-8" standalone="yes"?>
<Relationships xmlns="http://schemas.openxmlformats.org/package/2006/relationships"><Relationship Id="rId2" Type="http://schemas.openxmlformats.org/officeDocument/2006/relationships/theme" Target="../theme/theme56.xml"/><Relationship Id="rId1" Type="http://schemas.openxmlformats.org/officeDocument/2006/relationships/slideLayout" Target="../slideLayouts/slideLayout72.xml"/></Relationships>
</file>

<file path=ppt/slideMasters/_rels/slideMaster57.xml.rels><?xml version="1.0" encoding="UTF-8" standalone="yes"?>
<Relationships xmlns="http://schemas.openxmlformats.org/package/2006/relationships"><Relationship Id="rId2" Type="http://schemas.openxmlformats.org/officeDocument/2006/relationships/theme" Target="../theme/theme57.xml"/><Relationship Id="rId1" Type="http://schemas.openxmlformats.org/officeDocument/2006/relationships/slideLayout" Target="../slideLayouts/slideLayout73.xml"/></Relationships>
</file>

<file path=ppt/slideMasters/_rels/slideMaster58.xml.rels><?xml version="1.0" encoding="UTF-8" standalone="yes"?>
<Relationships xmlns="http://schemas.openxmlformats.org/package/2006/relationships"><Relationship Id="rId2" Type="http://schemas.openxmlformats.org/officeDocument/2006/relationships/theme" Target="../theme/theme58.xml"/><Relationship Id="rId1" Type="http://schemas.openxmlformats.org/officeDocument/2006/relationships/slideLayout" Target="../slideLayouts/slideLayout74.xml"/></Relationships>
</file>

<file path=ppt/slideMasters/_rels/slideMaster59.xml.rels><?xml version="1.0" encoding="UTF-8" standalone="yes"?>
<Relationships xmlns="http://schemas.openxmlformats.org/package/2006/relationships"><Relationship Id="rId2" Type="http://schemas.openxmlformats.org/officeDocument/2006/relationships/theme" Target="../theme/theme59.xml"/><Relationship Id="rId1" Type="http://schemas.openxmlformats.org/officeDocument/2006/relationships/slideLayout" Target="../slideLayouts/slideLayout75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23.xml"/></Relationships>
</file>

<file path=ppt/slideMasters/_rels/slideMaster60.xml.rels><?xml version="1.0" encoding="UTF-8" standalone="yes"?>
<Relationships xmlns="http://schemas.openxmlformats.org/package/2006/relationships"><Relationship Id="rId2" Type="http://schemas.openxmlformats.org/officeDocument/2006/relationships/theme" Target="../theme/theme60.xml"/><Relationship Id="rId1" Type="http://schemas.openxmlformats.org/officeDocument/2006/relationships/slideLayout" Target="../slideLayouts/slideLayout76.xml"/></Relationships>
</file>

<file path=ppt/slideMasters/_rels/slideMaster61.xml.rels><?xml version="1.0" encoding="UTF-8" standalone="yes"?>
<Relationships xmlns="http://schemas.openxmlformats.org/package/2006/relationships"><Relationship Id="rId2" Type="http://schemas.openxmlformats.org/officeDocument/2006/relationships/theme" Target="../theme/theme61.xml"/><Relationship Id="rId1" Type="http://schemas.openxmlformats.org/officeDocument/2006/relationships/slideLayout" Target="../slideLayouts/slideLayout77.xml"/></Relationships>
</file>

<file path=ppt/slideMasters/_rels/slideMaster62.xml.rels><?xml version="1.0" encoding="UTF-8" standalone="yes"?>
<Relationships xmlns="http://schemas.openxmlformats.org/package/2006/relationships"><Relationship Id="rId2" Type="http://schemas.openxmlformats.org/officeDocument/2006/relationships/theme" Target="../theme/theme62.xml"/><Relationship Id="rId1" Type="http://schemas.openxmlformats.org/officeDocument/2006/relationships/slideLayout" Target="../slideLayouts/slideLayout78.xml"/></Relationships>
</file>

<file path=ppt/slideMasters/_rels/slideMaster63.xml.rels><?xml version="1.0" encoding="UTF-8" standalone="yes"?>
<Relationships xmlns="http://schemas.openxmlformats.org/package/2006/relationships"><Relationship Id="rId2" Type="http://schemas.openxmlformats.org/officeDocument/2006/relationships/theme" Target="../theme/theme63.xml"/><Relationship Id="rId1" Type="http://schemas.openxmlformats.org/officeDocument/2006/relationships/slideLayout" Target="../slideLayouts/slideLayout79.xml"/></Relationships>
</file>

<file path=ppt/slideMasters/_rels/slideMaster64.xml.rels><?xml version="1.0" encoding="UTF-8" standalone="yes"?>
<Relationships xmlns="http://schemas.openxmlformats.org/package/2006/relationships"><Relationship Id="rId2" Type="http://schemas.openxmlformats.org/officeDocument/2006/relationships/theme" Target="../theme/theme64.xml"/><Relationship Id="rId1" Type="http://schemas.openxmlformats.org/officeDocument/2006/relationships/slideLayout" Target="../slideLayouts/slideLayout80.xml"/></Relationships>
</file>

<file path=ppt/slideMasters/_rels/slideMaster65.xml.rels><?xml version="1.0" encoding="UTF-8" standalone="yes"?>
<Relationships xmlns="http://schemas.openxmlformats.org/package/2006/relationships"><Relationship Id="rId2" Type="http://schemas.openxmlformats.org/officeDocument/2006/relationships/theme" Target="../theme/theme65.xml"/><Relationship Id="rId1" Type="http://schemas.openxmlformats.org/officeDocument/2006/relationships/slideLayout" Target="../slideLayouts/slideLayout81.xml"/></Relationships>
</file>

<file path=ppt/slideMasters/_rels/slideMaster6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6.xml"/><Relationship Id="rId1" Type="http://schemas.openxmlformats.org/officeDocument/2006/relationships/slideLayout" Target="../slideLayouts/slideLayout82.xml"/></Relationships>
</file>

<file path=ppt/slideMasters/_rels/slideMaster67.xml.rels><?xml version="1.0" encoding="UTF-8" standalone="yes"?>
<Relationships xmlns="http://schemas.openxmlformats.org/package/2006/relationships"><Relationship Id="rId2" Type="http://schemas.openxmlformats.org/officeDocument/2006/relationships/theme" Target="../theme/theme67.xml"/><Relationship Id="rId1" Type="http://schemas.openxmlformats.org/officeDocument/2006/relationships/slideLayout" Target="../slideLayouts/slideLayout83.xml"/></Relationships>
</file>

<file path=ppt/slideMasters/_rels/slideMaster68.xml.rels><?xml version="1.0" encoding="UTF-8" standalone="yes"?>
<Relationships xmlns="http://schemas.openxmlformats.org/package/2006/relationships"><Relationship Id="rId2" Type="http://schemas.openxmlformats.org/officeDocument/2006/relationships/theme" Target="../theme/theme68.xml"/><Relationship Id="rId1" Type="http://schemas.openxmlformats.org/officeDocument/2006/relationships/slideLayout" Target="../slideLayouts/slideLayout84.xml"/></Relationships>
</file>

<file path=ppt/slideMasters/_rels/slideMaster69.xml.rels><?xml version="1.0" encoding="UTF-8" standalone="yes"?>
<Relationships xmlns="http://schemas.openxmlformats.org/package/2006/relationships"><Relationship Id="rId2" Type="http://schemas.openxmlformats.org/officeDocument/2006/relationships/theme" Target="../theme/theme69.xml"/><Relationship Id="rId1" Type="http://schemas.openxmlformats.org/officeDocument/2006/relationships/slideLayout" Target="../slideLayouts/slideLayout85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24.xml"/></Relationships>
</file>

<file path=ppt/slideMasters/_rels/slideMaster70.xml.rels><?xml version="1.0" encoding="UTF-8" standalone="yes"?>
<Relationships xmlns="http://schemas.openxmlformats.org/package/2006/relationships"><Relationship Id="rId2" Type="http://schemas.openxmlformats.org/officeDocument/2006/relationships/theme" Target="../theme/theme70.xml"/><Relationship Id="rId1" Type="http://schemas.openxmlformats.org/officeDocument/2006/relationships/slideLayout" Target="../slideLayouts/slideLayout86.xml"/></Relationships>
</file>

<file path=ppt/slideMasters/_rels/slideMaster71.xml.rels><?xml version="1.0" encoding="UTF-8" standalone="yes"?>
<Relationships xmlns="http://schemas.openxmlformats.org/package/2006/relationships"><Relationship Id="rId2" Type="http://schemas.openxmlformats.org/officeDocument/2006/relationships/theme" Target="../theme/theme71.xml"/><Relationship Id="rId1" Type="http://schemas.openxmlformats.org/officeDocument/2006/relationships/slideLayout" Target="../slideLayouts/slideLayout87.xml"/></Relationships>
</file>

<file path=ppt/slideMasters/_rels/slideMaster72.xml.rels><?xml version="1.0" encoding="UTF-8" standalone="yes"?>
<Relationships xmlns="http://schemas.openxmlformats.org/package/2006/relationships"><Relationship Id="rId2" Type="http://schemas.openxmlformats.org/officeDocument/2006/relationships/theme" Target="../theme/theme72.xml"/><Relationship Id="rId1" Type="http://schemas.openxmlformats.org/officeDocument/2006/relationships/slideLayout" Target="../slideLayouts/slideLayout88.xml"/></Relationships>
</file>

<file path=ppt/slideMasters/_rels/slideMaster73.xml.rels><?xml version="1.0" encoding="UTF-8" standalone="yes"?>
<Relationships xmlns="http://schemas.openxmlformats.org/package/2006/relationships"><Relationship Id="rId2" Type="http://schemas.openxmlformats.org/officeDocument/2006/relationships/theme" Target="../theme/theme73.xml"/><Relationship Id="rId1" Type="http://schemas.openxmlformats.org/officeDocument/2006/relationships/slideLayout" Target="../slideLayouts/slideLayout89.xml"/></Relationships>
</file>

<file path=ppt/slideMasters/_rels/slideMaster74.xml.rels><?xml version="1.0" encoding="UTF-8" standalone="yes"?>
<Relationships xmlns="http://schemas.openxmlformats.org/package/2006/relationships"><Relationship Id="rId2" Type="http://schemas.openxmlformats.org/officeDocument/2006/relationships/theme" Target="../theme/theme74.xml"/><Relationship Id="rId1" Type="http://schemas.openxmlformats.org/officeDocument/2006/relationships/slideLayout" Target="../slideLayouts/slideLayout90.xml"/></Relationships>
</file>

<file path=ppt/slideMasters/_rels/slideMaster75.xml.rels><?xml version="1.0" encoding="UTF-8" standalone="yes"?>
<Relationships xmlns="http://schemas.openxmlformats.org/package/2006/relationships"><Relationship Id="rId2" Type="http://schemas.openxmlformats.org/officeDocument/2006/relationships/theme" Target="../theme/theme75.xml"/><Relationship Id="rId1" Type="http://schemas.openxmlformats.org/officeDocument/2006/relationships/slideLayout" Target="../slideLayouts/slideLayout91.xml"/></Relationships>
</file>

<file path=ppt/slideMasters/_rels/slideMaster76.xml.rels><?xml version="1.0" encoding="UTF-8" standalone="yes"?>
<Relationships xmlns="http://schemas.openxmlformats.org/package/2006/relationships"><Relationship Id="rId2" Type="http://schemas.openxmlformats.org/officeDocument/2006/relationships/theme" Target="../theme/theme76.xml"/><Relationship Id="rId1" Type="http://schemas.openxmlformats.org/officeDocument/2006/relationships/slideLayout" Target="../slideLayouts/slideLayout92.xml"/></Relationships>
</file>

<file path=ppt/slideMasters/_rels/slideMaster7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7.xml"/><Relationship Id="rId1" Type="http://schemas.openxmlformats.org/officeDocument/2006/relationships/slideLayout" Target="../slideLayouts/slideLayout93.xml"/></Relationships>
</file>

<file path=ppt/slideMasters/_rels/slideMaster78.xml.rels><?xml version="1.0" encoding="UTF-8" standalone="yes"?>
<Relationships xmlns="http://schemas.openxmlformats.org/package/2006/relationships"><Relationship Id="rId2" Type="http://schemas.openxmlformats.org/officeDocument/2006/relationships/theme" Target="../theme/theme78.xml"/><Relationship Id="rId1" Type="http://schemas.openxmlformats.org/officeDocument/2006/relationships/slideLayout" Target="../slideLayouts/slideLayout94.xml"/></Relationships>
</file>

<file path=ppt/slideMasters/_rels/slideMaster79.xml.rels><?xml version="1.0" encoding="UTF-8" standalone="yes"?>
<Relationships xmlns="http://schemas.openxmlformats.org/package/2006/relationships"><Relationship Id="rId2" Type="http://schemas.openxmlformats.org/officeDocument/2006/relationships/theme" Target="../theme/theme79.xml"/><Relationship Id="rId1" Type="http://schemas.openxmlformats.org/officeDocument/2006/relationships/slideLayout" Target="../slideLayouts/slideLayout95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25.xml"/></Relationships>
</file>

<file path=ppt/slideMasters/_rels/slideMaster80.xml.rels><?xml version="1.0" encoding="UTF-8" standalone="yes"?>
<Relationships xmlns="http://schemas.openxmlformats.org/package/2006/relationships"><Relationship Id="rId2" Type="http://schemas.openxmlformats.org/officeDocument/2006/relationships/theme" Target="../theme/theme80.xml"/><Relationship Id="rId1" Type="http://schemas.openxmlformats.org/officeDocument/2006/relationships/slideLayout" Target="../slideLayouts/slideLayout96.xml"/></Relationships>
</file>

<file path=ppt/slideMasters/_rels/slideMaster8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9.xml"/><Relationship Id="rId2" Type="http://schemas.openxmlformats.org/officeDocument/2006/relationships/slideLayout" Target="../slideLayouts/slideLayout98.xml"/><Relationship Id="rId1" Type="http://schemas.openxmlformats.org/officeDocument/2006/relationships/slideLayout" Target="../slideLayouts/slideLayout97.xml"/><Relationship Id="rId5" Type="http://schemas.openxmlformats.org/officeDocument/2006/relationships/theme" Target="../theme/theme81.xml"/><Relationship Id="rId4" Type="http://schemas.openxmlformats.org/officeDocument/2006/relationships/slideLayout" Target="../slideLayouts/slideLayout100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theme" Target="../theme/theme82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/Relationships>
</file>

<file path=ppt/slideMasters/_rels/slideMaster8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4" Type="http://schemas.openxmlformats.org/officeDocument/2006/relationships/theme" Target="../theme/theme83.xml"/></Relationships>
</file>

<file path=ppt/slideMasters/_rels/slideMaster84.xml.rels><?xml version="1.0" encoding="UTF-8" standalone="yes"?>
<Relationships xmlns="http://schemas.openxmlformats.org/package/2006/relationships"><Relationship Id="rId2" Type="http://schemas.openxmlformats.org/officeDocument/2006/relationships/theme" Target="../theme/theme84.xml"/><Relationship Id="rId1" Type="http://schemas.openxmlformats.org/officeDocument/2006/relationships/slideLayout" Target="../slideLayouts/slideLayout115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22.xml"/><Relationship Id="rId12" Type="http://schemas.openxmlformats.org/officeDocument/2006/relationships/theme" Target="../theme/theme85.xml"/><Relationship Id="rId2" Type="http://schemas.openxmlformats.org/officeDocument/2006/relationships/slideLayout" Target="../slideLayouts/slideLayout117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defRPr/>
            </a:pPr>
            <a:fld id="{39FE08EE-8A1D-44BA-AFC7-F9F0DB9DE7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D1280991-9836-4C89-9976-E1737739634A}" type="slidenum">
              <a:rPr lang="en-CA" altLang="en-US" sz="1400" i="0" smtClean="0"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739" r:id="rId13"/>
    <p:sldLayoutId id="2147483741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2B8BB127-5F63-4C7A-A0A7-A34F129C180F}" type="slidenum">
              <a:rPr lang="en-CA">
                <a:solidFill>
                  <a:srgbClr val="FFFFFF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6AB625E9-00FD-4BA4-83E8-B074447E8F78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2B8BB127-5F63-4C7A-A0A7-A34F129C180F}" type="slidenum">
              <a:rPr lang="en-CA">
                <a:solidFill>
                  <a:srgbClr val="FFFFFF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6AB625E9-00FD-4BA4-83E8-B074447E8F78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2B8BB127-5F63-4C7A-A0A7-A34F129C180F}" type="slidenum">
              <a:rPr lang="en-CA">
                <a:solidFill>
                  <a:srgbClr val="FFFFFF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6AB625E9-00FD-4BA4-83E8-B074447E8F78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2B8BB127-5F63-4C7A-A0A7-A34F129C180F}" type="slidenum">
              <a:rPr lang="en-CA">
                <a:solidFill>
                  <a:srgbClr val="FFFFFF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6AB625E9-00FD-4BA4-83E8-B074447E8F78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2B8BB127-5F63-4C7A-A0A7-A34F129C180F}" type="slidenum">
              <a:rPr lang="en-CA">
                <a:solidFill>
                  <a:srgbClr val="FFFFFF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6AB625E9-00FD-4BA4-83E8-B074447E8F78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  <a:cs typeface="+mn-cs"/>
              </a:defRPr>
            </a:lvl1pPr>
          </a:lstStyle>
          <a:p>
            <a:pPr>
              <a:defRPr/>
            </a:pPr>
            <a:fld id="{07E3AD66-FD9C-44AB-B5E0-24AE3093BB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173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8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  <a:cs typeface="Arial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  <a:cs typeface="Arial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  <a:cs typeface="Arial" charset="0"/>
            </a:endParaRPr>
          </a:p>
        </p:txBody>
      </p:sp>
      <p:sp>
        <p:nvSpPr>
          <p:cNvPr id="3079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  <a:cs typeface="Arial" charset="0"/>
              </a:rPr>
              <a:t>EECS 2011</a:t>
            </a:r>
          </a:p>
        </p:txBody>
      </p:sp>
      <p:sp>
        <p:nvSpPr>
          <p:cNvPr id="3080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  <a:cs typeface="Arial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40" r:id="rId2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fld id="{B550548A-1036-4EF5-992A-79A20CA943E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EC82B84-68D8-424D-BF6E-15F47A98ADED}" type="slidenum">
              <a:rPr lang="en-CA" altLang="en-US" sz="1400" i="0" smtClean="0">
                <a:solidFill>
                  <a:srgbClr val="FFFFFF"/>
                </a:solidFill>
                <a:cs typeface="Arial" charset="0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Arial" charset="0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566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169110"/>
            <a:ext cx="8229600" cy="4957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 dirty="0"/>
          </a:p>
        </p:txBody>
      </p:sp>
      <p:pic>
        <p:nvPicPr>
          <p:cNvPr id="103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313525"/>
            <a:ext cx="1365250" cy="544475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6409555" y="6447263"/>
            <a:ext cx="2734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Last Updated:  </a:t>
            </a:r>
            <a:r>
              <a:rPr lang="en-CA" sz="1200" i="0" dirty="0">
                <a:solidFill>
                  <a:srgbClr val="000000"/>
                </a:solidFill>
                <a:latin typeface="Arial"/>
                <a:cs typeface="+mn-cs"/>
              </a:rPr>
              <a:t>2014-03-13 9:52 AM</a:t>
            </a:r>
            <a:endParaRPr lang="en-US" sz="12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5250" y="6322237"/>
            <a:ext cx="8747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CSE 2011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65250" y="6542901"/>
            <a:ext cx="107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Prof. J. Elder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92600" y="6447263"/>
            <a:ext cx="56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- </a:t>
            </a:r>
            <a:fld id="{B2C42470-DA64-F644-A452-83824504D888}" type="slidenum">
              <a:rPr lang="en-US" sz="1200" i="0" smtClean="0">
                <a:solidFill>
                  <a:srgbClr val="000000"/>
                </a:solidFill>
                <a:latin typeface="Arial"/>
                <a:cs typeface="+mn-cs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r>
              <a:rPr lang="en-US" sz="1200" i="0" dirty="0">
                <a:solidFill>
                  <a:srgbClr val="000000"/>
                </a:solidFill>
                <a:latin typeface="Arial"/>
                <a:cs typeface="+mn-cs"/>
              </a:rPr>
              <a:t> -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</p:sldLayoutIdLst>
  <p:hf sldNum="0"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1" fontAlgn="base" hangingPunct="1">
        <a:spcBef>
          <a:spcPct val="50000"/>
        </a:spcBef>
        <a:spcAft>
          <a:spcPct val="0"/>
        </a:spcAft>
        <a:buClr>
          <a:schemeClr val="tx2"/>
        </a:buClr>
        <a:buFont typeface="Wingdings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chemeClr val="accent2"/>
        </a:buClr>
        <a:buFont typeface="Wingdings" charset="2"/>
        <a:buChar char="q"/>
        <a:defRPr sz="2000">
          <a:solidFill>
            <a:schemeClr val="tx1"/>
          </a:solidFill>
          <a:latin typeface="+mn-lt"/>
          <a:ea typeface="ＭＳ Ｐゴシック" pitchFamily="-110" charset="-128"/>
        </a:defRPr>
      </a:lvl2pPr>
      <a:lvl3pPr marL="1143000" indent="-228600" algn="l" rtl="0" eaLnBrk="1" fontAlgn="base" hangingPunct="1">
        <a:spcBef>
          <a:spcPct val="50000"/>
        </a:spcBef>
        <a:spcAft>
          <a:spcPct val="0"/>
        </a:spcAft>
        <a:buClr>
          <a:schemeClr val="accent3"/>
        </a:buClr>
        <a:buFont typeface="Wingdings" charset="2"/>
        <a:buChar char="²"/>
        <a:defRPr>
          <a:solidFill>
            <a:schemeClr val="tx1"/>
          </a:solidFill>
          <a:latin typeface="+mn-lt"/>
          <a:ea typeface="ＭＳ Ｐゴシック" pitchFamily="-110" charset="-128"/>
        </a:defRPr>
      </a:lvl3pPr>
      <a:lvl4pPr marL="1600200" indent="-228600" algn="l" rtl="0" eaLnBrk="1" fontAlgn="base" hangingPunct="1">
        <a:spcBef>
          <a:spcPct val="50000"/>
        </a:spcBef>
        <a:spcAft>
          <a:spcPct val="0"/>
        </a:spcAft>
        <a:buClr>
          <a:srgbClr val="FF00FF"/>
        </a:buClr>
        <a:buFont typeface="Wingdings" charset="2"/>
        <a:buChar char="v"/>
        <a:defRPr sz="1600">
          <a:solidFill>
            <a:schemeClr val="tx1"/>
          </a:solidFill>
          <a:latin typeface="+mn-lt"/>
          <a:ea typeface="ＭＳ Ｐゴシック" pitchFamily="-110" charset="-128"/>
        </a:defRPr>
      </a:lvl4pPr>
      <a:lvl5pPr marL="2057400" indent="-228600" algn="l" rtl="0" eaLnBrk="1" fontAlgn="base" hangingPunct="1">
        <a:spcBef>
          <a:spcPct val="50000"/>
        </a:spcBef>
        <a:spcAft>
          <a:spcPct val="0"/>
        </a:spcAft>
        <a:buFont typeface="Arial"/>
        <a:buChar char="•"/>
        <a:defRPr sz="1400">
          <a:solidFill>
            <a:schemeClr val="tx1"/>
          </a:solidFill>
          <a:latin typeface="+mn-lt"/>
          <a:ea typeface="ＭＳ Ｐゴシック" pitchFamily="-110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5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5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fld id="{7BED4B91-6D70-48C6-B069-340F13BA022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B478BA1C-7C6D-478A-B951-C07702AE33B9}" type="slidenum">
              <a:rPr lang="en-CA" altLang="en-US" sz="1400" i="0" smtClean="0">
                <a:solidFill>
                  <a:srgbClr val="FFFFFF"/>
                </a:solidFill>
                <a:cs typeface="Arial" charset="0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Arial" charset="0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55" r:id="rId1"/>
    <p:sldLayoutId id="2147483860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0FC9C4BE-664F-4C2C-98A3-F83EA443C281}" type="slidenum">
              <a:rPr lang="en-CA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3000" i="0">
              <a:solidFill>
                <a:srgbClr val="FFFFFF"/>
              </a:solidFill>
              <a:cs typeface="+mn-cs"/>
            </a:endParaRPr>
          </a:p>
          <a:p>
            <a:pPr algn="ctr" eaLnBrk="1" hangingPunct="1">
              <a:defRPr/>
            </a:pPr>
            <a:endParaRPr lang="en-US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2" name="Rectangle 9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E8AEEA39-DF73-48DA-8E2C-1901E9D57C5B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5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5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defRPr/>
            </a:pPr>
            <a:fld id="{BF8234D7-B698-4A2C-8F5E-4301F1C58A58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3E3F17D-4235-4A17-ACC5-44D1A319AA14}" type="slidenum">
              <a:rPr lang="en-CA" altLang="en-US" sz="1400" i="0" smtClean="0">
                <a:solidFill>
                  <a:srgbClr val="FFFFFF"/>
                </a:solidFill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61" r:id="rId1"/>
    <p:sldLayoutId id="2147483762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7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7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fld id="{7BED4B91-6D70-48C6-B069-340F13BA022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B478BA1C-7C6D-478A-B951-C07702AE33B9}" type="slidenum">
              <a:rPr lang="en-CA" altLang="en-US" sz="1400" i="0" smtClean="0">
                <a:solidFill>
                  <a:srgbClr val="FFFFFF"/>
                </a:solidFill>
                <a:cs typeface="Arial" charset="0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Arial" charset="0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2" r:id="rId1"/>
    <p:sldLayoutId id="2147483674" r:id="rId2"/>
    <p:sldLayoutId id="2147483675" r:id="rId3"/>
    <p:sldLayoutId id="2147483676" r:id="rId4"/>
    <p:sldLayoutId id="2147483678" r:id="rId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7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7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7DC15855-51A8-425F-8F19-8726E73FAAB5}" type="slidenum">
              <a:rPr lang="en-US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D27E5EF-0532-4F69-AEFE-DB2DEBB95657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defRPr/>
            </a:pPr>
            <a:fld id="{415DD60F-62EE-4A66-B8F8-50F7AE5CBEFA}" type="datetime1">
              <a:rPr lang="en-US" i="0">
                <a:solidFill>
                  <a:srgbClr val="FFFF99"/>
                </a:solidFill>
                <a:cs typeface="+mn-cs"/>
              </a:rPr>
              <a:pPr eaLnBrk="0" hangingPunct="0">
                <a:defRPr/>
              </a:pPr>
              <a:t>12/4/2022</a:t>
            </a:fld>
            <a:endParaRPr lang="en-US" i="0">
              <a:solidFill>
                <a:srgbClr val="FFFF99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defRPr/>
            </a:pPr>
            <a:r>
              <a:rPr lang="en-US" i="0">
                <a:solidFill>
                  <a:srgbClr val="FFFF99"/>
                </a:solidFill>
                <a:cs typeface="+mn-cs"/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defRPr/>
            </a:pPr>
            <a:fld id="{415DD60F-62EE-4A66-B8F8-50F7AE5CBEFA}" type="datetime1">
              <a:rPr lang="en-US" i="0">
                <a:solidFill>
                  <a:srgbClr val="FFFF99"/>
                </a:solidFill>
                <a:cs typeface="+mn-cs"/>
              </a:rPr>
              <a:pPr eaLnBrk="0" hangingPunct="0">
                <a:defRPr/>
              </a:pPr>
              <a:t>12/4/2022</a:t>
            </a:fld>
            <a:endParaRPr lang="en-US" i="0">
              <a:solidFill>
                <a:srgbClr val="FFFF99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defRPr/>
            </a:pPr>
            <a:r>
              <a:rPr lang="en-US" i="0">
                <a:solidFill>
                  <a:srgbClr val="FFFF99"/>
                </a:solidFill>
                <a:cs typeface="+mn-cs"/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defRPr/>
            </a:pPr>
            <a:fld id="{415DD60F-62EE-4A66-B8F8-50F7AE5CBEFA}" type="datetime1">
              <a:rPr lang="en-US" i="0">
                <a:solidFill>
                  <a:srgbClr val="FFFF99"/>
                </a:solidFill>
                <a:cs typeface="+mn-cs"/>
              </a:rPr>
              <a:pPr eaLnBrk="0" hangingPunct="0">
                <a:defRPr/>
              </a:pPr>
              <a:t>12/4/2022</a:t>
            </a:fld>
            <a:endParaRPr lang="en-US" i="0">
              <a:solidFill>
                <a:srgbClr val="FFFF99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defRPr/>
            </a:pPr>
            <a:r>
              <a:rPr lang="en-US" i="0">
                <a:solidFill>
                  <a:srgbClr val="FFFF99"/>
                </a:solidFill>
                <a:cs typeface="+mn-cs"/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defRPr/>
            </a:pPr>
            <a:fld id="{415DD60F-62EE-4A66-B8F8-50F7AE5CBEFA}" type="datetime1">
              <a:rPr lang="en-US" i="0">
                <a:solidFill>
                  <a:srgbClr val="FFFF99"/>
                </a:solidFill>
                <a:cs typeface="+mn-cs"/>
              </a:rPr>
              <a:pPr eaLnBrk="0" hangingPunct="0">
                <a:defRPr/>
              </a:pPr>
              <a:t>12/4/2022</a:t>
            </a:fld>
            <a:endParaRPr lang="en-US" i="0">
              <a:solidFill>
                <a:srgbClr val="FFFF99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defRPr/>
            </a:pPr>
            <a:r>
              <a:rPr lang="en-US" i="0">
                <a:solidFill>
                  <a:srgbClr val="FFFF99"/>
                </a:solidFill>
                <a:cs typeface="+mn-cs"/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defRPr/>
            </a:pPr>
            <a:fld id="{415DD60F-62EE-4A66-B8F8-50F7AE5CBEFA}" type="datetime1">
              <a:rPr lang="en-US" i="0">
                <a:solidFill>
                  <a:srgbClr val="FFFF99"/>
                </a:solidFill>
                <a:cs typeface="+mn-cs"/>
              </a:rPr>
              <a:pPr eaLnBrk="0" hangingPunct="0">
                <a:defRPr/>
              </a:pPr>
              <a:t>12/4/2022</a:t>
            </a:fld>
            <a:endParaRPr lang="en-US" i="0">
              <a:solidFill>
                <a:srgbClr val="FFFF99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defRPr/>
            </a:pPr>
            <a:r>
              <a:rPr lang="en-US" i="0">
                <a:solidFill>
                  <a:srgbClr val="FFFF99"/>
                </a:solidFill>
                <a:cs typeface="+mn-cs"/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9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defRPr/>
            </a:pPr>
            <a:fld id="{415DD60F-62EE-4A66-B8F8-50F7AE5CBEFA}" type="datetime1">
              <a:rPr lang="en-US" i="0">
                <a:solidFill>
                  <a:srgbClr val="FFFF99"/>
                </a:solidFill>
                <a:cs typeface="+mn-cs"/>
              </a:rPr>
              <a:pPr eaLnBrk="0" hangingPunct="0">
                <a:defRPr/>
              </a:pPr>
              <a:t>12/4/2022</a:t>
            </a:fld>
            <a:endParaRPr lang="en-US" i="0">
              <a:solidFill>
                <a:srgbClr val="FFFF99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defRPr/>
            </a:pPr>
            <a:r>
              <a:rPr lang="en-US" i="0">
                <a:solidFill>
                  <a:srgbClr val="FFFF99"/>
                </a:solidFill>
                <a:cs typeface="+mn-cs"/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9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defRPr/>
            </a:pPr>
            <a:fld id="{415DD60F-62EE-4A66-B8F8-50F7AE5CBEFA}" type="datetime1">
              <a:rPr lang="en-US" i="0">
                <a:solidFill>
                  <a:srgbClr val="FFFF99"/>
                </a:solidFill>
                <a:cs typeface="+mn-cs"/>
              </a:rPr>
              <a:pPr eaLnBrk="0" hangingPunct="0">
                <a:defRPr/>
              </a:pPr>
              <a:t>12/4/2022</a:t>
            </a:fld>
            <a:endParaRPr lang="en-US" i="0">
              <a:solidFill>
                <a:srgbClr val="FFFF99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defRPr/>
            </a:pPr>
            <a:r>
              <a:rPr lang="en-US" i="0">
                <a:solidFill>
                  <a:srgbClr val="FFFF99"/>
                </a:solidFill>
                <a:cs typeface="+mn-cs"/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9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2B8BB127-5F63-4C7A-A0A7-A34F129C180F}" type="slidenum">
              <a:rPr lang="en-CA">
                <a:solidFill>
                  <a:srgbClr val="FFFFFF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6AB625E9-00FD-4BA4-83E8-B074447E8F78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defRPr/>
            </a:pPr>
            <a:fld id="{415DD60F-62EE-4A66-B8F8-50F7AE5CBEFA}" type="datetime1">
              <a:rPr lang="en-US" i="0">
                <a:solidFill>
                  <a:srgbClr val="FFFF99"/>
                </a:solidFill>
                <a:cs typeface="+mn-cs"/>
              </a:rPr>
              <a:pPr eaLnBrk="0" hangingPunct="0">
                <a:defRPr/>
              </a:pPr>
              <a:t>12/4/2022</a:t>
            </a:fld>
            <a:endParaRPr lang="en-US" i="0">
              <a:solidFill>
                <a:srgbClr val="FFFF99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defRPr/>
            </a:pPr>
            <a:r>
              <a:rPr lang="en-US" i="0">
                <a:solidFill>
                  <a:srgbClr val="FFFF99"/>
                </a:solidFill>
                <a:cs typeface="+mn-cs"/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9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 algn="ctr"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0FC9C4BE-664F-4C2C-98A3-F83EA443C281}" type="slidenum">
              <a:rPr lang="en-CA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3000" i="0">
              <a:solidFill>
                <a:srgbClr val="FFFFFF"/>
              </a:solidFill>
              <a:cs typeface="+mn-cs"/>
            </a:endParaRPr>
          </a:p>
          <a:p>
            <a:pPr algn="ctr" eaLnBrk="1" hangingPunct="1">
              <a:defRPr/>
            </a:pPr>
            <a:endParaRPr lang="en-US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2" name="Rectangle 9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E8AEEA39-DF73-48DA-8E2C-1901E9D57C5B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9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4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6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8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2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4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6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2B8BB127-5F63-4C7A-A0A7-A34F129C180F}" type="slidenum">
              <a:rPr lang="en-CA">
                <a:solidFill>
                  <a:srgbClr val="FFFFFF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6AB625E9-00FD-4BA4-83E8-B074447E8F78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2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4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6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2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4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6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2B8BB127-5F63-4C7A-A0A7-A34F129C180F}" type="slidenum">
              <a:rPr lang="en-CA">
                <a:solidFill>
                  <a:srgbClr val="FFFFFF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6AB625E9-00FD-4BA4-83E8-B074447E8F78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B0F0"/>
                </a:solidFill>
              </a:defRPr>
            </a:lvl1pPr>
          </a:lstStyle>
          <a:p>
            <a:r>
              <a:rPr lang="en-US" i="0">
                <a:latin typeface="Tahoma" charset="0"/>
                <a:ea typeface="ＭＳ Ｐゴシック" charset="0"/>
                <a:cs typeface="+mn-cs"/>
              </a:rPr>
              <a:t>Last Update: Dec 4, 2014</a:t>
            </a:r>
            <a:endParaRPr lang="en-US" i="0" dirty="0"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r>
              <a:rPr lang="en-US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49CA022-A5FD-E24B-A4FB-4F6C27F11529}" type="slidenum">
              <a:rPr lang="en-US" i="0" smtClean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pPr>
                <a:defRPr/>
              </a:pPr>
              <a:t>‹#›</a:t>
            </a:fld>
            <a:endParaRPr lang="en-US" i="0">
              <a:solidFill>
                <a:srgbClr val="2F2B20"/>
              </a:solidFill>
              <a:latin typeface="Tahoma" charset="0"/>
              <a:ea typeface="ＭＳ Ｐゴシック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75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8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056801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40" r:id="rId1"/>
    <p:sldLayoutId id="2147483841" r:id="rId2"/>
    <p:sldLayoutId id="2147483842" r:id="rId3"/>
    <p:sldLayoutId id="2147483843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FE4277E8-0BFA-4E26-B055-E5EBC5B3B6C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A0D09F4C-E62F-4585-B564-B47BB1A524A6}" type="slidenum">
              <a:rPr lang="en-CA" altLang="en-US" sz="1400" smtClean="0"/>
              <a:pPr algn="r" eaLnBrk="1" hangingPunct="1">
                <a:defRPr/>
              </a:pPr>
              <a:t>‹#›</a:t>
            </a:fld>
            <a:endParaRPr lang="en-CA" altLang="en-US" sz="1400"/>
          </a:p>
        </p:txBody>
      </p:sp>
    </p:spTree>
    <p:extLst>
      <p:ext uri="{BB962C8B-B14F-4D97-AF65-F5344CB8AC3E}">
        <p14:creationId xmlns:p14="http://schemas.microsoft.com/office/powerpoint/2010/main" val="316242679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spcBef>
                <a:spcPct val="0"/>
              </a:spcBef>
              <a:defRPr/>
            </a:pPr>
            <a:fld id="{7DC15855-51A8-425F-8F19-8726E73FAAB5}" type="slidenum">
              <a:rPr lang="en-US">
                <a:solidFill>
                  <a:srgbClr val="FFFFFF"/>
                </a:solidFill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D27E5EF-0532-4F69-AEFE-DB2DEBB95657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32975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57" r:id="rId1"/>
    <p:sldLayoutId id="2147483858" r:id="rId2"/>
    <p:sldLayoutId id="2147483859" r:id="rId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 i="0">
                <a:solidFill>
                  <a:srgbClr val="FFFFFF"/>
                </a:solidFill>
                <a:cs typeface="+mn-cs"/>
              </a:rPr>
              <a:pPr>
                <a:defRPr/>
              </a:pPr>
              <a:t>‹#›</a:t>
            </a:fld>
            <a:endParaRPr lang="en-CA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  <a:p>
            <a:pPr algn="ctr" eaLnBrk="1" hangingPunct="1"/>
            <a:endParaRPr lang="en-US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 i="0">
                <a:solidFill>
                  <a:srgbClr val="FFFFFF"/>
                </a:solidFill>
                <a:cs typeface="+mn-cs"/>
              </a:rPr>
              <a:pPr algn="r" eaLnBrk="1" hangingPunct="1"/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203676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6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>
              <a:solidFill>
                <a:schemeClr val="tx1"/>
              </a:solidFill>
            </a:endParaRPr>
          </a:p>
          <a:p>
            <a:pPr algn="ctr" eaLnBrk="1" hangingPunct="1"/>
            <a:endParaRPr lang="en-US" altLang="en-US" sz="3000">
              <a:solidFill>
                <a:schemeClr val="tx1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>
                <a:solidFill>
                  <a:schemeClr val="tx1"/>
                </a:solidFill>
              </a:rPr>
              <a:pPr algn="r" eaLnBrk="1" hangingPunct="1"/>
              <a:t>‹#›</a:t>
            </a:fld>
            <a:endParaRPr lang="en-CA" altLang="en-US" sz="14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24452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64" r:id="rId1"/>
    <p:sldLayoutId id="2147483865" r:id="rId2"/>
    <p:sldLayoutId id="2147483866" r:id="rId3"/>
    <p:sldLayoutId id="2147483867" r:id="rId4"/>
    <p:sldLayoutId id="2147483868" r:id="rId5"/>
    <p:sldLayoutId id="2147483869" r:id="rId6"/>
    <p:sldLayoutId id="2147483870" r:id="rId7"/>
    <p:sldLayoutId id="2147483871" r:id="rId8"/>
    <p:sldLayoutId id="2147483872" r:id="rId9"/>
    <p:sldLayoutId id="2147483873" r:id="rId10"/>
    <p:sldLayoutId id="214748387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2B8BB127-5F63-4C7A-A0A7-A34F129C180F}" type="slidenum">
              <a:rPr lang="en-CA">
                <a:solidFill>
                  <a:srgbClr val="FFFFFF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6AB625E9-00FD-4BA4-83E8-B074447E8F78}" type="slidenum">
              <a:rPr lang="en-CA" altLang="en-US" sz="1400" i="0" smtClean="0">
                <a:solidFill>
                  <a:srgbClr val="FFFFFF"/>
                </a:solidFill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8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43.xml"/><Relationship Id="rId13" Type="http://schemas.openxmlformats.org/officeDocument/2006/relationships/slide" Target="slide99.xml"/><Relationship Id="rId18" Type="http://schemas.openxmlformats.org/officeDocument/2006/relationships/slide" Target="slide221.xml"/><Relationship Id="rId3" Type="http://schemas.openxmlformats.org/officeDocument/2006/relationships/oleObject" Target="../embeddings/oleObject1.bin"/><Relationship Id="rId7" Type="http://schemas.openxmlformats.org/officeDocument/2006/relationships/slide" Target="slide22.xml"/><Relationship Id="rId12" Type="http://schemas.openxmlformats.org/officeDocument/2006/relationships/slide" Target="slide85.xml"/><Relationship Id="rId17" Type="http://schemas.openxmlformats.org/officeDocument/2006/relationships/slide" Target="slide190.xml"/><Relationship Id="rId2" Type="http://schemas.openxmlformats.org/officeDocument/2006/relationships/notesSlide" Target="../notesSlides/notesSlide1.xml"/><Relationship Id="rId16" Type="http://schemas.openxmlformats.org/officeDocument/2006/relationships/slide" Target="slide188.xml"/><Relationship Id="rId20" Type="http://schemas.openxmlformats.org/officeDocument/2006/relationships/image" Target="../media/image3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15.xml"/><Relationship Id="rId11" Type="http://schemas.openxmlformats.org/officeDocument/2006/relationships/slide" Target="slide80.xml"/><Relationship Id="rId5" Type="http://schemas.openxmlformats.org/officeDocument/2006/relationships/slide" Target="slide10.xml"/><Relationship Id="rId15" Type="http://schemas.openxmlformats.org/officeDocument/2006/relationships/slide" Target="slide171.xml"/><Relationship Id="rId10" Type="http://schemas.openxmlformats.org/officeDocument/2006/relationships/slide" Target="slide71.xml"/><Relationship Id="rId19" Type="http://schemas.openxmlformats.org/officeDocument/2006/relationships/slide" Target="slide248.xml"/><Relationship Id="rId4" Type="http://schemas.openxmlformats.org/officeDocument/2006/relationships/image" Target="../media/image2.wmf"/><Relationship Id="rId9" Type="http://schemas.openxmlformats.org/officeDocument/2006/relationships/slide" Target="slide55.xml"/><Relationship Id="rId14" Type="http://schemas.openxmlformats.org/officeDocument/2006/relationships/slide" Target="slide138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34.xml"/><Relationship Id="rId13" Type="http://schemas.openxmlformats.org/officeDocument/2006/relationships/image" Target="../media/image10.png"/><Relationship Id="rId3" Type="http://schemas.openxmlformats.org/officeDocument/2006/relationships/oleObject" Target="../embeddings/oleObject2.bin"/><Relationship Id="rId7" Type="http://schemas.openxmlformats.org/officeDocument/2006/relationships/slide" Target="slide30.xml"/><Relationship Id="rId12" Type="http://schemas.openxmlformats.org/officeDocument/2006/relationships/slide" Target="slide57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1.xml"/><Relationship Id="rId11" Type="http://schemas.openxmlformats.org/officeDocument/2006/relationships/slide" Target="slide52.xml"/><Relationship Id="rId5" Type="http://schemas.openxmlformats.org/officeDocument/2006/relationships/slide" Target="slide3.xml"/><Relationship Id="rId10" Type="http://schemas.openxmlformats.org/officeDocument/2006/relationships/slide" Target="slide48.xml"/><Relationship Id="rId4" Type="http://schemas.openxmlformats.org/officeDocument/2006/relationships/image" Target="../media/image2.wmf"/><Relationship Id="rId9" Type="http://schemas.openxmlformats.org/officeDocument/2006/relationships/slide" Target="slide38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image" Target="../media/image30.wmf"/><Relationship Id="rId7" Type="http://schemas.openxmlformats.org/officeDocument/2006/relationships/image" Target="../media/image34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3.wmf"/><Relationship Id="rId5" Type="http://schemas.openxmlformats.org/officeDocument/2006/relationships/image" Target="../media/image32.jpeg"/><Relationship Id="rId4" Type="http://schemas.openxmlformats.org/officeDocument/2006/relationships/image" Target="../media/image31.png"/><Relationship Id="rId9" Type="http://schemas.openxmlformats.org/officeDocument/2006/relationships/image" Target="../media/image88.jpeg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9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1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8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8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8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8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1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8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8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18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18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8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9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9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9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9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wmf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9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9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9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9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9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slide" Target="slide20.xml"/><Relationship Id="rId13" Type="http://schemas.openxmlformats.org/officeDocument/2006/relationships/slide" Target="slide33.xml"/><Relationship Id="rId3" Type="http://schemas.openxmlformats.org/officeDocument/2006/relationships/oleObject" Target="../embeddings/oleObject22.bin"/><Relationship Id="rId7" Type="http://schemas.openxmlformats.org/officeDocument/2006/relationships/slide" Target="slide15.xml"/><Relationship Id="rId12" Type="http://schemas.openxmlformats.org/officeDocument/2006/relationships/slide" Target="slide56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60.xml"/><Relationship Id="rId11" Type="http://schemas.openxmlformats.org/officeDocument/2006/relationships/slide" Target="slide39.xml"/><Relationship Id="rId5" Type="http://schemas.openxmlformats.org/officeDocument/2006/relationships/slide" Target="slide2.xml"/><Relationship Id="rId10" Type="http://schemas.openxmlformats.org/officeDocument/2006/relationships/slide" Target="slide31.xml"/><Relationship Id="rId4" Type="http://schemas.openxmlformats.org/officeDocument/2006/relationships/image" Target="../media/image2.wmf"/><Relationship Id="rId9" Type="http://schemas.openxmlformats.org/officeDocument/2006/relationships/slide" Target="slide23.xml"/><Relationship Id="rId14" Type="http://schemas.openxmlformats.org/officeDocument/2006/relationships/image" Target="../media/image99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02.jpeg"/><Relationship Id="rId4" Type="http://schemas.openxmlformats.org/officeDocument/2006/relationships/image" Target="../media/image101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5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6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8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04.png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30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3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3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3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3" Type="http://schemas.openxmlformats.org/officeDocument/2006/relationships/oleObject" Target="../embeddings/oleObject3.bin"/><Relationship Id="rId7" Type="http://schemas.openxmlformats.org/officeDocument/2006/relationships/slide" Target="slide1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7.xml"/><Relationship Id="rId5" Type="http://schemas.openxmlformats.org/officeDocument/2006/relationships/slide" Target="slide2.xml"/><Relationship Id="rId10" Type="http://schemas.openxmlformats.org/officeDocument/2006/relationships/image" Target="../media/image16.jpeg"/><Relationship Id="rId4" Type="http://schemas.openxmlformats.org/officeDocument/2006/relationships/image" Target="../media/image2.wmf"/><Relationship Id="rId9" Type="http://schemas.openxmlformats.org/officeDocument/2006/relationships/slide" Target="slide38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35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6.bin"/><Relationship Id="rId3" Type="http://schemas.openxmlformats.org/officeDocument/2006/relationships/image" Target="../media/image106.emf"/><Relationship Id="rId7" Type="http://schemas.openxmlformats.org/officeDocument/2006/relationships/image" Target="../media/image108.emf"/><Relationship Id="rId2" Type="http://schemas.openxmlformats.org/officeDocument/2006/relationships/oleObject" Target="../embeddings/oleObject23.bin"/><Relationship Id="rId1" Type="http://schemas.openxmlformats.org/officeDocument/2006/relationships/slideLayout" Target="../slideLayouts/slideLayout41.xml"/><Relationship Id="rId6" Type="http://schemas.openxmlformats.org/officeDocument/2006/relationships/oleObject" Target="../embeddings/oleObject25.bin"/><Relationship Id="rId5" Type="http://schemas.openxmlformats.org/officeDocument/2006/relationships/image" Target="../media/image107.emf"/><Relationship Id="rId4" Type="http://schemas.openxmlformats.org/officeDocument/2006/relationships/oleObject" Target="../embeddings/oleObject24.bin"/><Relationship Id="rId9" Type="http://schemas.openxmlformats.org/officeDocument/2006/relationships/image" Target="../media/image109.emf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43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4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jpeg"/><Relationship Id="rId7" Type="http://schemas.openxmlformats.org/officeDocument/2006/relationships/image" Target="../media/image21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10" Type="http://schemas.openxmlformats.org/officeDocument/2006/relationships/image" Target="../media/image24.gif"/><Relationship Id="rId4" Type="http://schemas.openxmlformats.org/officeDocument/2006/relationships/image" Target="../media/image18.png"/><Relationship Id="rId9" Type="http://schemas.openxmlformats.org/officeDocument/2006/relationships/image" Target="../media/image23.gif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45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4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49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0.png"/><Relationship Id="rId1" Type="http://schemas.openxmlformats.org/officeDocument/2006/relationships/slideLayout" Target="../slideLayouts/slideLayout50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53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13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4.pn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4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4.png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5.png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.jpeg"/><Relationship Id="rId13" Type="http://schemas.openxmlformats.org/officeDocument/2006/relationships/image" Target="../media/image126.jpeg"/><Relationship Id="rId3" Type="http://schemas.openxmlformats.org/officeDocument/2006/relationships/image" Target="../media/image116.jpeg"/><Relationship Id="rId7" Type="http://schemas.openxmlformats.org/officeDocument/2006/relationships/image" Target="../media/image120.jpeg"/><Relationship Id="rId12" Type="http://schemas.openxmlformats.org/officeDocument/2006/relationships/image" Target="../media/image125.jpeg"/><Relationship Id="rId17" Type="http://schemas.openxmlformats.org/officeDocument/2006/relationships/image" Target="../media/image130.jpeg"/><Relationship Id="rId2" Type="http://schemas.openxmlformats.org/officeDocument/2006/relationships/notesSlide" Target="../notesSlides/notesSlide123.xml"/><Relationship Id="rId16" Type="http://schemas.openxmlformats.org/officeDocument/2006/relationships/image" Target="../media/image1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9.jpeg"/><Relationship Id="rId11" Type="http://schemas.openxmlformats.org/officeDocument/2006/relationships/image" Target="../media/image124.jpeg"/><Relationship Id="rId5" Type="http://schemas.openxmlformats.org/officeDocument/2006/relationships/image" Target="../media/image118.jpeg"/><Relationship Id="rId15" Type="http://schemas.openxmlformats.org/officeDocument/2006/relationships/image" Target="../media/image128.jpeg"/><Relationship Id="rId10" Type="http://schemas.openxmlformats.org/officeDocument/2006/relationships/image" Target="../media/image123.jpeg"/><Relationship Id="rId4" Type="http://schemas.openxmlformats.org/officeDocument/2006/relationships/image" Target="../media/image117.jpeg"/><Relationship Id="rId9" Type="http://schemas.openxmlformats.org/officeDocument/2006/relationships/image" Target="../media/image122.jpeg"/><Relationship Id="rId14" Type="http://schemas.openxmlformats.org/officeDocument/2006/relationships/image" Target="../media/image127.jpeg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.jpeg"/><Relationship Id="rId13" Type="http://schemas.openxmlformats.org/officeDocument/2006/relationships/image" Target="../media/image126.jpeg"/><Relationship Id="rId3" Type="http://schemas.openxmlformats.org/officeDocument/2006/relationships/image" Target="../media/image116.jpeg"/><Relationship Id="rId7" Type="http://schemas.openxmlformats.org/officeDocument/2006/relationships/image" Target="../media/image120.jpeg"/><Relationship Id="rId12" Type="http://schemas.openxmlformats.org/officeDocument/2006/relationships/image" Target="../media/image125.jpeg"/><Relationship Id="rId2" Type="http://schemas.openxmlformats.org/officeDocument/2006/relationships/notesSlide" Target="../notesSlides/notesSlide124.xml"/><Relationship Id="rId16" Type="http://schemas.openxmlformats.org/officeDocument/2006/relationships/image" Target="../media/image1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9.jpeg"/><Relationship Id="rId11" Type="http://schemas.openxmlformats.org/officeDocument/2006/relationships/image" Target="../media/image124.jpeg"/><Relationship Id="rId5" Type="http://schemas.openxmlformats.org/officeDocument/2006/relationships/image" Target="../media/image118.jpeg"/><Relationship Id="rId15" Type="http://schemas.openxmlformats.org/officeDocument/2006/relationships/image" Target="../media/image128.jpeg"/><Relationship Id="rId10" Type="http://schemas.openxmlformats.org/officeDocument/2006/relationships/image" Target="../media/image123.jpeg"/><Relationship Id="rId4" Type="http://schemas.openxmlformats.org/officeDocument/2006/relationships/image" Target="../media/image117.jpeg"/><Relationship Id="rId9" Type="http://schemas.openxmlformats.org/officeDocument/2006/relationships/image" Target="../media/image122.jpeg"/><Relationship Id="rId14" Type="http://schemas.openxmlformats.org/officeDocument/2006/relationships/image" Target="../media/image127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13" Type="http://schemas.openxmlformats.org/officeDocument/2006/relationships/slide" Target="slide30.xml"/><Relationship Id="rId3" Type="http://schemas.openxmlformats.org/officeDocument/2006/relationships/oleObject" Target="../embeddings/oleObject27.bin"/><Relationship Id="rId7" Type="http://schemas.openxmlformats.org/officeDocument/2006/relationships/slide" Target="slide10.xml"/><Relationship Id="rId12" Type="http://schemas.openxmlformats.org/officeDocument/2006/relationships/slide" Target="slide28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1.xml"/><Relationship Id="rId11" Type="http://schemas.openxmlformats.org/officeDocument/2006/relationships/slide" Target="slide23.xml"/><Relationship Id="rId5" Type="http://schemas.openxmlformats.org/officeDocument/2006/relationships/slide" Target="slide3.xml"/><Relationship Id="rId10" Type="http://schemas.openxmlformats.org/officeDocument/2006/relationships/slide" Target="slide21.xml"/><Relationship Id="rId4" Type="http://schemas.openxmlformats.org/officeDocument/2006/relationships/image" Target="../media/image2.wmf"/><Relationship Id="rId9" Type="http://schemas.openxmlformats.org/officeDocument/2006/relationships/slide" Target="slide32.xml"/><Relationship Id="rId14" Type="http://schemas.openxmlformats.org/officeDocument/2006/relationships/image" Target="../media/image131.jpe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e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4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02.jpeg"/><Relationship Id="rId4" Type="http://schemas.openxmlformats.org/officeDocument/2006/relationships/image" Target="../media/image101.png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4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4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4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4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4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e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7.png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4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6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2.png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4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e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2.png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4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4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4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4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0.png"/><Relationship Id="rId7" Type="http://schemas.openxmlformats.org/officeDocument/2006/relationships/image" Target="../media/image24.gi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3.gif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3.wmf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3.wmf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3.wmf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3.wmf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4.xml"/><Relationship Id="rId5" Type="http://schemas.openxmlformats.org/officeDocument/2006/relationships/oleObject" Target="../embeddings/oleObject33.bin"/><Relationship Id="rId4" Type="http://schemas.openxmlformats.org/officeDocument/2006/relationships/image" Target="../media/image133.wmf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3.wmf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3.wmf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6.bin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3.wmf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7.bin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3.wmf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oleObject" Target="../embeddings/oleObject4.bin"/><Relationship Id="rId7" Type="http://schemas.openxmlformats.org/officeDocument/2006/relationships/slide" Target="slide39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6" Type="http://schemas.openxmlformats.org/officeDocument/2006/relationships/slide" Target="slide9.xml"/><Relationship Id="rId11" Type="http://schemas.openxmlformats.org/officeDocument/2006/relationships/image" Target="../media/image29.jpeg"/><Relationship Id="rId5" Type="http://schemas.openxmlformats.org/officeDocument/2006/relationships/slide" Target="slide3.xml"/><Relationship Id="rId10" Type="http://schemas.openxmlformats.org/officeDocument/2006/relationships/slide" Target="slide87.xml"/><Relationship Id="rId4" Type="http://schemas.openxmlformats.org/officeDocument/2006/relationships/image" Target="../media/image2.wmf"/><Relationship Id="rId9" Type="http://schemas.openxmlformats.org/officeDocument/2006/relationships/slide" Target="slide130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jpe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4.xml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3" Type="http://schemas.openxmlformats.org/officeDocument/2006/relationships/oleObject" Target="../embeddings/oleObject38.bin"/><Relationship Id="rId7" Type="http://schemas.openxmlformats.org/officeDocument/2006/relationships/slide" Target="slide4.xml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136.jpeg"/><Relationship Id="rId11" Type="http://schemas.openxmlformats.org/officeDocument/2006/relationships/slide" Target="slide41.xml"/><Relationship Id="rId5" Type="http://schemas.openxmlformats.org/officeDocument/2006/relationships/image" Target="../media/image135.jpeg"/><Relationship Id="rId10" Type="http://schemas.openxmlformats.org/officeDocument/2006/relationships/slide" Target="slide135.xml"/><Relationship Id="rId4" Type="http://schemas.openxmlformats.org/officeDocument/2006/relationships/image" Target="../media/image2.wmf"/><Relationship Id="rId9" Type="http://schemas.openxmlformats.org/officeDocument/2006/relationships/slide" Target="slide68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tmp"/><Relationship Id="rId1" Type="http://schemas.openxmlformats.org/officeDocument/2006/relationships/slideLayout" Target="../slideLayouts/slideLayout80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2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3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image" Target="../media/image30.wmf"/><Relationship Id="rId7" Type="http://schemas.openxmlformats.org/officeDocument/2006/relationships/image" Target="../media/image3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3.wmf"/><Relationship Id="rId5" Type="http://schemas.openxmlformats.org/officeDocument/2006/relationships/image" Target="../media/image32.jpeg"/><Relationship Id="rId4" Type="http://schemas.openxmlformats.org/officeDocument/2006/relationships/image" Target="../media/image31.png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tmp"/><Relationship Id="rId1" Type="http://schemas.openxmlformats.org/officeDocument/2006/relationships/slideLayout" Target="../slideLayouts/slideLayout86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tmp"/><Relationship Id="rId1" Type="http://schemas.openxmlformats.org/officeDocument/2006/relationships/slideLayout" Target="../slideLayouts/slideLayout87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88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9.bin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89.xml"/><Relationship Id="rId4" Type="http://schemas.openxmlformats.org/officeDocument/2006/relationships/image" Target="../media/image142.emf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143.emf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91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0.wmf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55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56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98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57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57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58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59.xml"/></Relationships>
</file>

<file path=ppt/slides/_rels/slide248.xml.rels><?xml version="1.0" encoding="UTF-8" standalone="yes"?>
<Relationships xmlns="http://schemas.openxmlformats.org/package/2006/relationships"><Relationship Id="rId8" Type="http://schemas.openxmlformats.org/officeDocument/2006/relationships/slide" Target="slide27.xml"/><Relationship Id="rId3" Type="http://schemas.openxmlformats.org/officeDocument/2006/relationships/oleObject" Target="../embeddings/oleObject41.bin"/><Relationship Id="rId7" Type="http://schemas.openxmlformats.org/officeDocument/2006/relationships/slide" Target="slide9.xml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60.xml"/><Relationship Id="rId6" Type="http://schemas.openxmlformats.org/officeDocument/2006/relationships/slide" Target="slide125.xml"/><Relationship Id="rId11" Type="http://schemas.openxmlformats.org/officeDocument/2006/relationships/image" Target="../media/image146.jpeg"/><Relationship Id="rId5" Type="http://schemas.openxmlformats.org/officeDocument/2006/relationships/slide" Target="slide2.xml"/><Relationship Id="rId10" Type="http://schemas.openxmlformats.org/officeDocument/2006/relationships/slide" Target="slide19.xml"/><Relationship Id="rId4" Type="http://schemas.openxmlformats.org/officeDocument/2006/relationships/image" Target="../media/image2.wmf"/><Relationship Id="rId9" Type="http://schemas.openxmlformats.org/officeDocument/2006/relationships/slide" Target="slide146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wmf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150.gif"/><Relationship Id="rId5" Type="http://schemas.openxmlformats.org/officeDocument/2006/relationships/image" Target="../media/image149.wmf"/><Relationship Id="rId4" Type="http://schemas.openxmlformats.org/officeDocument/2006/relationships/image" Target="../media/image148.wmf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31.png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15.xml"/><Relationship Id="rId4" Type="http://schemas.openxmlformats.org/officeDocument/2006/relationships/image" Target="../media/image151.wmf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wmf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15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wmf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61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22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22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22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22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22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2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61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62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62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63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63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63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64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65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6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1.png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6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68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06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07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7" Type="http://schemas.openxmlformats.org/officeDocument/2006/relationships/image" Target="../media/image160.pn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12.xml"/><Relationship Id="rId6" Type="http://schemas.openxmlformats.org/officeDocument/2006/relationships/image" Target="../media/image159.png"/><Relationship Id="rId5" Type="http://schemas.openxmlformats.org/officeDocument/2006/relationships/image" Target="../media/image158.png"/><Relationship Id="rId4" Type="http://schemas.openxmlformats.org/officeDocument/2006/relationships/image" Target="../media/image157.jpeg"/></Relationships>
</file>

<file path=ppt/slides/_rels/slide2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.wmf"/><Relationship Id="rId13" Type="http://schemas.openxmlformats.org/officeDocument/2006/relationships/image" Target="../media/image172.wmf"/><Relationship Id="rId3" Type="http://schemas.openxmlformats.org/officeDocument/2006/relationships/image" Target="../media/image162.jpeg"/><Relationship Id="rId7" Type="http://schemas.openxmlformats.org/officeDocument/2006/relationships/image" Target="../media/image166.wmf"/><Relationship Id="rId12" Type="http://schemas.openxmlformats.org/officeDocument/2006/relationships/image" Target="../media/image171.wmf"/><Relationship Id="rId17" Type="http://schemas.openxmlformats.org/officeDocument/2006/relationships/image" Target="../media/image176.wmf"/><Relationship Id="rId2" Type="http://schemas.openxmlformats.org/officeDocument/2006/relationships/image" Target="../media/image161.wmf"/><Relationship Id="rId16" Type="http://schemas.openxmlformats.org/officeDocument/2006/relationships/image" Target="../media/image175.wmf"/><Relationship Id="rId1" Type="http://schemas.openxmlformats.org/officeDocument/2006/relationships/slideLayout" Target="../slideLayouts/slideLayout112.xml"/><Relationship Id="rId6" Type="http://schemas.openxmlformats.org/officeDocument/2006/relationships/image" Target="../media/image165.wmf"/><Relationship Id="rId11" Type="http://schemas.openxmlformats.org/officeDocument/2006/relationships/image" Target="../media/image170.wmf"/><Relationship Id="rId5" Type="http://schemas.openxmlformats.org/officeDocument/2006/relationships/image" Target="../media/image164.wmf"/><Relationship Id="rId15" Type="http://schemas.openxmlformats.org/officeDocument/2006/relationships/image" Target="../media/image174.wmf"/><Relationship Id="rId10" Type="http://schemas.openxmlformats.org/officeDocument/2006/relationships/image" Target="../media/image169.wmf"/><Relationship Id="rId4" Type="http://schemas.openxmlformats.org/officeDocument/2006/relationships/image" Target="../media/image163.wmf"/><Relationship Id="rId9" Type="http://schemas.openxmlformats.org/officeDocument/2006/relationships/image" Target="../media/image168.wmf"/><Relationship Id="rId14" Type="http://schemas.openxmlformats.org/officeDocument/2006/relationships/image" Target="../media/image173.wmf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wmf"/><Relationship Id="rId2" Type="http://schemas.openxmlformats.org/officeDocument/2006/relationships/image" Target="../media/image164.wmf"/><Relationship Id="rId1" Type="http://schemas.openxmlformats.org/officeDocument/2006/relationships/slideLayout" Target="../slideLayouts/slideLayout113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2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2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14.xml"/><Relationship Id="rId4" Type="http://schemas.openxmlformats.org/officeDocument/2006/relationships/image" Target="../media/image17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14.xml"/><Relationship Id="rId4" Type="http://schemas.openxmlformats.org/officeDocument/2006/relationships/image" Target="../media/image177.png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14.xml"/><Relationship Id="rId4" Type="http://schemas.openxmlformats.org/officeDocument/2006/relationships/image" Target="../media/image177.png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14.xml"/><Relationship Id="rId4" Type="http://schemas.openxmlformats.org/officeDocument/2006/relationships/image" Target="../media/image177.png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14.xml"/><Relationship Id="rId4" Type="http://schemas.openxmlformats.org/officeDocument/2006/relationships/image" Target="../media/image177.png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14.xml"/><Relationship Id="rId4" Type="http://schemas.openxmlformats.org/officeDocument/2006/relationships/image" Target="../media/image177.png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7" Type="http://schemas.openxmlformats.org/officeDocument/2006/relationships/image" Target="../media/image160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12.xml"/><Relationship Id="rId6" Type="http://schemas.openxmlformats.org/officeDocument/2006/relationships/image" Target="../media/image159.png"/><Relationship Id="rId5" Type="http://schemas.openxmlformats.org/officeDocument/2006/relationships/image" Target="../media/image158.png"/><Relationship Id="rId4" Type="http://schemas.openxmlformats.org/officeDocument/2006/relationships/image" Target="../media/image157.jpeg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jpeg"/><Relationship Id="rId2" Type="http://schemas.openxmlformats.org/officeDocument/2006/relationships/image" Target="../media/image178.jpeg"/><Relationship Id="rId1" Type="http://schemas.openxmlformats.org/officeDocument/2006/relationships/slideLayout" Target="../slideLayouts/slideLayout69.xml"/></Relationships>
</file>

<file path=ppt/slides/_rels/slide2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image" Target="../media/image180.jpeg"/><Relationship Id="rId7" Type="http://schemas.openxmlformats.org/officeDocument/2006/relationships/image" Target="../media/image183.jpeg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182.png"/><Relationship Id="rId5" Type="http://schemas.openxmlformats.org/officeDocument/2006/relationships/oleObject" Target="../embeddings/oleObject42.bin"/><Relationship Id="rId4" Type="http://schemas.openxmlformats.org/officeDocument/2006/relationships/image" Target="../media/image181.jpeg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0.wmf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7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0.w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7" Type="http://schemas.openxmlformats.org/officeDocument/2006/relationships/image" Target="../media/image30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6.wmf"/><Relationship Id="rId5" Type="http://schemas.openxmlformats.org/officeDocument/2006/relationships/oleObject" Target="../embeddings/oleObject5.bin"/><Relationship Id="rId4" Type="http://schemas.openxmlformats.org/officeDocument/2006/relationships/image" Target="../media/image31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31.png"/><Relationship Id="rId7" Type="http://schemas.openxmlformats.org/officeDocument/2006/relationships/image" Target="../media/image30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35.jpeg"/><Relationship Id="rId5" Type="http://schemas.openxmlformats.org/officeDocument/2006/relationships/image" Target="../media/image36.wmf"/><Relationship Id="rId4" Type="http://schemas.openxmlformats.org/officeDocument/2006/relationships/oleObject" Target="../embeddings/oleObject6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30.wmf"/><Relationship Id="rId4" Type="http://schemas.openxmlformats.org/officeDocument/2006/relationships/image" Target="../media/image3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0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7.w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7" Type="http://schemas.openxmlformats.org/officeDocument/2006/relationships/image" Target="../media/image30.w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6.wmf"/><Relationship Id="rId5" Type="http://schemas.openxmlformats.org/officeDocument/2006/relationships/oleObject" Target="../embeddings/oleObject7.bin"/><Relationship Id="rId4" Type="http://schemas.openxmlformats.org/officeDocument/2006/relationships/image" Target="../media/image31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5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3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44.jpeg"/><Relationship Id="rId4" Type="http://schemas.openxmlformats.org/officeDocument/2006/relationships/image" Target="../media/image35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35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0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image" Target="../media/image45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8.png"/><Relationship Id="rId5" Type="http://schemas.openxmlformats.org/officeDocument/2006/relationships/image" Target="../media/image40.png"/><Relationship Id="rId4" Type="http://schemas.openxmlformats.org/officeDocument/2006/relationships/image" Target="../media/image46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40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0.png"/><Relationship Id="rId5" Type="http://schemas.openxmlformats.org/officeDocument/2006/relationships/image" Target="../media/image48.png"/><Relationship Id="rId4" Type="http://schemas.openxmlformats.org/officeDocument/2006/relationships/image" Target="../media/image49.png"/><Relationship Id="rId9" Type="http://schemas.openxmlformats.org/officeDocument/2006/relationships/image" Target="../media/image35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7" Type="http://schemas.openxmlformats.org/officeDocument/2006/relationships/image" Target="../media/image35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4.png"/><Relationship Id="rId7" Type="http://schemas.openxmlformats.org/officeDocument/2006/relationships/image" Target="../media/image57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6.jpeg"/><Relationship Id="rId5" Type="http://schemas.openxmlformats.org/officeDocument/2006/relationships/image" Target="../media/image55.png"/><Relationship Id="rId4" Type="http://schemas.openxmlformats.org/officeDocument/2006/relationships/image" Target="../media/image40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4.png"/><Relationship Id="rId7" Type="http://schemas.openxmlformats.org/officeDocument/2006/relationships/image" Target="../media/image57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6.jpeg"/><Relationship Id="rId5" Type="http://schemas.openxmlformats.org/officeDocument/2006/relationships/image" Target="../media/image55.png"/><Relationship Id="rId4" Type="http://schemas.openxmlformats.org/officeDocument/2006/relationships/image" Target="../media/image40.png"/><Relationship Id="rId9" Type="http://schemas.openxmlformats.org/officeDocument/2006/relationships/image" Target="../media/image43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wmf"/><Relationship Id="rId3" Type="http://schemas.openxmlformats.org/officeDocument/2006/relationships/image" Target="../media/image56.jpeg"/><Relationship Id="rId7" Type="http://schemas.openxmlformats.org/officeDocument/2006/relationships/image" Target="../media/image60.w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9.wmf"/><Relationship Id="rId5" Type="http://schemas.openxmlformats.org/officeDocument/2006/relationships/image" Target="../media/image58.wmf"/><Relationship Id="rId4" Type="http://schemas.openxmlformats.org/officeDocument/2006/relationships/image" Target="../media/image57.jpe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62.png"/><Relationship Id="rId7" Type="http://schemas.openxmlformats.org/officeDocument/2006/relationships/image" Target="../media/image6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10" Type="http://schemas.openxmlformats.org/officeDocument/2006/relationships/image" Target="../media/image35.jpeg"/><Relationship Id="rId4" Type="http://schemas.openxmlformats.org/officeDocument/2006/relationships/image" Target="../media/image63.png"/><Relationship Id="rId9" Type="http://schemas.openxmlformats.org/officeDocument/2006/relationships/image" Target="../media/image68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13" Type="http://schemas.openxmlformats.org/officeDocument/2006/relationships/slide" Target="slide57.xml"/><Relationship Id="rId18" Type="http://schemas.openxmlformats.org/officeDocument/2006/relationships/slide" Target="slide97.xml"/><Relationship Id="rId3" Type="http://schemas.openxmlformats.org/officeDocument/2006/relationships/oleObject" Target="../embeddings/oleObject8.bin"/><Relationship Id="rId7" Type="http://schemas.openxmlformats.org/officeDocument/2006/relationships/slide" Target="slide9.xml"/><Relationship Id="rId12" Type="http://schemas.openxmlformats.org/officeDocument/2006/relationships/slide" Target="slide54.xml"/><Relationship Id="rId17" Type="http://schemas.openxmlformats.org/officeDocument/2006/relationships/slide" Target="slide91.xml"/><Relationship Id="rId2" Type="http://schemas.openxmlformats.org/officeDocument/2006/relationships/notesSlide" Target="../notesSlides/notesSlide36.xml"/><Relationship Id="rId16" Type="http://schemas.openxmlformats.org/officeDocument/2006/relationships/slide" Target="slide86.xml"/><Relationship Id="rId20" Type="http://schemas.openxmlformats.org/officeDocument/2006/relationships/slide" Target="slide117.xml"/><Relationship Id="rId1" Type="http://schemas.openxmlformats.org/officeDocument/2006/relationships/slideLayout" Target="../slideLayouts/slideLayout20.xml"/><Relationship Id="rId6" Type="http://schemas.openxmlformats.org/officeDocument/2006/relationships/slide" Target="slide6.xml"/><Relationship Id="rId11" Type="http://schemas.openxmlformats.org/officeDocument/2006/relationships/slide" Target="slide42.xml"/><Relationship Id="rId5" Type="http://schemas.openxmlformats.org/officeDocument/2006/relationships/image" Target="../media/image37.wmf"/><Relationship Id="rId15" Type="http://schemas.openxmlformats.org/officeDocument/2006/relationships/slide" Target="slide74.xml"/><Relationship Id="rId10" Type="http://schemas.openxmlformats.org/officeDocument/2006/relationships/slide" Target="slide39.xml"/><Relationship Id="rId19" Type="http://schemas.openxmlformats.org/officeDocument/2006/relationships/slide" Target="slide102.xml"/><Relationship Id="rId4" Type="http://schemas.openxmlformats.org/officeDocument/2006/relationships/image" Target="../media/image2.wmf"/><Relationship Id="rId9" Type="http://schemas.openxmlformats.org/officeDocument/2006/relationships/slide" Target="slide31.xml"/><Relationship Id="rId14" Type="http://schemas.openxmlformats.org/officeDocument/2006/relationships/slide" Target="slide6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69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8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0.png"/><Relationship Id="rId5" Type="http://schemas.openxmlformats.org/officeDocument/2006/relationships/image" Target="../media/image46.png"/><Relationship Id="rId4" Type="http://schemas.openxmlformats.org/officeDocument/2006/relationships/image" Target="../media/image48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8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8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8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8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8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8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73.png"/><Relationship Id="rId4" Type="http://schemas.openxmlformats.org/officeDocument/2006/relationships/image" Target="../media/image72.w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73.png"/><Relationship Id="rId4" Type="http://schemas.openxmlformats.org/officeDocument/2006/relationships/image" Target="../media/image72.w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73.png"/><Relationship Id="rId4" Type="http://schemas.openxmlformats.org/officeDocument/2006/relationships/image" Target="../media/image72.wmf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73.png"/><Relationship Id="rId4" Type="http://schemas.openxmlformats.org/officeDocument/2006/relationships/image" Target="../media/image72.w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73.png"/><Relationship Id="rId4" Type="http://schemas.openxmlformats.org/officeDocument/2006/relationships/image" Target="../media/image72.wmf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75.emf"/><Relationship Id="rId5" Type="http://schemas.openxmlformats.org/officeDocument/2006/relationships/oleObject" Target="../embeddings/oleObject15.bin"/><Relationship Id="rId4" Type="http://schemas.openxmlformats.org/officeDocument/2006/relationships/image" Target="../media/image74.e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75.emf"/><Relationship Id="rId5" Type="http://schemas.openxmlformats.org/officeDocument/2006/relationships/oleObject" Target="../embeddings/oleObject17.bin"/><Relationship Id="rId4" Type="http://schemas.openxmlformats.org/officeDocument/2006/relationships/image" Target="../media/image74.emf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oleObject" Target="../embeddings/oleObject18.bin"/><Relationship Id="rId7" Type="http://schemas.openxmlformats.org/officeDocument/2006/relationships/image" Target="../media/image78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77.emf"/><Relationship Id="rId5" Type="http://schemas.openxmlformats.org/officeDocument/2006/relationships/oleObject" Target="../embeddings/oleObject19.bin"/><Relationship Id="rId4" Type="http://schemas.openxmlformats.org/officeDocument/2006/relationships/image" Target="../media/image76.emf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8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wmf"/><Relationship Id="rId2" Type="http://schemas.openxmlformats.org/officeDocument/2006/relationships/oleObject" Target="../embeddings/oleObject20.bin"/><Relationship Id="rId1" Type="http://schemas.openxmlformats.org/officeDocument/2006/relationships/slideLayout" Target="../slideLayouts/slideLayout18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2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jpeg"/><Relationship Id="rId3" Type="http://schemas.openxmlformats.org/officeDocument/2006/relationships/image" Target="../media/image81.wmf"/><Relationship Id="rId7" Type="http://schemas.openxmlformats.org/officeDocument/2006/relationships/image" Target="../media/image85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84.wmf"/><Relationship Id="rId5" Type="http://schemas.openxmlformats.org/officeDocument/2006/relationships/image" Target="../media/image83.wmf"/><Relationship Id="rId4" Type="http://schemas.openxmlformats.org/officeDocument/2006/relationships/image" Target="../media/image82.wmf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jpeg"/><Relationship Id="rId3" Type="http://schemas.openxmlformats.org/officeDocument/2006/relationships/image" Target="../media/image81.wmf"/><Relationship Id="rId7" Type="http://schemas.openxmlformats.org/officeDocument/2006/relationships/image" Target="../media/image85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84.wmf"/><Relationship Id="rId5" Type="http://schemas.openxmlformats.org/officeDocument/2006/relationships/image" Target="../media/image83.wmf"/><Relationship Id="rId4" Type="http://schemas.openxmlformats.org/officeDocument/2006/relationships/image" Target="../media/image82.wm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1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1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1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1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1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9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slide" Target="slide37.xml"/><Relationship Id="rId13" Type="http://schemas.openxmlformats.org/officeDocument/2006/relationships/slide" Target="slide57.xml"/><Relationship Id="rId3" Type="http://schemas.openxmlformats.org/officeDocument/2006/relationships/oleObject" Target="../embeddings/oleObject21.bin"/><Relationship Id="rId7" Type="http://schemas.openxmlformats.org/officeDocument/2006/relationships/slide" Target="slide20.xml"/><Relationship Id="rId12" Type="http://schemas.openxmlformats.org/officeDocument/2006/relationships/slide" Target="slide127.xml"/><Relationship Id="rId2" Type="http://schemas.openxmlformats.org/officeDocument/2006/relationships/notesSlide" Target="../notesSlides/notesSlide73.xml"/><Relationship Id="rId16" Type="http://schemas.openxmlformats.org/officeDocument/2006/relationships/image" Target="../media/image87.jpeg"/><Relationship Id="rId1" Type="http://schemas.openxmlformats.org/officeDocument/2006/relationships/slideLayout" Target="../slideLayouts/slideLayout20.xml"/><Relationship Id="rId6" Type="http://schemas.openxmlformats.org/officeDocument/2006/relationships/slide" Target="slide11.xml"/><Relationship Id="rId11" Type="http://schemas.openxmlformats.org/officeDocument/2006/relationships/slide" Target="slide112.xml"/><Relationship Id="rId5" Type="http://schemas.openxmlformats.org/officeDocument/2006/relationships/slide" Target="slide6.xml"/><Relationship Id="rId15" Type="http://schemas.openxmlformats.org/officeDocument/2006/relationships/slide" Target="slide93.xml"/><Relationship Id="rId10" Type="http://schemas.openxmlformats.org/officeDocument/2006/relationships/slide" Target="slide108.xml"/><Relationship Id="rId4" Type="http://schemas.openxmlformats.org/officeDocument/2006/relationships/image" Target="../media/image2.wmf"/><Relationship Id="rId9" Type="http://schemas.openxmlformats.org/officeDocument/2006/relationships/slide" Target="slide116.xml"/><Relationship Id="rId14" Type="http://schemas.openxmlformats.org/officeDocument/2006/relationships/slide" Target="slide7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dirty="0"/>
          </a:p>
        </p:txBody>
      </p:sp>
      <p:graphicFrame>
        <p:nvGraphicFramePr>
          <p:cNvPr id="23555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6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23558" name="Text Box 12"/>
          <p:cNvSpPr txBox="1">
            <a:spLocks noChangeArrowheads="1"/>
          </p:cNvSpPr>
          <p:nvPr/>
        </p:nvSpPr>
        <p:spPr bwMode="auto">
          <a:xfrm>
            <a:off x="4495800" y="756821"/>
            <a:ext cx="3063659" cy="6001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5" action="ppaction://hlinksldjump"/>
              </a:rPr>
              <a:t>Abstract Data Types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6" action="ppaction://hlinksldjump"/>
              </a:rPr>
              <a:t>Positions and Pointers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7" action="ppaction://hlinksldjump"/>
              </a:rPr>
              <a:t>Loop Invariants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8" action="ppaction://hlinksldjump"/>
              </a:rPr>
              <a:t>System Invariants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9" action="ppaction://hlinksldjump"/>
              </a:rPr>
              <a:t>Time Complexity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0" action="ppaction://hlinksldjump"/>
              </a:rPr>
              <a:t>Classifying Functions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1" action="ppaction://hlinksldjump"/>
              </a:rPr>
              <a:t>Adding Made Easy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2" action="ppaction://hlinksldjump"/>
              </a:rPr>
              <a:t>Understand Quantifiers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3" action="ppaction://hlinksldjump"/>
              </a:rPr>
              <a:t>Recursion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4" action="ppaction://hlinksldjump"/>
              </a:rPr>
              <a:t>Balanced Trees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5" action="ppaction://hlinksldjump"/>
              </a:rPr>
              <a:t>Heaps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6" action="ppaction://hlinksldjump"/>
              </a:rPr>
              <a:t>Huffman Codes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7" action="ppaction://hlinksldjump"/>
              </a:rPr>
              <a:t>Hash Tables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8" action="ppaction://hlinksldjump"/>
              </a:rPr>
              <a:t>Graphs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9" action="ppaction://hlinksldjump"/>
              </a:rPr>
              <a:t>Paradigms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b="1" i="0" dirty="0"/>
          </a:p>
        </p:txBody>
      </p:sp>
      <p:sp>
        <p:nvSpPr>
          <p:cNvPr id="23559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pic>
        <p:nvPicPr>
          <p:cNvPr id="23571" name="Picture 19" descr="http://musicpsychology.co.uk/wp-content/uploads/2010/06/shhhhh-quiet-everyone-study-wallpaper.jpg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827" y="1637794"/>
            <a:ext cx="4130694" cy="3581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4213578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/>
          </a:p>
        </p:txBody>
      </p:sp>
      <p:graphicFrame>
        <p:nvGraphicFramePr>
          <p:cNvPr id="23555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6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Lecture</a:t>
            </a:r>
            <a:r>
              <a:rPr lang="en-US" sz="2400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sz="2400" b="1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1</a:t>
            </a:r>
            <a:endParaRPr lang="en-US" sz="2400" i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23558" name="Text Box 12"/>
          <p:cNvSpPr txBox="1">
            <a:spLocks noChangeArrowheads="1"/>
          </p:cNvSpPr>
          <p:nvPr/>
        </p:nvSpPr>
        <p:spPr bwMode="auto">
          <a:xfrm>
            <a:off x="4495800" y="1905000"/>
            <a:ext cx="3525324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5" action="ppaction://hlinksldjump"/>
              </a:rPr>
              <a:t>Abstractions (Hierarchy)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6" action="ppaction://hlinksldjump"/>
              </a:rPr>
              <a:t>Elements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7" action="ppaction://hlinksldjump"/>
              </a:rPr>
              <a:t>Sets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8" action="ppaction://hlinksldjump"/>
              </a:rPr>
              <a:t>Lists, Stacks, &amp; Queues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9" action="ppaction://hlinksldjump"/>
              </a:rPr>
              <a:t>Trees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0" action="ppaction://hlinksldjump"/>
              </a:rPr>
              <a:t>Graphs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1" action="ppaction://hlinksldjump"/>
              </a:rPr>
              <a:t>Iterators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2" action="ppaction://hlinksldjump"/>
              </a:rPr>
              <a:t>Abstract Positions/Pointers</a:t>
            </a:r>
            <a:endParaRPr lang="en-US" altLang="en-US" sz="2400" i="0" dirty="0"/>
          </a:p>
        </p:txBody>
      </p:sp>
      <p:sp>
        <p:nvSpPr>
          <p:cNvPr id="23559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000" i="0">
                <a:solidFill>
                  <a:schemeClr val="tx2"/>
                </a:solidFill>
              </a:rPr>
              <a:t>Abstract Data Types</a:t>
            </a:r>
          </a:p>
        </p:txBody>
      </p:sp>
      <p:pic>
        <p:nvPicPr>
          <p:cNvPr id="23560" name="Picture 6" descr="http://library.gatech.edu/research-data/sites/library.gatech.edu.research-data/files/images/database_digitalpreservation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525" y="1495425"/>
            <a:ext cx="2860675" cy="407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06935113"/>
      </p:ext>
    </p:extLst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52400" y="87868"/>
            <a:ext cx="8938846" cy="1283732"/>
            <a:chOff x="152400" y="3962400"/>
            <a:chExt cx="8938846" cy="1283732"/>
          </a:xfrm>
        </p:grpSpPr>
        <p:pic>
          <p:nvPicPr>
            <p:cNvPr id="33794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6200" y="3962400"/>
              <a:ext cx="1068537" cy="963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96" name="Picture 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1" y="4017898"/>
              <a:ext cx="609599" cy="889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Rectangle 7"/>
            <p:cNvSpPr>
              <a:spLocks noChangeArrowheads="1"/>
            </p:cNvSpPr>
            <p:nvPr/>
          </p:nvSpPr>
          <p:spPr bwMode="auto">
            <a:xfrm>
              <a:off x="152400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>
                  <a:solidFill>
                    <a:schemeClr val="tx2"/>
                  </a:solidFill>
                </a:rPr>
                <a:t>Precondition</a:t>
              </a:r>
            </a:p>
          </p:txBody>
        </p:sp>
        <p:sp>
          <p:nvSpPr>
            <p:cNvPr id="137" name="Rectangle 7"/>
            <p:cNvSpPr>
              <a:spLocks noChangeArrowheads="1"/>
            </p:cNvSpPr>
            <p:nvPr/>
          </p:nvSpPr>
          <p:spPr bwMode="auto">
            <a:xfrm>
              <a:off x="7430721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 err="1">
                  <a:solidFill>
                    <a:schemeClr val="tx2"/>
                  </a:solidFill>
                </a:rPr>
                <a:t>Postcondition</a:t>
              </a:r>
              <a:endParaRPr lang="en-US" altLang="en-US" sz="1800" i="0" dirty="0">
                <a:solidFill>
                  <a:schemeClr val="tx2"/>
                </a:solidFill>
              </a:endParaRPr>
            </a:p>
          </p:txBody>
        </p:sp>
      </p:grpSp>
      <p:sp>
        <p:nvSpPr>
          <p:cNvPr id="138" name="Text Box 6"/>
          <p:cNvSpPr txBox="1">
            <a:spLocks noChangeArrowheads="1"/>
          </p:cNvSpPr>
          <p:nvPr/>
        </p:nvSpPr>
        <p:spPr bwMode="auto">
          <a:xfrm>
            <a:off x="3086048" y="58738"/>
            <a:ext cx="36227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i="0" dirty="0">
                <a:solidFill>
                  <a:schemeClr val="tx2"/>
                </a:solidFill>
              </a:rPr>
              <a:t>On Step At a Time</a:t>
            </a:r>
          </a:p>
        </p:txBody>
      </p:sp>
      <p:pic>
        <p:nvPicPr>
          <p:cNvPr id="140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8682" y="8534400"/>
            <a:ext cx="30480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Rectangle 140"/>
          <p:cNvSpPr>
            <a:spLocks noChangeArrowheads="1"/>
          </p:cNvSpPr>
          <p:nvPr/>
        </p:nvSpPr>
        <p:spPr bwMode="auto">
          <a:xfrm>
            <a:off x="4645025" y="10565606"/>
            <a:ext cx="841375" cy="523875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latin typeface="Tempus Sans ITC" pitchFamily="82" charset="0"/>
              </a:rPr>
              <a:t>next</a:t>
            </a:r>
            <a:endParaRPr lang="en-CA" altLang="en-US" sz="2800" dirty="0">
              <a:latin typeface="Tempus Sans ITC" pitchFamily="82" charset="0"/>
            </a:endParaRPr>
          </a:p>
        </p:txBody>
      </p:sp>
      <p:grpSp>
        <p:nvGrpSpPr>
          <p:cNvPr id="142" name="Group 141"/>
          <p:cNvGrpSpPr/>
          <p:nvPr/>
        </p:nvGrpSpPr>
        <p:grpSpPr>
          <a:xfrm>
            <a:off x="341821" y="2819400"/>
            <a:ext cx="5828507" cy="1371600"/>
            <a:chOff x="648493" y="1752600"/>
            <a:chExt cx="5828507" cy="1371600"/>
          </a:xfrm>
        </p:grpSpPr>
        <p:grpSp>
          <p:nvGrpSpPr>
            <p:cNvPr id="143" name="Group 8"/>
            <p:cNvGrpSpPr>
              <a:grpSpLocks/>
            </p:cNvGrpSpPr>
            <p:nvPr/>
          </p:nvGrpSpPr>
          <p:grpSpPr bwMode="auto">
            <a:xfrm>
              <a:off x="5486400" y="1752600"/>
              <a:ext cx="990600" cy="1371600"/>
              <a:chOff x="2065" y="1551"/>
              <a:chExt cx="1628" cy="1988"/>
            </a:xfrm>
          </p:grpSpPr>
          <p:sp>
            <p:nvSpPr>
              <p:cNvPr id="145" name="Freeform 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2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2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2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2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2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2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" name="Rounded Rectangular Callout 143"/>
            <p:cNvSpPr/>
            <p:nvPr/>
          </p:nvSpPr>
          <p:spPr bwMode="auto">
            <a:xfrm>
              <a:off x="648493" y="1828800"/>
              <a:ext cx="4773794" cy="1066800"/>
            </a:xfrm>
            <a:prstGeom prst="wedgeRoundRectCallout">
              <a:avLst>
                <a:gd name="adj1" fmla="val 60105"/>
                <a:gd name="adj2" fmla="val -17516"/>
                <a:gd name="adj3" fmla="val 16667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 implored you to not worry </a:t>
              </a:r>
              <a:br>
                <a:rPr lang="en-US" altLang="en-US" i="0" dirty="0"/>
              </a:br>
              <a:r>
                <a:rPr lang="en-US" altLang="en-US" i="0" dirty="0"/>
                <a:t>about the entire computation.</a:t>
              </a:r>
            </a:p>
          </p:txBody>
        </p:sp>
      </p:grpSp>
      <p:pic>
        <p:nvPicPr>
          <p:cNvPr id="183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003" y="4119990"/>
            <a:ext cx="2591117" cy="2591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" name="Rectangle 183"/>
          <p:cNvSpPr>
            <a:spLocks noChangeArrowheads="1"/>
          </p:cNvSpPr>
          <p:nvPr/>
        </p:nvSpPr>
        <p:spPr bwMode="auto">
          <a:xfrm>
            <a:off x="685800" y="5792583"/>
            <a:ext cx="651794" cy="400110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latin typeface="Tempus Sans ITC" pitchFamily="82" charset="0"/>
              </a:rPr>
              <a:t>next</a:t>
            </a:r>
            <a:endParaRPr lang="en-CA" altLang="en-US" sz="2000" dirty="0">
              <a:latin typeface="Tempus Sans ITC" pitchFamily="8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09600" y="1371600"/>
            <a:ext cx="7971082" cy="1612901"/>
            <a:chOff x="609600" y="1371600"/>
            <a:chExt cx="7971082" cy="1612901"/>
          </a:xfrm>
        </p:grpSpPr>
        <p:grpSp>
          <p:nvGrpSpPr>
            <p:cNvPr id="2" name="Group 1"/>
            <p:cNvGrpSpPr/>
            <p:nvPr/>
          </p:nvGrpSpPr>
          <p:grpSpPr>
            <a:xfrm>
              <a:off x="5181600" y="1371600"/>
              <a:ext cx="3399082" cy="1612901"/>
              <a:chOff x="2133600" y="2209800"/>
              <a:chExt cx="4945063" cy="2514600"/>
            </a:xfrm>
          </p:grpSpPr>
          <p:grpSp>
            <p:nvGrpSpPr>
              <p:cNvPr id="33795" name="Group 197"/>
              <p:cNvGrpSpPr>
                <a:grpSpLocks/>
              </p:cNvGrpSpPr>
              <p:nvPr/>
            </p:nvGrpSpPr>
            <p:grpSpPr bwMode="auto">
              <a:xfrm>
                <a:off x="3886200" y="3276600"/>
                <a:ext cx="1181100" cy="1447800"/>
                <a:chOff x="2448" y="2064"/>
                <a:chExt cx="744" cy="912"/>
              </a:xfrm>
            </p:grpSpPr>
            <p:sp>
              <p:nvSpPr>
                <p:cNvPr id="33922" name="Freeform 191"/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3" name="Freeform 192"/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4" name="Freeform 193"/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5" name="Freeform 194"/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6" name="Freeform 195"/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7" name="Freeform 196"/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3799" name="Picture 10" descr="na01476_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24400" y="2209800"/>
                <a:ext cx="1881188" cy="1363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3800" name="Group 190"/>
              <p:cNvGrpSpPr>
                <a:grpSpLocks/>
              </p:cNvGrpSpPr>
              <p:nvPr/>
            </p:nvGrpSpPr>
            <p:grpSpPr bwMode="auto">
              <a:xfrm flipH="1">
                <a:off x="5562600" y="3505200"/>
                <a:ext cx="1516063" cy="1141413"/>
                <a:chOff x="3744" y="2740"/>
                <a:chExt cx="955" cy="719"/>
              </a:xfrm>
            </p:grpSpPr>
            <p:sp>
              <p:nvSpPr>
                <p:cNvPr id="33857" name="Freeform 125"/>
                <p:cNvSpPr>
                  <a:spLocks/>
                </p:cNvSpPr>
                <p:nvPr/>
              </p:nvSpPr>
              <p:spPr bwMode="auto">
                <a:xfrm>
                  <a:off x="3744" y="2740"/>
                  <a:ext cx="955" cy="673"/>
                </a:xfrm>
                <a:custGeom>
                  <a:avLst/>
                  <a:gdLst>
                    <a:gd name="T0" fmla="*/ 0 w 3819"/>
                    <a:gd name="T1" fmla="*/ 0 h 2690"/>
                    <a:gd name="T2" fmla="*/ 0 w 3819"/>
                    <a:gd name="T3" fmla="*/ 0 h 2690"/>
                    <a:gd name="T4" fmla="*/ 0 w 3819"/>
                    <a:gd name="T5" fmla="*/ 0 h 2690"/>
                    <a:gd name="T6" fmla="*/ 0 w 3819"/>
                    <a:gd name="T7" fmla="*/ 0 h 2690"/>
                    <a:gd name="T8" fmla="*/ 0 w 3819"/>
                    <a:gd name="T9" fmla="*/ 0 h 2690"/>
                    <a:gd name="T10" fmla="*/ 0 w 3819"/>
                    <a:gd name="T11" fmla="*/ 0 h 2690"/>
                    <a:gd name="T12" fmla="*/ 0 w 3819"/>
                    <a:gd name="T13" fmla="*/ 0 h 2690"/>
                    <a:gd name="T14" fmla="*/ 0 w 3819"/>
                    <a:gd name="T15" fmla="*/ 0 h 2690"/>
                    <a:gd name="T16" fmla="*/ 0 w 3819"/>
                    <a:gd name="T17" fmla="*/ 0 h 2690"/>
                    <a:gd name="T18" fmla="*/ 0 w 3819"/>
                    <a:gd name="T19" fmla="*/ 0 h 2690"/>
                    <a:gd name="T20" fmla="*/ 0 w 3819"/>
                    <a:gd name="T21" fmla="*/ 0 h 2690"/>
                    <a:gd name="T22" fmla="*/ 0 w 3819"/>
                    <a:gd name="T23" fmla="*/ 0 h 2690"/>
                    <a:gd name="T24" fmla="*/ 0 w 3819"/>
                    <a:gd name="T25" fmla="*/ 0 h 2690"/>
                    <a:gd name="T26" fmla="*/ 0 w 3819"/>
                    <a:gd name="T27" fmla="*/ 0 h 2690"/>
                    <a:gd name="T28" fmla="*/ 0 w 3819"/>
                    <a:gd name="T29" fmla="*/ 0 h 2690"/>
                    <a:gd name="T30" fmla="*/ 0 w 3819"/>
                    <a:gd name="T31" fmla="*/ 0 h 2690"/>
                    <a:gd name="T32" fmla="*/ 0 w 3819"/>
                    <a:gd name="T33" fmla="*/ 0 h 2690"/>
                    <a:gd name="T34" fmla="*/ 0 w 3819"/>
                    <a:gd name="T35" fmla="*/ 0 h 2690"/>
                    <a:gd name="T36" fmla="*/ 0 w 3819"/>
                    <a:gd name="T37" fmla="*/ 0 h 2690"/>
                    <a:gd name="T38" fmla="*/ 0 w 3819"/>
                    <a:gd name="T39" fmla="*/ 0 h 2690"/>
                    <a:gd name="T40" fmla="*/ 0 w 3819"/>
                    <a:gd name="T41" fmla="*/ 0 h 2690"/>
                    <a:gd name="T42" fmla="*/ 0 w 3819"/>
                    <a:gd name="T43" fmla="*/ 0 h 2690"/>
                    <a:gd name="T44" fmla="*/ 0 w 3819"/>
                    <a:gd name="T45" fmla="*/ 0 h 2690"/>
                    <a:gd name="T46" fmla="*/ 0 w 3819"/>
                    <a:gd name="T47" fmla="*/ 0 h 2690"/>
                    <a:gd name="T48" fmla="*/ 0 w 3819"/>
                    <a:gd name="T49" fmla="*/ 0 h 2690"/>
                    <a:gd name="T50" fmla="*/ 0 w 3819"/>
                    <a:gd name="T51" fmla="*/ 0 h 2690"/>
                    <a:gd name="T52" fmla="*/ 0 w 3819"/>
                    <a:gd name="T53" fmla="*/ 0 h 2690"/>
                    <a:gd name="T54" fmla="*/ 0 w 3819"/>
                    <a:gd name="T55" fmla="*/ 0 h 2690"/>
                    <a:gd name="T56" fmla="*/ 0 w 3819"/>
                    <a:gd name="T57" fmla="*/ 0 h 2690"/>
                    <a:gd name="T58" fmla="*/ 0 w 3819"/>
                    <a:gd name="T59" fmla="*/ 0 h 2690"/>
                    <a:gd name="T60" fmla="*/ 0 w 3819"/>
                    <a:gd name="T61" fmla="*/ 0 h 2690"/>
                    <a:gd name="T62" fmla="*/ 0 w 3819"/>
                    <a:gd name="T63" fmla="*/ 0 h 2690"/>
                    <a:gd name="T64" fmla="*/ 0 w 3819"/>
                    <a:gd name="T65" fmla="*/ 0 h 269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19"/>
                    <a:gd name="T100" fmla="*/ 0 h 2690"/>
                    <a:gd name="T101" fmla="*/ 3819 w 3819"/>
                    <a:gd name="T102" fmla="*/ 2690 h 269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19" h="2690">
                      <a:moveTo>
                        <a:pt x="151" y="257"/>
                      </a:moveTo>
                      <a:lnTo>
                        <a:pt x="968" y="99"/>
                      </a:lnTo>
                      <a:lnTo>
                        <a:pt x="1791" y="111"/>
                      </a:lnTo>
                      <a:lnTo>
                        <a:pt x="2383" y="250"/>
                      </a:lnTo>
                      <a:lnTo>
                        <a:pt x="1987" y="0"/>
                      </a:lnTo>
                      <a:lnTo>
                        <a:pt x="2567" y="78"/>
                      </a:lnTo>
                      <a:lnTo>
                        <a:pt x="3344" y="567"/>
                      </a:lnTo>
                      <a:lnTo>
                        <a:pt x="3819" y="1107"/>
                      </a:lnTo>
                      <a:lnTo>
                        <a:pt x="3522" y="1113"/>
                      </a:lnTo>
                      <a:lnTo>
                        <a:pt x="3666" y="1614"/>
                      </a:lnTo>
                      <a:lnTo>
                        <a:pt x="2705" y="1120"/>
                      </a:lnTo>
                      <a:lnTo>
                        <a:pt x="2804" y="1476"/>
                      </a:lnTo>
                      <a:lnTo>
                        <a:pt x="3200" y="1833"/>
                      </a:lnTo>
                      <a:lnTo>
                        <a:pt x="2909" y="1899"/>
                      </a:lnTo>
                      <a:lnTo>
                        <a:pt x="3299" y="2123"/>
                      </a:lnTo>
                      <a:lnTo>
                        <a:pt x="3456" y="2439"/>
                      </a:lnTo>
                      <a:lnTo>
                        <a:pt x="3192" y="2485"/>
                      </a:lnTo>
                      <a:lnTo>
                        <a:pt x="2804" y="2373"/>
                      </a:lnTo>
                      <a:lnTo>
                        <a:pt x="3008" y="2597"/>
                      </a:lnTo>
                      <a:lnTo>
                        <a:pt x="2429" y="2472"/>
                      </a:lnTo>
                      <a:lnTo>
                        <a:pt x="1836" y="2400"/>
                      </a:lnTo>
                      <a:lnTo>
                        <a:pt x="2159" y="2690"/>
                      </a:lnTo>
                      <a:lnTo>
                        <a:pt x="1342" y="2676"/>
                      </a:lnTo>
                      <a:lnTo>
                        <a:pt x="263" y="2189"/>
                      </a:lnTo>
                      <a:lnTo>
                        <a:pt x="1554" y="2004"/>
                      </a:lnTo>
                      <a:lnTo>
                        <a:pt x="243" y="1647"/>
                      </a:lnTo>
                      <a:lnTo>
                        <a:pt x="566" y="1463"/>
                      </a:lnTo>
                      <a:lnTo>
                        <a:pt x="1507" y="1476"/>
                      </a:lnTo>
                      <a:lnTo>
                        <a:pt x="533" y="765"/>
                      </a:lnTo>
                      <a:lnTo>
                        <a:pt x="0" y="527"/>
                      </a:lnTo>
                      <a:lnTo>
                        <a:pt x="533" y="402"/>
                      </a:lnTo>
                      <a:lnTo>
                        <a:pt x="151" y="257"/>
                      </a:lnTo>
                      <a:close/>
                    </a:path>
                  </a:pathLst>
                </a:custGeom>
                <a:solidFill>
                  <a:srgbClr val="99DB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8" name="Freeform 126"/>
                <p:cNvSpPr>
                  <a:spLocks/>
                </p:cNvSpPr>
                <p:nvPr/>
              </p:nvSpPr>
              <p:spPr bwMode="auto">
                <a:xfrm>
                  <a:off x="4073" y="3313"/>
                  <a:ext cx="29" cy="26"/>
                </a:xfrm>
                <a:custGeom>
                  <a:avLst/>
                  <a:gdLst>
                    <a:gd name="T0" fmla="*/ 0 w 116"/>
                    <a:gd name="T1" fmla="*/ 0 h 103"/>
                    <a:gd name="T2" fmla="*/ 0 w 116"/>
                    <a:gd name="T3" fmla="*/ 0 h 103"/>
                    <a:gd name="T4" fmla="*/ 0 w 116"/>
                    <a:gd name="T5" fmla="*/ 0 h 103"/>
                    <a:gd name="T6" fmla="*/ 0 w 116"/>
                    <a:gd name="T7" fmla="*/ 0 h 103"/>
                    <a:gd name="T8" fmla="*/ 0 w 116"/>
                    <a:gd name="T9" fmla="*/ 0 h 103"/>
                    <a:gd name="T10" fmla="*/ 0 w 116"/>
                    <a:gd name="T11" fmla="*/ 0 h 103"/>
                    <a:gd name="T12" fmla="*/ 0 w 116"/>
                    <a:gd name="T13" fmla="*/ 0 h 103"/>
                    <a:gd name="T14" fmla="*/ 0 w 116"/>
                    <a:gd name="T15" fmla="*/ 0 h 103"/>
                    <a:gd name="T16" fmla="*/ 0 w 116"/>
                    <a:gd name="T17" fmla="*/ 0 h 103"/>
                    <a:gd name="T18" fmla="*/ 0 w 116"/>
                    <a:gd name="T19" fmla="*/ 0 h 103"/>
                    <a:gd name="T20" fmla="*/ 0 w 116"/>
                    <a:gd name="T21" fmla="*/ 0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03"/>
                    <a:gd name="T35" fmla="*/ 116 w 116"/>
                    <a:gd name="T36" fmla="*/ 103 h 10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03">
                      <a:moveTo>
                        <a:pt x="41" y="0"/>
                      </a:moveTo>
                      <a:lnTo>
                        <a:pt x="0" y="19"/>
                      </a:lnTo>
                      <a:lnTo>
                        <a:pt x="3" y="74"/>
                      </a:lnTo>
                      <a:lnTo>
                        <a:pt x="23" y="84"/>
                      </a:lnTo>
                      <a:lnTo>
                        <a:pt x="45" y="42"/>
                      </a:lnTo>
                      <a:lnTo>
                        <a:pt x="67" y="94"/>
                      </a:lnTo>
                      <a:lnTo>
                        <a:pt x="94" y="103"/>
                      </a:lnTo>
                      <a:lnTo>
                        <a:pt x="116" y="58"/>
                      </a:lnTo>
                      <a:lnTo>
                        <a:pt x="74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9" name="Freeform 127"/>
                <p:cNvSpPr>
                  <a:spLocks/>
                </p:cNvSpPr>
                <p:nvPr/>
              </p:nvSpPr>
              <p:spPr bwMode="auto">
                <a:xfrm>
                  <a:off x="4366" y="3302"/>
                  <a:ext cx="27" cy="31"/>
                </a:xfrm>
                <a:custGeom>
                  <a:avLst/>
                  <a:gdLst>
                    <a:gd name="T0" fmla="*/ 0 w 106"/>
                    <a:gd name="T1" fmla="*/ 0 h 126"/>
                    <a:gd name="T2" fmla="*/ 0 w 106"/>
                    <a:gd name="T3" fmla="*/ 0 h 126"/>
                    <a:gd name="T4" fmla="*/ 0 w 106"/>
                    <a:gd name="T5" fmla="*/ 0 h 126"/>
                    <a:gd name="T6" fmla="*/ 0 w 106"/>
                    <a:gd name="T7" fmla="*/ 0 h 126"/>
                    <a:gd name="T8" fmla="*/ 0 w 106"/>
                    <a:gd name="T9" fmla="*/ 0 h 126"/>
                    <a:gd name="T10" fmla="*/ 0 w 106"/>
                    <a:gd name="T11" fmla="*/ 0 h 126"/>
                    <a:gd name="T12" fmla="*/ 0 w 106"/>
                    <a:gd name="T13" fmla="*/ 0 h 1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126"/>
                    <a:gd name="T23" fmla="*/ 106 w 106"/>
                    <a:gd name="T24" fmla="*/ 126 h 1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126">
                      <a:moveTo>
                        <a:pt x="71" y="0"/>
                      </a:moveTo>
                      <a:lnTo>
                        <a:pt x="0" y="42"/>
                      </a:lnTo>
                      <a:lnTo>
                        <a:pt x="34" y="115"/>
                      </a:lnTo>
                      <a:lnTo>
                        <a:pt x="77" y="126"/>
                      </a:lnTo>
                      <a:lnTo>
                        <a:pt x="106" y="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0" name="Freeform 128"/>
                <p:cNvSpPr>
                  <a:spLocks/>
                </p:cNvSpPr>
                <p:nvPr/>
              </p:nvSpPr>
              <p:spPr bwMode="auto">
                <a:xfrm>
                  <a:off x="4493" y="3293"/>
                  <a:ext cx="19" cy="18"/>
                </a:xfrm>
                <a:custGeom>
                  <a:avLst/>
                  <a:gdLst>
                    <a:gd name="T0" fmla="*/ 0 w 77"/>
                    <a:gd name="T1" fmla="*/ 0 h 73"/>
                    <a:gd name="T2" fmla="*/ 0 w 77"/>
                    <a:gd name="T3" fmla="*/ 0 h 73"/>
                    <a:gd name="T4" fmla="*/ 0 w 77"/>
                    <a:gd name="T5" fmla="*/ 0 h 73"/>
                    <a:gd name="T6" fmla="*/ 0 w 77"/>
                    <a:gd name="T7" fmla="*/ 0 h 73"/>
                    <a:gd name="T8" fmla="*/ 0 w 77"/>
                    <a:gd name="T9" fmla="*/ 0 h 73"/>
                    <a:gd name="T10" fmla="*/ 0 w 77"/>
                    <a:gd name="T11" fmla="*/ 0 h 73"/>
                    <a:gd name="T12" fmla="*/ 0 w 77"/>
                    <a:gd name="T13" fmla="*/ 0 h 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73"/>
                    <a:gd name="T23" fmla="*/ 77 w 77"/>
                    <a:gd name="T24" fmla="*/ 73 h 7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73">
                      <a:moveTo>
                        <a:pt x="0" y="4"/>
                      </a:moveTo>
                      <a:lnTo>
                        <a:pt x="48" y="0"/>
                      </a:lnTo>
                      <a:lnTo>
                        <a:pt x="45" y="31"/>
                      </a:lnTo>
                      <a:lnTo>
                        <a:pt x="77" y="48"/>
                      </a:lnTo>
                      <a:lnTo>
                        <a:pt x="50" y="7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1" name="Freeform 129"/>
                <p:cNvSpPr>
                  <a:spLocks/>
                </p:cNvSpPr>
                <p:nvPr/>
              </p:nvSpPr>
              <p:spPr bwMode="auto">
                <a:xfrm>
                  <a:off x="4422" y="3080"/>
                  <a:ext cx="88" cy="80"/>
                </a:xfrm>
                <a:custGeom>
                  <a:avLst/>
                  <a:gdLst>
                    <a:gd name="T0" fmla="*/ 0 w 353"/>
                    <a:gd name="T1" fmla="*/ 0 h 321"/>
                    <a:gd name="T2" fmla="*/ 0 w 353"/>
                    <a:gd name="T3" fmla="*/ 0 h 321"/>
                    <a:gd name="T4" fmla="*/ 0 w 353"/>
                    <a:gd name="T5" fmla="*/ 0 h 321"/>
                    <a:gd name="T6" fmla="*/ 0 w 353"/>
                    <a:gd name="T7" fmla="*/ 0 h 321"/>
                    <a:gd name="T8" fmla="*/ 0 w 353"/>
                    <a:gd name="T9" fmla="*/ 0 h 321"/>
                    <a:gd name="T10" fmla="*/ 0 w 353"/>
                    <a:gd name="T11" fmla="*/ 0 h 321"/>
                    <a:gd name="T12" fmla="*/ 0 w 353"/>
                    <a:gd name="T13" fmla="*/ 0 h 321"/>
                    <a:gd name="T14" fmla="*/ 0 w 353"/>
                    <a:gd name="T15" fmla="*/ 0 h 321"/>
                    <a:gd name="T16" fmla="*/ 0 w 353"/>
                    <a:gd name="T17" fmla="*/ 0 h 321"/>
                    <a:gd name="T18" fmla="*/ 0 w 353"/>
                    <a:gd name="T19" fmla="*/ 0 h 321"/>
                    <a:gd name="T20" fmla="*/ 0 w 353"/>
                    <a:gd name="T21" fmla="*/ 0 h 321"/>
                    <a:gd name="T22" fmla="*/ 0 w 353"/>
                    <a:gd name="T23" fmla="*/ 0 h 3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3"/>
                    <a:gd name="T37" fmla="*/ 0 h 321"/>
                    <a:gd name="T38" fmla="*/ 353 w 353"/>
                    <a:gd name="T39" fmla="*/ 321 h 3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3" h="321">
                      <a:moveTo>
                        <a:pt x="127" y="13"/>
                      </a:moveTo>
                      <a:lnTo>
                        <a:pt x="0" y="90"/>
                      </a:lnTo>
                      <a:lnTo>
                        <a:pt x="11" y="189"/>
                      </a:lnTo>
                      <a:lnTo>
                        <a:pt x="113" y="276"/>
                      </a:lnTo>
                      <a:lnTo>
                        <a:pt x="136" y="157"/>
                      </a:lnTo>
                      <a:lnTo>
                        <a:pt x="163" y="273"/>
                      </a:lnTo>
                      <a:lnTo>
                        <a:pt x="301" y="321"/>
                      </a:lnTo>
                      <a:lnTo>
                        <a:pt x="353" y="160"/>
                      </a:lnTo>
                      <a:lnTo>
                        <a:pt x="259" y="90"/>
                      </a:lnTo>
                      <a:lnTo>
                        <a:pt x="263" y="0"/>
                      </a:lnTo>
                      <a:lnTo>
                        <a:pt x="127" y="13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2" name="Freeform 130"/>
                <p:cNvSpPr>
                  <a:spLocks/>
                </p:cNvSpPr>
                <p:nvPr/>
              </p:nvSpPr>
              <p:spPr bwMode="auto">
                <a:xfrm>
                  <a:off x="4093" y="3274"/>
                  <a:ext cx="82" cy="165"/>
                </a:xfrm>
                <a:custGeom>
                  <a:avLst/>
                  <a:gdLst>
                    <a:gd name="T0" fmla="*/ 0 w 326"/>
                    <a:gd name="T1" fmla="*/ 0 h 657"/>
                    <a:gd name="T2" fmla="*/ 0 w 326"/>
                    <a:gd name="T3" fmla="*/ 0 h 657"/>
                    <a:gd name="T4" fmla="*/ 0 w 326"/>
                    <a:gd name="T5" fmla="*/ 0 h 657"/>
                    <a:gd name="T6" fmla="*/ 0 w 326"/>
                    <a:gd name="T7" fmla="*/ 0 h 657"/>
                    <a:gd name="T8" fmla="*/ 0 w 326"/>
                    <a:gd name="T9" fmla="*/ 0 h 657"/>
                    <a:gd name="T10" fmla="*/ 0 w 326"/>
                    <a:gd name="T11" fmla="*/ 0 h 657"/>
                    <a:gd name="T12" fmla="*/ 0 w 326"/>
                    <a:gd name="T13" fmla="*/ 0 h 657"/>
                    <a:gd name="T14" fmla="*/ 0 w 326"/>
                    <a:gd name="T15" fmla="*/ 0 h 657"/>
                    <a:gd name="T16" fmla="*/ 0 w 326"/>
                    <a:gd name="T17" fmla="*/ 0 h 657"/>
                    <a:gd name="T18" fmla="*/ 0 w 326"/>
                    <a:gd name="T19" fmla="*/ 0 h 657"/>
                    <a:gd name="T20" fmla="*/ 0 w 326"/>
                    <a:gd name="T21" fmla="*/ 0 h 6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6"/>
                    <a:gd name="T34" fmla="*/ 0 h 657"/>
                    <a:gd name="T35" fmla="*/ 326 w 326"/>
                    <a:gd name="T36" fmla="*/ 657 h 6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6" h="657">
                      <a:moveTo>
                        <a:pt x="62" y="54"/>
                      </a:moveTo>
                      <a:lnTo>
                        <a:pt x="149" y="271"/>
                      </a:lnTo>
                      <a:lnTo>
                        <a:pt x="246" y="489"/>
                      </a:lnTo>
                      <a:lnTo>
                        <a:pt x="326" y="615"/>
                      </a:lnTo>
                      <a:lnTo>
                        <a:pt x="279" y="657"/>
                      </a:lnTo>
                      <a:lnTo>
                        <a:pt x="233" y="611"/>
                      </a:lnTo>
                      <a:lnTo>
                        <a:pt x="91" y="302"/>
                      </a:lnTo>
                      <a:lnTo>
                        <a:pt x="0" y="113"/>
                      </a:lnTo>
                      <a:lnTo>
                        <a:pt x="0" y="0"/>
                      </a:lnTo>
                      <a:lnTo>
                        <a:pt x="62" y="54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3" name="Freeform 131"/>
                <p:cNvSpPr>
                  <a:spLocks/>
                </p:cNvSpPr>
                <p:nvPr/>
              </p:nvSpPr>
              <p:spPr bwMode="auto">
                <a:xfrm>
                  <a:off x="4307" y="3370"/>
                  <a:ext cx="25" cy="80"/>
                </a:xfrm>
                <a:custGeom>
                  <a:avLst/>
                  <a:gdLst>
                    <a:gd name="T0" fmla="*/ 0 w 100"/>
                    <a:gd name="T1" fmla="*/ 0 h 322"/>
                    <a:gd name="T2" fmla="*/ 0 w 100"/>
                    <a:gd name="T3" fmla="*/ 0 h 322"/>
                    <a:gd name="T4" fmla="*/ 0 w 100"/>
                    <a:gd name="T5" fmla="*/ 0 h 322"/>
                    <a:gd name="T6" fmla="*/ 0 w 100"/>
                    <a:gd name="T7" fmla="*/ 0 h 322"/>
                    <a:gd name="T8" fmla="*/ 0 w 100"/>
                    <a:gd name="T9" fmla="*/ 0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0"/>
                    <a:gd name="T16" fmla="*/ 0 h 322"/>
                    <a:gd name="T17" fmla="*/ 100 w 100"/>
                    <a:gd name="T18" fmla="*/ 322 h 3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0" h="322">
                      <a:moveTo>
                        <a:pt x="0" y="0"/>
                      </a:moveTo>
                      <a:lnTo>
                        <a:pt x="100" y="273"/>
                      </a:lnTo>
                      <a:lnTo>
                        <a:pt x="62" y="3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4" name="Freeform 132"/>
                <p:cNvSpPr>
                  <a:spLocks/>
                </p:cNvSpPr>
                <p:nvPr/>
              </p:nvSpPr>
              <p:spPr bwMode="auto">
                <a:xfrm>
                  <a:off x="4375" y="3242"/>
                  <a:ext cx="93" cy="217"/>
                </a:xfrm>
                <a:custGeom>
                  <a:avLst/>
                  <a:gdLst>
                    <a:gd name="T0" fmla="*/ 0 w 373"/>
                    <a:gd name="T1" fmla="*/ 0 h 867"/>
                    <a:gd name="T2" fmla="*/ 0 w 373"/>
                    <a:gd name="T3" fmla="*/ 0 h 867"/>
                    <a:gd name="T4" fmla="*/ 0 w 373"/>
                    <a:gd name="T5" fmla="*/ 0 h 867"/>
                    <a:gd name="T6" fmla="*/ 0 w 373"/>
                    <a:gd name="T7" fmla="*/ 0 h 867"/>
                    <a:gd name="T8" fmla="*/ 0 w 373"/>
                    <a:gd name="T9" fmla="*/ 0 h 867"/>
                    <a:gd name="T10" fmla="*/ 0 w 373"/>
                    <a:gd name="T11" fmla="*/ 0 h 867"/>
                    <a:gd name="T12" fmla="*/ 0 w 373"/>
                    <a:gd name="T13" fmla="*/ 0 h 867"/>
                    <a:gd name="T14" fmla="*/ 0 w 373"/>
                    <a:gd name="T15" fmla="*/ 0 h 867"/>
                    <a:gd name="T16" fmla="*/ 0 w 373"/>
                    <a:gd name="T17" fmla="*/ 0 h 867"/>
                    <a:gd name="T18" fmla="*/ 0 w 373"/>
                    <a:gd name="T19" fmla="*/ 0 h 867"/>
                    <a:gd name="T20" fmla="*/ 0 w 373"/>
                    <a:gd name="T21" fmla="*/ 0 h 8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3"/>
                    <a:gd name="T34" fmla="*/ 0 h 867"/>
                    <a:gd name="T35" fmla="*/ 373 w 373"/>
                    <a:gd name="T36" fmla="*/ 867 h 8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3" h="867">
                      <a:moveTo>
                        <a:pt x="29" y="126"/>
                      </a:moveTo>
                      <a:lnTo>
                        <a:pt x="0" y="0"/>
                      </a:lnTo>
                      <a:lnTo>
                        <a:pt x="100" y="117"/>
                      </a:lnTo>
                      <a:lnTo>
                        <a:pt x="142" y="251"/>
                      </a:lnTo>
                      <a:lnTo>
                        <a:pt x="189" y="397"/>
                      </a:lnTo>
                      <a:lnTo>
                        <a:pt x="280" y="632"/>
                      </a:lnTo>
                      <a:lnTo>
                        <a:pt x="373" y="812"/>
                      </a:lnTo>
                      <a:lnTo>
                        <a:pt x="297" y="867"/>
                      </a:lnTo>
                      <a:lnTo>
                        <a:pt x="171" y="539"/>
                      </a:lnTo>
                      <a:lnTo>
                        <a:pt x="29" y="126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5" name="Freeform 133"/>
                <p:cNvSpPr>
                  <a:spLocks/>
                </p:cNvSpPr>
                <p:nvPr/>
              </p:nvSpPr>
              <p:spPr bwMode="auto">
                <a:xfrm>
                  <a:off x="4481" y="3265"/>
                  <a:ext cx="68" cy="163"/>
                </a:xfrm>
                <a:custGeom>
                  <a:avLst/>
                  <a:gdLst>
                    <a:gd name="T0" fmla="*/ 0 w 272"/>
                    <a:gd name="T1" fmla="*/ 0 h 653"/>
                    <a:gd name="T2" fmla="*/ 0 w 272"/>
                    <a:gd name="T3" fmla="*/ 0 h 653"/>
                    <a:gd name="T4" fmla="*/ 0 w 272"/>
                    <a:gd name="T5" fmla="*/ 0 h 653"/>
                    <a:gd name="T6" fmla="*/ 0 w 272"/>
                    <a:gd name="T7" fmla="*/ 0 h 653"/>
                    <a:gd name="T8" fmla="*/ 0 w 272"/>
                    <a:gd name="T9" fmla="*/ 0 h 653"/>
                    <a:gd name="T10" fmla="*/ 0 w 272"/>
                    <a:gd name="T11" fmla="*/ 0 h 653"/>
                    <a:gd name="T12" fmla="*/ 0 w 272"/>
                    <a:gd name="T13" fmla="*/ 0 h 653"/>
                    <a:gd name="T14" fmla="*/ 0 w 272"/>
                    <a:gd name="T15" fmla="*/ 0 h 6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2"/>
                    <a:gd name="T25" fmla="*/ 0 h 653"/>
                    <a:gd name="T26" fmla="*/ 272 w 272"/>
                    <a:gd name="T27" fmla="*/ 653 h 6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2" h="653">
                      <a:moveTo>
                        <a:pt x="13" y="0"/>
                      </a:moveTo>
                      <a:lnTo>
                        <a:pt x="64" y="109"/>
                      </a:lnTo>
                      <a:lnTo>
                        <a:pt x="109" y="255"/>
                      </a:lnTo>
                      <a:lnTo>
                        <a:pt x="272" y="607"/>
                      </a:lnTo>
                      <a:lnTo>
                        <a:pt x="213" y="653"/>
                      </a:lnTo>
                      <a:lnTo>
                        <a:pt x="0" y="8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6" name="Freeform 134"/>
                <p:cNvSpPr>
                  <a:spLocks/>
                </p:cNvSpPr>
                <p:nvPr/>
              </p:nvSpPr>
              <p:spPr bwMode="auto">
                <a:xfrm>
                  <a:off x="4501" y="3052"/>
                  <a:ext cx="149" cy="391"/>
                </a:xfrm>
                <a:custGeom>
                  <a:avLst/>
                  <a:gdLst>
                    <a:gd name="T0" fmla="*/ 0 w 598"/>
                    <a:gd name="T1" fmla="*/ 0 h 1561"/>
                    <a:gd name="T2" fmla="*/ 0 w 598"/>
                    <a:gd name="T3" fmla="*/ 0 h 1561"/>
                    <a:gd name="T4" fmla="*/ 0 w 598"/>
                    <a:gd name="T5" fmla="*/ 0 h 1561"/>
                    <a:gd name="T6" fmla="*/ 0 w 598"/>
                    <a:gd name="T7" fmla="*/ 0 h 1561"/>
                    <a:gd name="T8" fmla="*/ 0 w 598"/>
                    <a:gd name="T9" fmla="*/ 0 h 1561"/>
                    <a:gd name="T10" fmla="*/ 0 w 598"/>
                    <a:gd name="T11" fmla="*/ 0 h 1561"/>
                    <a:gd name="T12" fmla="*/ 0 w 598"/>
                    <a:gd name="T13" fmla="*/ 0 h 1561"/>
                    <a:gd name="T14" fmla="*/ 0 w 598"/>
                    <a:gd name="T15" fmla="*/ 0 h 1561"/>
                    <a:gd name="T16" fmla="*/ 0 w 598"/>
                    <a:gd name="T17" fmla="*/ 0 h 1561"/>
                    <a:gd name="T18" fmla="*/ 0 w 598"/>
                    <a:gd name="T19" fmla="*/ 0 h 1561"/>
                    <a:gd name="T20" fmla="*/ 0 w 598"/>
                    <a:gd name="T21" fmla="*/ 0 h 1561"/>
                    <a:gd name="T22" fmla="*/ 0 w 598"/>
                    <a:gd name="T23" fmla="*/ 0 h 1561"/>
                    <a:gd name="T24" fmla="*/ 0 w 598"/>
                    <a:gd name="T25" fmla="*/ 0 h 1561"/>
                    <a:gd name="T26" fmla="*/ 0 w 598"/>
                    <a:gd name="T27" fmla="*/ 0 h 1561"/>
                    <a:gd name="T28" fmla="*/ 0 w 598"/>
                    <a:gd name="T29" fmla="*/ 0 h 1561"/>
                    <a:gd name="T30" fmla="*/ 0 w 598"/>
                    <a:gd name="T31" fmla="*/ 0 h 156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8"/>
                    <a:gd name="T49" fmla="*/ 0 h 1561"/>
                    <a:gd name="T50" fmla="*/ 598 w 598"/>
                    <a:gd name="T51" fmla="*/ 1561 h 156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8" h="1561">
                      <a:moveTo>
                        <a:pt x="0" y="0"/>
                      </a:moveTo>
                      <a:lnTo>
                        <a:pt x="107" y="84"/>
                      </a:lnTo>
                      <a:lnTo>
                        <a:pt x="185" y="209"/>
                      </a:lnTo>
                      <a:lnTo>
                        <a:pt x="272" y="365"/>
                      </a:lnTo>
                      <a:lnTo>
                        <a:pt x="230" y="482"/>
                      </a:lnTo>
                      <a:lnTo>
                        <a:pt x="330" y="644"/>
                      </a:lnTo>
                      <a:lnTo>
                        <a:pt x="381" y="766"/>
                      </a:lnTo>
                      <a:lnTo>
                        <a:pt x="449" y="1007"/>
                      </a:lnTo>
                      <a:lnTo>
                        <a:pt x="539" y="1294"/>
                      </a:lnTo>
                      <a:lnTo>
                        <a:pt x="598" y="1470"/>
                      </a:lnTo>
                      <a:lnTo>
                        <a:pt x="501" y="1561"/>
                      </a:lnTo>
                      <a:lnTo>
                        <a:pt x="352" y="1465"/>
                      </a:lnTo>
                      <a:lnTo>
                        <a:pt x="142" y="469"/>
                      </a:lnTo>
                      <a:lnTo>
                        <a:pt x="50" y="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7" name="Freeform 135"/>
                <p:cNvSpPr>
                  <a:spLocks/>
                </p:cNvSpPr>
                <p:nvPr/>
              </p:nvSpPr>
              <p:spPr bwMode="auto">
                <a:xfrm>
                  <a:off x="4093" y="3290"/>
                  <a:ext cx="67" cy="145"/>
                </a:xfrm>
                <a:custGeom>
                  <a:avLst/>
                  <a:gdLst>
                    <a:gd name="T0" fmla="*/ 0 w 266"/>
                    <a:gd name="T1" fmla="*/ 0 h 579"/>
                    <a:gd name="T2" fmla="*/ 0 w 266"/>
                    <a:gd name="T3" fmla="*/ 0 h 579"/>
                    <a:gd name="T4" fmla="*/ 0 w 266"/>
                    <a:gd name="T5" fmla="*/ 0 h 579"/>
                    <a:gd name="T6" fmla="*/ 0 w 266"/>
                    <a:gd name="T7" fmla="*/ 0 h 579"/>
                    <a:gd name="T8" fmla="*/ 0 w 266"/>
                    <a:gd name="T9" fmla="*/ 0 h 579"/>
                    <a:gd name="T10" fmla="*/ 0 w 266"/>
                    <a:gd name="T11" fmla="*/ 0 h 579"/>
                    <a:gd name="T12" fmla="*/ 0 w 266"/>
                    <a:gd name="T13" fmla="*/ 0 h 579"/>
                    <a:gd name="T14" fmla="*/ 0 w 266"/>
                    <a:gd name="T15" fmla="*/ 0 h 579"/>
                    <a:gd name="T16" fmla="*/ 0 w 266"/>
                    <a:gd name="T17" fmla="*/ 0 h 579"/>
                    <a:gd name="T18" fmla="*/ 0 w 266"/>
                    <a:gd name="T19" fmla="*/ 0 h 579"/>
                    <a:gd name="T20" fmla="*/ 0 w 266"/>
                    <a:gd name="T21" fmla="*/ 0 h 579"/>
                    <a:gd name="T22" fmla="*/ 0 w 266"/>
                    <a:gd name="T23" fmla="*/ 0 h 579"/>
                    <a:gd name="T24" fmla="*/ 0 w 266"/>
                    <a:gd name="T25" fmla="*/ 0 h 579"/>
                    <a:gd name="T26" fmla="*/ 0 w 266"/>
                    <a:gd name="T27" fmla="*/ 0 h 57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66"/>
                    <a:gd name="T43" fmla="*/ 0 h 579"/>
                    <a:gd name="T44" fmla="*/ 266 w 266"/>
                    <a:gd name="T45" fmla="*/ 579 h 57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66" h="579">
                      <a:moveTo>
                        <a:pt x="31" y="0"/>
                      </a:moveTo>
                      <a:lnTo>
                        <a:pt x="104" y="105"/>
                      </a:lnTo>
                      <a:lnTo>
                        <a:pt x="114" y="234"/>
                      </a:lnTo>
                      <a:lnTo>
                        <a:pt x="164" y="330"/>
                      </a:lnTo>
                      <a:lnTo>
                        <a:pt x="206" y="455"/>
                      </a:lnTo>
                      <a:lnTo>
                        <a:pt x="260" y="521"/>
                      </a:lnTo>
                      <a:lnTo>
                        <a:pt x="266" y="579"/>
                      </a:lnTo>
                      <a:lnTo>
                        <a:pt x="222" y="575"/>
                      </a:lnTo>
                      <a:lnTo>
                        <a:pt x="143" y="383"/>
                      </a:lnTo>
                      <a:lnTo>
                        <a:pt x="50" y="178"/>
                      </a:lnTo>
                      <a:lnTo>
                        <a:pt x="0" y="66"/>
                      </a:lnTo>
                      <a:lnTo>
                        <a:pt x="26" y="6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8" name="Freeform 136"/>
                <p:cNvSpPr>
                  <a:spLocks/>
                </p:cNvSpPr>
                <p:nvPr/>
              </p:nvSpPr>
              <p:spPr bwMode="auto">
                <a:xfrm>
                  <a:off x="4313" y="3400"/>
                  <a:ext cx="14" cy="48"/>
                </a:xfrm>
                <a:custGeom>
                  <a:avLst/>
                  <a:gdLst>
                    <a:gd name="T0" fmla="*/ 0 w 57"/>
                    <a:gd name="T1" fmla="*/ 0 h 189"/>
                    <a:gd name="T2" fmla="*/ 0 w 57"/>
                    <a:gd name="T3" fmla="*/ 0 h 189"/>
                    <a:gd name="T4" fmla="*/ 0 w 57"/>
                    <a:gd name="T5" fmla="*/ 0 h 189"/>
                    <a:gd name="T6" fmla="*/ 0 w 57"/>
                    <a:gd name="T7" fmla="*/ 0 h 189"/>
                    <a:gd name="T8" fmla="*/ 0 w 57"/>
                    <a:gd name="T9" fmla="*/ 0 h 1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"/>
                    <a:gd name="T16" fmla="*/ 0 h 189"/>
                    <a:gd name="T17" fmla="*/ 57 w 57"/>
                    <a:gd name="T18" fmla="*/ 189 h 1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" h="189">
                      <a:moveTo>
                        <a:pt x="0" y="0"/>
                      </a:moveTo>
                      <a:lnTo>
                        <a:pt x="57" y="151"/>
                      </a:lnTo>
                      <a:lnTo>
                        <a:pt x="4" y="1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9" name="Freeform 137"/>
                <p:cNvSpPr>
                  <a:spLocks/>
                </p:cNvSpPr>
                <p:nvPr/>
              </p:nvSpPr>
              <p:spPr bwMode="auto">
                <a:xfrm>
                  <a:off x="4371" y="3261"/>
                  <a:ext cx="85" cy="195"/>
                </a:xfrm>
                <a:custGeom>
                  <a:avLst/>
                  <a:gdLst>
                    <a:gd name="T0" fmla="*/ 0 w 341"/>
                    <a:gd name="T1" fmla="*/ 0 h 779"/>
                    <a:gd name="T2" fmla="*/ 0 w 341"/>
                    <a:gd name="T3" fmla="*/ 0 h 779"/>
                    <a:gd name="T4" fmla="*/ 0 w 341"/>
                    <a:gd name="T5" fmla="*/ 0 h 779"/>
                    <a:gd name="T6" fmla="*/ 0 w 341"/>
                    <a:gd name="T7" fmla="*/ 0 h 779"/>
                    <a:gd name="T8" fmla="*/ 0 w 341"/>
                    <a:gd name="T9" fmla="*/ 0 h 779"/>
                    <a:gd name="T10" fmla="*/ 0 w 341"/>
                    <a:gd name="T11" fmla="*/ 0 h 779"/>
                    <a:gd name="T12" fmla="*/ 0 w 341"/>
                    <a:gd name="T13" fmla="*/ 0 h 779"/>
                    <a:gd name="T14" fmla="*/ 0 w 341"/>
                    <a:gd name="T15" fmla="*/ 0 h 779"/>
                    <a:gd name="T16" fmla="*/ 0 w 341"/>
                    <a:gd name="T17" fmla="*/ 0 h 779"/>
                    <a:gd name="T18" fmla="*/ 0 w 341"/>
                    <a:gd name="T19" fmla="*/ 0 h 779"/>
                    <a:gd name="T20" fmla="*/ 0 w 341"/>
                    <a:gd name="T21" fmla="*/ 0 h 779"/>
                    <a:gd name="T22" fmla="*/ 0 w 341"/>
                    <a:gd name="T23" fmla="*/ 0 h 779"/>
                    <a:gd name="T24" fmla="*/ 0 w 341"/>
                    <a:gd name="T25" fmla="*/ 0 h 779"/>
                    <a:gd name="T26" fmla="*/ 0 w 341"/>
                    <a:gd name="T27" fmla="*/ 0 h 779"/>
                    <a:gd name="T28" fmla="*/ 0 w 341"/>
                    <a:gd name="T29" fmla="*/ 0 h 779"/>
                    <a:gd name="T30" fmla="*/ 0 w 341"/>
                    <a:gd name="T31" fmla="*/ 0 h 779"/>
                    <a:gd name="T32" fmla="*/ 0 w 341"/>
                    <a:gd name="T33" fmla="*/ 0 h 779"/>
                    <a:gd name="T34" fmla="*/ 0 w 341"/>
                    <a:gd name="T35" fmla="*/ 0 h 779"/>
                    <a:gd name="T36" fmla="*/ 0 w 341"/>
                    <a:gd name="T37" fmla="*/ 0 h 779"/>
                    <a:gd name="T38" fmla="*/ 0 w 341"/>
                    <a:gd name="T39" fmla="*/ 0 h 77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41"/>
                    <a:gd name="T61" fmla="*/ 0 h 779"/>
                    <a:gd name="T62" fmla="*/ 341 w 341"/>
                    <a:gd name="T63" fmla="*/ 779 h 77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41" h="779">
                      <a:moveTo>
                        <a:pt x="60" y="84"/>
                      </a:moveTo>
                      <a:lnTo>
                        <a:pt x="48" y="0"/>
                      </a:lnTo>
                      <a:lnTo>
                        <a:pt x="113" y="106"/>
                      </a:lnTo>
                      <a:lnTo>
                        <a:pt x="117" y="210"/>
                      </a:lnTo>
                      <a:lnTo>
                        <a:pt x="177" y="300"/>
                      </a:lnTo>
                      <a:lnTo>
                        <a:pt x="177" y="381"/>
                      </a:lnTo>
                      <a:lnTo>
                        <a:pt x="227" y="443"/>
                      </a:lnTo>
                      <a:lnTo>
                        <a:pt x="243" y="546"/>
                      </a:lnTo>
                      <a:lnTo>
                        <a:pt x="279" y="570"/>
                      </a:lnTo>
                      <a:lnTo>
                        <a:pt x="288" y="636"/>
                      </a:lnTo>
                      <a:lnTo>
                        <a:pt x="341" y="717"/>
                      </a:lnTo>
                      <a:lnTo>
                        <a:pt x="303" y="779"/>
                      </a:lnTo>
                      <a:lnTo>
                        <a:pt x="231" y="720"/>
                      </a:lnTo>
                      <a:lnTo>
                        <a:pt x="128" y="306"/>
                      </a:lnTo>
                      <a:lnTo>
                        <a:pt x="71" y="225"/>
                      </a:lnTo>
                      <a:lnTo>
                        <a:pt x="40" y="255"/>
                      </a:lnTo>
                      <a:lnTo>
                        <a:pt x="0" y="216"/>
                      </a:lnTo>
                      <a:lnTo>
                        <a:pt x="60" y="153"/>
                      </a:ln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0" name="Freeform 138"/>
                <p:cNvSpPr>
                  <a:spLocks/>
                </p:cNvSpPr>
                <p:nvPr/>
              </p:nvSpPr>
              <p:spPr bwMode="auto">
                <a:xfrm>
                  <a:off x="4476" y="3274"/>
                  <a:ext cx="60" cy="153"/>
                </a:xfrm>
                <a:custGeom>
                  <a:avLst/>
                  <a:gdLst>
                    <a:gd name="T0" fmla="*/ 0 w 239"/>
                    <a:gd name="T1" fmla="*/ 0 h 609"/>
                    <a:gd name="T2" fmla="*/ 0 w 239"/>
                    <a:gd name="T3" fmla="*/ 0 h 609"/>
                    <a:gd name="T4" fmla="*/ 0 w 239"/>
                    <a:gd name="T5" fmla="*/ 0 h 609"/>
                    <a:gd name="T6" fmla="*/ 0 w 239"/>
                    <a:gd name="T7" fmla="*/ 0 h 609"/>
                    <a:gd name="T8" fmla="*/ 0 w 239"/>
                    <a:gd name="T9" fmla="*/ 0 h 609"/>
                    <a:gd name="T10" fmla="*/ 0 w 239"/>
                    <a:gd name="T11" fmla="*/ 0 h 609"/>
                    <a:gd name="T12" fmla="*/ 0 w 239"/>
                    <a:gd name="T13" fmla="*/ 0 h 609"/>
                    <a:gd name="T14" fmla="*/ 0 w 239"/>
                    <a:gd name="T15" fmla="*/ 0 h 609"/>
                    <a:gd name="T16" fmla="*/ 0 w 239"/>
                    <a:gd name="T17" fmla="*/ 0 h 609"/>
                    <a:gd name="T18" fmla="*/ 0 w 239"/>
                    <a:gd name="T19" fmla="*/ 0 h 609"/>
                    <a:gd name="T20" fmla="*/ 0 w 239"/>
                    <a:gd name="T21" fmla="*/ 0 h 609"/>
                    <a:gd name="T22" fmla="*/ 0 w 239"/>
                    <a:gd name="T23" fmla="*/ 0 h 609"/>
                    <a:gd name="T24" fmla="*/ 0 w 239"/>
                    <a:gd name="T25" fmla="*/ 0 h 609"/>
                    <a:gd name="T26" fmla="*/ 0 w 239"/>
                    <a:gd name="T27" fmla="*/ 0 h 609"/>
                    <a:gd name="T28" fmla="*/ 0 w 239"/>
                    <a:gd name="T29" fmla="*/ 0 h 609"/>
                    <a:gd name="T30" fmla="*/ 0 w 239"/>
                    <a:gd name="T31" fmla="*/ 0 h 60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9"/>
                    <a:gd name="T49" fmla="*/ 0 h 609"/>
                    <a:gd name="T50" fmla="*/ 239 w 239"/>
                    <a:gd name="T51" fmla="*/ 609 h 60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9" h="609">
                      <a:moveTo>
                        <a:pt x="30" y="0"/>
                      </a:moveTo>
                      <a:lnTo>
                        <a:pt x="52" y="30"/>
                      </a:lnTo>
                      <a:lnTo>
                        <a:pt x="41" y="72"/>
                      </a:lnTo>
                      <a:lnTo>
                        <a:pt x="99" y="184"/>
                      </a:lnTo>
                      <a:lnTo>
                        <a:pt x="105" y="222"/>
                      </a:lnTo>
                      <a:lnTo>
                        <a:pt x="156" y="340"/>
                      </a:lnTo>
                      <a:lnTo>
                        <a:pt x="156" y="369"/>
                      </a:lnTo>
                      <a:lnTo>
                        <a:pt x="208" y="437"/>
                      </a:lnTo>
                      <a:lnTo>
                        <a:pt x="197" y="485"/>
                      </a:lnTo>
                      <a:lnTo>
                        <a:pt x="239" y="539"/>
                      </a:lnTo>
                      <a:lnTo>
                        <a:pt x="232" y="609"/>
                      </a:lnTo>
                      <a:lnTo>
                        <a:pt x="151" y="417"/>
                      </a:lnTo>
                      <a:lnTo>
                        <a:pt x="41" y="132"/>
                      </a:lnTo>
                      <a:lnTo>
                        <a:pt x="0" y="6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1" name="Freeform 139"/>
                <p:cNvSpPr>
                  <a:spLocks/>
                </p:cNvSpPr>
                <p:nvPr/>
              </p:nvSpPr>
              <p:spPr bwMode="auto">
                <a:xfrm>
                  <a:off x="4437" y="3045"/>
                  <a:ext cx="190" cy="397"/>
                </a:xfrm>
                <a:custGeom>
                  <a:avLst/>
                  <a:gdLst>
                    <a:gd name="T0" fmla="*/ 0 w 760"/>
                    <a:gd name="T1" fmla="*/ 0 h 1588"/>
                    <a:gd name="T2" fmla="*/ 0 w 760"/>
                    <a:gd name="T3" fmla="*/ 0 h 1588"/>
                    <a:gd name="T4" fmla="*/ 0 w 760"/>
                    <a:gd name="T5" fmla="*/ 0 h 1588"/>
                    <a:gd name="T6" fmla="*/ 0 w 760"/>
                    <a:gd name="T7" fmla="*/ 0 h 1588"/>
                    <a:gd name="T8" fmla="*/ 0 w 760"/>
                    <a:gd name="T9" fmla="*/ 0 h 1588"/>
                    <a:gd name="T10" fmla="*/ 0 w 760"/>
                    <a:gd name="T11" fmla="*/ 0 h 1588"/>
                    <a:gd name="T12" fmla="*/ 0 w 760"/>
                    <a:gd name="T13" fmla="*/ 0 h 1588"/>
                    <a:gd name="T14" fmla="*/ 0 w 760"/>
                    <a:gd name="T15" fmla="*/ 0 h 1588"/>
                    <a:gd name="T16" fmla="*/ 0 w 760"/>
                    <a:gd name="T17" fmla="*/ 0 h 1588"/>
                    <a:gd name="T18" fmla="*/ 0 w 760"/>
                    <a:gd name="T19" fmla="*/ 0 h 1588"/>
                    <a:gd name="T20" fmla="*/ 0 w 760"/>
                    <a:gd name="T21" fmla="*/ 0 h 1588"/>
                    <a:gd name="T22" fmla="*/ 0 w 760"/>
                    <a:gd name="T23" fmla="*/ 0 h 1588"/>
                    <a:gd name="T24" fmla="*/ 0 w 760"/>
                    <a:gd name="T25" fmla="*/ 0 h 1588"/>
                    <a:gd name="T26" fmla="*/ 0 w 760"/>
                    <a:gd name="T27" fmla="*/ 0 h 1588"/>
                    <a:gd name="T28" fmla="*/ 0 w 760"/>
                    <a:gd name="T29" fmla="*/ 0 h 1588"/>
                    <a:gd name="T30" fmla="*/ 0 w 760"/>
                    <a:gd name="T31" fmla="*/ 0 h 1588"/>
                    <a:gd name="T32" fmla="*/ 0 w 760"/>
                    <a:gd name="T33" fmla="*/ 0 h 1588"/>
                    <a:gd name="T34" fmla="*/ 0 w 760"/>
                    <a:gd name="T35" fmla="*/ 0 h 1588"/>
                    <a:gd name="T36" fmla="*/ 0 w 760"/>
                    <a:gd name="T37" fmla="*/ 0 h 1588"/>
                    <a:gd name="T38" fmla="*/ 0 w 760"/>
                    <a:gd name="T39" fmla="*/ 0 h 1588"/>
                    <a:gd name="T40" fmla="*/ 0 w 760"/>
                    <a:gd name="T41" fmla="*/ 0 h 1588"/>
                    <a:gd name="T42" fmla="*/ 0 w 760"/>
                    <a:gd name="T43" fmla="*/ 0 h 1588"/>
                    <a:gd name="T44" fmla="*/ 0 w 760"/>
                    <a:gd name="T45" fmla="*/ 0 h 1588"/>
                    <a:gd name="T46" fmla="*/ 0 w 760"/>
                    <a:gd name="T47" fmla="*/ 0 h 1588"/>
                    <a:gd name="T48" fmla="*/ 0 w 760"/>
                    <a:gd name="T49" fmla="*/ 0 h 1588"/>
                    <a:gd name="T50" fmla="*/ 0 w 760"/>
                    <a:gd name="T51" fmla="*/ 0 h 1588"/>
                    <a:gd name="T52" fmla="*/ 0 w 760"/>
                    <a:gd name="T53" fmla="*/ 0 h 158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760"/>
                    <a:gd name="T82" fmla="*/ 0 h 1588"/>
                    <a:gd name="T83" fmla="*/ 760 w 760"/>
                    <a:gd name="T84" fmla="*/ 1588 h 158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760" h="1588">
                      <a:moveTo>
                        <a:pt x="180" y="0"/>
                      </a:moveTo>
                      <a:lnTo>
                        <a:pt x="273" y="27"/>
                      </a:lnTo>
                      <a:lnTo>
                        <a:pt x="339" y="145"/>
                      </a:lnTo>
                      <a:lnTo>
                        <a:pt x="308" y="185"/>
                      </a:lnTo>
                      <a:lnTo>
                        <a:pt x="435" y="335"/>
                      </a:lnTo>
                      <a:lnTo>
                        <a:pt x="396" y="365"/>
                      </a:lnTo>
                      <a:lnTo>
                        <a:pt x="492" y="611"/>
                      </a:lnTo>
                      <a:lnTo>
                        <a:pt x="514" y="814"/>
                      </a:lnTo>
                      <a:lnTo>
                        <a:pt x="567" y="889"/>
                      </a:lnTo>
                      <a:lnTo>
                        <a:pt x="581" y="994"/>
                      </a:lnTo>
                      <a:lnTo>
                        <a:pt x="690" y="1148"/>
                      </a:lnTo>
                      <a:lnTo>
                        <a:pt x="672" y="1297"/>
                      </a:lnTo>
                      <a:lnTo>
                        <a:pt x="760" y="1408"/>
                      </a:lnTo>
                      <a:lnTo>
                        <a:pt x="720" y="1486"/>
                      </a:lnTo>
                      <a:lnTo>
                        <a:pt x="708" y="1588"/>
                      </a:lnTo>
                      <a:lnTo>
                        <a:pt x="589" y="1500"/>
                      </a:lnTo>
                      <a:lnTo>
                        <a:pt x="540" y="1060"/>
                      </a:lnTo>
                      <a:lnTo>
                        <a:pt x="351" y="488"/>
                      </a:lnTo>
                      <a:lnTo>
                        <a:pt x="260" y="278"/>
                      </a:lnTo>
                      <a:lnTo>
                        <a:pt x="180" y="365"/>
                      </a:lnTo>
                      <a:lnTo>
                        <a:pt x="84" y="269"/>
                      </a:lnTo>
                      <a:lnTo>
                        <a:pt x="44" y="335"/>
                      </a:lnTo>
                      <a:lnTo>
                        <a:pt x="0" y="242"/>
                      </a:lnTo>
                      <a:lnTo>
                        <a:pt x="75" y="150"/>
                      </a:lnTo>
                      <a:lnTo>
                        <a:pt x="171" y="114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2" name="Freeform 140"/>
                <p:cNvSpPr>
                  <a:spLocks/>
                </p:cNvSpPr>
                <p:nvPr/>
              </p:nvSpPr>
              <p:spPr bwMode="auto">
                <a:xfrm>
                  <a:off x="4146" y="3120"/>
                  <a:ext cx="352" cy="186"/>
                </a:xfrm>
                <a:custGeom>
                  <a:avLst/>
                  <a:gdLst>
                    <a:gd name="T0" fmla="*/ 0 w 1406"/>
                    <a:gd name="T1" fmla="*/ 0 h 743"/>
                    <a:gd name="T2" fmla="*/ 0 w 1406"/>
                    <a:gd name="T3" fmla="*/ 0 h 743"/>
                    <a:gd name="T4" fmla="*/ 0 w 1406"/>
                    <a:gd name="T5" fmla="*/ 0 h 743"/>
                    <a:gd name="T6" fmla="*/ 0 w 1406"/>
                    <a:gd name="T7" fmla="*/ 0 h 743"/>
                    <a:gd name="T8" fmla="*/ 0 w 1406"/>
                    <a:gd name="T9" fmla="*/ 0 h 743"/>
                    <a:gd name="T10" fmla="*/ 0 w 1406"/>
                    <a:gd name="T11" fmla="*/ 0 h 743"/>
                    <a:gd name="T12" fmla="*/ 0 w 1406"/>
                    <a:gd name="T13" fmla="*/ 0 h 743"/>
                    <a:gd name="T14" fmla="*/ 0 w 1406"/>
                    <a:gd name="T15" fmla="*/ 0 h 743"/>
                    <a:gd name="T16" fmla="*/ 0 w 1406"/>
                    <a:gd name="T17" fmla="*/ 0 h 743"/>
                    <a:gd name="T18" fmla="*/ 0 w 1406"/>
                    <a:gd name="T19" fmla="*/ 0 h 743"/>
                    <a:gd name="T20" fmla="*/ 0 w 1406"/>
                    <a:gd name="T21" fmla="*/ 0 h 743"/>
                    <a:gd name="T22" fmla="*/ 0 w 1406"/>
                    <a:gd name="T23" fmla="*/ 0 h 743"/>
                    <a:gd name="T24" fmla="*/ 0 w 1406"/>
                    <a:gd name="T25" fmla="*/ 0 h 743"/>
                    <a:gd name="T26" fmla="*/ 0 w 1406"/>
                    <a:gd name="T27" fmla="*/ 0 h 743"/>
                    <a:gd name="T28" fmla="*/ 0 w 1406"/>
                    <a:gd name="T29" fmla="*/ 0 h 743"/>
                    <a:gd name="T30" fmla="*/ 0 w 1406"/>
                    <a:gd name="T31" fmla="*/ 0 h 743"/>
                    <a:gd name="T32" fmla="*/ 0 w 1406"/>
                    <a:gd name="T33" fmla="*/ 0 h 743"/>
                    <a:gd name="T34" fmla="*/ 0 w 1406"/>
                    <a:gd name="T35" fmla="*/ 0 h 743"/>
                    <a:gd name="T36" fmla="*/ 0 w 1406"/>
                    <a:gd name="T37" fmla="*/ 0 h 743"/>
                    <a:gd name="T38" fmla="*/ 0 w 1406"/>
                    <a:gd name="T39" fmla="*/ 0 h 743"/>
                    <a:gd name="T40" fmla="*/ 0 w 1406"/>
                    <a:gd name="T41" fmla="*/ 0 h 743"/>
                    <a:gd name="T42" fmla="*/ 0 w 1406"/>
                    <a:gd name="T43" fmla="*/ 0 h 743"/>
                    <a:gd name="T44" fmla="*/ 0 w 1406"/>
                    <a:gd name="T45" fmla="*/ 0 h 743"/>
                    <a:gd name="T46" fmla="*/ 0 w 1406"/>
                    <a:gd name="T47" fmla="*/ 0 h 743"/>
                    <a:gd name="T48" fmla="*/ 0 w 1406"/>
                    <a:gd name="T49" fmla="*/ 0 h 743"/>
                    <a:gd name="T50" fmla="*/ 0 w 1406"/>
                    <a:gd name="T51" fmla="*/ 0 h 743"/>
                    <a:gd name="T52" fmla="*/ 0 w 1406"/>
                    <a:gd name="T53" fmla="*/ 0 h 743"/>
                    <a:gd name="T54" fmla="*/ 0 w 1406"/>
                    <a:gd name="T55" fmla="*/ 0 h 743"/>
                    <a:gd name="T56" fmla="*/ 0 w 1406"/>
                    <a:gd name="T57" fmla="*/ 0 h 743"/>
                    <a:gd name="T58" fmla="*/ 0 w 1406"/>
                    <a:gd name="T59" fmla="*/ 0 h 743"/>
                    <a:gd name="T60" fmla="*/ 0 w 1406"/>
                    <a:gd name="T61" fmla="*/ 0 h 743"/>
                    <a:gd name="T62" fmla="*/ 0 w 1406"/>
                    <a:gd name="T63" fmla="*/ 0 h 743"/>
                    <a:gd name="T64" fmla="*/ 0 w 1406"/>
                    <a:gd name="T65" fmla="*/ 0 h 743"/>
                    <a:gd name="T66" fmla="*/ 0 w 1406"/>
                    <a:gd name="T67" fmla="*/ 0 h 743"/>
                    <a:gd name="T68" fmla="*/ 0 w 1406"/>
                    <a:gd name="T69" fmla="*/ 0 h 743"/>
                    <a:gd name="T70" fmla="*/ 0 w 1406"/>
                    <a:gd name="T71" fmla="*/ 0 h 743"/>
                    <a:gd name="T72" fmla="*/ 0 w 1406"/>
                    <a:gd name="T73" fmla="*/ 0 h 743"/>
                    <a:gd name="T74" fmla="*/ 0 w 1406"/>
                    <a:gd name="T75" fmla="*/ 0 h 743"/>
                    <a:gd name="T76" fmla="*/ 0 w 1406"/>
                    <a:gd name="T77" fmla="*/ 0 h 743"/>
                    <a:gd name="T78" fmla="*/ 0 w 1406"/>
                    <a:gd name="T79" fmla="*/ 0 h 743"/>
                    <a:gd name="T80" fmla="*/ 0 w 1406"/>
                    <a:gd name="T81" fmla="*/ 0 h 743"/>
                    <a:gd name="T82" fmla="*/ 0 w 1406"/>
                    <a:gd name="T83" fmla="*/ 0 h 743"/>
                    <a:gd name="T84" fmla="*/ 0 w 1406"/>
                    <a:gd name="T85" fmla="*/ 0 h 743"/>
                    <a:gd name="T86" fmla="*/ 0 w 1406"/>
                    <a:gd name="T87" fmla="*/ 0 h 743"/>
                    <a:gd name="T88" fmla="*/ 0 w 1406"/>
                    <a:gd name="T89" fmla="*/ 0 h 7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06"/>
                    <a:gd name="T136" fmla="*/ 0 h 743"/>
                    <a:gd name="T137" fmla="*/ 1406 w 1406"/>
                    <a:gd name="T138" fmla="*/ 743 h 7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06" h="743">
                      <a:moveTo>
                        <a:pt x="952" y="652"/>
                      </a:moveTo>
                      <a:lnTo>
                        <a:pt x="943" y="527"/>
                      </a:lnTo>
                      <a:lnTo>
                        <a:pt x="979" y="554"/>
                      </a:lnTo>
                      <a:lnTo>
                        <a:pt x="1045" y="697"/>
                      </a:lnTo>
                      <a:lnTo>
                        <a:pt x="1081" y="697"/>
                      </a:lnTo>
                      <a:lnTo>
                        <a:pt x="1077" y="719"/>
                      </a:lnTo>
                      <a:lnTo>
                        <a:pt x="1151" y="715"/>
                      </a:lnTo>
                      <a:lnTo>
                        <a:pt x="1138" y="743"/>
                      </a:lnTo>
                      <a:lnTo>
                        <a:pt x="1213" y="730"/>
                      </a:lnTo>
                      <a:lnTo>
                        <a:pt x="1299" y="686"/>
                      </a:lnTo>
                      <a:lnTo>
                        <a:pt x="1354" y="649"/>
                      </a:lnTo>
                      <a:lnTo>
                        <a:pt x="1351" y="583"/>
                      </a:lnTo>
                      <a:lnTo>
                        <a:pt x="1390" y="635"/>
                      </a:lnTo>
                      <a:lnTo>
                        <a:pt x="1406" y="541"/>
                      </a:lnTo>
                      <a:lnTo>
                        <a:pt x="1395" y="446"/>
                      </a:lnTo>
                      <a:lnTo>
                        <a:pt x="1378" y="469"/>
                      </a:lnTo>
                      <a:lnTo>
                        <a:pt x="1329" y="383"/>
                      </a:lnTo>
                      <a:lnTo>
                        <a:pt x="1309" y="286"/>
                      </a:lnTo>
                      <a:lnTo>
                        <a:pt x="1246" y="227"/>
                      </a:lnTo>
                      <a:lnTo>
                        <a:pt x="1270" y="312"/>
                      </a:lnTo>
                      <a:lnTo>
                        <a:pt x="1233" y="281"/>
                      </a:lnTo>
                      <a:lnTo>
                        <a:pt x="1135" y="218"/>
                      </a:lnTo>
                      <a:lnTo>
                        <a:pt x="1177" y="272"/>
                      </a:lnTo>
                      <a:lnTo>
                        <a:pt x="1054" y="209"/>
                      </a:lnTo>
                      <a:lnTo>
                        <a:pt x="997" y="206"/>
                      </a:lnTo>
                      <a:lnTo>
                        <a:pt x="922" y="129"/>
                      </a:lnTo>
                      <a:lnTo>
                        <a:pt x="927" y="180"/>
                      </a:lnTo>
                      <a:lnTo>
                        <a:pt x="841" y="119"/>
                      </a:lnTo>
                      <a:lnTo>
                        <a:pt x="760" y="86"/>
                      </a:lnTo>
                      <a:lnTo>
                        <a:pt x="798" y="167"/>
                      </a:lnTo>
                      <a:lnTo>
                        <a:pt x="732" y="146"/>
                      </a:lnTo>
                      <a:lnTo>
                        <a:pt x="679" y="66"/>
                      </a:lnTo>
                      <a:lnTo>
                        <a:pt x="673" y="101"/>
                      </a:lnTo>
                      <a:lnTo>
                        <a:pt x="626" y="64"/>
                      </a:lnTo>
                      <a:lnTo>
                        <a:pt x="444" y="24"/>
                      </a:lnTo>
                      <a:lnTo>
                        <a:pt x="470" y="57"/>
                      </a:lnTo>
                      <a:lnTo>
                        <a:pt x="334" y="30"/>
                      </a:lnTo>
                      <a:lnTo>
                        <a:pt x="281" y="0"/>
                      </a:lnTo>
                      <a:lnTo>
                        <a:pt x="343" y="75"/>
                      </a:lnTo>
                      <a:lnTo>
                        <a:pt x="178" y="24"/>
                      </a:lnTo>
                      <a:lnTo>
                        <a:pt x="64" y="59"/>
                      </a:lnTo>
                      <a:lnTo>
                        <a:pt x="154" y="80"/>
                      </a:lnTo>
                      <a:lnTo>
                        <a:pt x="0" y="137"/>
                      </a:lnTo>
                      <a:lnTo>
                        <a:pt x="952" y="65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3" name="Freeform 141"/>
                <p:cNvSpPr>
                  <a:spLocks/>
                </p:cNvSpPr>
                <p:nvPr/>
              </p:nvSpPr>
              <p:spPr bwMode="auto">
                <a:xfrm>
                  <a:off x="4028" y="3147"/>
                  <a:ext cx="94" cy="166"/>
                </a:xfrm>
                <a:custGeom>
                  <a:avLst/>
                  <a:gdLst>
                    <a:gd name="T0" fmla="*/ 0 w 374"/>
                    <a:gd name="T1" fmla="*/ 0 h 664"/>
                    <a:gd name="T2" fmla="*/ 0 w 374"/>
                    <a:gd name="T3" fmla="*/ 0 h 664"/>
                    <a:gd name="T4" fmla="*/ 0 w 374"/>
                    <a:gd name="T5" fmla="*/ 0 h 664"/>
                    <a:gd name="T6" fmla="*/ 0 w 374"/>
                    <a:gd name="T7" fmla="*/ 0 h 664"/>
                    <a:gd name="T8" fmla="*/ 0 w 374"/>
                    <a:gd name="T9" fmla="*/ 0 h 664"/>
                    <a:gd name="T10" fmla="*/ 0 w 374"/>
                    <a:gd name="T11" fmla="*/ 0 h 664"/>
                    <a:gd name="T12" fmla="*/ 0 w 374"/>
                    <a:gd name="T13" fmla="*/ 0 h 664"/>
                    <a:gd name="T14" fmla="*/ 0 w 374"/>
                    <a:gd name="T15" fmla="*/ 0 h 664"/>
                    <a:gd name="T16" fmla="*/ 0 w 374"/>
                    <a:gd name="T17" fmla="*/ 0 h 664"/>
                    <a:gd name="T18" fmla="*/ 0 w 374"/>
                    <a:gd name="T19" fmla="*/ 0 h 664"/>
                    <a:gd name="T20" fmla="*/ 0 w 374"/>
                    <a:gd name="T21" fmla="*/ 0 h 664"/>
                    <a:gd name="T22" fmla="*/ 0 w 374"/>
                    <a:gd name="T23" fmla="*/ 0 h 664"/>
                    <a:gd name="T24" fmla="*/ 0 w 374"/>
                    <a:gd name="T25" fmla="*/ 0 h 664"/>
                    <a:gd name="T26" fmla="*/ 0 w 374"/>
                    <a:gd name="T27" fmla="*/ 0 h 664"/>
                    <a:gd name="T28" fmla="*/ 0 w 374"/>
                    <a:gd name="T29" fmla="*/ 0 h 664"/>
                    <a:gd name="T30" fmla="*/ 0 w 374"/>
                    <a:gd name="T31" fmla="*/ 0 h 664"/>
                    <a:gd name="T32" fmla="*/ 0 w 374"/>
                    <a:gd name="T33" fmla="*/ 0 h 664"/>
                    <a:gd name="T34" fmla="*/ 0 w 374"/>
                    <a:gd name="T35" fmla="*/ 0 h 664"/>
                    <a:gd name="T36" fmla="*/ 0 w 374"/>
                    <a:gd name="T37" fmla="*/ 0 h 664"/>
                    <a:gd name="T38" fmla="*/ 0 w 374"/>
                    <a:gd name="T39" fmla="*/ 0 h 664"/>
                    <a:gd name="T40" fmla="*/ 0 w 374"/>
                    <a:gd name="T41" fmla="*/ 0 h 6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4"/>
                    <a:gd name="T64" fmla="*/ 0 h 664"/>
                    <a:gd name="T65" fmla="*/ 374 w 374"/>
                    <a:gd name="T66" fmla="*/ 664 h 6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4" h="664">
                      <a:moveTo>
                        <a:pt x="194" y="643"/>
                      </a:moveTo>
                      <a:lnTo>
                        <a:pt x="80" y="620"/>
                      </a:lnTo>
                      <a:lnTo>
                        <a:pt x="128" y="575"/>
                      </a:lnTo>
                      <a:lnTo>
                        <a:pt x="0" y="511"/>
                      </a:lnTo>
                      <a:lnTo>
                        <a:pt x="173" y="475"/>
                      </a:lnTo>
                      <a:lnTo>
                        <a:pt x="132" y="237"/>
                      </a:lnTo>
                      <a:lnTo>
                        <a:pt x="194" y="110"/>
                      </a:lnTo>
                      <a:lnTo>
                        <a:pt x="159" y="0"/>
                      </a:lnTo>
                      <a:lnTo>
                        <a:pt x="251" y="79"/>
                      </a:lnTo>
                      <a:lnTo>
                        <a:pt x="273" y="21"/>
                      </a:lnTo>
                      <a:lnTo>
                        <a:pt x="291" y="171"/>
                      </a:lnTo>
                      <a:lnTo>
                        <a:pt x="330" y="171"/>
                      </a:lnTo>
                      <a:lnTo>
                        <a:pt x="296" y="317"/>
                      </a:lnTo>
                      <a:lnTo>
                        <a:pt x="339" y="320"/>
                      </a:lnTo>
                      <a:lnTo>
                        <a:pt x="344" y="461"/>
                      </a:lnTo>
                      <a:lnTo>
                        <a:pt x="374" y="664"/>
                      </a:lnTo>
                      <a:lnTo>
                        <a:pt x="282" y="532"/>
                      </a:lnTo>
                      <a:lnTo>
                        <a:pt x="287" y="602"/>
                      </a:lnTo>
                      <a:lnTo>
                        <a:pt x="260" y="659"/>
                      </a:lnTo>
                      <a:lnTo>
                        <a:pt x="194" y="6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4" name="Freeform 142"/>
                <p:cNvSpPr>
                  <a:spLocks/>
                </p:cNvSpPr>
                <p:nvPr/>
              </p:nvSpPr>
              <p:spPr bwMode="auto">
                <a:xfrm>
                  <a:off x="3913" y="2798"/>
                  <a:ext cx="617" cy="302"/>
                </a:xfrm>
                <a:custGeom>
                  <a:avLst/>
                  <a:gdLst>
                    <a:gd name="T0" fmla="*/ 0 w 2469"/>
                    <a:gd name="T1" fmla="*/ 0 h 1208"/>
                    <a:gd name="T2" fmla="*/ 0 w 2469"/>
                    <a:gd name="T3" fmla="*/ 0 h 1208"/>
                    <a:gd name="T4" fmla="*/ 0 w 2469"/>
                    <a:gd name="T5" fmla="*/ 0 h 1208"/>
                    <a:gd name="T6" fmla="*/ 0 w 2469"/>
                    <a:gd name="T7" fmla="*/ 0 h 1208"/>
                    <a:gd name="T8" fmla="*/ 0 w 2469"/>
                    <a:gd name="T9" fmla="*/ 0 h 1208"/>
                    <a:gd name="T10" fmla="*/ 0 w 2469"/>
                    <a:gd name="T11" fmla="*/ 0 h 1208"/>
                    <a:gd name="T12" fmla="*/ 0 w 2469"/>
                    <a:gd name="T13" fmla="*/ 0 h 1208"/>
                    <a:gd name="T14" fmla="*/ 0 w 2469"/>
                    <a:gd name="T15" fmla="*/ 0 h 1208"/>
                    <a:gd name="T16" fmla="*/ 0 w 2469"/>
                    <a:gd name="T17" fmla="*/ 0 h 1208"/>
                    <a:gd name="T18" fmla="*/ 0 w 2469"/>
                    <a:gd name="T19" fmla="*/ 0 h 1208"/>
                    <a:gd name="T20" fmla="*/ 0 w 2469"/>
                    <a:gd name="T21" fmla="*/ 0 h 1208"/>
                    <a:gd name="T22" fmla="*/ 0 w 2469"/>
                    <a:gd name="T23" fmla="*/ 0 h 1208"/>
                    <a:gd name="T24" fmla="*/ 0 w 2469"/>
                    <a:gd name="T25" fmla="*/ 0 h 1208"/>
                    <a:gd name="T26" fmla="*/ 0 w 2469"/>
                    <a:gd name="T27" fmla="*/ 0 h 1208"/>
                    <a:gd name="T28" fmla="*/ 0 w 2469"/>
                    <a:gd name="T29" fmla="*/ 0 h 1208"/>
                    <a:gd name="T30" fmla="*/ 0 w 2469"/>
                    <a:gd name="T31" fmla="*/ 0 h 1208"/>
                    <a:gd name="T32" fmla="*/ 0 w 2469"/>
                    <a:gd name="T33" fmla="*/ 0 h 1208"/>
                    <a:gd name="T34" fmla="*/ 0 w 2469"/>
                    <a:gd name="T35" fmla="*/ 0 h 1208"/>
                    <a:gd name="T36" fmla="*/ 0 w 2469"/>
                    <a:gd name="T37" fmla="*/ 0 h 1208"/>
                    <a:gd name="T38" fmla="*/ 0 w 2469"/>
                    <a:gd name="T39" fmla="*/ 0 h 1208"/>
                    <a:gd name="T40" fmla="*/ 0 w 2469"/>
                    <a:gd name="T41" fmla="*/ 0 h 1208"/>
                    <a:gd name="T42" fmla="*/ 0 w 2469"/>
                    <a:gd name="T43" fmla="*/ 0 h 1208"/>
                    <a:gd name="T44" fmla="*/ 0 w 2469"/>
                    <a:gd name="T45" fmla="*/ 0 h 1208"/>
                    <a:gd name="T46" fmla="*/ 0 w 2469"/>
                    <a:gd name="T47" fmla="*/ 0 h 1208"/>
                    <a:gd name="T48" fmla="*/ 0 w 2469"/>
                    <a:gd name="T49" fmla="*/ 0 h 1208"/>
                    <a:gd name="T50" fmla="*/ 0 w 2469"/>
                    <a:gd name="T51" fmla="*/ 0 h 1208"/>
                    <a:gd name="T52" fmla="*/ 0 w 2469"/>
                    <a:gd name="T53" fmla="*/ 0 h 1208"/>
                    <a:gd name="T54" fmla="*/ 0 w 2469"/>
                    <a:gd name="T55" fmla="*/ 0 h 1208"/>
                    <a:gd name="T56" fmla="*/ 0 w 2469"/>
                    <a:gd name="T57" fmla="*/ 0 h 1208"/>
                    <a:gd name="T58" fmla="*/ 0 w 2469"/>
                    <a:gd name="T59" fmla="*/ 0 h 1208"/>
                    <a:gd name="T60" fmla="*/ 0 w 2469"/>
                    <a:gd name="T61" fmla="*/ 0 h 1208"/>
                    <a:gd name="T62" fmla="*/ 0 w 2469"/>
                    <a:gd name="T63" fmla="*/ 0 h 12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69"/>
                    <a:gd name="T97" fmla="*/ 0 h 1208"/>
                    <a:gd name="T98" fmla="*/ 2469 w 2469"/>
                    <a:gd name="T99" fmla="*/ 1208 h 12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69" h="1208">
                      <a:moveTo>
                        <a:pt x="2469" y="1112"/>
                      </a:moveTo>
                      <a:lnTo>
                        <a:pt x="2434" y="861"/>
                      </a:lnTo>
                      <a:lnTo>
                        <a:pt x="2380" y="893"/>
                      </a:lnTo>
                      <a:lnTo>
                        <a:pt x="2284" y="615"/>
                      </a:lnTo>
                      <a:lnTo>
                        <a:pt x="2266" y="704"/>
                      </a:lnTo>
                      <a:lnTo>
                        <a:pt x="2113" y="483"/>
                      </a:lnTo>
                      <a:lnTo>
                        <a:pt x="1845" y="272"/>
                      </a:lnTo>
                      <a:lnTo>
                        <a:pt x="1972" y="438"/>
                      </a:lnTo>
                      <a:lnTo>
                        <a:pt x="1687" y="206"/>
                      </a:lnTo>
                      <a:lnTo>
                        <a:pt x="1678" y="258"/>
                      </a:lnTo>
                      <a:lnTo>
                        <a:pt x="1519" y="180"/>
                      </a:lnTo>
                      <a:lnTo>
                        <a:pt x="1264" y="0"/>
                      </a:lnTo>
                      <a:lnTo>
                        <a:pt x="1278" y="126"/>
                      </a:lnTo>
                      <a:lnTo>
                        <a:pt x="988" y="109"/>
                      </a:lnTo>
                      <a:lnTo>
                        <a:pt x="658" y="57"/>
                      </a:lnTo>
                      <a:lnTo>
                        <a:pt x="715" y="153"/>
                      </a:lnTo>
                      <a:lnTo>
                        <a:pt x="443" y="91"/>
                      </a:lnTo>
                      <a:lnTo>
                        <a:pt x="514" y="158"/>
                      </a:lnTo>
                      <a:lnTo>
                        <a:pt x="280" y="162"/>
                      </a:lnTo>
                      <a:lnTo>
                        <a:pt x="0" y="223"/>
                      </a:lnTo>
                      <a:lnTo>
                        <a:pt x="360" y="321"/>
                      </a:lnTo>
                      <a:lnTo>
                        <a:pt x="1788" y="787"/>
                      </a:lnTo>
                      <a:lnTo>
                        <a:pt x="1951" y="1064"/>
                      </a:lnTo>
                      <a:lnTo>
                        <a:pt x="1756" y="1174"/>
                      </a:lnTo>
                      <a:lnTo>
                        <a:pt x="1933" y="1174"/>
                      </a:lnTo>
                      <a:lnTo>
                        <a:pt x="1954" y="1208"/>
                      </a:lnTo>
                      <a:lnTo>
                        <a:pt x="2200" y="1112"/>
                      </a:lnTo>
                      <a:lnTo>
                        <a:pt x="2332" y="1121"/>
                      </a:lnTo>
                      <a:lnTo>
                        <a:pt x="2271" y="989"/>
                      </a:lnTo>
                      <a:lnTo>
                        <a:pt x="2363" y="989"/>
                      </a:lnTo>
                      <a:lnTo>
                        <a:pt x="2469" y="111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5" name="Freeform 143"/>
                <p:cNvSpPr>
                  <a:spLocks/>
                </p:cNvSpPr>
                <p:nvPr/>
              </p:nvSpPr>
              <p:spPr bwMode="auto">
                <a:xfrm>
                  <a:off x="3843" y="2813"/>
                  <a:ext cx="633" cy="297"/>
                </a:xfrm>
                <a:custGeom>
                  <a:avLst/>
                  <a:gdLst>
                    <a:gd name="T0" fmla="*/ 0 w 2536"/>
                    <a:gd name="T1" fmla="*/ 0 h 1191"/>
                    <a:gd name="T2" fmla="*/ 0 w 2536"/>
                    <a:gd name="T3" fmla="*/ 0 h 1191"/>
                    <a:gd name="T4" fmla="*/ 0 w 2536"/>
                    <a:gd name="T5" fmla="*/ 0 h 1191"/>
                    <a:gd name="T6" fmla="*/ 0 w 2536"/>
                    <a:gd name="T7" fmla="*/ 0 h 1191"/>
                    <a:gd name="T8" fmla="*/ 0 w 2536"/>
                    <a:gd name="T9" fmla="*/ 0 h 1191"/>
                    <a:gd name="T10" fmla="*/ 0 w 2536"/>
                    <a:gd name="T11" fmla="*/ 0 h 1191"/>
                    <a:gd name="T12" fmla="*/ 0 w 2536"/>
                    <a:gd name="T13" fmla="*/ 0 h 1191"/>
                    <a:gd name="T14" fmla="*/ 0 w 2536"/>
                    <a:gd name="T15" fmla="*/ 0 h 1191"/>
                    <a:gd name="T16" fmla="*/ 0 w 2536"/>
                    <a:gd name="T17" fmla="*/ 0 h 1191"/>
                    <a:gd name="T18" fmla="*/ 0 w 2536"/>
                    <a:gd name="T19" fmla="*/ 0 h 1191"/>
                    <a:gd name="T20" fmla="*/ 0 w 2536"/>
                    <a:gd name="T21" fmla="*/ 0 h 1191"/>
                    <a:gd name="T22" fmla="*/ 0 w 2536"/>
                    <a:gd name="T23" fmla="*/ 0 h 1191"/>
                    <a:gd name="T24" fmla="*/ 0 w 2536"/>
                    <a:gd name="T25" fmla="*/ 0 h 1191"/>
                    <a:gd name="T26" fmla="*/ 0 w 2536"/>
                    <a:gd name="T27" fmla="*/ 0 h 1191"/>
                    <a:gd name="T28" fmla="*/ 0 w 2536"/>
                    <a:gd name="T29" fmla="*/ 0 h 1191"/>
                    <a:gd name="T30" fmla="*/ 0 w 2536"/>
                    <a:gd name="T31" fmla="*/ 0 h 1191"/>
                    <a:gd name="T32" fmla="*/ 0 w 2536"/>
                    <a:gd name="T33" fmla="*/ 0 h 1191"/>
                    <a:gd name="T34" fmla="*/ 0 w 2536"/>
                    <a:gd name="T35" fmla="*/ 0 h 1191"/>
                    <a:gd name="T36" fmla="*/ 0 w 2536"/>
                    <a:gd name="T37" fmla="*/ 0 h 1191"/>
                    <a:gd name="T38" fmla="*/ 0 w 2536"/>
                    <a:gd name="T39" fmla="*/ 0 h 1191"/>
                    <a:gd name="T40" fmla="*/ 0 w 2536"/>
                    <a:gd name="T41" fmla="*/ 0 h 1191"/>
                    <a:gd name="T42" fmla="*/ 0 w 2536"/>
                    <a:gd name="T43" fmla="*/ 0 h 1191"/>
                    <a:gd name="T44" fmla="*/ 0 w 2536"/>
                    <a:gd name="T45" fmla="*/ 0 h 1191"/>
                    <a:gd name="T46" fmla="*/ 0 w 2536"/>
                    <a:gd name="T47" fmla="*/ 0 h 1191"/>
                    <a:gd name="T48" fmla="*/ 0 w 2536"/>
                    <a:gd name="T49" fmla="*/ 0 h 1191"/>
                    <a:gd name="T50" fmla="*/ 0 w 2536"/>
                    <a:gd name="T51" fmla="*/ 0 h 1191"/>
                    <a:gd name="T52" fmla="*/ 0 w 2536"/>
                    <a:gd name="T53" fmla="*/ 0 h 1191"/>
                    <a:gd name="T54" fmla="*/ 0 w 2536"/>
                    <a:gd name="T55" fmla="*/ 0 h 1191"/>
                    <a:gd name="T56" fmla="*/ 0 w 2536"/>
                    <a:gd name="T57" fmla="*/ 0 h 1191"/>
                    <a:gd name="T58" fmla="*/ 0 w 2536"/>
                    <a:gd name="T59" fmla="*/ 0 h 1191"/>
                    <a:gd name="T60" fmla="*/ 0 w 2536"/>
                    <a:gd name="T61" fmla="*/ 0 h 1191"/>
                    <a:gd name="T62" fmla="*/ 0 w 2536"/>
                    <a:gd name="T63" fmla="*/ 0 h 1191"/>
                    <a:gd name="T64" fmla="*/ 0 w 2536"/>
                    <a:gd name="T65" fmla="*/ 0 h 1191"/>
                    <a:gd name="T66" fmla="*/ 0 w 2536"/>
                    <a:gd name="T67" fmla="*/ 0 h 1191"/>
                    <a:gd name="T68" fmla="*/ 0 w 2536"/>
                    <a:gd name="T69" fmla="*/ 0 h 1191"/>
                    <a:gd name="T70" fmla="*/ 0 w 2536"/>
                    <a:gd name="T71" fmla="*/ 0 h 1191"/>
                    <a:gd name="T72" fmla="*/ 0 w 2536"/>
                    <a:gd name="T73" fmla="*/ 0 h 1191"/>
                    <a:gd name="T74" fmla="*/ 0 w 2536"/>
                    <a:gd name="T75" fmla="*/ 0 h 1191"/>
                    <a:gd name="T76" fmla="*/ 0 w 2536"/>
                    <a:gd name="T77" fmla="*/ 0 h 1191"/>
                    <a:gd name="T78" fmla="*/ 0 w 2536"/>
                    <a:gd name="T79" fmla="*/ 0 h 1191"/>
                    <a:gd name="T80" fmla="*/ 0 w 2536"/>
                    <a:gd name="T81" fmla="*/ 0 h 1191"/>
                    <a:gd name="T82" fmla="*/ 0 w 2536"/>
                    <a:gd name="T83" fmla="*/ 0 h 1191"/>
                    <a:gd name="T84" fmla="*/ 0 w 2536"/>
                    <a:gd name="T85" fmla="*/ 0 h 1191"/>
                    <a:gd name="T86" fmla="*/ 0 w 2536"/>
                    <a:gd name="T87" fmla="*/ 0 h 1191"/>
                    <a:gd name="T88" fmla="*/ 0 w 2536"/>
                    <a:gd name="T89" fmla="*/ 0 h 1191"/>
                    <a:gd name="T90" fmla="*/ 0 w 2536"/>
                    <a:gd name="T91" fmla="*/ 0 h 1191"/>
                    <a:gd name="T92" fmla="*/ 0 w 2536"/>
                    <a:gd name="T93" fmla="*/ 0 h 1191"/>
                    <a:gd name="T94" fmla="*/ 0 w 2536"/>
                    <a:gd name="T95" fmla="*/ 0 h 1191"/>
                    <a:gd name="T96" fmla="*/ 0 w 2536"/>
                    <a:gd name="T97" fmla="*/ 0 h 1191"/>
                    <a:gd name="T98" fmla="*/ 0 w 2536"/>
                    <a:gd name="T99" fmla="*/ 0 h 1191"/>
                    <a:gd name="T100" fmla="*/ 0 w 2536"/>
                    <a:gd name="T101" fmla="*/ 0 h 1191"/>
                    <a:gd name="T102" fmla="*/ 0 w 2536"/>
                    <a:gd name="T103" fmla="*/ 0 h 1191"/>
                    <a:gd name="T104" fmla="*/ 0 w 2536"/>
                    <a:gd name="T105" fmla="*/ 0 h 1191"/>
                    <a:gd name="T106" fmla="*/ 0 w 2536"/>
                    <a:gd name="T107" fmla="*/ 0 h 1191"/>
                    <a:gd name="T108" fmla="*/ 0 w 2536"/>
                    <a:gd name="T109" fmla="*/ 0 h 1191"/>
                    <a:gd name="T110" fmla="*/ 0 w 2536"/>
                    <a:gd name="T111" fmla="*/ 0 h 1191"/>
                    <a:gd name="T112" fmla="*/ 0 w 2536"/>
                    <a:gd name="T113" fmla="*/ 0 h 1191"/>
                    <a:gd name="T114" fmla="*/ 0 w 2536"/>
                    <a:gd name="T115" fmla="*/ 0 h 1191"/>
                    <a:gd name="T116" fmla="*/ 0 w 2536"/>
                    <a:gd name="T117" fmla="*/ 0 h 11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6"/>
                    <a:gd name="T178" fmla="*/ 0 h 1191"/>
                    <a:gd name="T179" fmla="*/ 2536 w 2536"/>
                    <a:gd name="T180" fmla="*/ 1191 h 11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6" h="1191">
                      <a:moveTo>
                        <a:pt x="1999" y="257"/>
                      </a:moveTo>
                      <a:lnTo>
                        <a:pt x="1838" y="172"/>
                      </a:lnTo>
                      <a:lnTo>
                        <a:pt x="1634" y="0"/>
                      </a:lnTo>
                      <a:lnTo>
                        <a:pt x="1621" y="126"/>
                      </a:lnTo>
                      <a:lnTo>
                        <a:pt x="1314" y="16"/>
                      </a:lnTo>
                      <a:lnTo>
                        <a:pt x="1007" y="20"/>
                      </a:lnTo>
                      <a:lnTo>
                        <a:pt x="1234" y="134"/>
                      </a:lnTo>
                      <a:lnTo>
                        <a:pt x="1006" y="143"/>
                      </a:lnTo>
                      <a:lnTo>
                        <a:pt x="742" y="126"/>
                      </a:lnTo>
                      <a:lnTo>
                        <a:pt x="840" y="200"/>
                      </a:lnTo>
                      <a:lnTo>
                        <a:pt x="603" y="139"/>
                      </a:lnTo>
                      <a:lnTo>
                        <a:pt x="361" y="205"/>
                      </a:lnTo>
                      <a:lnTo>
                        <a:pt x="553" y="263"/>
                      </a:lnTo>
                      <a:lnTo>
                        <a:pt x="241" y="451"/>
                      </a:lnTo>
                      <a:lnTo>
                        <a:pt x="466" y="460"/>
                      </a:lnTo>
                      <a:lnTo>
                        <a:pt x="290" y="491"/>
                      </a:lnTo>
                      <a:lnTo>
                        <a:pt x="558" y="548"/>
                      </a:lnTo>
                      <a:lnTo>
                        <a:pt x="348" y="548"/>
                      </a:lnTo>
                      <a:lnTo>
                        <a:pt x="430" y="610"/>
                      </a:lnTo>
                      <a:lnTo>
                        <a:pt x="168" y="575"/>
                      </a:lnTo>
                      <a:lnTo>
                        <a:pt x="0" y="619"/>
                      </a:lnTo>
                      <a:lnTo>
                        <a:pt x="154" y="689"/>
                      </a:lnTo>
                      <a:lnTo>
                        <a:pt x="45" y="724"/>
                      </a:lnTo>
                      <a:lnTo>
                        <a:pt x="343" y="764"/>
                      </a:lnTo>
                      <a:lnTo>
                        <a:pt x="123" y="821"/>
                      </a:lnTo>
                      <a:lnTo>
                        <a:pt x="286" y="860"/>
                      </a:lnTo>
                      <a:lnTo>
                        <a:pt x="541" y="852"/>
                      </a:lnTo>
                      <a:lnTo>
                        <a:pt x="378" y="944"/>
                      </a:lnTo>
                      <a:lnTo>
                        <a:pt x="694" y="931"/>
                      </a:lnTo>
                      <a:lnTo>
                        <a:pt x="514" y="970"/>
                      </a:lnTo>
                      <a:lnTo>
                        <a:pt x="742" y="1006"/>
                      </a:lnTo>
                      <a:lnTo>
                        <a:pt x="616" y="1050"/>
                      </a:lnTo>
                      <a:lnTo>
                        <a:pt x="879" y="1059"/>
                      </a:lnTo>
                      <a:lnTo>
                        <a:pt x="835" y="1120"/>
                      </a:lnTo>
                      <a:lnTo>
                        <a:pt x="1059" y="1093"/>
                      </a:lnTo>
                      <a:lnTo>
                        <a:pt x="1226" y="1086"/>
                      </a:lnTo>
                      <a:lnTo>
                        <a:pt x="1116" y="1147"/>
                      </a:lnTo>
                      <a:lnTo>
                        <a:pt x="1446" y="1143"/>
                      </a:lnTo>
                      <a:lnTo>
                        <a:pt x="1345" y="1191"/>
                      </a:lnTo>
                      <a:lnTo>
                        <a:pt x="1792" y="1168"/>
                      </a:lnTo>
                      <a:lnTo>
                        <a:pt x="2188" y="1050"/>
                      </a:lnTo>
                      <a:lnTo>
                        <a:pt x="2531" y="1050"/>
                      </a:lnTo>
                      <a:lnTo>
                        <a:pt x="2298" y="869"/>
                      </a:lnTo>
                      <a:lnTo>
                        <a:pt x="2434" y="865"/>
                      </a:lnTo>
                      <a:lnTo>
                        <a:pt x="2324" y="746"/>
                      </a:lnTo>
                      <a:lnTo>
                        <a:pt x="2536" y="799"/>
                      </a:lnTo>
                      <a:lnTo>
                        <a:pt x="2329" y="592"/>
                      </a:lnTo>
                      <a:lnTo>
                        <a:pt x="2316" y="685"/>
                      </a:lnTo>
                      <a:lnTo>
                        <a:pt x="2038" y="526"/>
                      </a:lnTo>
                      <a:lnTo>
                        <a:pt x="1758" y="451"/>
                      </a:lnTo>
                      <a:lnTo>
                        <a:pt x="1525" y="412"/>
                      </a:lnTo>
                      <a:lnTo>
                        <a:pt x="1657" y="377"/>
                      </a:lnTo>
                      <a:lnTo>
                        <a:pt x="1546" y="311"/>
                      </a:lnTo>
                      <a:lnTo>
                        <a:pt x="1669" y="298"/>
                      </a:lnTo>
                      <a:lnTo>
                        <a:pt x="1824" y="323"/>
                      </a:lnTo>
                      <a:lnTo>
                        <a:pt x="1894" y="284"/>
                      </a:lnTo>
                      <a:lnTo>
                        <a:pt x="2109" y="359"/>
                      </a:lnTo>
                      <a:lnTo>
                        <a:pt x="1999" y="257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6" name="Freeform 144"/>
                <p:cNvSpPr>
                  <a:spLocks/>
                </p:cNvSpPr>
                <p:nvPr/>
              </p:nvSpPr>
              <p:spPr bwMode="auto">
                <a:xfrm>
                  <a:off x="3864" y="3125"/>
                  <a:ext cx="106" cy="111"/>
                </a:xfrm>
                <a:custGeom>
                  <a:avLst/>
                  <a:gdLst>
                    <a:gd name="T0" fmla="*/ 0 w 424"/>
                    <a:gd name="T1" fmla="*/ 0 h 446"/>
                    <a:gd name="T2" fmla="*/ 0 w 424"/>
                    <a:gd name="T3" fmla="*/ 0 h 446"/>
                    <a:gd name="T4" fmla="*/ 0 w 424"/>
                    <a:gd name="T5" fmla="*/ 0 h 446"/>
                    <a:gd name="T6" fmla="*/ 0 w 424"/>
                    <a:gd name="T7" fmla="*/ 0 h 446"/>
                    <a:gd name="T8" fmla="*/ 0 w 424"/>
                    <a:gd name="T9" fmla="*/ 0 h 446"/>
                    <a:gd name="T10" fmla="*/ 0 w 424"/>
                    <a:gd name="T11" fmla="*/ 0 h 446"/>
                    <a:gd name="T12" fmla="*/ 0 w 424"/>
                    <a:gd name="T13" fmla="*/ 0 h 446"/>
                    <a:gd name="T14" fmla="*/ 0 w 424"/>
                    <a:gd name="T15" fmla="*/ 0 h 446"/>
                    <a:gd name="T16" fmla="*/ 0 w 424"/>
                    <a:gd name="T17" fmla="*/ 0 h 446"/>
                    <a:gd name="T18" fmla="*/ 0 w 424"/>
                    <a:gd name="T19" fmla="*/ 0 h 446"/>
                    <a:gd name="T20" fmla="*/ 0 w 424"/>
                    <a:gd name="T21" fmla="*/ 0 h 446"/>
                    <a:gd name="T22" fmla="*/ 0 w 424"/>
                    <a:gd name="T23" fmla="*/ 0 h 446"/>
                    <a:gd name="T24" fmla="*/ 0 w 424"/>
                    <a:gd name="T25" fmla="*/ 0 h 446"/>
                    <a:gd name="T26" fmla="*/ 0 w 424"/>
                    <a:gd name="T27" fmla="*/ 0 h 446"/>
                    <a:gd name="T28" fmla="*/ 0 w 424"/>
                    <a:gd name="T29" fmla="*/ 0 h 446"/>
                    <a:gd name="T30" fmla="*/ 0 w 424"/>
                    <a:gd name="T31" fmla="*/ 0 h 446"/>
                    <a:gd name="T32" fmla="*/ 0 w 424"/>
                    <a:gd name="T33" fmla="*/ 0 h 446"/>
                    <a:gd name="T34" fmla="*/ 0 w 424"/>
                    <a:gd name="T35" fmla="*/ 0 h 446"/>
                    <a:gd name="T36" fmla="*/ 0 w 424"/>
                    <a:gd name="T37" fmla="*/ 0 h 446"/>
                    <a:gd name="T38" fmla="*/ 0 w 424"/>
                    <a:gd name="T39" fmla="*/ 0 h 446"/>
                    <a:gd name="T40" fmla="*/ 0 w 424"/>
                    <a:gd name="T41" fmla="*/ 0 h 4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4"/>
                    <a:gd name="T64" fmla="*/ 0 h 446"/>
                    <a:gd name="T65" fmla="*/ 424 w 424"/>
                    <a:gd name="T66" fmla="*/ 446 h 4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4" h="446">
                      <a:moveTo>
                        <a:pt x="309" y="18"/>
                      </a:moveTo>
                      <a:lnTo>
                        <a:pt x="114" y="0"/>
                      </a:lnTo>
                      <a:lnTo>
                        <a:pt x="207" y="72"/>
                      </a:lnTo>
                      <a:lnTo>
                        <a:pt x="101" y="61"/>
                      </a:lnTo>
                      <a:lnTo>
                        <a:pt x="186" y="114"/>
                      </a:lnTo>
                      <a:lnTo>
                        <a:pt x="46" y="112"/>
                      </a:lnTo>
                      <a:lnTo>
                        <a:pt x="119" y="165"/>
                      </a:lnTo>
                      <a:lnTo>
                        <a:pt x="0" y="185"/>
                      </a:lnTo>
                      <a:lnTo>
                        <a:pt x="156" y="266"/>
                      </a:lnTo>
                      <a:lnTo>
                        <a:pt x="114" y="294"/>
                      </a:lnTo>
                      <a:lnTo>
                        <a:pt x="330" y="341"/>
                      </a:lnTo>
                      <a:lnTo>
                        <a:pt x="200" y="332"/>
                      </a:lnTo>
                      <a:lnTo>
                        <a:pt x="53" y="341"/>
                      </a:lnTo>
                      <a:lnTo>
                        <a:pt x="138" y="383"/>
                      </a:lnTo>
                      <a:lnTo>
                        <a:pt x="24" y="422"/>
                      </a:lnTo>
                      <a:lnTo>
                        <a:pt x="237" y="446"/>
                      </a:lnTo>
                      <a:lnTo>
                        <a:pt x="416" y="351"/>
                      </a:lnTo>
                      <a:lnTo>
                        <a:pt x="317" y="189"/>
                      </a:lnTo>
                      <a:lnTo>
                        <a:pt x="424" y="171"/>
                      </a:lnTo>
                      <a:lnTo>
                        <a:pt x="309" y="1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7" name="Freeform 145"/>
                <p:cNvSpPr>
                  <a:spLocks/>
                </p:cNvSpPr>
                <p:nvPr/>
              </p:nvSpPr>
              <p:spPr bwMode="auto">
                <a:xfrm>
                  <a:off x="3968" y="3110"/>
                  <a:ext cx="130" cy="152"/>
                </a:xfrm>
                <a:custGeom>
                  <a:avLst/>
                  <a:gdLst>
                    <a:gd name="T0" fmla="*/ 0 w 516"/>
                    <a:gd name="T1" fmla="*/ 0 h 605"/>
                    <a:gd name="T2" fmla="*/ 0 w 516"/>
                    <a:gd name="T3" fmla="*/ 0 h 605"/>
                    <a:gd name="T4" fmla="*/ 0 w 516"/>
                    <a:gd name="T5" fmla="*/ 0 h 605"/>
                    <a:gd name="T6" fmla="*/ 0 w 516"/>
                    <a:gd name="T7" fmla="*/ 0 h 605"/>
                    <a:gd name="T8" fmla="*/ 0 w 516"/>
                    <a:gd name="T9" fmla="*/ 0 h 605"/>
                    <a:gd name="T10" fmla="*/ 0 w 516"/>
                    <a:gd name="T11" fmla="*/ 0 h 605"/>
                    <a:gd name="T12" fmla="*/ 0 w 516"/>
                    <a:gd name="T13" fmla="*/ 0 h 605"/>
                    <a:gd name="T14" fmla="*/ 0 w 516"/>
                    <a:gd name="T15" fmla="*/ 0 h 605"/>
                    <a:gd name="T16" fmla="*/ 0 w 516"/>
                    <a:gd name="T17" fmla="*/ 0 h 605"/>
                    <a:gd name="T18" fmla="*/ 0 w 516"/>
                    <a:gd name="T19" fmla="*/ 0 h 605"/>
                    <a:gd name="T20" fmla="*/ 0 w 516"/>
                    <a:gd name="T21" fmla="*/ 0 h 605"/>
                    <a:gd name="T22" fmla="*/ 0 w 516"/>
                    <a:gd name="T23" fmla="*/ 0 h 605"/>
                    <a:gd name="T24" fmla="*/ 0 w 516"/>
                    <a:gd name="T25" fmla="*/ 0 h 605"/>
                    <a:gd name="T26" fmla="*/ 0 w 516"/>
                    <a:gd name="T27" fmla="*/ 0 h 605"/>
                    <a:gd name="T28" fmla="*/ 0 w 516"/>
                    <a:gd name="T29" fmla="*/ 0 h 605"/>
                    <a:gd name="T30" fmla="*/ 0 w 516"/>
                    <a:gd name="T31" fmla="*/ 0 h 605"/>
                    <a:gd name="T32" fmla="*/ 0 w 516"/>
                    <a:gd name="T33" fmla="*/ 0 h 605"/>
                    <a:gd name="T34" fmla="*/ 0 w 516"/>
                    <a:gd name="T35" fmla="*/ 0 h 605"/>
                    <a:gd name="T36" fmla="*/ 0 w 516"/>
                    <a:gd name="T37" fmla="*/ 0 h 605"/>
                    <a:gd name="T38" fmla="*/ 0 w 516"/>
                    <a:gd name="T39" fmla="*/ 0 h 605"/>
                    <a:gd name="T40" fmla="*/ 0 w 516"/>
                    <a:gd name="T41" fmla="*/ 0 h 605"/>
                    <a:gd name="T42" fmla="*/ 0 w 516"/>
                    <a:gd name="T43" fmla="*/ 0 h 605"/>
                    <a:gd name="T44" fmla="*/ 0 w 516"/>
                    <a:gd name="T45" fmla="*/ 0 h 605"/>
                    <a:gd name="T46" fmla="*/ 0 w 516"/>
                    <a:gd name="T47" fmla="*/ 0 h 6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6"/>
                    <a:gd name="T73" fmla="*/ 0 h 605"/>
                    <a:gd name="T74" fmla="*/ 516 w 516"/>
                    <a:gd name="T75" fmla="*/ 605 h 6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6" h="605">
                      <a:moveTo>
                        <a:pt x="507" y="408"/>
                      </a:moveTo>
                      <a:lnTo>
                        <a:pt x="516" y="270"/>
                      </a:lnTo>
                      <a:lnTo>
                        <a:pt x="492" y="325"/>
                      </a:lnTo>
                      <a:lnTo>
                        <a:pt x="483" y="224"/>
                      </a:lnTo>
                      <a:lnTo>
                        <a:pt x="340" y="60"/>
                      </a:lnTo>
                      <a:lnTo>
                        <a:pt x="375" y="174"/>
                      </a:lnTo>
                      <a:lnTo>
                        <a:pt x="328" y="127"/>
                      </a:lnTo>
                      <a:lnTo>
                        <a:pt x="199" y="28"/>
                      </a:lnTo>
                      <a:lnTo>
                        <a:pt x="270" y="123"/>
                      </a:lnTo>
                      <a:lnTo>
                        <a:pt x="193" y="99"/>
                      </a:lnTo>
                      <a:lnTo>
                        <a:pt x="99" y="0"/>
                      </a:lnTo>
                      <a:lnTo>
                        <a:pt x="205" y="193"/>
                      </a:lnTo>
                      <a:lnTo>
                        <a:pt x="37" y="186"/>
                      </a:lnTo>
                      <a:lnTo>
                        <a:pt x="72" y="259"/>
                      </a:lnTo>
                      <a:lnTo>
                        <a:pt x="0" y="336"/>
                      </a:lnTo>
                      <a:lnTo>
                        <a:pt x="129" y="432"/>
                      </a:lnTo>
                      <a:lnTo>
                        <a:pt x="105" y="507"/>
                      </a:lnTo>
                      <a:lnTo>
                        <a:pt x="309" y="605"/>
                      </a:lnTo>
                      <a:lnTo>
                        <a:pt x="489" y="569"/>
                      </a:lnTo>
                      <a:lnTo>
                        <a:pt x="423" y="413"/>
                      </a:lnTo>
                      <a:lnTo>
                        <a:pt x="474" y="462"/>
                      </a:lnTo>
                      <a:lnTo>
                        <a:pt x="430" y="336"/>
                      </a:lnTo>
                      <a:lnTo>
                        <a:pt x="507" y="40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8" name="Freeform 146"/>
                <p:cNvSpPr>
                  <a:spLocks/>
                </p:cNvSpPr>
                <p:nvPr/>
              </p:nvSpPr>
              <p:spPr bwMode="auto">
                <a:xfrm>
                  <a:off x="4145" y="3288"/>
                  <a:ext cx="146" cy="68"/>
                </a:xfrm>
                <a:custGeom>
                  <a:avLst/>
                  <a:gdLst>
                    <a:gd name="T0" fmla="*/ 0 w 586"/>
                    <a:gd name="T1" fmla="*/ 0 h 273"/>
                    <a:gd name="T2" fmla="*/ 0 w 586"/>
                    <a:gd name="T3" fmla="*/ 0 h 273"/>
                    <a:gd name="T4" fmla="*/ 0 w 586"/>
                    <a:gd name="T5" fmla="*/ 0 h 273"/>
                    <a:gd name="T6" fmla="*/ 0 w 586"/>
                    <a:gd name="T7" fmla="*/ 0 h 273"/>
                    <a:gd name="T8" fmla="*/ 0 w 586"/>
                    <a:gd name="T9" fmla="*/ 0 h 273"/>
                    <a:gd name="T10" fmla="*/ 0 w 586"/>
                    <a:gd name="T11" fmla="*/ 0 h 273"/>
                    <a:gd name="T12" fmla="*/ 0 w 586"/>
                    <a:gd name="T13" fmla="*/ 0 h 273"/>
                    <a:gd name="T14" fmla="*/ 0 w 586"/>
                    <a:gd name="T15" fmla="*/ 0 h 273"/>
                    <a:gd name="T16" fmla="*/ 0 w 586"/>
                    <a:gd name="T17" fmla="*/ 0 h 273"/>
                    <a:gd name="T18" fmla="*/ 0 w 586"/>
                    <a:gd name="T19" fmla="*/ 0 h 273"/>
                    <a:gd name="T20" fmla="*/ 0 w 586"/>
                    <a:gd name="T21" fmla="*/ 0 h 273"/>
                    <a:gd name="T22" fmla="*/ 0 w 586"/>
                    <a:gd name="T23" fmla="*/ 0 h 273"/>
                    <a:gd name="T24" fmla="*/ 0 w 586"/>
                    <a:gd name="T25" fmla="*/ 0 h 273"/>
                    <a:gd name="T26" fmla="*/ 0 w 586"/>
                    <a:gd name="T27" fmla="*/ 0 h 273"/>
                    <a:gd name="T28" fmla="*/ 0 w 586"/>
                    <a:gd name="T29" fmla="*/ 0 h 273"/>
                    <a:gd name="T30" fmla="*/ 0 w 586"/>
                    <a:gd name="T31" fmla="*/ 0 h 273"/>
                    <a:gd name="T32" fmla="*/ 0 w 586"/>
                    <a:gd name="T33" fmla="*/ 0 h 273"/>
                    <a:gd name="T34" fmla="*/ 0 w 586"/>
                    <a:gd name="T35" fmla="*/ 0 h 273"/>
                    <a:gd name="T36" fmla="*/ 0 w 586"/>
                    <a:gd name="T37" fmla="*/ 0 h 273"/>
                    <a:gd name="T38" fmla="*/ 0 w 586"/>
                    <a:gd name="T39" fmla="*/ 0 h 273"/>
                    <a:gd name="T40" fmla="*/ 0 w 586"/>
                    <a:gd name="T41" fmla="*/ 0 h 273"/>
                    <a:gd name="T42" fmla="*/ 0 w 586"/>
                    <a:gd name="T43" fmla="*/ 0 h 273"/>
                    <a:gd name="T44" fmla="*/ 0 w 586"/>
                    <a:gd name="T45" fmla="*/ 0 h 273"/>
                    <a:gd name="T46" fmla="*/ 0 w 586"/>
                    <a:gd name="T47" fmla="*/ 0 h 273"/>
                    <a:gd name="T48" fmla="*/ 0 w 586"/>
                    <a:gd name="T49" fmla="*/ 0 h 2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86"/>
                    <a:gd name="T76" fmla="*/ 0 h 273"/>
                    <a:gd name="T77" fmla="*/ 586 w 586"/>
                    <a:gd name="T78" fmla="*/ 273 h 27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86" h="273">
                      <a:moveTo>
                        <a:pt x="586" y="222"/>
                      </a:moveTo>
                      <a:lnTo>
                        <a:pt x="538" y="136"/>
                      </a:lnTo>
                      <a:lnTo>
                        <a:pt x="417" y="28"/>
                      </a:lnTo>
                      <a:lnTo>
                        <a:pt x="301" y="0"/>
                      </a:lnTo>
                      <a:lnTo>
                        <a:pt x="336" y="28"/>
                      </a:lnTo>
                      <a:lnTo>
                        <a:pt x="241" y="7"/>
                      </a:lnTo>
                      <a:lnTo>
                        <a:pt x="180" y="24"/>
                      </a:lnTo>
                      <a:lnTo>
                        <a:pt x="74" y="18"/>
                      </a:lnTo>
                      <a:lnTo>
                        <a:pt x="160" y="69"/>
                      </a:lnTo>
                      <a:lnTo>
                        <a:pt x="55" y="64"/>
                      </a:lnTo>
                      <a:lnTo>
                        <a:pt x="108" y="90"/>
                      </a:lnTo>
                      <a:lnTo>
                        <a:pt x="0" y="111"/>
                      </a:lnTo>
                      <a:lnTo>
                        <a:pt x="114" y="135"/>
                      </a:lnTo>
                      <a:lnTo>
                        <a:pt x="13" y="151"/>
                      </a:lnTo>
                      <a:lnTo>
                        <a:pt x="103" y="174"/>
                      </a:lnTo>
                      <a:lnTo>
                        <a:pt x="57" y="187"/>
                      </a:lnTo>
                      <a:lnTo>
                        <a:pt x="153" y="218"/>
                      </a:lnTo>
                      <a:lnTo>
                        <a:pt x="90" y="235"/>
                      </a:lnTo>
                      <a:lnTo>
                        <a:pt x="285" y="231"/>
                      </a:lnTo>
                      <a:lnTo>
                        <a:pt x="186" y="253"/>
                      </a:lnTo>
                      <a:lnTo>
                        <a:pt x="274" y="273"/>
                      </a:lnTo>
                      <a:lnTo>
                        <a:pt x="403" y="240"/>
                      </a:lnTo>
                      <a:lnTo>
                        <a:pt x="534" y="202"/>
                      </a:lnTo>
                      <a:lnTo>
                        <a:pt x="586" y="222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9" name="Freeform 147"/>
                <p:cNvSpPr>
                  <a:spLocks/>
                </p:cNvSpPr>
                <p:nvPr/>
              </p:nvSpPr>
              <p:spPr bwMode="auto">
                <a:xfrm>
                  <a:off x="4218" y="3354"/>
                  <a:ext cx="64" cy="24"/>
                </a:xfrm>
                <a:custGeom>
                  <a:avLst/>
                  <a:gdLst>
                    <a:gd name="T0" fmla="*/ 0 w 257"/>
                    <a:gd name="T1" fmla="*/ 0 h 96"/>
                    <a:gd name="T2" fmla="*/ 0 w 257"/>
                    <a:gd name="T3" fmla="*/ 0 h 96"/>
                    <a:gd name="T4" fmla="*/ 0 w 257"/>
                    <a:gd name="T5" fmla="*/ 0 h 96"/>
                    <a:gd name="T6" fmla="*/ 0 w 257"/>
                    <a:gd name="T7" fmla="*/ 0 h 96"/>
                    <a:gd name="T8" fmla="*/ 0 w 257"/>
                    <a:gd name="T9" fmla="*/ 0 h 96"/>
                    <a:gd name="T10" fmla="*/ 0 w 257"/>
                    <a:gd name="T11" fmla="*/ 0 h 96"/>
                    <a:gd name="T12" fmla="*/ 0 w 257"/>
                    <a:gd name="T13" fmla="*/ 0 h 96"/>
                    <a:gd name="T14" fmla="*/ 0 w 257"/>
                    <a:gd name="T15" fmla="*/ 0 h 96"/>
                    <a:gd name="T16" fmla="*/ 0 w 257"/>
                    <a:gd name="T17" fmla="*/ 0 h 96"/>
                    <a:gd name="T18" fmla="*/ 0 w 257"/>
                    <a:gd name="T19" fmla="*/ 0 h 96"/>
                    <a:gd name="T20" fmla="*/ 0 w 257"/>
                    <a:gd name="T21" fmla="*/ 0 h 96"/>
                    <a:gd name="T22" fmla="*/ 0 w 257"/>
                    <a:gd name="T23" fmla="*/ 0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7"/>
                    <a:gd name="T37" fmla="*/ 0 h 96"/>
                    <a:gd name="T38" fmla="*/ 257 w 257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7" h="96">
                      <a:moveTo>
                        <a:pt x="257" y="39"/>
                      </a:moveTo>
                      <a:lnTo>
                        <a:pt x="186" y="0"/>
                      </a:lnTo>
                      <a:lnTo>
                        <a:pt x="94" y="3"/>
                      </a:lnTo>
                      <a:lnTo>
                        <a:pt x="132" y="29"/>
                      </a:lnTo>
                      <a:lnTo>
                        <a:pt x="29" y="24"/>
                      </a:lnTo>
                      <a:lnTo>
                        <a:pt x="68" y="44"/>
                      </a:lnTo>
                      <a:lnTo>
                        <a:pt x="0" y="63"/>
                      </a:lnTo>
                      <a:lnTo>
                        <a:pt x="96" y="71"/>
                      </a:lnTo>
                      <a:lnTo>
                        <a:pt x="59" y="96"/>
                      </a:lnTo>
                      <a:lnTo>
                        <a:pt x="217" y="63"/>
                      </a:lnTo>
                      <a:lnTo>
                        <a:pt x="257" y="39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0" name="Freeform 148"/>
                <p:cNvSpPr>
                  <a:spLocks/>
                </p:cNvSpPr>
                <p:nvPr/>
              </p:nvSpPr>
              <p:spPr bwMode="auto">
                <a:xfrm>
                  <a:off x="4338" y="3149"/>
                  <a:ext cx="143" cy="136"/>
                </a:xfrm>
                <a:custGeom>
                  <a:avLst/>
                  <a:gdLst>
                    <a:gd name="T0" fmla="*/ 0 w 574"/>
                    <a:gd name="T1" fmla="*/ 0 h 546"/>
                    <a:gd name="T2" fmla="*/ 0 w 574"/>
                    <a:gd name="T3" fmla="*/ 0 h 546"/>
                    <a:gd name="T4" fmla="*/ 0 w 574"/>
                    <a:gd name="T5" fmla="*/ 0 h 546"/>
                    <a:gd name="T6" fmla="*/ 0 w 574"/>
                    <a:gd name="T7" fmla="*/ 0 h 546"/>
                    <a:gd name="T8" fmla="*/ 0 w 574"/>
                    <a:gd name="T9" fmla="*/ 0 h 546"/>
                    <a:gd name="T10" fmla="*/ 0 w 574"/>
                    <a:gd name="T11" fmla="*/ 0 h 546"/>
                    <a:gd name="T12" fmla="*/ 0 w 574"/>
                    <a:gd name="T13" fmla="*/ 0 h 546"/>
                    <a:gd name="T14" fmla="*/ 0 w 574"/>
                    <a:gd name="T15" fmla="*/ 0 h 546"/>
                    <a:gd name="T16" fmla="*/ 0 w 574"/>
                    <a:gd name="T17" fmla="*/ 0 h 546"/>
                    <a:gd name="T18" fmla="*/ 0 w 574"/>
                    <a:gd name="T19" fmla="*/ 0 h 546"/>
                    <a:gd name="T20" fmla="*/ 0 w 574"/>
                    <a:gd name="T21" fmla="*/ 0 h 546"/>
                    <a:gd name="T22" fmla="*/ 0 w 574"/>
                    <a:gd name="T23" fmla="*/ 0 h 546"/>
                    <a:gd name="T24" fmla="*/ 0 w 574"/>
                    <a:gd name="T25" fmla="*/ 0 h 546"/>
                    <a:gd name="T26" fmla="*/ 0 w 574"/>
                    <a:gd name="T27" fmla="*/ 0 h 546"/>
                    <a:gd name="T28" fmla="*/ 0 w 574"/>
                    <a:gd name="T29" fmla="*/ 0 h 546"/>
                    <a:gd name="T30" fmla="*/ 0 w 574"/>
                    <a:gd name="T31" fmla="*/ 0 h 546"/>
                    <a:gd name="T32" fmla="*/ 0 w 574"/>
                    <a:gd name="T33" fmla="*/ 0 h 546"/>
                    <a:gd name="T34" fmla="*/ 0 w 574"/>
                    <a:gd name="T35" fmla="*/ 0 h 546"/>
                    <a:gd name="T36" fmla="*/ 0 w 574"/>
                    <a:gd name="T37" fmla="*/ 0 h 546"/>
                    <a:gd name="T38" fmla="*/ 0 w 574"/>
                    <a:gd name="T39" fmla="*/ 0 h 546"/>
                    <a:gd name="T40" fmla="*/ 0 w 574"/>
                    <a:gd name="T41" fmla="*/ 0 h 546"/>
                    <a:gd name="T42" fmla="*/ 0 w 574"/>
                    <a:gd name="T43" fmla="*/ 0 h 5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74"/>
                    <a:gd name="T67" fmla="*/ 0 h 546"/>
                    <a:gd name="T68" fmla="*/ 574 w 574"/>
                    <a:gd name="T69" fmla="*/ 546 h 54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74" h="546">
                      <a:moveTo>
                        <a:pt x="45" y="0"/>
                      </a:moveTo>
                      <a:lnTo>
                        <a:pt x="192" y="104"/>
                      </a:lnTo>
                      <a:lnTo>
                        <a:pt x="407" y="172"/>
                      </a:lnTo>
                      <a:lnTo>
                        <a:pt x="359" y="177"/>
                      </a:lnTo>
                      <a:lnTo>
                        <a:pt x="372" y="216"/>
                      </a:lnTo>
                      <a:lnTo>
                        <a:pt x="236" y="159"/>
                      </a:lnTo>
                      <a:lnTo>
                        <a:pt x="279" y="201"/>
                      </a:lnTo>
                      <a:lnTo>
                        <a:pt x="212" y="207"/>
                      </a:lnTo>
                      <a:lnTo>
                        <a:pt x="390" y="262"/>
                      </a:lnTo>
                      <a:lnTo>
                        <a:pt x="333" y="279"/>
                      </a:lnTo>
                      <a:lnTo>
                        <a:pt x="475" y="337"/>
                      </a:lnTo>
                      <a:lnTo>
                        <a:pt x="435" y="366"/>
                      </a:lnTo>
                      <a:lnTo>
                        <a:pt x="486" y="387"/>
                      </a:lnTo>
                      <a:lnTo>
                        <a:pt x="498" y="368"/>
                      </a:lnTo>
                      <a:lnTo>
                        <a:pt x="570" y="447"/>
                      </a:lnTo>
                      <a:lnTo>
                        <a:pt x="574" y="546"/>
                      </a:lnTo>
                      <a:lnTo>
                        <a:pt x="286" y="503"/>
                      </a:lnTo>
                      <a:lnTo>
                        <a:pt x="139" y="231"/>
                      </a:lnTo>
                      <a:lnTo>
                        <a:pt x="0" y="63"/>
                      </a:lnTo>
                      <a:lnTo>
                        <a:pt x="89" y="8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1" name="Freeform 149"/>
                <p:cNvSpPr>
                  <a:spLocks/>
                </p:cNvSpPr>
                <p:nvPr/>
              </p:nvSpPr>
              <p:spPr bwMode="auto">
                <a:xfrm>
                  <a:off x="4152" y="3132"/>
                  <a:ext cx="237" cy="178"/>
                </a:xfrm>
                <a:custGeom>
                  <a:avLst/>
                  <a:gdLst>
                    <a:gd name="T0" fmla="*/ 0 w 948"/>
                    <a:gd name="T1" fmla="*/ 0 h 713"/>
                    <a:gd name="T2" fmla="*/ 0 w 948"/>
                    <a:gd name="T3" fmla="*/ 0 h 713"/>
                    <a:gd name="T4" fmla="*/ 0 w 948"/>
                    <a:gd name="T5" fmla="*/ 0 h 713"/>
                    <a:gd name="T6" fmla="*/ 0 w 948"/>
                    <a:gd name="T7" fmla="*/ 0 h 713"/>
                    <a:gd name="T8" fmla="*/ 0 w 948"/>
                    <a:gd name="T9" fmla="*/ 0 h 713"/>
                    <a:gd name="T10" fmla="*/ 0 w 948"/>
                    <a:gd name="T11" fmla="*/ 0 h 713"/>
                    <a:gd name="T12" fmla="*/ 0 w 948"/>
                    <a:gd name="T13" fmla="*/ 0 h 713"/>
                    <a:gd name="T14" fmla="*/ 0 w 948"/>
                    <a:gd name="T15" fmla="*/ 0 h 713"/>
                    <a:gd name="T16" fmla="*/ 0 w 948"/>
                    <a:gd name="T17" fmla="*/ 0 h 713"/>
                    <a:gd name="T18" fmla="*/ 0 w 948"/>
                    <a:gd name="T19" fmla="*/ 0 h 713"/>
                    <a:gd name="T20" fmla="*/ 0 w 948"/>
                    <a:gd name="T21" fmla="*/ 0 h 713"/>
                    <a:gd name="T22" fmla="*/ 0 w 948"/>
                    <a:gd name="T23" fmla="*/ 0 h 713"/>
                    <a:gd name="T24" fmla="*/ 0 w 948"/>
                    <a:gd name="T25" fmla="*/ 0 h 713"/>
                    <a:gd name="T26" fmla="*/ 0 w 948"/>
                    <a:gd name="T27" fmla="*/ 0 h 713"/>
                    <a:gd name="T28" fmla="*/ 0 w 948"/>
                    <a:gd name="T29" fmla="*/ 0 h 713"/>
                    <a:gd name="T30" fmla="*/ 0 w 948"/>
                    <a:gd name="T31" fmla="*/ 0 h 713"/>
                    <a:gd name="T32" fmla="*/ 0 w 948"/>
                    <a:gd name="T33" fmla="*/ 0 h 713"/>
                    <a:gd name="T34" fmla="*/ 0 w 948"/>
                    <a:gd name="T35" fmla="*/ 0 h 713"/>
                    <a:gd name="T36" fmla="*/ 0 w 948"/>
                    <a:gd name="T37" fmla="*/ 0 h 713"/>
                    <a:gd name="T38" fmla="*/ 0 w 948"/>
                    <a:gd name="T39" fmla="*/ 0 h 713"/>
                    <a:gd name="T40" fmla="*/ 0 w 948"/>
                    <a:gd name="T41" fmla="*/ 0 h 713"/>
                    <a:gd name="T42" fmla="*/ 0 w 948"/>
                    <a:gd name="T43" fmla="*/ 0 h 713"/>
                    <a:gd name="T44" fmla="*/ 0 w 948"/>
                    <a:gd name="T45" fmla="*/ 0 h 713"/>
                    <a:gd name="T46" fmla="*/ 0 w 948"/>
                    <a:gd name="T47" fmla="*/ 0 h 713"/>
                    <a:gd name="T48" fmla="*/ 0 w 948"/>
                    <a:gd name="T49" fmla="*/ 0 h 713"/>
                    <a:gd name="T50" fmla="*/ 0 w 948"/>
                    <a:gd name="T51" fmla="*/ 0 h 713"/>
                    <a:gd name="T52" fmla="*/ 0 w 948"/>
                    <a:gd name="T53" fmla="*/ 0 h 713"/>
                    <a:gd name="T54" fmla="*/ 0 w 948"/>
                    <a:gd name="T55" fmla="*/ 0 h 713"/>
                    <a:gd name="T56" fmla="*/ 0 w 948"/>
                    <a:gd name="T57" fmla="*/ 0 h 713"/>
                    <a:gd name="T58" fmla="*/ 0 w 948"/>
                    <a:gd name="T59" fmla="*/ 0 h 713"/>
                    <a:gd name="T60" fmla="*/ 0 w 948"/>
                    <a:gd name="T61" fmla="*/ 0 h 713"/>
                    <a:gd name="T62" fmla="*/ 0 w 948"/>
                    <a:gd name="T63" fmla="*/ 0 h 713"/>
                    <a:gd name="T64" fmla="*/ 0 w 948"/>
                    <a:gd name="T65" fmla="*/ 0 h 713"/>
                    <a:gd name="T66" fmla="*/ 0 w 948"/>
                    <a:gd name="T67" fmla="*/ 0 h 713"/>
                    <a:gd name="T68" fmla="*/ 0 w 948"/>
                    <a:gd name="T69" fmla="*/ 0 h 713"/>
                    <a:gd name="T70" fmla="*/ 0 w 948"/>
                    <a:gd name="T71" fmla="*/ 0 h 7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48"/>
                    <a:gd name="T109" fmla="*/ 0 h 713"/>
                    <a:gd name="T110" fmla="*/ 948 w 948"/>
                    <a:gd name="T111" fmla="*/ 713 h 7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48" h="713">
                      <a:moveTo>
                        <a:pt x="682" y="131"/>
                      </a:moveTo>
                      <a:lnTo>
                        <a:pt x="595" y="51"/>
                      </a:lnTo>
                      <a:lnTo>
                        <a:pt x="471" y="16"/>
                      </a:lnTo>
                      <a:lnTo>
                        <a:pt x="517" y="56"/>
                      </a:lnTo>
                      <a:lnTo>
                        <a:pt x="343" y="0"/>
                      </a:lnTo>
                      <a:lnTo>
                        <a:pt x="414" y="56"/>
                      </a:lnTo>
                      <a:lnTo>
                        <a:pt x="184" y="56"/>
                      </a:lnTo>
                      <a:lnTo>
                        <a:pt x="264" y="126"/>
                      </a:lnTo>
                      <a:lnTo>
                        <a:pt x="160" y="143"/>
                      </a:lnTo>
                      <a:lnTo>
                        <a:pt x="208" y="200"/>
                      </a:lnTo>
                      <a:lnTo>
                        <a:pt x="156" y="427"/>
                      </a:lnTo>
                      <a:lnTo>
                        <a:pt x="0" y="425"/>
                      </a:lnTo>
                      <a:lnTo>
                        <a:pt x="93" y="482"/>
                      </a:lnTo>
                      <a:lnTo>
                        <a:pt x="33" y="493"/>
                      </a:lnTo>
                      <a:lnTo>
                        <a:pt x="145" y="536"/>
                      </a:lnTo>
                      <a:lnTo>
                        <a:pt x="91" y="559"/>
                      </a:lnTo>
                      <a:lnTo>
                        <a:pt x="229" y="566"/>
                      </a:lnTo>
                      <a:lnTo>
                        <a:pt x="189" y="599"/>
                      </a:lnTo>
                      <a:lnTo>
                        <a:pt x="358" y="614"/>
                      </a:lnTo>
                      <a:lnTo>
                        <a:pt x="536" y="601"/>
                      </a:lnTo>
                      <a:lnTo>
                        <a:pt x="475" y="667"/>
                      </a:lnTo>
                      <a:lnTo>
                        <a:pt x="657" y="640"/>
                      </a:lnTo>
                      <a:lnTo>
                        <a:pt x="580" y="667"/>
                      </a:lnTo>
                      <a:lnTo>
                        <a:pt x="697" y="667"/>
                      </a:lnTo>
                      <a:lnTo>
                        <a:pt x="652" y="713"/>
                      </a:lnTo>
                      <a:lnTo>
                        <a:pt x="765" y="703"/>
                      </a:lnTo>
                      <a:lnTo>
                        <a:pt x="948" y="619"/>
                      </a:lnTo>
                      <a:lnTo>
                        <a:pt x="886" y="503"/>
                      </a:lnTo>
                      <a:lnTo>
                        <a:pt x="769" y="431"/>
                      </a:lnTo>
                      <a:lnTo>
                        <a:pt x="890" y="455"/>
                      </a:lnTo>
                      <a:lnTo>
                        <a:pt x="783" y="326"/>
                      </a:lnTo>
                      <a:lnTo>
                        <a:pt x="763" y="287"/>
                      </a:lnTo>
                      <a:lnTo>
                        <a:pt x="670" y="200"/>
                      </a:lnTo>
                      <a:lnTo>
                        <a:pt x="778" y="216"/>
                      </a:lnTo>
                      <a:lnTo>
                        <a:pt x="682" y="131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2" name="Freeform 150"/>
                <p:cNvSpPr>
                  <a:spLocks/>
                </p:cNvSpPr>
                <p:nvPr/>
              </p:nvSpPr>
              <p:spPr bwMode="auto">
                <a:xfrm>
                  <a:off x="4212" y="3262"/>
                  <a:ext cx="174" cy="45"/>
                </a:xfrm>
                <a:custGeom>
                  <a:avLst/>
                  <a:gdLst>
                    <a:gd name="T0" fmla="*/ 0 w 694"/>
                    <a:gd name="T1" fmla="*/ 0 h 182"/>
                    <a:gd name="T2" fmla="*/ 0 w 694"/>
                    <a:gd name="T3" fmla="*/ 0 h 182"/>
                    <a:gd name="T4" fmla="*/ 0 w 694"/>
                    <a:gd name="T5" fmla="*/ 0 h 182"/>
                    <a:gd name="T6" fmla="*/ 0 w 694"/>
                    <a:gd name="T7" fmla="*/ 0 h 182"/>
                    <a:gd name="T8" fmla="*/ 0 w 694"/>
                    <a:gd name="T9" fmla="*/ 0 h 182"/>
                    <a:gd name="T10" fmla="*/ 0 w 694"/>
                    <a:gd name="T11" fmla="*/ 0 h 182"/>
                    <a:gd name="T12" fmla="*/ 0 w 694"/>
                    <a:gd name="T13" fmla="*/ 0 h 182"/>
                    <a:gd name="T14" fmla="*/ 0 w 694"/>
                    <a:gd name="T15" fmla="*/ 0 h 182"/>
                    <a:gd name="T16" fmla="*/ 0 w 694"/>
                    <a:gd name="T17" fmla="*/ 0 h 182"/>
                    <a:gd name="T18" fmla="*/ 0 w 694"/>
                    <a:gd name="T19" fmla="*/ 0 h 182"/>
                    <a:gd name="T20" fmla="*/ 0 w 694"/>
                    <a:gd name="T21" fmla="*/ 0 h 182"/>
                    <a:gd name="T22" fmla="*/ 0 w 694"/>
                    <a:gd name="T23" fmla="*/ 0 h 182"/>
                    <a:gd name="T24" fmla="*/ 0 w 694"/>
                    <a:gd name="T25" fmla="*/ 0 h 182"/>
                    <a:gd name="T26" fmla="*/ 0 w 694"/>
                    <a:gd name="T27" fmla="*/ 0 h 182"/>
                    <a:gd name="T28" fmla="*/ 0 w 694"/>
                    <a:gd name="T29" fmla="*/ 0 h 182"/>
                    <a:gd name="T30" fmla="*/ 0 w 694"/>
                    <a:gd name="T31" fmla="*/ 0 h 182"/>
                    <a:gd name="T32" fmla="*/ 0 w 694"/>
                    <a:gd name="T33" fmla="*/ 0 h 182"/>
                    <a:gd name="T34" fmla="*/ 0 w 694"/>
                    <a:gd name="T35" fmla="*/ 0 h 182"/>
                    <a:gd name="T36" fmla="*/ 0 w 694"/>
                    <a:gd name="T37" fmla="*/ 0 h 182"/>
                    <a:gd name="T38" fmla="*/ 0 w 694"/>
                    <a:gd name="T39" fmla="*/ 0 h 18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94"/>
                    <a:gd name="T61" fmla="*/ 0 h 182"/>
                    <a:gd name="T62" fmla="*/ 694 w 694"/>
                    <a:gd name="T63" fmla="*/ 182 h 18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94" h="182">
                      <a:moveTo>
                        <a:pt x="690" y="140"/>
                      </a:moveTo>
                      <a:lnTo>
                        <a:pt x="666" y="123"/>
                      </a:lnTo>
                      <a:lnTo>
                        <a:pt x="525" y="152"/>
                      </a:lnTo>
                      <a:lnTo>
                        <a:pt x="444" y="182"/>
                      </a:lnTo>
                      <a:lnTo>
                        <a:pt x="501" y="140"/>
                      </a:lnTo>
                      <a:lnTo>
                        <a:pt x="417" y="135"/>
                      </a:lnTo>
                      <a:lnTo>
                        <a:pt x="457" y="102"/>
                      </a:lnTo>
                      <a:lnTo>
                        <a:pt x="362" y="98"/>
                      </a:lnTo>
                      <a:lnTo>
                        <a:pt x="280" y="132"/>
                      </a:lnTo>
                      <a:lnTo>
                        <a:pt x="312" y="83"/>
                      </a:lnTo>
                      <a:lnTo>
                        <a:pt x="182" y="102"/>
                      </a:lnTo>
                      <a:lnTo>
                        <a:pt x="0" y="83"/>
                      </a:lnTo>
                      <a:lnTo>
                        <a:pt x="108" y="21"/>
                      </a:lnTo>
                      <a:lnTo>
                        <a:pt x="246" y="33"/>
                      </a:lnTo>
                      <a:lnTo>
                        <a:pt x="406" y="0"/>
                      </a:lnTo>
                      <a:lnTo>
                        <a:pt x="360" y="60"/>
                      </a:lnTo>
                      <a:lnTo>
                        <a:pt x="610" y="74"/>
                      </a:lnTo>
                      <a:lnTo>
                        <a:pt x="694" y="86"/>
                      </a:lnTo>
                      <a:lnTo>
                        <a:pt x="690" y="14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3" name="Freeform 151"/>
                <p:cNvSpPr>
                  <a:spLocks/>
                </p:cNvSpPr>
                <p:nvPr/>
              </p:nvSpPr>
              <p:spPr bwMode="auto">
                <a:xfrm>
                  <a:off x="4358" y="3191"/>
                  <a:ext cx="131" cy="110"/>
                </a:xfrm>
                <a:custGeom>
                  <a:avLst/>
                  <a:gdLst>
                    <a:gd name="T0" fmla="*/ 0 w 525"/>
                    <a:gd name="T1" fmla="*/ 0 h 441"/>
                    <a:gd name="T2" fmla="*/ 0 w 525"/>
                    <a:gd name="T3" fmla="*/ 0 h 441"/>
                    <a:gd name="T4" fmla="*/ 0 w 525"/>
                    <a:gd name="T5" fmla="*/ 0 h 441"/>
                    <a:gd name="T6" fmla="*/ 0 w 525"/>
                    <a:gd name="T7" fmla="*/ 0 h 441"/>
                    <a:gd name="T8" fmla="*/ 0 w 525"/>
                    <a:gd name="T9" fmla="*/ 0 h 441"/>
                    <a:gd name="T10" fmla="*/ 0 w 525"/>
                    <a:gd name="T11" fmla="*/ 0 h 441"/>
                    <a:gd name="T12" fmla="*/ 0 w 525"/>
                    <a:gd name="T13" fmla="*/ 0 h 441"/>
                    <a:gd name="T14" fmla="*/ 0 w 525"/>
                    <a:gd name="T15" fmla="*/ 0 h 441"/>
                    <a:gd name="T16" fmla="*/ 0 w 525"/>
                    <a:gd name="T17" fmla="*/ 0 h 441"/>
                    <a:gd name="T18" fmla="*/ 0 w 525"/>
                    <a:gd name="T19" fmla="*/ 0 h 441"/>
                    <a:gd name="T20" fmla="*/ 0 w 525"/>
                    <a:gd name="T21" fmla="*/ 0 h 441"/>
                    <a:gd name="T22" fmla="*/ 0 w 525"/>
                    <a:gd name="T23" fmla="*/ 0 h 441"/>
                    <a:gd name="T24" fmla="*/ 0 w 525"/>
                    <a:gd name="T25" fmla="*/ 0 h 441"/>
                    <a:gd name="T26" fmla="*/ 0 w 525"/>
                    <a:gd name="T27" fmla="*/ 0 h 441"/>
                    <a:gd name="T28" fmla="*/ 0 w 525"/>
                    <a:gd name="T29" fmla="*/ 0 h 441"/>
                    <a:gd name="T30" fmla="*/ 0 w 525"/>
                    <a:gd name="T31" fmla="*/ 0 h 441"/>
                    <a:gd name="T32" fmla="*/ 0 w 525"/>
                    <a:gd name="T33" fmla="*/ 0 h 441"/>
                    <a:gd name="T34" fmla="*/ 0 w 525"/>
                    <a:gd name="T35" fmla="*/ 0 h 441"/>
                    <a:gd name="T36" fmla="*/ 0 w 525"/>
                    <a:gd name="T37" fmla="*/ 0 h 441"/>
                    <a:gd name="T38" fmla="*/ 0 w 525"/>
                    <a:gd name="T39" fmla="*/ 0 h 441"/>
                    <a:gd name="T40" fmla="*/ 0 w 525"/>
                    <a:gd name="T41" fmla="*/ 0 h 441"/>
                    <a:gd name="T42" fmla="*/ 0 w 525"/>
                    <a:gd name="T43" fmla="*/ 0 h 441"/>
                    <a:gd name="T44" fmla="*/ 0 w 525"/>
                    <a:gd name="T45" fmla="*/ 0 h 441"/>
                    <a:gd name="T46" fmla="*/ 0 w 525"/>
                    <a:gd name="T47" fmla="*/ 0 h 441"/>
                    <a:gd name="T48" fmla="*/ 0 w 525"/>
                    <a:gd name="T49" fmla="*/ 0 h 441"/>
                    <a:gd name="T50" fmla="*/ 0 w 525"/>
                    <a:gd name="T51" fmla="*/ 0 h 4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25"/>
                    <a:gd name="T79" fmla="*/ 0 h 441"/>
                    <a:gd name="T80" fmla="*/ 525 w 525"/>
                    <a:gd name="T81" fmla="*/ 441 h 4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25" h="441">
                      <a:moveTo>
                        <a:pt x="0" y="0"/>
                      </a:moveTo>
                      <a:lnTo>
                        <a:pt x="101" y="44"/>
                      </a:lnTo>
                      <a:lnTo>
                        <a:pt x="266" y="87"/>
                      </a:lnTo>
                      <a:lnTo>
                        <a:pt x="206" y="123"/>
                      </a:lnTo>
                      <a:lnTo>
                        <a:pt x="374" y="177"/>
                      </a:lnTo>
                      <a:lnTo>
                        <a:pt x="301" y="191"/>
                      </a:lnTo>
                      <a:lnTo>
                        <a:pt x="383" y="267"/>
                      </a:lnTo>
                      <a:lnTo>
                        <a:pt x="386" y="227"/>
                      </a:lnTo>
                      <a:lnTo>
                        <a:pt x="431" y="270"/>
                      </a:lnTo>
                      <a:lnTo>
                        <a:pt x="433" y="235"/>
                      </a:lnTo>
                      <a:lnTo>
                        <a:pt x="492" y="306"/>
                      </a:lnTo>
                      <a:lnTo>
                        <a:pt x="525" y="363"/>
                      </a:lnTo>
                      <a:lnTo>
                        <a:pt x="433" y="380"/>
                      </a:lnTo>
                      <a:lnTo>
                        <a:pt x="497" y="440"/>
                      </a:lnTo>
                      <a:lnTo>
                        <a:pt x="431" y="422"/>
                      </a:lnTo>
                      <a:lnTo>
                        <a:pt x="325" y="441"/>
                      </a:lnTo>
                      <a:lnTo>
                        <a:pt x="362" y="416"/>
                      </a:lnTo>
                      <a:lnTo>
                        <a:pt x="257" y="417"/>
                      </a:lnTo>
                      <a:lnTo>
                        <a:pt x="279" y="402"/>
                      </a:lnTo>
                      <a:lnTo>
                        <a:pt x="194" y="407"/>
                      </a:lnTo>
                      <a:lnTo>
                        <a:pt x="218" y="383"/>
                      </a:lnTo>
                      <a:lnTo>
                        <a:pt x="187" y="378"/>
                      </a:lnTo>
                      <a:lnTo>
                        <a:pt x="176" y="293"/>
                      </a:lnTo>
                      <a:lnTo>
                        <a:pt x="106" y="1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4" name="Freeform 152"/>
                <p:cNvSpPr>
                  <a:spLocks/>
                </p:cNvSpPr>
                <p:nvPr/>
              </p:nvSpPr>
              <p:spPr bwMode="auto">
                <a:xfrm>
                  <a:off x="4103" y="3132"/>
                  <a:ext cx="225" cy="130"/>
                </a:xfrm>
                <a:custGeom>
                  <a:avLst/>
                  <a:gdLst>
                    <a:gd name="T0" fmla="*/ 0 w 900"/>
                    <a:gd name="T1" fmla="*/ 0 h 519"/>
                    <a:gd name="T2" fmla="*/ 0 w 900"/>
                    <a:gd name="T3" fmla="*/ 0 h 519"/>
                    <a:gd name="T4" fmla="*/ 0 w 900"/>
                    <a:gd name="T5" fmla="*/ 0 h 519"/>
                    <a:gd name="T6" fmla="*/ 0 w 900"/>
                    <a:gd name="T7" fmla="*/ 0 h 519"/>
                    <a:gd name="T8" fmla="*/ 0 w 900"/>
                    <a:gd name="T9" fmla="*/ 0 h 519"/>
                    <a:gd name="T10" fmla="*/ 0 w 900"/>
                    <a:gd name="T11" fmla="*/ 0 h 519"/>
                    <a:gd name="T12" fmla="*/ 0 w 900"/>
                    <a:gd name="T13" fmla="*/ 0 h 519"/>
                    <a:gd name="T14" fmla="*/ 0 w 900"/>
                    <a:gd name="T15" fmla="*/ 0 h 519"/>
                    <a:gd name="T16" fmla="*/ 0 w 900"/>
                    <a:gd name="T17" fmla="*/ 0 h 519"/>
                    <a:gd name="T18" fmla="*/ 0 w 900"/>
                    <a:gd name="T19" fmla="*/ 0 h 519"/>
                    <a:gd name="T20" fmla="*/ 0 w 900"/>
                    <a:gd name="T21" fmla="*/ 0 h 519"/>
                    <a:gd name="T22" fmla="*/ 0 w 900"/>
                    <a:gd name="T23" fmla="*/ 0 h 519"/>
                    <a:gd name="T24" fmla="*/ 0 w 900"/>
                    <a:gd name="T25" fmla="*/ 0 h 519"/>
                    <a:gd name="T26" fmla="*/ 0 w 900"/>
                    <a:gd name="T27" fmla="*/ 0 h 519"/>
                    <a:gd name="T28" fmla="*/ 0 w 900"/>
                    <a:gd name="T29" fmla="*/ 0 h 519"/>
                    <a:gd name="T30" fmla="*/ 0 w 900"/>
                    <a:gd name="T31" fmla="*/ 0 h 519"/>
                    <a:gd name="T32" fmla="*/ 0 w 900"/>
                    <a:gd name="T33" fmla="*/ 0 h 519"/>
                    <a:gd name="T34" fmla="*/ 0 w 900"/>
                    <a:gd name="T35" fmla="*/ 0 h 519"/>
                    <a:gd name="T36" fmla="*/ 0 w 900"/>
                    <a:gd name="T37" fmla="*/ 0 h 519"/>
                    <a:gd name="T38" fmla="*/ 0 w 900"/>
                    <a:gd name="T39" fmla="*/ 0 h 519"/>
                    <a:gd name="T40" fmla="*/ 0 w 900"/>
                    <a:gd name="T41" fmla="*/ 0 h 519"/>
                    <a:gd name="T42" fmla="*/ 0 w 900"/>
                    <a:gd name="T43" fmla="*/ 0 h 519"/>
                    <a:gd name="T44" fmla="*/ 0 w 900"/>
                    <a:gd name="T45" fmla="*/ 0 h 519"/>
                    <a:gd name="T46" fmla="*/ 0 w 900"/>
                    <a:gd name="T47" fmla="*/ 0 h 519"/>
                    <a:gd name="T48" fmla="*/ 0 w 900"/>
                    <a:gd name="T49" fmla="*/ 0 h 519"/>
                    <a:gd name="T50" fmla="*/ 0 w 900"/>
                    <a:gd name="T51" fmla="*/ 0 h 519"/>
                    <a:gd name="T52" fmla="*/ 0 w 900"/>
                    <a:gd name="T53" fmla="*/ 0 h 519"/>
                    <a:gd name="T54" fmla="*/ 0 w 900"/>
                    <a:gd name="T55" fmla="*/ 0 h 519"/>
                    <a:gd name="T56" fmla="*/ 0 w 900"/>
                    <a:gd name="T57" fmla="*/ 0 h 519"/>
                    <a:gd name="T58" fmla="*/ 0 w 900"/>
                    <a:gd name="T59" fmla="*/ 0 h 519"/>
                    <a:gd name="T60" fmla="*/ 0 w 900"/>
                    <a:gd name="T61" fmla="*/ 0 h 519"/>
                    <a:gd name="T62" fmla="*/ 0 w 900"/>
                    <a:gd name="T63" fmla="*/ 0 h 519"/>
                    <a:gd name="T64" fmla="*/ 0 w 900"/>
                    <a:gd name="T65" fmla="*/ 0 h 519"/>
                    <a:gd name="T66" fmla="*/ 0 w 900"/>
                    <a:gd name="T67" fmla="*/ 0 h 519"/>
                    <a:gd name="T68" fmla="*/ 0 w 900"/>
                    <a:gd name="T69" fmla="*/ 0 h 519"/>
                    <a:gd name="T70" fmla="*/ 0 w 900"/>
                    <a:gd name="T71" fmla="*/ 0 h 519"/>
                    <a:gd name="T72" fmla="*/ 0 w 900"/>
                    <a:gd name="T73" fmla="*/ 0 h 519"/>
                    <a:gd name="T74" fmla="*/ 0 w 900"/>
                    <a:gd name="T75" fmla="*/ 0 h 519"/>
                    <a:gd name="T76" fmla="*/ 0 w 900"/>
                    <a:gd name="T77" fmla="*/ 0 h 5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900"/>
                    <a:gd name="T118" fmla="*/ 0 h 519"/>
                    <a:gd name="T119" fmla="*/ 900 w 900"/>
                    <a:gd name="T120" fmla="*/ 519 h 5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900" h="519">
                      <a:moveTo>
                        <a:pt x="549" y="66"/>
                      </a:moveTo>
                      <a:lnTo>
                        <a:pt x="315" y="0"/>
                      </a:lnTo>
                      <a:lnTo>
                        <a:pt x="162" y="22"/>
                      </a:lnTo>
                      <a:lnTo>
                        <a:pt x="329" y="49"/>
                      </a:lnTo>
                      <a:lnTo>
                        <a:pt x="149" y="84"/>
                      </a:lnTo>
                      <a:lnTo>
                        <a:pt x="0" y="102"/>
                      </a:lnTo>
                      <a:lnTo>
                        <a:pt x="149" y="132"/>
                      </a:lnTo>
                      <a:lnTo>
                        <a:pt x="69" y="155"/>
                      </a:lnTo>
                      <a:lnTo>
                        <a:pt x="224" y="203"/>
                      </a:lnTo>
                      <a:lnTo>
                        <a:pt x="105" y="221"/>
                      </a:lnTo>
                      <a:lnTo>
                        <a:pt x="290" y="252"/>
                      </a:lnTo>
                      <a:lnTo>
                        <a:pt x="189" y="278"/>
                      </a:lnTo>
                      <a:lnTo>
                        <a:pt x="303" y="335"/>
                      </a:lnTo>
                      <a:lnTo>
                        <a:pt x="224" y="339"/>
                      </a:lnTo>
                      <a:lnTo>
                        <a:pt x="118" y="348"/>
                      </a:lnTo>
                      <a:lnTo>
                        <a:pt x="228" y="396"/>
                      </a:lnTo>
                      <a:lnTo>
                        <a:pt x="315" y="419"/>
                      </a:lnTo>
                      <a:lnTo>
                        <a:pt x="267" y="436"/>
                      </a:lnTo>
                      <a:lnTo>
                        <a:pt x="347" y="515"/>
                      </a:lnTo>
                      <a:lnTo>
                        <a:pt x="479" y="519"/>
                      </a:lnTo>
                      <a:lnTo>
                        <a:pt x="381" y="414"/>
                      </a:lnTo>
                      <a:lnTo>
                        <a:pt x="531" y="444"/>
                      </a:lnTo>
                      <a:lnTo>
                        <a:pt x="474" y="378"/>
                      </a:lnTo>
                      <a:lnTo>
                        <a:pt x="681" y="441"/>
                      </a:lnTo>
                      <a:lnTo>
                        <a:pt x="681" y="401"/>
                      </a:lnTo>
                      <a:lnTo>
                        <a:pt x="839" y="344"/>
                      </a:lnTo>
                      <a:lnTo>
                        <a:pt x="813" y="309"/>
                      </a:lnTo>
                      <a:lnTo>
                        <a:pt x="900" y="295"/>
                      </a:lnTo>
                      <a:lnTo>
                        <a:pt x="693" y="141"/>
                      </a:lnTo>
                      <a:lnTo>
                        <a:pt x="720" y="212"/>
                      </a:lnTo>
                      <a:lnTo>
                        <a:pt x="593" y="186"/>
                      </a:lnTo>
                      <a:lnTo>
                        <a:pt x="641" y="229"/>
                      </a:lnTo>
                      <a:lnTo>
                        <a:pt x="426" y="234"/>
                      </a:lnTo>
                      <a:lnTo>
                        <a:pt x="492" y="181"/>
                      </a:lnTo>
                      <a:lnTo>
                        <a:pt x="435" y="141"/>
                      </a:lnTo>
                      <a:lnTo>
                        <a:pt x="545" y="129"/>
                      </a:lnTo>
                      <a:lnTo>
                        <a:pt x="461" y="97"/>
                      </a:lnTo>
                      <a:lnTo>
                        <a:pt x="54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5" name="Freeform 153"/>
                <p:cNvSpPr>
                  <a:spLocks/>
                </p:cNvSpPr>
                <p:nvPr/>
              </p:nvSpPr>
              <p:spPr bwMode="auto">
                <a:xfrm>
                  <a:off x="3877" y="3103"/>
                  <a:ext cx="224" cy="193"/>
                </a:xfrm>
                <a:custGeom>
                  <a:avLst/>
                  <a:gdLst>
                    <a:gd name="T0" fmla="*/ 0 w 897"/>
                    <a:gd name="T1" fmla="*/ 0 h 775"/>
                    <a:gd name="T2" fmla="*/ 0 w 897"/>
                    <a:gd name="T3" fmla="*/ 0 h 775"/>
                    <a:gd name="T4" fmla="*/ 0 w 897"/>
                    <a:gd name="T5" fmla="*/ 0 h 775"/>
                    <a:gd name="T6" fmla="*/ 0 w 897"/>
                    <a:gd name="T7" fmla="*/ 0 h 775"/>
                    <a:gd name="T8" fmla="*/ 0 w 897"/>
                    <a:gd name="T9" fmla="*/ 0 h 775"/>
                    <a:gd name="T10" fmla="*/ 0 w 897"/>
                    <a:gd name="T11" fmla="*/ 0 h 775"/>
                    <a:gd name="T12" fmla="*/ 0 w 897"/>
                    <a:gd name="T13" fmla="*/ 0 h 775"/>
                    <a:gd name="T14" fmla="*/ 0 w 897"/>
                    <a:gd name="T15" fmla="*/ 0 h 775"/>
                    <a:gd name="T16" fmla="*/ 0 w 897"/>
                    <a:gd name="T17" fmla="*/ 0 h 775"/>
                    <a:gd name="T18" fmla="*/ 0 w 897"/>
                    <a:gd name="T19" fmla="*/ 0 h 775"/>
                    <a:gd name="T20" fmla="*/ 0 w 897"/>
                    <a:gd name="T21" fmla="*/ 0 h 775"/>
                    <a:gd name="T22" fmla="*/ 0 w 897"/>
                    <a:gd name="T23" fmla="*/ 0 h 775"/>
                    <a:gd name="T24" fmla="*/ 0 w 897"/>
                    <a:gd name="T25" fmla="*/ 0 h 775"/>
                    <a:gd name="T26" fmla="*/ 0 w 897"/>
                    <a:gd name="T27" fmla="*/ 0 h 775"/>
                    <a:gd name="T28" fmla="*/ 0 w 897"/>
                    <a:gd name="T29" fmla="*/ 0 h 775"/>
                    <a:gd name="T30" fmla="*/ 0 w 897"/>
                    <a:gd name="T31" fmla="*/ 0 h 775"/>
                    <a:gd name="T32" fmla="*/ 0 w 897"/>
                    <a:gd name="T33" fmla="*/ 0 h 775"/>
                    <a:gd name="T34" fmla="*/ 0 w 897"/>
                    <a:gd name="T35" fmla="*/ 0 h 775"/>
                    <a:gd name="T36" fmla="*/ 0 w 897"/>
                    <a:gd name="T37" fmla="*/ 0 h 775"/>
                    <a:gd name="T38" fmla="*/ 0 w 897"/>
                    <a:gd name="T39" fmla="*/ 0 h 775"/>
                    <a:gd name="T40" fmla="*/ 0 w 897"/>
                    <a:gd name="T41" fmla="*/ 0 h 775"/>
                    <a:gd name="T42" fmla="*/ 0 w 897"/>
                    <a:gd name="T43" fmla="*/ 0 h 775"/>
                    <a:gd name="T44" fmla="*/ 0 w 897"/>
                    <a:gd name="T45" fmla="*/ 0 h 775"/>
                    <a:gd name="T46" fmla="*/ 0 w 897"/>
                    <a:gd name="T47" fmla="*/ 0 h 775"/>
                    <a:gd name="T48" fmla="*/ 0 w 897"/>
                    <a:gd name="T49" fmla="*/ 0 h 775"/>
                    <a:gd name="T50" fmla="*/ 0 w 897"/>
                    <a:gd name="T51" fmla="*/ 0 h 775"/>
                    <a:gd name="T52" fmla="*/ 0 w 897"/>
                    <a:gd name="T53" fmla="*/ 0 h 775"/>
                    <a:gd name="T54" fmla="*/ 0 w 897"/>
                    <a:gd name="T55" fmla="*/ 0 h 775"/>
                    <a:gd name="T56" fmla="*/ 0 w 897"/>
                    <a:gd name="T57" fmla="*/ 0 h 775"/>
                    <a:gd name="T58" fmla="*/ 0 w 897"/>
                    <a:gd name="T59" fmla="*/ 0 h 775"/>
                    <a:gd name="T60" fmla="*/ 0 w 897"/>
                    <a:gd name="T61" fmla="*/ 0 h 775"/>
                    <a:gd name="T62" fmla="*/ 0 w 897"/>
                    <a:gd name="T63" fmla="*/ 0 h 775"/>
                    <a:gd name="T64" fmla="*/ 0 w 897"/>
                    <a:gd name="T65" fmla="*/ 0 h 775"/>
                    <a:gd name="T66" fmla="*/ 0 w 897"/>
                    <a:gd name="T67" fmla="*/ 0 h 775"/>
                    <a:gd name="T68" fmla="*/ 0 w 897"/>
                    <a:gd name="T69" fmla="*/ 0 h 775"/>
                    <a:gd name="T70" fmla="*/ 0 w 897"/>
                    <a:gd name="T71" fmla="*/ 0 h 775"/>
                    <a:gd name="T72" fmla="*/ 0 w 897"/>
                    <a:gd name="T73" fmla="*/ 0 h 775"/>
                    <a:gd name="T74" fmla="*/ 0 w 897"/>
                    <a:gd name="T75" fmla="*/ 0 h 775"/>
                    <a:gd name="T76" fmla="*/ 0 w 897"/>
                    <a:gd name="T77" fmla="*/ 0 h 775"/>
                    <a:gd name="T78" fmla="*/ 0 w 897"/>
                    <a:gd name="T79" fmla="*/ 0 h 775"/>
                    <a:gd name="T80" fmla="*/ 0 w 897"/>
                    <a:gd name="T81" fmla="*/ 0 h 775"/>
                    <a:gd name="T82" fmla="*/ 0 w 897"/>
                    <a:gd name="T83" fmla="*/ 0 h 775"/>
                    <a:gd name="T84" fmla="*/ 0 w 897"/>
                    <a:gd name="T85" fmla="*/ 0 h 775"/>
                    <a:gd name="T86" fmla="*/ 0 w 897"/>
                    <a:gd name="T87" fmla="*/ 0 h 775"/>
                    <a:gd name="T88" fmla="*/ 0 w 897"/>
                    <a:gd name="T89" fmla="*/ 0 h 77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97"/>
                    <a:gd name="T136" fmla="*/ 0 h 775"/>
                    <a:gd name="T137" fmla="*/ 897 w 897"/>
                    <a:gd name="T138" fmla="*/ 775 h 77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97" h="775">
                      <a:moveTo>
                        <a:pt x="563" y="198"/>
                      </a:moveTo>
                      <a:lnTo>
                        <a:pt x="528" y="155"/>
                      </a:lnTo>
                      <a:lnTo>
                        <a:pt x="515" y="93"/>
                      </a:lnTo>
                      <a:lnTo>
                        <a:pt x="308" y="0"/>
                      </a:lnTo>
                      <a:lnTo>
                        <a:pt x="351" y="71"/>
                      </a:lnTo>
                      <a:lnTo>
                        <a:pt x="168" y="45"/>
                      </a:lnTo>
                      <a:lnTo>
                        <a:pt x="246" y="89"/>
                      </a:lnTo>
                      <a:lnTo>
                        <a:pt x="146" y="133"/>
                      </a:lnTo>
                      <a:lnTo>
                        <a:pt x="308" y="155"/>
                      </a:lnTo>
                      <a:lnTo>
                        <a:pt x="194" y="182"/>
                      </a:lnTo>
                      <a:lnTo>
                        <a:pt x="383" y="251"/>
                      </a:lnTo>
                      <a:lnTo>
                        <a:pt x="48" y="207"/>
                      </a:lnTo>
                      <a:lnTo>
                        <a:pt x="137" y="260"/>
                      </a:lnTo>
                      <a:lnTo>
                        <a:pt x="0" y="282"/>
                      </a:lnTo>
                      <a:lnTo>
                        <a:pt x="180" y="353"/>
                      </a:lnTo>
                      <a:lnTo>
                        <a:pt x="114" y="374"/>
                      </a:lnTo>
                      <a:lnTo>
                        <a:pt x="277" y="445"/>
                      </a:lnTo>
                      <a:lnTo>
                        <a:pt x="57" y="428"/>
                      </a:lnTo>
                      <a:lnTo>
                        <a:pt x="128" y="481"/>
                      </a:lnTo>
                      <a:lnTo>
                        <a:pt x="32" y="511"/>
                      </a:lnTo>
                      <a:lnTo>
                        <a:pt x="194" y="551"/>
                      </a:lnTo>
                      <a:lnTo>
                        <a:pt x="132" y="577"/>
                      </a:lnTo>
                      <a:lnTo>
                        <a:pt x="299" y="595"/>
                      </a:lnTo>
                      <a:lnTo>
                        <a:pt x="189" y="634"/>
                      </a:lnTo>
                      <a:lnTo>
                        <a:pt x="369" y="656"/>
                      </a:lnTo>
                      <a:lnTo>
                        <a:pt x="242" y="679"/>
                      </a:lnTo>
                      <a:lnTo>
                        <a:pt x="405" y="745"/>
                      </a:lnTo>
                      <a:lnTo>
                        <a:pt x="524" y="736"/>
                      </a:lnTo>
                      <a:lnTo>
                        <a:pt x="492" y="775"/>
                      </a:lnTo>
                      <a:lnTo>
                        <a:pt x="603" y="727"/>
                      </a:lnTo>
                      <a:lnTo>
                        <a:pt x="875" y="749"/>
                      </a:lnTo>
                      <a:lnTo>
                        <a:pt x="822" y="652"/>
                      </a:lnTo>
                      <a:lnTo>
                        <a:pt x="897" y="695"/>
                      </a:lnTo>
                      <a:lnTo>
                        <a:pt x="822" y="572"/>
                      </a:lnTo>
                      <a:lnTo>
                        <a:pt x="624" y="572"/>
                      </a:lnTo>
                      <a:lnTo>
                        <a:pt x="549" y="489"/>
                      </a:lnTo>
                      <a:lnTo>
                        <a:pt x="633" y="503"/>
                      </a:lnTo>
                      <a:lnTo>
                        <a:pt x="554" y="437"/>
                      </a:lnTo>
                      <a:lnTo>
                        <a:pt x="638" y="449"/>
                      </a:lnTo>
                      <a:lnTo>
                        <a:pt x="431" y="362"/>
                      </a:lnTo>
                      <a:lnTo>
                        <a:pt x="528" y="322"/>
                      </a:lnTo>
                      <a:lnTo>
                        <a:pt x="471" y="260"/>
                      </a:lnTo>
                      <a:lnTo>
                        <a:pt x="603" y="256"/>
                      </a:lnTo>
                      <a:lnTo>
                        <a:pt x="563" y="198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6" name="Freeform 154"/>
                <p:cNvSpPr>
                  <a:spLocks/>
                </p:cNvSpPr>
                <p:nvPr/>
              </p:nvSpPr>
              <p:spPr bwMode="auto">
                <a:xfrm>
                  <a:off x="3852" y="2865"/>
                  <a:ext cx="588" cy="204"/>
                </a:xfrm>
                <a:custGeom>
                  <a:avLst/>
                  <a:gdLst>
                    <a:gd name="T0" fmla="*/ 0 w 2351"/>
                    <a:gd name="T1" fmla="*/ 0 h 815"/>
                    <a:gd name="T2" fmla="*/ 0 w 2351"/>
                    <a:gd name="T3" fmla="*/ 0 h 815"/>
                    <a:gd name="T4" fmla="*/ 0 w 2351"/>
                    <a:gd name="T5" fmla="*/ 0 h 815"/>
                    <a:gd name="T6" fmla="*/ 0 w 2351"/>
                    <a:gd name="T7" fmla="*/ 0 h 815"/>
                    <a:gd name="T8" fmla="*/ 0 w 2351"/>
                    <a:gd name="T9" fmla="*/ 0 h 815"/>
                    <a:gd name="T10" fmla="*/ 0 w 2351"/>
                    <a:gd name="T11" fmla="*/ 0 h 815"/>
                    <a:gd name="T12" fmla="*/ 0 w 2351"/>
                    <a:gd name="T13" fmla="*/ 0 h 815"/>
                    <a:gd name="T14" fmla="*/ 0 w 2351"/>
                    <a:gd name="T15" fmla="*/ 0 h 815"/>
                    <a:gd name="T16" fmla="*/ 0 w 2351"/>
                    <a:gd name="T17" fmla="*/ 0 h 815"/>
                    <a:gd name="T18" fmla="*/ 0 w 2351"/>
                    <a:gd name="T19" fmla="*/ 0 h 815"/>
                    <a:gd name="T20" fmla="*/ 0 w 2351"/>
                    <a:gd name="T21" fmla="*/ 0 h 815"/>
                    <a:gd name="T22" fmla="*/ 0 w 2351"/>
                    <a:gd name="T23" fmla="*/ 0 h 815"/>
                    <a:gd name="T24" fmla="*/ 0 w 2351"/>
                    <a:gd name="T25" fmla="*/ 0 h 815"/>
                    <a:gd name="T26" fmla="*/ 0 w 2351"/>
                    <a:gd name="T27" fmla="*/ 0 h 815"/>
                    <a:gd name="T28" fmla="*/ 0 w 2351"/>
                    <a:gd name="T29" fmla="*/ 0 h 815"/>
                    <a:gd name="T30" fmla="*/ 0 w 2351"/>
                    <a:gd name="T31" fmla="*/ 0 h 815"/>
                    <a:gd name="T32" fmla="*/ 0 w 2351"/>
                    <a:gd name="T33" fmla="*/ 0 h 815"/>
                    <a:gd name="T34" fmla="*/ 0 w 2351"/>
                    <a:gd name="T35" fmla="*/ 0 h 815"/>
                    <a:gd name="T36" fmla="*/ 0 w 2351"/>
                    <a:gd name="T37" fmla="*/ 0 h 815"/>
                    <a:gd name="T38" fmla="*/ 0 w 2351"/>
                    <a:gd name="T39" fmla="*/ 0 h 815"/>
                    <a:gd name="T40" fmla="*/ 0 w 2351"/>
                    <a:gd name="T41" fmla="*/ 0 h 815"/>
                    <a:gd name="T42" fmla="*/ 0 w 2351"/>
                    <a:gd name="T43" fmla="*/ 0 h 815"/>
                    <a:gd name="T44" fmla="*/ 0 w 2351"/>
                    <a:gd name="T45" fmla="*/ 0 h 815"/>
                    <a:gd name="T46" fmla="*/ 0 w 2351"/>
                    <a:gd name="T47" fmla="*/ 0 h 815"/>
                    <a:gd name="T48" fmla="*/ 0 w 2351"/>
                    <a:gd name="T49" fmla="*/ 0 h 815"/>
                    <a:gd name="T50" fmla="*/ 0 w 2351"/>
                    <a:gd name="T51" fmla="*/ 0 h 815"/>
                    <a:gd name="T52" fmla="*/ 0 w 2351"/>
                    <a:gd name="T53" fmla="*/ 0 h 815"/>
                    <a:gd name="T54" fmla="*/ 0 w 2351"/>
                    <a:gd name="T55" fmla="*/ 0 h 815"/>
                    <a:gd name="T56" fmla="*/ 0 w 2351"/>
                    <a:gd name="T57" fmla="*/ 0 h 815"/>
                    <a:gd name="T58" fmla="*/ 0 w 2351"/>
                    <a:gd name="T59" fmla="*/ 0 h 815"/>
                    <a:gd name="T60" fmla="*/ 0 w 2351"/>
                    <a:gd name="T61" fmla="*/ 0 h 815"/>
                    <a:gd name="T62" fmla="*/ 0 w 2351"/>
                    <a:gd name="T63" fmla="*/ 0 h 815"/>
                    <a:gd name="T64" fmla="*/ 0 w 2351"/>
                    <a:gd name="T65" fmla="*/ 0 h 815"/>
                    <a:gd name="T66" fmla="*/ 0 w 2351"/>
                    <a:gd name="T67" fmla="*/ 0 h 815"/>
                    <a:gd name="T68" fmla="*/ 0 w 2351"/>
                    <a:gd name="T69" fmla="*/ 0 h 815"/>
                    <a:gd name="T70" fmla="*/ 0 w 2351"/>
                    <a:gd name="T71" fmla="*/ 0 h 815"/>
                    <a:gd name="T72" fmla="*/ 0 w 2351"/>
                    <a:gd name="T73" fmla="*/ 0 h 815"/>
                    <a:gd name="T74" fmla="*/ 0 w 2351"/>
                    <a:gd name="T75" fmla="*/ 0 h 815"/>
                    <a:gd name="T76" fmla="*/ 0 w 2351"/>
                    <a:gd name="T77" fmla="*/ 0 h 815"/>
                    <a:gd name="T78" fmla="*/ 0 w 2351"/>
                    <a:gd name="T79" fmla="*/ 0 h 815"/>
                    <a:gd name="T80" fmla="*/ 0 w 2351"/>
                    <a:gd name="T81" fmla="*/ 0 h 815"/>
                    <a:gd name="T82" fmla="*/ 0 w 2351"/>
                    <a:gd name="T83" fmla="*/ 0 h 815"/>
                    <a:gd name="T84" fmla="*/ 0 w 2351"/>
                    <a:gd name="T85" fmla="*/ 0 h 815"/>
                    <a:gd name="T86" fmla="*/ 0 w 2351"/>
                    <a:gd name="T87" fmla="*/ 0 h 815"/>
                    <a:gd name="T88" fmla="*/ 0 w 2351"/>
                    <a:gd name="T89" fmla="*/ 0 h 815"/>
                    <a:gd name="T90" fmla="*/ 0 w 2351"/>
                    <a:gd name="T91" fmla="*/ 0 h 815"/>
                    <a:gd name="T92" fmla="*/ 0 w 2351"/>
                    <a:gd name="T93" fmla="*/ 0 h 815"/>
                    <a:gd name="T94" fmla="*/ 0 w 2351"/>
                    <a:gd name="T95" fmla="*/ 0 h 815"/>
                    <a:gd name="T96" fmla="*/ 0 w 2351"/>
                    <a:gd name="T97" fmla="*/ 0 h 815"/>
                    <a:gd name="T98" fmla="*/ 0 w 2351"/>
                    <a:gd name="T99" fmla="*/ 0 h 815"/>
                    <a:gd name="T100" fmla="*/ 0 w 2351"/>
                    <a:gd name="T101" fmla="*/ 0 h 815"/>
                    <a:gd name="T102" fmla="*/ 0 w 2351"/>
                    <a:gd name="T103" fmla="*/ 0 h 815"/>
                    <a:gd name="T104" fmla="*/ 0 w 2351"/>
                    <a:gd name="T105" fmla="*/ 0 h 815"/>
                    <a:gd name="T106" fmla="*/ 0 w 2351"/>
                    <a:gd name="T107" fmla="*/ 0 h 815"/>
                    <a:gd name="T108" fmla="*/ 0 w 2351"/>
                    <a:gd name="T109" fmla="*/ 0 h 8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51"/>
                    <a:gd name="T166" fmla="*/ 0 h 815"/>
                    <a:gd name="T167" fmla="*/ 2351 w 2351"/>
                    <a:gd name="T168" fmla="*/ 815 h 8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51" h="815">
                      <a:moveTo>
                        <a:pt x="839" y="66"/>
                      </a:moveTo>
                      <a:lnTo>
                        <a:pt x="602" y="0"/>
                      </a:lnTo>
                      <a:lnTo>
                        <a:pt x="276" y="84"/>
                      </a:lnTo>
                      <a:lnTo>
                        <a:pt x="387" y="98"/>
                      </a:lnTo>
                      <a:lnTo>
                        <a:pt x="135" y="146"/>
                      </a:lnTo>
                      <a:lnTo>
                        <a:pt x="316" y="189"/>
                      </a:lnTo>
                      <a:lnTo>
                        <a:pt x="456" y="198"/>
                      </a:lnTo>
                      <a:lnTo>
                        <a:pt x="250" y="246"/>
                      </a:lnTo>
                      <a:lnTo>
                        <a:pt x="456" y="255"/>
                      </a:lnTo>
                      <a:lnTo>
                        <a:pt x="356" y="287"/>
                      </a:lnTo>
                      <a:lnTo>
                        <a:pt x="654" y="326"/>
                      </a:lnTo>
                      <a:lnTo>
                        <a:pt x="825" y="291"/>
                      </a:lnTo>
                      <a:lnTo>
                        <a:pt x="650" y="440"/>
                      </a:lnTo>
                      <a:lnTo>
                        <a:pt x="242" y="401"/>
                      </a:lnTo>
                      <a:lnTo>
                        <a:pt x="0" y="423"/>
                      </a:lnTo>
                      <a:lnTo>
                        <a:pt x="193" y="471"/>
                      </a:lnTo>
                      <a:lnTo>
                        <a:pt x="53" y="528"/>
                      </a:lnTo>
                      <a:lnTo>
                        <a:pt x="329" y="563"/>
                      </a:lnTo>
                      <a:lnTo>
                        <a:pt x="144" y="608"/>
                      </a:lnTo>
                      <a:lnTo>
                        <a:pt x="250" y="647"/>
                      </a:lnTo>
                      <a:lnTo>
                        <a:pt x="497" y="660"/>
                      </a:lnTo>
                      <a:lnTo>
                        <a:pt x="413" y="700"/>
                      </a:lnTo>
                      <a:lnTo>
                        <a:pt x="685" y="727"/>
                      </a:lnTo>
                      <a:lnTo>
                        <a:pt x="584" y="784"/>
                      </a:lnTo>
                      <a:lnTo>
                        <a:pt x="734" y="815"/>
                      </a:lnTo>
                      <a:lnTo>
                        <a:pt x="716" y="766"/>
                      </a:lnTo>
                      <a:lnTo>
                        <a:pt x="843" y="709"/>
                      </a:lnTo>
                      <a:lnTo>
                        <a:pt x="751" y="678"/>
                      </a:lnTo>
                      <a:lnTo>
                        <a:pt x="957" y="620"/>
                      </a:lnTo>
                      <a:lnTo>
                        <a:pt x="1142" y="669"/>
                      </a:lnTo>
                      <a:lnTo>
                        <a:pt x="1094" y="586"/>
                      </a:lnTo>
                      <a:lnTo>
                        <a:pt x="1467" y="669"/>
                      </a:lnTo>
                      <a:lnTo>
                        <a:pt x="1770" y="669"/>
                      </a:lnTo>
                      <a:lnTo>
                        <a:pt x="1634" y="743"/>
                      </a:lnTo>
                      <a:lnTo>
                        <a:pt x="1854" y="731"/>
                      </a:lnTo>
                      <a:lnTo>
                        <a:pt x="1841" y="784"/>
                      </a:lnTo>
                      <a:lnTo>
                        <a:pt x="2064" y="695"/>
                      </a:lnTo>
                      <a:lnTo>
                        <a:pt x="2276" y="757"/>
                      </a:lnTo>
                      <a:lnTo>
                        <a:pt x="2113" y="599"/>
                      </a:lnTo>
                      <a:lnTo>
                        <a:pt x="2351" y="638"/>
                      </a:lnTo>
                      <a:lnTo>
                        <a:pt x="2139" y="510"/>
                      </a:lnTo>
                      <a:lnTo>
                        <a:pt x="2284" y="515"/>
                      </a:lnTo>
                      <a:lnTo>
                        <a:pt x="2007" y="383"/>
                      </a:lnTo>
                      <a:lnTo>
                        <a:pt x="1823" y="296"/>
                      </a:lnTo>
                      <a:lnTo>
                        <a:pt x="1841" y="379"/>
                      </a:lnTo>
                      <a:lnTo>
                        <a:pt x="1674" y="366"/>
                      </a:lnTo>
                      <a:lnTo>
                        <a:pt x="1410" y="237"/>
                      </a:lnTo>
                      <a:lnTo>
                        <a:pt x="1419" y="287"/>
                      </a:lnTo>
                      <a:lnTo>
                        <a:pt x="1257" y="251"/>
                      </a:lnTo>
                      <a:lnTo>
                        <a:pt x="1383" y="163"/>
                      </a:lnTo>
                      <a:lnTo>
                        <a:pt x="1542" y="171"/>
                      </a:lnTo>
                      <a:lnTo>
                        <a:pt x="1362" y="89"/>
                      </a:lnTo>
                      <a:lnTo>
                        <a:pt x="1046" y="93"/>
                      </a:lnTo>
                      <a:lnTo>
                        <a:pt x="83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7" name="Freeform 155"/>
                <p:cNvSpPr>
                  <a:spLocks/>
                </p:cNvSpPr>
                <p:nvPr/>
              </p:nvSpPr>
              <p:spPr bwMode="auto">
                <a:xfrm>
                  <a:off x="4050" y="3037"/>
                  <a:ext cx="154" cy="42"/>
                </a:xfrm>
                <a:custGeom>
                  <a:avLst/>
                  <a:gdLst>
                    <a:gd name="T0" fmla="*/ 0 w 615"/>
                    <a:gd name="T1" fmla="*/ 0 h 172"/>
                    <a:gd name="T2" fmla="*/ 0 w 615"/>
                    <a:gd name="T3" fmla="*/ 0 h 172"/>
                    <a:gd name="T4" fmla="*/ 0 w 615"/>
                    <a:gd name="T5" fmla="*/ 0 h 172"/>
                    <a:gd name="T6" fmla="*/ 0 w 615"/>
                    <a:gd name="T7" fmla="*/ 0 h 172"/>
                    <a:gd name="T8" fmla="*/ 0 w 615"/>
                    <a:gd name="T9" fmla="*/ 0 h 172"/>
                    <a:gd name="T10" fmla="*/ 0 w 615"/>
                    <a:gd name="T11" fmla="*/ 0 h 172"/>
                    <a:gd name="T12" fmla="*/ 0 w 615"/>
                    <a:gd name="T13" fmla="*/ 0 h 172"/>
                    <a:gd name="T14" fmla="*/ 0 w 615"/>
                    <a:gd name="T15" fmla="*/ 0 h 172"/>
                    <a:gd name="T16" fmla="*/ 0 w 615"/>
                    <a:gd name="T17" fmla="*/ 0 h 172"/>
                    <a:gd name="T18" fmla="*/ 0 w 615"/>
                    <a:gd name="T19" fmla="*/ 0 h 172"/>
                    <a:gd name="T20" fmla="*/ 0 w 615"/>
                    <a:gd name="T21" fmla="*/ 0 h 172"/>
                    <a:gd name="T22" fmla="*/ 0 w 615"/>
                    <a:gd name="T23" fmla="*/ 0 h 172"/>
                    <a:gd name="T24" fmla="*/ 0 w 615"/>
                    <a:gd name="T25" fmla="*/ 0 h 172"/>
                    <a:gd name="T26" fmla="*/ 0 w 615"/>
                    <a:gd name="T27" fmla="*/ 0 h 172"/>
                    <a:gd name="T28" fmla="*/ 0 w 615"/>
                    <a:gd name="T29" fmla="*/ 0 h 1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15"/>
                    <a:gd name="T46" fmla="*/ 0 h 172"/>
                    <a:gd name="T47" fmla="*/ 615 w 615"/>
                    <a:gd name="T48" fmla="*/ 172 h 17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15" h="172">
                      <a:moveTo>
                        <a:pt x="378" y="45"/>
                      </a:moveTo>
                      <a:lnTo>
                        <a:pt x="237" y="5"/>
                      </a:lnTo>
                      <a:lnTo>
                        <a:pt x="123" y="0"/>
                      </a:lnTo>
                      <a:lnTo>
                        <a:pt x="211" y="41"/>
                      </a:lnTo>
                      <a:lnTo>
                        <a:pt x="34" y="57"/>
                      </a:lnTo>
                      <a:lnTo>
                        <a:pt x="136" y="84"/>
                      </a:lnTo>
                      <a:lnTo>
                        <a:pt x="0" y="137"/>
                      </a:lnTo>
                      <a:lnTo>
                        <a:pt x="118" y="132"/>
                      </a:lnTo>
                      <a:lnTo>
                        <a:pt x="79" y="172"/>
                      </a:lnTo>
                      <a:lnTo>
                        <a:pt x="198" y="168"/>
                      </a:lnTo>
                      <a:lnTo>
                        <a:pt x="329" y="132"/>
                      </a:lnTo>
                      <a:lnTo>
                        <a:pt x="460" y="89"/>
                      </a:lnTo>
                      <a:lnTo>
                        <a:pt x="615" y="80"/>
                      </a:lnTo>
                      <a:lnTo>
                        <a:pt x="378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8" name="Freeform 156"/>
                <p:cNvSpPr>
                  <a:spLocks/>
                </p:cNvSpPr>
                <p:nvPr/>
              </p:nvSpPr>
              <p:spPr bwMode="auto">
                <a:xfrm>
                  <a:off x="3915" y="2835"/>
                  <a:ext cx="390" cy="105"/>
                </a:xfrm>
                <a:custGeom>
                  <a:avLst/>
                  <a:gdLst>
                    <a:gd name="T0" fmla="*/ 0 w 1559"/>
                    <a:gd name="T1" fmla="*/ 0 h 418"/>
                    <a:gd name="T2" fmla="*/ 0 w 1559"/>
                    <a:gd name="T3" fmla="*/ 0 h 418"/>
                    <a:gd name="T4" fmla="*/ 0 w 1559"/>
                    <a:gd name="T5" fmla="*/ 0 h 418"/>
                    <a:gd name="T6" fmla="*/ 0 w 1559"/>
                    <a:gd name="T7" fmla="*/ 0 h 418"/>
                    <a:gd name="T8" fmla="*/ 0 w 1559"/>
                    <a:gd name="T9" fmla="*/ 0 h 418"/>
                    <a:gd name="T10" fmla="*/ 0 w 1559"/>
                    <a:gd name="T11" fmla="*/ 0 h 418"/>
                    <a:gd name="T12" fmla="*/ 0 w 1559"/>
                    <a:gd name="T13" fmla="*/ 0 h 418"/>
                    <a:gd name="T14" fmla="*/ 0 w 1559"/>
                    <a:gd name="T15" fmla="*/ 0 h 418"/>
                    <a:gd name="T16" fmla="*/ 0 w 1559"/>
                    <a:gd name="T17" fmla="*/ 0 h 418"/>
                    <a:gd name="T18" fmla="*/ 0 w 1559"/>
                    <a:gd name="T19" fmla="*/ 0 h 418"/>
                    <a:gd name="T20" fmla="*/ 0 w 1559"/>
                    <a:gd name="T21" fmla="*/ 0 h 418"/>
                    <a:gd name="T22" fmla="*/ 0 w 1559"/>
                    <a:gd name="T23" fmla="*/ 0 h 418"/>
                    <a:gd name="T24" fmla="*/ 0 w 1559"/>
                    <a:gd name="T25" fmla="*/ 0 h 418"/>
                    <a:gd name="T26" fmla="*/ 0 w 1559"/>
                    <a:gd name="T27" fmla="*/ 0 h 418"/>
                    <a:gd name="T28" fmla="*/ 0 w 1559"/>
                    <a:gd name="T29" fmla="*/ 0 h 418"/>
                    <a:gd name="T30" fmla="*/ 0 w 1559"/>
                    <a:gd name="T31" fmla="*/ 0 h 418"/>
                    <a:gd name="T32" fmla="*/ 0 w 1559"/>
                    <a:gd name="T33" fmla="*/ 0 h 418"/>
                    <a:gd name="T34" fmla="*/ 0 w 1559"/>
                    <a:gd name="T35" fmla="*/ 0 h 418"/>
                    <a:gd name="T36" fmla="*/ 0 w 1559"/>
                    <a:gd name="T37" fmla="*/ 0 h 418"/>
                    <a:gd name="T38" fmla="*/ 0 w 1559"/>
                    <a:gd name="T39" fmla="*/ 0 h 418"/>
                    <a:gd name="T40" fmla="*/ 0 w 1559"/>
                    <a:gd name="T41" fmla="*/ 0 h 418"/>
                    <a:gd name="T42" fmla="*/ 0 w 1559"/>
                    <a:gd name="T43" fmla="*/ 0 h 418"/>
                    <a:gd name="T44" fmla="*/ 0 w 1559"/>
                    <a:gd name="T45" fmla="*/ 0 h 418"/>
                    <a:gd name="T46" fmla="*/ 0 w 1559"/>
                    <a:gd name="T47" fmla="*/ 0 h 418"/>
                    <a:gd name="T48" fmla="*/ 0 w 1559"/>
                    <a:gd name="T49" fmla="*/ 0 h 418"/>
                    <a:gd name="T50" fmla="*/ 0 w 1559"/>
                    <a:gd name="T51" fmla="*/ 0 h 418"/>
                    <a:gd name="T52" fmla="*/ 0 w 1559"/>
                    <a:gd name="T53" fmla="*/ 0 h 418"/>
                    <a:gd name="T54" fmla="*/ 0 w 1559"/>
                    <a:gd name="T55" fmla="*/ 0 h 41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559"/>
                    <a:gd name="T85" fmla="*/ 0 h 418"/>
                    <a:gd name="T86" fmla="*/ 1559 w 1559"/>
                    <a:gd name="T87" fmla="*/ 418 h 41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559" h="418">
                      <a:moveTo>
                        <a:pt x="1043" y="100"/>
                      </a:moveTo>
                      <a:lnTo>
                        <a:pt x="556" y="125"/>
                      </a:lnTo>
                      <a:lnTo>
                        <a:pt x="710" y="170"/>
                      </a:lnTo>
                      <a:lnTo>
                        <a:pt x="417" y="165"/>
                      </a:lnTo>
                      <a:lnTo>
                        <a:pt x="159" y="214"/>
                      </a:lnTo>
                      <a:lnTo>
                        <a:pt x="378" y="219"/>
                      </a:lnTo>
                      <a:lnTo>
                        <a:pt x="0" y="274"/>
                      </a:lnTo>
                      <a:lnTo>
                        <a:pt x="129" y="299"/>
                      </a:lnTo>
                      <a:lnTo>
                        <a:pt x="338" y="299"/>
                      </a:lnTo>
                      <a:lnTo>
                        <a:pt x="149" y="354"/>
                      </a:lnTo>
                      <a:lnTo>
                        <a:pt x="352" y="349"/>
                      </a:lnTo>
                      <a:lnTo>
                        <a:pt x="228" y="388"/>
                      </a:lnTo>
                      <a:lnTo>
                        <a:pt x="407" y="398"/>
                      </a:lnTo>
                      <a:lnTo>
                        <a:pt x="715" y="359"/>
                      </a:lnTo>
                      <a:lnTo>
                        <a:pt x="591" y="418"/>
                      </a:lnTo>
                      <a:lnTo>
                        <a:pt x="870" y="364"/>
                      </a:lnTo>
                      <a:lnTo>
                        <a:pt x="1127" y="314"/>
                      </a:lnTo>
                      <a:lnTo>
                        <a:pt x="815" y="284"/>
                      </a:lnTo>
                      <a:lnTo>
                        <a:pt x="591" y="299"/>
                      </a:lnTo>
                      <a:lnTo>
                        <a:pt x="432" y="253"/>
                      </a:lnTo>
                      <a:lnTo>
                        <a:pt x="621" y="239"/>
                      </a:lnTo>
                      <a:lnTo>
                        <a:pt x="725" y="260"/>
                      </a:lnTo>
                      <a:lnTo>
                        <a:pt x="934" y="214"/>
                      </a:lnTo>
                      <a:lnTo>
                        <a:pt x="1142" y="154"/>
                      </a:lnTo>
                      <a:lnTo>
                        <a:pt x="1559" y="170"/>
                      </a:lnTo>
                      <a:lnTo>
                        <a:pt x="1033" y="0"/>
                      </a:lnTo>
                      <a:lnTo>
                        <a:pt x="1043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9" name="Freeform 157"/>
                <p:cNvSpPr>
                  <a:spLocks/>
                </p:cNvSpPr>
                <p:nvPr/>
              </p:nvSpPr>
              <p:spPr bwMode="auto">
                <a:xfrm>
                  <a:off x="3879" y="2953"/>
                  <a:ext cx="184" cy="71"/>
                </a:xfrm>
                <a:custGeom>
                  <a:avLst/>
                  <a:gdLst>
                    <a:gd name="T0" fmla="*/ 0 w 738"/>
                    <a:gd name="T1" fmla="*/ 0 h 282"/>
                    <a:gd name="T2" fmla="*/ 0 w 738"/>
                    <a:gd name="T3" fmla="*/ 0 h 282"/>
                    <a:gd name="T4" fmla="*/ 0 w 738"/>
                    <a:gd name="T5" fmla="*/ 0 h 282"/>
                    <a:gd name="T6" fmla="*/ 0 w 738"/>
                    <a:gd name="T7" fmla="*/ 0 h 282"/>
                    <a:gd name="T8" fmla="*/ 0 w 738"/>
                    <a:gd name="T9" fmla="*/ 0 h 282"/>
                    <a:gd name="T10" fmla="*/ 0 w 738"/>
                    <a:gd name="T11" fmla="*/ 0 h 282"/>
                    <a:gd name="T12" fmla="*/ 0 w 738"/>
                    <a:gd name="T13" fmla="*/ 0 h 282"/>
                    <a:gd name="T14" fmla="*/ 0 w 738"/>
                    <a:gd name="T15" fmla="*/ 0 h 282"/>
                    <a:gd name="T16" fmla="*/ 0 w 738"/>
                    <a:gd name="T17" fmla="*/ 0 h 282"/>
                    <a:gd name="T18" fmla="*/ 0 w 738"/>
                    <a:gd name="T19" fmla="*/ 0 h 282"/>
                    <a:gd name="T20" fmla="*/ 0 w 738"/>
                    <a:gd name="T21" fmla="*/ 0 h 282"/>
                    <a:gd name="T22" fmla="*/ 0 w 738"/>
                    <a:gd name="T23" fmla="*/ 0 h 282"/>
                    <a:gd name="T24" fmla="*/ 0 w 738"/>
                    <a:gd name="T25" fmla="*/ 0 h 282"/>
                    <a:gd name="T26" fmla="*/ 0 w 738"/>
                    <a:gd name="T27" fmla="*/ 0 h 282"/>
                    <a:gd name="T28" fmla="*/ 0 w 738"/>
                    <a:gd name="T29" fmla="*/ 0 h 282"/>
                    <a:gd name="T30" fmla="*/ 0 w 738"/>
                    <a:gd name="T31" fmla="*/ 0 h 282"/>
                    <a:gd name="T32" fmla="*/ 0 w 738"/>
                    <a:gd name="T33" fmla="*/ 0 h 282"/>
                    <a:gd name="T34" fmla="*/ 0 w 738"/>
                    <a:gd name="T35" fmla="*/ 0 h 282"/>
                    <a:gd name="T36" fmla="*/ 0 w 738"/>
                    <a:gd name="T37" fmla="*/ 0 h 28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8"/>
                    <a:gd name="T58" fmla="*/ 0 h 282"/>
                    <a:gd name="T59" fmla="*/ 738 w 738"/>
                    <a:gd name="T60" fmla="*/ 282 h 28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8" h="282">
                      <a:moveTo>
                        <a:pt x="738" y="19"/>
                      </a:moveTo>
                      <a:lnTo>
                        <a:pt x="474" y="47"/>
                      </a:lnTo>
                      <a:lnTo>
                        <a:pt x="269" y="0"/>
                      </a:lnTo>
                      <a:lnTo>
                        <a:pt x="402" y="86"/>
                      </a:lnTo>
                      <a:lnTo>
                        <a:pt x="190" y="68"/>
                      </a:lnTo>
                      <a:lnTo>
                        <a:pt x="0" y="81"/>
                      </a:lnTo>
                      <a:lnTo>
                        <a:pt x="217" y="121"/>
                      </a:lnTo>
                      <a:lnTo>
                        <a:pt x="70" y="171"/>
                      </a:lnTo>
                      <a:lnTo>
                        <a:pt x="302" y="209"/>
                      </a:lnTo>
                      <a:lnTo>
                        <a:pt x="214" y="277"/>
                      </a:lnTo>
                      <a:lnTo>
                        <a:pt x="410" y="282"/>
                      </a:lnTo>
                      <a:lnTo>
                        <a:pt x="365" y="177"/>
                      </a:lnTo>
                      <a:lnTo>
                        <a:pt x="558" y="262"/>
                      </a:lnTo>
                      <a:lnTo>
                        <a:pt x="733" y="268"/>
                      </a:lnTo>
                      <a:lnTo>
                        <a:pt x="553" y="178"/>
                      </a:lnTo>
                      <a:lnTo>
                        <a:pt x="708" y="154"/>
                      </a:lnTo>
                      <a:lnTo>
                        <a:pt x="580" y="102"/>
                      </a:lnTo>
                      <a:lnTo>
                        <a:pt x="73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0" name="Freeform 158"/>
                <p:cNvSpPr>
                  <a:spLocks/>
                </p:cNvSpPr>
                <p:nvPr/>
              </p:nvSpPr>
              <p:spPr bwMode="auto">
                <a:xfrm>
                  <a:off x="4227" y="2898"/>
                  <a:ext cx="240" cy="78"/>
                </a:xfrm>
                <a:custGeom>
                  <a:avLst/>
                  <a:gdLst>
                    <a:gd name="T0" fmla="*/ 0 w 958"/>
                    <a:gd name="T1" fmla="*/ 0 h 310"/>
                    <a:gd name="T2" fmla="*/ 0 w 958"/>
                    <a:gd name="T3" fmla="*/ 0 h 310"/>
                    <a:gd name="T4" fmla="*/ 0 w 958"/>
                    <a:gd name="T5" fmla="*/ 0 h 310"/>
                    <a:gd name="T6" fmla="*/ 0 w 958"/>
                    <a:gd name="T7" fmla="*/ 0 h 310"/>
                    <a:gd name="T8" fmla="*/ 0 w 958"/>
                    <a:gd name="T9" fmla="*/ 0 h 310"/>
                    <a:gd name="T10" fmla="*/ 0 w 958"/>
                    <a:gd name="T11" fmla="*/ 0 h 310"/>
                    <a:gd name="T12" fmla="*/ 0 w 958"/>
                    <a:gd name="T13" fmla="*/ 0 h 310"/>
                    <a:gd name="T14" fmla="*/ 0 w 958"/>
                    <a:gd name="T15" fmla="*/ 0 h 310"/>
                    <a:gd name="T16" fmla="*/ 0 w 958"/>
                    <a:gd name="T17" fmla="*/ 0 h 310"/>
                    <a:gd name="T18" fmla="*/ 0 w 958"/>
                    <a:gd name="T19" fmla="*/ 0 h 310"/>
                    <a:gd name="T20" fmla="*/ 0 w 958"/>
                    <a:gd name="T21" fmla="*/ 0 h 310"/>
                    <a:gd name="T22" fmla="*/ 0 w 958"/>
                    <a:gd name="T23" fmla="*/ 0 h 310"/>
                    <a:gd name="T24" fmla="*/ 0 w 958"/>
                    <a:gd name="T25" fmla="*/ 0 h 310"/>
                    <a:gd name="T26" fmla="*/ 0 w 958"/>
                    <a:gd name="T27" fmla="*/ 0 h 310"/>
                    <a:gd name="T28" fmla="*/ 0 w 958"/>
                    <a:gd name="T29" fmla="*/ 0 h 310"/>
                    <a:gd name="T30" fmla="*/ 0 w 958"/>
                    <a:gd name="T31" fmla="*/ 0 h 310"/>
                    <a:gd name="T32" fmla="*/ 0 w 958"/>
                    <a:gd name="T33" fmla="*/ 0 h 310"/>
                    <a:gd name="T34" fmla="*/ 0 w 958"/>
                    <a:gd name="T35" fmla="*/ 0 h 310"/>
                    <a:gd name="T36" fmla="*/ 0 w 958"/>
                    <a:gd name="T37" fmla="*/ 0 h 310"/>
                    <a:gd name="T38" fmla="*/ 0 w 958"/>
                    <a:gd name="T39" fmla="*/ 0 h 310"/>
                    <a:gd name="T40" fmla="*/ 0 w 958"/>
                    <a:gd name="T41" fmla="*/ 0 h 310"/>
                    <a:gd name="T42" fmla="*/ 0 w 958"/>
                    <a:gd name="T43" fmla="*/ 0 h 310"/>
                    <a:gd name="T44" fmla="*/ 0 w 958"/>
                    <a:gd name="T45" fmla="*/ 0 h 310"/>
                    <a:gd name="T46" fmla="*/ 0 w 958"/>
                    <a:gd name="T47" fmla="*/ 0 h 3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8"/>
                    <a:gd name="T73" fmla="*/ 0 h 310"/>
                    <a:gd name="T74" fmla="*/ 958 w 958"/>
                    <a:gd name="T75" fmla="*/ 310 h 3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8" h="310">
                      <a:moveTo>
                        <a:pt x="660" y="126"/>
                      </a:moveTo>
                      <a:lnTo>
                        <a:pt x="526" y="41"/>
                      </a:lnTo>
                      <a:lnTo>
                        <a:pt x="371" y="0"/>
                      </a:lnTo>
                      <a:lnTo>
                        <a:pt x="471" y="80"/>
                      </a:lnTo>
                      <a:lnTo>
                        <a:pt x="267" y="26"/>
                      </a:lnTo>
                      <a:lnTo>
                        <a:pt x="317" y="96"/>
                      </a:lnTo>
                      <a:lnTo>
                        <a:pt x="192" y="61"/>
                      </a:lnTo>
                      <a:lnTo>
                        <a:pt x="0" y="96"/>
                      </a:lnTo>
                      <a:lnTo>
                        <a:pt x="187" y="116"/>
                      </a:lnTo>
                      <a:lnTo>
                        <a:pt x="64" y="140"/>
                      </a:lnTo>
                      <a:lnTo>
                        <a:pt x="298" y="181"/>
                      </a:lnTo>
                      <a:lnTo>
                        <a:pt x="292" y="126"/>
                      </a:lnTo>
                      <a:lnTo>
                        <a:pt x="471" y="191"/>
                      </a:lnTo>
                      <a:lnTo>
                        <a:pt x="421" y="111"/>
                      </a:lnTo>
                      <a:lnTo>
                        <a:pt x="610" y="181"/>
                      </a:lnTo>
                      <a:lnTo>
                        <a:pt x="560" y="215"/>
                      </a:lnTo>
                      <a:lnTo>
                        <a:pt x="729" y="245"/>
                      </a:lnTo>
                      <a:lnTo>
                        <a:pt x="695" y="191"/>
                      </a:lnTo>
                      <a:lnTo>
                        <a:pt x="819" y="205"/>
                      </a:lnTo>
                      <a:lnTo>
                        <a:pt x="958" y="310"/>
                      </a:lnTo>
                      <a:lnTo>
                        <a:pt x="793" y="131"/>
                      </a:lnTo>
                      <a:lnTo>
                        <a:pt x="620" y="36"/>
                      </a:lnTo>
                      <a:lnTo>
                        <a:pt x="66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1" name="Freeform 159"/>
                <p:cNvSpPr>
                  <a:spLocks/>
                </p:cNvSpPr>
                <p:nvPr/>
              </p:nvSpPr>
              <p:spPr bwMode="auto">
                <a:xfrm>
                  <a:off x="4099" y="3017"/>
                  <a:ext cx="320" cy="69"/>
                </a:xfrm>
                <a:custGeom>
                  <a:avLst/>
                  <a:gdLst>
                    <a:gd name="T0" fmla="*/ 0 w 1277"/>
                    <a:gd name="T1" fmla="*/ 0 h 275"/>
                    <a:gd name="T2" fmla="*/ 0 w 1277"/>
                    <a:gd name="T3" fmla="*/ 0 h 275"/>
                    <a:gd name="T4" fmla="*/ 0 w 1277"/>
                    <a:gd name="T5" fmla="*/ 0 h 275"/>
                    <a:gd name="T6" fmla="*/ 0 w 1277"/>
                    <a:gd name="T7" fmla="*/ 0 h 275"/>
                    <a:gd name="T8" fmla="*/ 0 w 1277"/>
                    <a:gd name="T9" fmla="*/ 0 h 275"/>
                    <a:gd name="T10" fmla="*/ 0 w 1277"/>
                    <a:gd name="T11" fmla="*/ 0 h 275"/>
                    <a:gd name="T12" fmla="*/ 0 w 1277"/>
                    <a:gd name="T13" fmla="*/ 0 h 275"/>
                    <a:gd name="T14" fmla="*/ 0 w 1277"/>
                    <a:gd name="T15" fmla="*/ 0 h 275"/>
                    <a:gd name="T16" fmla="*/ 0 w 1277"/>
                    <a:gd name="T17" fmla="*/ 0 h 275"/>
                    <a:gd name="T18" fmla="*/ 0 w 1277"/>
                    <a:gd name="T19" fmla="*/ 0 h 275"/>
                    <a:gd name="T20" fmla="*/ 0 w 1277"/>
                    <a:gd name="T21" fmla="*/ 0 h 275"/>
                    <a:gd name="T22" fmla="*/ 0 w 1277"/>
                    <a:gd name="T23" fmla="*/ 0 h 275"/>
                    <a:gd name="T24" fmla="*/ 0 w 1277"/>
                    <a:gd name="T25" fmla="*/ 0 h 275"/>
                    <a:gd name="T26" fmla="*/ 0 w 1277"/>
                    <a:gd name="T27" fmla="*/ 0 h 275"/>
                    <a:gd name="T28" fmla="*/ 0 w 1277"/>
                    <a:gd name="T29" fmla="*/ 0 h 275"/>
                    <a:gd name="T30" fmla="*/ 0 w 1277"/>
                    <a:gd name="T31" fmla="*/ 0 h 275"/>
                    <a:gd name="T32" fmla="*/ 0 w 1277"/>
                    <a:gd name="T33" fmla="*/ 0 h 275"/>
                    <a:gd name="T34" fmla="*/ 0 w 1277"/>
                    <a:gd name="T35" fmla="*/ 0 h 275"/>
                    <a:gd name="T36" fmla="*/ 0 w 1277"/>
                    <a:gd name="T37" fmla="*/ 0 h 275"/>
                    <a:gd name="T38" fmla="*/ 0 w 1277"/>
                    <a:gd name="T39" fmla="*/ 0 h 275"/>
                    <a:gd name="T40" fmla="*/ 0 w 1277"/>
                    <a:gd name="T41" fmla="*/ 0 h 275"/>
                    <a:gd name="T42" fmla="*/ 0 w 1277"/>
                    <a:gd name="T43" fmla="*/ 0 h 27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77"/>
                    <a:gd name="T67" fmla="*/ 0 h 275"/>
                    <a:gd name="T68" fmla="*/ 1277 w 1277"/>
                    <a:gd name="T69" fmla="*/ 275 h 27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77" h="275">
                      <a:moveTo>
                        <a:pt x="450" y="20"/>
                      </a:moveTo>
                      <a:lnTo>
                        <a:pt x="386" y="69"/>
                      </a:lnTo>
                      <a:lnTo>
                        <a:pt x="535" y="85"/>
                      </a:lnTo>
                      <a:lnTo>
                        <a:pt x="487" y="133"/>
                      </a:lnTo>
                      <a:lnTo>
                        <a:pt x="805" y="84"/>
                      </a:lnTo>
                      <a:lnTo>
                        <a:pt x="687" y="137"/>
                      </a:lnTo>
                      <a:lnTo>
                        <a:pt x="877" y="146"/>
                      </a:lnTo>
                      <a:lnTo>
                        <a:pt x="1103" y="60"/>
                      </a:lnTo>
                      <a:lnTo>
                        <a:pt x="1277" y="148"/>
                      </a:lnTo>
                      <a:lnTo>
                        <a:pt x="1085" y="113"/>
                      </a:lnTo>
                      <a:lnTo>
                        <a:pt x="861" y="206"/>
                      </a:lnTo>
                      <a:lnTo>
                        <a:pt x="468" y="275"/>
                      </a:lnTo>
                      <a:lnTo>
                        <a:pt x="522" y="217"/>
                      </a:lnTo>
                      <a:lnTo>
                        <a:pt x="233" y="231"/>
                      </a:lnTo>
                      <a:lnTo>
                        <a:pt x="270" y="157"/>
                      </a:lnTo>
                      <a:lnTo>
                        <a:pt x="34" y="161"/>
                      </a:lnTo>
                      <a:lnTo>
                        <a:pt x="165" y="104"/>
                      </a:lnTo>
                      <a:lnTo>
                        <a:pt x="0" y="47"/>
                      </a:lnTo>
                      <a:lnTo>
                        <a:pt x="348" y="48"/>
                      </a:lnTo>
                      <a:lnTo>
                        <a:pt x="257" y="0"/>
                      </a:lnTo>
                      <a:lnTo>
                        <a:pt x="45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2" name="Freeform 160"/>
                <p:cNvSpPr>
                  <a:spLocks/>
                </p:cNvSpPr>
                <p:nvPr/>
              </p:nvSpPr>
              <p:spPr bwMode="auto">
                <a:xfrm>
                  <a:off x="4392" y="3031"/>
                  <a:ext cx="204" cy="392"/>
                </a:xfrm>
                <a:custGeom>
                  <a:avLst/>
                  <a:gdLst>
                    <a:gd name="T0" fmla="*/ 0 w 817"/>
                    <a:gd name="T1" fmla="*/ 0 h 1566"/>
                    <a:gd name="T2" fmla="*/ 0 w 817"/>
                    <a:gd name="T3" fmla="*/ 0 h 1566"/>
                    <a:gd name="T4" fmla="*/ 0 w 817"/>
                    <a:gd name="T5" fmla="*/ 0 h 1566"/>
                    <a:gd name="T6" fmla="*/ 0 w 817"/>
                    <a:gd name="T7" fmla="*/ 0 h 1566"/>
                    <a:gd name="T8" fmla="*/ 0 w 817"/>
                    <a:gd name="T9" fmla="*/ 0 h 1566"/>
                    <a:gd name="T10" fmla="*/ 0 w 817"/>
                    <a:gd name="T11" fmla="*/ 0 h 1566"/>
                    <a:gd name="T12" fmla="*/ 0 w 817"/>
                    <a:gd name="T13" fmla="*/ 0 h 1566"/>
                    <a:gd name="T14" fmla="*/ 0 w 817"/>
                    <a:gd name="T15" fmla="*/ 0 h 1566"/>
                    <a:gd name="T16" fmla="*/ 0 w 817"/>
                    <a:gd name="T17" fmla="*/ 0 h 1566"/>
                    <a:gd name="T18" fmla="*/ 0 w 817"/>
                    <a:gd name="T19" fmla="*/ 0 h 1566"/>
                    <a:gd name="T20" fmla="*/ 0 w 817"/>
                    <a:gd name="T21" fmla="*/ 0 h 1566"/>
                    <a:gd name="T22" fmla="*/ 0 w 817"/>
                    <a:gd name="T23" fmla="*/ 0 h 1566"/>
                    <a:gd name="T24" fmla="*/ 0 w 817"/>
                    <a:gd name="T25" fmla="*/ 0 h 1566"/>
                    <a:gd name="T26" fmla="*/ 0 w 817"/>
                    <a:gd name="T27" fmla="*/ 0 h 1566"/>
                    <a:gd name="T28" fmla="*/ 0 w 817"/>
                    <a:gd name="T29" fmla="*/ 0 h 1566"/>
                    <a:gd name="T30" fmla="*/ 0 w 817"/>
                    <a:gd name="T31" fmla="*/ 0 h 1566"/>
                    <a:gd name="T32" fmla="*/ 0 w 817"/>
                    <a:gd name="T33" fmla="*/ 0 h 1566"/>
                    <a:gd name="T34" fmla="*/ 0 w 817"/>
                    <a:gd name="T35" fmla="*/ 0 h 1566"/>
                    <a:gd name="T36" fmla="*/ 0 w 817"/>
                    <a:gd name="T37" fmla="*/ 0 h 1566"/>
                    <a:gd name="T38" fmla="*/ 0 w 817"/>
                    <a:gd name="T39" fmla="*/ 0 h 1566"/>
                    <a:gd name="T40" fmla="*/ 0 w 817"/>
                    <a:gd name="T41" fmla="*/ 0 h 1566"/>
                    <a:gd name="T42" fmla="*/ 0 w 817"/>
                    <a:gd name="T43" fmla="*/ 0 h 1566"/>
                    <a:gd name="T44" fmla="*/ 0 w 817"/>
                    <a:gd name="T45" fmla="*/ 0 h 1566"/>
                    <a:gd name="T46" fmla="*/ 0 w 817"/>
                    <a:gd name="T47" fmla="*/ 0 h 1566"/>
                    <a:gd name="T48" fmla="*/ 0 w 817"/>
                    <a:gd name="T49" fmla="*/ 0 h 1566"/>
                    <a:gd name="T50" fmla="*/ 0 w 817"/>
                    <a:gd name="T51" fmla="*/ 0 h 1566"/>
                    <a:gd name="T52" fmla="*/ 0 w 817"/>
                    <a:gd name="T53" fmla="*/ 0 h 1566"/>
                    <a:gd name="T54" fmla="*/ 0 w 817"/>
                    <a:gd name="T55" fmla="*/ 0 h 1566"/>
                    <a:gd name="T56" fmla="*/ 0 w 817"/>
                    <a:gd name="T57" fmla="*/ 0 h 1566"/>
                    <a:gd name="T58" fmla="*/ 0 w 817"/>
                    <a:gd name="T59" fmla="*/ 0 h 1566"/>
                    <a:gd name="T60" fmla="*/ 0 w 817"/>
                    <a:gd name="T61" fmla="*/ 0 h 1566"/>
                    <a:gd name="T62" fmla="*/ 0 w 817"/>
                    <a:gd name="T63" fmla="*/ 0 h 1566"/>
                    <a:gd name="T64" fmla="*/ 0 w 817"/>
                    <a:gd name="T65" fmla="*/ 0 h 1566"/>
                    <a:gd name="T66" fmla="*/ 0 w 817"/>
                    <a:gd name="T67" fmla="*/ 0 h 1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17"/>
                    <a:gd name="T103" fmla="*/ 0 h 1566"/>
                    <a:gd name="T104" fmla="*/ 817 w 817"/>
                    <a:gd name="T105" fmla="*/ 1566 h 1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17" h="1566">
                      <a:moveTo>
                        <a:pt x="378" y="237"/>
                      </a:moveTo>
                      <a:lnTo>
                        <a:pt x="316" y="191"/>
                      </a:lnTo>
                      <a:lnTo>
                        <a:pt x="161" y="238"/>
                      </a:lnTo>
                      <a:lnTo>
                        <a:pt x="180" y="205"/>
                      </a:lnTo>
                      <a:lnTo>
                        <a:pt x="0" y="221"/>
                      </a:lnTo>
                      <a:lnTo>
                        <a:pt x="85" y="185"/>
                      </a:lnTo>
                      <a:lnTo>
                        <a:pt x="31" y="169"/>
                      </a:lnTo>
                      <a:lnTo>
                        <a:pt x="85" y="141"/>
                      </a:lnTo>
                      <a:lnTo>
                        <a:pt x="237" y="163"/>
                      </a:lnTo>
                      <a:lnTo>
                        <a:pt x="189" y="120"/>
                      </a:lnTo>
                      <a:lnTo>
                        <a:pt x="320" y="151"/>
                      </a:lnTo>
                      <a:lnTo>
                        <a:pt x="297" y="91"/>
                      </a:lnTo>
                      <a:lnTo>
                        <a:pt x="201" y="21"/>
                      </a:lnTo>
                      <a:lnTo>
                        <a:pt x="314" y="40"/>
                      </a:lnTo>
                      <a:lnTo>
                        <a:pt x="322" y="0"/>
                      </a:lnTo>
                      <a:lnTo>
                        <a:pt x="478" y="58"/>
                      </a:lnTo>
                      <a:lnTo>
                        <a:pt x="539" y="172"/>
                      </a:lnTo>
                      <a:lnTo>
                        <a:pt x="445" y="80"/>
                      </a:lnTo>
                      <a:lnTo>
                        <a:pt x="374" y="70"/>
                      </a:lnTo>
                      <a:lnTo>
                        <a:pt x="461" y="198"/>
                      </a:lnTo>
                      <a:lnTo>
                        <a:pt x="418" y="237"/>
                      </a:lnTo>
                      <a:lnTo>
                        <a:pt x="589" y="392"/>
                      </a:lnTo>
                      <a:lnTo>
                        <a:pt x="522" y="385"/>
                      </a:lnTo>
                      <a:lnTo>
                        <a:pt x="601" y="488"/>
                      </a:lnTo>
                      <a:lnTo>
                        <a:pt x="670" y="826"/>
                      </a:lnTo>
                      <a:lnTo>
                        <a:pt x="680" y="957"/>
                      </a:lnTo>
                      <a:lnTo>
                        <a:pt x="817" y="1113"/>
                      </a:lnTo>
                      <a:lnTo>
                        <a:pt x="764" y="1135"/>
                      </a:lnTo>
                      <a:lnTo>
                        <a:pt x="755" y="1566"/>
                      </a:lnTo>
                      <a:lnTo>
                        <a:pt x="670" y="1034"/>
                      </a:lnTo>
                      <a:lnTo>
                        <a:pt x="591" y="706"/>
                      </a:lnTo>
                      <a:lnTo>
                        <a:pt x="494" y="491"/>
                      </a:lnTo>
                      <a:lnTo>
                        <a:pt x="378" y="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3" name="Freeform 161"/>
                <p:cNvSpPr>
                  <a:spLocks/>
                </p:cNvSpPr>
                <p:nvPr/>
              </p:nvSpPr>
              <p:spPr bwMode="auto">
                <a:xfrm>
                  <a:off x="4130" y="3144"/>
                  <a:ext cx="153" cy="98"/>
                </a:xfrm>
                <a:custGeom>
                  <a:avLst/>
                  <a:gdLst>
                    <a:gd name="T0" fmla="*/ 0 w 610"/>
                    <a:gd name="T1" fmla="*/ 0 h 392"/>
                    <a:gd name="T2" fmla="*/ 0 w 610"/>
                    <a:gd name="T3" fmla="*/ 0 h 392"/>
                    <a:gd name="T4" fmla="*/ 0 w 610"/>
                    <a:gd name="T5" fmla="*/ 0 h 392"/>
                    <a:gd name="T6" fmla="*/ 0 w 610"/>
                    <a:gd name="T7" fmla="*/ 0 h 392"/>
                    <a:gd name="T8" fmla="*/ 0 w 610"/>
                    <a:gd name="T9" fmla="*/ 0 h 392"/>
                    <a:gd name="T10" fmla="*/ 0 w 610"/>
                    <a:gd name="T11" fmla="*/ 0 h 392"/>
                    <a:gd name="T12" fmla="*/ 0 w 610"/>
                    <a:gd name="T13" fmla="*/ 0 h 392"/>
                    <a:gd name="T14" fmla="*/ 0 w 610"/>
                    <a:gd name="T15" fmla="*/ 0 h 392"/>
                    <a:gd name="T16" fmla="*/ 0 w 610"/>
                    <a:gd name="T17" fmla="*/ 0 h 392"/>
                    <a:gd name="T18" fmla="*/ 0 w 610"/>
                    <a:gd name="T19" fmla="*/ 0 h 392"/>
                    <a:gd name="T20" fmla="*/ 0 w 610"/>
                    <a:gd name="T21" fmla="*/ 0 h 392"/>
                    <a:gd name="T22" fmla="*/ 0 w 610"/>
                    <a:gd name="T23" fmla="*/ 0 h 392"/>
                    <a:gd name="T24" fmla="*/ 0 w 610"/>
                    <a:gd name="T25" fmla="*/ 0 h 392"/>
                    <a:gd name="T26" fmla="*/ 0 w 610"/>
                    <a:gd name="T27" fmla="*/ 0 h 392"/>
                    <a:gd name="T28" fmla="*/ 0 w 610"/>
                    <a:gd name="T29" fmla="*/ 0 h 392"/>
                    <a:gd name="T30" fmla="*/ 0 w 610"/>
                    <a:gd name="T31" fmla="*/ 0 h 392"/>
                    <a:gd name="T32" fmla="*/ 0 w 610"/>
                    <a:gd name="T33" fmla="*/ 0 h 392"/>
                    <a:gd name="T34" fmla="*/ 0 w 610"/>
                    <a:gd name="T35" fmla="*/ 0 h 392"/>
                    <a:gd name="T36" fmla="*/ 0 w 610"/>
                    <a:gd name="T37" fmla="*/ 0 h 392"/>
                    <a:gd name="T38" fmla="*/ 0 w 610"/>
                    <a:gd name="T39" fmla="*/ 0 h 392"/>
                    <a:gd name="T40" fmla="*/ 0 w 610"/>
                    <a:gd name="T41" fmla="*/ 0 h 392"/>
                    <a:gd name="T42" fmla="*/ 0 w 610"/>
                    <a:gd name="T43" fmla="*/ 0 h 392"/>
                    <a:gd name="T44" fmla="*/ 0 w 610"/>
                    <a:gd name="T45" fmla="*/ 0 h 392"/>
                    <a:gd name="T46" fmla="*/ 0 w 610"/>
                    <a:gd name="T47" fmla="*/ 0 h 392"/>
                    <a:gd name="T48" fmla="*/ 0 w 610"/>
                    <a:gd name="T49" fmla="*/ 0 h 392"/>
                    <a:gd name="T50" fmla="*/ 0 w 610"/>
                    <a:gd name="T51" fmla="*/ 0 h 392"/>
                    <a:gd name="T52" fmla="*/ 0 w 610"/>
                    <a:gd name="T53" fmla="*/ 0 h 392"/>
                    <a:gd name="T54" fmla="*/ 0 w 610"/>
                    <a:gd name="T55" fmla="*/ 0 h 392"/>
                    <a:gd name="T56" fmla="*/ 0 w 610"/>
                    <a:gd name="T57" fmla="*/ 0 h 392"/>
                    <a:gd name="T58" fmla="*/ 0 w 610"/>
                    <a:gd name="T59" fmla="*/ 0 h 392"/>
                    <a:gd name="T60" fmla="*/ 0 w 610"/>
                    <a:gd name="T61" fmla="*/ 0 h 392"/>
                    <a:gd name="T62" fmla="*/ 0 w 610"/>
                    <a:gd name="T63" fmla="*/ 0 h 39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10"/>
                    <a:gd name="T97" fmla="*/ 0 h 392"/>
                    <a:gd name="T98" fmla="*/ 610 w 610"/>
                    <a:gd name="T99" fmla="*/ 392 h 39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10" h="392">
                      <a:moveTo>
                        <a:pt x="435" y="26"/>
                      </a:moveTo>
                      <a:lnTo>
                        <a:pt x="250" y="0"/>
                      </a:lnTo>
                      <a:lnTo>
                        <a:pt x="285" y="48"/>
                      </a:lnTo>
                      <a:lnTo>
                        <a:pt x="123" y="35"/>
                      </a:lnTo>
                      <a:lnTo>
                        <a:pt x="0" y="66"/>
                      </a:lnTo>
                      <a:lnTo>
                        <a:pt x="153" y="88"/>
                      </a:lnTo>
                      <a:lnTo>
                        <a:pt x="39" y="106"/>
                      </a:lnTo>
                      <a:lnTo>
                        <a:pt x="139" y="128"/>
                      </a:lnTo>
                      <a:lnTo>
                        <a:pt x="100" y="154"/>
                      </a:lnTo>
                      <a:lnTo>
                        <a:pt x="214" y="203"/>
                      </a:lnTo>
                      <a:lnTo>
                        <a:pt x="153" y="242"/>
                      </a:lnTo>
                      <a:lnTo>
                        <a:pt x="259" y="277"/>
                      </a:lnTo>
                      <a:lnTo>
                        <a:pt x="197" y="313"/>
                      </a:lnTo>
                      <a:lnTo>
                        <a:pt x="105" y="326"/>
                      </a:lnTo>
                      <a:lnTo>
                        <a:pt x="223" y="352"/>
                      </a:lnTo>
                      <a:lnTo>
                        <a:pt x="294" y="392"/>
                      </a:lnTo>
                      <a:lnTo>
                        <a:pt x="280" y="335"/>
                      </a:lnTo>
                      <a:lnTo>
                        <a:pt x="355" y="343"/>
                      </a:lnTo>
                      <a:lnTo>
                        <a:pt x="325" y="299"/>
                      </a:lnTo>
                      <a:lnTo>
                        <a:pt x="469" y="299"/>
                      </a:lnTo>
                      <a:lnTo>
                        <a:pt x="303" y="242"/>
                      </a:lnTo>
                      <a:lnTo>
                        <a:pt x="501" y="237"/>
                      </a:lnTo>
                      <a:lnTo>
                        <a:pt x="610" y="194"/>
                      </a:lnTo>
                      <a:lnTo>
                        <a:pt x="426" y="203"/>
                      </a:lnTo>
                      <a:lnTo>
                        <a:pt x="439" y="167"/>
                      </a:lnTo>
                      <a:lnTo>
                        <a:pt x="255" y="176"/>
                      </a:lnTo>
                      <a:lnTo>
                        <a:pt x="298" y="128"/>
                      </a:lnTo>
                      <a:lnTo>
                        <a:pt x="197" y="66"/>
                      </a:lnTo>
                      <a:lnTo>
                        <a:pt x="391" y="83"/>
                      </a:lnTo>
                      <a:lnTo>
                        <a:pt x="328" y="44"/>
                      </a:lnTo>
                      <a:lnTo>
                        <a:pt x="4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4" name="Freeform 162"/>
                <p:cNvSpPr>
                  <a:spLocks/>
                </p:cNvSpPr>
                <p:nvPr/>
              </p:nvSpPr>
              <p:spPr bwMode="auto">
                <a:xfrm>
                  <a:off x="4180" y="3240"/>
                  <a:ext cx="178" cy="43"/>
                </a:xfrm>
                <a:custGeom>
                  <a:avLst/>
                  <a:gdLst>
                    <a:gd name="T0" fmla="*/ 0 w 712"/>
                    <a:gd name="T1" fmla="*/ 0 h 171"/>
                    <a:gd name="T2" fmla="*/ 0 w 712"/>
                    <a:gd name="T3" fmla="*/ 0 h 171"/>
                    <a:gd name="T4" fmla="*/ 0 w 712"/>
                    <a:gd name="T5" fmla="*/ 0 h 171"/>
                    <a:gd name="T6" fmla="*/ 0 w 712"/>
                    <a:gd name="T7" fmla="*/ 0 h 171"/>
                    <a:gd name="T8" fmla="*/ 0 w 712"/>
                    <a:gd name="T9" fmla="*/ 0 h 171"/>
                    <a:gd name="T10" fmla="*/ 0 w 712"/>
                    <a:gd name="T11" fmla="*/ 0 h 171"/>
                    <a:gd name="T12" fmla="*/ 0 w 712"/>
                    <a:gd name="T13" fmla="*/ 0 h 171"/>
                    <a:gd name="T14" fmla="*/ 0 w 712"/>
                    <a:gd name="T15" fmla="*/ 0 h 171"/>
                    <a:gd name="T16" fmla="*/ 0 w 712"/>
                    <a:gd name="T17" fmla="*/ 0 h 171"/>
                    <a:gd name="T18" fmla="*/ 0 w 712"/>
                    <a:gd name="T19" fmla="*/ 0 h 171"/>
                    <a:gd name="T20" fmla="*/ 0 w 712"/>
                    <a:gd name="T21" fmla="*/ 0 h 171"/>
                    <a:gd name="T22" fmla="*/ 0 w 712"/>
                    <a:gd name="T23" fmla="*/ 0 h 171"/>
                    <a:gd name="T24" fmla="*/ 0 w 712"/>
                    <a:gd name="T25" fmla="*/ 0 h 171"/>
                    <a:gd name="T26" fmla="*/ 0 w 712"/>
                    <a:gd name="T27" fmla="*/ 0 h 171"/>
                    <a:gd name="T28" fmla="*/ 0 w 712"/>
                    <a:gd name="T29" fmla="*/ 0 h 171"/>
                    <a:gd name="T30" fmla="*/ 0 w 712"/>
                    <a:gd name="T31" fmla="*/ 0 h 171"/>
                    <a:gd name="T32" fmla="*/ 0 w 712"/>
                    <a:gd name="T33" fmla="*/ 0 h 171"/>
                    <a:gd name="T34" fmla="*/ 0 w 712"/>
                    <a:gd name="T35" fmla="*/ 0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12"/>
                    <a:gd name="T55" fmla="*/ 0 h 171"/>
                    <a:gd name="T56" fmla="*/ 712 w 712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12" h="171">
                      <a:moveTo>
                        <a:pt x="0" y="30"/>
                      </a:moveTo>
                      <a:lnTo>
                        <a:pt x="101" y="83"/>
                      </a:lnTo>
                      <a:lnTo>
                        <a:pt x="71" y="110"/>
                      </a:lnTo>
                      <a:lnTo>
                        <a:pt x="254" y="128"/>
                      </a:lnTo>
                      <a:lnTo>
                        <a:pt x="189" y="158"/>
                      </a:lnTo>
                      <a:lnTo>
                        <a:pt x="369" y="171"/>
                      </a:lnTo>
                      <a:lnTo>
                        <a:pt x="575" y="83"/>
                      </a:lnTo>
                      <a:lnTo>
                        <a:pt x="712" y="83"/>
                      </a:lnTo>
                      <a:lnTo>
                        <a:pt x="435" y="0"/>
                      </a:lnTo>
                      <a:lnTo>
                        <a:pt x="488" y="62"/>
                      </a:lnTo>
                      <a:lnTo>
                        <a:pt x="431" y="75"/>
                      </a:lnTo>
                      <a:lnTo>
                        <a:pt x="251" y="9"/>
                      </a:lnTo>
                      <a:lnTo>
                        <a:pt x="334" y="69"/>
                      </a:lnTo>
                      <a:lnTo>
                        <a:pt x="260" y="62"/>
                      </a:lnTo>
                      <a:lnTo>
                        <a:pt x="154" y="30"/>
                      </a:lnTo>
                      <a:lnTo>
                        <a:pt x="185" y="6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5" name="Freeform 163"/>
                <p:cNvSpPr>
                  <a:spLocks/>
                </p:cNvSpPr>
                <p:nvPr/>
              </p:nvSpPr>
              <p:spPr bwMode="auto">
                <a:xfrm>
                  <a:off x="4347" y="3188"/>
                  <a:ext cx="181" cy="238"/>
                </a:xfrm>
                <a:custGeom>
                  <a:avLst/>
                  <a:gdLst>
                    <a:gd name="T0" fmla="*/ 0 w 725"/>
                    <a:gd name="T1" fmla="*/ 0 h 950"/>
                    <a:gd name="T2" fmla="*/ 0 w 725"/>
                    <a:gd name="T3" fmla="*/ 0 h 950"/>
                    <a:gd name="T4" fmla="*/ 0 w 725"/>
                    <a:gd name="T5" fmla="*/ 0 h 950"/>
                    <a:gd name="T6" fmla="*/ 0 w 725"/>
                    <a:gd name="T7" fmla="*/ 0 h 950"/>
                    <a:gd name="T8" fmla="*/ 0 w 725"/>
                    <a:gd name="T9" fmla="*/ 0 h 950"/>
                    <a:gd name="T10" fmla="*/ 0 w 725"/>
                    <a:gd name="T11" fmla="*/ 0 h 950"/>
                    <a:gd name="T12" fmla="*/ 0 w 725"/>
                    <a:gd name="T13" fmla="*/ 0 h 950"/>
                    <a:gd name="T14" fmla="*/ 0 w 725"/>
                    <a:gd name="T15" fmla="*/ 0 h 950"/>
                    <a:gd name="T16" fmla="*/ 0 w 725"/>
                    <a:gd name="T17" fmla="*/ 0 h 950"/>
                    <a:gd name="T18" fmla="*/ 0 w 725"/>
                    <a:gd name="T19" fmla="*/ 0 h 950"/>
                    <a:gd name="T20" fmla="*/ 0 w 725"/>
                    <a:gd name="T21" fmla="*/ 0 h 950"/>
                    <a:gd name="T22" fmla="*/ 0 w 725"/>
                    <a:gd name="T23" fmla="*/ 0 h 950"/>
                    <a:gd name="T24" fmla="*/ 0 w 725"/>
                    <a:gd name="T25" fmla="*/ 0 h 950"/>
                    <a:gd name="T26" fmla="*/ 0 w 725"/>
                    <a:gd name="T27" fmla="*/ 0 h 950"/>
                    <a:gd name="T28" fmla="*/ 0 w 725"/>
                    <a:gd name="T29" fmla="*/ 0 h 950"/>
                    <a:gd name="T30" fmla="*/ 0 w 725"/>
                    <a:gd name="T31" fmla="*/ 0 h 950"/>
                    <a:gd name="T32" fmla="*/ 0 w 725"/>
                    <a:gd name="T33" fmla="*/ 0 h 950"/>
                    <a:gd name="T34" fmla="*/ 0 w 725"/>
                    <a:gd name="T35" fmla="*/ 0 h 950"/>
                    <a:gd name="T36" fmla="*/ 0 w 725"/>
                    <a:gd name="T37" fmla="*/ 0 h 950"/>
                    <a:gd name="T38" fmla="*/ 0 w 725"/>
                    <a:gd name="T39" fmla="*/ 0 h 950"/>
                    <a:gd name="T40" fmla="*/ 0 w 725"/>
                    <a:gd name="T41" fmla="*/ 0 h 950"/>
                    <a:gd name="T42" fmla="*/ 0 w 725"/>
                    <a:gd name="T43" fmla="*/ 0 h 950"/>
                    <a:gd name="T44" fmla="*/ 0 w 725"/>
                    <a:gd name="T45" fmla="*/ 0 h 950"/>
                    <a:gd name="T46" fmla="*/ 0 w 725"/>
                    <a:gd name="T47" fmla="*/ 0 h 950"/>
                    <a:gd name="T48" fmla="*/ 0 w 725"/>
                    <a:gd name="T49" fmla="*/ 0 h 950"/>
                    <a:gd name="T50" fmla="*/ 0 w 725"/>
                    <a:gd name="T51" fmla="*/ 0 h 950"/>
                    <a:gd name="T52" fmla="*/ 0 w 725"/>
                    <a:gd name="T53" fmla="*/ 0 h 950"/>
                    <a:gd name="T54" fmla="*/ 0 w 725"/>
                    <a:gd name="T55" fmla="*/ 0 h 950"/>
                    <a:gd name="T56" fmla="*/ 0 w 725"/>
                    <a:gd name="T57" fmla="*/ 0 h 950"/>
                    <a:gd name="T58" fmla="*/ 0 w 725"/>
                    <a:gd name="T59" fmla="*/ 0 h 950"/>
                    <a:gd name="T60" fmla="*/ 0 w 725"/>
                    <a:gd name="T61" fmla="*/ 0 h 950"/>
                    <a:gd name="T62" fmla="*/ 0 w 725"/>
                    <a:gd name="T63" fmla="*/ 0 h 950"/>
                    <a:gd name="T64" fmla="*/ 0 w 725"/>
                    <a:gd name="T65" fmla="*/ 0 h 950"/>
                    <a:gd name="T66" fmla="*/ 0 w 725"/>
                    <a:gd name="T67" fmla="*/ 0 h 950"/>
                    <a:gd name="T68" fmla="*/ 0 w 725"/>
                    <a:gd name="T69" fmla="*/ 0 h 950"/>
                    <a:gd name="T70" fmla="*/ 0 w 725"/>
                    <a:gd name="T71" fmla="*/ 0 h 9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25"/>
                    <a:gd name="T109" fmla="*/ 0 h 950"/>
                    <a:gd name="T110" fmla="*/ 725 w 725"/>
                    <a:gd name="T111" fmla="*/ 950 h 9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25" h="950">
                      <a:moveTo>
                        <a:pt x="0" y="44"/>
                      </a:moveTo>
                      <a:lnTo>
                        <a:pt x="155" y="181"/>
                      </a:lnTo>
                      <a:lnTo>
                        <a:pt x="213" y="298"/>
                      </a:lnTo>
                      <a:lnTo>
                        <a:pt x="223" y="363"/>
                      </a:lnTo>
                      <a:lnTo>
                        <a:pt x="323" y="378"/>
                      </a:lnTo>
                      <a:lnTo>
                        <a:pt x="295" y="396"/>
                      </a:lnTo>
                      <a:lnTo>
                        <a:pt x="371" y="393"/>
                      </a:lnTo>
                      <a:lnTo>
                        <a:pt x="318" y="427"/>
                      </a:lnTo>
                      <a:lnTo>
                        <a:pt x="472" y="406"/>
                      </a:lnTo>
                      <a:lnTo>
                        <a:pt x="533" y="443"/>
                      </a:lnTo>
                      <a:lnTo>
                        <a:pt x="725" y="950"/>
                      </a:lnTo>
                      <a:lnTo>
                        <a:pt x="710" y="855"/>
                      </a:lnTo>
                      <a:lnTo>
                        <a:pt x="586" y="498"/>
                      </a:lnTo>
                      <a:lnTo>
                        <a:pt x="531" y="408"/>
                      </a:lnTo>
                      <a:lnTo>
                        <a:pt x="572" y="374"/>
                      </a:lnTo>
                      <a:lnTo>
                        <a:pt x="540" y="341"/>
                      </a:lnTo>
                      <a:lnTo>
                        <a:pt x="533" y="361"/>
                      </a:lnTo>
                      <a:lnTo>
                        <a:pt x="493" y="296"/>
                      </a:lnTo>
                      <a:lnTo>
                        <a:pt x="481" y="344"/>
                      </a:lnTo>
                      <a:lnTo>
                        <a:pt x="440" y="328"/>
                      </a:lnTo>
                      <a:lnTo>
                        <a:pt x="392" y="275"/>
                      </a:lnTo>
                      <a:lnTo>
                        <a:pt x="399" y="339"/>
                      </a:lnTo>
                      <a:lnTo>
                        <a:pt x="336" y="287"/>
                      </a:lnTo>
                      <a:lnTo>
                        <a:pt x="290" y="259"/>
                      </a:lnTo>
                      <a:lnTo>
                        <a:pt x="270" y="301"/>
                      </a:lnTo>
                      <a:lnTo>
                        <a:pt x="207" y="224"/>
                      </a:lnTo>
                      <a:lnTo>
                        <a:pt x="352" y="226"/>
                      </a:lnTo>
                      <a:lnTo>
                        <a:pt x="274" y="194"/>
                      </a:lnTo>
                      <a:lnTo>
                        <a:pt x="379" y="185"/>
                      </a:lnTo>
                      <a:lnTo>
                        <a:pt x="190" y="137"/>
                      </a:lnTo>
                      <a:lnTo>
                        <a:pt x="247" y="110"/>
                      </a:lnTo>
                      <a:lnTo>
                        <a:pt x="179" y="93"/>
                      </a:lnTo>
                      <a:lnTo>
                        <a:pt x="37" y="0"/>
                      </a:lnTo>
                      <a:lnTo>
                        <a:pt x="114" y="85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6" name="Freeform 164"/>
                <p:cNvSpPr>
                  <a:spLocks/>
                </p:cNvSpPr>
                <p:nvPr/>
              </p:nvSpPr>
              <p:spPr bwMode="auto">
                <a:xfrm>
                  <a:off x="3897" y="3159"/>
                  <a:ext cx="251" cy="281"/>
                </a:xfrm>
                <a:custGeom>
                  <a:avLst/>
                  <a:gdLst>
                    <a:gd name="T0" fmla="*/ 0 w 1005"/>
                    <a:gd name="T1" fmla="*/ 0 h 1125"/>
                    <a:gd name="T2" fmla="*/ 0 w 1005"/>
                    <a:gd name="T3" fmla="*/ 0 h 1125"/>
                    <a:gd name="T4" fmla="*/ 0 w 1005"/>
                    <a:gd name="T5" fmla="*/ 0 h 1125"/>
                    <a:gd name="T6" fmla="*/ 0 w 1005"/>
                    <a:gd name="T7" fmla="*/ 0 h 1125"/>
                    <a:gd name="T8" fmla="*/ 0 w 1005"/>
                    <a:gd name="T9" fmla="*/ 0 h 1125"/>
                    <a:gd name="T10" fmla="*/ 0 w 1005"/>
                    <a:gd name="T11" fmla="*/ 0 h 1125"/>
                    <a:gd name="T12" fmla="*/ 0 w 1005"/>
                    <a:gd name="T13" fmla="*/ 0 h 1125"/>
                    <a:gd name="T14" fmla="*/ 0 w 1005"/>
                    <a:gd name="T15" fmla="*/ 0 h 1125"/>
                    <a:gd name="T16" fmla="*/ 0 w 1005"/>
                    <a:gd name="T17" fmla="*/ 0 h 1125"/>
                    <a:gd name="T18" fmla="*/ 0 w 1005"/>
                    <a:gd name="T19" fmla="*/ 0 h 1125"/>
                    <a:gd name="T20" fmla="*/ 0 w 1005"/>
                    <a:gd name="T21" fmla="*/ 0 h 1125"/>
                    <a:gd name="T22" fmla="*/ 0 w 1005"/>
                    <a:gd name="T23" fmla="*/ 0 h 1125"/>
                    <a:gd name="T24" fmla="*/ 0 w 1005"/>
                    <a:gd name="T25" fmla="*/ 0 h 1125"/>
                    <a:gd name="T26" fmla="*/ 0 w 1005"/>
                    <a:gd name="T27" fmla="*/ 0 h 1125"/>
                    <a:gd name="T28" fmla="*/ 0 w 1005"/>
                    <a:gd name="T29" fmla="*/ 0 h 1125"/>
                    <a:gd name="T30" fmla="*/ 0 w 1005"/>
                    <a:gd name="T31" fmla="*/ 0 h 1125"/>
                    <a:gd name="T32" fmla="*/ 0 w 1005"/>
                    <a:gd name="T33" fmla="*/ 0 h 1125"/>
                    <a:gd name="T34" fmla="*/ 0 w 1005"/>
                    <a:gd name="T35" fmla="*/ 0 h 1125"/>
                    <a:gd name="T36" fmla="*/ 0 w 1005"/>
                    <a:gd name="T37" fmla="*/ 0 h 1125"/>
                    <a:gd name="T38" fmla="*/ 0 w 1005"/>
                    <a:gd name="T39" fmla="*/ 0 h 1125"/>
                    <a:gd name="T40" fmla="*/ 0 w 1005"/>
                    <a:gd name="T41" fmla="*/ 0 h 1125"/>
                    <a:gd name="T42" fmla="*/ 0 w 1005"/>
                    <a:gd name="T43" fmla="*/ 0 h 1125"/>
                    <a:gd name="T44" fmla="*/ 0 w 1005"/>
                    <a:gd name="T45" fmla="*/ 0 h 1125"/>
                    <a:gd name="T46" fmla="*/ 0 w 1005"/>
                    <a:gd name="T47" fmla="*/ 0 h 1125"/>
                    <a:gd name="T48" fmla="*/ 0 w 1005"/>
                    <a:gd name="T49" fmla="*/ 0 h 1125"/>
                    <a:gd name="T50" fmla="*/ 0 w 1005"/>
                    <a:gd name="T51" fmla="*/ 0 h 1125"/>
                    <a:gd name="T52" fmla="*/ 0 w 1005"/>
                    <a:gd name="T53" fmla="*/ 0 h 1125"/>
                    <a:gd name="T54" fmla="*/ 0 w 1005"/>
                    <a:gd name="T55" fmla="*/ 0 h 1125"/>
                    <a:gd name="T56" fmla="*/ 0 w 1005"/>
                    <a:gd name="T57" fmla="*/ 0 h 1125"/>
                    <a:gd name="T58" fmla="*/ 0 w 1005"/>
                    <a:gd name="T59" fmla="*/ 0 h 1125"/>
                    <a:gd name="T60" fmla="*/ 0 w 1005"/>
                    <a:gd name="T61" fmla="*/ 0 h 1125"/>
                    <a:gd name="T62" fmla="*/ 0 w 1005"/>
                    <a:gd name="T63" fmla="*/ 0 h 1125"/>
                    <a:gd name="T64" fmla="*/ 0 w 1005"/>
                    <a:gd name="T65" fmla="*/ 0 h 1125"/>
                    <a:gd name="T66" fmla="*/ 0 w 1005"/>
                    <a:gd name="T67" fmla="*/ 0 h 1125"/>
                    <a:gd name="T68" fmla="*/ 0 w 1005"/>
                    <a:gd name="T69" fmla="*/ 0 h 1125"/>
                    <a:gd name="T70" fmla="*/ 0 w 1005"/>
                    <a:gd name="T71" fmla="*/ 0 h 1125"/>
                    <a:gd name="T72" fmla="*/ 0 w 1005"/>
                    <a:gd name="T73" fmla="*/ 0 h 1125"/>
                    <a:gd name="T74" fmla="*/ 0 w 1005"/>
                    <a:gd name="T75" fmla="*/ 0 h 1125"/>
                    <a:gd name="T76" fmla="*/ 0 w 1005"/>
                    <a:gd name="T77" fmla="*/ 0 h 1125"/>
                    <a:gd name="T78" fmla="*/ 0 w 1005"/>
                    <a:gd name="T79" fmla="*/ 0 h 1125"/>
                    <a:gd name="T80" fmla="*/ 0 w 1005"/>
                    <a:gd name="T81" fmla="*/ 0 h 1125"/>
                    <a:gd name="T82" fmla="*/ 0 w 1005"/>
                    <a:gd name="T83" fmla="*/ 0 h 1125"/>
                    <a:gd name="T84" fmla="*/ 0 w 1005"/>
                    <a:gd name="T85" fmla="*/ 0 h 1125"/>
                    <a:gd name="T86" fmla="*/ 0 w 1005"/>
                    <a:gd name="T87" fmla="*/ 0 h 1125"/>
                    <a:gd name="T88" fmla="*/ 0 w 1005"/>
                    <a:gd name="T89" fmla="*/ 0 h 1125"/>
                    <a:gd name="T90" fmla="*/ 0 w 1005"/>
                    <a:gd name="T91" fmla="*/ 0 h 1125"/>
                    <a:gd name="T92" fmla="*/ 0 w 1005"/>
                    <a:gd name="T93" fmla="*/ 0 h 1125"/>
                    <a:gd name="T94" fmla="*/ 0 w 1005"/>
                    <a:gd name="T95" fmla="*/ 0 h 1125"/>
                    <a:gd name="T96" fmla="*/ 0 w 1005"/>
                    <a:gd name="T97" fmla="*/ 0 h 1125"/>
                    <a:gd name="T98" fmla="*/ 0 w 1005"/>
                    <a:gd name="T99" fmla="*/ 0 h 1125"/>
                    <a:gd name="T100" fmla="*/ 0 w 1005"/>
                    <a:gd name="T101" fmla="*/ 0 h 1125"/>
                    <a:gd name="T102" fmla="*/ 0 w 1005"/>
                    <a:gd name="T103" fmla="*/ 0 h 1125"/>
                    <a:gd name="T104" fmla="*/ 0 w 1005"/>
                    <a:gd name="T105" fmla="*/ 0 h 11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05"/>
                    <a:gd name="T160" fmla="*/ 0 h 1125"/>
                    <a:gd name="T161" fmla="*/ 1005 w 1005"/>
                    <a:gd name="T162" fmla="*/ 1125 h 11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05" h="1125">
                      <a:moveTo>
                        <a:pt x="180" y="18"/>
                      </a:moveTo>
                      <a:lnTo>
                        <a:pt x="36" y="0"/>
                      </a:lnTo>
                      <a:lnTo>
                        <a:pt x="106" y="53"/>
                      </a:lnTo>
                      <a:lnTo>
                        <a:pt x="0" y="71"/>
                      </a:lnTo>
                      <a:lnTo>
                        <a:pt x="155" y="115"/>
                      </a:lnTo>
                      <a:lnTo>
                        <a:pt x="114" y="158"/>
                      </a:lnTo>
                      <a:lnTo>
                        <a:pt x="212" y="189"/>
                      </a:lnTo>
                      <a:lnTo>
                        <a:pt x="128" y="229"/>
                      </a:lnTo>
                      <a:lnTo>
                        <a:pt x="41" y="215"/>
                      </a:lnTo>
                      <a:lnTo>
                        <a:pt x="111" y="260"/>
                      </a:lnTo>
                      <a:lnTo>
                        <a:pt x="18" y="286"/>
                      </a:lnTo>
                      <a:lnTo>
                        <a:pt x="146" y="317"/>
                      </a:lnTo>
                      <a:lnTo>
                        <a:pt x="114" y="343"/>
                      </a:lnTo>
                      <a:lnTo>
                        <a:pt x="229" y="356"/>
                      </a:lnTo>
                      <a:lnTo>
                        <a:pt x="282" y="388"/>
                      </a:lnTo>
                      <a:lnTo>
                        <a:pt x="185" y="409"/>
                      </a:lnTo>
                      <a:lnTo>
                        <a:pt x="282" y="427"/>
                      </a:lnTo>
                      <a:lnTo>
                        <a:pt x="339" y="454"/>
                      </a:lnTo>
                      <a:lnTo>
                        <a:pt x="264" y="475"/>
                      </a:lnTo>
                      <a:lnTo>
                        <a:pt x="366" y="499"/>
                      </a:lnTo>
                      <a:lnTo>
                        <a:pt x="541" y="477"/>
                      </a:lnTo>
                      <a:lnTo>
                        <a:pt x="717" y="524"/>
                      </a:lnTo>
                      <a:lnTo>
                        <a:pt x="664" y="553"/>
                      </a:lnTo>
                      <a:lnTo>
                        <a:pt x="737" y="567"/>
                      </a:lnTo>
                      <a:lnTo>
                        <a:pt x="806" y="639"/>
                      </a:lnTo>
                      <a:lnTo>
                        <a:pt x="1005" y="1125"/>
                      </a:lnTo>
                      <a:lnTo>
                        <a:pt x="998" y="1056"/>
                      </a:lnTo>
                      <a:lnTo>
                        <a:pt x="968" y="928"/>
                      </a:lnTo>
                      <a:lnTo>
                        <a:pt x="884" y="770"/>
                      </a:lnTo>
                      <a:lnTo>
                        <a:pt x="872" y="677"/>
                      </a:lnTo>
                      <a:lnTo>
                        <a:pt x="757" y="531"/>
                      </a:lnTo>
                      <a:lnTo>
                        <a:pt x="798" y="522"/>
                      </a:lnTo>
                      <a:lnTo>
                        <a:pt x="749" y="449"/>
                      </a:lnTo>
                      <a:lnTo>
                        <a:pt x="638" y="413"/>
                      </a:lnTo>
                      <a:lnTo>
                        <a:pt x="690" y="479"/>
                      </a:lnTo>
                      <a:lnTo>
                        <a:pt x="525" y="406"/>
                      </a:lnTo>
                      <a:lnTo>
                        <a:pt x="438" y="436"/>
                      </a:lnTo>
                      <a:lnTo>
                        <a:pt x="399" y="395"/>
                      </a:lnTo>
                      <a:lnTo>
                        <a:pt x="468" y="356"/>
                      </a:lnTo>
                      <a:lnTo>
                        <a:pt x="372" y="313"/>
                      </a:lnTo>
                      <a:lnTo>
                        <a:pt x="213" y="299"/>
                      </a:lnTo>
                      <a:lnTo>
                        <a:pt x="269" y="251"/>
                      </a:lnTo>
                      <a:lnTo>
                        <a:pt x="212" y="229"/>
                      </a:lnTo>
                      <a:lnTo>
                        <a:pt x="330" y="212"/>
                      </a:lnTo>
                      <a:lnTo>
                        <a:pt x="418" y="229"/>
                      </a:lnTo>
                      <a:lnTo>
                        <a:pt x="374" y="172"/>
                      </a:lnTo>
                      <a:lnTo>
                        <a:pt x="220" y="128"/>
                      </a:lnTo>
                      <a:lnTo>
                        <a:pt x="300" y="123"/>
                      </a:lnTo>
                      <a:lnTo>
                        <a:pt x="155" y="44"/>
                      </a:lnTo>
                      <a:lnTo>
                        <a:pt x="229" y="49"/>
                      </a:lnTo>
                      <a:lnTo>
                        <a:pt x="378" y="14"/>
                      </a:lnTo>
                      <a:lnTo>
                        <a:pt x="18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7" name="Freeform 165"/>
                <p:cNvSpPr>
                  <a:spLocks/>
                </p:cNvSpPr>
                <p:nvPr/>
              </p:nvSpPr>
              <p:spPr bwMode="auto">
                <a:xfrm>
                  <a:off x="4254" y="3174"/>
                  <a:ext cx="112" cy="67"/>
                </a:xfrm>
                <a:custGeom>
                  <a:avLst/>
                  <a:gdLst>
                    <a:gd name="T0" fmla="*/ 0 w 448"/>
                    <a:gd name="T1" fmla="*/ 0 h 268"/>
                    <a:gd name="T2" fmla="*/ 0 w 448"/>
                    <a:gd name="T3" fmla="*/ 0 h 268"/>
                    <a:gd name="T4" fmla="*/ 0 w 448"/>
                    <a:gd name="T5" fmla="*/ 0 h 268"/>
                    <a:gd name="T6" fmla="*/ 0 w 448"/>
                    <a:gd name="T7" fmla="*/ 0 h 268"/>
                    <a:gd name="T8" fmla="*/ 0 w 448"/>
                    <a:gd name="T9" fmla="*/ 0 h 268"/>
                    <a:gd name="T10" fmla="*/ 0 w 448"/>
                    <a:gd name="T11" fmla="*/ 0 h 268"/>
                    <a:gd name="T12" fmla="*/ 0 w 448"/>
                    <a:gd name="T13" fmla="*/ 0 h 268"/>
                    <a:gd name="T14" fmla="*/ 0 w 448"/>
                    <a:gd name="T15" fmla="*/ 0 h 268"/>
                    <a:gd name="T16" fmla="*/ 0 w 448"/>
                    <a:gd name="T17" fmla="*/ 0 h 268"/>
                    <a:gd name="T18" fmla="*/ 0 w 448"/>
                    <a:gd name="T19" fmla="*/ 0 h 268"/>
                    <a:gd name="T20" fmla="*/ 0 w 448"/>
                    <a:gd name="T21" fmla="*/ 0 h 268"/>
                    <a:gd name="T22" fmla="*/ 0 w 448"/>
                    <a:gd name="T23" fmla="*/ 0 h 268"/>
                    <a:gd name="T24" fmla="*/ 0 w 448"/>
                    <a:gd name="T25" fmla="*/ 0 h 268"/>
                    <a:gd name="T26" fmla="*/ 0 w 448"/>
                    <a:gd name="T27" fmla="*/ 0 h 268"/>
                    <a:gd name="T28" fmla="*/ 0 w 448"/>
                    <a:gd name="T29" fmla="*/ 0 h 268"/>
                    <a:gd name="T30" fmla="*/ 0 w 448"/>
                    <a:gd name="T31" fmla="*/ 0 h 268"/>
                    <a:gd name="T32" fmla="*/ 0 w 448"/>
                    <a:gd name="T33" fmla="*/ 0 h 268"/>
                    <a:gd name="T34" fmla="*/ 0 w 448"/>
                    <a:gd name="T35" fmla="*/ 0 h 268"/>
                    <a:gd name="T36" fmla="*/ 0 w 448"/>
                    <a:gd name="T37" fmla="*/ 0 h 2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48"/>
                    <a:gd name="T58" fmla="*/ 0 h 268"/>
                    <a:gd name="T59" fmla="*/ 448 w 448"/>
                    <a:gd name="T60" fmla="*/ 268 h 2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48" h="268">
                      <a:moveTo>
                        <a:pt x="224" y="110"/>
                      </a:moveTo>
                      <a:lnTo>
                        <a:pt x="136" y="101"/>
                      </a:lnTo>
                      <a:lnTo>
                        <a:pt x="180" y="158"/>
                      </a:lnTo>
                      <a:lnTo>
                        <a:pt x="62" y="167"/>
                      </a:lnTo>
                      <a:lnTo>
                        <a:pt x="0" y="162"/>
                      </a:lnTo>
                      <a:lnTo>
                        <a:pt x="78" y="198"/>
                      </a:lnTo>
                      <a:lnTo>
                        <a:pt x="18" y="219"/>
                      </a:lnTo>
                      <a:lnTo>
                        <a:pt x="87" y="242"/>
                      </a:lnTo>
                      <a:lnTo>
                        <a:pt x="255" y="189"/>
                      </a:lnTo>
                      <a:lnTo>
                        <a:pt x="228" y="228"/>
                      </a:lnTo>
                      <a:lnTo>
                        <a:pt x="333" y="207"/>
                      </a:lnTo>
                      <a:lnTo>
                        <a:pt x="448" y="268"/>
                      </a:lnTo>
                      <a:lnTo>
                        <a:pt x="396" y="194"/>
                      </a:lnTo>
                      <a:lnTo>
                        <a:pt x="273" y="153"/>
                      </a:lnTo>
                      <a:lnTo>
                        <a:pt x="333" y="141"/>
                      </a:lnTo>
                      <a:lnTo>
                        <a:pt x="255" y="44"/>
                      </a:lnTo>
                      <a:lnTo>
                        <a:pt x="105" y="0"/>
                      </a:lnTo>
                      <a:lnTo>
                        <a:pt x="224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8" name="Freeform 166"/>
                <p:cNvSpPr>
                  <a:spLocks/>
                </p:cNvSpPr>
                <p:nvPr/>
              </p:nvSpPr>
              <p:spPr bwMode="auto">
                <a:xfrm>
                  <a:off x="4419" y="3097"/>
                  <a:ext cx="86" cy="74"/>
                </a:xfrm>
                <a:custGeom>
                  <a:avLst/>
                  <a:gdLst>
                    <a:gd name="T0" fmla="*/ 0 w 343"/>
                    <a:gd name="T1" fmla="*/ 0 h 294"/>
                    <a:gd name="T2" fmla="*/ 0 w 343"/>
                    <a:gd name="T3" fmla="*/ 0 h 294"/>
                    <a:gd name="T4" fmla="*/ 0 w 343"/>
                    <a:gd name="T5" fmla="*/ 0 h 294"/>
                    <a:gd name="T6" fmla="*/ 0 w 343"/>
                    <a:gd name="T7" fmla="*/ 0 h 294"/>
                    <a:gd name="T8" fmla="*/ 0 w 343"/>
                    <a:gd name="T9" fmla="*/ 0 h 294"/>
                    <a:gd name="T10" fmla="*/ 0 w 343"/>
                    <a:gd name="T11" fmla="*/ 0 h 294"/>
                    <a:gd name="T12" fmla="*/ 0 w 343"/>
                    <a:gd name="T13" fmla="*/ 0 h 294"/>
                    <a:gd name="T14" fmla="*/ 0 w 343"/>
                    <a:gd name="T15" fmla="*/ 0 h 294"/>
                    <a:gd name="T16" fmla="*/ 0 w 343"/>
                    <a:gd name="T17" fmla="*/ 0 h 294"/>
                    <a:gd name="T18" fmla="*/ 0 w 343"/>
                    <a:gd name="T19" fmla="*/ 0 h 294"/>
                    <a:gd name="T20" fmla="*/ 0 w 343"/>
                    <a:gd name="T21" fmla="*/ 0 h 294"/>
                    <a:gd name="T22" fmla="*/ 0 w 343"/>
                    <a:gd name="T23" fmla="*/ 0 h 294"/>
                    <a:gd name="T24" fmla="*/ 0 w 343"/>
                    <a:gd name="T25" fmla="*/ 0 h 294"/>
                    <a:gd name="T26" fmla="*/ 0 w 343"/>
                    <a:gd name="T27" fmla="*/ 0 h 294"/>
                    <a:gd name="T28" fmla="*/ 0 w 343"/>
                    <a:gd name="T29" fmla="*/ 0 h 294"/>
                    <a:gd name="T30" fmla="*/ 0 w 343"/>
                    <a:gd name="T31" fmla="*/ 0 h 294"/>
                    <a:gd name="T32" fmla="*/ 0 w 343"/>
                    <a:gd name="T33" fmla="*/ 0 h 294"/>
                    <a:gd name="T34" fmla="*/ 0 w 343"/>
                    <a:gd name="T35" fmla="*/ 0 h 29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3"/>
                    <a:gd name="T55" fmla="*/ 0 h 294"/>
                    <a:gd name="T56" fmla="*/ 343 w 343"/>
                    <a:gd name="T57" fmla="*/ 294 h 29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3" h="294">
                      <a:moveTo>
                        <a:pt x="75" y="0"/>
                      </a:moveTo>
                      <a:lnTo>
                        <a:pt x="26" y="50"/>
                      </a:lnTo>
                      <a:lnTo>
                        <a:pt x="0" y="83"/>
                      </a:lnTo>
                      <a:lnTo>
                        <a:pt x="22" y="198"/>
                      </a:lnTo>
                      <a:lnTo>
                        <a:pt x="114" y="246"/>
                      </a:lnTo>
                      <a:lnTo>
                        <a:pt x="189" y="246"/>
                      </a:lnTo>
                      <a:lnTo>
                        <a:pt x="251" y="294"/>
                      </a:lnTo>
                      <a:lnTo>
                        <a:pt x="343" y="255"/>
                      </a:lnTo>
                      <a:lnTo>
                        <a:pt x="330" y="127"/>
                      </a:lnTo>
                      <a:lnTo>
                        <a:pt x="286" y="228"/>
                      </a:lnTo>
                      <a:lnTo>
                        <a:pt x="177" y="157"/>
                      </a:lnTo>
                      <a:lnTo>
                        <a:pt x="154" y="28"/>
                      </a:lnTo>
                      <a:lnTo>
                        <a:pt x="118" y="81"/>
                      </a:lnTo>
                      <a:lnTo>
                        <a:pt x="120" y="173"/>
                      </a:lnTo>
                      <a:lnTo>
                        <a:pt x="61" y="142"/>
                      </a:lnTo>
                      <a:lnTo>
                        <a:pt x="49" y="67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9" name="Freeform 167"/>
                <p:cNvSpPr>
                  <a:spLocks/>
                </p:cNvSpPr>
                <p:nvPr/>
              </p:nvSpPr>
              <p:spPr bwMode="auto">
                <a:xfrm>
                  <a:off x="4364" y="3295"/>
                  <a:ext cx="22" cy="29"/>
                </a:xfrm>
                <a:custGeom>
                  <a:avLst/>
                  <a:gdLst>
                    <a:gd name="T0" fmla="*/ 0 w 88"/>
                    <a:gd name="T1" fmla="*/ 0 h 115"/>
                    <a:gd name="T2" fmla="*/ 0 w 88"/>
                    <a:gd name="T3" fmla="*/ 0 h 115"/>
                    <a:gd name="T4" fmla="*/ 0 w 88"/>
                    <a:gd name="T5" fmla="*/ 0 h 115"/>
                    <a:gd name="T6" fmla="*/ 0 w 88"/>
                    <a:gd name="T7" fmla="*/ 0 h 115"/>
                    <a:gd name="T8" fmla="*/ 0 w 88"/>
                    <a:gd name="T9" fmla="*/ 0 h 115"/>
                    <a:gd name="T10" fmla="*/ 0 w 88"/>
                    <a:gd name="T11" fmla="*/ 0 h 115"/>
                    <a:gd name="T12" fmla="*/ 0 w 88"/>
                    <a:gd name="T13" fmla="*/ 0 h 115"/>
                    <a:gd name="T14" fmla="*/ 0 w 88"/>
                    <a:gd name="T15" fmla="*/ 0 h 115"/>
                    <a:gd name="T16" fmla="*/ 0 w 8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8"/>
                    <a:gd name="T28" fmla="*/ 0 h 115"/>
                    <a:gd name="T29" fmla="*/ 88 w 8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8" h="115">
                      <a:moveTo>
                        <a:pt x="88" y="0"/>
                      </a:moveTo>
                      <a:lnTo>
                        <a:pt x="18" y="26"/>
                      </a:lnTo>
                      <a:lnTo>
                        <a:pt x="0" y="64"/>
                      </a:lnTo>
                      <a:lnTo>
                        <a:pt x="19" y="108"/>
                      </a:lnTo>
                      <a:lnTo>
                        <a:pt x="75" y="115"/>
                      </a:lnTo>
                      <a:lnTo>
                        <a:pt x="31" y="73"/>
                      </a:lnTo>
                      <a:lnTo>
                        <a:pt x="87" y="42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0" name="Freeform 168"/>
                <p:cNvSpPr>
                  <a:spLocks/>
                </p:cNvSpPr>
                <p:nvPr/>
              </p:nvSpPr>
              <p:spPr bwMode="auto">
                <a:xfrm>
                  <a:off x="3934" y="3114"/>
                  <a:ext cx="87" cy="50"/>
                </a:xfrm>
                <a:custGeom>
                  <a:avLst/>
                  <a:gdLst>
                    <a:gd name="T0" fmla="*/ 0 w 347"/>
                    <a:gd name="T1" fmla="*/ 0 h 200"/>
                    <a:gd name="T2" fmla="*/ 0 w 347"/>
                    <a:gd name="T3" fmla="*/ 0 h 200"/>
                    <a:gd name="T4" fmla="*/ 0 w 347"/>
                    <a:gd name="T5" fmla="*/ 0 h 200"/>
                    <a:gd name="T6" fmla="*/ 0 w 347"/>
                    <a:gd name="T7" fmla="*/ 0 h 200"/>
                    <a:gd name="T8" fmla="*/ 0 w 347"/>
                    <a:gd name="T9" fmla="*/ 0 h 200"/>
                    <a:gd name="T10" fmla="*/ 0 w 347"/>
                    <a:gd name="T11" fmla="*/ 0 h 200"/>
                    <a:gd name="T12" fmla="*/ 0 w 347"/>
                    <a:gd name="T13" fmla="*/ 0 h 200"/>
                    <a:gd name="T14" fmla="*/ 0 w 347"/>
                    <a:gd name="T15" fmla="*/ 0 h 200"/>
                    <a:gd name="T16" fmla="*/ 0 w 347"/>
                    <a:gd name="T17" fmla="*/ 0 h 200"/>
                    <a:gd name="T18" fmla="*/ 0 w 347"/>
                    <a:gd name="T19" fmla="*/ 0 h 200"/>
                    <a:gd name="T20" fmla="*/ 0 w 347"/>
                    <a:gd name="T21" fmla="*/ 0 h 200"/>
                    <a:gd name="T22" fmla="*/ 0 w 347"/>
                    <a:gd name="T23" fmla="*/ 0 h 200"/>
                    <a:gd name="T24" fmla="*/ 0 w 347"/>
                    <a:gd name="T25" fmla="*/ 0 h 200"/>
                    <a:gd name="T26" fmla="*/ 0 w 347"/>
                    <a:gd name="T27" fmla="*/ 0 h 200"/>
                    <a:gd name="T28" fmla="*/ 0 w 347"/>
                    <a:gd name="T29" fmla="*/ 0 h 200"/>
                    <a:gd name="T30" fmla="*/ 0 w 347"/>
                    <a:gd name="T31" fmla="*/ 0 h 200"/>
                    <a:gd name="T32" fmla="*/ 0 w 347"/>
                    <a:gd name="T33" fmla="*/ 0 h 2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7"/>
                    <a:gd name="T52" fmla="*/ 0 h 200"/>
                    <a:gd name="T53" fmla="*/ 347 w 347"/>
                    <a:gd name="T54" fmla="*/ 200 h 20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7" h="200">
                      <a:moveTo>
                        <a:pt x="347" y="200"/>
                      </a:moveTo>
                      <a:lnTo>
                        <a:pt x="264" y="131"/>
                      </a:lnTo>
                      <a:lnTo>
                        <a:pt x="229" y="49"/>
                      </a:lnTo>
                      <a:lnTo>
                        <a:pt x="129" y="0"/>
                      </a:lnTo>
                      <a:lnTo>
                        <a:pt x="209" y="86"/>
                      </a:lnTo>
                      <a:lnTo>
                        <a:pt x="129" y="49"/>
                      </a:lnTo>
                      <a:lnTo>
                        <a:pt x="0" y="6"/>
                      </a:lnTo>
                      <a:lnTo>
                        <a:pt x="93" y="63"/>
                      </a:lnTo>
                      <a:lnTo>
                        <a:pt x="0" y="80"/>
                      </a:lnTo>
                      <a:lnTo>
                        <a:pt x="123" y="90"/>
                      </a:lnTo>
                      <a:lnTo>
                        <a:pt x="9" y="117"/>
                      </a:lnTo>
                      <a:lnTo>
                        <a:pt x="143" y="120"/>
                      </a:lnTo>
                      <a:lnTo>
                        <a:pt x="82" y="147"/>
                      </a:lnTo>
                      <a:lnTo>
                        <a:pt x="180" y="147"/>
                      </a:lnTo>
                      <a:lnTo>
                        <a:pt x="229" y="170"/>
                      </a:lnTo>
                      <a:lnTo>
                        <a:pt x="347" y="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1" name="Freeform 169"/>
                <p:cNvSpPr>
                  <a:spLocks/>
                </p:cNvSpPr>
                <p:nvPr/>
              </p:nvSpPr>
              <p:spPr bwMode="auto">
                <a:xfrm>
                  <a:off x="4300" y="3260"/>
                  <a:ext cx="137" cy="184"/>
                </a:xfrm>
                <a:custGeom>
                  <a:avLst/>
                  <a:gdLst>
                    <a:gd name="T0" fmla="*/ 0 w 548"/>
                    <a:gd name="T1" fmla="*/ 0 h 734"/>
                    <a:gd name="T2" fmla="*/ 0 w 548"/>
                    <a:gd name="T3" fmla="*/ 0 h 734"/>
                    <a:gd name="T4" fmla="*/ 0 w 548"/>
                    <a:gd name="T5" fmla="*/ 0 h 734"/>
                    <a:gd name="T6" fmla="*/ 0 w 548"/>
                    <a:gd name="T7" fmla="*/ 0 h 734"/>
                    <a:gd name="T8" fmla="*/ 0 w 548"/>
                    <a:gd name="T9" fmla="*/ 0 h 734"/>
                    <a:gd name="T10" fmla="*/ 0 w 548"/>
                    <a:gd name="T11" fmla="*/ 0 h 734"/>
                    <a:gd name="T12" fmla="*/ 0 w 548"/>
                    <a:gd name="T13" fmla="*/ 0 h 734"/>
                    <a:gd name="T14" fmla="*/ 0 w 548"/>
                    <a:gd name="T15" fmla="*/ 0 h 734"/>
                    <a:gd name="T16" fmla="*/ 0 w 548"/>
                    <a:gd name="T17" fmla="*/ 0 h 734"/>
                    <a:gd name="T18" fmla="*/ 0 w 548"/>
                    <a:gd name="T19" fmla="*/ 0 h 734"/>
                    <a:gd name="T20" fmla="*/ 0 w 548"/>
                    <a:gd name="T21" fmla="*/ 0 h 734"/>
                    <a:gd name="T22" fmla="*/ 0 w 548"/>
                    <a:gd name="T23" fmla="*/ 0 h 734"/>
                    <a:gd name="T24" fmla="*/ 0 w 548"/>
                    <a:gd name="T25" fmla="*/ 0 h 734"/>
                    <a:gd name="T26" fmla="*/ 0 w 548"/>
                    <a:gd name="T27" fmla="*/ 0 h 734"/>
                    <a:gd name="T28" fmla="*/ 0 w 548"/>
                    <a:gd name="T29" fmla="*/ 0 h 734"/>
                    <a:gd name="T30" fmla="*/ 0 w 548"/>
                    <a:gd name="T31" fmla="*/ 0 h 734"/>
                    <a:gd name="T32" fmla="*/ 0 w 548"/>
                    <a:gd name="T33" fmla="*/ 0 h 734"/>
                    <a:gd name="T34" fmla="*/ 0 w 548"/>
                    <a:gd name="T35" fmla="*/ 0 h 734"/>
                    <a:gd name="T36" fmla="*/ 0 w 548"/>
                    <a:gd name="T37" fmla="*/ 0 h 734"/>
                    <a:gd name="T38" fmla="*/ 0 w 548"/>
                    <a:gd name="T39" fmla="*/ 0 h 734"/>
                    <a:gd name="T40" fmla="*/ 0 w 548"/>
                    <a:gd name="T41" fmla="*/ 0 h 734"/>
                    <a:gd name="T42" fmla="*/ 0 w 548"/>
                    <a:gd name="T43" fmla="*/ 0 h 734"/>
                    <a:gd name="T44" fmla="*/ 0 w 548"/>
                    <a:gd name="T45" fmla="*/ 0 h 734"/>
                    <a:gd name="T46" fmla="*/ 0 w 548"/>
                    <a:gd name="T47" fmla="*/ 0 h 7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8"/>
                    <a:gd name="T73" fmla="*/ 0 h 734"/>
                    <a:gd name="T74" fmla="*/ 548 w 548"/>
                    <a:gd name="T75" fmla="*/ 734 h 7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8" h="734">
                      <a:moveTo>
                        <a:pt x="334" y="105"/>
                      </a:moveTo>
                      <a:lnTo>
                        <a:pt x="199" y="139"/>
                      </a:lnTo>
                      <a:lnTo>
                        <a:pt x="244" y="95"/>
                      </a:lnTo>
                      <a:lnTo>
                        <a:pt x="136" y="122"/>
                      </a:lnTo>
                      <a:lnTo>
                        <a:pt x="170" y="86"/>
                      </a:lnTo>
                      <a:lnTo>
                        <a:pt x="70" y="92"/>
                      </a:lnTo>
                      <a:lnTo>
                        <a:pt x="0" y="61"/>
                      </a:lnTo>
                      <a:lnTo>
                        <a:pt x="99" y="32"/>
                      </a:lnTo>
                      <a:lnTo>
                        <a:pt x="83" y="68"/>
                      </a:lnTo>
                      <a:lnTo>
                        <a:pt x="156" y="19"/>
                      </a:lnTo>
                      <a:lnTo>
                        <a:pt x="221" y="43"/>
                      </a:lnTo>
                      <a:lnTo>
                        <a:pt x="274" y="0"/>
                      </a:lnTo>
                      <a:lnTo>
                        <a:pt x="313" y="48"/>
                      </a:lnTo>
                      <a:lnTo>
                        <a:pt x="377" y="100"/>
                      </a:lnTo>
                      <a:lnTo>
                        <a:pt x="363" y="205"/>
                      </a:lnTo>
                      <a:lnTo>
                        <a:pt x="454" y="313"/>
                      </a:lnTo>
                      <a:lnTo>
                        <a:pt x="440" y="366"/>
                      </a:lnTo>
                      <a:lnTo>
                        <a:pt x="548" y="652"/>
                      </a:lnTo>
                      <a:lnTo>
                        <a:pt x="518" y="734"/>
                      </a:lnTo>
                      <a:lnTo>
                        <a:pt x="436" y="460"/>
                      </a:lnTo>
                      <a:lnTo>
                        <a:pt x="387" y="279"/>
                      </a:lnTo>
                      <a:lnTo>
                        <a:pt x="330" y="209"/>
                      </a:lnTo>
                      <a:lnTo>
                        <a:pt x="3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2" name="Freeform 170"/>
                <p:cNvSpPr>
                  <a:spLocks/>
                </p:cNvSpPr>
                <p:nvPr/>
              </p:nvSpPr>
              <p:spPr bwMode="auto">
                <a:xfrm>
                  <a:off x="4242" y="3151"/>
                  <a:ext cx="102" cy="29"/>
                </a:xfrm>
                <a:custGeom>
                  <a:avLst/>
                  <a:gdLst>
                    <a:gd name="T0" fmla="*/ 0 w 404"/>
                    <a:gd name="T1" fmla="*/ 0 h 112"/>
                    <a:gd name="T2" fmla="*/ 0 w 404"/>
                    <a:gd name="T3" fmla="*/ 0 h 112"/>
                    <a:gd name="T4" fmla="*/ 0 w 404"/>
                    <a:gd name="T5" fmla="*/ 0 h 112"/>
                    <a:gd name="T6" fmla="*/ 0 w 404"/>
                    <a:gd name="T7" fmla="*/ 0 h 112"/>
                    <a:gd name="T8" fmla="*/ 0 w 404"/>
                    <a:gd name="T9" fmla="*/ 0 h 112"/>
                    <a:gd name="T10" fmla="*/ 0 w 404"/>
                    <a:gd name="T11" fmla="*/ 0 h 112"/>
                    <a:gd name="T12" fmla="*/ 0 w 404"/>
                    <a:gd name="T13" fmla="*/ 0 h 112"/>
                    <a:gd name="T14" fmla="*/ 0 w 404"/>
                    <a:gd name="T15" fmla="*/ 0 h 112"/>
                    <a:gd name="T16" fmla="*/ 0 w 404"/>
                    <a:gd name="T17" fmla="*/ 0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4"/>
                    <a:gd name="T28" fmla="*/ 0 h 112"/>
                    <a:gd name="T29" fmla="*/ 404 w 40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4" h="112">
                      <a:moveTo>
                        <a:pt x="82" y="0"/>
                      </a:moveTo>
                      <a:lnTo>
                        <a:pt x="186" y="3"/>
                      </a:lnTo>
                      <a:lnTo>
                        <a:pt x="404" y="112"/>
                      </a:lnTo>
                      <a:lnTo>
                        <a:pt x="190" y="34"/>
                      </a:lnTo>
                      <a:lnTo>
                        <a:pt x="73" y="30"/>
                      </a:lnTo>
                      <a:lnTo>
                        <a:pt x="116" y="107"/>
                      </a:lnTo>
                      <a:lnTo>
                        <a:pt x="0" y="17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3" name="Freeform 171"/>
                <p:cNvSpPr>
                  <a:spLocks/>
                </p:cNvSpPr>
                <p:nvPr/>
              </p:nvSpPr>
              <p:spPr bwMode="auto">
                <a:xfrm>
                  <a:off x="4351" y="3156"/>
                  <a:ext cx="91" cy="42"/>
                </a:xfrm>
                <a:custGeom>
                  <a:avLst/>
                  <a:gdLst>
                    <a:gd name="T0" fmla="*/ 0 w 367"/>
                    <a:gd name="T1" fmla="*/ 0 h 167"/>
                    <a:gd name="T2" fmla="*/ 0 w 367"/>
                    <a:gd name="T3" fmla="*/ 0 h 167"/>
                    <a:gd name="T4" fmla="*/ 0 w 367"/>
                    <a:gd name="T5" fmla="*/ 0 h 167"/>
                    <a:gd name="T6" fmla="*/ 0 w 367"/>
                    <a:gd name="T7" fmla="*/ 0 h 167"/>
                    <a:gd name="T8" fmla="*/ 0 w 367"/>
                    <a:gd name="T9" fmla="*/ 0 h 167"/>
                    <a:gd name="T10" fmla="*/ 0 w 367"/>
                    <a:gd name="T11" fmla="*/ 0 h 167"/>
                    <a:gd name="T12" fmla="*/ 0 w 367"/>
                    <a:gd name="T13" fmla="*/ 0 h 167"/>
                    <a:gd name="T14" fmla="*/ 0 w 367"/>
                    <a:gd name="T15" fmla="*/ 0 h 167"/>
                    <a:gd name="T16" fmla="*/ 0 w 367"/>
                    <a:gd name="T17" fmla="*/ 0 h 167"/>
                    <a:gd name="T18" fmla="*/ 0 w 367"/>
                    <a:gd name="T19" fmla="*/ 0 h 167"/>
                    <a:gd name="T20" fmla="*/ 0 w 367"/>
                    <a:gd name="T21" fmla="*/ 0 h 167"/>
                    <a:gd name="T22" fmla="*/ 0 w 367"/>
                    <a:gd name="T23" fmla="*/ 0 h 167"/>
                    <a:gd name="T24" fmla="*/ 0 w 367"/>
                    <a:gd name="T25" fmla="*/ 0 h 167"/>
                    <a:gd name="T26" fmla="*/ 0 w 367"/>
                    <a:gd name="T27" fmla="*/ 0 h 16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7"/>
                    <a:gd name="T43" fmla="*/ 0 h 167"/>
                    <a:gd name="T44" fmla="*/ 367 w 367"/>
                    <a:gd name="T45" fmla="*/ 167 h 16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7" h="167">
                      <a:moveTo>
                        <a:pt x="17" y="73"/>
                      </a:moveTo>
                      <a:lnTo>
                        <a:pt x="47" y="116"/>
                      </a:lnTo>
                      <a:lnTo>
                        <a:pt x="164" y="143"/>
                      </a:lnTo>
                      <a:lnTo>
                        <a:pt x="103" y="104"/>
                      </a:lnTo>
                      <a:lnTo>
                        <a:pt x="177" y="104"/>
                      </a:lnTo>
                      <a:lnTo>
                        <a:pt x="301" y="167"/>
                      </a:lnTo>
                      <a:lnTo>
                        <a:pt x="281" y="130"/>
                      </a:lnTo>
                      <a:lnTo>
                        <a:pt x="367" y="147"/>
                      </a:lnTo>
                      <a:lnTo>
                        <a:pt x="250" y="93"/>
                      </a:lnTo>
                      <a:lnTo>
                        <a:pt x="113" y="57"/>
                      </a:lnTo>
                      <a:lnTo>
                        <a:pt x="0" y="0"/>
                      </a:lnTo>
                      <a:lnTo>
                        <a:pt x="87" y="69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4" name="Freeform 172"/>
                <p:cNvSpPr>
                  <a:spLocks/>
                </p:cNvSpPr>
                <p:nvPr/>
              </p:nvSpPr>
              <p:spPr bwMode="auto">
                <a:xfrm>
                  <a:off x="4002" y="3145"/>
                  <a:ext cx="120" cy="173"/>
                </a:xfrm>
                <a:custGeom>
                  <a:avLst/>
                  <a:gdLst>
                    <a:gd name="T0" fmla="*/ 0 w 480"/>
                    <a:gd name="T1" fmla="*/ 0 h 692"/>
                    <a:gd name="T2" fmla="*/ 0 w 480"/>
                    <a:gd name="T3" fmla="*/ 0 h 692"/>
                    <a:gd name="T4" fmla="*/ 0 w 480"/>
                    <a:gd name="T5" fmla="*/ 0 h 692"/>
                    <a:gd name="T6" fmla="*/ 0 w 480"/>
                    <a:gd name="T7" fmla="*/ 0 h 692"/>
                    <a:gd name="T8" fmla="*/ 0 w 480"/>
                    <a:gd name="T9" fmla="*/ 0 h 692"/>
                    <a:gd name="T10" fmla="*/ 0 w 480"/>
                    <a:gd name="T11" fmla="*/ 0 h 692"/>
                    <a:gd name="T12" fmla="*/ 0 w 480"/>
                    <a:gd name="T13" fmla="*/ 0 h 692"/>
                    <a:gd name="T14" fmla="*/ 0 w 480"/>
                    <a:gd name="T15" fmla="*/ 0 h 692"/>
                    <a:gd name="T16" fmla="*/ 0 w 480"/>
                    <a:gd name="T17" fmla="*/ 0 h 692"/>
                    <a:gd name="T18" fmla="*/ 0 w 480"/>
                    <a:gd name="T19" fmla="*/ 0 h 692"/>
                    <a:gd name="T20" fmla="*/ 0 w 480"/>
                    <a:gd name="T21" fmla="*/ 0 h 692"/>
                    <a:gd name="T22" fmla="*/ 0 w 480"/>
                    <a:gd name="T23" fmla="*/ 0 h 692"/>
                    <a:gd name="T24" fmla="*/ 0 w 480"/>
                    <a:gd name="T25" fmla="*/ 0 h 692"/>
                    <a:gd name="T26" fmla="*/ 0 w 480"/>
                    <a:gd name="T27" fmla="*/ 0 h 692"/>
                    <a:gd name="T28" fmla="*/ 0 w 480"/>
                    <a:gd name="T29" fmla="*/ 0 h 692"/>
                    <a:gd name="T30" fmla="*/ 0 w 480"/>
                    <a:gd name="T31" fmla="*/ 0 h 692"/>
                    <a:gd name="T32" fmla="*/ 0 w 480"/>
                    <a:gd name="T33" fmla="*/ 0 h 692"/>
                    <a:gd name="T34" fmla="*/ 0 w 480"/>
                    <a:gd name="T35" fmla="*/ 0 h 692"/>
                    <a:gd name="T36" fmla="*/ 0 w 480"/>
                    <a:gd name="T37" fmla="*/ 0 h 692"/>
                    <a:gd name="T38" fmla="*/ 0 w 480"/>
                    <a:gd name="T39" fmla="*/ 0 h 692"/>
                    <a:gd name="T40" fmla="*/ 0 w 480"/>
                    <a:gd name="T41" fmla="*/ 0 h 692"/>
                    <a:gd name="T42" fmla="*/ 0 w 480"/>
                    <a:gd name="T43" fmla="*/ 0 h 692"/>
                    <a:gd name="T44" fmla="*/ 0 w 480"/>
                    <a:gd name="T45" fmla="*/ 0 h 692"/>
                    <a:gd name="T46" fmla="*/ 0 w 480"/>
                    <a:gd name="T47" fmla="*/ 0 h 692"/>
                    <a:gd name="T48" fmla="*/ 0 w 480"/>
                    <a:gd name="T49" fmla="*/ 0 h 692"/>
                    <a:gd name="T50" fmla="*/ 0 w 480"/>
                    <a:gd name="T51" fmla="*/ 0 h 692"/>
                    <a:gd name="T52" fmla="*/ 0 w 480"/>
                    <a:gd name="T53" fmla="*/ 0 h 692"/>
                    <a:gd name="T54" fmla="*/ 0 w 480"/>
                    <a:gd name="T55" fmla="*/ 0 h 692"/>
                    <a:gd name="T56" fmla="*/ 0 w 480"/>
                    <a:gd name="T57" fmla="*/ 0 h 692"/>
                    <a:gd name="T58" fmla="*/ 0 w 480"/>
                    <a:gd name="T59" fmla="*/ 0 h 692"/>
                    <a:gd name="T60" fmla="*/ 0 w 480"/>
                    <a:gd name="T61" fmla="*/ 0 h 692"/>
                    <a:gd name="T62" fmla="*/ 0 w 480"/>
                    <a:gd name="T63" fmla="*/ 0 h 692"/>
                    <a:gd name="T64" fmla="*/ 0 w 480"/>
                    <a:gd name="T65" fmla="*/ 0 h 692"/>
                    <a:gd name="T66" fmla="*/ 0 w 480"/>
                    <a:gd name="T67" fmla="*/ 0 h 692"/>
                    <a:gd name="T68" fmla="*/ 0 w 480"/>
                    <a:gd name="T69" fmla="*/ 0 h 692"/>
                    <a:gd name="T70" fmla="*/ 0 w 480"/>
                    <a:gd name="T71" fmla="*/ 0 h 692"/>
                    <a:gd name="T72" fmla="*/ 0 w 480"/>
                    <a:gd name="T73" fmla="*/ 0 h 692"/>
                    <a:gd name="T74" fmla="*/ 0 w 480"/>
                    <a:gd name="T75" fmla="*/ 0 h 692"/>
                    <a:gd name="T76" fmla="*/ 0 w 480"/>
                    <a:gd name="T77" fmla="*/ 0 h 69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80"/>
                    <a:gd name="T118" fmla="*/ 0 h 692"/>
                    <a:gd name="T119" fmla="*/ 480 w 480"/>
                    <a:gd name="T120" fmla="*/ 692 h 69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80" h="692">
                      <a:moveTo>
                        <a:pt x="277" y="108"/>
                      </a:moveTo>
                      <a:lnTo>
                        <a:pt x="211" y="37"/>
                      </a:lnTo>
                      <a:lnTo>
                        <a:pt x="103" y="0"/>
                      </a:lnTo>
                      <a:lnTo>
                        <a:pt x="205" y="78"/>
                      </a:lnTo>
                      <a:lnTo>
                        <a:pt x="123" y="61"/>
                      </a:lnTo>
                      <a:lnTo>
                        <a:pt x="164" y="117"/>
                      </a:lnTo>
                      <a:lnTo>
                        <a:pt x="43" y="115"/>
                      </a:lnTo>
                      <a:lnTo>
                        <a:pt x="113" y="158"/>
                      </a:lnTo>
                      <a:lnTo>
                        <a:pt x="0" y="172"/>
                      </a:lnTo>
                      <a:lnTo>
                        <a:pt x="121" y="208"/>
                      </a:lnTo>
                      <a:lnTo>
                        <a:pt x="84" y="228"/>
                      </a:lnTo>
                      <a:lnTo>
                        <a:pt x="166" y="245"/>
                      </a:lnTo>
                      <a:lnTo>
                        <a:pt x="250" y="241"/>
                      </a:lnTo>
                      <a:lnTo>
                        <a:pt x="182" y="272"/>
                      </a:lnTo>
                      <a:lnTo>
                        <a:pt x="274" y="305"/>
                      </a:lnTo>
                      <a:lnTo>
                        <a:pt x="154" y="325"/>
                      </a:lnTo>
                      <a:lnTo>
                        <a:pt x="270" y="345"/>
                      </a:lnTo>
                      <a:lnTo>
                        <a:pt x="197" y="377"/>
                      </a:lnTo>
                      <a:lnTo>
                        <a:pt x="131" y="358"/>
                      </a:lnTo>
                      <a:lnTo>
                        <a:pt x="175" y="400"/>
                      </a:lnTo>
                      <a:lnTo>
                        <a:pt x="122" y="428"/>
                      </a:lnTo>
                      <a:lnTo>
                        <a:pt x="265" y="425"/>
                      </a:lnTo>
                      <a:lnTo>
                        <a:pt x="387" y="472"/>
                      </a:lnTo>
                      <a:lnTo>
                        <a:pt x="415" y="521"/>
                      </a:lnTo>
                      <a:lnTo>
                        <a:pt x="480" y="692"/>
                      </a:lnTo>
                      <a:lnTo>
                        <a:pt x="406" y="406"/>
                      </a:lnTo>
                      <a:lnTo>
                        <a:pt x="395" y="442"/>
                      </a:lnTo>
                      <a:lnTo>
                        <a:pt x="317" y="335"/>
                      </a:lnTo>
                      <a:lnTo>
                        <a:pt x="316" y="278"/>
                      </a:lnTo>
                      <a:lnTo>
                        <a:pt x="264" y="205"/>
                      </a:lnTo>
                      <a:lnTo>
                        <a:pt x="166" y="158"/>
                      </a:lnTo>
                      <a:lnTo>
                        <a:pt x="234" y="162"/>
                      </a:lnTo>
                      <a:lnTo>
                        <a:pt x="205" y="104"/>
                      </a:lnTo>
                      <a:lnTo>
                        <a:pt x="250" y="117"/>
                      </a:lnTo>
                      <a:lnTo>
                        <a:pt x="352" y="241"/>
                      </a:lnTo>
                      <a:lnTo>
                        <a:pt x="338" y="127"/>
                      </a:lnTo>
                      <a:lnTo>
                        <a:pt x="248" y="0"/>
                      </a:lnTo>
                      <a:lnTo>
                        <a:pt x="277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5" name="Freeform 173"/>
                <p:cNvSpPr>
                  <a:spLocks/>
                </p:cNvSpPr>
                <p:nvPr/>
              </p:nvSpPr>
              <p:spPr bwMode="auto">
                <a:xfrm>
                  <a:off x="4069" y="3302"/>
                  <a:ext cx="33" cy="42"/>
                </a:xfrm>
                <a:custGeom>
                  <a:avLst/>
                  <a:gdLst>
                    <a:gd name="T0" fmla="*/ 0 w 131"/>
                    <a:gd name="T1" fmla="*/ 0 h 166"/>
                    <a:gd name="T2" fmla="*/ 0 w 131"/>
                    <a:gd name="T3" fmla="*/ 0 h 166"/>
                    <a:gd name="T4" fmla="*/ 0 w 131"/>
                    <a:gd name="T5" fmla="*/ 0 h 166"/>
                    <a:gd name="T6" fmla="*/ 0 w 131"/>
                    <a:gd name="T7" fmla="*/ 0 h 166"/>
                    <a:gd name="T8" fmla="*/ 0 w 131"/>
                    <a:gd name="T9" fmla="*/ 0 h 166"/>
                    <a:gd name="T10" fmla="*/ 0 w 131"/>
                    <a:gd name="T11" fmla="*/ 0 h 166"/>
                    <a:gd name="T12" fmla="*/ 0 w 131"/>
                    <a:gd name="T13" fmla="*/ 0 h 166"/>
                    <a:gd name="T14" fmla="*/ 0 w 131"/>
                    <a:gd name="T15" fmla="*/ 0 h 166"/>
                    <a:gd name="T16" fmla="*/ 0 w 131"/>
                    <a:gd name="T17" fmla="*/ 0 h 166"/>
                    <a:gd name="T18" fmla="*/ 0 w 131"/>
                    <a:gd name="T19" fmla="*/ 0 h 166"/>
                    <a:gd name="T20" fmla="*/ 0 w 131"/>
                    <a:gd name="T21" fmla="*/ 0 h 166"/>
                    <a:gd name="T22" fmla="*/ 0 w 131"/>
                    <a:gd name="T23" fmla="*/ 0 h 166"/>
                    <a:gd name="T24" fmla="*/ 0 w 131"/>
                    <a:gd name="T25" fmla="*/ 0 h 166"/>
                    <a:gd name="T26" fmla="*/ 0 w 131"/>
                    <a:gd name="T27" fmla="*/ 0 h 166"/>
                    <a:gd name="T28" fmla="*/ 0 w 131"/>
                    <a:gd name="T29" fmla="*/ 0 h 166"/>
                    <a:gd name="T30" fmla="*/ 0 w 131"/>
                    <a:gd name="T31" fmla="*/ 0 h 16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1"/>
                    <a:gd name="T49" fmla="*/ 0 h 166"/>
                    <a:gd name="T50" fmla="*/ 131 w 131"/>
                    <a:gd name="T51" fmla="*/ 166 h 16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1" h="166">
                      <a:moveTo>
                        <a:pt x="86" y="0"/>
                      </a:moveTo>
                      <a:lnTo>
                        <a:pt x="17" y="29"/>
                      </a:lnTo>
                      <a:lnTo>
                        <a:pt x="0" y="59"/>
                      </a:lnTo>
                      <a:lnTo>
                        <a:pt x="13" y="99"/>
                      </a:lnTo>
                      <a:lnTo>
                        <a:pt x="36" y="122"/>
                      </a:lnTo>
                      <a:lnTo>
                        <a:pt x="27" y="69"/>
                      </a:lnTo>
                      <a:lnTo>
                        <a:pt x="52" y="57"/>
                      </a:lnTo>
                      <a:lnTo>
                        <a:pt x="51" y="101"/>
                      </a:lnTo>
                      <a:lnTo>
                        <a:pt x="64" y="144"/>
                      </a:lnTo>
                      <a:lnTo>
                        <a:pt x="107" y="166"/>
                      </a:lnTo>
                      <a:lnTo>
                        <a:pt x="131" y="136"/>
                      </a:lnTo>
                      <a:lnTo>
                        <a:pt x="88" y="126"/>
                      </a:lnTo>
                      <a:lnTo>
                        <a:pt x="72" y="70"/>
                      </a:lnTo>
                      <a:lnTo>
                        <a:pt x="111" y="6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6" name="Freeform 174"/>
                <p:cNvSpPr>
                  <a:spLocks/>
                </p:cNvSpPr>
                <p:nvPr/>
              </p:nvSpPr>
              <p:spPr bwMode="auto">
                <a:xfrm>
                  <a:off x="4439" y="3194"/>
                  <a:ext cx="55" cy="80"/>
                </a:xfrm>
                <a:custGeom>
                  <a:avLst/>
                  <a:gdLst>
                    <a:gd name="T0" fmla="*/ 0 w 219"/>
                    <a:gd name="T1" fmla="*/ 0 h 319"/>
                    <a:gd name="T2" fmla="*/ 0 w 219"/>
                    <a:gd name="T3" fmla="*/ 0 h 319"/>
                    <a:gd name="T4" fmla="*/ 0 w 219"/>
                    <a:gd name="T5" fmla="*/ 0 h 319"/>
                    <a:gd name="T6" fmla="*/ 0 w 219"/>
                    <a:gd name="T7" fmla="*/ 0 h 319"/>
                    <a:gd name="T8" fmla="*/ 0 w 219"/>
                    <a:gd name="T9" fmla="*/ 0 h 319"/>
                    <a:gd name="T10" fmla="*/ 0 w 219"/>
                    <a:gd name="T11" fmla="*/ 0 h 319"/>
                    <a:gd name="T12" fmla="*/ 0 w 219"/>
                    <a:gd name="T13" fmla="*/ 0 h 319"/>
                    <a:gd name="T14" fmla="*/ 0 w 219"/>
                    <a:gd name="T15" fmla="*/ 0 h 319"/>
                    <a:gd name="T16" fmla="*/ 0 w 219"/>
                    <a:gd name="T17" fmla="*/ 0 h 319"/>
                    <a:gd name="T18" fmla="*/ 0 w 219"/>
                    <a:gd name="T19" fmla="*/ 0 h 319"/>
                    <a:gd name="T20" fmla="*/ 0 w 219"/>
                    <a:gd name="T21" fmla="*/ 0 h 319"/>
                    <a:gd name="T22" fmla="*/ 0 w 219"/>
                    <a:gd name="T23" fmla="*/ 0 h 319"/>
                    <a:gd name="T24" fmla="*/ 0 w 219"/>
                    <a:gd name="T25" fmla="*/ 0 h 319"/>
                    <a:gd name="T26" fmla="*/ 0 w 219"/>
                    <a:gd name="T27" fmla="*/ 0 h 319"/>
                    <a:gd name="T28" fmla="*/ 0 w 219"/>
                    <a:gd name="T29" fmla="*/ 0 h 319"/>
                    <a:gd name="T30" fmla="*/ 0 w 219"/>
                    <a:gd name="T31" fmla="*/ 0 h 319"/>
                    <a:gd name="T32" fmla="*/ 0 w 219"/>
                    <a:gd name="T33" fmla="*/ 0 h 319"/>
                    <a:gd name="T34" fmla="*/ 0 w 219"/>
                    <a:gd name="T35" fmla="*/ 0 h 319"/>
                    <a:gd name="T36" fmla="*/ 0 w 219"/>
                    <a:gd name="T37" fmla="*/ 0 h 319"/>
                    <a:gd name="T38" fmla="*/ 0 w 219"/>
                    <a:gd name="T39" fmla="*/ 0 h 31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9"/>
                    <a:gd name="T61" fmla="*/ 0 h 319"/>
                    <a:gd name="T62" fmla="*/ 219 w 219"/>
                    <a:gd name="T63" fmla="*/ 319 h 31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9" h="319">
                      <a:moveTo>
                        <a:pt x="152" y="107"/>
                      </a:moveTo>
                      <a:lnTo>
                        <a:pt x="128" y="0"/>
                      </a:lnTo>
                      <a:lnTo>
                        <a:pt x="117" y="73"/>
                      </a:lnTo>
                      <a:lnTo>
                        <a:pt x="87" y="38"/>
                      </a:lnTo>
                      <a:lnTo>
                        <a:pt x="9" y="5"/>
                      </a:lnTo>
                      <a:lnTo>
                        <a:pt x="90" y="79"/>
                      </a:lnTo>
                      <a:lnTo>
                        <a:pt x="0" y="57"/>
                      </a:lnTo>
                      <a:lnTo>
                        <a:pt x="63" y="97"/>
                      </a:lnTo>
                      <a:lnTo>
                        <a:pt x="9" y="104"/>
                      </a:lnTo>
                      <a:lnTo>
                        <a:pt x="48" y="119"/>
                      </a:lnTo>
                      <a:lnTo>
                        <a:pt x="114" y="137"/>
                      </a:lnTo>
                      <a:lnTo>
                        <a:pt x="75" y="158"/>
                      </a:lnTo>
                      <a:lnTo>
                        <a:pt x="145" y="167"/>
                      </a:lnTo>
                      <a:lnTo>
                        <a:pt x="185" y="220"/>
                      </a:lnTo>
                      <a:lnTo>
                        <a:pt x="134" y="211"/>
                      </a:lnTo>
                      <a:lnTo>
                        <a:pt x="195" y="247"/>
                      </a:lnTo>
                      <a:lnTo>
                        <a:pt x="219" y="319"/>
                      </a:lnTo>
                      <a:lnTo>
                        <a:pt x="207" y="205"/>
                      </a:lnTo>
                      <a:lnTo>
                        <a:pt x="152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7" name="Freeform 175"/>
                <p:cNvSpPr>
                  <a:spLocks/>
                </p:cNvSpPr>
                <p:nvPr/>
              </p:nvSpPr>
              <p:spPr bwMode="auto">
                <a:xfrm>
                  <a:off x="4373" y="3320"/>
                  <a:ext cx="23" cy="16"/>
                </a:xfrm>
                <a:custGeom>
                  <a:avLst/>
                  <a:gdLst>
                    <a:gd name="T0" fmla="*/ 0 w 91"/>
                    <a:gd name="T1" fmla="*/ 0 h 63"/>
                    <a:gd name="T2" fmla="*/ 0 w 91"/>
                    <a:gd name="T3" fmla="*/ 0 h 63"/>
                    <a:gd name="T4" fmla="*/ 0 w 91"/>
                    <a:gd name="T5" fmla="*/ 0 h 63"/>
                    <a:gd name="T6" fmla="*/ 0 w 91"/>
                    <a:gd name="T7" fmla="*/ 0 h 63"/>
                    <a:gd name="T8" fmla="*/ 0 w 91"/>
                    <a:gd name="T9" fmla="*/ 0 h 63"/>
                    <a:gd name="T10" fmla="*/ 0 w 91"/>
                    <a:gd name="T11" fmla="*/ 0 h 63"/>
                    <a:gd name="T12" fmla="*/ 0 w 91"/>
                    <a:gd name="T13" fmla="*/ 0 h 63"/>
                    <a:gd name="T14" fmla="*/ 0 w 91"/>
                    <a:gd name="T15" fmla="*/ 0 h 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1"/>
                    <a:gd name="T25" fmla="*/ 0 h 63"/>
                    <a:gd name="T26" fmla="*/ 91 w 91"/>
                    <a:gd name="T27" fmla="*/ 63 h 6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1" h="63">
                      <a:moveTo>
                        <a:pt x="19" y="58"/>
                      </a:moveTo>
                      <a:lnTo>
                        <a:pt x="55" y="63"/>
                      </a:lnTo>
                      <a:lnTo>
                        <a:pt x="91" y="29"/>
                      </a:lnTo>
                      <a:lnTo>
                        <a:pt x="75" y="0"/>
                      </a:lnTo>
                      <a:lnTo>
                        <a:pt x="41" y="40"/>
                      </a:lnTo>
                      <a:lnTo>
                        <a:pt x="0" y="28"/>
                      </a:lnTo>
                      <a:lnTo>
                        <a:pt x="19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8" name="Freeform 176"/>
                <p:cNvSpPr>
                  <a:spLocks/>
                </p:cNvSpPr>
                <p:nvPr/>
              </p:nvSpPr>
              <p:spPr bwMode="auto">
                <a:xfrm>
                  <a:off x="4406" y="3290"/>
                  <a:ext cx="61" cy="154"/>
                </a:xfrm>
                <a:custGeom>
                  <a:avLst/>
                  <a:gdLst>
                    <a:gd name="T0" fmla="*/ 0 w 245"/>
                    <a:gd name="T1" fmla="*/ 0 h 617"/>
                    <a:gd name="T2" fmla="*/ 0 w 245"/>
                    <a:gd name="T3" fmla="*/ 0 h 617"/>
                    <a:gd name="T4" fmla="*/ 0 w 245"/>
                    <a:gd name="T5" fmla="*/ 0 h 617"/>
                    <a:gd name="T6" fmla="*/ 0 w 245"/>
                    <a:gd name="T7" fmla="*/ 0 h 617"/>
                    <a:gd name="T8" fmla="*/ 0 w 245"/>
                    <a:gd name="T9" fmla="*/ 0 h 617"/>
                    <a:gd name="T10" fmla="*/ 0 w 245"/>
                    <a:gd name="T11" fmla="*/ 0 h 617"/>
                    <a:gd name="T12" fmla="*/ 0 w 245"/>
                    <a:gd name="T13" fmla="*/ 0 h 617"/>
                    <a:gd name="T14" fmla="*/ 0 w 245"/>
                    <a:gd name="T15" fmla="*/ 0 h 617"/>
                    <a:gd name="T16" fmla="*/ 0 w 245"/>
                    <a:gd name="T17" fmla="*/ 0 h 617"/>
                    <a:gd name="T18" fmla="*/ 0 w 245"/>
                    <a:gd name="T19" fmla="*/ 0 h 617"/>
                    <a:gd name="T20" fmla="*/ 0 w 245"/>
                    <a:gd name="T21" fmla="*/ 0 h 617"/>
                    <a:gd name="T22" fmla="*/ 0 w 245"/>
                    <a:gd name="T23" fmla="*/ 0 h 617"/>
                    <a:gd name="T24" fmla="*/ 0 w 245"/>
                    <a:gd name="T25" fmla="*/ 0 h 617"/>
                    <a:gd name="T26" fmla="*/ 0 w 245"/>
                    <a:gd name="T27" fmla="*/ 0 h 617"/>
                    <a:gd name="T28" fmla="*/ 0 w 245"/>
                    <a:gd name="T29" fmla="*/ 0 h 617"/>
                    <a:gd name="T30" fmla="*/ 0 w 245"/>
                    <a:gd name="T31" fmla="*/ 0 h 617"/>
                    <a:gd name="T32" fmla="*/ 0 w 245"/>
                    <a:gd name="T33" fmla="*/ 0 h 617"/>
                    <a:gd name="T34" fmla="*/ 0 w 245"/>
                    <a:gd name="T35" fmla="*/ 0 h 6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45"/>
                    <a:gd name="T55" fmla="*/ 0 h 617"/>
                    <a:gd name="T56" fmla="*/ 245 w 245"/>
                    <a:gd name="T57" fmla="*/ 617 h 6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45" h="617">
                      <a:moveTo>
                        <a:pt x="4" y="0"/>
                      </a:moveTo>
                      <a:lnTo>
                        <a:pt x="0" y="63"/>
                      </a:lnTo>
                      <a:lnTo>
                        <a:pt x="28" y="86"/>
                      </a:lnTo>
                      <a:lnTo>
                        <a:pt x="56" y="151"/>
                      </a:lnTo>
                      <a:lnTo>
                        <a:pt x="67" y="248"/>
                      </a:lnTo>
                      <a:lnTo>
                        <a:pt x="94" y="268"/>
                      </a:lnTo>
                      <a:lnTo>
                        <a:pt x="133" y="402"/>
                      </a:lnTo>
                      <a:lnTo>
                        <a:pt x="122" y="438"/>
                      </a:lnTo>
                      <a:lnTo>
                        <a:pt x="155" y="459"/>
                      </a:lnTo>
                      <a:lnTo>
                        <a:pt x="245" y="617"/>
                      </a:lnTo>
                      <a:lnTo>
                        <a:pt x="233" y="544"/>
                      </a:lnTo>
                      <a:lnTo>
                        <a:pt x="196" y="473"/>
                      </a:lnTo>
                      <a:lnTo>
                        <a:pt x="152" y="392"/>
                      </a:lnTo>
                      <a:lnTo>
                        <a:pt x="118" y="248"/>
                      </a:lnTo>
                      <a:lnTo>
                        <a:pt x="85" y="199"/>
                      </a:lnTo>
                      <a:lnTo>
                        <a:pt x="72" y="12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9" name="Freeform 177"/>
                <p:cNvSpPr>
                  <a:spLocks/>
                </p:cNvSpPr>
                <p:nvPr/>
              </p:nvSpPr>
              <p:spPr bwMode="auto">
                <a:xfrm>
                  <a:off x="4493" y="3286"/>
                  <a:ext cx="57" cy="135"/>
                </a:xfrm>
                <a:custGeom>
                  <a:avLst/>
                  <a:gdLst>
                    <a:gd name="T0" fmla="*/ 0 w 229"/>
                    <a:gd name="T1" fmla="*/ 0 h 539"/>
                    <a:gd name="T2" fmla="*/ 0 w 229"/>
                    <a:gd name="T3" fmla="*/ 0 h 539"/>
                    <a:gd name="T4" fmla="*/ 0 w 229"/>
                    <a:gd name="T5" fmla="*/ 0 h 539"/>
                    <a:gd name="T6" fmla="*/ 0 w 229"/>
                    <a:gd name="T7" fmla="*/ 0 h 539"/>
                    <a:gd name="T8" fmla="*/ 0 w 229"/>
                    <a:gd name="T9" fmla="*/ 0 h 539"/>
                    <a:gd name="T10" fmla="*/ 0 w 229"/>
                    <a:gd name="T11" fmla="*/ 0 h 539"/>
                    <a:gd name="T12" fmla="*/ 0 w 229"/>
                    <a:gd name="T13" fmla="*/ 0 h 539"/>
                    <a:gd name="T14" fmla="*/ 0 w 229"/>
                    <a:gd name="T15" fmla="*/ 0 h 539"/>
                    <a:gd name="T16" fmla="*/ 0 w 229"/>
                    <a:gd name="T17" fmla="*/ 0 h 539"/>
                    <a:gd name="T18" fmla="*/ 0 w 229"/>
                    <a:gd name="T19" fmla="*/ 0 h 539"/>
                    <a:gd name="T20" fmla="*/ 0 w 229"/>
                    <a:gd name="T21" fmla="*/ 0 h 539"/>
                    <a:gd name="T22" fmla="*/ 0 w 229"/>
                    <a:gd name="T23" fmla="*/ 0 h 539"/>
                    <a:gd name="T24" fmla="*/ 0 w 229"/>
                    <a:gd name="T25" fmla="*/ 0 h 539"/>
                    <a:gd name="T26" fmla="*/ 0 w 229"/>
                    <a:gd name="T27" fmla="*/ 0 h 539"/>
                    <a:gd name="T28" fmla="*/ 0 w 229"/>
                    <a:gd name="T29" fmla="*/ 0 h 539"/>
                    <a:gd name="T30" fmla="*/ 0 w 229"/>
                    <a:gd name="T31" fmla="*/ 0 h 539"/>
                    <a:gd name="T32" fmla="*/ 0 w 229"/>
                    <a:gd name="T33" fmla="*/ 0 h 539"/>
                    <a:gd name="T34" fmla="*/ 0 w 229"/>
                    <a:gd name="T35" fmla="*/ 0 h 539"/>
                    <a:gd name="T36" fmla="*/ 0 w 229"/>
                    <a:gd name="T37" fmla="*/ 0 h 539"/>
                    <a:gd name="T38" fmla="*/ 0 w 229"/>
                    <a:gd name="T39" fmla="*/ 0 h 539"/>
                    <a:gd name="T40" fmla="*/ 0 w 229"/>
                    <a:gd name="T41" fmla="*/ 0 h 539"/>
                    <a:gd name="T42" fmla="*/ 0 w 229"/>
                    <a:gd name="T43" fmla="*/ 0 h 539"/>
                    <a:gd name="T44" fmla="*/ 0 w 229"/>
                    <a:gd name="T45" fmla="*/ 0 h 539"/>
                    <a:gd name="T46" fmla="*/ 0 w 229"/>
                    <a:gd name="T47" fmla="*/ 0 h 539"/>
                    <a:gd name="T48" fmla="*/ 0 w 229"/>
                    <a:gd name="T49" fmla="*/ 0 h 539"/>
                    <a:gd name="T50" fmla="*/ 0 w 229"/>
                    <a:gd name="T51" fmla="*/ 0 h 539"/>
                    <a:gd name="T52" fmla="*/ 0 w 229"/>
                    <a:gd name="T53" fmla="*/ 0 h 539"/>
                    <a:gd name="T54" fmla="*/ 0 w 229"/>
                    <a:gd name="T55" fmla="*/ 0 h 539"/>
                    <a:gd name="T56" fmla="*/ 0 w 229"/>
                    <a:gd name="T57" fmla="*/ 0 h 539"/>
                    <a:gd name="T58" fmla="*/ 0 w 229"/>
                    <a:gd name="T59" fmla="*/ 0 h 539"/>
                    <a:gd name="T60" fmla="*/ 0 w 229"/>
                    <a:gd name="T61" fmla="*/ 0 h 539"/>
                    <a:gd name="T62" fmla="*/ 0 w 229"/>
                    <a:gd name="T63" fmla="*/ 0 h 539"/>
                    <a:gd name="T64" fmla="*/ 0 w 229"/>
                    <a:gd name="T65" fmla="*/ 0 h 539"/>
                    <a:gd name="T66" fmla="*/ 0 w 229"/>
                    <a:gd name="T67" fmla="*/ 0 h 539"/>
                    <a:gd name="T68" fmla="*/ 0 w 229"/>
                    <a:gd name="T69" fmla="*/ 0 h 5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9"/>
                    <a:gd name="T106" fmla="*/ 0 h 539"/>
                    <a:gd name="T107" fmla="*/ 229 w 229"/>
                    <a:gd name="T108" fmla="*/ 539 h 5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9" h="539">
                      <a:moveTo>
                        <a:pt x="2" y="3"/>
                      </a:moveTo>
                      <a:lnTo>
                        <a:pt x="42" y="0"/>
                      </a:lnTo>
                      <a:lnTo>
                        <a:pt x="62" y="24"/>
                      </a:lnTo>
                      <a:lnTo>
                        <a:pt x="55" y="52"/>
                      </a:lnTo>
                      <a:lnTo>
                        <a:pt x="74" y="57"/>
                      </a:lnTo>
                      <a:lnTo>
                        <a:pt x="80" y="78"/>
                      </a:lnTo>
                      <a:lnTo>
                        <a:pt x="61" y="99"/>
                      </a:lnTo>
                      <a:lnTo>
                        <a:pt x="62" y="72"/>
                      </a:lnTo>
                      <a:lnTo>
                        <a:pt x="40" y="72"/>
                      </a:lnTo>
                      <a:lnTo>
                        <a:pt x="32" y="61"/>
                      </a:lnTo>
                      <a:lnTo>
                        <a:pt x="45" y="38"/>
                      </a:lnTo>
                      <a:lnTo>
                        <a:pt x="13" y="40"/>
                      </a:lnTo>
                      <a:lnTo>
                        <a:pt x="55" y="123"/>
                      </a:lnTo>
                      <a:lnTo>
                        <a:pt x="79" y="148"/>
                      </a:lnTo>
                      <a:lnTo>
                        <a:pt x="71" y="173"/>
                      </a:lnTo>
                      <a:lnTo>
                        <a:pt x="106" y="244"/>
                      </a:lnTo>
                      <a:lnTo>
                        <a:pt x="146" y="286"/>
                      </a:lnTo>
                      <a:lnTo>
                        <a:pt x="147" y="312"/>
                      </a:lnTo>
                      <a:lnTo>
                        <a:pt x="197" y="427"/>
                      </a:lnTo>
                      <a:lnTo>
                        <a:pt x="223" y="489"/>
                      </a:lnTo>
                      <a:lnTo>
                        <a:pt x="229" y="539"/>
                      </a:lnTo>
                      <a:lnTo>
                        <a:pt x="180" y="532"/>
                      </a:lnTo>
                      <a:lnTo>
                        <a:pt x="202" y="502"/>
                      </a:lnTo>
                      <a:lnTo>
                        <a:pt x="187" y="452"/>
                      </a:lnTo>
                      <a:lnTo>
                        <a:pt x="150" y="435"/>
                      </a:lnTo>
                      <a:lnTo>
                        <a:pt x="161" y="417"/>
                      </a:lnTo>
                      <a:lnTo>
                        <a:pt x="135" y="331"/>
                      </a:lnTo>
                      <a:lnTo>
                        <a:pt x="102" y="309"/>
                      </a:lnTo>
                      <a:lnTo>
                        <a:pt x="108" y="276"/>
                      </a:lnTo>
                      <a:lnTo>
                        <a:pt x="61" y="203"/>
                      </a:lnTo>
                      <a:lnTo>
                        <a:pt x="37" y="170"/>
                      </a:lnTo>
                      <a:lnTo>
                        <a:pt x="59" y="147"/>
                      </a:lnTo>
                      <a:lnTo>
                        <a:pt x="0" y="57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0" name="Freeform 178"/>
                <p:cNvSpPr>
                  <a:spLocks/>
                </p:cNvSpPr>
                <p:nvPr/>
              </p:nvSpPr>
              <p:spPr bwMode="auto">
                <a:xfrm>
                  <a:off x="4154" y="3291"/>
                  <a:ext cx="173" cy="151"/>
                </a:xfrm>
                <a:custGeom>
                  <a:avLst/>
                  <a:gdLst>
                    <a:gd name="T0" fmla="*/ 0 w 691"/>
                    <a:gd name="T1" fmla="*/ 0 h 608"/>
                    <a:gd name="T2" fmla="*/ 0 w 691"/>
                    <a:gd name="T3" fmla="*/ 0 h 608"/>
                    <a:gd name="T4" fmla="*/ 0 w 691"/>
                    <a:gd name="T5" fmla="*/ 0 h 608"/>
                    <a:gd name="T6" fmla="*/ 0 w 691"/>
                    <a:gd name="T7" fmla="*/ 0 h 608"/>
                    <a:gd name="T8" fmla="*/ 0 w 691"/>
                    <a:gd name="T9" fmla="*/ 0 h 608"/>
                    <a:gd name="T10" fmla="*/ 0 w 691"/>
                    <a:gd name="T11" fmla="*/ 0 h 608"/>
                    <a:gd name="T12" fmla="*/ 0 w 691"/>
                    <a:gd name="T13" fmla="*/ 0 h 608"/>
                    <a:gd name="T14" fmla="*/ 0 w 691"/>
                    <a:gd name="T15" fmla="*/ 0 h 608"/>
                    <a:gd name="T16" fmla="*/ 0 w 691"/>
                    <a:gd name="T17" fmla="*/ 0 h 608"/>
                    <a:gd name="T18" fmla="*/ 0 w 691"/>
                    <a:gd name="T19" fmla="*/ 0 h 608"/>
                    <a:gd name="T20" fmla="*/ 0 w 691"/>
                    <a:gd name="T21" fmla="*/ 0 h 608"/>
                    <a:gd name="T22" fmla="*/ 0 w 691"/>
                    <a:gd name="T23" fmla="*/ 0 h 608"/>
                    <a:gd name="T24" fmla="*/ 0 w 691"/>
                    <a:gd name="T25" fmla="*/ 0 h 608"/>
                    <a:gd name="T26" fmla="*/ 0 w 691"/>
                    <a:gd name="T27" fmla="*/ 0 h 608"/>
                    <a:gd name="T28" fmla="*/ 0 w 691"/>
                    <a:gd name="T29" fmla="*/ 0 h 608"/>
                    <a:gd name="T30" fmla="*/ 0 w 691"/>
                    <a:gd name="T31" fmla="*/ 0 h 608"/>
                    <a:gd name="T32" fmla="*/ 0 w 691"/>
                    <a:gd name="T33" fmla="*/ 0 h 608"/>
                    <a:gd name="T34" fmla="*/ 0 w 691"/>
                    <a:gd name="T35" fmla="*/ 0 h 608"/>
                    <a:gd name="T36" fmla="*/ 0 w 691"/>
                    <a:gd name="T37" fmla="*/ 0 h 608"/>
                    <a:gd name="T38" fmla="*/ 0 w 691"/>
                    <a:gd name="T39" fmla="*/ 0 h 608"/>
                    <a:gd name="T40" fmla="*/ 0 w 691"/>
                    <a:gd name="T41" fmla="*/ 0 h 608"/>
                    <a:gd name="T42" fmla="*/ 0 w 691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91"/>
                    <a:gd name="T67" fmla="*/ 0 h 608"/>
                    <a:gd name="T68" fmla="*/ 691 w 691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91" h="608">
                      <a:moveTo>
                        <a:pt x="608" y="274"/>
                      </a:moveTo>
                      <a:lnTo>
                        <a:pt x="436" y="76"/>
                      </a:lnTo>
                      <a:lnTo>
                        <a:pt x="308" y="0"/>
                      </a:lnTo>
                      <a:lnTo>
                        <a:pt x="329" y="42"/>
                      </a:lnTo>
                      <a:lnTo>
                        <a:pt x="239" y="13"/>
                      </a:lnTo>
                      <a:lnTo>
                        <a:pt x="81" y="40"/>
                      </a:lnTo>
                      <a:lnTo>
                        <a:pt x="297" y="79"/>
                      </a:lnTo>
                      <a:lnTo>
                        <a:pt x="0" y="99"/>
                      </a:lnTo>
                      <a:lnTo>
                        <a:pt x="194" y="136"/>
                      </a:lnTo>
                      <a:lnTo>
                        <a:pt x="53" y="172"/>
                      </a:lnTo>
                      <a:lnTo>
                        <a:pt x="154" y="197"/>
                      </a:lnTo>
                      <a:lnTo>
                        <a:pt x="344" y="189"/>
                      </a:lnTo>
                      <a:lnTo>
                        <a:pt x="222" y="253"/>
                      </a:lnTo>
                      <a:lnTo>
                        <a:pt x="381" y="238"/>
                      </a:lnTo>
                      <a:lnTo>
                        <a:pt x="466" y="213"/>
                      </a:lnTo>
                      <a:lnTo>
                        <a:pt x="567" y="295"/>
                      </a:lnTo>
                      <a:lnTo>
                        <a:pt x="596" y="358"/>
                      </a:lnTo>
                      <a:lnTo>
                        <a:pt x="652" y="608"/>
                      </a:lnTo>
                      <a:lnTo>
                        <a:pt x="653" y="476"/>
                      </a:lnTo>
                      <a:lnTo>
                        <a:pt x="691" y="551"/>
                      </a:lnTo>
                      <a:lnTo>
                        <a:pt x="608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1" name="Freeform 179"/>
                <p:cNvSpPr>
                  <a:spLocks/>
                </p:cNvSpPr>
                <p:nvPr/>
              </p:nvSpPr>
              <p:spPr bwMode="auto">
                <a:xfrm>
                  <a:off x="4530" y="3087"/>
                  <a:ext cx="123" cy="331"/>
                </a:xfrm>
                <a:custGeom>
                  <a:avLst/>
                  <a:gdLst>
                    <a:gd name="T0" fmla="*/ 0 w 492"/>
                    <a:gd name="T1" fmla="*/ 0 h 1325"/>
                    <a:gd name="T2" fmla="*/ 0 w 492"/>
                    <a:gd name="T3" fmla="*/ 0 h 1325"/>
                    <a:gd name="T4" fmla="*/ 0 w 492"/>
                    <a:gd name="T5" fmla="*/ 0 h 1325"/>
                    <a:gd name="T6" fmla="*/ 0 w 492"/>
                    <a:gd name="T7" fmla="*/ 0 h 1325"/>
                    <a:gd name="T8" fmla="*/ 0 w 492"/>
                    <a:gd name="T9" fmla="*/ 0 h 1325"/>
                    <a:gd name="T10" fmla="*/ 0 w 492"/>
                    <a:gd name="T11" fmla="*/ 0 h 1325"/>
                    <a:gd name="T12" fmla="*/ 0 w 492"/>
                    <a:gd name="T13" fmla="*/ 0 h 1325"/>
                    <a:gd name="T14" fmla="*/ 0 w 492"/>
                    <a:gd name="T15" fmla="*/ 0 h 1325"/>
                    <a:gd name="T16" fmla="*/ 0 w 492"/>
                    <a:gd name="T17" fmla="*/ 0 h 1325"/>
                    <a:gd name="T18" fmla="*/ 0 w 492"/>
                    <a:gd name="T19" fmla="*/ 0 h 1325"/>
                    <a:gd name="T20" fmla="*/ 0 w 492"/>
                    <a:gd name="T21" fmla="*/ 0 h 1325"/>
                    <a:gd name="T22" fmla="*/ 0 w 492"/>
                    <a:gd name="T23" fmla="*/ 0 h 1325"/>
                    <a:gd name="T24" fmla="*/ 0 w 492"/>
                    <a:gd name="T25" fmla="*/ 0 h 1325"/>
                    <a:gd name="T26" fmla="*/ 0 w 492"/>
                    <a:gd name="T27" fmla="*/ 0 h 1325"/>
                    <a:gd name="T28" fmla="*/ 0 w 492"/>
                    <a:gd name="T29" fmla="*/ 0 h 1325"/>
                    <a:gd name="T30" fmla="*/ 0 w 492"/>
                    <a:gd name="T31" fmla="*/ 0 h 1325"/>
                    <a:gd name="T32" fmla="*/ 0 w 492"/>
                    <a:gd name="T33" fmla="*/ 0 h 1325"/>
                    <a:gd name="T34" fmla="*/ 0 w 492"/>
                    <a:gd name="T35" fmla="*/ 0 h 13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92"/>
                    <a:gd name="T55" fmla="*/ 0 h 1325"/>
                    <a:gd name="T56" fmla="*/ 492 w 492"/>
                    <a:gd name="T57" fmla="*/ 1325 h 13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92" h="1325">
                      <a:moveTo>
                        <a:pt x="0" y="0"/>
                      </a:moveTo>
                      <a:lnTo>
                        <a:pt x="150" y="180"/>
                      </a:lnTo>
                      <a:lnTo>
                        <a:pt x="157" y="255"/>
                      </a:lnTo>
                      <a:lnTo>
                        <a:pt x="298" y="681"/>
                      </a:lnTo>
                      <a:lnTo>
                        <a:pt x="303" y="753"/>
                      </a:lnTo>
                      <a:lnTo>
                        <a:pt x="452" y="1104"/>
                      </a:lnTo>
                      <a:lnTo>
                        <a:pt x="443" y="1196"/>
                      </a:lnTo>
                      <a:lnTo>
                        <a:pt x="492" y="1325"/>
                      </a:lnTo>
                      <a:lnTo>
                        <a:pt x="395" y="1259"/>
                      </a:lnTo>
                      <a:lnTo>
                        <a:pt x="289" y="1289"/>
                      </a:lnTo>
                      <a:lnTo>
                        <a:pt x="412" y="1153"/>
                      </a:lnTo>
                      <a:lnTo>
                        <a:pt x="303" y="813"/>
                      </a:lnTo>
                      <a:lnTo>
                        <a:pt x="211" y="717"/>
                      </a:lnTo>
                      <a:lnTo>
                        <a:pt x="237" y="624"/>
                      </a:lnTo>
                      <a:lnTo>
                        <a:pt x="92" y="243"/>
                      </a:lnTo>
                      <a:lnTo>
                        <a:pt x="114" y="1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2" name="Freeform 180"/>
                <p:cNvSpPr>
                  <a:spLocks/>
                </p:cNvSpPr>
                <p:nvPr/>
              </p:nvSpPr>
              <p:spPr bwMode="auto">
                <a:xfrm>
                  <a:off x="4125" y="3330"/>
                  <a:ext cx="57" cy="103"/>
                </a:xfrm>
                <a:custGeom>
                  <a:avLst/>
                  <a:gdLst>
                    <a:gd name="T0" fmla="*/ 0 w 224"/>
                    <a:gd name="T1" fmla="*/ 0 h 411"/>
                    <a:gd name="T2" fmla="*/ 0 w 224"/>
                    <a:gd name="T3" fmla="*/ 0 h 411"/>
                    <a:gd name="T4" fmla="*/ 0 w 224"/>
                    <a:gd name="T5" fmla="*/ 0 h 411"/>
                    <a:gd name="T6" fmla="*/ 0 w 224"/>
                    <a:gd name="T7" fmla="*/ 0 h 411"/>
                    <a:gd name="T8" fmla="*/ 0 w 224"/>
                    <a:gd name="T9" fmla="*/ 0 h 411"/>
                    <a:gd name="T10" fmla="*/ 0 w 224"/>
                    <a:gd name="T11" fmla="*/ 0 h 411"/>
                    <a:gd name="T12" fmla="*/ 0 w 224"/>
                    <a:gd name="T13" fmla="*/ 0 h 411"/>
                    <a:gd name="T14" fmla="*/ 0 w 224"/>
                    <a:gd name="T15" fmla="*/ 0 h 411"/>
                    <a:gd name="T16" fmla="*/ 0 w 224"/>
                    <a:gd name="T17" fmla="*/ 0 h 411"/>
                    <a:gd name="T18" fmla="*/ 0 w 224"/>
                    <a:gd name="T19" fmla="*/ 0 h 411"/>
                    <a:gd name="T20" fmla="*/ 0 w 224"/>
                    <a:gd name="T21" fmla="*/ 0 h 411"/>
                    <a:gd name="T22" fmla="*/ 0 w 224"/>
                    <a:gd name="T23" fmla="*/ 0 h 411"/>
                    <a:gd name="T24" fmla="*/ 0 w 224"/>
                    <a:gd name="T25" fmla="*/ 0 h 4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4"/>
                    <a:gd name="T40" fmla="*/ 0 h 411"/>
                    <a:gd name="T41" fmla="*/ 224 w 224"/>
                    <a:gd name="T42" fmla="*/ 411 h 4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4" h="411">
                      <a:moveTo>
                        <a:pt x="6" y="0"/>
                      </a:moveTo>
                      <a:lnTo>
                        <a:pt x="68" y="99"/>
                      </a:lnTo>
                      <a:lnTo>
                        <a:pt x="116" y="241"/>
                      </a:lnTo>
                      <a:lnTo>
                        <a:pt x="224" y="411"/>
                      </a:lnTo>
                      <a:lnTo>
                        <a:pt x="144" y="380"/>
                      </a:lnTo>
                      <a:lnTo>
                        <a:pt x="149" y="338"/>
                      </a:lnTo>
                      <a:lnTo>
                        <a:pt x="90" y="261"/>
                      </a:lnTo>
                      <a:lnTo>
                        <a:pt x="81" y="192"/>
                      </a:lnTo>
                      <a:lnTo>
                        <a:pt x="39" y="140"/>
                      </a:lnTo>
                      <a:lnTo>
                        <a:pt x="42" y="100"/>
                      </a:lnTo>
                      <a:lnTo>
                        <a:pt x="0" y="3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3" name="Freeform 181"/>
                <p:cNvSpPr>
                  <a:spLocks/>
                </p:cNvSpPr>
                <p:nvPr/>
              </p:nvSpPr>
              <p:spPr bwMode="auto">
                <a:xfrm>
                  <a:off x="4231" y="3356"/>
                  <a:ext cx="67" cy="20"/>
                </a:xfrm>
                <a:custGeom>
                  <a:avLst/>
                  <a:gdLst>
                    <a:gd name="T0" fmla="*/ 0 w 269"/>
                    <a:gd name="T1" fmla="*/ 0 h 80"/>
                    <a:gd name="T2" fmla="*/ 0 w 269"/>
                    <a:gd name="T3" fmla="*/ 0 h 80"/>
                    <a:gd name="T4" fmla="*/ 0 w 269"/>
                    <a:gd name="T5" fmla="*/ 0 h 80"/>
                    <a:gd name="T6" fmla="*/ 0 w 269"/>
                    <a:gd name="T7" fmla="*/ 0 h 80"/>
                    <a:gd name="T8" fmla="*/ 0 w 269"/>
                    <a:gd name="T9" fmla="*/ 0 h 80"/>
                    <a:gd name="T10" fmla="*/ 0 w 269"/>
                    <a:gd name="T11" fmla="*/ 0 h 80"/>
                    <a:gd name="T12" fmla="*/ 0 w 269"/>
                    <a:gd name="T13" fmla="*/ 0 h 80"/>
                    <a:gd name="T14" fmla="*/ 0 w 269"/>
                    <a:gd name="T15" fmla="*/ 0 h 80"/>
                    <a:gd name="T16" fmla="*/ 0 w 269"/>
                    <a:gd name="T17" fmla="*/ 0 h 80"/>
                    <a:gd name="T18" fmla="*/ 0 w 269"/>
                    <a:gd name="T19" fmla="*/ 0 h 80"/>
                    <a:gd name="T20" fmla="*/ 0 w 269"/>
                    <a:gd name="T21" fmla="*/ 0 h 80"/>
                    <a:gd name="T22" fmla="*/ 0 w 269"/>
                    <a:gd name="T23" fmla="*/ 0 h 80"/>
                    <a:gd name="T24" fmla="*/ 0 w 269"/>
                    <a:gd name="T25" fmla="*/ 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9"/>
                    <a:gd name="T40" fmla="*/ 0 h 80"/>
                    <a:gd name="T41" fmla="*/ 269 w 269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9" h="80">
                      <a:moveTo>
                        <a:pt x="251" y="4"/>
                      </a:moveTo>
                      <a:lnTo>
                        <a:pt x="187" y="35"/>
                      </a:lnTo>
                      <a:lnTo>
                        <a:pt x="143" y="11"/>
                      </a:lnTo>
                      <a:lnTo>
                        <a:pt x="80" y="0"/>
                      </a:lnTo>
                      <a:lnTo>
                        <a:pt x="129" y="29"/>
                      </a:lnTo>
                      <a:lnTo>
                        <a:pt x="43" y="43"/>
                      </a:lnTo>
                      <a:lnTo>
                        <a:pt x="0" y="60"/>
                      </a:lnTo>
                      <a:lnTo>
                        <a:pt x="137" y="48"/>
                      </a:lnTo>
                      <a:lnTo>
                        <a:pt x="94" y="80"/>
                      </a:lnTo>
                      <a:lnTo>
                        <a:pt x="167" y="60"/>
                      </a:lnTo>
                      <a:lnTo>
                        <a:pt x="269" y="24"/>
                      </a:lnTo>
                      <a:lnTo>
                        <a:pt x="25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4" name="Freeform 182"/>
                <p:cNvSpPr>
                  <a:spLocks/>
                </p:cNvSpPr>
                <p:nvPr/>
              </p:nvSpPr>
              <p:spPr bwMode="auto">
                <a:xfrm>
                  <a:off x="4468" y="3084"/>
                  <a:ext cx="35" cy="42"/>
                </a:xfrm>
                <a:custGeom>
                  <a:avLst/>
                  <a:gdLst>
                    <a:gd name="T0" fmla="*/ 0 w 141"/>
                    <a:gd name="T1" fmla="*/ 0 h 166"/>
                    <a:gd name="T2" fmla="*/ 0 w 141"/>
                    <a:gd name="T3" fmla="*/ 0 h 166"/>
                    <a:gd name="T4" fmla="*/ 0 w 141"/>
                    <a:gd name="T5" fmla="*/ 0 h 166"/>
                    <a:gd name="T6" fmla="*/ 0 w 141"/>
                    <a:gd name="T7" fmla="*/ 0 h 166"/>
                    <a:gd name="T8" fmla="*/ 0 w 141"/>
                    <a:gd name="T9" fmla="*/ 0 h 166"/>
                    <a:gd name="T10" fmla="*/ 0 w 141"/>
                    <a:gd name="T11" fmla="*/ 0 h 166"/>
                    <a:gd name="T12" fmla="*/ 0 w 141"/>
                    <a:gd name="T13" fmla="*/ 0 h 1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1"/>
                    <a:gd name="T22" fmla="*/ 0 h 166"/>
                    <a:gd name="T23" fmla="*/ 141 w 141"/>
                    <a:gd name="T24" fmla="*/ 166 h 1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1" h="166">
                      <a:moveTo>
                        <a:pt x="71" y="0"/>
                      </a:moveTo>
                      <a:lnTo>
                        <a:pt x="0" y="48"/>
                      </a:lnTo>
                      <a:lnTo>
                        <a:pt x="9" y="148"/>
                      </a:lnTo>
                      <a:lnTo>
                        <a:pt x="84" y="166"/>
                      </a:lnTo>
                      <a:lnTo>
                        <a:pt x="141" y="144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5" name="Freeform 183"/>
                <p:cNvSpPr>
                  <a:spLocks/>
                </p:cNvSpPr>
                <p:nvPr/>
              </p:nvSpPr>
              <p:spPr bwMode="auto">
                <a:xfrm>
                  <a:off x="4091" y="3314"/>
                  <a:ext cx="11" cy="15"/>
                </a:xfrm>
                <a:custGeom>
                  <a:avLst/>
                  <a:gdLst>
                    <a:gd name="T0" fmla="*/ 0 w 46"/>
                    <a:gd name="T1" fmla="*/ 0 h 59"/>
                    <a:gd name="T2" fmla="*/ 0 w 46"/>
                    <a:gd name="T3" fmla="*/ 0 h 59"/>
                    <a:gd name="T4" fmla="*/ 0 w 46"/>
                    <a:gd name="T5" fmla="*/ 0 h 59"/>
                    <a:gd name="T6" fmla="*/ 0 w 46"/>
                    <a:gd name="T7" fmla="*/ 0 h 59"/>
                    <a:gd name="T8" fmla="*/ 0 w 46"/>
                    <a:gd name="T9" fmla="*/ 0 h 59"/>
                    <a:gd name="T10" fmla="*/ 0 w 46"/>
                    <a:gd name="T11" fmla="*/ 0 h 59"/>
                    <a:gd name="T12" fmla="*/ 0 w 46"/>
                    <a:gd name="T13" fmla="*/ 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"/>
                    <a:gd name="T22" fmla="*/ 0 h 59"/>
                    <a:gd name="T23" fmla="*/ 46 w 46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" h="59">
                      <a:moveTo>
                        <a:pt x="23" y="0"/>
                      </a:moveTo>
                      <a:lnTo>
                        <a:pt x="0" y="24"/>
                      </a:lnTo>
                      <a:lnTo>
                        <a:pt x="19" y="57"/>
                      </a:lnTo>
                      <a:lnTo>
                        <a:pt x="36" y="59"/>
                      </a:lnTo>
                      <a:lnTo>
                        <a:pt x="46" y="2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6" name="Freeform 184"/>
                <p:cNvSpPr>
                  <a:spLocks/>
                </p:cNvSpPr>
                <p:nvPr/>
              </p:nvSpPr>
              <p:spPr bwMode="auto">
                <a:xfrm>
                  <a:off x="4001" y="2803"/>
                  <a:ext cx="222" cy="40"/>
                </a:xfrm>
                <a:custGeom>
                  <a:avLst/>
                  <a:gdLst>
                    <a:gd name="T0" fmla="*/ 0 w 885"/>
                    <a:gd name="T1" fmla="*/ 0 h 162"/>
                    <a:gd name="T2" fmla="*/ 0 w 885"/>
                    <a:gd name="T3" fmla="*/ 0 h 162"/>
                    <a:gd name="T4" fmla="*/ 0 w 885"/>
                    <a:gd name="T5" fmla="*/ 0 h 162"/>
                    <a:gd name="T6" fmla="*/ 0 w 885"/>
                    <a:gd name="T7" fmla="*/ 0 h 162"/>
                    <a:gd name="T8" fmla="*/ 0 w 885"/>
                    <a:gd name="T9" fmla="*/ 0 h 162"/>
                    <a:gd name="T10" fmla="*/ 0 w 885"/>
                    <a:gd name="T11" fmla="*/ 0 h 162"/>
                    <a:gd name="T12" fmla="*/ 0 w 885"/>
                    <a:gd name="T13" fmla="*/ 0 h 162"/>
                    <a:gd name="T14" fmla="*/ 0 w 885"/>
                    <a:gd name="T15" fmla="*/ 0 h 162"/>
                    <a:gd name="T16" fmla="*/ 0 w 885"/>
                    <a:gd name="T17" fmla="*/ 0 h 162"/>
                    <a:gd name="T18" fmla="*/ 0 w 885"/>
                    <a:gd name="T19" fmla="*/ 0 h 162"/>
                    <a:gd name="T20" fmla="*/ 0 w 885"/>
                    <a:gd name="T21" fmla="*/ 0 h 162"/>
                    <a:gd name="T22" fmla="*/ 0 w 885"/>
                    <a:gd name="T23" fmla="*/ 0 h 162"/>
                    <a:gd name="T24" fmla="*/ 0 w 885"/>
                    <a:gd name="T25" fmla="*/ 0 h 162"/>
                    <a:gd name="T26" fmla="*/ 0 w 885"/>
                    <a:gd name="T27" fmla="*/ 0 h 162"/>
                    <a:gd name="T28" fmla="*/ 0 w 885"/>
                    <a:gd name="T29" fmla="*/ 0 h 162"/>
                    <a:gd name="T30" fmla="*/ 0 w 885"/>
                    <a:gd name="T31" fmla="*/ 0 h 162"/>
                    <a:gd name="T32" fmla="*/ 0 w 885"/>
                    <a:gd name="T33" fmla="*/ 0 h 1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85"/>
                    <a:gd name="T52" fmla="*/ 0 h 162"/>
                    <a:gd name="T53" fmla="*/ 885 w 885"/>
                    <a:gd name="T54" fmla="*/ 162 h 1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85" h="162">
                      <a:moveTo>
                        <a:pt x="0" y="145"/>
                      </a:moveTo>
                      <a:lnTo>
                        <a:pt x="122" y="115"/>
                      </a:lnTo>
                      <a:lnTo>
                        <a:pt x="39" y="33"/>
                      </a:lnTo>
                      <a:lnTo>
                        <a:pt x="297" y="90"/>
                      </a:lnTo>
                      <a:lnTo>
                        <a:pt x="256" y="0"/>
                      </a:lnTo>
                      <a:lnTo>
                        <a:pt x="450" y="43"/>
                      </a:lnTo>
                      <a:lnTo>
                        <a:pt x="655" y="39"/>
                      </a:lnTo>
                      <a:lnTo>
                        <a:pt x="885" y="125"/>
                      </a:lnTo>
                      <a:lnTo>
                        <a:pt x="559" y="66"/>
                      </a:lnTo>
                      <a:lnTo>
                        <a:pt x="596" y="105"/>
                      </a:lnTo>
                      <a:lnTo>
                        <a:pt x="322" y="39"/>
                      </a:lnTo>
                      <a:lnTo>
                        <a:pt x="359" y="105"/>
                      </a:lnTo>
                      <a:lnTo>
                        <a:pt x="458" y="162"/>
                      </a:lnTo>
                      <a:lnTo>
                        <a:pt x="177" y="96"/>
                      </a:lnTo>
                      <a:lnTo>
                        <a:pt x="217" y="142"/>
                      </a:lnTo>
                      <a:lnTo>
                        <a:pt x="0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7" name="Freeform 185"/>
                <p:cNvSpPr>
                  <a:spLocks/>
                </p:cNvSpPr>
                <p:nvPr/>
              </p:nvSpPr>
              <p:spPr bwMode="auto">
                <a:xfrm>
                  <a:off x="3887" y="3015"/>
                  <a:ext cx="501" cy="99"/>
                </a:xfrm>
                <a:custGeom>
                  <a:avLst/>
                  <a:gdLst>
                    <a:gd name="T0" fmla="*/ 0 w 2005"/>
                    <a:gd name="T1" fmla="*/ 0 h 396"/>
                    <a:gd name="T2" fmla="*/ 0 w 2005"/>
                    <a:gd name="T3" fmla="*/ 0 h 396"/>
                    <a:gd name="T4" fmla="*/ 0 w 2005"/>
                    <a:gd name="T5" fmla="*/ 0 h 396"/>
                    <a:gd name="T6" fmla="*/ 0 w 2005"/>
                    <a:gd name="T7" fmla="*/ 0 h 396"/>
                    <a:gd name="T8" fmla="*/ 0 w 2005"/>
                    <a:gd name="T9" fmla="*/ 0 h 396"/>
                    <a:gd name="T10" fmla="*/ 0 w 2005"/>
                    <a:gd name="T11" fmla="*/ 0 h 396"/>
                    <a:gd name="T12" fmla="*/ 0 w 2005"/>
                    <a:gd name="T13" fmla="*/ 0 h 396"/>
                    <a:gd name="T14" fmla="*/ 0 w 2005"/>
                    <a:gd name="T15" fmla="*/ 0 h 396"/>
                    <a:gd name="T16" fmla="*/ 0 w 2005"/>
                    <a:gd name="T17" fmla="*/ 0 h 396"/>
                    <a:gd name="T18" fmla="*/ 0 w 2005"/>
                    <a:gd name="T19" fmla="*/ 0 h 396"/>
                    <a:gd name="T20" fmla="*/ 0 w 2005"/>
                    <a:gd name="T21" fmla="*/ 0 h 396"/>
                    <a:gd name="T22" fmla="*/ 0 w 2005"/>
                    <a:gd name="T23" fmla="*/ 0 h 396"/>
                    <a:gd name="T24" fmla="*/ 0 w 2005"/>
                    <a:gd name="T25" fmla="*/ 0 h 396"/>
                    <a:gd name="T26" fmla="*/ 0 w 2005"/>
                    <a:gd name="T27" fmla="*/ 0 h 396"/>
                    <a:gd name="T28" fmla="*/ 0 w 2005"/>
                    <a:gd name="T29" fmla="*/ 0 h 396"/>
                    <a:gd name="T30" fmla="*/ 0 w 2005"/>
                    <a:gd name="T31" fmla="*/ 0 h 396"/>
                    <a:gd name="T32" fmla="*/ 0 w 2005"/>
                    <a:gd name="T33" fmla="*/ 0 h 396"/>
                    <a:gd name="T34" fmla="*/ 0 w 2005"/>
                    <a:gd name="T35" fmla="*/ 0 h 396"/>
                    <a:gd name="T36" fmla="*/ 0 w 2005"/>
                    <a:gd name="T37" fmla="*/ 0 h 396"/>
                    <a:gd name="T38" fmla="*/ 0 w 2005"/>
                    <a:gd name="T39" fmla="*/ 0 h 396"/>
                    <a:gd name="T40" fmla="*/ 0 w 2005"/>
                    <a:gd name="T41" fmla="*/ 0 h 396"/>
                    <a:gd name="T42" fmla="*/ 0 w 2005"/>
                    <a:gd name="T43" fmla="*/ 0 h 396"/>
                    <a:gd name="T44" fmla="*/ 0 w 2005"/>
                    <a:gd name="T45" fmla="*/ 0 h 396"/>
                    <a:gd name="T46" fmla="*/ 0 w 2005"/>
                    <a:gd name="T47" fmla="*/ 0 h 396"/>
                    <a:gd name="T48" fmla="*/ 0 w 2005"/>
                    <a:gd name="T49" fmla="*/ 0 h 396"/>
                    <a:gd name="T50" fmla="*/ 0 w 2005"/>
                    <a:gd name="T51" fmla="*/ 0 h 396"/>
                    <a:gd name="T52" fmla="*/ 0 w 2005"/>
                    <a:gd name="T53" fmla="*/ 0 h 396"/>
                    <a:gd name="T54" fmla="*/ 0 w 2005"/>
                    <a:gd name="T55" fmla="*/ 0 h 396"/>
                    <a:gd name="T56" fmla="*/ 0 w 2005"/>
                    <a:gd name="T57" fmla="*/ 0 h 396"/>
                    <a:gd name="T58" fmla="*/ 0 w 2005"/>
                    <a:gd name="T59" fmla="*/ 0 h 396"/>
                    <a:gd name="T60" fmla="*/ 0 w 2005"/>
                    <a:gd name="T61" fmla="*/ 0 h 396"/>
                    <a:gd name="T62" fmla="*/ 0 w 2005"/>
                    <a:gd name="T63" fmla="*/ 0 h 396"/>
                    <a:gd name="T64" fmla="*/ 0 w 2005"/>
                    <a:gd name="T65" fmla="*/ 0 h 396"/>
                    <a:gd name="T66" fmla="*/ 0 w 2005"/>
                    <a:gd name="T67" fmla="*/ 0 h 3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05"/>
                    <a:gd name="T103" fmla="*/ 0 h 396"/>
                    <a:gd name="T104" fmla="*/ 2005 w 2005"/>
                    <a:gd name="T105" fmla="*/ 396 h 3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05" h="396">
                      <a:moveTo>
                        <a:pt x="0" y="0"/>
                      </a:moveTo>
                      <a:lnTo>
                        <a:pt x="142" y="43"/>
                      </a:lnTo>
                      <a:lnTo>
                        <a:pt x="375" y="53"/>
                      </a:lnTo>
                      <a:lnTo>
                        <a:pt x="287" y="92"/>
                      </a:lnTo>
                      <a:lnTo>
                        <a:pt x="398" y="105"/>
                      </a:lnTo>
                      <a:lnTo>
                        <a:pt x="559" y="105"/>
                      </a:lnTo>
                      <a:lnTo>
                        <a:pt x="487" y="172"/>
                      </a:lnTo>
                      <a:lnTo>
                        <a:pt x="615" y="208"/>
                      </a:lnTo>
                      <a:lnTo>
                        <a:pt x="536" y="231"/>
                      </a:lnTo>
                      <a:lnTo>
                        <a:pt x="718" y="241"/>
                      </a:lnTo>
                      <a:lnTo>
                        <a:pt x="685" y="297"/>
                      </a:lnTo>
                      <a:lnTo>
                        <a:pt x="938" y="270"/>
                      </a:lnTo>
                      <a:lnTo>
                        <a:pt x="1093" y="274"/>
                      </a:lnTo>
                      <a:lnTo>
                        <a:pt x="982" y="336"/>
                      </a:lnTo>
                      <a:lnTo>
                        <a:pt x="1363" y="313"/>
                      </a:lnTo>
                      <a:lnTo>
                        <a:pt x="1277" y="360"/>
                      </a:lnTo>
                      <a:lnTo>
                        <a:pt x="1580" y="327"/>
                      </a:lnTo>
                      <a:lnTo>
                        <a:pt x="2005" y="237"/>
                      </a:lnTo>
                      <a:lnTo>
                        <a:pt x="1611" y="396"/>
                      </a:lnTo>
                      <a:lnTo>
                        <a:pt x="1050" y="396"/>
                      </a:lnTo>
                      <a:lnTo>
                        <a:pt x="1186" y="350"/>
                      </a:lnTo>
                      <a:lnTo>
                        <a:pt x="922" y="360"/>
                      </a:lnTo>
                      <a:lnTo>
                        <a:pt x="990" y="297"/>
                      </a:lnTo>
                      <a:lnTo>
                        <a:pt x="625" y="333"/>
                      </a:lnTo>
                      <a:lnTo>
                        <a:pt x="662" y="257"/>
                      </a:lnTo>
                      <a:lnTo>
                        <a:pt x="412" y="247"/>
                      </a:lnTo>
                      <a:lnTo>
                        <a:pt x="454" y="208"/>
                      </a:lnTo>
                      <a:lnTo>
                        <a:pt x="356" y="169"/>
                      </a:lnTo>
                      <a:lnTo>
                        <a:pt x="468" y="129"/>
                      </a:lnTo>
                      <a:lnTo>
                        <a:pt x="178" y="122"/>
                      </a:lnTo>
                      <a:lnTo>
                        <a:pt x="257" y="63"/>
                      </a:lnTo>
                      <a:lnTo>
                        <a:pt x="105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8" name="Freeform 186"/>
                <p:cNvSpPr>
                  <a:spLocks/>
                </p:cNvSpPr>
                <p:nvPr/>
              </p:nvSpPr>
              <p:spPr bwMode="auto">
                <a:xfrm>
                  <a:off x="4053" y="2928"/>
                  <a:ext cx="153" cy="68"/>
                </a:xfrm>
                <a:custGeom>
                  <a:avLst/>
                  <a:gdLst>
                    <a:gd name="T0" fmla="*/ 0 w 612"/>
                    <a:gd name="T1" fmla="*/ 0 h 270"/>
                    <a:gd name="T2" fmla="*/ 0 w 612"/>
                    <a:gd name="T3" fmla="*/ 0 h 270"/>
                    <a:gd name="T4" fmla="*/ 0 w 612"/>
                    <a:gd name="T5" fmla="*/ 0 h 270"/>
                    <a:gd name="T6" fmla="*/ 0 w 612"/>
                    <a:gd name="T7" fmla="*/ 0 h 270"/>
                    <a:gd name="T8" fmla="*/ 0 w 612"/>
                    <a:gd name="T9" fmla="*/ 0 h 270"/>
                    <a:gd name="T10" fmla="*/ 0 w 612"/>
                    <a:gd name="T11" fmla="*/ 0 h 270"/>
                    <a:gd name="T12" fmla="*/ 0 w 612"/>
                    <a:gd name="T13" fmla="*/ 0 h 270"/>
                    <a:gd name="T14" fmla="*/ 0 w 612"/>
                    <a:gd name="T15" fmla="*/ 0 h 270"/>
                    <a:gd name="T16" fmla="*/ 0 w 612"/>
                    <a:gd name="T17" fmla="*/ 0 h 270"/>
                    <a:gd name="T18" fmla="*/ 0 w 612"/>
                    <a:gd name="T19" fmla="*/ 0 h 270"/>
                    <a:gd name="T20" fmla="*/ 0 w 612"/>
                    <a:gd name="T21" fmla="*/ 0 h 270"/>
                    <a:gd name="T22" fmla="*/ 0 w 612"/>
                    <a:gd name="T23" fmla="*/ 0 h 270"/>
                    <a:gd name="T24" fmla="*/ 0 w 612"/>
                    <a:gd name="T25" fmla="*/ 0 h 270"/>
                    <a:gd name="T26" fmla="*/ 0 w 612"/>
                    <a:gd name="T27" fmla="*/ 0 h 270"/>
                    <a:gd name="T28" fmla="*/ 0 w 612"/>
                    <a:gd name="T29" fmla="*/ 0 h 270"/>
                    <a:gd name="T30" fmla="*/ 0 w 612"/>
                    <a:gd name="T31" fmla="*/ 0 h 27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12"/>
                    <a:gd name="T49" fmla="*/ 0 h 270"/>
                    <a:gd name="T50" fmla="*/ 612 w 612"/>
                    <a:gd name="T51" fmla="*/ 270 h 27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12" h="270">
                      <a:moveTo>
                        <a:pt x="484" y="53"/>
                      </a:moveTo>
                      <a:lnTo>
                        <a:pt x="383" y="0"/>
                      </a:lnTo>
                      <a:lnTo>
                        <a:pt x="402" y="40"/>
                      </a:lnTo>
                      <a:lnTo>
                        <a:pt x="300" y="40"/>
                      </a:lnTo>
                      <a:lnTo>
                        <a:pt x="224" y="80"/>
                      </a:lnTo>
                      <a:lnTo>
                        <a:pt x="115" y="73"/>
                      </a:lnTo>
                      <a:lnTo>
                        <a:pt x="46" y="69"/>
                      </a:lnTo>
                      <a:lnTo>
                        <a:pt x="105" y="156"/>
                      </a:lnTo>
                      <a:lnTo>
                        <a:pt x="0" y="181"/>
                      </a:lnTo>
                      <a:lnTo>
                        <a:pt x="154" y="230"/>
                      </a:lnTo>
                      <a:lnTo>
                        <a:pt x="63" y="270"/>
                      </a:lnTo>
                      <a:lnTo>
                        <a:pt x="465" y="218"/>
                      </a:lnTo>
                      <a:lnTo>
                        <a:pt x="402" y="123"/>
                      </a:lnTo>
                      <a:lnTo>
                        <a:pt x="612" y="119"/>
                      </a:lnTo>
                      <a:lnTo>
                        <a:pt x="484" y="5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9" name="Freeform 187"/>
                <p:cNvSpPr>
                  <a:spLocks/>
                </p:cNvSpPr>
                <p:nvPr/>
              </p:nvSpPr>
              <p:spPr bwMode="auto">
                <a:xfrm>
                  <a:off x="4065" y="2936"/>
                  <a:ext cx="306" cy="75"/>
                </a:xfrm>
                <a:custGeom>
                  <a:avLst/>
                  <a:gdLst>
                    <a:gd name="T0" fmla="*/ 0 w 1222"/>
                    <a:gd name="T1" fmla="*/ 0 h 299"/>
                    <a:gd name="T2" fmla="*/ 0 w 1222"/>
                    <a:gd name="T3" fmla="*/ 0 h 299"/>
                    <a:gd name="T4" fmla="*/ 0 w 1222"/>
                    <a:gd name="T5" fmla="*/ 0 h 299"/>
                    <a:gd name="T6" fmla="*/ 0 w 1222"/>
                    <a:gd name="T7" fmla="*/ 0 h 299"/>
                    <a:gd name="T8" fmla="*/ 0 w 1222"/>
                    <a:gd name="T9" fmla="*/ 0 h 299"/>
                    <a:gd name="T10" fmla="*/ 0 w 1222"/>
                    <a:gd name="T11" fmla="*/ 0 h 299"/>
                    <a:gd name="T12" fmla="*/ 0 w 1222"/>
                    <a:gd name="T13" fmla="*/ 0 h 299"/>
                    <a:gd name="T14" fmla="*/ 0 w 1222"/>
                    <a:gd name="T15" fmla="*/ 0 h 299"/>
                    <a:gd name="T16" fmla="*/ 0 w 1222"/>
                    <a:gd name="T17" fmla="*/ 0 h 299"/>
                    <a:gd name="T18" fmla="*/ 0 w 1222"/>
                    <a:gd name="T19" fmla="*/ 0 h 299"/>
                    <a:gd name="T20" fmla="*/ 0 w 1222"/>
                    <a:gd name="T21" fmla="*/ 0 h 299"/>
                    <a:gd name="T22" fmla="*/ 0 w 1222"/>
                    <a:gd name="T23" fmla="*/ 0 h 299"/>
                    <a:gd name="T24" fmla="*/ 0 w 1222"/>
                    <a:gd name="T25" fmla="*/ 0 h 299"/>
                    <a:gd name="T26" fmla="*/ 0 w 1222"/>
                    <a:gd name="T27" fmla="*/ 0 h 299"/>
                    <a:gd name="T28" fmla="*/ 0 w 1222"/>
                    <a:gd name="T29" fmla="*/ 0 h 299"/>
                    <a:gd name="T30" fmla="*/ 0 w 1222"/>
                    <a:gd name="T31" fmla="*/ 0 h 299"/>
                    <a:gd name="T32" fmla="*/ 0 w 1222"/>
                    <a:gd name="T33" fmla="*/ 0 h 299"/>
                    <a:gd name="T34" fmla="*/ 0 w 1222"/>
                    <a:gd name="T35" fmla="*/ 0 h 299"/>
                    <a:gd name="T36" fmla="*/ 0 w 1222"/>
                    <a:gd name="T37" fmla="*/ 0 h 299"/>
                    <a:gd name="T38" fmla="*/ 0 w 1222"/>
                    <a:gd name="T39" fmla="*/ 0 h 299"/>
                    <a:gd name="T40" fmla="*/ 0 w 1222"/>
                    <a:gd name="T41" fmla="*/ 0 h 299"/>
                    <a:gd name="T42" fmla="*/ 0 w 1222"/>
                    <a:gd name="T43" fmla="*/ 0 h 299"/>
                    <a:gd name="T44" fmla="*/ 0 w 1222"/>
                    <a:gd name="T45" fmla="*/ 0 h 299"/>
                    <a:gd name="T46" fmla="*/ 0 w 1222"/>
                    <a:gd name="T47" fmla="*/ 0 h 299"/>
                    <a:gd name="T48" fmla="*/ 0 w 1222"/>
                    <a:gd name="T49" fmla="*/ 0 h 299"/>
                    <a:gd name="T50" fmla="*/ 0 w 1222"/>
                    <a:gd name="T51" fmla="*/ 0 h 299"/>
                    <a:gd name="T52" fmla="*/ 0 w 1222"/>
                    <a:gd name="T53" fmla="*/ 0 h 299"/>
                    <a:gd name="T54" fmla="*/ 0 w 1222"/>
                    <a:gd name="T55" fmla="*/ 0 h 299"/>
                    <a:gd name="T56" fmla="*/ 0 w 1222"/>
                    <a:gd name="T57" fmla="*/ 0 h 299"/>
                    <a:gd name="T58" fmla="*/ 0 w 1222"/>
                    <a:gd name="T59" fmla="*/ 0 h 299"/>
                    <a:gd name="T60" fmla="*/ 0 w 1222"/>
                    <a:gd name="T61" fmla="*/ 0 h 299"/>
                    <a:gd name="T62" fmla="*/ 0 w 1222"/>
                    <a:gd name="T63" fmla="*/ 0 h 299"/>
                    <a:gd name="T64" fmla="*/ 0 w 1222"/>
                    <a:gd name="T65" fmla="*/ 0 h 299"/>
                    <a:gd name="T66" fmla="*/ 0 w 1222"/>
                    <a:gd name="T67" fmla="*/ 0 h 2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2"/>
                    <a:gd name="T103" fmla="*/ 0 h 299"/>
                    <a:gd name="T104" fmla="*/ 1222 w 1222"/>
                    <a:gd name="T105" fmla="*/ 299 h 2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2" h="299">
                      <a:moveTo>
                        <a:pt x="1049" y="199"/>
                      </a:moveTo>
                      <a:lnTo>
                        <a:pt x="909" y="274"/>
                      </a:lnTo>
                      <a:lnTo>
                        <a:pt x="730" y="299"/>
                      </a:lnTo>
                      <a:lnTo>
                        <a:pt x="805" y="244"/>
                      </a:lnTo>
                      <a:lnTo>
                        <a:pt x="636" y="284"/>
                      </a:lnTo>
                      <a:lnTo>
                        <a:pt x="403" y="279"/>
                      </a:lnTo>
                      <a:lnTo>
                        <a:pt x="531" y="239"/>
                      </a:lnTo>
                      <a:lnTo>
                        <a:pt x="398" y="230"/>
                      </a:lnTo>
                      <a:lnTo>
                        <a:pt x="25" y="239"/>
                      </a:lnTo>
                      <a:lnTo>
                        <a:pt x="189" y="204"/>
                      </a:lnTo>
                      <a:lnTo>
                        <a:pt x="0" y="155"/>
                      </a:lnTo>
                      <a:lnTo>
                        <a:pt x="95" y="135"/>
                      </a:lnTo>
                      <a:lnTo>
                        <a:pt x="45" y="90"/>
                      </a:lnTo>
                      <a:lnTo>
                        <a:pt x="144" y="80"/>
                      </a:lnTo>
                      <a:lnTo>
                        <a:pt x="269" y="110"/>
                      </a:lnTo>
                      <a:lnTo>
                        <a:pt x="214" y="60"/>
                      </a:lnTo>
                      <a:lnTo>
                        <a:pt x="293" y="31"/>
                      </a:lnTo>
                      <a:lnTo>
                        <a:pt x="502" y="65"/>
                      </a:lnTo>
                      <a:lnTo>
                        <a:pt x="383" y="10"/>
                      </a:lnTo>
                      <a:lnTo>
                        <a:pt x="452" y="0"/>
                      </a:lnTo>
                      <a:lnTo>
                        <a:pt x="616" y="55"/>
                      </a:lnTo>
                      <a:lnTo>
                        <a:pt x="596" y="10"/>
                      </a:lnTo>
                      <a:lnTo>
                        <a:pt x="745" y="70"/>
                      </a:lnTo>
                      <a:lnTo>
                        <a:pt x="844" y="110"/>
                      </a:lnTo>
                      <a:lnTo>
                        <a:pt x="1043" y="114"/>
                      </a:lnTo>
                      <a:lnTo>
                        <a:pt x="914" y="155"/>
                      </a:lnTo>
                      <a:lnTo>
                        <a:pt x="691" y="145"/>
                      </a:lnTo>
                      <a:lnTo>
                        <a:pt x="393" y="129"/>
                      </a:lnTo>
                      <a:lnTo>
                        <a:pt x="790" y="194"/>
                      </a:lnTo>
                      <a:lnTo>
                        <a:pt x="953" y="204"/>
                      </a:lnTo>
                      <a:lnTo>
                        <a:pt x="1083" y="165"/>
                      </a:lnTo>
                      <a:lnTo>
                        <a:pt x="1222" y="239"/>
                      </a:lnTo>
                      <a:lnTo>
                        <a:pt x="1049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0" name="Freeform 188"/>
                <p:cNvSpPr>
                  <a:spLocks/>
                </p:cNvSpPr>
                <p:nvPr/>
              </p:nvSpPr>
              <p:spPr bwMode="auto">
                <a:xfrm>
                  <a:off x="4345" y="2858"/>
                  <a:ext cx="179" cy="190"/>
                </a:xfrm>
                <a:custGeom>
                  <a:avLst/>
                  <a:gdLst>
                    <a:gd name="T0" fmla="*/ 0 w 718"/>
                    <a:gd name="T1" fmla="*/ 0 h 758"/>
                    <a:gd name="T2" fmla="*/ 0 w 718"/>
                    <a:gd name="T3" fmla="*/ 0 h 758"/>
                    <a:gd name="T4" fmla="*/ 0 w 718"/>
                    <a:gd name="T5" fmla="*/ 0 h 758"/>
                    <a:gd name="T6" fmla="*/ 0 w 718"/>
                    <a:gd name="T7" fmla="*/ 0 h 758"/>
                    <a:gd name="T8" fmla="*/ 0 w 718"/>
                    <a:gd name="T9" fmla="*/ 0 h 758"/>
                    <a:gd name="T10" fmla="*/ 0 w 718"/>
                    <a:gd name="T11" fmla="*/ 0 h 758"/>
                    <a:gd name="T12" fmla="*/ 0 w 718"/>
                    <a:gd name="T13" fmla="*/ 0 h 758"/>
                    <a:gd name="T14" fmla="*/ 0 w 718"/>
                    <a:gd name="T15" fmla="*/ 0 h 758"/>
                    <a:gd name="T16" fmla="*/ 0 w 718"/>
                    <a:gd name="T17" fmla="*/ 0 h 758"/>
                    <a:gd name="T18" fmla="*/ 0 w 718"/>
                    <a:gd name="T19" fmla="*/ 0 h 758"/>
                    <a:gd name="T20" fmla="*/ 0 w 718"/>
                    <a:gd name="T21" fmla="*/ 0 h 758"/>
                    <a:gd name="T22" fmla="*/ 0 w 718"/>
                    <a:gd name="T23" fmla="*/ 0 h 758"/>
                    <a:gd name="T24" fmla="*/ 0 w 718"/>
                    <a:gd name="T25" fmla="*/ 0 h 758"/>
                    <a:gd name="T26" fmla="*/ 0 w 718"/>
                    <a:gd name="T27" fmla="*/ 0 h 758"/>
                    <a:gd name="T28" fmla="*/ 0 w 718"/>
                    <a:gd name="T29" fmla="*/ 0 h 758"/>
                    <a:gd name="T30" fmla="*/ 0 w 718"/>
                    <a:gd name="T31" fmla="*/ 0 h 758"/>
                    <a:gd name="T32" fmla="*/ 0 w 718"/>
                    <a:gd name="T33" fmla="*/ 0 h 758"/>
                    <a:gd name="T34" fmla="*/ 0 w 718"/>
                    <a:gd name="T35" fmla="*/ 0 h 758"/>
                    <a:gd name="T36" fmla="*/ 0 w 718"/>
                    <a:gd name="T37" fmla="*/ 0 h 758"/>
                    <a:gd name="T38" fmla="*/ 0 w 718"/>
                    <a:gd name="T39" fmla="*/ 0 h 758"/>
                    <a:gd name="T40" fmla="*/ 0 w 718"/>
                    <a:gd name="T41" fmla="*/ 0 h 75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8"/>
                    <a:gd name="T64" fmla="*/ 0 h 758"/>
                    <a:gd name="T65" fmla="*/ 718 w 718"/>
                    <a:gd name="T66" fmla="*/ 758 h 75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8" h="758">
                      <a:moveTo>
                        <a:pt x="0" y="0"/>
                      </a:moveTo>
                      <a:lnTo>
                        <a:pt x="94" y="130"/>
                      </a:lnTo>
                      <a:lnTo>
                        <a:pt x="280" y="220"/>
                      </a:lnTo>
                      <a:lnTo>
                        <a:pt x="407" y="308"/>
                      </a:lnTo>
                      <a:lnTo>
                        <a:pt x="488" y="474"/>
                      </a:lnTo>
                      <a:lnTo>
                        <a:pt x="348" y="357"/>
                      </a:lnTo>
                      <a:lnTo>
                        <a:pt x="468" y="494"/>
                      </a:lnTo>
                      <a:lnTo>
                        <a:pt x="571" y="622"/>
                      </a:lnTo>
                      <a:lnTo>
                        <a:pt x="575" y="518"/>
                      </a:lnTo>
                      <a:lnTo>
                        <a:pt x="615" y="688"/>
                      </a:lnTo>
                      <a:lnTo>
                        <a:pt x="668" y="688"/>
                      </a:lnTo>
                      <a:lnTo>
                        <a:pt x="698" y="758"/>
                      </a:lnTo>
                      <a:lnTo>
                        <a:pt x="718" y="612"/>
                      </a:lnTo>
                      <a:lnTo>
                        <a:pt x="658" y="658"/>
                      </a:lnTo>
                      <a:lnTo>
                        <a:pt x="558" y="394"/>
                      </a:lnTo>
                      <a:lnTo>
                        <a:pt x="531" y="498"/>
                      </a:lnTo>
                      <a:lnTo>
                        <a:pt x="431" y="277"/>
                      </a:lnTo>
                      <a:lnTo>
                        <a:pt x="178" y="73"/>
                      </a:lnTo>
                      <a:lnTo>
                        <a:pt x="197" y="1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C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1" name="Freeform 189"/>
                <p:cNvSpPr>
                  <a:spLocks/>
                </p:cNvSpPr>
                <p:nvPr/>
              </p:nvSpPr>
              <p:spPr bwMode="auto">
                <a:xfrm>
                  <a:off x="4239" y="2802"/>
                  <a:ext cx="286" cy="240"/>
                </a:xfrm>
                <a:custGeom>
                  <a:avLst/>
                  <a:gdLst>
                    <a:gd name="T0" fmla="*/ 0 w 1143"/>
                    <a:gd name="T1" fmla="*/ 0 h 959"/>
                    <a:gd name="T2" fmla="*/ 0 w 1143"/>
                    <a:gd name="T3" fmla="*/ 0 h 959"/>
                    <a:gd name="T4" fmla="*/ 0 w 1143"/>
                    <a:gd name="T5" fmla="*/ 0 h 959"/>
                    <a:gd name="T6" fmla="*/ 0 w 1143"/>
                    <a:gd name="T7" fmla="*/ 0 h 959"/>
                    <a:gd name="T8" fmla="*/ 0 w 1143"/>
                    <a:gd name="T9" fmla="*/ 0 h 959"/>
                    <a:gd name="T10" fmla="*/ 0 w 1143"/>
                    <a:gd name="T11" fmla="*/ 0 h 959"/>
                    <a:gd name="T12" fmla="*/ 0 w 1143"/>
                    <a:gd name="T13" fmla="*/ 0 h 959"/>
                    <a:gd name="T14" fmla="*/ 0 w 1143"/>
                    <a:gd name="T15" fmla="*/ 0 h 959"/>
                    <a:gd name="T16" fmla="*/ 0 w 1143"/>
                    <a:gd name="T17" fmla="*/ 0 h 959"/>
                    <a:gd name="T18" fmla="*/ 0 w 1143"/>
                    <a:gd name="T19" fmla="*/ 0 h 959"/>
                    <a:gd name="T20" fmla="*/ 0 w 1143"/>
                    <a:gd name="T21" fmla="*/ 0 h 959"/>
                    <a:gd name="T22" fmla="*/ 0 w 1143"/>
                    <a:gd name="T23" fmla="*/ 0 h 959"/>
                    <a:gd name="T24" fmla="*/ 0 w 1143"/>
                    <a:gd name="T25" fmla="*/ 0 h 959"/>
                    <a:gd name="T26" fmla="*/ 0 w 1143"/>
                    <a:gd name="T27" fmla="*/ 0 h 959"/>
                    <a:gd name="T28" fmla="*/ 0 w 1143"/>
                    <a:gd name="T29" fmla="*/ 0 h 959"/>
                    <a:gd name="T30" fmla="*/ 0 w 1143"/>
                    <a:gd name="T31" fmla="*/ 0 h 959"/>
                    <a:gd name="T32" fmla="*/ 0 w 1143"/>
                    <a:gd name="T33" fmla="*/ 0 h 959"/>
                    <a:gd name="T34" fmla="*/ 0 w 1143"/>
                    <a:gd name="T35" fmla="*/ 0 h 959"/>
                    <a:gd name="T36" fmla="*/ 0 w 1143"/>
                    <a:gd name="T37" fmla="*/ 0 h 959"/>
                    <a:gd name="T38" fmla="*/ 0 w 1143"/>
                    <a:gd name="T39" fmla="*/ 0 h 959"/>
                    <a:gd name="T40" fmla="*/ 0 w 1143"/>
                    <a:gd name="T41" fmla="*/ 0 h 959"/>
                    <a:gd name="T42" fmla="*/ 0 w 1143"/>
                    <a:gd name="T43" fmla="*/ 0 h 959"/>
                    <a:gd name="T44" fmla="*/ 0 w 1143"/>
                    <a:gd name="T45" fmla="*/ 0 h 959"/>
                    <a:gd name="T46" fmla="*/ 0 w 1143"/>
                    <a:gd name="T47" fmla="*/ 0 h 959"/>
                    <a:gd name="T48" fmla="*/ 0 w 1143"/>
                    <a:gd name="T49" fmla="*/ 0 h 959"/>
                    <a:gd name="T50" fmla="*/ 0 w 1143"/>
                    <a:gd name="T51" fmla="*/ 0 h 959"/>
                    <a:gd name="T52" fmla="*/ 0 w 1143"/>
                    <a:gd name="T53" fmla="*/ 0 h 95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43"/>
                    <a:gd name="T82" fmla="*/ 0 h 959"/>
                    <a:gd name="T83" fmla="*/ 1143 w 1143"/>
                    <a:gd name="T84" fmla="*/ 959 h 95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43" h="959">
                      <a:moveTo>
                        <a:pt x="0" y="0"/>
                      </a:moveTo>
                      <a:lnTo>
                        <a:pt x="243" y="165"/>
                      </a:lnTo>
                      <a:lnTo>
                        <a:pt x="363" y="211"/>
                      </a:lnTo>
                      <a:lnTo>
                        <a:pt x="353" y="145"/>
                      </a:lnTo>
                      <a:lnTo>
                        <a:pt x="478" y="233"/>
                      </a:lnTo>
                      <a:lnTo>
                        <a:pt x="590" y="343"/>
                      </a:lnTo>
                      <a:lnTo>
                        <a:pt x="544" y="233"/>
                      </a:lnTo>
                      <a:lnTo>
                        <a:pt x="685" y="355"/>
                      </a:lnTo>
                      <a:lnTo>
                        <a:pt x="840" y="474"/>
                      </a:lnTo>
                      <a:lnTo>
                        <a:pt x="951" y="660"/>
                      </a:lnTo>
                      <a:lnTo>
                        <a:pt x="965" y="557"/>
                      </a:lnTo>
                      <a:lnTo>
                        <a:pt x="1040" y="718"/>
                      </a:lnTo>
                      <a:lnTo>
                        <a:pt x="1083" y="847"/>
                      </a:lnTo>
                      <a:lnTo>
                        <a:pt x="1143" y="781"/>
                      </a:lnTo>
                      <a:lnTo>
                        <a:pt x="1143" y="959"/>
                      </a:lnTo>
                      <a:lnTo>
                        <a:pt x="1122" y="860"/>
                      </a:lnTo>
                      <a:lnTo>
                        <a:pt x="1074" y="916"/>
                      </a:lnTo>
                      <a:lnTo>
                        <a:pt x="988" y="646"/>
                      </a:lnTo>
                      <a:lnTo>
                        <a:pt x="955" y="767"/>
                      </a:lnTo>
                      <a:lnTo>
                        <a:pt x="837" y="501"/>
                      </a:lnTo>
                      <a:lnTo>
                        <a:pt x="658" y="379"/>
                      </a:lnTo>
                      <a:lnTo>
                        <a:pt x="662" y="425"/>
                      </a:lnTo>
                      <a:lnTo>
                        <a:pt x="398" y="204"/>
                      </a:lnTo>
                      <a:lnTo>
                        <a:pt x="412" y="283"/>
                      </a:lnTo>
                      <a:lnTo>
                        <a:pt x="257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01" name="Group 124"/>
              <p:cNvGrpSpPr>
                <a:grpSpLocks/>
              </p:cNvGrpSpPr>
              <p:nvPr/>
            </p:nvGrpSpPr>
            <p:grpSpPr bwMode="auto">
              <a:xfrm flipH="1">
                <a:off x="2133600" y="2286000"/>
                <a:ext cx="1897063" cy="1543050"/>
                <a:chOff x="1236" y="1631"/>
                <a:chExt cx="1195" cy="972"/>
              </a:xfrm>
            </p:grpSpPr>
            <p:sp>
              <p:nvSpPr>
                <p:cNvPr id="33802" name="Freeform 69"/>
                <p:cNvSpPr>
                  <a:spLocks/>
                </p:cNvSpPr>
                <p:nvPr/>
              </p:nvSpPr>
              <p:spPr bwMode="auto">
                <a:xfrm>
                  <a:off x="1268" y="1631"/>
                  <a:ext cx="933" cy="545"/>
                </a:xfrm>
                <a:custGeom>
                  <a:avLst/>
                  <a:gdLst>
                    <a:gd name="T0" fmla="*/ 892 w 933"/>
                    <a:gd name="T1" fmla="*/ 399 h 545"/>
                    <a:gd name="T2" fmla="*/ 926 w 933"/>
                    <a:gd name="T3" fmla="*/ 348 h 545"/>
                    <a:gd name="T4" fmla="*/ 933 w 933"/>
                    <a:gd name="T5" fmla="*/ 283 h 545"/>
                    <a:gd name="T6" fmla="*/ 907 w 933"/>
                    <a:gd name="T7" fmla="*/ 232 h 545"/>
                    <a:gd name="T8" fmla="*/ 850 w 933"/>
                    <a:gd name="T9" fmla="*/ 218 h 545"/>
                    <a:gd name="T10" fmla="*/ 811 w 933"/>
                    <a:gd name="T11" fmla="*/ 214 h 545"/>
                    <a:gd name="T12" fmla="*/ 792 w 933"/>
                    <a:gd name="T13" fmla="*/ 219 h 545"/>
                    <a:gd name="T14" fmla="*/ 782 w 933"/>
                    <a:gd name="T15" fmla="*/ 235 h 545"/>
                    <a:gd name="T16" fmla="*/ 799 w 933"/>
                    <a:gd name="T17" fmla="*/ 229 h 545"/>
                    <a:gd name="T18" fmla="*/ 823 w 933"/>
                    <a:gd name="T19" fmla="*/ 194 h 545"/>
                    <a:gd name="T20" fmla="*/ 828 w 933"/>
                    <a:gd name="T21" fmla="*/ 162 h 545"/>
                    <a:gd name="T22" fmla="*/ 817 w 933"/>
                    <a:gd name="T23" fmla="*/ 136 h 545"/>
                    <a:gd name="T24" fmla="*/ 795 w 933"/>
                    <a:gd name="T25" fmla="*/ 115 h 545"/>
                    <a:gd name="T26" fmla="*/ 769 w 933"/>
                    <a:gd name="T27" fmla="*/ 104 h 545"/>
                    <a:gd name="T28" fmla="*/ 740 w 933"/>
                    <a:gd name="T29" fmla="*/ 102 h 545"/>
                    <a:gd name="T30" fmla="*/ 714 w 933"/>
                    <a:gd name="T31" fmla="*/ 113 h 545"/>
                    <a:gd name="T32" fmla="*/ 705 w 933"/>
                    <a:gd name="T33" fmla="*/ 93 h 545"/>
                    <a:gd name="T34" fmla="*/ 687 w 933"/>
                    <a:gd name="T35" fmla="*/ 46 h 545"/>
                    <a:gd name="T36" fmla="*/ 648 w 933"/>
                    <a:gd name="T37" fmla="*/ 16 h 545"/>
                    <a:gd name="T38" fmla="*/ 596 w 933"/>
                    <a:gd name="T39" fmla="*/ 3 h 545"/>
                    <a:gd name="T40" fmla="*/ 539 w 933"/>
                    <a:gd name="T41" fmla="*/ 3 h 545"/>
                    <a:gd name="T42" fmla="*/ 485 w 933"/>
                    <a:gd name="T43" fmla="*/ 17 h 545"/>
                    <a:gd name="T44" fmla="*/ 439 w 933"/>
                    <a:gd name="T45" fmla="*/ 45 h 545"/>
                    <a:gd name="T46" fmla="*/ 411 w 933"/>
                    <a:gd name="T47" fmla="*/ 85 h 545"/>
                    <a:gd name="T48" fmla="*/ 389 w 933"/>
                    <a:gd name="T49" fmla="*/ 101 h 545"/>
                    <a:gd name="T50" fmla="*/ 352 w 933"/>
                    <a:gd name="T51" fmla="*/ 109 h 545"/>
                    <a:gd name="T52" fmla="*/ 321 w 933"/>
                    <a:gd name="T53" fmla="*/ 146 h 545"/>
                    <a:gd name="T54" fmla="*/ 317 w 933"/>
                    <a:gd name="T55" fmla="*/ 202 h 545"/>
                    <a:gd name="T56" fmla="*/ 313 w 933"/>
                    <a:gd name="T57" fmla="*/ 218 h 545"/>
                    <a:gd name="T58" fmla="*/ 278 w 933"/>
                    <a:gd name="T59" fmla="*/ 194 h 545"/>
                    <a:gd name="T60" fmla="*/ 242 w 933"/>
                    <a:gd name="T61" fmla="*/ 179 h 545"/>
                    <a:gd name="T62" fmla="*/ 209 w 933"/>
                    <a:gd name="T63" fmla="*/ 175 h 545"/>
                    <a:gd name="T64" fmla="*/ 180 w 933"/>
                    <a:gd name="T65" fmla="*/ 182 h 545"/>
                    <a:gd name="T66" fmla="*/ 157 w 933"/>
                    <a:gd name="T67" fmla="*/ 198 h 545"/>
                    <a:gd name="T68" fmla="*/ 142 w 933"/>
                    <a:gd name="T69" fmla="*/ 225 h 545"/>
                    <a:gd name="T70" fmla="*/ 139 w 933"/>
                    <a:gd name="T71" fmla="*/ 263 h 545"/>
                    <a:gd name="T72" fmla="*/ 105 w 933"/>
                    <a:gd name="T73" fmla="*/ 283 h 545"/>
                    <a:gd name="T74" fmla="*/ 49 w 933"/>
                    <a:gd name="T75" fmla="*/ 300 h 545"/>
                    <a:gd name="T76" fmla="*/ 15 w 933"/>
                    <a:gd name="T77" fmla="*/ 334 h 545"/>
                    <a:gd name="T78" fmla="*/ 1 w 933"/>
                    <a:gd name="T79" fmla="*/ 377 h 545"/>
                    <a:gd name="T80" fmla="*/ 3 w 933"/>
                    <a:gd name="T81" fmla="*/ 425 h 545"/>
                    <a:gd name="T82" fmla="*/ 21 w 933"/>
                    <a:gd name="T83" fmla="*/ 467 h 545"/>
                    <a:gd name="T84" fmla="*/ 53 w 933"/>
                    <a:gd name="T85" fmla="*/ 498 h 545"/>
                    <a:gd name="T86" fmla="*/ 95 w 933"/>
                    <a:gd name="T87" fmla="*/ 510 h 545"/>
                    <a:gd name="T88" fmla="*/ 133 w 933"/>
                    <a:gd name="T89" fmla="*/ 518 h 545"/>
                    <a:gd name="T90" fmla="*/ 164 w 933"/>
                    <a:gd name="T91" fmla="*/ 533 h 545"/>
                    <a:gd name="T92" fmla="*/ 203 w 933"/>
                    <a:gd name="T93" fmla="*/ 542 h 545"/>
                    <a:gd name="T94" fmla="*/ 244 w 933"/>
                    <a:gd name="T95" fmla="*/ 545 h 545"/>
                    <a:gd name="T96" fmla="*/ 285 w 933"/>
                    <a:gd name="T97" fmla="*/ 544 h 545"/>
                    <a:gd name="T98" fmla="*/ 325 w 933"/>
                    <a:gd name="T99" fmla="*/ 538 h 545"/>
                    <a:gd name="T100" fmla="*/ 358 w 933"/>
                    <a:gd name="T101" fmla="*/ 529 h 545"/>
                    <a:gd name="T102" fmla="*/ 383 w 933"/>
                    <a:gd name="T103" fmla="*/ 516 h 545"/>
                    <a:gd name="T104" fmla="*/ 411 w 933"/>
                    <a:gd name="T105" fmla="*/ 510 h 545"/>
                    <a:gd name="T106" fmla="*/ 475 w 933"/>
                    <a:gd name="T107" fmla="*/ 516 h 545"/>
                    <a:gd name="T108" fmla="*/ 562 w 933"/>
                    <a:gd name="T109" fmla="*/ 524 h 545"/>
                    <a:gd name="T110" fmla="*/ 660 w 933"/>
                    <a:gd name="T111" fmla="*/ 529 h 545"/>
                    <a:gd name="T112" fmla="*/ 754 w 933"/>
                    <a:gd name="T113" fmla="*/ 527 h 545"/>
                    <a:gd name="T114" fmla="*/ 832 w 933"/>
                    <a:gd name="T115" fmla="*/ 515 h 545"/>
                    <a:gd name="T116" fmla="*/ 879 w 933"/>
                    <a:gd name="T117" fmla="*/ 489 h 545"/>
                    <a:gd name="T118" fmla="*/ 884 w 933"/>
                    <a:gd name="T119" fmla="*/ 441 h 5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33"/>
                    <a:gd name="T181" fmla="*/ 0 h 545"/>
                    <a:gd name="T182" fmla="*/ 933 w 933"/>
                    <a:gd name="T183" fmla="*/ 545 h 5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33" h="545">
                      <a:moveTo>
                        <a:pt x="866" y="410"/>
                      </a:moveTo>
                      <a:lnTo>
                        <a:pt x="892" y="399"/>
                      </a:lnTo>
                      <a:lnTo>
                        <a:pt x="911" y="377"/>
                      </a:lnTo>
                      <a:lnTo>
                        <a:pt x="926" y="348"/>
                      </a:lnTo>
                      <a:lnTo>
                        <a:pt x="933" y="316"/>
                      </a:lnTo>
                      <a:lnTo>
                        <a:pt x="933" y="283"/>
                      </a:lnTo>
                      <a:lnTo>
                        <a:pt x="925" y="254"/>
                      </a:lnTo>
                      <a:lnTo>
                        <a:pt x="907" y="232"/>
                      </a:lnTo>
                      <a:lnTo>
                        <a:pt x="879" y="221"/>
                      </a:lnTo>
                      <a:lnTo>
                        <a:pt x="850" y="218"/>
                      </a:lnTo>
                      <a:lnTo>
                        <a:pt x="828" y="215"/>
                      </a:lnTo>
                      <a:lnTo>
                        <a:pt x="811" y="214"/>
                      </a:lnTo>
                      <a:lnTo>
                        <a:pt x="800" y="215"/>
                      </a:lnTo>
                      <a:lnTo>
                        <a:pt x="792" y="219"/>
                      </a:lnTo>
                      <a:lnTo>
                        <a:pt x="787" y="225"/>
                      </a:lnTo>
                      <a:lnTo>
                        <a:pt x="782" y="235"/>
                      </a:lnTo>
                      <a:lnTo>
                        <a:pt x="778" y="247"/>
                      </a:lnTo>
                      <a:lnTo>
                        <a:pt x="799" y="229"/>
                      </a:lnTo>
                      <a:lnTo>
                        <a:pt x="814" y="211"/>
                      </a:lnTo>
                      <a:lnTo>
                        <a:pt x="823" y="194"/>
                      </a:lnTo>
                      <a:lnTo>
                        <a:pt x="828" y="178"/>
                      </a:lnTo>
                      <a:lnTo>
                        <a:pt x="828" y="162"/>
                      </a:lnTo>
                      <a:lnTo>
                        <a:pt x="824" y="149"/>
                      </a:lnTo>
                      <a:lnTo>
                        <a:pt x="817" y="136"/>
                      </a:lnTo>
                      <a:lnTo>
                        <a:pt x="807" y="125"/>
                      </a:lnTo>
                      <a:lnTo>
                        <a:pt x="795" y="115"/>
                      </a:lnTo>
                      <a:lnTo>
                        <a:pt x="783" y="109"/>
                      </a:lnTo>
                      <a:lnTo>
                        <a:pt x="769" y="104"/>
                      </a:lnTo>
                      <a:lnTo>
                        <a:pt x="754" y="102"/>
                      </a:lnTo>
                      <a:lnTo>
                        <a:pt x="740" y="102"/>
                      </a:lnTo>
                      <a:lnTo>
                        <a:pt x="726" y="105"/>
                      </a:lnTo>
                      <a:lnTo>
                        <a:pt x="714" y="113"/>
                      </a:lnTo>
                      <a:lnTo>
                        <a:pt x="703" y="122"/>
                      </a:lnTo>
                      <a:lnTo>
                        <a:pt x="705" y="93"/>
                      </a:lnTo>
                      <a:lnTo>
                        <a:pt x="699" y="68"/>
                      </a:lnTo>
                      <a:lnTo>
                        <a:pt x="687" y="46"/>
                      </a:lnTo>
                      <a:lnTo>
                        <a:pt x="670" y="29"/>
                      </a:lnTo>
                      <a:lnTo>
                        <a:pt x="648" y="16"/>
                      </a:lnTo>
                      <a:lnTo>
                        <a:pt x="624" y="7"/>
                      </a:lnTo>
                      <a:lnTo>
                        <a:pt x="596" y="3"/>
                      </a:lnTo>
                      <a:lnTo>
                        <a:pt x="568" y="0"/>
                      </a:lnTo>
                      <a:lnTo>
                        <a:pt x="539" y="3"/>
                      </a:lnTo>
                      <a:lnTo>
                        <a:pt x="511" y="7"/>
                      </a:lnTo>
                      <a:lnTo>
                        <a:pt x="485" y="17"/>
                      </a:lnTo>
                      <a:lnTo>
                        <a:pt x="460" y="29"/>
                      </a:lnTo>
                      <a:lnTo>
                        <a:pt x="439" y="45"/>
                      </a:lnTo>
                      <a:lnTo>
                        <a:pt x="422" y="63"/>
                      </a:lnTo>
                      <a:lnTo>
                        <a:pt x="411" y="85"/>
                      </a:lnTo>
                      <a:lnTo>
                        <a:pt x="405" y="109"/>
                      </a:lnTo>
                      <a:lnTo>
                        <a:pt x="389" y="101"/>
                      </a:lnTo>
                      <a:lnTo>
                        <a:pt x="370" y="101"/>
                      </a:lnTo>
                      <a:lnTo>
                        <a:pt x="352" y="109"/>
                      </a:lnTo>
                      <a:lnTo>
                        <a:pt x="335" y="125"/>
                      </a:lnTo>
                      <a:lnTo>
                        <a:pt x="321" y="146"/>
                      </a:lnTo>
                      <a:lnTo>
                        <a:pt x="315" y="173"/>
                      </a:lnTo>
                      <a:lnTo>
                        <a:pt x="317" y="202"/>
                      </a:lnTo>
                      <a:lnTo>
                        <a:pt x="330" y="235"/>
                      </a:lnTo>
                      <a:lnTo>
                        <a:pt x="313" y="218"/>
                      </a:lnTo>
                      <a:lnTo>
                        <a:pt x="296" y="204"/>
                      </a:lnTo>
                      <a:lnTo>
                        <a:pt x="278" y="194"/>
                      </a:lnTo>
                      <a:lnTo>
                        <a:pt x="260" y="185"/>
                      </a:lnTo>
                      <a:lnTo>
                        <a:pt x="242" y="179"/>
                      </a:lnTo>
                      <a:lnTo>
                        <a:pt x="225" y="177"/>
                      </a:lnTo>
                      <a:lnTo>
                        <a:pt x="209" y="175"/>
                      </a:lnTo>
                      <a:lnTo>
                        <a:pt x="193" y="178"/>
                      </a:lnTo>
                      <a:lnTo>
                        <a:pt x="180" y="182"/>
                      </a:lnTo>
                      <a:lnTo>
                        <a:pt x="167" y="189"/>
                      </a:lnTo>
                      <a:lnTo>
                        <a:pt x="157" y="198"/>
                      </a:lnTo>
                      <a:lnTo>
                        <a:pt x="148" y="211"/>
                      </a:lnTo>
                      <a:lnTo>
                        <a:pt x="142" y="225"/>
                      </a:lnTo>
                      <a:lnTo>
                        <a:pt x="139" y="242"/>
                      </a:lnTo>
                      <a:lnTo>
                        <a:pt x="139" y="263"/>
                      </a:lnTo>
                      <a:lnTo>
                        <a:pt x="141" y="284"/>
                      </a:lnTo>
                      <a:lnTo>
                        <a:pt x="105" y="283"/>
                      </a:lnTo>
                      <a:lnTo>
                        <a:pt x="75" y="289"/>
                      </a:lnTo>
                      <a:lnTo>
                        <a:pt x="49" y="300"/>
                      </a:lnTo>
                      <a:lnTo>
                        <a:pt x="30" y="316"/>
                      </a:lnTo>
                      <a:lnTo>
                        <a:pt x="15" y="334"/>
                      </a:lnTo>
                      <a:lnTo>
                        <a:pt x="6" y="354"/>
                      </a:lnTo>
                      <a:lnTo>
                        <a:pt x="1" y="377"/>
                      </a:lnTo>
                      <a:lnTo>
                        <a:pt x="0" y="402"/>
                      </a:lnTo>
                      <a:lnTo>
                        <a:pt x="3" y="425"/>
                      </a:lnTo>
                      <a:lnTo>
                        <a:pt x="11" y="448"/>
                      </a:lnTo>
                      <a:lnTo>
                        <a:pt x="21" y="467"/>
                      </a:lnTo>
                      <a:lnTo>
                        <a:pt x="35" y="485"/>
                      </a:lnTo>
                      <a:lnTo>
                        <a:pt x="53" y="498"/>
                      </a:lnTo>
                      <a:lnTo>
                        <a:pt x="72" y="507"/>
                      </a:lnTo>
                      <a:lnTo>
                        <a:pt x="95" y="510"/>
                      </a:lnTo>
                      <a:lnTo>
                        <a:pt x="119" y="507"/>
                      </a:lnTo>
                      <a:lnTo>
                        <a:pt x="133" y="518"/>
                      </a:lnTo>
                      <a:lnTo>
                        <a:pt x="147" y="526"/>
                      </a:lnTo>
                      <a:lnTo>
                        <a:pt x="164" y="533"/>
                      </a:lnTo>
                      <a:lnTo>
                        <a:pt x="184" y="538"/>
                      </a:lnTo>
                      <a:lnTo>
                        <a:pt x="203" y="542"/>
                      </a:lnTo>
                      <a:lnTo>
                        <a:pt x="223" y="544"/>
                      </a:lnTo>
                      <a:lnTo>
                        <a:pt x="244" y="545"/>
                      </a:lnTo>
                      <a:lnTo>
                        <a:pt x="265" y="545"/>
                      </a:lnTo>
                      <a:lnTo>
                        <a:pt x="285" y="544"/>
                      </a:lnTo>
                      <a:lnTo>
                        <a:pt x="306" y="541"/>
                      </a:lnTo>
                      <a:lnTo>
                        <a:pt x="325" y="538"/>
                      </a:lnTo>
                      <a:lnTo>
                        <a:pt x="342" y="533"/>
                      </a:lnTo>
                      <a:lnTo>
                        <a:pt x="358" y="529"/>
                      </a:lnTo>
                      <a:lnTo>
                        <a:pt x="372" y="522"/>
                      </a:lnTo>
                      <a:lnTo>
                        <a:pt x="383" y="516"/>
                      </a:lnTo>
                      <a:lnTo>
                        <a:pt x="392" y="509"/>
                      </a:lnTo>
                      <a:lnTo>
                        <a:pt x="411" y="510"/>
                      </a:lnTo>
                      <a:lnTo>
                        <a:pt x="439" y="513"/>
                      </a:lnTo>
                      <a:lnTo>
                        <a:pt x="475" y="516"/>
                      </a:lnTo>
                      <a:lnTo>
                        <a:pt x="516" y="520"/>
                      </a:lnTo>
                      <a:lnTo>
                        <a:pt x="562" y="524"/>
                      </a:lnTo>
                      <a:lnTo>
                        <a:pt x="610" y="527"/>
                      </a:lnTo>
                      <a:lnTo>
                        <a:pt x="660" y="529"/>
                      </a:lnTo>
                      <a:lnTo>
                        <a:pt x="708" y="530"/>
                      </a:lnTo>
                      <a:lnTo>
                        <a:pt x="754" y="527"/>
                      </a:lnTo>
                      <a:lnTo>
                        <a:pt x="795" y="524"/>
                      </a:lnTo>
                      <a:lnTo>
                        <a:pt x="832" y="515"/>
                      </a:lnTo>
                      <a:lnTo>
                        <a:pt x="861" y="504"/>
                      </a:lnTo>
                      <a:lnTo>
                        <a:pt x="879" y="489"/>
                      </a:lnTo>
                      <a:lnTo>
                        <a:pt x="887" y="468"/>
                      </a:lnTo>
                      <a:lnTo>
                        <a:pt x="884" y="441"/>
                      </a:lnTo>
                      <a:lnTo>
                        <a:pt x="866" y="41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3" name="Freeform 70"/>
                <p:cNvSpPr>
                  <a:spLocks/>
                </p:cNvSpPr>
                <p:nvPr/>
              </p:nvSpPr>
              <p:spPr bwMode="auto">
                <a:xfrm>
                  <a:off x="1314" y="1672"/>
                  <a:ext cx="849" cy="467"/>
                </a:xfrm>
                <a:custGeom>
                  <a:avLst/>
                  <a:gdLst>
                    <a:gd name="T0" fmla="*/ 811 w 849"/>
                    <a:gd name="T1" fmla="*/ 359 h 467"/>
                    <a:gd name="T2" fmla="*/ 841 w 849"/>
                    <a:gd name="T3" fmla="*/ 315 h 467"/>
                    <a:gd name="T4" fmla="*/ 849 w 849"/>
                    <a:gd name="T5" fmla="*/ 255 h 467"/>
                    <a:gd name="T6" fmla="*/ 827 w 849"/>
                    <a:gd name="T7" fmla="*/ 211 h 467"/>
                    <a:gd name="T8" fmla="*/ 778 w 849"/>
                    <a:gd name="T9" fmla="*/ 197 h 467"/>
                    <a:gd name="T10" fmla="*/ 746 w 849"/>
                    <a:gd name="T11" fmla="*/ 194 h 467"/>
                    <a:gd name="T12" fmla="*/ 725 w 849"/>
                    <a:gd name="T13" fmla="*/ 194 h 467"/>
                    <a:gd name="T14" fmla="*/ 703 w 849"/>
                    <a:gd name="T15" fmla="*/ 201 h 467"/>
                    <a:gd name="T16" fmla="*/ 719 w 849"/>
                    <a:gd name="T17" fmla="*/ 179 h 467"/>
                    <a:gd name="T18" fmla="*/ 728 w 849"/>
                    <a:gd name="T19" fmla="*/ 131 h 467"/>
                    <a:gd name="T20" fmla="*/ 693 w 849"/>
                    <a:gd name="T21" fmla="*/ 99 h 467"/>
                    <a:gd name="T22" fmla="*/ 643 w 849"/>
                    <a:gd name="T23" fmla="*/ 97 h 467"/>
                    <a:gd name="T24" fmla="*/ 625 w 849"/>
                    <a:gd name="T25" fmla="*/ 84 h 467"/>
                    <a:gd name="T26" fmla="*/ 610 w 849"/>
                    <a:gd name="T27" fmla="*/ 41 h 467"/>
                    <a:gd name="T28" fmla="*/ 578 w 849"/>
                    <a:gd name="T29" fmla="*/ 15 h 467"/>
                    <a:gd name="T30" fmla="*/ 533 w 849"/>
                    <a:gd name="T31" fmla="*/ 1 h 467"/>
                    <a:gd name="T32" fmla="*/ 485 w 849"/>
                    <a:gd name="T33" fmla="*/ 1 h 467"/>
                    <a:gd name="T34" fmla="*/ 436 w 849"/>
                    <a:gd name="T35" fmla="*/ 15 h 467"/>
                    <a:gd name="T36" fmla="*/ 396 w 849"/>
                    <a:gd name="T37" fmla="*/ 40 h 467"/>
                    <a:gd name="T38" fmla="*/ 371 w 849"/>
                    <a:gd name="T39" fmla="*/ 78 h 467"/>
                    <a:gd name="T40" fmla="*/ 352 w 849"/>
                    <a:gd name="T41" fmla="*/ 95 h 467"/>
                    <a:gd name="T42" fmla="*/ 316 w 849"/>
                    <a:gd name="T43" fmla="*/ 107 h 467"/>
                    <a:gd name="T44" fmla="*/ 287 w 849"/>
                    <a:gd name="T45" fmla="*/ 143 h 467"/>
                    <a:gd name="T46" fmla="*/ 281 w 849"/>
                    <a:gd name="T47" fmla="*/ 191 h 467"/>
                    <a:gd name="T48" fmla="*/ 267 w 849"/>
                    <a:gd name="T49" fmla="*/ 183 h 467"/>
                    <a:gd name="T50" fmla="*/ 210 w 849"/>
                    <a:gd name="T51" fmla="*/ 149 h 467"/>
                    <a:gd name="T52" fmla="*/ 160 w 849"/>
                    <a:gd name="T53" fmla="*/ 159 h 467"/>
                    <a:gd name="T54" fmla="*/ 136 w 849"/>
                    <a:gd name="T55" fmla="*/ 203 h 467"/>
                    <a:gd name="T56" fmla="*/ 79 w 849"/>
                    <a:gd name="T57" fmla="*/ 241 h 467"/>
                    <a:gd name="T58" fmla="*/ 11 w 849"/>
                    <a:gd name="T59" fmla="*/ 299 h 467"/>
                    <a:gd name="T60" fmla="*/ 2 w 849"/>
                    <a:gd name="T61" fmla="*/ 379 h 467"/>
                    <a:gd name="T62" fmla="*/ 46 w 849"/>
                    <a:gd name="T63" fmla="*/ 432 h 467"/>
                    <a:gd name="T64" fmla="*/ 96 w 849"/>
                    <a:gd name="T65" fmla="*/ 442 h 467"/>
                    <a:gd name="T66" fmla="*/ 128 w 849"/>
                    <a:gd name="T67" fmla="*/ 455 h 467"/>
                    <a:gd name="T68" fmla="*/ 165 w 849"/>
                    <a:gd name="T69" fmla="*/ 462 h 467"/>
                    <a:gd name="T70" fmla="*/ 208 w 849"/>
                    <a:gd name="T71" fmla="*/ 467 h 467"/>
                    <a:gd name="T72" fmla="*/ 250 w 849"/>
                    <a:gd name="T73" fmla="*/ 467 h 467"/>
                    <a:gd name="T74" fmla="*/ 290 w 849"/>
                    <a:gd name="T75" fmla="*/ 463 h 467"/>
                    <a:gd name="T76" fmla="*/ 324 w 849"/>
                    <a:gd name="T77" fmla="*/ 457 h 467"/>
                    <a:gd name="T78" fmla="*/ 349 w 849"/>
                    <a:gd name="T79" fmla="*/ 448 h 467"/>
                    <a:gd name="T80" fmla="*/ 373 w 849"/>
                    <a:gd name="T81" fmla="*/ 444 h 467"/>
                    <a:gd name="T82" fmla="*/ 430 w 849"/>
                    <a:gd name="T83" fmla="*/ 449 h 467"/>
                    <a:gd name="T84" fmla="*/ 509 w 849"/>
                    <a:gd name="T85" fmla="*/ 455 h 467"/>
                    <a:gd name="T86" fmla="*/ 597 w 849"/>
                    <a:gd name="T87" fmla="*/ 460 h 467"/>
                    <a:gd name="T88" fmla="*/ 683 w 849"/>
                    <a:gd name="T89" fmla="*/ 460 h 467"/>
                    <a:gd name="T90" fmla="*/ 754 w 849"/>
                    <a:gd name="T91" fmla="*/ 450 h 467"/>
                    <a:gd name="T92" fmla="*/ 798 w 849"/>
                    <a:gd name="T93" fmla="*/ 429 h 467"/>
                    <a:gd name="T94" fmla="*/ 804 w 849"/>
                    <a:gd name="T95" fmla="*/ 393 h 4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49"/>
                    <a:gd name="T145" fmla="*/ 0 h 467"/>
                    <a:gd name="T146" fmla="*/ 849 w 849"/>
                    <a:gd name="T147" fmla="*/ 467 h 4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49" h="467">
                      <a:moveTo>
                        <a:pt x="788" y="369"/>
                      </a:moveTo>
                      <a:lnTo>
                        <a:pt x="811" y="359"/>
                      </a:lnTo>
                      <a:lnTo>
                        <a:pt x="829" y="340"/>
                      </a:lnTo>
                      <a:lnTo>
                        <a:pt x="841" y="315"/>
                      </a:lnTo>
                      <a:lnTo>
                        <a:pt x="849" y="284"/>
                      </a:lnTo>
                      <a:lnTo>
                        <a:pt x="849" y="255"/>
                      </a:lnTo>
                      <a:lnTo>
                        <a:pt x="843" y="230"/>
                      </a:lnTo>
                      <a:lnTo>
                        <a:pt x="827" y="211"/>
                      </a:lnTo>
                      <a:lnTo>
                        <a:pt x="804" y="201"/>
                      </a:lnTo>
                      <a:lnTo>
                        <a:pt x="778" y="197"/>
                      </a:lnTo>
                      <a:lnTo>
                        <a:pt x="760" y="195"/>
                      </a:lnTo>
                      <a:lnTo>
                        <a:pt x="746" y="194"/>
                      </a:lnTo>
                      <a:lnTo>
                        <a:pt x="735" y="193"/>
                      </a:lnTo>
                      <a:lnTo>
                        <a:pt x="725" y="194"/>
                      </a:lnTo>
                      <a:lnTo>
                        <a:pt x="716" y="196"/>
                      </a:lnTo>
                      <a:lnTo>
                        <a:pt x="703" y="201"/>
                      </a:lnTo>
                      <a:lnTo>
                        <a:pt x="689" y="207"/>
                      </a:lnTo>
                      <a:lnTo>
                        <a:pt x="719" y="179"/>
                      </a:lnTo>
                      <a:lnTo>
                        <a:pt x="731" y="154"/>
                      </a:lnTo>
                      <a:lnTo>
                        <a:pt x="728" y="131"/>
                      </a:lnTo>
                      <a:lnTo>
                        <a:pt x="714" y="113"/>
                      </a:lnTo>
                      <a:lnTo>
                        <a:pt x="693" y="99"/>
                      </a:lnTo>
                      <a:lnTo>
                        <a:pt x="667" y="95"/>
                      </a:lnTo>
                      <a:lnTo>
                        <a:pt x="643" y="97"/>
                      </a:lnTo>
                      <a:lnTo>
                        <a:pt x="624" y="110"/>
                      </a:lnTo>
                      <a:lnTo>
                        <a:pt x="625" y="84"/>
                      </a:lnTo>
                      <a:lnTo>
                        <a:pt x="620" y="61"/>
                      </a:lnTo>
                      <a:lnTo>
                        <a:pt x="610" y="41"/>
                      </a:lnTo>
                      <a:lnTo>
                        <a:pt x="596" y="27"/>
                      </a:lnTo>
                      <a:lnTo>
                        <a:pt x="578" y="15"/>
                      </a:lnTo>
                      <a:lnTo>
                        <a:pt x="556" y="6"/>
                      </a:lnTo>
                      <a:lnTo>
                        <a:pt x="533" y="1"/>
                      </a:lnTo>
                      <a:lnTo>
                        <a:pt x="509" y="0"/>
                      </a:lnTo>
                      <a:lnTo>
                        <a:pt x="485" y="1"/>
                      </a:lnTo>
                      <a:lnTo>
                        <a:pt x="459" y="6"/>
                      </a:lnTo>
                      <a:lnTo>
                        <a:pt x="436" y="15"/>
                      </a:lnTo>
                      <a:lnTo>
                        <a:pt x="414" y="26"/>
                      </a:lnTo>
                      <a:lnTo>
                        <a:pt x="396" y="40"/>
                      </a:lnTo>
                      <a:lnTo>
                        <a:pt x="382" y="57"/>
                      </a:lnTo>
                      <a:lnTo>
                        <a:pt x="371" y="78"/>
                      </a:lnTo>
                      <a:lnTo>
                        <a:pt x="366" y="101"/>
                      </a:lnTo>
                      <a:lnTo>
                        <a:pt x="352" y="95"/>
                      </a:lnTo>
                      <a:lnTo>
                        <a:pt x="335" y="97"/>
                      </a:lnTo>
                      <a:lnTo>
                        <a:pt x="316" y="107"/>
                      </a:lnTo>
                      <a:lnTo>
                        <a:pt x="301" y="122"/>
                      </a:lnTo>
                      <a:lnTo>
                        <a:pt x="287" y="143"/>
                      </a:lnTo>
                      <a:lnTo>
                        <a:pt x="281" y="166"/>
                      </a:lnTo>
                      <a:lnTo>
                        <a:pt x="281" y="191"/>
                      </a:lnTo>
                      <a:lnTo>
                        <a:pt x="292" y="217"/>
                      </a:lnTo>
                      <a:lnTo>
                        <a:pt x="267" y="183"/>
                      </a:lnTo>
                      <a:lnTo>
                        <a:pt x="238" y="160"/>
                      </a:lnTo>
                      <a:lnTo>
                        <a:pt x="210" y="149"/>
                      </a:lnTo>
                      <a:lnTo>
                        <a:pt x="183" y="149"/>
                      </a:lnTo>
                      <a:lnTo>
                        <a:pt x="160" y="159"/>
                      </a:lnTo>
                      <a:lnTo>
                        <a:pt x="145" y="177"/>
                      </a:lnTo>
                      <a:lnTo>
                        <a:pt x="136" y="203"/>
                      </a:lnTo>
                      <a:lnTo>
                        <a:pt x="139" y="236"/>
                      </a:lnTo>
                      <a:lnTo>
                        <a:pt x="79" y="241"/>
                      </a:lnTo>
                      <a:lnTo>
                        <a:pt x="37" y="264"/>
                      </a:lnTo>
                      <a:lnTo>
                        <a:pt x="11" y="299"/>
                      </a:lnTo>
                      <a:lnTo>
                        <a:pt x="0" y="339"/>
                      </a:lnTo>
                      <a:lnTo>
                        <a:pt x="2" y="379"/>
                      </a:lnTo>
                      <a:lnTo>
                        <a:pt x="18" y="413"/>
                      </a:lnTo>
                      <a:lnTo>
                        <a:pt x="46" y="432"/>
                      </a:lnTo>
                      <a:lnTo>
                        <a:pt x="86" y="433"/>
                      </a:lnTo>
                      <a:lnTo>
                        <a:pt x="96" y="442"/>
                      </a:lnTo>
                      <a:lnTo>
                        <a:pt x="111" y="449"/>
                      </a:lnTo>
                      <a:lnTo>
                        <a:pt x="128" y="455"/>
                      </a:lnTo>
                      <a:lnTo>
                        <a:pt x="146" y="459"/>
                      </a:lnTo>
                      <a:lnTo>
                        <a:pt x="165" y="462"/>
                      </a:lnTo>
                      <a:lnTo>
                        <a:pt x="186" y="465"/>
                      </a:lnTo>
                      <a:lnTo>
                        <a:pt x="208" y="467"/>
                      </a:lnTo>
                      <a:lnTo>
                        <a:pt x="228" y="467"/>
                      </a:lnTo>
                      <a:lnTo>
                        <a:pt x="250" y="467"/>
                      </a:lnTo>
                      <a:lnTo>
                        <a:pt x="271" y="466"/>
                      </a:lnTo>
                      <a:lnTo>
                        <a:pt x="290" y="463"/>
                      </a:lnTo>
                      <a:lnTo>
                        <a:pt x="308" y="460"/>
                      </a:lnTo>
                      <a:lnTo>
                        <a:pt x="324" y="457"/>
                      </a:lnTo>
                      <a:lnTo>
                        <a:pt x="337" y="452"/>
                      </a:lnTo>
                      <a:lnTo>
                        <a:pt x="349" y="448"/>
                      </a:lnTo>
                      <a:lnTo>
                        <a:pt x="356" y="443"/>
                      </a:lnTo>
                      <a:lnTo>
                        <a:pt x="373" y="444"/>
                      </a:lnTo>
                      <a:lnTo>
                        <a:pt x="399" y="445"/>
                      </a:lnTo>
                      <a:lnTo>
                        <a:pt x="430" y="449"/>
                      </a:lnTo>
                      <a:lnTo>
                        <a:pt x="468" y="451"/>
                      </a:lnTo>
                      <a:lnTo>
                        <a:pt x="509" y="455"/>
                      </a:lnTo>
                      <a:lnTo>
                        <a:pt x="552" y="457"/>
                      </a:lnTo>
                      <a:lnTo>
                        <a:pt x="597" y="460"/>
                      </a:lnTo>
                      <a:lnTo>
                        <a:pt x="642" y="460"/>
                      </a:lnTo>
                      <a:lnTo>
                        <a:pt x="683" y="460"/>
                      </a:lnTo>
                      <a:lnTo>
                        <a:pt x="722" y="456"/>
                      </a:lnTo>
                      <a:lnTo>
                        <a:pt x="754" y="450"/>
                      </a:lnTo>
                      <a:lnTo>
                        <a:pt x="780" y="442"/>
                      </a:lnTo>
                      <a:lnTo>
                        <a:pt x="798" y="429"/>
                      </a:lnTo>
                      <a:lnTo>
                        <a:pt x="806" y="414"/>
                      </a:lnTo>
                      <a:lnTo>
                        <a:pt x="804" y="393"/>
                      </a:lnTo>
                      <a:lnTo>
                        <a:pt x="788" y="3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4" name="Freeform 71"/>
                <p:cNvSpPr>
                  <a:spLocks/>
                </p:cNvSpPr>
                <p:nvPr/>
              </p:nvSpPr>
              <p:spPr bwMode="auto">
                <a:xfrm>
                  <a:off x="1845" y="1826"/>
                  <a:ext cx="586" cy="422"/>
                </a:xfrm>
                <a:custGeom>
                  <a:avLst/>
                  <a:gdLst>
                    <a:gd name="T0" fmla="*/ 438 w 586"/>
                    <a:gd name="T1" fmla="*/ 378 h 422"/>
                    <a:gd name="T2" fmla="*/ 419 w 586"/>
                    <a:gd name="T3" fmla="*/ 398 h 422"/>
                    <a:gd name="T4" fmla="*/ 391 w 586"/>
                    <a:gd name="T5" fmla="*/ 411 h 422"/>
                    <a:gd name="T6" fmla="*/ 359 w 586"/>
                    <a:gd name="T7" fmla="*/ 419 h 422"/>
                    <a:gd name="T8" fmla="*/ 322 w 586"/>
                    <a:gd name="T9" fmla="*/ 422 h 422"/>
                    <a:gd name="T10" fmla="*/ 285 w 586"/>
                    <a:gd name="T11" fmla="*/ 418 h 422"/>
                    <a:gd name="T12" fmla="*/ 249 w 586"/>
                    <a:gd name="T13" fmla="*/ 411 h 422"/>
                    <a:gd name="T14" fmla="*/ 215 w 586"/>
                    <a:gd name="T15" fmla="*/ 398 h 422"/>
                    <a:gd name="T16" fmla="*/ 162 w 586"/>
                    <a:gd name="T17" fmla="*/ 399 h 422"/>
                    <a:gd name="T18" fmla="*/ 102 w 586"/>
                    <a:gd name="T19" fmla="*/ 405 h 422"/>
                    <a:gd name="T20" fmla="*/ 60 w 586"/>
                    <a:gd name="T21" fmla="*/ 402 h 422"/>
                    <a:gd name="T22" fmla="*/ 31 w 586"/>
                    <a:gd name="T23" fmla="*/ 390 h 422"/>
                    <a:gd name="T24" fmla="*/ 14 w 586"/>
                    <a:gd name="T25" fmla="*/ 373 h 422"/>
                    <a:gd name="T26" fmla="*/ 6 w 586"/>
                    <a:gd name="T27" fmla="*/ 350 h 422"/>
                    <a:gd name="T28" fmla="*/ 2 w 586"/>
                    <a:gd name="T29" fmla="*/ 325 h 422"/>
                    <a:gd name="T30" fmla="*/ 1 w 586"/>
                    <a:gd name="T31" fmla="*/ 300 h 422"/>
                    <a:gd name="T32" fmla="*/ 1 w 586"/>
                    <a:gd name="T33" fmla="*/ 263 h 422"/>
                    <a:gd name="T34" fmla="*/ 22 w 586"/>
                    <a:gd name="T35" fmla="*/ 220 h 422"/>
                    <a:gd name="T36" fmla="*/ 61 w 586"/>
                    <a:gd name="T37" fmla="*/ 186 h 422"/>
                    <a:gd name="T38" fmla="*/ 106 w 586"/>
                    <a:gd name="T39" fmla="*/ 168 h 422"/>
                    <a:gd name="T40" fmla="*/ 114 w 586"/>
                    <a:gd name="T41" fmla="*/ 151 h 422"/>
                    <a:gd name="T42" fmla="*/ 105 w 586"/>
                    <a:gd name="T43" fmla="*/ 116 h 422"/>
                    <a:gd name="T44" fmla="*/ 114 w 586"/>
                    <a:gd name="T45" fmla="*/ 78 h 422"/>
                    <a:gd name="T46" fmla="*/ 139 w 586"/>
                    <a:gd name="T47" fmla="*/ 46 h 422"/>
                    <a:gd name="T48" fmla="*/ 174 w 586"/>
                    <a:gd name="T49" fmla="*/ 18 h 422"/>
                    <a:gd name="T50" fmla="*/ 216 w 586"/>
                    <a:gd name="T51" fmla="*/ 2 h 422"/>
                    <a:gd name="T52" fmla="*/ 263 w 586"/>
                    <a:gd name="T53" fmla="*/ 2 h 422"/>
                    <a:gd name="T54" fmla="*/ 310 w 586"/>
                    <a:gd name="T55" fmla="*/ 22 h 422"/>
                    <a:gd name="T56" fmla="*/ 351 w 586"/>
                    <a:gd name="T57" fmla="*/ 28 h 422"/>
                    <a:gd name="T58" fmla="*/ 393 w 586"/>
                    <a:gd name="T59" fmla="*/ 16 h 422"/>
                    <a:gd name="T60" fmla="*/ 436 w 586"/>
                    <a:gd name="T61" fmla="*/ 18 h 422"/>
                    <a:gd name="T62" fmla="*/ 476 w 586"/>
                    <a:gd name="T63" fmla="*/ 32 h 422"/>
                    <a:gd name="T64" fmla="*/ 509 w 586"/>
                    <a:gd name="T65" fmla="*/ 55 h 422"/>
                    <a:gd name="T66" fmla="*/ 530 w 586"/>
                    <a:gd name="T67" fmla="*/ 84 h 422"/>
                    <a:gd name="T68" fmla="*/ 539 w 586"/>
                    <a:gd name="T69" fmla="*/ 120 h 422"/>
                    <a:gd name="T70" fmla="*/ 527 w 586"/>
                    <a:gd name="T71" fmla="*/ 156 h 422"/>
                    <a:gd name="T72" fmla="*/ 535 w 586"/>
                    <a:gd name="T73" fmla="*/ 182 h 422"/>
                    <a:gd name="T74" fmla="*/ 567 w 586"/>
                    <a:gd name="T75" fmla="*/ 210 h 422"/>
                    <a:gd name="T76" fmla="*/ 584 w 586"/>
                    <a:gd name="T77" fmla="*/ 249 h 422"/>
                    <a:gd name="T78" fmla="*/ 586 w 586"/>
                    <a:gd name="T79" fmla="*/ 292 h 422"/>
                    <a:gd name="T80" fmla="*/ 575 w 586"/>
                    <a:gd name="T81" fmla="*/ 334 h 422"/>
                    <a:gd name="T82" fmla="*/ 552 w 586"/>
                    <a:gd name="T83" fmla="*/ 365 h 422"/>
                    <a:gd name="T84" fmla="*/ 518 w 586"/>
                    <a:gd name="T85" fmla="*/ 383 h 422"/>
                    <a:gd name="T86" fmla="*/ 471 w 586"/>
                    <a:gd name="T87" fmla="*/ 378 h 4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86"/>
                    <a:gd name="T133" fmla="*/ 0 h 422"/>
                    <a:gd name="T134" fmla="*/ 586 w 586"/>
                    <a:gd name="T135" fmla="*/ 422 h 4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86" h="422">
                      <a:moveTo>
                        <a:pt x="445" y="366"/>
                      </a:moveTo>
                      <a:lnTo>
                        <a:pt x="438" y="378"/>
                      </a:lnTo>
                      <a:lnTo>
                        <a:pt x="430" y="389"/>
                      </a:lnTo>
                      <a:lnTo>
                        <a:pt x="419" y="398"/>
                      </a:lnTo>
                      <a:lnTo>
                        <a:pt x="406" y="405"/>
                      </a:lnTo>
                      <a:lnTo>
                        <a:pt x="391" y="411"/>
                      </a:lnTo>
                      <a:lnTo>
                        <a:pt x="376" y="416"/>
                      </a:lnTo>
                      <a:lnTo>
                        <a:pt x="359" y="419"/>
                      </a:lnTo>
                      <a:lnTo>
                        <a:pt x="341" y="421"/>
                      </a:lnTo>
                      <a:lnTo>
                        <a:pt x="322" y="422"/>
                      </a:lnTo>
                      <a:lnTo>
                        <a:pt x="304" y="421"/>
                      </a:lnTo>
                      <a:lnTo>
                        <a:pt x="285" y="418"/>
                      </a:lnTo>
                      <a:lnTo>
                        <a:pt x="267" y="415"/>
                      </a:lnTo>
                      <a:lnTo>
                        <a:pt x="249" y="411"/>
                      </a:lnTo>
                      <a:lnTo>
                        <a:pt x="230" y="405"/>
                      </a:lnTo>
                      <a:lnTo>
                        <a:pt x="215" y="398"/>
                      </a:lnTo>
                      <a:lnTo>
                        <a:pt x="199" y="390"/>
                      </a:lnTo>
                      <a:lnTo>
                        <a:pt x="162" y="399"/>
                      </a:lnTo>
                      <a:lnTo>
                        <a:pt x="130" y="404"/>
                      </a:lnTo>
                      <a:lnTo>
                        <a:pt x="102" y="405"/>
                      </a:lnTo>
                      <a:lnTo>
                        <a:pt x="79" y="405"/>
                      </a:lnTo>
                      <a:lnTo>
                        <a:pt x="60" y="402"/>
                      </a:lnTo>
                      <a:lnTo>
                        <a:pt x="44" y="398"/>
                      </a:lnTo>
                      <a:lnTo>
                        <a:pt x="31" y="390"/>
                      </a:lnTo>
                      <a:lnTo>
                        <a:pt x="21" y="382"/>
                      </a:lnTo>
                      <a:lnTo>
                        <a:pt x="14" y="373"/>
                      </a:lnTo>
                      <a:lnTo>
                        <a:pt x="9" y="363"/>
                      </a:lnTo>
                      <a:lnTo>
                        <a:pt x="6" y="350"/>
                      </a:lnTo>
                      <a:lnTo>
                        <a:pt x="3" y="338"/>
                      </a:lnTo>
                      <a:lnTo>
                        <a:pt x="2" y="325"/>
                      </a:lnTo>
                      <a:lnTo>
                        <a:pt x="1" y="313"/>
                      </a:lnTo>
                      <a:lnTo>
                        <a:pt x="1" y="300"/>
                      </a:lnTo>
                      <a:lnTo>
                        <a:pt x="0" y="288"/>
                      </a:lnTo>
                      <a:lnTo>
                        <a:pt x="1" y="263"/>
                      </a:lnTo>
                      <a:lnTo>
                        <a:pt x="9" y="240"/>
                      </a:lnTo>
                      <a:lnTo>
                        <a:pt x="22" y="220"/>
                      </a:lnTo>
                      <a:lnTo>
                        <a:pt x="41" y="201"/>
                      </a:lnTo>
                      <a:lnTo>
                        <a:pt x="61" y="186"/>
                      </a:lnTo>
                      <a:lnTo>
                        <a:pt x="83" y="174"/>
                      </a:lnTo>
                      <a:lnTo>
                        <a:pt x="106" y="168"/>
                      </a:lnTo>
                      <a:lnTo>
                        <a:pt x="128" y="167"/>
                      </a:lnTo>
                      <a:lnTo>
                        <a:pt x="114" y="151"/>
                      </a:lnTo>
                      <a:lnTo>
                        <a:pt x="107" y="134"/>
                      </a:lnTo>
                      <a:lnTo>
                        <a:pt x="105" y="116"/>
                      </a:lnTo>
                      <a:lnTo>
                        <a:pt x="107" y="98"/>
                      </a:lnTo>
                      <a:lnTo>
                        <a:pt x="114" y="78"/>
                      </a:lnTo>
                      <a:lnTo>
                        <a:pt x="124" y="61"/>
                      </a:lnTo>
                      <a:lnTo>
                        <a:pt x="139" y="46"/>
                      </a:lnTo>
                      <a:lnTo>
                        <a:pt x="154" y="30"/>
                      </a:lnTo>
                      <a:lnTo>
                        <a:pt x="174" y="18"/>
                      </a:lnTo>
                      <a:lnTo>
                        <a:pt x="194" y="9"/>
                      </a:lnTo>
                      <a:lnTo>
                        <a:pt x="216" y="2"/>
                      </a:lnTo>
                      <a:lnTo>
                        <a:pt x="239" y="0"/>
                      </a:lnTo>
                      <a:lnTo>
                        <a:pt x="263" y="2"/>
                      </a:lnTo>
                      <a:lnTo>
                        <a:pt x="286" y="9"/>
                      </a:lnTo>
                      <a:lnTo>
                        <a:pt x="310" y="22"/>
                      </a:lnTo>
                      <a:lnTo>
                        <a:pt x="332" y="40"/>
                      </a:lnTo>
                      <a:lnTo>
                        <a:pt x="351" y="28"/>
                      </a:lnTo>
                      <a:lnTo>
                        <a:pt x="372" y="20"/>
                      </a:lnTo>
                      <a:lnTo>
                        <a:pt x="393" y="16"/>
                      </a:lnTo>
                      <a:lnTo>
                        <a:pt x="414" y="16"/>
                      </a:lnTo>
                      <a:lnTo>
                        <a:pt x="436" y="18"/>
                      </a:lnTo>
                      <a:lnTo>
                        <a:pt x="457" y="24"/>
                      </a:lnTo>
                      <a:lnTo>
                        <a:pt x="476" y="32"/>
                      </a:lnTo>
                      <a:lnTo>
                        <a:pt x="493" y="42"/>
                      </a:lnTo>
                      <a:lnTo>
                        <a:pt x="509" y="55"/>
                      </a:lnTo>
                      <a:lnTo>
                        <a:pt x="521" y="69"/>
                      </a:lnTo>
                      <a:lnTo>
                        <a:pt x="530" y="84"/>
                      </a:lnTo>
                      <a:lnTo>
                        <a:pt x="536" y="101"/>
                      </a:lnTo>
                      <a:lnTo>
                        <a:pt x="539" y="120"/>
                      </a:lnTo>
                      <a:lnTo>
                        <a:pt x="535" y="138"/>
                      </a:lnTo>
                      <a:lnTo>
                        <a:pt x="527" y="156"/>
                      </a:lnTo>
                      <a:lnTo>
                        <a:pt x="513" y="174"/>
                      </a:lnTo>
                      <a:lnTo>
                        <a:pt x="535" y="182"/>
                      </a:lnTo>
                      <a:lnTo>
                        <a:pt x="552" y="194"/>
                      </a:lnTo>
                      <a:lnTo>
                        <a:pt x="567" y="210"/>
                      </a:lnTo>
                      <a:lnTo>
                        <a:pt x="576" y="230"/>
                      </a:lnTo>
                      <a:lnTo>
                        <a:pt x="584" y="249"/>
                      </a:lnTo>
                      <a:lnTo>
                        <a:pt x="586" y="271"/>
                      </a:lnTo>
                      <a:lnTo>
                        <a:pt x="586" y="292"/>
                      </a:lnTo>
                      <a:lnTo>
                        <a:pt x="582" y="313"/>
                      </a:lnTo>
                      <a:lnTo>
                        <a:pt x="575" y="334"/>
                      </a:lnTo>
                      <a:lnTo>
                        <a:pt x="565" y="350"/>
                      </a:lnTo>
                      <a:lnTo>
                        <a:pt x="552" y="365"/>
                      </a:lnTo>
                      <a:lnTo>
                        <a:pt x="536" y="376"/>
                      </a:lnTo>
                      <a:lnTo>
                        <a:pt x="518" y="383"/>
                      </a:lnTo>
                      <a:lnTo>
                        <a:pt x="497" y="383"/>
                      </a:lnTo>
                      <a:lnTo>
                        <a:pt x="471" y="378"/>
                      </a:lnTo>
                      <a:lnTo>
                        <a:pt x="445" y="36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5" name="Freeform 72"/>
                <p:cNvSpPr>
                  <a:spLocks/>
                </p:cNvSpPr>
                <p:nvPr/>
              </p:nvSpPr>
              <p:spPr bwMode="auto">
                <a:xfrm>
                  <a:off x="1877" y="1863"/>
                  <a:ext cx="515" cy="359"/>
                </a:xfrm>
                <a:custGeom>
                  <a:avLst/>
                  <a:gdLst>
                    <a:gd name="T0" fmla="*/ 411 w 515"/>
                    <a:gd name="T1" fmla="*/ 309 h 359"/>
                    <a:gd name="T2" fmla="*/ 386 w 515"/>
                    <a:gd name="T3" fmla="*/ 324 h 359"/>
                    <a:gd name="T4" fmla="*/ 358 w 515"/>
                    <a:gd name="T5" fmla="*/ 340 h 359"/>
                    <a:gd name="T6" fmla="*/ 329 w 515"/>
                    <a:gd name="T7" fmla="*/ 352 h 359"/>
                    <a:gd name="T8" fmla="*/ 298 w 515"/>
                    <a:gd name="T9" fmla="*/ 359 h 359"/>
                    <a:gd name="T10" fmla="*/ 265 w 515"/>
                    <a:gd name="T11" fmla="*/ 358 h 359"/>
                    <a:gd name="T12" fmla="*/ 231 w 515"/>
                    <a:gd name="T13" fmla="*/ 347 h 359"/>
                    <a:gd name="T14" fmla="*/ 197 w 515"/>
                    <a:gd name="T15" fmla="*/ 326 h 359"/>
                    <a:gd name="T16" fmla="*/ 144 w 515"/>
                    <a:gd name="T17" fmla="*/ 318 h 359"/>
                    <a:gd name="T18" fmla="*/ 85 w 515"/>
                    <a:gd name="T19" fmla="*/ 332 h 359"/>
                    <a:gd name="T20" fmla="*/ 45 w 515"/>
                    <a:gd name="T21" fmla="*/ 333 h 359"/>
                    <a:gd name="T22" fmla="*/ 18 w 515"/>
                    <a:gd name="T23" fmla="*/ 321 h 359"/>
                    <a:gd name="T24" fmla="*/ 0 w 515"/>
                    <a:gd name="T25" fmla="*/ 269 h 359"/>
                    <a:gd name="T26" fmla="*/ 15 w 515"/>
                    <a:gd name="T27" fmla="*/ 209 h 359"/>
                    <a:gd name="T28" fmla="*/ 59 w 515"/>
                    <a:gd name="T29" fmla="*/ 174 h 359"/>
                    <a:gd name="T30" fmla="*/ 109 w 515"/>
                    <a:gd name="T31" fmla="*/ 160 h 359"/>
                    <a:gd name="T32" fmla="*/ 115 w 515"/>
                    <a:gd name="T33" fmla="*/ 137 h 359"/>
                    <a:gd name="T34" fmla="*/ 103 w 515"/>
                    <a:gd name="T35" fmla="*/ 96 h 359"/>
                    <a:gd name="T36" fmla="*/ 108 w 515"/>
                    <a:gd name="T37" fmla="*/ 60 h 359"/>
                    <a:gd name="T38" fmla="*/ 126 w 515"/>
                    <a:gd name="T39" fmla="*/ 32 h 359"/>
                    <a:gd name="T40" fmla="*/ 155 w 515"/>
                    <a:gd name="T41" fmla="*/ 14 h 359"/>
                    <a:gd name="T42" fmla="*/ 191 w 515"/>
                    <a:gd name="T43" fmla="*/ 5 h 359"/>
                    <a:gd name="T44" fmla="*/ 232 w 515"/>
                    <a:gd name="T45" fmla="*/ 10 h 359"/>
                    <a:gd name="T46" fmla="*/ 276 w 515"/>
                    <a:gd name="T47" fmla="*/ 29 h 359"/>
                    <a:gd name="T48" fmla="*/ 311 w 515"/>
                    <a:gd name="T49" fmla="*/ 27 h 359"/>
                    <a:gd name="T50" fmla="*/ 342 w 515"/>
                    <a:gd name="T51" fmla="*/ 6 h 359"/>
                    <a:gd name="T52" fmla="*/ 377 w 515"/>
                    <a:gd name="T53" fmla="*/ 0 h 359"/>
                    <a:gd name="T54" fmla="*/ 410 w 515"/>
                    <a:gd name="T55" fmla="*/ 9 h 359"/>
                    <a:gd name="T56" fmla="*/ 438 w 515"/>
                    <a:gd name="T57" fmla="*/ 26 h 359"/>
                    <a:gd name="T58" fmla="*/ 457 w 515"/>
                    <a:gd name="T59" fmla="*/ 50 h 359"/>
                    <a:gd name="T60" fmla="*/ 466 w 515"/>
                    <a:gd name="T61" fmla="*/ 79 h 359"/>
                    <a:gd name="T62" fmla="*/ 458 w 515"/>
                    <a:gd name="T63" fmla="*/ 108 h 359"/>
                    <a:gd name="T64" fmla="*/ 479 w 515"/>
                    <a:gd name="T65" fmla="*/ 139 h 359"/>
                    <a:gd name="T66" fmla="*/ 513 w 515"/>
                    <a:gd name="T67" fmla="*/ 207 h 359"/>
                    <a:gd name="T68" fmla="*/ 508 w 515"/>
                    <a:gd name="T69" fmla="*/ 280 h 359"/>
                    <a:gd name="T70" fmla="*/ 462 w 515"/>
                    <a:gd name="T71" fmla="*/ 313 h 3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15"/>
                    <a:gd name="T109" fmla="*/ 0 h 359"/>
                    <a:gd name="T110" fmla="*/ 515 w 515"/>
                    <a:gd name="T111" fmla="*/ 359 h 3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15" h="359">
                      <a:moveTo>
                        <a:pt x="423" y="301"/>
                      </a:moveTo>
                      <a:lnTo>
                        <a:pt x="411" y="309"/>
                      </a:lnTo>
                      <a:lnTo>
                        <a:pt x="399" y="317"/>
                      </a:lnTo>
                      <a:lnTo>
                        <a:pt x="386" y="324"/>
                      </a:lnTo>
                      <a:lnTo>
                        <a:pt x="373" y="333"/>
                      </a:lnTo>
                      <a:lnTo>
                        <a:pt x="358" y="340"/>
                      </a:lnTo>
                      <a:lnTo>
                        <a:pt x="344" y="346"/>
                      </a:lnTo>
                      <a:lnTo>
                        <a:pt x="329" y="352"/>
                      </a:lnTo>
                      <a:lnTo>
                        <a:pt x="313" y="356"/>
                      </a:lnTo>
                      <a:lnTo>
                        <a:pt x="298" y="359"/>
                      </a:lnTo>
                      <a:lnTo>
                        <a:pt x="281" y="359"/>
                      </a:lnTo>
                      <a:lnTo>
                        <a:pt x="265" y="358"/>
                      </a:lnTo>
                      <a:lnTo>
                        <a:pt x="248" y="355"/>
                      </a:lnTo>
                      <a:lnTo>
                        <a:pt x="231" y="347"/>
                      </a:lnTo>
                      <a:lnTo>
                        <a:pt x="214" y="338"/>
                      </a:lnTo>
                      <a:lnTo>
                        <a:pt x="197" y="326"/>
                      </a:lnTo>
                      <a:lnTo>
                        <a:pt x="180" y="309"/>
                      </a:lnTo>
                      <a:lnTo>
                        <a:pt x="144" y="318"/>
                      </a:lnTo>
                      <a:lnTo>
                        <a:pt x="111" y="327"/>
                      </a:lnTo>
                      <a:lnTo>
                        <a:pt x="85" y="332"/>
                      </a:lnTo>
                      <a:lnTo>
                        <a:pt x="63" y="334"/>
                      </a:lnTo>
                      <a:lnTo>
                        <a:pt x="45" y="333"/>
                      </a:lnTo>
                      <a:lnTo>
                        <a:pt x="30" y="328"/>
                      </a:lnTo>
                      <a:lnTo>
                        <a:pt x="18" y="321"/>
                      </a:lnTo>
                      <a:lnTo>
                        <a:pt x="11" y="309"/>
                      </a:lnTo>
                      <a:lnTo>
                        <a:pt x="0" y="269"/>
                      </a:lnTo>
                      <a:lnTo>
                        <a:pt x="3" y="236"/>
                      </a:lnTo>
                      <a:lnTo>
                        <a:pt x="15" y="209"/>
                      </a:lnTo>
                      <a:lnTo>
                        <a:pt x="35" y="189"/>
                      </a:lnTo>
                      <a:lnTo>
                        <a:pt x="59" y="174"/>
                      </a:lnTo>
                      <a:lnTo>
                        <a:pt x="85" y="165"/>
                      </a:lnTo>
                      <a:lnTo>
                        <a:pt x="109" y="160"/>
                      </a:lnTo>
                      <a:lnTo>
                        <a:pt x="128" y="160"/>
                      </a:lnTo>
                      <a:lnTo>
                        <a:pt x="115" y="137"/>
                      </a:lnTo>
                      <a:lnTo>
                        <a:pt x="107" y="116"/>
                      </a:lnTo>
                      <a:lnTo>
                        <a:pt x="103" y="96"/>
                      </a:lnTo>
                      <a:lnTo>
                        <a:pt x="103" y="76"/>
                      </a:lnTo>
                      <a:lnTo>
                        <a:pt x="108" y="60"/>
                      </a:lnTo>
                      <a:lnTo>
                        <a:pt x="115" y="45"/>
                      </a:lnTo>
                      <a:lnTo>
                        <a:pt x="126" y="32"/>
                      </a:lnTo>
                      <a:lnTo>
                        <a:pt x="139" y="22"/>
                      </a:lnTo>
                      <a:lnTo>
                        <a:pt x="155" y="14"/>
                      </a:lnTo>
                      <a:lnTo>
                        <a:pt x="173" y="9"/>
                      </a:lnTo>
                      <a:lnTo>
                        <a:pt x="191" y="5"/>
                      </a:lnTo>
                      <a:lnTo>
                        <a:pt x="212" y="6"/>
                      </a:lnTo>
                      <a:lnTo>
                        <a:pt x="232" y="10"/>
                      </a:lnTo>
                      <a:lnTo>
                        <a:pt x="254" y="17"/>
                      </a:lnTo>
                      <a:lnTo>
                        <a:pt x="276" y="29"/>
                      </a:lnTo>
                      <a:lnTo>
                        <a:pt x="296" y="44"/>
                      </a:lnTo>
                      <a:lnTo>
                        <a:pt x="311" y="27"/>
                      </a:lnTo>
                      <a:lnTo>
                        <a:pt x="327" y="15"/>
                      </a:lnTo>
                      <a:lnTo>
                        <a:pt x="342" y="6"/>
                      </a:lnTo>
                      <a:lnTo>
                        <a:pt x="359" y="2"/>
                      </a:lnTo>
                      <a:lnTo>
                        <a:pt x="377" y="0"/>
                      </a:lnTo>
                      <a:lnTo>
                        <a:pt x="394" y="3"/>
                      </a:lnTo>
                      <a:lnTo>
                        <a:pt x="410" y="9"/>
                      </a:lnTo>
                      <a:lnTo>
                        <a:pt x="425" y="16"/>
                      </a:lnTo>
                      <a:lnTo>
                        <a:pt x="438" y="26"/>
                      </a:lnTo>
                      <a:lnTo>
                        <a:pt x="449" y="38"/>
                      </a:lnTo>
                      <a:lnTo>
                        <a:pt x="457" y="50"/>
                      </a:lnTo>
                      <a:lnTo>
                        <a:pt x="463" y="64"/>
                      </a:lnTo>
                      <a:lnTo>
                        <a:pt x="466" y="79"/>
                      </a:lnTo>
                      <a:lnTo>
                        <a:pt x="463" y="93"/>
                      </a:lnTo>
                      <a:lnTo>
                        <a:pt x="458" y="108"/>
                      </a:lnTo>
                      <a:lnTo>
                        <a:pt x="448" y="122"/>
                      </a:lnTo>
                      <a:lnTo>
                        <a:pt x="479" y="139"/>
                      </a:lnTo>
                      <a:lnTo>
                        <a:pt x="501" y="170"/>
                      </a:lnTo>
                      <a:lnTo>
                        <a:pt x="513" y="207"/>
                      </a:lnTo>
                      <a:lnTo>
                        <a:pt x="515" y="245"/>
                      </a:lnTo>
                      <a:lnTo>
                        <a:pt x="508" y="280"/>
                      </a:lnTo>
                      <a:lnTo>
                        <a:pt x="490" y="304"/>
                      </a:lnTo>
                      <a:lnTo>
                        <a:pt x="462" y="313"/>
                      </a:lnTo>
                      <a:lnTo>
                        <a:pt x="423" y="301"/>
                      </a:lnTo>
                      <a:close/>
                    </a:path>
                  </a:pathLst>
                </a:custGeom>
                <a:solidFill>
                  <a:srgbClr val="F4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6" name="Freeform 73"/>
                <p:cNvSpPr>
                  <a:spLocks/>
                </p:cNvSpPr>
                <p:nvPr/>
              </p:nvSpPr>
              <p:spPr bwMode="auto">
                <a:xfrm>
                  <a:off x="1268" y="2427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7" name="Freeform 74"/>
                <p:cNvSpPr>
                  <a:spLocks/>
                </p:cNvSpPr>
                <p:nvPr/>
              </p:nvSpPr>
              <p:spPr bwMode="auto">
                <a:xfrm>
                  <a:off x="1268" y="2435"/>
                  <a:ext cx="17" cy="22"/>
                </a:xfrm>
                <a:custGeom>
                  <a:avLst/>
                  <a:gdLst>
                    <a:gd name="T0" fmla="*/ 13 w 17"/>
                    <a:gd name="T1" fmla="*/ 5 h 22"/>
                    <a:gd name="T2" fmla="*/ 13 w 17"/>
                    <a:gd name="T3" fmla="*/ 5 h 22"/>
                    <a:gd name="T4" fmla="*/ 17 w 17"/>
                    <a:gd name="T5" fmla="*/ 7 h 22"/>
                    <a:gd name="T6" fmla="*/ 17 w 17"/>
                    <a:gd name="T7" fmla="*/ 7 h 22"/>
                    <a:gd name="T8" fmla="*/ 15 w 17"/>
                    <a:gd name="T9" fmla="*/ 4 h 22"/>
                    <a:gd name="T10" fmla="*/ 17 w 17"/>
                    <a:gd name="T11" fmla="*/ 0 h 22"/>
                    <a:gd name="T12" fmla="*/ 0 w 17"/>
                    <a:gd name="T13" fmla="*/ 0 h 22"/>
                    <a:gd name="T14" fmla="*/ 1 w 17"/>
                    <a:gd name="T15" fmla="*/ 4 h 22"/>
                    <a:gd name="T16" fmla="*/ 2 w 17"/>
                    <a:gd name="T17" fmla="*/ 10 h 22"/>
                    <a:gd name="T18" fmla="*/ 5 w 17"/>
                    <a:gd name="T19" fmla="*/ 17 h 22"/>
                    <a:gd name="T20" fmla="*/ 13 w 17"/>
                    <a:gd name="T21" fmla="*/ 22 h 22"/>
                    <a:gd name="T22" fmla="*/ 13 w 17"/>
                    <a:gd name="T23" fmla="*/ 22 h 22"/>
                    <a:gd name="T24" fmla="*/ 13 w 17"/>
                    <a:gd name="T25" fmla="*/ 5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22"/>
                    <a:gd name="T41" fmla="*/ 17 w 17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22"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10"/>
                      </a:lnTo>
                      <a:lnTo>
                        <a:pt x="5" y="17"/>
                      </a:lnTo>
                      <a:lnTo>
                        <a:pt x="13" y="2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8" name="Freeform 75"/>
                <p:cNvSpPr>
                  <a:spLocks/>
                </p:cNvSpPr>
                <p:nvPr/>
              </p:nvSpPr>
              <p:spPr bwMode="auto">
                <a:xfrm>
                  <a:off x="1281" y="2439"/>
                  <a:ext cx="53" cy="22"/>
                </a:xfrm>
                <a:custGeom>
                  <a:avLst/>
                  <a:gdLst>
                    <a:gd name="T0" fmla="*/ 40 w 53"/>
                    <a:gd name="T1" fmla="*/ 0 h 22"/>
                    <a:gd name="T2" fmla="*/ 39 w 53"/>
                    <a:gd name="T3" fmla="*/ 3 h 22"/>
                    <a:gd name="T4" fmla="*/ 38 w 53"/>
                    <a:gd name="T5" fmla="*/ 5 h 22"/>
                    <a:gd name="T6" fmla="*/ 38 w 53"/>
                    <a:gd name="T7" fmla="*/ 5 h 22"/>
                    <a:gd name="T8" fmla="*/ 35 w 53"/>
                    <a:gd name="T9" fmla="*/ 5 h 22"/>
                    <a:gd name="T10" fmla="*/ 29 w 53"/>
                    <a:gd name="T11" fmla="*/ 5 h 22"/>
                    <a:gd name="T12" fmla="*/ 22 w 53"/>
                    <a:gd name="T13" fmla="*/ 5 h 22"/>
                    <a:gd name="T14" fmla="*/ 16 w 53"/>
                    <a:gd name="T15" fmla="*/ 3 h 22"/>
                    <a:gd name="T16" fmla="*/ 7 w 53"/>
                    <a:gd name="T17" fmla="*/ 2 h 22"/>
                    <a:gd name="T18" fmla="*/ 0 w 53"/>
                    <a:gd name="T19" fmla="*/ 1 h 22"/>
                    <a:gd name="T20" fmla="*/ 0 w 53"/>
                    <a:gd name="T21" fmla="*/ 18 h 22"/>
                    <a:gd name="T22" fmla="*/ 7 w 53"/>
                    <a:gd name="T23" fmla="*/ 17 h 22"/>
                    <a:gd name="T24" fmla="*/ 13 w 53"/>
                    <a:gd name="T25" fmla="*/ 18 h 22"/>
                    <a:gd name="T26" fmla="*/ 22 w 53"/>
                    <a:gd name="T27" fmla="*/ 19 h 22"/>
                    <a:gd name="T28" fmla="*/ 29 w 53"/>
                    <a:gd name="T29" fmla="*/ 19 h 22"/>
                    <a:gd name="T30" fmla="*/ 35 w 53"/>
                    <a:gd name="T31" fmla="*/ 22 h 22"/>
                    <a:gd name="T32" fmla="*/ 42 w 53"/>
                    <a:gd name="T33" fmla="*/ 19 h 22"/>
                    <a:gd name="T34" fmla="*/ 50 w 53"/>
                    <a:gd name="T35" fmla="*/ 14 h 22"/>
                    <a:gd name="T36" fmla="*/ 53 w 53"/>
                    <a:gd name="T37" fmla="*/ 6 h 22"/>
                    <a:gd name="T38" fmla="*/ 52 w 53"/>
                    <a:gd name="T39" fmla="*/ 9 h 22"/>
                    <a:gd name="T40" fmla="*/ 40 w 5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2"/>
                    <a:gd name="T65" fmla="*/ 53 w 5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2">
                      <a:moveTo>
                        <a:pt x="40" y="0"/>
                      </a:moveTo>
                      <a:lnTo>
                        <a:pt x="39" y="3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2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50" y="14"/>
                      </a:lnTo>
                      <a:lnTo>
                        <a:pt x="53" y="6"/>
                      </a:lnTo>
                      <a:lnTo>
                        <a:pt x="52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9" name="Freeform 76"/>
                <p:cNvSpPr>
                  <a:spLocks/>
                </p:cNvSpPr>
                <p:nvPr/>
              </p:nvSpPr>
              <p:spPr bwMode="auto">
                <a:xfrm>
                  <a:off x="1306" y="2381"/>
                  <a:ext cx="35" cy="67"/>
                </a:xfrm>
                <a:custGeom>
                  <a:avLst/>
                  <a:gdLst>
                    <a:gd name="T0" fmla="*/ 2 w 35"/>
                    <a:gd name="T1" fmla="*/ 14 h 67"/>
                    <a:gd name="T2" fmla="*/ 0 w 35"/>
                    <a:gd name="T3" fmla="*/ 14 h 67"/>
                    <a:gd name="T4" fmla="*/ 15 w 35"/>
                    <a:gd name="T5" fmla="*/ 23 h 67"/>
                    <a:gd name="T6" fmla="*/ 21 w 35"/>
                    <a:gd name="T7" fmla="*/ 32 h 67"/>
                    <a:gd name="T8" fmla="*/ 21 w 35"/>
                    <a:gd name="T9" fmla="*/ 46 h 67"/>
                    <a:gd name="T10" fmla="*/ 15 w 35"/>
                    <a:gd name="T11" fmla="*/ 58 h 67"/>
                    <a:gd name="T12" fmla="*/ 27 w 35"/>
                    <a:gd name="T13" fmla="*/ 67 h 67"/>
                    <a:gd name="T14" fmla="*/ 35 w 35"/>
                    <a:gd name="T15" fmla="*/ 48 h 67"/>
                    <a:gd name="T16" fmla="*/ 35 w 35"/>
                    <a:gd name="T17" fmla="*/ 30 h 67"/>
                    <a:gd name="T18" fmla="*/ 25 w 35"/>
                    <a:gd name="T19" fmla="*/ 11 h 67"/>
                    <a:gd name="T20" fmla="*/ 5 w 35"/>
                    <a:gd name="T21" fmla="*/ 0 h 67"/>
                    <a:gd name="T22" fmla="*/ 4 w 35"/>
                    <a:gd name="T23" fmla="*/ 0 h 67"/>
                    <a:gd name="T24" fmla="*/ 2 w 35"/>
                    <a:gd name="T25" fmla="*/ 14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7"/>
                    <a:gd name="T41" fmla="*/ 35 w 35"/>
                    <a:gd name="T42" fmla="*/ 67 h 6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7">
                      <a:moveTo>
                        <a:pt x="2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2"/>
                      </a:lnTo>
                      <a:lnTo>
                        <a:pt x="21" y="46"/>
                      </a:lnTo>
                      <a:lnTo>
                        <a:pt x="15" y="58"/>
                      </a:lnTo>
                      <a:lnTo>
                        <a:pt x="27" y="67"/>
                      </a:lnTo>
                      <a:lnTo>
                        <a:pt x="35" y="48"/>
                      </a:lnTo>
                      <a:lnTo>
                        <a:pt x="35" y="30"/>
                      </a:lnTo>
                      <a:lnTo>
                        <a:pt x="25" y="1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0" name="Freeform 77"/>
                <p:cNvSpPr>
                  <a:spLocks/>
                </p:cNvSpPr>
                <p:nvPr/>
              </p:nvSpPr>
              <p:spPr bwMode="auto">
                <a:xfrm>
                  <a:off x="1240" y="2378"/>
                  <a:ext cx="70" cy="35"/>
                </a:xfrm>
                <a:custGeom>
                  <a:avLst/>
                  <a:gdLst>
                    <a:gd name="T0" fmla="*/ 14 w 70"/>
                    <a:gd name="T1" fmla="*/ 34 h 35"/>
                    <a:gd name="T2" fmla="*/ 14 w 70"/>
                    <a:gd name="T3" fmla="*/ 35 h 35"/>
                    <a:gd name="T4" fmla="*/ 18 w 70"/>
                    <a:gd name="T5" fmla="*/ 31 h 35"/>
                    <a:gd name="T6" fmla="*/ 23 w 70"/>
                    <a:gd name="T7" fmla="*/ 25 h 35"/>
                    <a:gd name="T8" fmla="*/ 28 w 70"/>
                    <a:gd name="T9" fmla="*/ 22 h 35"/>
                    <a:gd name="T10" fmla="*/ 35 w 70"/>
                    <a:gd name="T11" fmla="*/ 19 h 35"/>
                    <a:gd name="T12" fmla="*/ 41 w 70"/>
                    <a:gd name="T13" fmla="*/ 16 h 35"/>
                    <a:gd name="T14" fmla="*/ 51 w 70"/>
                    <a:gd name="T15" fmla="*/ 17 h 35"/>
                    <a:gd name="T16" fmla="*/ 59 w 70"/>
                    <a:gd name="T17" fmla="*/ 16 h 35"/>
                    <a:gd name="T18" fmla="*/ 68 w 70"/>
                    <a:gd name="T19" fmla="*/ 17 h 35"/>
                    <a:gd name="T20" fmla="*/ 70 w 70"/>
                    <a:gd name="T21" fmla="*/ 3 h 35"/>
                    <a:gd name="T22" fmla="*/ 59 w 70"/>
                    <a:gd name="T23" fmla="*/ 2 h 35"/>
                    <a:gd name="T24" fmla="*/ 51 w 70"/>
                    <a:gd name="T25" fmla="*/ 0 h 35"/>
                    <a:gd name="T26" fmla="*/ 41 w 70"/>
                    <a:gd name="T27" fmla="*/ 2 h 35"/>
                    <a:gd name="T28" fmla="*/ 30 w 70"/>
                    <a:gd name="T29" fmla="*/ 4 h 35"/>
                    <a:gd name="T30" fmla="*/ 20 w 70"/>
                    <a:gd name="T31" fmla="*/ 8 h 35"/>
                    <a:gd name="T32" fmla="*/ 13 w 70"/>
                    <a:gd name="T33" fmla="*/ 12 h 35"/>
                    <a:gd name="T34" fmla="*/ 6 w 70"/>
                    <a:gd name="T35" fmla="*/ 21 h 35"/>
                    <a:gd name="T36" fmla="*/ 0 w 70"/>
                    <a:gd name="T37" fmla="*/ 31 h 35"/>
                    <a:gd name="T38" fmla="*/ 0 w 70"/>
                    <a:gd name="T39" fmla="*/ 32 h 35"/>
                    <a:gd name="T40" fmla="*/ 14 w 70"/>
                    <a:gd name="T41" fmla="*/ 34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4"/>
                      </a:move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3" y="25"/>
                      </a:lnTo>
                      <a:lnTo>
                        <a:pt x="28" y="22"/>
                      </a:lnTo>
                      <a:lnTo>
                        <a:pt x="35" y="19"/>
                      </a:lnTo>
                      <a:lnTo>
                        <a:pt x="41" y="16"/>
                      </a:lnTo>
                      <a:lnTo>
                        <a:pt x="51" y="17"/>
                      </a:lnTo>
                      <a:lnTo>
                        <a:pt x="59" y="16"/>
                      </a:lnTo>
                      <a:lnTo>
                        <a:pt x="68" y="17"/>
                      </a:lnTo>
                      <a:lnTo>
                        <a:pt x="70" y="3"/>
                      </a:lnTo>
                      <a:lnTo>
                        <a:pt x="59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0" y="4"/>
                      </a:lnTo>
                      <a:lnTo>
                        <a:pt x="20" y="8"/>
                      </a:lnTo>
                      <a:lnTo>
                        <a:pt x="13" y="12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1" name="Freeform 78"/>
                <p:cNvSpPr>
                  <a:spLocks/>
                </p:cNvSpPr>
                <p:nvPr/>
              </p:nvSpPr>
              <p:spPr bwMode="auto">
                <a:xfrm>
                  <a:off x="1236" y="2410"/>
                  <a:ext cx="56" cy="107"/>
                </a:xfrm>
                <a:custGeom>
                  <a:avLst/>
                  <a:gdLst>
                    <a:gd name="T0" fmla="*/ 56 w 56"/>
                    <a:gd name="T1" fmla="*/ 93 h 107"/>
                    <a:gd name="T2" fmla="*/ 56 w 56"/>
                    <a:gd name="T3" fmla="*/ 93 h 107"/>
                    <a:gd name="T4" fmla="*/ 43 w 56"/>
                    <a:gd name="T5" fmla="*/ 87 h 107"/>
                    <a:gd name="T6" fmla="*/ 34 w 56"/>
                    <a:gd name="T7" fmla="*/ 78 h 107"/>
                    <a:gd name="T8" fmla="*/ 26 w 56"/>
                    <a:gd name="T9" fmla="*/ 69 h 107"/>
                    <a:gd name="T10" fmla="*/ 21 w 56"/>
                    <a:gd name="T11" fmla="*/ 57 h 107"/>
                    <a:gd name="T12" fmla="*/ 17 w 56"/>
                    <a:gd name="T13" fmla="*/ 43 h 107"/>
                    <a:gd name="T14" fmla="*/ 17 w 56"/>
                    <a:gd name="T15" fmla="*/ 30 h 107"/>
                    <a:gd name="T16" fmla="*/ 16 w 56"/>
                    <a:gd name="T17" fmla="*/ 16 h 107"/>
                    <a:gd name="T18" fmla="*/ 18 w 56"/>
                    <a:gd name="T19" fmla="*/ 2 h 107"/>
                    <a:gd name="T20" fmla="*/ 4 w 56"/>
                    <a:gd name="T21" fmla="*/ 0 h 107"/>
                    <a:gd name="T22" fmla="*/ 1 w 56"/>
                    <a:gd name="T23" fmla="*/ 16 h 107"/>
                    <a:gd name="T24" fmla="*/ 0 w 56"/>
                    <a:gd name="T25" fmla="*/ 30 h 107"/>
                    <a:gd name="T26" fmla="*/ 3 w 56"/>
                    <a:gd name="T27" fmla="*/ 46 h 107"/>
                    <a:gd name="T28" fmla="*/ 6 w 56"/>
                    <a:gd name="T29" fmla="*/ 61 h 107"/>
                    <a:gd name="T30" fmla="*/ 14 w 56"/>
                    <a:gd name="T31" fmla="*/ 76 h 107"/>
                    <a:gd name="T32" fmla="*/ 22 w 56"/>
                    <a:gd name="T33" fmla="*/ 88 h 107"/>
                    <a:gd name="T34" fmla="*/ 35 w 56"/>
                    <a:gd name="T35" fmla="*/ 99 h 107"/>
                    <a:gd name="T36" fmla="*/ 51 w 56"/>
                    <a:gd name="T37" fmla="*/ 107 h 107"/>
                    <a:gd name="T38" fmla="*/ 51 w 56"/>
                    <a:gd name="T39" fmla="*/ 107 h 107"/>
                    <a:gd name="T40" fmla="*/ 56 w 56"/>
                    <a:gd name="T41" fmla="*/ 93 h 1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07"/>
                    <a:gd name="T65" fmla="*/ 56 w 56"/>
                    <a:gd name="T66" fmla="*/ 107 h 1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07">
                      <a:moveTo>
                        <a:pt x="56" y="93"/>
                      </a:moveTo>
                      <a:lnTo>
                        <a:pt x="56" y="93"/>
                      </a:lnTo>
                      <a:lnTo>
                        <a:pt x="43" y="87"/>
                      </a:lnTo>
                      <a:lnTo>
                        <a:pt x="34" y="78"/>
                      </a:lnTo>
                      <a:lnTo>
                        <a:pt x="26" y="69"/>
                      </a:lnTo>
                      <a:lnTo>
                        <a:pt x="21" y="57"/>
                      </a:lnTo>
                      <a:lnTo>
                        <a:pt x="17" y="43"/>
                      </a:lnTo>
                      <a:lnTo>
                        <a:pt x="17" y="30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4" y="0"/>
                      </a:lnTo>
                      <a:lnTo>
                        <a:pt x="1" y="16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6" y="61"/>
                      </a:lnTo>
                      <a:lnTo>
                        <a:pt x="14" y="76"/>
                      </a:lnTo>
                      <a:lnTo>
                        <a:pt x="22" y="88"/>
                      </a:lnTo>
                      <a:lnTo>
                        <a:pt x="35" y="99"/>
                      </a:lnTo>
                      <a:lnTo>
                        <a:pt x="51" y="107"/>
                      </a:lnTo>
                      <a:lnTo>
                        <a:pt x="56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2" name="Freeform 79"/>
                <p:cNvSpPr>
                  <a:spLocks/>
                </p:cNvSpPr>
                <p:nvPr/>
              </p:nvSpPr>
              <p:spPr bwMode="auto">
                <a:xfrm>
                  <a:off x="1287" y="2503"/>
                  <a:ext cx="48" cy="19"/>
                </a:xfrm>
                <a:custGeom>
                  <a:avLst/>
                  <a:gdLst>
                    <a:gd name="T0" fmla="*/ 41 w 48"/>
                    <a:gd name="T1" fmla="*/ 0 h 19"/>
                    <a:gd name="T2" fmla="*/ 42 w 48"/>
                    <a:gd name="T3" fmla="*/ 0 h 19"/>
                    <a:gd name="T4" fmla="*/ 39 w 48"/>
                    <a:gd name="T5" fmla="*/ 1 h 19"/>
                    <a:gd name="T6" fmla="*/ 34 w 48"/>
                    <a:gd name="T7" fmla="*/ 2 h 19"/>
                    <a:gd name="T8" fmla="*/ 29 w 48"/>
                    <a:gd name="T9" fmla="*/ 4 h 19"/>
                    <a:gd name="T10" fmla="*/ 24 w 48"/>
                    <a:gd name="T11" fmla="*/ 2 h 19"/>
                    <a:gd name="T12" fmla="*/ 18 w 48"/>
                    <a:gd name="T13" fmla="*/ 4 h 19"/>
                    <a:gd name="T14" fmla="*/ 15 w 48"/>
                    <a:gd name="T15" fmla="*/ 2 h 19"/>
                    <a:gd name="T16" fmla="*/ 9 w 48"/>
                    <a:gd name="T17" fmla="*/ 1 h 19"/>
                    <a:gd name="T18" fmla="*/ 5 w 48"/>
                    <a:gd name="T19" fmla="*/ 0 h 19"/>
                    <a:gd name="T20" fmla="*/ 0 w 48"/>
                    <a:gd name="T21" fmla="*/ 14 h 19"/>
                    <a:gd name="T22" fmla="*/ 6 w 48"/>
                    <a:gd name="T23" fmla="*/ 16 h 19"/>
                    <a:gd name="T24" fmla="*/ 12 w 48"/>
                    <a:gd name="T25" fmla="*/ 17 h 19"/>
                    <a:gd name="T26" fmla="*/ 18 w 48"/>
                    <a:gd name="T27" fmla="*/ 18 h 19"/>
                    <a:gd name="T28" fmla="*/ 24 w 48"/>
                    <a:gd name="T29" fmla="*/ 19 h 19"/>
                    <a:gd name="T30" fmla="*/ 29 w 48"/>
                    <a:gd name="T31" fmla="*/ 18 h 19"/>
                    <a:gd name="T32" fmla="*/ 36 w 48"/>
                    <a:gd name="T33" fmla="*/ 17 h 19"/>
                    <a:gd name="T34" fmla="*/ 41 w 48"/>
                    <a:gd name="T35" fmla="*/ 16 h 19"/>
                    <a:gd name="T36" fmla="*/ 47 w 48"/>
                    <a:gd name="T37" fmla="*/ 14 h 19"/>
                    <a:gd name="T38" fmla="*/ 48 w 48"/>
                    <a:gd name="T39" fmla="*/ 14 h 19"/>
                    <a:gd name="T40" fmla="*/ 41 w 48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9"/>
                    <a:gd name="T65" fmla="*/ 48 w 48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9"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4" y="2"/>
                      </a:lnTo>
                      <a:lnTo>
                        <a:pt x="29" y="4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6" y="16"/>
                      </a:lnTo>
                      <a:lnTo>
                        <a:pt x="12" y="17"/>
                      </a:lnTo>
                      <a:lnTo>
                        <a:pt x="18" y="18"/>
                      </a:lnTo>
                      <a:lnTo>
                        <a:pt x="24" y="19"/>
                      </a:lnTo>
                      <a:lnTo>
                        <a:pt x="29" y="18"/>
                      </a:lnTo>
                      <a:lnTo>
                        <a:pt x="36" y="17"/>
                      </a:lnTo>
                      <a:lnTo>
                        <a:pt x="41" y="16"/>
                      </a:lnTo>
                      <a:lnTo>
                        <a:pt x="47" y="14"/>
                      </a:lnTo>
                      <a:lnTo>
                        <a:pt x="4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3" name="Freeform 80"/>
                <p:cNvSpPr>
                  <a:spLocks/>
                </p:cNvSpPr>
                <p:nvPr/>
              </p:nvSpPr>
              <p:spPr bwMode="auto">
                <a:xfrm>
                  <a:off x="1328" y="2434"/>
                  <a:ext cx="109" cy="83"/>
                </a:xfrm>
                <a:custGeom>
                  <a:avLst/>
                  <a:gdLst>
                    <a:gd name="T0" fmla="*/ 97 w 109"/>
                    <a:gd name="T1" fmla="*/ 0 h 83"/>
                    <a:gd name="T2" fmla="*/ 97 w 109"/>
                    <a:gd name="T3" fmla="*/ 0 h 83"/>
                    <a:gd name="T4" fmla="*/ 87 w 109"/>
                    <a:gd name="T5" fmla="*/ 10 h 83"/>
                    <a:gd name="T6" fmla="*/ 76 w 109"/>
                    <a:gd name="T7" fmla="*/ 19 h 83"/>
                    <a:gd name="T8" fmla="*/ 64 w 109"/>
                    <a:gd name="T9" fmla="*/ 29 h 83"/>
                    <a:gd name="T10" fmla="*/ 52 w 109"/>
                    <a:gd name="T11" fmla="*/ 37 h 83"/>
                    <a:gd name="T12" fmla="*/ 41 w 109"/>
                    <a:gd name="T13" fmla="*/ 47 h 83"/>
                    <a:gd name="T14" fmla="*/ 28 w 109"/>
                    <a:gd name="T15" fmla="*/ 53 h 83"/>
                    <a:gd name="T16" fmla="*/ 13 w 109"/>
                    <a:gd name="T17" fmla="*/ 62 h 83"/>
                    <a:gd name="T18" fmla="*/ 0 w 109"/>
                    <a:gd name="T19" fmla="*/ 69 h 83"/>
                    <a:gd name="T20" fmla="*/ 7 w 109"/>
                    <a:gd name="T21" fmla="*/ 83 h 83"/>
                    <a:gd name="T22" fmla="*/ 21 w 109"/>
                    <a:gd name="T23" fmla="*/ 76 h 83"/>
                    <a:gd name="T24" fmla="*/ 35 w 109"/>
                    <a:gd name="T25" fmla="*/ 68 h 83"/>
                    <a:gd name="T26" fmla="*/ 49 w 109"/>
                    <a:gd name="T27" fmla="*/ 59 h 83"/>
                    <a:gd name="T28" fmla="*/ 62 w 109"/>
                    <a:gd name="T29" fmla="*/ 50 h 83"/>
                    <a:gd name="T30" fmla="*/ 74 w 109"/>
                    <a:gd name="T31" fmla="*/ 41 h 83"/>
                    <a:gd name="T32" fmla="*/ 86 w 109"/>
                    <a:gd name="T33" fmla="*/ 31 h 83"/>
                    <a:gd name="T34" fmla="*/ 97 w 109"/>
                    <a:gd name="T35" fmla="*/ 22 h 83"/>
                    <a:gd name="T36" fmla="*/ 109 w 109"/>
                    <a:gd name="T37" fmla="*/ 10 h 83"/>
                    <a:gd name="T38" fmla="*/ 109 w 109"/>
                    <a:gd name="T39" fmla="*/ 10 h 83"/>
                    <a:gd name="T40" fmla="*/ 97 w 109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3"/>
                    <a:gd name="T65" fmla="*/ 109 w 109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3"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87" y="10"/>
                      </a:lnTo>
                      <a:lnTo>
                        <a:pt x="76" y="19"/>
                      </a:lnTo>
                      <a:lnTo>
                        <a:pt x="64" y="29"/>
                      </a:lnTo>
                      <a:lnTo>
                        <a:pt x="52" y="37"/>
                      </a:lnTo>
                      <a:lnTo>
                        <a:pt x="41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3"/>
                      </a:lnTo>
                      <a:lnTo>
                        <a:pt x="21" y="76"/>
                      </a:lnTo>
                      <a:lnTo>
                        <a:pt x="35" y="68"/>
                      </a:lnTo>
                      <a:lnTo>
                        <a:pt x="49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6" y="31"/>
                      </a:lnTo>
                      <a:lnTo>
                        <a:pt x="97" y="22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4" name="Freeform 81"/>
                <p:cNvSpPr>
                  <a:spLocks/>
                </p:cNvSpPr>
                <p:nvPr/>
              </p:nvSpPr>
              <p:spPr bwMode="auto">
                <a:xfrm>
                  <a:off x="1425" y="2186"/>
                  <a:ext cx="336" cy="258"/>
                </a:xfrm>
                <a:custGeom>
                  <a:avLst/>
                  <a:gdLst>
                    <a:gd name="T0" fmla="*/ 326 w 336"/>
                    <a:gd name="T1" fmla="*/ 0 h 258"/>
                    <a:gd name="T2" fmla="*/ 312 w 336"/>
                    <a:gd name="T3" fmla="*/ 11 h 258"/>
                    <a:gd name="T4" fmla="*/ 296 w 336"/>
                    <a:gd name="T5" fmla="*/ 23 h 258"/>
                    <a:gd name="T6" fmla="*/ 276 w 336"/>
                    <a:gd name="T7" fmla="*/ 36 h 258"/>
                    <a:gd name="T8" fmla="*/ 254 w 336"/>
                    <a:gd name="T9" fmla="*/ 52 h 258"/>
                    <a:gd name="T10" fmla="*/ 231 w 336"/>
                    <a:gd name="T11" fmla="*/ 68 h 258"/>
                    <a:gd name="T12" fmla="*/ 208 w 336"/>
                    <a:gd name="T13" fmla="*/ 85 h 258"/>
                    <a:gd name="T14" fmla="*/ 183 w 336"/>
                    <a:gd name="T15" fmla="*/ 103 h 258"/>
                    <a:gd name="T16" fmla="*/ 158 w 336"/>
                    <a:gd name="T17" fmla="*/ 121 h 258"/>
                    <a:gd name="T18" fmla="*/ 133 w 336"/>
                    <a:gd name="T19" fmla="*/ 139 h 258"/>
                    <a:gd name="T20" fmla="*/ 109 w 336"/>
                    <a:gd name="T21" fmla="*/ 157 h 258"/>
                    <a:gd name="T22" fmla="*/ 86 w 336"/>
                    <a:gd name="T23" fmla="*/ 175 h 258"/>
                    <a:gd name="T24" fmla="*/ 64 w 336"/>
                    <a:gd name="T25" fmla="*/ 191 h 258"/>
                    <a:gd name="T26" fmla="*/ 45 w 336"/>
                    <a:gd name="T27" fmla="*/ 208 h 258"/>
                    <a:gd name="T28" fmla="*/ 28 w 336"/>
                    <a:gd name="T29" fmla="*/ 223 h 258"/>
                    <a:gd name="T30" fmla="*/ 12 w 336"/>
                    <a:gd name="T31" fmla="*/ 236 h 258"/>
                    <a:gd name="T32" fmla="*/ 0 w 336"/>
                    <a:gd name="T33" fmla="*/ 248 h 258"/>
                    <a:gd name="T34" fmla="*/ 12 w 336"/>
                    <a:gd name="T35" fmla="*/ 258 h 258"/>
                    <a:gd name="T36" fmla="*/ 22 w 336"/>
                    <a:gd name="T37" fmla="*/ 248 h 258"/>
                    <a:gd name="T38" fmla="*/ 37 w 336"/>
                    <a:gd name="T39" fmla="*/ 235 h 258"/>
                    <a:gd name="T40" fmla="*/ 54 w 336"/>
                    <a:gd name="T41" fmla="*/ 220 h 258"/>
                    <a:gd name="T42" fmla="*/ 74 w 336"/>
                    <a:gd name="T43" fmla="*/ 203 h 258"/>
                    <a:gd name="T44" fmla="*/ 95 w 336"/>
                    <a:gd name="T45" fmla="*/ 188 h 258"/>
                    <a:gd name="T46" fmla="*/ 118 w 336"/>
                    <a:gd name="T47" fmla="*/ 169 h 258"/>
                    <a:gd name="T48" fmla="*/ 143 w 336"/>
                    <a:gd name="T49" fmla="*/ 151 h 258"/>
                    <a:gd name="T50" fmla="*/ 168 w 336"/>
                    <a:gd name="T51" fmla="*/ 133 h 258"/>
                    <a:gd name="T52" fmla="*/ 192 w 336"/>
                    <a:gd name="T53" fmla="*/ 115 h 258"/>
                    <a:gd name="T54" fmla="*/ 218 w 336"/>
                    <a:gd name="T55" fmla="*/ 97 h 258"/>
                    <a:gd name="T56" fmla="*/ 241 w 336"/>
                    <a:gd name="T57" fmla="*/ 80 h 258"/>
                    <a:gd name="T58" fmla="*/ 264 w 336"/>
                    <a:gd name="T59" fmla="*/ 64 h 258"/>
                    <a:gd name="T60" fmla="*/ 285 w 336"/>
                    <a:gd name="T61" fmla="*/ 48 h 258"/>
                    <a:gd name="T62" fmla="*/ 303 w 336"/>
                    <a:gd name="T63" fmla="*/ 35 h 258"/>
                    <a:gd name="T64" fmla="*/ 322 w 336"/>
                    <a:gd name="T65" fmla="*/ 23 h 258"/>
                    <a:gd name="T66" fmla="*/ 336 w 336"/>
                    <a:gd name="T67" fmla="*/ 12 h 258"/>
                    <a:gd name="T68" fmla="*/ 326 w 336"/>
                    <a:gd name="T69" fmla="*/ 0 h 2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36"/>
                    <a:gd name="T106" fmla="*/ 0 h 258"/>
                    <a:gd name="T107" fmla="*/ 336 w 336"/>
                    <a:gd name="T108" fmla="*/ 258 h 2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36" h="258">
                      <a:moveTo>
                        <a:pt x="326" y="0"/>
                      </a:moveTo>
                      <a:lnTo>
                        <a:pt x="312" y="11"/>
                      </a:lnTo>
                      <a:lnTo>
                        <a:pt x="296" y="23"/>
                      </a:lnTo>
                      <a:lnTo>
                        <a:pt x="276" y="36"/>
                      </a:lnTo>
                      <a:lnTo>
                        <a:pt x="254" y="52"/>
                      </a:lnTo>
                      <a:lnTo>
                        <a:pt x="231" y="68"/>
                      </a:lnTo>
                      <a:lnTo>
                        <a:pt x="208" y="85"/>
                      </a:lnTo>
                      <a:lnTo>
                        <a:pt x="183" y="103"/>
                      </a:lnTo>
                      <a:lnTo>
                        <a:pt x="158" y="121"/>
                      </a:lnTo>
                      <a:lnTo>
                        <a:pt x="133" y="139"/>
                      </a:lnTo>
                      <a:lnTo>
                        <a:pt x="109" y="157"/>
                      </a:lnTo>
                      <a:lnTo>
                        <a:pt x="86" y="175"/>
                      </a:lnTo>
                      <a:lnTo>
                        <a:pt x="64" y="191"/>
                      </a:lnTo>
                      <a:lnTo>
                        <a:pt x="45" y="208"/>
                      </a:lnTo>
                      <a:lnTo>
                        <a:pt x="28" y="223"/>
                      </a:lnTo>
                      <a:lnTo>
                        <a:pt x="12" y="236"/>
                      </a:lnTo>
                      <a:lnTo>
                        <a:pt x="0" y="248"/>
                      </a:lnTo>
                      <a:lnTo>
                        <a:pt x="12" y="258"/>
                      </a:lnTo>
                      <a:lnTo>
                        <a:pt x="22" y="248"/>
                      </a:lnTo>
                      <a:lnTo>
                        <a:pt x="37" y="235"/>
                      </a:lnTo>
                      <a:lnTo>
                        <a:pt x="54" y="220"/>
                      </a:lnTo>
                      <a:lnTo>
                        <a:pt x="74" y="203"/>
                      </a:lnTo>
                      <a:lnTo>
                        <a:pt x="95" y="188"/>
                      </a:lnTo>
                      <a:lnTo>
                        <a:pt x="118" y="169"/>
                      </a:lnTo>
                      <a:lnTo>
                        <a:pt x="143" y="151"/>
                      </a:lnTo>
                      <a:lnTo>
                        <a:pt x="168" y="133"/>
                      </a:lnTo>
                      <a:lnTo>
                        <a:pt x="192" y="115"/>
                      </a:lnTo>
                      <a:lnTo>
                        <a:pt x="218" y="97"/>
                      </a:lnTo>
                      <a:lnTo>
                        <a:pt x="241" y="80"/>
                      </a:lnTo>
                      <a:lnTo>
                        <a:pt x="264" y="64"/>
                      </a:lnTo>
                      <a:lnTo>
                        <a:pt x="285" y="48"/>
                      </a:lnTo>
                      <a:lnTo>
                        <a:pt x="303" y="35"/>
                      </a:lnTo>
                      <a:lnTo>
                        <a:pt x="322" y="23"/>
                      </a:lnTo>
                      <a:lnTo>
                        <a:pt x="336" y="12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5" name="Freeform 82"/>
                <p:cNvSpPr>
                  <a:spLocks/>
                </p:cNvSpPr>
                <p:nvPr/>
              </p:nvSpPr>
              <p:spPr bwMode="auto">
                <a:xfrm>
                  <a:off x="1751" y="2185"/>
                  <a:ext cx="13" cy="13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8 h 13"/>
                    <a:gd name="T4" fmla="*/ 11 w 13"/>
                    <a:gd name="T5" fmla="*/ 2 h 13"/>
                    <a:gd name="T6" fmla="*/ 6 w 13"/>
                    <a:gd name="T7" fmla="*/ 0 h 13"/>
                    <a:gd name="T8" fmla="*/ 0 w 13"/>
                    <a:gd name="T9" fmla="*/ 1 h 13"/>
                    <a:gd name="T10" fmla="*/ 10 w 13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13"/>
                    <a:gd name="T20" fmla="*/ 13 w 13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13">
                      <a:moveTo>
                        <a:pt x="10" y="13"/>
                      </a:moveTo>
                      <a:lnTo>
                        <a:pt x="13" y="8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6" name="Freeform 83"/>
                <p:cNvSpPr>
                  <a:spLocks/>
                </p:cNvSpPr>
                <p:nvPr/>
              </p:nvSpPr>
              <p:spPr bwMode="auto">
                <a:xfrm>
                  <a:off x="1724" y="2525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7" name="Freeform 84"/>
                <p:cNvSpPr>
                  <a:spLocks/>
                </p:cNvSpPr>
                <p:nvPr/>
              </p:nvSpPr>
              <p:spPr bwMode="auto">
                <a:xfrm>
                  <a:off x="1724" y="2533"/>
                  <a:ext cx="17" cy="16"/>
                </a:xfrm>
                <a:custGeom>
                  <a:avLst/>
                  <a:gdLst>
                    <a:gd name="T0" fmla="*/ 12 w 17"/>
                    <a:gd name="T1" fmla="*/ 1 h 16"/>
                    <a:gd name="T2" fmla="*/ 10 w 17"/>
                    <a:gd name="T3" fmla="*/ 1 h 16"/>
                    <a:gd name="T4" fmla="*/ 14 w 17"/>
                    <a:gd name="T5" fmla="*/ 3 h 16"/>
                    <a:gd name="T6" fmla="*/ 17 w 17"/>
                    <a:gd name="T7" fmla="*/ 4 h 16"/>
                    <a:gd name="T8" fmla="*/ 15 w 17"/>
                    <a:gd name="T9" fmla="*/ 1 h 16"/>
                    <a:gd name="T10" fmla="*/ 17 w 17"/>
                    <a:gd name="T11" fmla="*/ 0 h 16"/>
                    <a:gd name="T12" fmla="*/ 0 w 17"/>
                    <a:gd name="T13" fmla="*/ 0 h 16"/>
                    <a:gd name="T14" fmla="*/ 1 w 17"/>
                    <a:gd name="T15" fmla="*/ 4 h 16"/>
                    <a:gd name="T16" fmla="*/ 2 w 17"/>
                    <a:gd name="T17" fmla="*/ 9 h 16"/>
                    <a:gd name="T18" fmla="*/ 7 w 17"/>
                    <a:gd name="T19" fmla="*/ 15 h 16"/>
                    <a:gd name="T20" fmla="*/ 15 w 17"/>
                    <a:gd name="T21" fmla="*/ 16 h 16"/>
                    <a:gd name="T22" fmla="*/ 14 w 17"/>
                    <a:gd name="T23" fmla="*/ 16 h 16"/>
                    <a:gd name="T24" fmla="*/ 12 w 17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6"/>
                    <a:gd name="T41" fmla="*/ 17 w 17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6">
                      <a:moveTo>
                        <a:pt x="12" y="1"/>
                      </a:moveTo>
                      <a:lnTo>
                        <a:pt x="10" y="1"/>
                      </a:lnTo>
                      <a:lnTo>
                        <a:pt x="14" y="3"/>
                      </a:lnTo>
                      <a:lnTo>
                        <a:pt x="17" y="4"/>
                      </a:ln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9"/>
                      </a:lnTo>
                      <a:lnTo>
                        <a:pt x="7" y="15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8" name="Freeform 85"/>
                <p:cNvSpPr>
                  <a:spLocks/>
                </p:cNvSpPr>
                <p:nvPr/>
              </p:nvSpPr>
              <p:spPr bwMode="auto">
                <a:xfrm>
                  <a:off x="1736" y="2530"/>
                  <a:ext cx="40" cy="19"/>
                </a:xfrm>
                <a:custGeom>
                  <a:avLst/>
                  <a:gdLst>
                    <a:gd name="T0" fmla="*/ 25 w 40"/>
                    <a:gd name="T1" fmla="*/ 0 h 19"/>
                    <a:gd name="T2" fmla="*/ 25 w 40"/>
                    <a:gd name="T3" fmla="*/ 2 h 19"/>
                    <a:gd name="T4" fmla="*/ 25 w 40"/>
                    <a:gd name="T5" fmla="*/ 1 h 19"/>
                    <a:gd name="T6" fmla="*/ 20 w 40"/>
                    <a:gd name="T7" fmla="*/ 2 h 19"/>
                    <a:gd name="T8" fmla="*/ 12 w 40"/>
                    <a:gd name="T9" fmla="*/ 3 h 19"/>
                    <a:gd name="T10" fmla="*/ 0 w 40"/>
                    <a:gd name="T11" fmla="*/ 4 h 19"/>
                    <a:gd name="T12" fmla="*/ 2 w 40"/>
                    <a:gd name="T13" fmla="*/ 19 h 19"/>
                    <a:gd name="T14" fmla="*/ 12 w 40"/>
                    <a:gd name="T15" fmla="*/ 18 h 19"/>
                    <a:gd name="T16" fmla="*/ 23 w 40"/>
                    <a:gd name="T17" fmla="*/ 16 h 19"/>
                    <a:gd name="T18" fmla="*/ 32 w 40"/>
                    <a:gd name="T19" fmla="*/ 13 h 19"/>
                    <a:gd name="T20" fmla="*/ 40 w 40"/>
                    <a:gd name="T21" fmla="*/ 2 h 19"/>
                    <a:gd name="T22" fmla="*/ 40 w 40"/>
                    <a:gd name="T23" fmla="*/ 4 h 19"/>
                    <a:gd name="T24" fmla="*/ 25 w 40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19"/>
                    <a:gd name="T41" fmla="*/ 40 w 40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19"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0" y="2"/>
                      </a:lnTo>
                      <a:lnTo>
                        <a:pt x="12" y="3"/>
                      </a:lnTo>
                      <a:lnTo>
                        <a:pt x="0" y="4"/>
                      </a:lnTo>
                      <a:lnTo>
                        <a:pt x="2" y="19"/>
                      </a:lnTo>
                      <a:lnTo>
                        <a:pt x="12" y="18"/>
                      </a:lnTo>
                      <a:lnTo>
                        <a:pt x="23" y="16"/>
                      </a:lnTo>
                      <a:lnTo>
                        <a:pt x="32" y="13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9" name="Freeform 86"/>
                <p:cNvSpPr>
                  <a:spLocks/>
                </p:cNvSpPr>
                <p:nvPr/>
              </p:nvSpPr>
              <p:spPr bwMode="auto">
                <a:xfrm>
                  <a:off x="1747" y="2488"/>
                  <a:ext cx="32" cy="46"/>
                </a:xfrm>
                <a:custGeom>
                  <a:avLst/>
                  <a:gdLst>
                    <a:gd name="T0" fmla="*/ 0 w 32"/>
                    <a:gd name="T1" fmla="*/ 15 h 46"/>
                    <a:gd name="T2" fmla="*/ 0 w 32"/>
                    <a:gd name="T3" fmla="*/ 15 h 46"/>
                    <a:gd name="T4" fmla="*/ 9 w 32"/>
                    <a:gd name="T5" fmla="*/ 19 h 46"/>
                    <a:gd name="T6" fmla="*/ 14 w 32"/>
                    <a:gd name="T7" fmla="*/ 25 h 46"/>
                    <a:gd name="T8" fmla="*/ 15 w 32"/>
                    <a:gd name="T9" fmla="*/ 32 h 46"/>
                    <a:gd name="T10" fmla="*/ 14 w 32"/>
                    <a:gd name="T11" fmla="*/ 42 h 46"/>
                    <a:gd name="T12" fmla="*/ 29 w 32"/>
                    <a:gd name="T13" fmla="*/ 46 h 46"/>
                    <a:gd name="T14" fmla="*/ 32 w 32"/>
                    <a:gd name="T15" fmla="*/ 32 h 46"/>
                    <a:gd name="T16" fmla="*/ 29 w 32"/>
                    <a:gd name="T17" fmla="*/ 17 h 46"/>
                    <a:gd name="T18" fmla="*/ 17 w 32"/>
                    <a:gd name="T19" fmla="*/ 6 h 46"/>
                    <a:gd name="T20" fmla="*/ 0 w 32"/>
                    <a:gd name="T21" fmla="*/ 0 h 46"/>
                    <a:gd name="T22" fmla="*/ 0 w 32"/>
                    <a:gd name="T23" fmla="*/ 0 h 46"/>
                    <a:gd name="T24" fmla="*/ 0 w 32"/>
                    <a:gd name="T25" fmla="*/ 15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6"/>
                    <a:gd name="T41" fmla="*/ 32 w 32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9"/>
                      </a:lnTo>
                      <a:lnTo>
                        <a:pt x="14" y="25"/>
                      </a:lnTo>
                      <a:lnTo>
                        <a:pt x="15" y="32"/>
                      </a:lnTo>
                      <a:lnTo>
                        <a:pt x="14" y="42"/>
                      </a:lnTo>
                      <a:lnTo>
                        <a:pt x="29" y="46"/>
                      </a:lnTo>
                      <a:lnTo>
                        <a:pt x="32" y="32"/>
                      </a:lnTo>
                      <a:lnTo>
                        <a:pt x="29" y="17"/>
                      </a:lnTo>
                      <a:lnTo>
                        <a:pt x="17" y="6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0" name="Freeform 87"/>
                <p:cNvSpPr>
                  <a:spLocks/>
                </p:cNvSpPr>
                <p:nvPr/>
              </p:nvSpPr>
              <p:spPr bwMode="auto">
                <a:xfrm>
                  <a:off x="1702" y="2488"/>
                  <a:ext cx="45" cy="33"/>
                </a:xfrm>
                <a:custGeom>
                  <a:avLst/>
                  <a:gdLst>
                    <a:gd name="T0" fmla="*/ 14 w 45"/>
                    <a:gd name="T1" fmla="*/ 33 h 33"/>
                    <a:gd name="T2" fmla="*/ 14 w 45"/>
                    <a:gd name="T3" fmla="*/ 33 h 33"/>
                    <a:gd name="T4" fmla="*/ 16 w 45"/>
                    <a:gd name="T5" fmla="*/ 29 h 33"/>
                    <a:gd name="T6" fmla="*/ 18 w 45"/>
                    <a:gd name="T7" fmla="*/ 27 h 33"/>
                    <a:gd name="T8" fmla="*/ 20 w 45"/>
                    <a:gd name="T9" fmla="*/ 23 h 33"/>
                    <a:gd name="T10" fmla="*/ 24 w 45"/>
                    <a:gd name="T11" fmla="*/ 22 h 33"/>
                    <a:gd name="T12" fmla="*/ 29 w 45"/>
                    <a:gd name="T13" fmla="*/ 19 h 33"/>
                    <a:gd name="T14" fmla="*/ 34 w 45"/>
                    <a:gd name="T15" fmla="*/ 17 h 33"/>
                    <a:gd name="T16" fmla="*/ 40 w 45"/>
                    <a:gd name="T17" fmla="*/ 16 h 33"/>
                    <a:gd name="T18" fmla="*/ 45 w 45"/>
                    <a:gd name="T19" fmla="*/ 15 h 33"/>
                    <a:gd name="T20" fmla="*/ 45 w 45"/>
                    <a:gd name="T21" fmla="*/ 0 h 33"/>
                    <a:gd name="T22" fmla="*/ 37 w 45"/>
                    <a:gd name="T23" fmla="*/ 2 h 33"/>
                    <a:gd name="T24" fmla="*/ 31 w 45"/>
                    <a:gd name="T25" fmla="*/ 3 h 33"/>
                    <a:gd name="T26" fmla="*/ 24 w 45"/>
                    <a:gd name="T27" fmla="*/ 4 h 33"/>
                    <a:gd name="T28" fmla="*/ 17 w 45"/>
                    <a:gd name="T29" fmla="*/ 8 h 33"/>
                    <a:gd name="T30" fmla="*/ 11 w 45"/>
                    <a:gd name="T31" fmla="*/ 11 h 33"/>
                    <a:gd name="T32" fmla="*/ 6 w 45"/>
                    <a:gd name="T33" fmla="*/ 17 h 33"/>
                    <a:gd name="T34" fmla="*/ 1 w 45"/>
                    <a:gd name="T35" fmla="*/ 25 h 33"/>
                    <a:gd name="T36" fmla="*/ 0 w 45"/>
                    <a:gd name="T37" fmla="*/ 33 h 33"/>
                    <a:gd name="T38" fmla="*/ 0 w 45"/>
                    <a:gd name="T39" fmla="*/ 33 h 33"/>
                    <a:gd name="T40" fmla="*/ 14 w 45"/>
                    <a:gd name="T41" fmla="*/ 33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33"/>
                    <a:gd name="T65" fmla="*/ 45 w 4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33"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6" y="29"/>
                      </a:lnTo>
                      <a:lnTo>
                        <a:pt x="18" y="27"/>
                      </a:lnTo>
                      <a:lnTo>
                        <a:pt x="20" y="23"/>
                      </a:lnTo>
                      <a:lnTo>
                        <a:pt x="24" y="22"/>
                      </a:lnTo>
                      <a:lnTo>
                        <a:pt x="29" y="19"/>
                      </a:lnTo>
                      <a:lnTo>
                        <a:pt x="34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5" y="0"/>
                      </a:lnTo>
                      <a:lnTo>
                        <a:pt x="37" y="2"/>
                      </a:lnTo>
                      <a:lnTo>
                        <a:pt x="31" y="3"/>
                      </a:lnTo>
                      <a:lnTo>
                        <a:pt x="24" y="4"/>
                      </a:lnTo>
                      <a:lnTo>
                        <a:pt x="17" y="8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1" y="25"/>
                      </a:lnTo>
                      <a:lnTo>
                        <a:pt x="0" y="33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1" name="Freeform 88"/>
                <p:cNvSpPr>
                  <a:spLocks/>
                </p:cNvSpPr>
                <p:nvPr/>
              </p:nvSpPr>
              <p:spPr bwMode="auto">
                <a:xfrm>
                  <a:off x="1702" y="2521"/>
                  <a:ext cx="51" cy="69"/>
                </a:xfrm>
                <a:custGeom>
                  <a:avLst/>
                  <a:gdLst>
                    <a:gd name="T0" fmla="*/ 51 w 51"/>
                    <a:gd name="T1" fmla="*/ 54 h 69"/>
                    <a:gd name="T2" fmla="*/ 51 w 51"/>
                    <a:gd name="T3" fmla="*/ 54 h 69"/>
                    <a:gd name="T4" fmla="*/ 42 w 51"/>
                    <a:gd name="T5" fmla="*/ 52 h 69"/>
                    <a:gd name="T6" fmla="*/ 34 w 51"/>
                    <a:gd name="T7" fmla="*/ 48 h 69"/>
                    <a:gd name="T8" fmla="*/ 29 w 51"/>
                    <a:gd name="T9" fmla="*/ 44 h 69"/>
                    <a:gd name="T10" fmla="*/ 23 w 51"/>
                    <a:gd name="T11" fmla="*/ 36 h 69"/>
                    <a:gd name="T12" fmla="*/ 19 w 51"/>
                    <a:gd name="T13" fmla="*/ 28 h 69"/>
                    <a:gd name="T14" fmla="*/ 17 w 51"/>
                    <a:gd name="T15" fmla="*/ 19 h 69"/>
                    <a:gd name="T16" fmla="*/ 14 w 51"/>
                    <a:gd name="T17" fmla="*/ 11 h 69"/>
                    <a:gd name="T18" fmla="*/ 14 w 51"/>
                    <a:gd name="T19" fmla="*/ 0 h 69"/>
                    <a:gd name="T20" fmla="*/ 0 w 51"/>
                    <a:gd name="T21" fmla="*/ 0 h 69"/>
                    <a:gd name="T22" fmla="*/ 0 w 51"/>
                    <a:gd name="T23" fmla="*/ 11 h 69"/>
                    <a:gd name="T24" fmla="*/ 2 w 51"/>
                    <a:gd name="T25" fmla="*/ 22 h 69"/>
                    <a:gd name="T26" fmla="*/ 5 w 51"/>
                    <a:gd name="T27" fmla="*/ 33 h 69"/>
                    <a:gd name="T28" fmla="*/ 11 w 51"/>
                    <a:gd name="T29" fmla="*/ 44 h 69"/>
                    <a:gd name="T30" fmla="*/ 17 w 51"/>
                    <a:gd name="T31" fmla="*/ 53 h 69"/>
                    <a:gd name="T32" fmla="*/ 26 w 51"/>
                    <a:gd name="T33" fmla="*/ 60 h 69"/>
                    <a:gd name="T34" fmla="*/ 37 w 51"/>
                    <a:gd name="T35" fmla="*/ 67 h 69"/>
                    <a:gd name="T36" fmla="*/ 51 w 51"/>
                    <a:gd name="T37" fmla="*/ 69 h 69"/>
                    <a:gd name="T38" fmla="*/ 51 w 51"/>
                    <a:gd name="T39" fmla="*/ 69 h 69"/>
                    <a:gd name="T40" fmla="*/ 51 w 51"/>
                    <a:gd name="T41" fmla="*/ 54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69"/>
                    <a:gd name="T65" fmla="*/ 51 w 51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69">
                      <a:moveTo>
                        <a:pt x="51" y="54"/>
                      </a:moveTo>
                      <a:lnTo>
                        <a:pt x="51" y="54"/>
                      </a:lnTo>
                      <a:lnTo>
                        <a:pt x="42" y="52"/>
                      </a:lnTo>
                      <a:lnTo>
                        <a:pt x="34" y="48"/>
                      </a:lnTo>
                      <a:lnTo>
                        <a:pt x="29" y="44"/>
                      </a:lnTo>
                      <a:lnTo>
                        <a:pt x="23" y="36"/>
                      </a:lnTo>
                      <a:lnTo>
                        <a:pt x="19" y="28"/>
                      </a:lnTo>
                      <a:lnTo>
                        <a:pt x="17" y="19"/>
                      </a:lnTo>
                      <a:lnTo>
                        <a:pt x="14" y="1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" y="22"/>
                      </a:lnTo>
                      <a:lnTo>
                        <a:pt x="5" y="33"/>
                      </a:lnTo>
                      <a:lnTo>
                        <a:pt x="11" y="44"/>
                      </a:lnTo>
                      <a:lnTo>
                        <a:pt x="17" y="53"/>
                      </a:lnTo>
                      <a:lnTo>
                        <a:pt x="26" y="60"/>
                      </a:lnTo>
                      <a:lnTo>
                        <a:pt x="37" y="67"/>
                      </a:lnTo>
                      <a:lnTo>
                        <a:pt x="51" y="69"/>
                      </a:lnTo>
                      <a:lnTo>
                        <a:pt x="51" y="5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2" name="Freeform 89"/>
                <p:cNvSpPr>
                  <a:spLocks/>
                </p:cNvSpPr>
                <p:nvPr/>
              </p:nvSpPr>
              <p:spPr bwMode="auto">
                <a:xfrm>
                  <a:off x="1753" y="2569"/>
                  <a:ext cx="33" cy="21"/>
                </a:xfrm>
                <a:custGeom>
                  <a:avLst/>
                  <a:gdLst>
                    <a:gd name="T0" fmla="*/ 24 w 33"/>
                    <a:gd name="T1" fmla="*/ 0 h 21"/>
                    <a:gd name="T2" fmla="*/ 25 w 33"/>
                    <a:gd name="T3" fmla="*/ 0 h 21"/>
                    <a:gd name="T4" fmla="*/ 19 w 33"/>
                    <a:gd name="T5" fmla="*/ 3 h 21"/>
                    <a:gd name="T6" fmla="*/ 13 w 33"/>
                    <a:gd name="T7" fmla="*/ 5 h 21"/>
                    <a:gd name="T8" fmla="*/ 7 w 33"/>
                    <a:gd name="T9" fmla="*/ 6 h 21"/>
                    <a:gd name="T10" fmla="*/ 0 w 33"/>
                    <a:gd name="T11" fmla="*/ 6 h 21"/>
                    <a:gd name="T12" fmla="*/ 0 w 33"/>
                    <a:gd name="T13" fmla="*/ 21 h 21"/>
                    <a:gd name="T14" fmla="*/ 7 w 33"/>
                    <a:gd name="T15" fmla="*/ 21 h 21"/>
                    <a:gd name="T16" fmla="*/ 15 w 33"/>
                    <a:gd name="T17" fmla="*/ 20 h 21"/>
                    <a:gd name="T18" fmla="*/ 24 w 33"/>
                    <a:gd name="T19" fmla="*/ 17 h 21"/>
                    <a:gd name="T20" fmla="*/ 32 w 33"/>
                    <a:gd name="T21" fmla="*/ 12 h 21"/>
                    <a:gd name="T22" fmla="*/ 33 w 33"/>
                    <a:gd name="T23" fmla="*/ 12 h 21"/>
                    <a:gd name="T24" fmla="*/ 24 w 33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1"/>
                    <a:gd name="T41" fmla="*/ 33 w 33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1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7" y="6"/>
                      </a:ln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7" y="21"/>
                      </a:lnTo>
                      <a:lnTo>
                        <a:pt x="15" y="20"/>
                      </a:lnTo>
                      <a:lnTo>
                        <a:pt x="24" y="17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3" name="Freeform 90"/>
                <p:cNvSpPr>
                  <a:spLocks/>
                </p:cNvSpPr>
                <p:nvPr/>
              </p:nvSpPr>
              <p:spPr bwMode="auto">
                <a:xfrm>
                  <a:off x="1777" y="2509"/>
                  <a:ext cx="69" cy="72"/>
                </a:xfrm>
                <a:custGeom>
                  <a:avLst/>
                  <a:gdLst>
                    <a:gd name="T0" fmla="*/ 54 w 69"/>
                    <a:gd name="T1" fmla="*/ 0 h 72"/>
                    <a:gd name="T2" fmla="*/ 55 w 69"/>
                    <a:gd name="T3" fmla="*/ 0 h 72"/>
                    <a:gd name="T4" fmla="*/ 49 w 69"/>
                    <a:gd name="T5" fmla="*/ 7 h 72"/>
                    <a:gd name="T6" fmla="*/ 43 w 69"/>
                    <a:gd name="T7" fmla="*/ 16 h 72"/>
                    <a:gd name="T8" fmla="*/ 36 w 69"/>
                    <a:gd name="T9" fmla="*/ 24 h 72"/>
                    <a:gd name="T10" fmla="*/ 30 w 69"/>
                    <a:gd name="T11" fmla="*/ 33 h 72"/>
                    <a:gd name="T12" fmla="*/ 24 w 69"/>
                    <a:gd name="T13" fmla="*/ 40 h 72"/>
                    <a:gd name="T14" fmla="*/ 17 w 69"/>
                    <a:gd name="T15" fmla="*/ 46 h 72"/>
                    <a:gd name="T16" fmla="*/ 8 w 69"/>
                    <a:gd name="T17" fmla="*/ 53 h 72"/>
                    <a:gd name="T18" fmla="*/ 0 w 69"/>
                    <a:gd name="T19" fmla="*/ 60 h 72"/>
                    <a:gd name="T20" fmla="*/ 9 w 69"/>
                    <a:gd name="T21" fmla="*/ 72 h 72"/>
                    <a:gd name="T22" fmla="*/ 18 w 69"/>
                    <a:gd name="T23" fmla="*/ 65 h 72"/>
                    <a:gd name="T24" fmla="*/ 26 w 69"/>
                    <a:gd name="T25" fmla="*/ 58 h 72"/>
                    <a:gd name="T26" fmla="*/ 34 w 69"/>
                    <a:gd name="T27" fmla="*/ 50 h 72"/>
                    <a:gd name="T28" fmla="*/ 42 w 69"/>
                    <a:gd name="T29" fmla="*/ 42 h 72"/>
                    <a:gd name="T30" fmla="*/ 48 w 69"/>
                    <a:gd name="T31" fmla="*/ 34 h 72"/>
                    <a:gd name="T32" fmla="*/ 55 w 69"/>
                    <a:gd name="T33" fmla="*/ 25 h 72"/>
                    <a:gd name="T34" fmla="*/ 61 w 69"/>
                    <a:gd name="T35" fmla="*/ 17 h 72"/>
                    <a:gd name="T36" fmla="*/ 68 w 69"/>
                    <a:gd name="T37" fmla="*/ 7 h 72"/>
                    <a:gd name="T38" fmla="*/ 69 w 69"/>
                    <a:gd name="T39" fmla="*/ 7 h 72"/>
                    <a:gd name="T40" fmla="*/ 54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4" y="0"/>
                      </a:moveTo>
                      <a:lnTo>
                        <a:pt x="55" y="0"/>
                      </a:lnTo>
                      <a:lnTo>
                        <a:pt x="49" y="7"/>
                      </a:lnTo>
                      <a:lnTo>
                        <a:pt x="43" y="16"/>
                      </a:lnTo>
                      <a:lnTo>
                        <a:pt x="36" y="24"/>
                      </a:lnTo>
                      <a:lnTo>
                        <a:pt x="30" y="33"/>
                      </a:lnTo>
                      <a:lnTo>
                        <a:pt x="24" y="40"/>
                      </a:lnTo>
                      <a:lnTo>
                        <a:pt x="17" y="46"/>
                      </a:lnTo>
                      <a:lnTo>
                        <a:pt x="8" y="53"/>
                      </a:lnTo>
                      <a:lnTo>
                        <a:pt x="0" y="60"/>
                      </a:lnTo>
                      <a:lnTo>
                        <a:pt x="9" y="72"/>
                      </a:lnTo>
                      <a:lnTo>
                        <a:pt x="18" y="65"/>
                      </a:lnTo>
                      <a:lnTo>
                        <a:pt x="26" y="58"/>
                      </a:lnTo>
                      <a:lnTo>
                        <a:pt x="34" y="50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5" y="25"/>
                      </a:lnTo>
                      <a:lnTo>
                        <a:pt x="61" y="17"/>
                      </a:lnTo>
                      <a:lnTo>
                        <a:pt x="68" y="7"/>
                      </a:lnTo>
                      <a:lnTo>
                        <a:pt x="69" y="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4" name="Freeform 91"/>
                <p:cNvSpPr>
                  <a:spLocks/>
                </p:cNvSpPr>
                <p:nvPr/>
              </p:nvSpPr>
              <p:spPr bwMode="auto">
                <a:xfrm>
                  <a:off x="1831" y="2290"/>
                  <a:ext cx="197" cy="226"/>
                </a:xfrm>
                <a:custGeom>
                  <a:avLst/>
                  <a:gdLst>
                    <a:gd name="T0" fmla="*/ 185 w 197"/>
                    <a:gd name="T1" fmla="*/ 0 h 226"/>
                    <a:gd name="T2" fmla="*/ 167 w 197"/>
                    <a:gd name="T3" fmla="*/ 21 h 226"/>
                    <a:gd name="T4" fmla="*/ 144 w 197"/>
                    <a:gd name="T5" fmla="*/ 46 h 226"/>
                    <a:gd name="T6" fmla="*/ 118 w 197"/>
                    <a:gd name="T7" fmla="*/ 76 h 226"/>
                    <a:gd name="T8" fmla="*/ 88 w 197"/>
                    <a:gd name="T9" fmla="*/ 109 h 226"/>
                    <a:gd name="T10" fmla="*/ 61 w 197"/>
                    <a:gd name="T11" fmla="*/ 140 h 226"/>
                    <a:gd name="T12" fmla="*/ 36 w 197"/>
                    <a:gd name="T13" fmla="*/ 171 h 226"/>
                    <a:gd name="T14" fmla="*/ 16 w 197"/>
                    <a:gd name="T15" fmla="*/ 197 h 226"/>
                    <a:gd name="T16" fmla="*/ 0 w 197"/>
                    <a:gd name="T17" fmla="*/ 219 h 226"/>
                    <a:gd name="T18" fmla="*/ 15 w 197"/>
                    <a:gd name="T19" fmla="*/ 226 h 226"/>
                    <a:gd name="T20" fmla="*/ 28 w 197"/>
                    <a:gd name="T21" fmla="*/ 207 h 226"/>
                    <a:gd name="T22" fmla="*/ 49 w 197"/>
                    <a:gd name="T23" fmla="*/ 180 h 226"/>
                    <a:gd name="T24" fmla="*/ 73 w 197"/>
                    <a:gd name="T25" fmla="*/ 150 h 226"/>
                    <a:gd name="T26" fmla="*/ 101 w 197"/>
                    <a:gd name="T27" fmla="*/ 119 h 226"/>
                    <a:gd name="T28" fmla="*/ 130 w 197"/>
                    <a:gd name="T29" fmla="*/ 86 h 226"/>
                    <a:gd name="T30" fmla="*/ 156 w 197"/>
                    <a:gd name="T31" fmla="*/ 56 h 226"/>
                    <a:gd name="T32" fmla="*/ 179 w 197"/>
                    <a:gd name="T33" fmla="*/ 30 h 226"/>
                    <a:gd name="T34" fmla="*/ 197 w 197"/>
                    <a:gd name="T35" fmla="*/ 10 h 226"/>
                    <a:gd name="T36" fmla="*/ 185 w 197"/>
                    <a:gd name="T37" fmla="*/ 0 h 22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7"/>
                    <a:gd name="T58" fmla="*/ 0 h 226"/>
                    <a:gd name="T59" fmla="*/ 197 w 197"/>
                    <a:gd name="T60" fmla="*/ 226 h 22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7" h="226">
                      <a:moveTo>
                        <a:pt x="185" y="0"/>
                      </a:moveTo>
                      <a:lnTo>
                        <a:pt x="167" y="21"/>
                      </a:lnTo>
                      <a:lnTo>
                        <a:pt x="144" y="46"/>
                      </a:lnTo>
                      <a:lnTo>
                        <a:pt x="118" y="76"/>
                      </a:lnTo>
                      <a:lnTo>
                        <a:pt x="88" y="109"/>
                      </a:lnTo>
                      <a:lnTo>
                        <a:pt x="61" y="140"/>
                      </a:lnTo>
                      <a:lnTo>
                        <a:pt x="36" y="171"/>
                      </a:lnTo>
                      <a:lnTo>
                        <a:pt x="16" y="197"/>
                      </a:lnTo>
                      <a:lnTo>
                        <a:pt x="0" y="219"/>
                      </a:lnTo>
                      <a:lnTo>
                        <a:pt x="15" y="226"/>
                      </a:lnTo>
                      <a:lnTo>
                        <a:pt x="28" y="207"/>
                      </a:lnTo>
                      <a:lnTo>
                        <a:pt x="49" y="180"/>
                      </a:lnTo>
                      <a:lnTo>
                        <a:pt x="73" y="150"/>
                      </a:lnTo>
                      <a:lnTo>
                        <a:pt x="101" y="119"/>
                      </a:lnTo>
                      <a:lnTo>
                        <a:pt x="130" y="86"/>
                      </a:lnTo>
                      <a:lnTo>
                        <a:pt x="156" y="56"/>
                      </a:lnTo>
                      <a:lnTo>
                        <a:pt x="179" y="30"/>
                      </a:lnTo>
                      <a:lnTo>
                        <a:pt x="197" y="1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5" name="Freeform 92"/>
                <p:cNvSpPr>
                  <a:spLocks/>
                </p:cNvSpPr>
                <p:nvPr/>
              </p:nvSpPr>
              <p:spPr bwMode="auto">
                <a:xfrm>
                  <a:off x="2016" y="2288"/>
                  <a:ext cx="14" cy="12"/>
                </a:xfrm>
                <a:custGeom>
                  <a:avLst/>
                  <a:gdLst>
                    <a:gd name="T0" fmla="*/ 12 w 14"/>
                    <a:gd name="T1" fmla="*/ 12 h 12"/>
                    <a:gd name="T2" fmla="*/ 14 w 14"/>
                    <a:gd name="T3" fmla="*/ 6 h 12"/>
                    <a:gd name="T4" fmla="*/ 11 w 14"/>
                    <a:gd name="T5" fmla="*/ 1 h 12"/>
                    <a:gd name="T6" fmla="*/ 5 w 14"/>
                    <a:gd name="T7" fmla="*/ 0 h 12"/>
                    <a:gd name="T8" fmla="*/ 0 w 14"/>
                    <a:gd name="T9" fmla="*/ 2 h 12"/>
                    <a:gd name="T10" fmla="*/ 12 w 14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12"/>
                    <a:gd name="T20" fmla="*/ 14 w 14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12">
                      <a:moveTo>
                        <a:pt x="12" y="12"/>
                      </a:moveTo>
                      <a:lnTo>
                        <a:pt x="14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6" name="Freeform 93"/>
                <p:cNvSpPr>
                  <a:spLocks/>
                </p:cNvSpPr>
                <p:nvPr/>
              </p:nvSpPr>
              <p:spPr bwMode="auto">
                <a:xfrm>
                  <a:off x="1467" y="2508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5 w 17"/>
                    <a:gd name="T3" fmla="*/ 2 h 8"/>
                    <a:gd name="T4" fmla="*/ 9 w 17"/>
                    <a:gd name="T5" fmla="*/ 0 h 8"/>
                    <a:gd name="T6" fmla="*/ 3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7" name="Freeform 94"/>
                <p:cNvSpPr>
                  <a:spLocks/>
                </p:cNvSpPr>
                <p:nvPr/>
              </p:nvSpPr>
              <p:spPr bwMode="auto">
                <a:xfrm>
                  <a:off x="1467" y="2516"/>
                  <a:ext cx="18" cy="23"/>
                </a:xfrm>
                <a:custGeom>
                  <a:avLst/>
                  <a:gdLst>
                    <a:gd name="T0" fmla="*/ 14 w 18"/>
                    <a:gd name="T1" fmla="*/ 6 h 23"/>
                    <a:gd name="T2" fmla="*/ 14 w 18"/>
                    <a:gd name="T3" fmla="*/ 6 h 23"/>
                    <a:gd name="T4" fmla="*/ 18 w 18"/>
                    <a:gd name="T5" fmla="*/ 10 h 23"/>
                    <a:gd name="T6" fmla="*/ 17 w 18"/>
                    <a:gd name="T7" fmla="*/ 7 h 23"/>
                    <a:gd name="T8" fmla="*/ 16 w 18"/>
                    <a:gd name="T9" fmla="*/ 5 h 23"/>
                    <a:gd name="T10" fmla="*/ 17 w 18"/>
                    <a:gd name="T11" fmla="*/ 0 h 23"/>
                    <a:gd name="T12" fmla="*/ 0 w 18"/>
                    <a:gd name="T13" fmla="*/ 0 h 23"/>
                    <a:gd name="T14" fmla="*/ 1 w 18"/>
                    <a:gd name="T15" fmla="*/ 5 h 23"/>
                    <a:gd name="T16" fmla="*/ 3 w 18"/>
                    <a:gd name="T17" fmla="*/ 10 h 23"/>
                    <a:gd name="T18" fmla="*/ 4 w 18"/>
                    <a:gd name="T19" fmla="*/ 17 h 23"/>
                    <a:gd name="T20" fmla="*/ 14 w 18"/>
                    <a:gd name="T21" fmla="*/ 23 h 23"/>
                    <a:gd name="T22" fmla="*/ 14 w 18"/>
                    <a:gd name="T23" fmla="*/ 23 h 23"/>
                    <a:gd name="T24" fmla="*/ 14 w 18"/>
                    <a:gd name="T25" fmla="*/ 6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3"/>
                    <a:gd name="T41" fmla="*/ 18 w 18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3">
                      <a:moveTo>
                        <a:pt x="14" y="6"/>
                      </a:moveTo>
                      <a:lnTo>
                        <a:pt x="14" y="6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4" y="17"/>
                      </a:lnTo>
                      <a:lnTo>
                        <a:pt x="14" y="23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8" name="Freeform 95"/>
                <p:cNvSpPr>
                  <a:spLocks/>
                </p:cNvSpPr>
                <p:nvPr/>
              </p:nvSpPr>
              <p:spPr bwMode="auto">
                <a:xfrm>
                  <a:off x="1481" y="2521"/>
                  <a:ext cx="54" cy="22"/>
                </a:xfrm>
                <a:custGeom>
                  <a:avLst/>
                  <a:gdLst>
                    <a:gd name="T0" fmla="*/ 41 w 54"/>
                    <a:gd name="T1" fmla="*/ 0 h 22"/>
                    <a:gd name="T2" fmla="*/ 39 w 54"/>
                    <a:gd name="T3" fmla="*/ 2 h 22"/>
                    <a:gd name="T4" fmla="*/ 39 w 54"/>
                    <a:gd name="T5" fmla="*/ 5 h 22"/>
                    <a:gd name="T6" fmla="*/ 37 w 54"/>
                    <a:gd name="T7" fmla="*/ 5 h 22"/>
                    <a:gd name="T8" fmla="*/ 35 w 54"/>
                    <a:gd name="T9" fmla="*/ 5 h 22"/>
                    <a:gd name="T10" fmla="*/ 29 w 54"/>
                    <a:gd name="T11" fmla="*/ 5 h 22"/>
                    <a:gd name="T12" fmla="*/ 21 w 54"/>
                    <a:gd name="T13" fmla="*/ 5 h 22"/>
                    <a:gd name="T14" fmla="*/ 15 w 54"/>
                    <a:gd name="T15" fmla="*/ 4 h 22"/>
                    <a:gd name="T16" fmla="*/ 7 w 54"/>
                    <a:gd name="T17" fmla="*/ 2 h 22"/>
                    <a:gd name="T18" fmla="*/ 0 w 54"/>
                    <a:gd name="T19" fmla="*/ 1 h 22"/>
                    <a:gd name="T20" fmla="*/ 0 w 54"/>
                    <a:gd name="T21" fmla="*/ 18 h 22"/>
                    <a:gd name="T22" fmla="*/ 7 w 54"/>
                    <a:gd name="T23" fmla="*/ 17 h 22"/>
                    <a:gd name="T24" fmla="*/ 13 w 54"/>
                    <a:gd name="T25" fmla="*/ 18 h 22"/>
                    <a:gd name="T26" fmla="*/ 21 w 54"/>
                    <a:gd name="T27" fmla="*/ 19 h 22"/>
                    <a:gd name="T28" fmla="*/ 29 w 54"/>
                    <a:gd name="T29" fmla="*/ 19 h 22"/>
                    <a:gd name="T30" fmla="*/ 35 w 54"/>
                    <a:gd name="T31" fmla="*/ 22 h 22"/>
                    <a:gd name="T32" fmla="*/ 42 w 54"/>
                    <a:gd name="T33" fmla="*/ 19 h 22"/>
                    <a:gd name="T34" fmla="*/ 49 w 54"/>
                    <a:gd name="T35" fmla="*/ 15 h 22"/>
                    <a:gd name="T36" fmla="*/ 54 w 54"/>
                    <a:gd name="T37" fmla="*/ 7 h 22"/>
                    <a:gd name="T38" fmla="*/ 53 w 54"/>
                    <a:gd name="T39" fmla="*/ 10 h 22"/>
                    <a:gd name="T40" fmla="*/ 41 w 54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2"/>
                    <a:gd name="T65" fmla="*/ 54 w 54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2">
                      <a:moveTo>
                        <a:pt x="41" y="0"/>
                      </a:moveTo>
                      <a:lnTo>
                        <a:pt x="39" y="2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1" y="5"/>
                      </a:lnTo>
                      <a:lnTo>
                        <a:pt x="15" y="4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1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49" y="15"/>
                      </a:lnTo>
                      <a:lnTo>
                        <a:pt x="54" y="7"/>
                      </a:lnTo>
                      <a:lnTo>
                        <a:pt x="53" y="1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9" name="Freeform 96"/>
                <p:cNvSpPr>
                  <a:spLocks/>
                </p:cNvSpPr>
                <p:nvPr/>
              </p:nvSpPr>
              <p:spPr bwMode="auto">
                <a:xfrm>
                  <a:off x="1507" y="2462"/>
                  <a:ext cx="35" cy="69"/>
                </a:xfrm>
                <a:custGeom>
                  <a:avLst/>
                  <a:gdLst>
                    <a:gd name="T0" fmla="*/ 1 w 35"/>
                    <a:gd name="T1" fmla="*/ 14 h 69"/>
                    <a:gd name="T2" fmla="*/ 0 w 35"/>
                    <a:gd name="T3" fmla="*/ 14 h 69"/>
                    <a:gd name="T4" fmla="*/ 15 w 35"/>
                    <a:gd name="T5" fmla="*/ 23 h 69"/>
                    <a:gd name="T6" fmla="*/ 21 w 35"/>
                    <a:gd name="T7" fmla="*/ 34 h 69"/>
                    <a:gd name="T8" fmla="*/ 21 w 35"/>
                    <a:gd name="T9" fmla="*/ 47 h 69"/>
                    <a:gd name="T10" fmla="*/ 15 w 35"/>
                    <a:gd name="T11" fmla="*/ 59 h 69"/>
                    <a:gd name="T12" fmla="*/ 27 w 35"/>
                    <a:gd name="T13" fmla="*/ 69 h 69"/>
                    <a:gd name="T14" fmla="*/ 35 w 35"/>
                    <a:gd name="T15" fmla="*/ 49 h 69"/>
                    <a:gd name="T16" fmla="*/ 35 w 35"/>
                    <a:gd name="T17" fmla="*/ 31 h 69"/>
                    <a:gd name="T18" fmla="*/ 24 w 35"/>
                    <a:gd name="T19" fmla="*/ 13 h 69"/>
                    <a:gd name="T20" fmla="*/ 5 w 35"/>
                    <a:gd name="T21" fmla="*/ 0 h 69"/>
                    <a:gd name="T22" fmla="*/ 4 w 35"/>
                    <a:gd name="T23" fmla="*/ 0 h 69"/>
                    <a:gd name="T24" fmla="*/ 1 w 35"/>
                    <a:gd name="T25" fmla="*/ 14 h 6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9"/>
                    <a:gd name="T41" fmla="*/ 35 w 35"/>
                    <a:gd name="T42" fmla="*/ 69 h 6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9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4"/>
                      </a:lnTo>
                      <a:lnTo>
                        <a:pt x="21" y="47"/>
                      </a:lnTo>
                      <a:lnTo>
                        <a:pt x="15" y="59"/>
                      </a:lnTo>
                      <a:lnTo>
                        <a:pt x="27" y="69"/>
                      </a:lnTo>
                      <a:lnTo>
                        <a:pt x="35" y="49"/>
                      </a:lnTo>
                      <a:lnTo>
                        <a:pt x="35" y="31"/>
                      </a:lnTo>
                      <a:lnTo>
                        <a:pt x="24" y="1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0" name="Freeform 97"/>
                <p:cNvSpPr>
                  <a:spLocks/>
                </p:cNvSpPr>
                <p:nvPr/>
              </p:nvSpPr>
              <p:spPr bwMode="auto">
                <a:xfrm>
                  <a:off x="1441" y="2461"/>
                  <a:ext cx="70" cy="35"/>
                </a:xfrm>
                <a:custGeom>
                  <a:avLst/>
                  <a:gdLst>
                    <a:gd name="T0" fmla="*/ 14 w 70"/>
                    <a:gd name="T1" fmla="*/ 33 h 35"/>
                    <a:gd name="T2" fmla="*/ 14 w 70"/>
                    <a:gd name="T3" fmla="*/ 35 h 35"/>
                    <a:gd name="T4" fmla="*/ 18 w 70"/>
                    <a:gd name="T5" fmla="*/ 29 h 35"/>
                    <a:gd name="T6" fmla="*/ 23 w 70"/>
                    <a:gd name="T7" fmla="*/ 24 h 35"/>
                    <a:gd name="T8" fmla="*/ 27 w 70"/>
                    <a:gd name="T9" fmla="*/ 20 h 35"/>
                    <a:gd name="T10" fmla="*/ 33 w 70"/>
                    <a:gd name="T11" fmla="*/ 17 h 35"/>
                    <a:gd name="T12" fmla="*/ 41 w 70"/>
                    <a:gd name="T13" fmla="*/ 15 h 35"/>
                    <a:gd name="T14" fmla="*/ 50 w 70"/>
                    <a:gd name="T15" fmla="*/ 14 h 35"/>
                    <a:gd name="T16" fmla="*/ 59 w 70"/>
                    <a:gd name="T17" fmla="*/ 14 h 35"/>
                    <a:gd name="T18" fmla="*/ 67 w 70"/>
                    <a:gd name="T19" fmla="*/ 15 h 35"/>
                    <a:gd name="T20" fmla="*/ 70 w 70"/>
                    <a:gd name="T21" fmla="*/ 1 h 35"/>
                    <a:gd name="T22" fmla="*/ 59 w 70"/>
                    <a:gd name="T23" fmla="*/ 0 h 35"/>
                    <a:gd name="T24" fmla="*/ 50 w 70"/>
                    <a:gd name="T25" fmla="*/ 0 h 35"/>
                    <a:gd name="T26" fmla="*/ 41 w 70"/>
                    <a:gd name="T27" fmla="*/ 1 h 35"/>
                    <a:gd name="T28" fmla="*/ 31 w 70"/>
                    <a:gd name="T29" fmla="*/ 2 h 35"/>
                    <a:gd name="T30" fmla="*/ 20 w 70"/>
                    <a:gd name="T31" fmla="*/ 6 h 35"/>
                    <a:gd name="T32" fmla="*/ 13 w 70"/>
                    <a:gd name="T33" fmla="*/ 12 h 35"/>
                    <a:gd name="T34" fmla="*/ 6 w 70"/>
                    <a:gd name="T35" fmla="*/ 19 h 35"/>
                    <a:gd name="T36" fmla="*/ 0 w 70"/>
                    <a:gd name="T37" fmla="*/ 30 h 35"/>
                    <a:gd name="T38" fmla="*/ 0 w 70"/>
                    <a:gd name="T39" fmla="*/ 31 h 35"/>
                    <a:gd name="T40" fmla="*/ 14 w 70"/>
                    <a:gd name="T41" fmla="*/ 33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3"/>
                      </a:moveTo>
                      <a:lnTo>
                        <a:pt x="14" y="35"/>
                      </a:lnTo>
                      <a:lnTo>
                        <a:pt x="18" y="29"/>
                      </a:lnTo>
                      <a:lnTo>
                        <a:pt x="23" y="24"/>
                      </a:lnTo>
                      <a:lnTo>
                        <a:pt x="27" y="20"/>
                      </a:lnTo>
                      <a:lnTo>
                        <a:pt x="33" y="17"/>
                      </a:lnTo>
                      <a:lnTo>
                        <a:pt x="41" y="15"/>
                      </a:lnTo>
                      <a:lnTo>
                        <a:pt x="50" y="14"/>
                      </a:lnTo>
                      <a:lnTo>
                        <a:pt x="59" y="14"/>
                      </a:lnTo>
                      <a:lnTo>
                        <a:pt x="67" y="15"/>
                      </a:lnTo>
                      <a:lnTo>
                        <a:pt x="70" y="1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1" y="1"/>
                      </a:lnTo>
                      <a:lnTo>
                        <a:pt x="31" y="2"/>
                      </a:lnTo>
                      <a:lnTo>
                        <a:pt x="20" y="6"/>
                      </a:lnTo>
                      <a:lnTo>
                        <a:pt x="13" y="12"/>
                      </a:lnTo>
                      <a:lnTo>
                        <a:pt x="6" y="19"/>
                      </a:lnTo>
                      <a:lnTo>
                        <a:pt x="0" y="30"/>
                      </a:lnTo>
                      <a:lnTo>
                        <a:pt x="0" y="31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1" name="Freeform 98"/>
                <p:cNvSpPr>
                  <a:spLocks/>
                </p:cNvSpPr>
                <p:nvPr/>
              </p:nvSpPr>
              <p:spPr bwMode="auto">
                <a:xfrm>
                  <a:off x="1436" y="2492"/>
                  <a:ext cx="57" cy="108"/>
                </a:xfrm>
                <a:custGeom>
                  <a:avLst/>
                  <a:gdLst>
                    <a:gd name="T0" fmla="*/ 55 w 57"/>
                    <a:gd name="T1" fmla="*/ 93 h 108"/>
                    <a:gd name="T2" fmla="*/ 57 w 57"/>
                    <a:gd name="T3" fmla="*/ 93 h 108"/>
                    <a:gd name="T4" fmla="*/ 43 w 57"/>
                    <a:gd name="T5" fmla="*/ 87 h 108"/>
                    <a:gd name="T6" fmla="*/ 34 w 57"/>
                    <a:gd name="T7" fmla="*/ 79 h 108"/>
                    <a:gd name="T8" fmla="*/ 25 w 57"/>
                    <a:gd name="T9" fmla="*/ 69 h 108"/>
                    <a:gd name="T10" fmla="*/ 20 w 57"/>
                    <a:gd name="T11" fmla="*/ 57 h 108"/>
                    <a:gd name="T12" fmla="*/ 17 w 57"/>
                    <a:gd name="T13" fmla="*/ 44 h 108"/>
                    <a:gd name="T14" fmla="*/ 17 w 57"/>
                    <a:gd name="T15" fmla="*/ 30 h 108"/>
                    <a:gd name="T16" fmla="*/ 17 w 57"/>
                    <a:gd name="T17" fmla="*/ 16 h 108"/>
                    <a:gd name="T18" fmla="*/ 19 w 57"/>
                    <a:gd name="T19" fmla="*/ 2 h 108"/>
                    <a:gd name="T20" fmla="*/ 5 w 57"/>
                    <a:gd name="T21" fmla="*/ 0 h 108"/>
                    <a:gd name="T22" fmla="*/ 2 w 57"/>
                    <a:gd name="T23" fmla="*/ 16 h 108"/>
                    <a:gd name="T24" fmla="*/ 0 w 57"/>
                    <a:gd name="T25" fmla="*/ 30 h 108"/>
                    <a:gd name="T26" fmla="*/ 2 w 57"/>
                    <a:gd name="T27" fmla="*/ 46 h 108"/>
                    <a:gd name="T28" fmla="*/ 6 w 57"/>
                    <a:gd name="T29" fmla="*/ 62 h 108"/>
                    <a:gd name="T30" fmla="*/ 13 w 57"/>
                    <a:gd name="T31" fmla="*/ 76 h 108"/>
                    <a:gd name="T32" fmla="*/ 24 w 57"/>
                    <a:gd name="T33" fmla="*/ 88 h 108"/>
                    <a:gd name="T34" fmla="*/ 36 w 57"/>
                    <a:gd name="T35" fmla="*/ 99 h 108"/>
                    <a:gd name="T36" fmla="*/ 52 w 57"/>
                    <a:gd name="T37" fmla="*/ 108 h 108"/>
                    <a:gd name="T38" fmla="*/ 53 w 57"/>
                    <a:gd name="T39" fmla="*/ 108 h 108"/>
                    <a:gd name="T40" fmla="*/ 55 w 57"/>
                    <a:gd name="T41" fmla="*/ 93 h 10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08"/>
                    <a:gd name="T65" fmla="*/ 57 w 57"/>
                    <a:gd name="T66" fmla="*/ 108 h 10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08">
                      <a:moveTo>
                        <a:pt x="55" y="93"/>
                      </a:moveTo>
                      <a:lnTo>
                        <a:pt x="57" y="93"/>
                      </a:lnTo>
                      <a:lnTo>
                        <a:pt x="43" y="87"/>
                      </a:lnTo>
                      <a:lnTo>
                        <a:pt x="34" y="79"/>
                      </a:lnTo>
                      <a:lnTo>
                        <a:pt x="25" y="69"/>
                      </a:lnTo>
                      <a:lnTo>
                        <a:pt x="20" y="57"/>
                      </a:lnTo>
                      <a:lnTo>
                        <a:pt x="17" y="44"/>
                      </a:lnTo>
                      <a:lnTo>
                        <a:pt x="17" y="30"/>
                      </a:lnTo>
                      <a:lnTo>
                        <a:pt x="17" y="16"/>
                      </a:lnTo>
                      <a:lnTo>
                        <a:pt x="19" y="2"/>
                      </a:lnTo>
                      <a:lnTo>
                        <a:pt x="5" y="0"/>
                      </a:lnTo>
                      <a:lnTo>
                        <a:pt x="2" y="16"/>
                      </a:lnTo>
                      <a:lnTo>
                        <a:pt x="0" y="30"/>
                      </a:lnTo>
                      <a:lnTo>
                        <a:pt x="2" y="46"/>
                      </a:lnTo>
                      <a:lnTo>
                        <a:pt x="6" y="62"/>
                      </a:lnTo>
                      <a:lnTo>
                        <a:pt x="13" y="76"/>
                      </a:lnTo>
                      <a:lnTo>
                        <a:pt x="24" y="88"/>
                      </a:lnTo>
                      <a:lnTo>
                        <a:pt x="36" y="99"/>
                      </a:lnTo>
                      <a:lnTo>
                        <a:pt x="52" y="108"/>
                      </a:lnTo>
                      <a:lnTo>
                        <a:pt x="53" y="108"/>
                      </a:lnTo>
                      <a:lnTo>
                        <a:pt x="55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2" name="Freeform 99"/>
                <p:cNvSpPr>
                  <a:spLocks/>
                </p:cNvSpPr>
                <p:nvPr/>
              </p:nvSpPr>
              <p:spPr bwMode="auto">
                <a:xfrm>
                  <a:off x="1489" y="2585"/>
                  <a:ext cx="47" cy="18"/>
                </a:xfrm>
                <a:custGeom>
                  <a:avLst/>
                  <a:gdLst>
                    <a:gd name="T0" fmla="*/ 40 w 47"/>
                    <a:gd name="T1" fmla="*/ 0 h 18"/>
                    <a:gd name="T2" fmla="*/ 42 w 47"/>
                    <a:gd name="T3" fmla="*/ 0 h 18"/>
                    <a:gd name="T4" fmla="*/ 37 w 47"/>
                    <a:gd name="T5" fmla="*/ 1 h 18"/>
                    <a:gd name="T6" fmla="*/ 33 w 47"/>
                    <a:gd name="T7" fmla="*/ 3 h 18"/>
                    <a:gd name="T8" fmla="*/ 28 w 47"/>
                    <a:gd name="T9" fmla="*/ 1 h 18"/>
                    <a:gd name="T10" fmla="*/ 23 w 47"/>
                    <a:gd name="T11" fmla="*/ 1 h 18"/>
                    <a:gd name="T12" fmla="*/ 17 w 47"/>
                    <a:gd name="T13" fmla="*/ 1 h 18"/>
                    <a:gd name="T14" fmla="*/ 12 w 47"/>
                    <a:gd name="T15" fmla="*/ 3 h 18"/>
                    <a:gd name="T16" fmla="*/ 7 w 47"/>
                    <a:gd name="T17" fmla="*/ 1 h 18"/>
                    <a:gd name="T18" fmla="*/ 2 w 47"/>
                    <a:gd name="T19" fmla="*/ 0 h 18"/>
                    <a:gd name="T20" fmla="*/ 0 w 47"/>
                    <a:gd name="T21" fmla="*/ 15 h 18"/>
                    <a:gd name="T22" fmla="*/ 5 w 47"/>
                    <a:gd name="T23" fmla="*/ 16 h 18"/>
                    <a:gd name="T24" fmla="*/ 12 w 47"/>
                    <a:gd name="T25" fmla="*/ 17 h 18"/>
                    <a:gd name="T26" fmla="*/ 17 w 47"/>
                    <a:gd name="T27" fmla="*/ 18 h 18"/>
                    <a:gd name="T28" fmla="*/ 23 w 47"/>
                    <a:gd name="T29" fmla="*/ 18 h 18"/>
                    <a:gd name="T30" fmla="*/ 28 w 47"/>
                    <a:gd name="T31" fmla="*/ 18 h 18"/>
                    <a:gd name="T32" fmla="*/ 33 w 47"/>
                    <a:gd name="T33" fmla="*/ 17 h 18"/>
                    <a:gd name="T34" fmla="*/ 40 w 47"/>
                    <a:gd name="T35" fmla="*/ 16 h 18"/>
                    <a:gd name="T36" fmla="*/ 45 w 47"/>
                    <a:gd name="T37" fmla="*/ 15 h 18"/>
                    <a:gd name="T38" fmla="*/ 47 w 47"/>
                    <a:gd name="T39" fmla="*/ 15 h 18"/>
                    <a:gd name="T40" fmla="*/ 40 w 47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18"/>
                    <a:gd name="T65" fmla="*/ 47 w 47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18">
                      <a:moveTo>
                        <a:pt x="40" y="0"/>
                      </a:move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3" y="3"/>
                      </a:lnTo>
                      <a:lnTo>
                        <a:pt x="28" y="1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2" y="17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7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3" name="Freeform 100"/>
                <p:cNvSpPr>
                  <a:spLocks/>
                </p:cNvSpPr>
                <p:nvPr/>
              </p:nvSpPr>
              <p:spPr bwMode="auto">
                <a:xfrm>
                  <a:off x="1529" y="2516"/>
                  <a:ext cx="109" cy="84"/>
                </a:xfrm>
                <a:custGeom>
                  <a:avLst/>
                  <a:gdLst>
                    <a:gd name="T0" fmla="*/ 97 w 109"/>
                    <a:gd name="T1" fmla="*/ 0 h 84"/>
                    <a:gd name="T2" fmla="*/ 98 w 109"/>
                    <a:gd name="T3" fmla="*/ 0 h 84"/>
                    <a:gd name="T4" fmla="*/ 87 w 109"/>
                    <a:gd name="T5" fmla="*/ 10 h 84"/>
                    <a:gd name="T6" fmla="*/ 75 w 109"/>
                    <a:gd name="T7" fmla="*/ 20 h 84"/>
                    <a:gd name="T8" fmla="*/ 64 w 109"/>
                    <a:gd name="T9" fmla="*/ 29 h 84"/>
                    <a:gd name="T10" fmla="*/ 52 w 109"/>
                    <a:gd name="T11" fmla="*/ 38 h 84"/>
                    <a:gd name="T12" fmla="*/ 40 w 109"/>
                    <a:gd name="T13" fmla="*/ 47 h 84"/>
                    <a:gd name="T14" fmla="*/ 28 w 109"/>
                    <a:gd name="T15" fmla="*/ 53 h 84"/>
                    <a:gd name="T16" fmla="*/ 13 w 109"/>
                    <a:gd name="T17" fmla="*/ 62 h 84"/>
                    <a:gd name="T18" fmla="*/ 0 w 109"/>
                    <a:gd name="T19" fmla="*/ 69 h 84"/>
                    <a:gd name="T20" fmla="*/ 7 w 109"/>
                    <a:gd name="T21" fmla="*/ 84 h 84"/>
                    <a:gd name="T22" fmla="*/ 20 w 109"/>
                    <a:gd name="T23" fmla="*/ 76 h 84"/>
                    <a:gd name="T24" fmla="*/ 35 w 109"/>
                    <a:gd name="T25" fmla="*/ 68 h 84"/>
                    <a:gd name="T26" fmla="*/ 47 w 109"/>
                    <a:gd name="T27" fmla="*/ 59 h 84"/>
                    <a:gd name="T28" fmla="*/ 62 w 109"/>
                    <a:gd name="T29" fmla="*/ 50 h 84"/>
                    <a:gd name="T30" fmla="*/ 74 w 109"/>
                    <a:gd name="T31" fmla="*/ 41 h 84"/>
                    <a:gd name="T32" fmla="*/ 85 w 109"/>
                    <a:gd name="T33" fmla="*/ 32 h 84"/>
                    <a:gd name="T34" fmla="*/ 97 w 109"/>
                    <a:gd name="T35" fmla="*/ 22 h 84"/>
                    <a:gd name="T36" fmla="*/ 108 w 109"/>
                    <a:gd name="T37" fmla="*/ 10 h 84"/>
                    <a:gd name="T38" fmla="*/ 109 w 109"/>
                    <a:gd name="T39" fmla="*/ 10 h 84"/>
                    <a:gd name="T40" fmla="*/ 97 w 10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4"/>
                    <a:gd name="T65" fmla="*/ 109 w 10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4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87" y="10"/>
                      </a:lnTo>
                      <a:lnTo>
                        <a:pt x="75" y="20"/>
                      </a:lnTo>
                      <a:lnTo>
                        <a:pt x="64" y="29"/>
                      </a:lnTo>
                      <a:lnTo>
                        <a:pt x="52" y="38"/>
                      </a:lnTo>
                      <a:lnTo>
                        <a:pt x="40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4"/>
                      </a:lnTo>
                      <a:lnTo>
                        <a:pt x="20" y="76"/>
                      </a:lnTo>
                      <a:lnTo>
                        <a:pt x="35" y="68"/>
                      </a:lnTo>
                      <a:lnTo>
                        <a:pt x="47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5" y="32"/>
                      </a:lnTo>
                      <a:lnTo>
                        <a:pt x="97" y="22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4" name="Freeform 101"/>
                <p:cNvSpPr>
                  <a:spLocks/>
                </p:cNvSpPr>
                <p:nvPr/>
              </p:nvSpPr>
              <p:spPr bwMode="auto">
                <a:xfrm>
                  <a:off x="1626" y="2289"/>
                  <a:ext cx="244" cy="237"/>
                </a:xfrm>
                <a:custGeom>
                  <a:avLst/>
                  <a:gdLst>
                    <a:gd name="T0" fmla="*/ 229 w 244"/>
                    <a:gd name="T1" fmla="*/ 0 h 237"/>
                    <a:gd name="T2" fmla="*/ 222 w 244"/>
                    <a:gd name="T3" fmla="*/ 13 h 237"/>
                    <a:gd name="T4" fmla="*/ 212 w 244"/>
                    <a:gd name="T5" fmla="*/ 25 h 237"/>
                    <a:gd name="T6" fmla="*/ 199 w 244"/>
                    <a:gd name="T7" fmla="*/ 40 h 237"/>
                    <a:gd name="T8" fmla="*/ 186 w 244"/>
                    <a:gd name="T9" fmla="*/ 54 h 237"/>
                    <a:gd name="T10" fmla="*/ 171 w 244"/>
                    <a:gd name="T11" fmla="*/ 70 h 237"/>
                    <a:gd name="T12" fmla="*/ 156 w 244"/>
                    <a:gd name="T13" fmla="*/ 85 h 237"/>
                    <a:gd name="T14" fmla="*/ 139 w 244"/>
                    <a:gd name="T15" fmla="*/ 100 h 237"/>
                    <a:gd name="T16" fmla="*/ 122 w 244"/>
                    <a:gd name="T17" fmla="*/ 116 h 237"/>
                    <a:gd name="T18" fmla="*/ 104 w 244"/>
                    <a:gd name="T19" fmla="*/ 132 h 237"/>
                    <a:gd name="T20" fmla="*/ 87 w 244"/>
                    <a:gd name="T21" fmla="*/ 146 h 237"/>
                    <a:gd name="T22" fmla="*/ 70 w 244"/>
                    <a:gd name="T23" fmla="*/ 162 h 237"/>
                    <a:gd name="T24" fmla="*/ 53 w 244"/>
                    <a:gd name="T25" fmla="*/ 176 h 237"/>
                    <a:gd name="T26" fmla="*/ 38 w 244"/>
                    <a:gd name="T27" fmla="*/ 190 h 237"/>
                    <a:gd name="T28" fmla="*/ 24 w 244"/>
                    <a:gd name="T29" fmla="*/ 203 h 237"/>
                    <a:gd name="T30" fmla="*/ 12 w 244"/>
                    <a:gd name="T31" fmla="*/ 216 h 237"/>
                    <a:gd name="T32" fmla="*/ 0 w 244"/>
                    <a:gd name="T33" fmla="*/ 227 h 237"/>
                    <a:gd name="T34" fmla="*/ 12 w 244"/>
                    <a:gd name="T35" fmla="*/ 237 h 237"/>
                    <a:gd name="T36" fmla="*/ 21 w 244"/>
                    <a:gd name="T37" fmla="*/ 226 h 237"/>
                    <a:gd name="T38" fmla="*/ 34 w 244"/>
                    <a:gd name="T39" fmla="*/ 215 h 237"/>
                    <a:gd name="T40" fmla="*/ 48 w 244"/>
                    <a:gd name="T41" fmla="*/ 202 h 237"/>
                    <a:gd name="T42" fmla="*/ 63 w 244"/>
                    <a:gd name="T43" fmla="*/ 189 h 237"/>
                    <a:gd name="T44" fmla="*/ 79 w 244"/>
                    <a:gd name="T45" fmla="*/ 174 h 237"/>
                    <a:gd name="T46" fmla="*/ 96 w 244"/>
                    <a:gd name="T47" fmla="*/ 158 h 237"/>
                    <a:gd name="T48" fmla="*/ 113 w 244"/>
                    <a:gd name="T49" fmla="*/ 144 h 237"/>
                    <a:gd name="T50" fmla="*/ 131 w 244"/>
                    <a:gd name="T51" fmla="*/ 128 h 237"/>
                    <a:gd name="T52" fmla="*/ 148 w 244"/>
                    <a:gd name="T53" fmla="*/ 112 h 237"/>
                    <a:gd name="T54" fmla="*/ 165 w 244"/>
                    <a:gd name="T55" fmla="*/ 97 h 237"/>
                    <a:gd name="T56" fmla="*/ 181 w 244"/>
                    <a:gd name="T57" fmla="*/ 80 h 237"/>
                    <a:gd name="T58" fmla="*/ 198 w 244"/>
                    <a:gd name="T59" fmla="*/ 64 h 237"/>
                    <a:gd name="T60" fmla="*/ 211 w 244"/>
                    <a:gd name="T61" fmla="*/ 49 h 237"/>
                    <a:gd name="T62" fmla="*/ 225 w 244"/>
                    <a:gd name="T63" fmla="*/ 35 h 237"/>
                    <a:gd name="T64" fmla="*/ 234 w 244"/>
                    <a:gd name="T65" fmla="*/ 20 h 237"/>
                    <a:gd name="T66" fmla="*/ 244 w 244"/>
                    <a:gd name="T67" fmla="*/ 7 h 237"/>
                    <a:gd name="T68" fmla="*/ 229 w 244"/>
                    <a:gd name="T69" fmla="*/ 0 h 2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4"/>
                    <a:gd name="T106" fmla="*/ 0 h 237"/>
                    <a:gd name="T107" fmla="*/ 244 w 244"/>
                    <a:gd name="T108" fmla="*/ 237 h 2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4" h="237">
                      <a:moveTo>
                        <a:pt x="229" y="0"/>
                      </a:moveTo>
                      <a:lnTo>
                        <a:pt x="222" y="13"/>
                      </a:lnTo>
                      <a:lnTo>
                        <a:pt x="212" y="25"/>
                      </a:lnTo>
                      <a:lnTo>
                        <a:pt x="199" y="40"/>
                      </a:lnTo>
                      <a:lnTo>
                        <a:pt x="186" y="54"/>
                      </a:lnTo>
                      <a:lnTo>
                        <a:pt x="171" y="70"/>
                      </a:lnTo>
                      <a:lnTo>
                        <a:pt x="156" y="85"/>
                      </a:lnTo>
                      <a:lnTo>
                        <a:pt x="139" y="100"/>
                      </a:lnTo>
                      <a:lnTo>
                        <a:pt x="122" y="116"/>
                      </a:lnTo>
                      <a:lnTo>
                        <a:pt x="104" y="132"/>
                      </a:lnTo>
                      <a:lnTo>
                        <a:pt x="87" y="146"/>
                      </a:lnTo>
                      <a:lnTo>
                        <a:pt x="70" y="162"/>
                      </a:lnTo>
                      <a:lnTo>
                        <a:pt x="53" y="176"/>
                      </a:lnTo>
                      <a:lnTo>
                        <a:pt x="38" y="190"/>
                      </a:lnTo>
                      <a:lnTo>
                        <a:pt x="24" y="203"/>
                      </a:lnTo>
                      <a:lnTo>
                        <a:pt x="12" y="216"/>
                      </a:lnTo>
                      <a:lnTo>
                        <a:pt x="0" y="227"/>
                      </a:lnTo>
                      <a:lnTo>
                        <a:pt x="12" y="237"/>
                      </a:lnTo>
                      <a:lnTo>
                        <a:pt x="21" y="226"/>
                      </a:lnTo>
                      <a:lnTo>
                        <a:pt x="34" y="215"/>
                      </a:lnTo>
                      <a:lnTo>
                        <a:pt x="48" y="202"/>
                      </a:lnTo>
                      <a:lnTo>
                        <a:pt x="63" y="189"/>
                      </a:lnTo>
                      <a:lnTo>
                        <a:pt x="79" y="174"/>
                      </a:lnTo>
                      <a:lnTo>
                        <a:pt x="96" y="158"/>
                      </a:lnTo>
                      <a:lnTo>
                        <a:pt x="113" y="144"/>
                      </a:lnTo>
                      <a:lnTo>
                        <a:pt x="131" y="128"/>
                      </a:lnTo>
                      <a:lnTo>
                        <a:pt x="148" y="112"/>
                      </a:lnTo>
                      <a:lnTo>
                        <a:pt x="165" y="97"/>
                      </a:lnTo>
                      <a:lnTo>
                        <a:pt x="181" y="80"/>
                      </a:lnTo>
                      <a:lnTo>
                        <a:pt x="198" y="64"/>
                      </a:lnTo>
                      <a:lnTo>
                        <a:pt x="211" y="49"/>
                      </a:lnTo>
                      <a:lnTo>
                        <a:pt x="225" y="35"/>
                      </a:lnTo>
                      <a:lnTo>
                        <a:pt x="234" y="20"/>
                      </a:lnTo>
                      <a:lnTo>
                        <a:pt x="244" y="7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5" name="Freeform 102"/>
                <p:cNvSpPr>
                  <a:spLocks/>
                </p:cNvSpPr>
                <p:nvPr/>
              </p:nvSpPr>
              <p:spPr bwMode="auto">
                <a:xfrm>
                  <a:off x="1855" y="2284"/>
                  <a:ext cx="15" cy="12"/>
                </a:xfrm>
                <a:custGeom>
                  <a:avLst/>
                  <a:gdLst>
                    <a:gd name="T0" fmla="*/ 15 w 15"/>
                    <a:gd name="T1" fmla="*/ 12 h 12"/>
                    <a:gd name="T2" fmla="*/ 15 w 15"/>
                    <a:gd name="T3" fmla="*/ 6 h 12"/>
                    <a:gd name="T4" fmla="*/ 11 w 15"/>
                    <a:gd name="T5" fmla="*/ 1 h 12"/>
                    <a:gd name="T6" fmla="*/ 5 w 15"/>
                    <a:gd name="T7" fmla="*/ 0 h 12"/>
                    <a:gd name="T8" fmla="*/ 0 w 15"/>
                    <a:gd name="T9" fmla="*/ 5 h 12"/>
                    <a:gd name="T10" fmla="*/ 15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12"/>
                      </a:moveTo>
                      <a:lnTo>
                        <a:pt x="15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6" name="Freeform 103"/>
                <p:cNvSpPr>
                  <a:spLocks/>
                </p:cNvSpPr>
                <p:nvPr/>
              </p:nvSpPr>
              <p:spPr bwMode="auto">
                <a:xfrm>
                  <a:off x="1589" y="2416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2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7" name="Freeform 104"/>
                <p:cNvSpPr>
                  <a:spLocks/>
                </p:cNvSpPr>
                <p:nvPr/>
              </p:nvSpPr>
              <p:spPr bwMode="auto">
                <a:xfrm>
                  <a:off x="1595" y="2409"/>
                  <a:ext cx="29" cy="21"/>
                </a:xfrm>
                <a:custGeom>
                  <a:avLst/>
                  <a:gdLst>
                    <a:gd name="T0" fmla="*/ 15 w 29"/>
                    <a:gd name="T1" fmla="*/ 2 h 21"/>
                    <a:gd name="T2" fmla="*/ 15 w 29"/>
                    <a:gd name="T3" fmla="*/ 2 h 21"/>
                    <a:gd name="T4" fmla="*/ 15 w 29"/>
                    <a:gd name="T5" fmla="*/ 4 h 21"/>
                    <a:gd name="T6" fmla="*/ 14 w 29"/>
                    <a:gd name="T7" fmla="*/ 3 h 21"/>
                    <a:gd name="T8" fmla="*/ 8 w 29"/>
                    <a:gd name="T9" fmla="*/ 6 h 21"/>
                    <a:gd name="T10" fmla="*/ 0 w 29"/>
                    <a:gd name="T11" fmla="*/ 7 h 21"/>
                    <a:gd name="T12" fmla="*/ 3 w 29"/>
                    <a:gd name="T13" fmla="*/ 21 h 21"/>
                    <a:gd name="T14" fmla="*/ 10 w 29"/>
                    <a:gd name="T15" fmla="*/ 20 h 21"/>
                    <a:gd name="T16" fmla="*/ 19 w 29"/>
                    <a:gd name="T17" fmla="*/ 18 h 21"/>
                    <a:gd name="T18" fmla="*/ 27 w 29"/>
                    <a:gd name="T19" fmla="*/ 12 h 21"/>
                    <a:gd name="T20" fmla="*/ 29 w 29"/>
                    <a:gd name="T21" fmla="*/ 0 h 21"/>
                    <a:gd name="T22" fmla="*/ 29 w 29"/>
                    <a:gd name="T23" fmla="*/ 0 h 21"/>
                    <a:gd name="T24" fmla="*/ 15 w 29"/>
                    <a:gd name="T25" fmla="*/ 2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3" y="21"/>
                      </a:lnTo>
                      <a:lnTo>
                        <a:pt x="10" y="20"/>
                      </a:lnTo>
                      <a:lnTo>
                        <a:pt x="19" y="18"/>
                      </a:lnTo>
                      <a:lnTo>
                        <a:pt x="27" y="12"/>
                      </a:lnTo>
                      <a:lnTo>
                        <a:pt x="29" y="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8" name="Freeform 105"/>
                <p:cNvSpPr>
                  <a:spLocks/>
                </p:cNvSpPr>
                <p:nvPr/>
              </p:nvSpPr>
              <p:spPr bwMode="auto">
                <a:xfrm>
                  <a:off x="1595" y="2358"/>
                  <a:ext cx="29" cy="53"/>
                </a:xfrm>
                <a:custGeom>
                  <a:avLst/>
                  <a:gdLst>
                    <a:gd name="T0" fmla="*/ 3 w 29"/>
                    <a:gd name="T1" fmla="*/ 14 h 53"/>
                    <a:gd name="T2" fmla="*/ 0 w 29"/>
                    <a:gd name="T3" fmla="*/ 14 h 53"/>
                    <a:gd name="T4" fmla="*/ 6 w 29"/>
                    <a:gd name="T5" fmla="*/ 18 h 53"/>
                    <a:gd name="T6" fmla="*/ 10 w 29"/>
                    <a:gd name="T7" fmla="*/ 28 h 53"/>
                    <a:gd name="T8" fmla="*/ 13 w 29"/>
                    <a:gd name="T9" fmla="*/ 41 h 53"/>
                    <a:gd name="T10" fmla="*/ 15 w 29"/>
                    <a:gd name="T11" fmla="*/ 53 h 53"/>
                    <a:gd name="T12" fmla="*/ 29 w 29"/>
                    <a:gd name="T13" fmla="*/ 51 h 53"/>
                    <a:gd name="T14" fmla="*/ 27 w 29"/>
                    <a:gd name="T15" fmla="*/ 39 h 53"/>
                    <a:gd name="T16" fmla="*/ 25 w 29"/>
                    <a:gd name="T17" fmla="*/ 25 h 53"/>
                    <a:gd name="T18" fmla="*/ 19 w 29"/>
                    <a:gd name="T19" fmla="*/ 11 h 53"/>
                    <a:gd name="T20" fmla="*/ 8 w 29"/>
                    <a:gd name="T21" fmla="*/ 0 h 53"/>
                    <a:gd name="T22" fmla="*/ 5 w 29"/>
                    <a:gd name="T23" fmla="*/ 0 h 53"/>
                    <a:gd name="T24" fmla="*/ 3 w 29"/>
                    <a:gd name="T25" fmla="*/ 14 h 5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53"/>
                    <a:gd name="T41" fmla="*/ 29 w 29"/>
                    <a:gd name="T42" fmla="*/ 53 h 5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53">
                      <a:moveTo>
                        <a:pt x="3" y="14"/>
                      </a:moveTo>
                      <a:lnTo>
                        <a:pt x="0" y="14"/>
                      </a:lnTo>
                      <a:lnTo>
                        <a:pt x="6" y="18"/>
                      </a:lnTo>
                      <a:lnTo>
                        <a:pt x="10" y="28"/>
                      </a:lnTo>
                      <a:lnTo>
                        <a:pt x="13" y="41"/>
                      </a:lnTo>
                      <a:lnTo>
                        <a:pt x="15" y="53"/>
                      </a:lnTo>
                      <a:lnTo>
                        <a:pt x="29" y="51"/>
                      </a:lnTo>
                      <a:lnTo>
                        <a:pt x="27" y="39"/>
                      </a:lnTo>
                      <a:lnTo>
                        <a:pt x="25" y="25"/>
                      </a:lnTo>
                      <a:lnTo>
                        <a:pt x="19" y="1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9" name="Freeform 106"/>
                <p:cNvSpPr>
                  <a:spLocks/>
                </p:cNvSpPr>
                <p:nvPr/>
              </p:nvSpPr>
              <p:spPr bwMode="auto">
                <a:xfrm>
                  <a:off x="1558" y="2358"/>
                  <a:ext cx="42" cy="32"/>
                </a:xfrm>
                <a:custGeom>
                  <a:avLst/>
                  <a:gdLst>
                    <a:gd name="T0" fmla="*/ 14 w 42"/>
                    <a:gd name="T1" fmla="*/ 31 h 32"/>
                    <a:gd name="T2" fmla="*/ 14 w 42"/>
                    <a:gd name="T3" fmla="*/ 32 h 32"/>
                    <a:gd name="T4" fmla="*/ 19 w 42"/>
                    <a:gd name="T5" fmla="*/ 25 h 32"/>
                    <a:gd name="T6" fmla="*/ 27 w 42"/>
                    <a:gd name="T7" fmla="*/ 18 h 32"/>
                    <a:gd name="T8" fmla="*/ 33 w 42"/>
                    <a:gd name="T9" fmla="*/ 14 h 32"/>
                    <a:gd name="T10" fmla="*/ 40 w 42"/>
                    <a:gd name="T11" fmla="*/ 14 h 32"/>
                    <a:gd name="T12" fmla="*/ 42 w 42"/>
                    <a:gd name="T13" fmla="*/ 0 h 32"/>
                    <a:gd name="T14" fmla="*/ 30 w 42"/>
                    <a:gd name="T15" fmla="*/ 0 h 32"/>
                    <a:gd name="T16" fmla="*/ 17 w 42"/>
                    <a:gd name="T17" fmla="*/ 6 h 32"/>
                    <a:gd name="T18" fmla="*/ 7 w 42"/>
                    <a:gd name="T19" fmla="*/ 16 h 32"/>
                    <a:gd name="T20" fmla="*/ 0 w 42"/>
                    <a:gd name="T21" fmla="*/ 28 h 32"/>
                    <a:gd name="T22" fmla="*/ 0 w 42"/>
                    <a:gd name="T23" fmla="*/ 29 h 32"/>
                    <a:gd name="T24" fmla="*/ 14 w 42"/>
                    <a:gd name="T25" fmla="*/ 3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4" y="31"/>
                      </a:moveTo>
                      <a:lnTo>
                        <a:pt x="14" y="32"/>
                      </a:lnTo>
                      <a:lnTo>
                        <a:pt x="19" y="25"/>
                      </a:lnTo>
                      <a:lnTo>
                        <a:pt x="27" y="18"/>
                      </a:lnTo>
                      <a:lnTo>
                        <a:pt x="33" y="14"/>
                      </a:lnTo>
                      <a:lnTo>
                        <a:pt x="40" y="14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7" y="6"/>
                      </a:lnTo>
                      <a:lnTo>
                        <a:pt x="7" y="1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4" y="3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0" name="Freeform 107"/>
                <p:cNvSpPr>
                  <a:spLocks/>
                </p:cNvSpPr>
                <p:nvPr/>
              </p:nvSpPr>
              <p:spPr bwMode="auto">
                <a:xfrm>
                  <a:off x="1556" y="2387"/>
                  <a:ext cx="21" cy="48"/>
                </a:xfrm>
                <a:custGeom>
                  <a:avLst/>
                  <a:gdLst>
                    <a:gd name="T0" fmla="*/ 21 w 21"/>
                    <a:gd name="T1" fmla="*/ 46 h 48"/>
                    <a:gd name="T2" fmla="*/ 21 w 21"/>
                    <a:gd name="T3" fmla="*/ 46 h 48"/>
                    <a:gd name="T4" fmla="*/ 19 w 21"/>
                    <a:gd name="T5" fmla="*/ 34 h 48"/>
                    <a:gd name="T6" fmla="*/ 16 w 21"/>
                    <a:gd name="T7" fmla="*/ 23 h 48"/>
                    <a:gd name="T8" fmla="*/ 16 w 21"/>
                    <a:gd name="T9" fmla="*/ 13 h 48"/>
                    <a:gd name="T10" fmla="*/ 16 w 21"/>
                    <a:gd name="T11" fmla="*/ 2 h 48"/>
                    <a:gd name="T12" fmla="*/ 2 w 21"/>
                    <a:gd name="T13" fmla="*/ 0 h 48"/>
                    <a:gd name="T14" fmla="*/ 0 w 21"/>
                    <a:gd name="T15" fmla="*/ 13 h 48"/>
                    <a:gd name="T16" fmla="*/ 2 w 21"/>
                    <a:gd name="T17" fmla="*/ 25 h 48"/>
                    <a:gd name="T18" fmla="*/ 4 w 21"/>
                    <a:gd name="T19" fmla="*/ 36 h 48"/>
                    <a:gd name="T20" fmla="*/ 7 w 21"/>
                    <a:gd name="T21" fmla="*/ 48 h 48"/>
                    <a:gd name="T22" fmla="*/ 7 w 21"/>
                    <a:gd name="T23" fmla="*/ 48 h 48"/>
                    <a:gd name="T24" fmla="*/ 21 w 21"/>
                    <a:gd name="T25" fmla="*/ 46 h 4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48"/>
                    <a:gd name="T41" fmla="*/ 21 w 21"/>
                    <a:gd name="T42" fmla="*/ 48 h 4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48">
                      <a:moveTo>
                        <a:pt x="21" y="46"/>
                      </a:moveTo>
                      <a:lnTo>
                        <a:pt x="21" y="46"/>
                      </a:lnTo>
                      <a:lnTo>
                        <a:pt x="19" y="34"/>
                      </a:lnTo>
                      <a:lnTo>
                        <a:pt x="16" y="23"/>
                      </a:lnTo>
                      <a:lnTo>
                        <a:pt x="16" y="13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2" y="25"/>
                      </a:lnTo>
                      <a:lnTo>
                        <a:pt x="4" y="36"/>
                      </a:lnTo>
                      <a:lnTo>
                        <a:pt x="7" y="48"/>
                      </a:lnTo>
                      <a:lnTo>
                        <a:pt x="21" y="4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1" name="Freeform 108"/>
                <p:cNvSpPr>
                  <a:spLocks/>
                </p:cNvSpPr>
                <p:nvPr/>
              </p:nvSpPr>
              <p:spPr bwMode="auto">
                <a:xfrm>
                  <a:off x="1563" y="2433"/>
                  <a:ext cx="36" cy="26"/>
                </a:xfrm>
                <a:custGeom>
                  <a:avLst/>
                  <a:gdLst>
                    <a:gd name="T0" fmla="*/ 36 w 36"/>
                    <a:gd name="T1" fmla="*/ 9 h 26"/>
                    <a:gd name="T2" fmla="*/ 36 w 36"/>
                    <a:gd name="T3" fmla="*/ 9 h 26"/>
                    <a:gd name="T4" fmla="*/ 28 w 36"/>
                    <a:gd name="T5" fmla="*/ 9 h 26"/>
                    <a:gd name="T6" fmla="*/ 22 w 36"/>
                    <a:gd name="T7" fmla="*/ 7 h 26"/>
                    <a:gd name="T8" fmla="*/ 17 w 36"/>
                    <a:gd name="T9" fmla="*/ 3 h 26"/>
                    <a:gd name="T10" fmla="*/ 14 w 36"/>
                    <a:gd name="T11" fmla="*/ 0 h 26"/>
                    <a:gd name="T12" fmla="*/ 0 w 36"/>
                    <a:gd name="T13" fmla="*/ 2 h 26"/>
                    <a:gd name="T14" fmla="*/ 5 w 36"/>
                    <a:gd name="T15" fmla="*/ 13 h 26"/>
                    <a:gd name="T16" fmla="*/ 14 w 36"/>
                    <a:gd name="T17" fmla="*/ 22 h 26"/>
                    <a:gd name="T18" fmla="*/ 25 w 36"/>
                    <a:gd name="T19" fmla="*/ 24 h 26"/>
                    <a:gd name="T20" fmla="*/ 36 w 36"/>
                    <a:gd name="T21" fmla="*/ 26 h 26"/>
                    <a:gd name="T22" fmla="*/ 36 w 36"/>
                    <a:gd name="T23" fmla="*/ 26 h 26"/>
                    <a:gd name="T24" fmla="*/ 36 w 36"/>
                    <a:gd name="T25" fmla="*/ 9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6"/>
                    <a:gd name="T41" fmla="*/ 36 w 36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6"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28" y="9"/>
                      </a:lnTo>
                      <a:lnTo>
                        <a:pt x="22" y="7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5" y="13"/>
                      </a:lnTo>
                      <a:lnTo>
                        <a:pt x="14" y="22"/>
                      </a:lnTo>
                      <a:lnTo>
                        <a:pt x="25" y="24"/>
                      </a:lnTo>
                      <a:lnTo>
                        <a:pt x="36" y="26"/>
                      </a:lnTo>
                      <a:lnTo>
                        <a:pt x="36" y="9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2" name="Freeform 109"/>
                <p:cNvSpPr>
                  <a:spLocks/>
                </p:cNvSpPr>
                <p:nvPr/>
              </p:nvSpPr>
              <p:spPr bwMode="auto">
                <a:xfrm>
                  <a:off x="1599" y="2430"/>
                  <a:ext cx="62" cy="29"/>
                </a:xfrm>
                <a:custGeom>
                  <a:avLst/>
                  <a:gdLst>
                    <a:gd name="T0" fmla="*/ 54 w 62"/>
                    <a:gd name="T1" fmla="*/ 2 h 29"/>
                    <a:gd name="T2" fmla="*/ 54 w 62"/>
                    <a:gd name="T3" fmla="*/ 0 h 29"/>
                    <a:gd name="T4" fmla="*/ 50 w 62"/>
                    <a:gd name="T5" fmla="*/ 4 h 29"/>
                    <a:gd name="T6" fmla="*/ 42 w 62"/>
                    <a:gd name="T7" fmla="*/ 6 h 29"/>
                    <a:gd name="T8" fmla="*/ 36 w 62"/>
                    <a:gd name="T9" fmla="*/ 9 h 29"/>
                    <a:gd name="T10" fmla="*/ 30 w 62"/>
                    <a:gd name="T11" fmla="*/ 10 h 29"/>
                    <a:gd name="T12" fmla="*/ 22 w 62"/>
                    <a:gd name="T13" fmla="*/ 12 h 29"/>
                    <a:gd name="T14" fmla="*/ 16 w 62"/>
                    <a:gd name="T15" fmla="*/ 12 h 29"/>
                    <a:gd name="T16" fmla="*/ 9 w 62"/>
                    <a:gd name="T17" fmla="*/ 14 h 29"/>
                    <a:gd name="T18" fmla="*/ 0 w 62"/>
                    <a:gd name="T19" fmla="*/ 12 h 29"/>
                    <a:gd name="T20" fmla="*/ 0 w 62"/>
                    <a:gd name="T21" fmla="*/ 29 h 29"/>
                    <a:gd name="T22" fmla="*/ 9 w 62"/>
                    <a:gd name="T23" fmla="*/ 28 h 29"/>
                    <a:gd name="T24" fmla="*/ 16 w 62"/>
                    <a:gd name="T25" fmla="*/ 27 h 29"/>
                    <a:gd name="T26" fmla="*/ 24 w 62"/>
                    <a:gd name="T27" fmla="*/ 27 h 29"/>
                    <a:gd name="T28" fmla="*/ 33 w 62"/>
                    <a:gd name="T29" fmla="*/ 25 h 29"/>
                    <a:gd name="T30" fmla="*/ 39 w 62"/>
                    <a:gd name="T31" fmla="*/ 23 h 29"/>
                    <a:gd name="T32" fmla="*/ 47 w 62"/>
                    <a:gd name="T33" fmla="*/ 21 h 29"/>
                    <a:gd name="T34" fmla="*/ 54 w 62"/>
                    <a:gd name="T35" fmla="*/ 18 h 29"/>
                    <a:gd name="T36" fmla="*/ 62 w 62"/>
                    <a:gd name="T37" fmla="*/ 15 h 29"/>
                    <a:gd name="T38" fmla="*/ 62 w 62"/>
                    <a:gd name="T39" fmla="*/ 14 h 29"/>
                    <a:gd name="T40" fmla="*/ 54 w 62"/>
                    <a:gd name="T41" fmla="*/ 2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29"/>
                    <a:gd name="T65" fmla="*/ 62 w 62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29">
                      <a:moveTo>
                        <a:pt x="54" y="2"/>
                      </a:move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2" y="6"/>
                      </a:lnTo>
                      <a:lnTo>
                        <a:pt x="36" y="9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9" y="14"/>
                      </a:lnTo>
                      <a:lnTo>
                        <a:pt x="0" y="12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16" y="27"/>
                      </a:lnTo>
                      <a:lnTo>
                        <a:pt x="24" y="27"/>
                      </a:lnTo>
                      <a:lnTo>
                        <a:pt x="33" y="25"/>
                      </a:lnTo>
                      <a:lnTo>
                        <a:pt x="39" y="23"/>
                      </a:lnTo>
                      <a:lnTo>
                        <a:pt x="47" y="21"/>
                      </a:lnTo>
                      <a:lnTo>
                        <a:pt x="54" y="18"/>
                      </a:lnTo>
                      <a:lnTo>
                        <a:pt x="62" y="15"/>
                      </a:lnTo>
                      <a:lnTo>
                        <a:pt x="62" y="14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3" name="Freeform 110"/>
                <p:cNvSpPr>
                  <a:spLocks/>
                </p:cNvSpPr>
                <p:nvPr/>
              </p:nvSpPr>
              <p:spPr bwMode="auto">
                <a:xfrm>
                  <a:off x="1653" y="2372"/>
                  <a:ext cx="69" cy="72"/>
                </a:xfrm>
                <a:custGeom>
                  <a:avLst/>
                  <a:gdLst>
                    <a:gd name="T0" fmla="*/ 59 w 69"/>
                    <a:gd name="T1" fmla="*/ 0 h 72"/>
                    <a:gd name="T2" fmla="*/ 57 w 69"/>
                    <a:gd name="T3" fmla="*/ 2 h 72"/>
                    <a:gd name="T4" fmla="*/ 50 w 69"/>
                    <a:gd name="T5" fmla="*/ 10 h 72"/>
                    <a:gd name="T6" fmla="*/ 44 w 69"/>
                    <a:gd name="T7" fmla="*/ 18 h 72"/>
                    <a:gd name="T8" fmla="*/ 37 w 69"/>
                    <a:gd name="T9" fmla="*/ 27 h 72"/>
                    <a:gd name="T10" fmla="*/ 31 w 69"/>
                    <a:gd name="T11" fmla="*/ 34 h 72"/>
                    <a:gd name="T12" fmla="*/ 23 w 69"/>
                    <a:gd name="T13" fmla="*/ 41 h 72"/>
                    <a:gd name="T14" fmla="*/ 16 w 69"/>
                    <a:gd name="T15" fmla="*/ 47 h 72"/>
                    <a:gd name="T16" fmla="*/ 8 w 69"/>
                    <a:gd name="T17" fmla="*/ 54 h 72"/>
                    <a:gd name="T18" fmla="*/ 0 w 69"/>
                    <a:gd name="T19" fmla="*/ 60 h 72"/>
                    <a:gd name="T20" fmla="*/ 8 w 69"/>
                    <a:gd name="T21" fmla="*/ 72 h 72"/>
                    <a:gd name="T22" fmla="*/ 17 w 69"/>
                    <a:gd name="T23" fmla="*/ 66 h 72"/>
                    <a:gd name="T24" fmla="*/ 26 w 69"/>
                    <a:gd name="T25" fmla="*/ 60 h 72"/>
                    <a:gd name="T26" fmla="*/ 33 w 69"/>
                    <a:gd name="T27" fmla="*/ 51 h 72"/>
                    <a:gd name="T28" fmla="*/ 40 w 69"/>
                    <a:gd name="T29" fmla="*/ 44 h 72"/>
                    <a:gd name="T30" fmla="*/ 49 w 69"/>
                    <a:gd name="T31" fmla="*/ 37 h 72"/>
                    <a:gd name="T32" fmla="*/ 56 w 69"/>
                    <a:gd name="T33" fmla="*/ 28 h 72"/>
                    <a:gd name="T34" fmla="*/ 62 w 69"/>
                    <a:gd name="T35" fmla="*/ 20 h 72"/>
                    <a:gd name="T36" fmla="*/ 69 w 69"/>
                    <a:gd name="T37" fmla="*/ 11 h 72"/>
                    <a:gd name="T38" fmla="*/ 68 w 69"/>
                    <a:gd name="T39" fmla="*/ 12 h 72"/>
                    <a:gd name="T40" fmla="*/ 59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9" y="0"/>
                      </a:moveTo>
                      <a:lnTo>
                        <a:pt x="57" y="2"/>
                      </a:lnTo>
                      <a:lnTo>
                        <a:pt x="50" y="10"/>
                      </a:lnTo>
                      <a:lnTo>
                        <a:pt x="44" y="18"/>
                      </a:lnTo>
                      <a:lnTo>
                        <a:pt x="37" y="27"/>
                      </a:lnTo>
                      <a:lnTo>
                        <a:pt x="31" y="34"/>
                      </a:lnTo>
                      <a:lnTo>
                        <a:pt x="23" y="41"/>
                      </a:lnTo>
                      <a:lnTo>
                        <a:pt x="16" y="47"/>
                      </a:lnTo>
                      <a:lnTo>
                        <a:pt x="8" y="54"/>
                      </a:lnTo>
                      <a:lnTo>
                        <a:pt x="0" y="60"/>
                      </a:lnTo>
                      <a:lnTo>
                        <a:pt x="8" y="72"/>
                      </a:lnTo>
                      <a:lnTo>
                        <a:pt x="17" y="66"/>
                      </a:lnTo>
                      <a:lnTo>
                        <a:pt x="26" y="60"/>
                      </a:lnTo>
                      <a:lnTo>
                        <a:pt x="33" y="51"/>
                      </a:lnTo>
                      <a:lnTo>
                        <a:pt x="40" y="44"/>
                      </a:lnTo>
                      <a:lnTo>
                        <a:pt x="49" y="37"/>
                      </a:lnTo>
                      <a:lnTo>
                        <a:pt x="56" y="28"/>
                      </a:lnTo>
                      <a:lnTo>
                        <a:pt x="62" y="20"/>
                      </a:lnTo>
                      <a:lnTo>
                        <a:pt x="69" y="11"/>
                      </a:lnTo>
                      <a:lnTo>
                        <a:pt x="68" y="1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4" name="Freeform 111"/>
                <p:cNvSpPr>
                  <a:spLocks/>
                </p:cNvSpPr>
                <p:nvPr/>
              </p:nvSpPr>
              <p:spPr bwMode="auto">
                <a:xfrm>
                  <a:off x="1712" y="2274"/>
                  <a:ext cx="96" cy="110"/>
                </a:xfrm>
                <a:custGeom>
                  <a:avLst/>
                  <a:gdLst>
                    <a:gd name="T0" fmla="*/ 90 w 96"/>
                    <a:gd name="T1" fmla="*/ 0 h 110"/>
                    <a:gd name="T2" fmla="*/ 84 w 96"/>
                    <a:gd name="T3" fmla="*/ 5 h 110"/>
                    <a:gd name="T4" fmla="*/ 76 w 96"/>
                    <a:gd name="T5" fmla="*/ 16 h 110"/>
                    <a:gd name="T6" fmla="*/ 66 w 96"/>
                    <a:gd name="T7" fmla="*/ 28 h 110"/>
                    <a:gd name="T8" fmla="*/ 55 w 96"/>
                    <a:gd name="T9" fmla="*/ 41 h 110"/>
                    <a:gd name="T10" fmla="*/ 43 w 96"/>
                    <a:gd name="T11" fmla="*/ 55 h 110"/>
                    <a:gd name="T12" fmla="*/ 32 w 96"/>
                    <a:gd name="T13" fmla="*/ 67 h 110"/>
                    <a:gd name="T14" fmla="*/ 20 w 96"/>
                    <a:gd name="T15" fmla="*/ 79 h 110"/>
                    <a:gd name="T16" fmla="*/ 9 w 96"/>
                    <a:gd name="T17" fmla="*/ 90 h 110"/>
                    <a:gd name="T18" fmla="*/ 0 w 96"/>
                    <a:gd name="T19" fmla="*/ 98 h 110"/>
                    <a:gd name="T20" fmla="*/ 9 w 96"/>
                    <a:gd name="T21" fmla="*/ 110 h 110"/>
                    <a:gd name="T22" fmla="*/ 19 w 96"/>
                    <a:gd name="T23" fmla="*/ 100 h 110"/>
                    <a:gd name="T24" fmla="*/ 30 w 96"/>
                    <a:gd name="T25" fmla="*/ 89 h 110"/>
                    <a:gd name="T26" fmla="*/ 42 w 96"/>
                    <a:gd name="T27" fmla="*/ 77 h 110"/>
                    <a:gd name="T28" fmla="*/ 55 w 96"/>
                    <a:gd name="T29" fmla="*/ 64 h 110"/>
                    <a:gd name="T30" fmla="*/ 67 w 96"/>
                    <a:gd name="T31" fmla="*/ 51 h 110"/>
                    <a:gd name="T32" fmla="*/ 78 w 96"/>
                    <a:gd name="T33" fmla="*/ 38 h 110"/>
                    <a:gd name="T34" fmla="*/ 88 w 96"/>
                    <a:gd name="T35" fmla="*/ 26 h 110"/>
                    <a:gd name="T36" fmla="*/ 96 w 96"/>
                    <a:gd name="T37" fmla="*/ 12 h 110"/>
                    <a:gd name="T38" fmla="*/ 90 w 96"/>
                    <a:gd name="T39" fmla="*/ 17 h 110"/>
                    <a:gd name="T40" fmla="*/ 90 w 96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10"/>
                    <a:gd name="T65" fmla="*/ 96 w 96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10">
                      <a:moveTo>
                        <a:pt x="90" y="0"/>
                      </a:moveTo>
                      <a:lnTo>
                        <a:pt x="84" y="5"/>
                      </a:lnTo>
                      <a:lnTo>
                        <a:pt x="76" y="16"/>
                      </a:lnTo>
                      <a:lnTo>
                        <a:pt x="66" y="28"/>
                      </a:lnTo>
                      <a:lnTo>
                        <a:pt x="55" y="41"/>
                      </a:lnTo>
                      <a:lnTo>
                        <a:pt x="43" y="55"/>
                      </a:lnTo>
                      <a:lnTo>
                        <a:pt x="32" y="67"/>
                      </a:lnTo>
                      <a:lnTo>
                        <a:pt x="20" y="79"/>
                      </a:lnTo>
                      <a:lnTo>
                        <a:pt x="9" y="90"/>
                      </a:lnTo>
                      <a:lnTo>
                        <a:pt x="0" y="98"/>
                      </a:lnTo>
                      <a:lnTo>
                        <a:pt x="9" y="110"/>
                      </a:lnTo>
                      <a:lnTo>
                        <a:pt x="19" y="100"/>
                      </a:lnTo>
                      <a:lnTo>
                        <a:pt x="30" y="89"/>
                      </a:lnTo>
                      <a:lnTo>
                        <a:pt x="42" y="77"/>
                      </a:lnTo>
                      <a:lnTo>
                        <a:pt x="55" y="64"/>
                      </a:lnTo>
                      <a:lnTo>
                        <a:pt x="67" y="51"/>
                      </a:lnTo>
                      <a:lnTo>
                        <a:pt x="78" y="38"/>
                      </a:lnTo>
                      <a:lnTo>
                        <a:pt x="88" y="26"/>
                      </a:lnTo>
                      <a:lnTo>
                        <a:pt x="96" y="12"/>
                      </a:lnTo>
                      <a:lnTo>
                        <a:pt x="90" y="17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5" name="Freeform 112"/>
                <p:cNvSpPr>
                  <a:spLocks/>
                </p:cNvSpPr>
                <p:nvPr/>
              </p:nvSpPr>
              <p:spPr bwMode="auto">
                <a:xfrm>
                  <a:off x="1785" y="2274"/>
                  <a:ext cx="22" cy="31"/>
                </a:xfrm>
                <a:custGeom>
                  <a:avLst/>
                  <a:gdLst>
                    <a:gd name="T0" fmla="*/ 8 w 22"/>
                    <a:gd name="T1" fmla="*/ 16 h 31"/>
                    <a:gd name="T2" fmla="*/ 15 w 22"/>
                    <a:gd name="T3" fmla="*/ 26 h 31"/>
                    <a:gd name="T4" fmla="*/ 18 w 22"/>
                    <a:gd name="T5" fmla="*/ 21 h 31"/>
                    <a:gd name="T6" fmla="*/ 22 w 22"/>
                    <a:gd name="T7" fmla="*/ 15 h 31"/>
                    <a:gd name="T8" fmla="*/ 17 w 22"/>
                    <a:gd name="T9" fmla="*/ 0 h 31"/>
                    <a:gd name="T10" fmla="*/ 17 w 22"/>
                    <a:gd name="T11" fmla="*/ 17 h 31"/>
                    <a:gd name="T12" fmla="*/ 10 w 22"/>
                    <a:gd name="T13" fmla="*/ 8 h 31"/>
                    <a:gd name="T14" fmla="*/ 6 w 22"/>
                    <a:gd name="T15" fmla="*/ 11 h 31"/>
                    <a:gd name="T16" fmla="*/ 0 w 22"/>
                    <a:gd name="T17" fmla="*/ 19 h 31"/>
                    <a:gd name="T18" fmla="*/ 10 w 22"/>
                    <a:gd name="T19" fmla="*/ 31 h 31"/>
                    <a:gd name="T20" fmla="*/ 8 w 22"/>
                    <a:gd name="T21" fmla="*/ 16 h 3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1"/>
                    <a:gd name="T35" fmla="*/ 22 w 22"/>
                    <a:gd name="T36" fmla="*/ 31 h 3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1">
                      <a:moveTo>
                        <a:pt x="8" y="16"/>
                      </a:moveTo>
                      <a:lnTo>
                        <a:pt x="15" y="26"/>
                      </a:lnTo>
                      <a:lnTo>
                        <a:pt x="18" y="21"/>
                      </a:lnTo>
                      <a:lnTo>
                        <a:pt x="22" y="15"/>
                      </a:lnTo>
                      <a:lnTo>
                        <a:pt x="17" y="0"/>
                      </a:lnTo>
                      <a:lnTo>
                        <a:pt x="17" y="17"/>
                      </a:lnTo>
                      <a:lnTo>
                        <a:pt x="10" y="8"/>
                      </a:lnTo>
                      <a:lnTo>
                        <a:pt x="6" y="11"/>
                      </a:lnTo>
                      <a:lnTo>
                        <a:pt x="0" y="19"/>
                      </a:lnTo>
                      <a:lnTo>
                        <a:pt x="10" y="3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6" name="Freeform 113"/>
                <p:cNvSpPr>
                  <a:spLocks/>
                </p:cNvSpPr>
                <p:nvPr/>
              </p:nvSpPr>
              <p:spPr bwMode="auto">
                <a:xfrm>
                  <a:off x="1793" y="2290"/>
                  <a:ext cx="8" cy="15"/>
                </a:xfrm>
                <a:custGeom>
                  <a:avLst/>
                  <a:gdLst>
                    <a:gd name="T0" fmla="*/ 2 w 8"/>
                    <a:gd name="T1" fmla="*/ 15 h 15"/>
                    <a:gd name="T2" fmla="*/ 7 w 8"/>
                    <a:gd name="T3" fmla="*/ 12 h 15"/>
                    <a:gd name="T4" fmla="*/ 8 w 8"/>
                    <a:gd name="T5" fmla="*/ 6 h 15"/>
                    <a:gd name="T6" fmla="*/ 6 w 8"/>
                    <a:gd name="T7" fmla="*/ 1 h 15"/>
                    <a:gd name="T8" fmla="*/ 0 w 8"/>
                    <a:gd name="T9" fmla="*/ 0 h 15"/>
                    <a:gd name="T10" fmla="*/ 2 w 8"/>
                    <a:gd name="T11" fmla="*/ 15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5"/>
                    <a:gd name="T20" fmla="*/ 8 w 8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5">
                      <a:moveTo>
                        <a:pt x="2" y="15"/>
                      </a:moveTo>
                      <a:lnTo>
                        <a:pt x="7" y="12"/>
                      </a:lnTo>
                      <a:lnTo>
                        <a:pt x="8" y="6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7" name="Freeform 114"/>
                <p:cNvSpPr>
                  <a:spLocks/>
                </p:cNvSpPr>
                <p:nvPr/>
              </p:nvSpPr>
              <p:spPr bwMode="auto">
                <a:xfrm>
                  <a:off x="1490" y="2283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1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8" name="Freeform 115"/>
                <p:cNvSpPr>
                  <a:spLocks/>
                </p:cNvSpPr>
                <p:nvPr/>
              </p:nvSpPr>
              <p:spPr bwMode="auto">
                <a:xfrm>
                  <a:off x="1496" y="2270"/>
                  <a:ext cx="18" cy="27"/>
                </a:xfrm>
                <a:custGeom>
                  <a:avLst/>
                  <a:gdLst>
                    <a:gd name="T0" fmla="*/ 4 w 18"/>
                    <a:gd name="T1" fmla="*/ 1 h 27"/>
                    <a:gd name="T2" fmla="*/ 4 w 18"/>
                    <a:gd name="T3" fmla="*/ 2 h 27"/>
                    <a:gd name="T4" fmla="*/ 4 w 18"/>
                    <a:gd name="T5" fmla="*/ 7 h 27"/>
                    <a:gd name="T6" fmla="*/ 3 w 18"/>
                    <a:gd name="T7" fmla="*/ 10 h 27"/>
                    <a:gd name="T8" fmla="*/ 1 w 18"/>
                    <a:gd name="T9" fmla="*/ 12 h 27"/>
                    <a:gd name="T10" fmla="*/ 0 w 18"/>
                    <a:gd name="T11" fmla="*/ 13 h 27"/>
                    <a:gd name="T12" fmla="*/ 3 w 18"/>
                    <a:gd name="T13" fmla="*/ 27 h 27"/>
                    <a:gd name="T14" fmla="*/ 11 w 18"/>
                    <a:gd name="T15" fmla="*/ 24 h 27"/>
                    <a:gd name="T16" fmla="*/ 17 w 18"/>
                    <a:gd name="T17" fmla="*/ 15 h 27"/>
                    <a:gd name="T18" fmla="*/ 18 w 18"/>
                    <a:gd name="T19" fmla="*/ 7 h 27"/>
                    <a:gd name="T20" fmla="*/ 18 w 18"/>
                    <a:gd name="T21" fmla="*/ 0 h 27"/>
                    <a:gd name="T22" fmla="*/ 18 w 18"/>
                    <a:gd name="T23" fmla="*/ 1 h 27"/>
                    <a:gd name="T24" fmla="*/ 4 w 18"/>
                    <a:gd name="T25" fmla="*/ 1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18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4" y="1"/>
                      </a:move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3" y="27"/>
                      </a:lnTo>
                      <a:lnTo>
                        <a:pt x="11" y="24"/>
                      </a:lnTo>
                      <a:lnTo>
                        <a:pt x="17" y="15"/>
                      </a:lnTo>
                      <a:lnTo>
                        <a:pt x="18" y="7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9" name="Freeform 116"/>
                <p:cNvSpPr>
                  <a:spLocks/>
                </p:cNvSpPr>
                <p:nvPr/>
              </p:nvSpPr>
              <p:spPr bwMode="auto">
                <a:xfrm>
                  <a:off x="1473" y="2239"/>
                  <a:ext cx="41" cy="32"/>
                </a:xfrm>
                <a:custGeom>
                  <a:avLst/>
                  <a:gdLst>
                    <a:gd name="T0" fmla="*/ 0 w 41"/>
                    <a:gd name="T1" fmla="*/ 15 h 32"/>
                    <a:gd name="T2" fmla="*/ 0 w 41"/>
                    <a:gd name="T3" fmla="*/ 15 h 32"/>
                    <a:gd name="T4" fmla="*/ 16 w 41"/>
                    <a:gd name="T5" fmla="*/ 16 h 32"/>
                    <a:gd name="T6" fmla="*/ 22 w 41"/>
                    <a:gd name="T7" fmla="*/ 18 h 32"/>
                    <a:gd name="T8" fmla="*/ 24 w 41"/>
                    <a:gd name="T9" fmla="*/ 26 h 32"/>
                    <a:gd name="T10" fmla="*/ 27 w 41"/>
                    <a:gd name="T11" fmla="*/ 32 h 32"/>
                    <a:gd name="T12" fmla="*/ 41 w 41"/>
                    <a:gd name="T13" fmla="*/ 32 h 32"/>
                    <a:gd name="T14" fmla="*/ 39 w 41"/>
                    <a:gd name="T15" fmla="*/ 21 h 32"/>
                    <a:gd name="T16" fmla="*/ 32 w 41"/>
                    <a:gd name="T17" fmla="*/ 9 h 32"/>
                    <a:gd name="T18" fmla="*/ 18 w 41"/>
                    <a:gd name="T19" fmla="*/ 2 h 32"/>
                    <a:gd name="T20" fmla="*/ 0 w 41"/>
                    <a:gd name="T21" fmla="*/ 0 h 32"/>
                    <a:gd name="T22" fmla="*/ 0 w 41"/>
                    <a:gd name="T23" fmla="*/ 0 h 32"/>
                    <a:gd name="T24" fmla="*/ 0 w 41"/>
                    <a:gd name="T25" fmla="*/ 15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32"/>
                    <a:gd name="T41" fmla="*/ 41 w 41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3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6" y="16"/>
                      </a:lnTo>
                      <a:lnTo>
                        <a:pt x="22" y="18"/>
                      </a:lnTo>
                      <a:lnTo>
                        <a:pt x="24" y="26"/>
                      </a:lnTo>
                      <a:lnTo>
                        <a:pt x="27" y="32"/>
                      </a:lnTo>
                      <a:lnTo>
                        <a:pt x="41" y="32"/>
                      </a:lnTo>
                      <a:lnTo>
                        <a:pt x="39" y="21"/>
                      </a:lnTo>
                      <a:lnTo>
                        <a:pt x="32" y="9"/>
                      </a:ln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0" name="Freeform 117"/>
                <p:cNvSpPr>
                  <a:spLocks/>
                </p:cNvSpPr>
                <p:nvPr/>
              </p:nvSpPr>
              <p:spPr bwMode="auto">
                <a:xfrm>
                  <a:off x="1444" y="2239"/>
                  <a:ext cx="29" cy="43"/>
                </a:xfrm>
                <a:custGeom>
                  <a:avLst/>
                  <a:gdLst>
                    <a:gd name="T0" fmla="*/ 15 w 29"/>
                    <a:gd name="T1" fmla="*/ 40 h 43"/>
                    <a:gd name="T2" fmla="*/ 15 w 29"/>
                    <a:gd name="T3" fmla="*/ 43 h 43"/>
                    <a:gd name="T4" fmla="*/ 18 w 29"/>
                    <a:gd name="T5" fmla="*/ 34 h 43"/>
                    <a:gd name="T6" fmla="*/ 24 w 29"/>
                    <a:gd name="T7" fmla="*/ 23 h 43"/>
                    <a:gd name="T8" fmla="*/ 27 w 29"/>
                    <a:gd name="T9" fmla="*/ 16 h 43"/>
                    <a:gd name="T10" fmla="*/ 29 w 29"/>
                    <a:gd name="T11" fmla="*/ 15 h 43"/>
                    <a:gd name="T12" fmla="*/ 29 w 29"/>
                    <a:gd name="T13" fmla="*/ 0 h 43"/>
                    <a:gd name="T14" fmla="*/ 17 w 29"/>
                    <a:gd name="T15" fmla="*/ 6 h 43"/>
                    <a:gd name="T16" fmla="*/ 10 w 29"/>
                    <a:gd name="T17" fmla="*/ 16 h 43"/>
                    <a:gd name="T18" fmla="*/ 4 w 29"/>
                    <a:gd name="T19" fmla="*/ 27 h 43"/>
                    <a:gd name="T20" fmla="*/ 0 w 29"/>
                    <a:gd name="T21" fmla="*/ 35 h 43"/>
                    <a:gd name="T22" fmla="*/ 0 w 29"/>
                    <a:gd name="T23" fmla="*/ 38 h 43"/>
                    <a:gd name="T24" fmla="*/ 15 w 29"/>
                    <a:gd name="T25" fmla="*/ 4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3"/>
                    <a:gd name="T41" fmla="*/ 29 w 29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3">
                      <a:moveTo>
                        <a:pt x="15" y="40"/>
                      </a:moveTo>
                      <a:lnTo>
                        <a:pt x="15" y="43"/>
                      </a:lnTo>
                      <a:lnTo>
                        <a:pt x="18" y="34"/>
                      </a:lnTo>
                      <a:lnTo>
                        <a:pt x="24" y="23"/>
                      </a:lnTo>
                      <a:lnTo>
                        <a:pt x="27" y="16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17" y="6"/>
                      </a:lnTo>
                      <a:lnTo>
                        <a:pt x="10" y="16"/>
                      </a:lnTo>
                      <a:lnTo>
                        <a:pt x="4" y="27"/>
                      </a:lnTo>
                      <a:lnTo>
                        <a:pt x="0" y="35"/>
                      </a:lnTo>
                      <a:lnTo>
                        <a:pt x="0" y="38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1" name="Freeform 118"/>
                <p:cNvSpPr>
                  <a:spLocks/>
                </p:cNvSpPr>
                <p:nvPr/>
              </p:nvSpPr>
              <p:spPr bwMode="auto">
                <a:xfrm>
                  <a:off x="1444" y="2277"/>
                  <a:ext cx="20" cy="35"/>
                </a:xfrm>
                <a:custGeom>
                  <a:avLst/>
                  <a:gdLst>
                    <a:gd name="T0" fmla="*/ 20 w 20"/>
                    <a:gd name="T1" fmla="*/ 34 h 35"/>
                    <a:gd name="T2" fmla="*/ 20 w 20"/>
                    <a:gd name="T3" fmla="*/ 32 h 35"/>
                    <a:gd name="T4" fmla="*/ 17 w 20"/>
                    <a:gd name="T5" fmla="*/ 24 h 35"/>
                    <a:gd name="T6" fmla="*/ 16 w 20"/>
                    <a:gd name="T7" fmla="*/ 16 h 35"/>
                    <a:gd name="T8" fmla="*/ 15 w 20"/>
                    <a:gd name="T9" fmla="*/ 9 h 35"/>
                    <a:gd name="T10" fmla="*/ 15 w 20"/>
                    <a:gd name="T11" fmla="*/ 2 h 35"/>
                    <a:gd name="T12" fmla="*/ 0 w 20"/>
                    <a:gd name="T13" fmla="*/ 0 h 35"/>
                    <a:gd name="T14" fmla="*/ 0 w 20"/>
                    <a:gd name="T15" fmla="*/ 9 h 35"/>
                    <a:gd name="T16" fmla="*/ 1 w 20"/>
                    <a:gd name="T17" fmla="*/ 18 h 35"/>
                    <a:gd name="T18" fmla="*/ 3 w 20"/>
                    <a:gd name="T19" fmla="*/ 26 h 35"/>
                    <a:gd name="T20" fmla="*/ 5 w 20"/>
                    <a:gd name="T21" fmla="*/ 35 h 35"/>
                    <a:gd name="T22" fmla="*/ 5 w 20"/>
                    <a:gd name="T23" fmla="*/ 34 h 35"/>
                    <a:gd name="T24" fmla="*/ 20 w 20"/>
                    <a:gd name="T25" fmla="*/ 34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5"/>
                    <a:gd name="T41" fmla="*/ 20 w 20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5">
                      <a:moveTo>
                        <a:pt x="20" y="34"/>
                      </a:moveTo>
                      <a:lnTo>
                        <a:pt x="20" y="32"/>
                      </a:lnTo>
                      <a:lnTo>
                        <a:pt x="17" y="24"/>
                      </a:lnTo>
                      <a:lnTo>
                        <a:pt x="16" y="16"/>
                      </a:lnTo>
                      <a:lnTo>
                        <a:pt x="15" y="9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8"/>
                      </a:lnTo>
                      <a:lnTo>
                        <a:pt x="3" y="26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2" name="Freeform 119"/>
                <p:cNvSpPr>
                  <a:spLocks/>
                </p:cNvSpPr>
                <p:nvPr/>
              </p:nvSpPr>
              <p:spPr bwMode="auto">
                <a:xfrm>
                  <a:off x="1449" y="2311"/>
                  <a:ext cx="27" cy="19"/>
                </a:xfrm>
                <a:custGeom>
                  <a:avLst/>
                  <a:gdLst>
                    <a:gd name="T0" fmla="*/ 27 w 27"/>
                    <a:gd name="T1" fmla="*/ 4 h 19"/>
                    <a:gd name="T2" fmla="*/ 27 w 27"/>
                    <a:gd name="T3" fmla="*/ 4 h 19"/>
                    <a:gd name="T4" fmla="*/ 22 w 27"/>
                    <a:gd name="T5" fmla="*/ 3 h 19"/>
                    <a:gd name="T6" fmla="*/ 18 w 27"/>
                    <a:gd name="T7" fmla="*/ 1 h 19"/>
                    <a:gd name="T8" fmla="*/ 16 w 27"/>
                    <a:gd name="T9" fmla="*/ 0 h 19"/>
                    <a:gd name="T10" fmla="*/ 15 w 27"/>
                    <a:gd name="T11" fmla="*/ 0 h 19"/>
                    <a:gd name="T12" fmla="*/ 0 w 27"/>
                    <a:gd name="T13" fmla="*/ 0 h 19"/>
                    <a:gd name="T14" fmla="*/ 4 w 27"/>
                    <a:gd name="T15" fmla="*/ 9 h 19"/>
                    <a:gd name="T16" fmla="*/ 11 w 27"/>
                    <a:gd name="T17" fmla="*/ 15 h 19"/>
                    <a:gd name="T18" fmla="*/ 19 w 27"/>
                    <a:gd name="T19" fmla="*/ 18 h 19"/>
                    <a:gd name="T20" fmla="*/ 27 w 27"/>
                    <a:gd name="T21" fmla="*/ 19 h 19"/>
                    <a:gd name="T22" fmla="*/ 27 w 27"/>
                    <a:gd name="T23" fmla="*/ 19 h 19"/>
                    <a:gd name="T24" fmla="*/ 27 w 27"/>
                    <a:gd name="T25" fmla="*/ 4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19"/>
                    <a:gd name="T41" fmla="*/ 27 w 2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19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22" y="3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11" y="15"/>
                      </a:lnTo>
                      <a:lnTo>
                        <a:pt x="19" y="18"/>
                      </a:lnTo>
                      <a:lnTo>
                        <a:pt x="27" y="19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3" name="Freeform 120"/>
                <p:cNvSpPr>
                  <a:spLocks/>
                </p:cNvSpPr>
                <p:nvPr/>
              </p:nvSpPr>
              <p:spPr bwMode="auto">
                <a:xfrm>
                  <a:off x="1476" y="2306"/>
                  <a:ext cx="44" cy="24"/>
                </a:xfrm>
                <a:custGeom>
                  <a:avLst/>
                  <a:gdLst>
                    <a:gd name="T0" fmla="*/ 37 w 44"/>
                    <a:gd name="T1" fmla="*/ 1 h 24"/>
                    <a:gd name="T2" fmla="*/ 37 w 44"/>
                    <a:gd name="T3" fmla="*/ 0 h 24"/>
                    <a:gd name="T4" fmla="*/ 34 w 44"/>
                    <a:gd name="T5" fmla="*/ 2 h 24"/>
                    <a:gd name="T6" fmla="*/ 30 w 44"/>
                    <a:gd name="T7" fmla="*/ 3 h 24"/>
                    <a:gd name="T8" fmla="*/ 25 w 44"/>
                    <a:gd name="T9" fmla="*/ 5 h 24"/>
                    <a:gd name="T10" fmla="*/ 20 w 44"/>
                    <a:gd name="T11" fmla="*/ 6 h 24"/>
                    <a:gd name="T12" fmla="*/ 15 w 44"/>
                    <a:gd name="T13" fmla="*/ 7 h 24"/>
                    <a:gd name="T14" fmla="*/ 9 w 44"/>
                    <a:gd name="T15" fmla="*/ 8 h 24"/>
                    <a:gd name="T16" fmla="*/ 6 w 44"/>
                    <a:gd name="T17" fmla="*/ 9 h 24"/>
                    <a:gd name="T18" fmla="*/ 0 w 44"/>
                    <a:gd name="T19" fmla="*/ 9 h 24"/>
                    <a:gd name="T20" fmla="*/ 0 w 44"/>
                    <a:gd name="T21" fmla="*/ 24 h 24"/>
                    <a:gd name="T22" fmla="*/ 6 w 44"/>
                    <a:gd name="T23" fmla="*/ 24 h 24"/>
                    <a:gd name="T24" fmla="*/ 12 w 44"/>
                    <a:gd name="T25" fmla="*/ 23 h 24"/>
                    <a:gd name="T26" fmla="*/ 18 w 44"/>
                    <a:gd name="T27" fmla="*/ 22 h 24"/>
                    <a:gd name="T28" fmla="*/ 23 w 44"/>
                    <a:gd name="T29" fmla="*/ 20 h 24"/>
                    <a:gd name="T30" fmla="*/ 28 w 44"/>
                    <a:gd name="T31" fmla="*/ 19 h 24"/>
                    <a:gd name="T32" fmla="*/ 32 w 44"/>
                    <a:gd name="T33" fmla="*/ 18 h 24"/>
                    <a:gd name="T34" fmla="*/ 38 w 44"/>
                    <a:gd name="T35" fmla="*/ 17 h 24"/>
                    <a:gd name="T36" fmla="*/ 44 w 44"/>
                    <a:gd name="T37" fmla="*/ 14 h 24"/>
                    <a:gd name="T38" fmla="*/ 44 w 44"/>
                    <a:gd name="T39" fmla="*/ 13 h 24"/>
                    <a:gd name="T40" fmla="*/ 37 w 44"/>
                    <a:gd name="T41" fmla="*/ 1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24"/>
                    <a:gd name="T65" fmla="*/ 44 w 44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24">
                      <a:moveTo>
                        <a:pt x="37" y="1"/>
                      </a:move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30" y="3"/>
                      </a:lnTo>
                      <a:lnTo>
                        <a:pt x="25" y="5"/>
                      </a:lnTo>
                      <a:lnTo>
                        <a:pt x="20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0" y="9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23" y="20"/>
                      </a:lnTo>
                      <a:lnTo>
                        <a:pt x="28" y="19"/>
                      </a:lnTo>
                      <a:lnTo>
                        <a:pt x="32" y="18"/>
                      </a:lnTo>
                      <a:lnTo>
                        <a:pt x="38" y="17"/>
                      </a:lnTo>
                      <a:lnTo>
                        <a:pt x="44" y="14"/>
                      </a:lnTo>
                      <a:lnTo>
                        <a:pt x="44" y="13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4" name="Freeform 121"/>
                <p:cNvSpPr>
                  <a:spLocks/>
                </p:cNvSpPr>
                <p:nvPr/>
              </p:nvSpPr>
              <p:spPr bwMode="auto">
                <a:xfrm>
                  <a:off x="1513" y="2265"/>
                  <a:ext cx="51" cy="54"/>
                </a:xfrm>
                <a:custGeom>
                  <a:avLst/>
                  <a:gdLst>
                    <a:gd name="T0" fmla="*/ 40 w 51"/>
                    <a:gd name="T1" fmla="*/ 0 h 54"/>
                    <a:gd name="T2" fmla="*/ 39 w 51"/>
                    <a:gd name="T3" fmla="*/ 1 h 54"/>
                    <a:gd name="T4" fmla="*/ 34 w 51"/>
                    <a:gd name="T5" fmla="*/ 7 h 54"/>
                    <a:gd name="T6" fmla="*/ 29 w 51"/>
                    <a:gd name="T7" fmla="*/ 13 h 54"/>
                    <a:gd name="T8" fmla="*/ 24 w 51"/>
                    <a:gd name="T9" fmla="*/ 19 h 54"/>
                    <a:gd name="T10" fmla="*/ 20 w 51"/>
                    <a:gd name="T11" fmla="*/ 25 h 54"/>
                    <a:gd name="T12" fmla="*/ 16 w 51"/>
                    <a:gd name="T13" fmla="*/ 29 h 54"/>
                    <a:gd name="T14" fmla="*/ 10 w 51"/>
                    <a:gd name="T15" fmla="*/ 34 h 54"/>
                    <a:gd name="T16" fmla="*/ 5 w 51"/>
                    <a:gd name="T17" fmla="*/ 38 h 54"/>
                    <a:gd name="T18" fmla="*/ 0 w 51"/>
                    <a:gd name="T19" fmla="*/ 42 h 54"/>
                    <a:gd name="T20" fmla="*/ 7 w 51"/>
                    <a:gd name="T21" fmla="*/ 54 h 54"/>
                    <a:gd name="T22" fmla="*/ 15 w 51"/>
                    <a:gd name="T23" fmla="*/ 50 h 54"/>
                    <a:gd name="T24" fmla="*/ 20 w 51"/>
                    <a:gd name="T25" fmla="*/ 46 h 54"/>
                    <a:gd name="T26" fmla="*/ 26 w 51"/>
                    <a:gd name="T27" fmla="*/ 41 h 54"/>
                    <a:gd name="T28" fmla="*/ 32 w 51"/>
                    <a:gd name="T29" fmla="*/ 35 h 54"/>
                    <a:gd name="T30" fmla="*/ 36 w 51"/>
                    <a:gd name="T31" fmla="*/ 29 h 54"/>
                    <a:gd name="T32" fmla="*/ 41 w 51"/>
                    <a:gd name="T33" fmla="*/ 23 h 54"/>
                    <a:gd name="T34" fmla="*/ 46 w 51"/>
                    <a:gd name="T35" fmla="*/ 17 h 54"/>
                    <a:gd name="T36" fmla="*/ 51 w 51"/>
                    <a:gd name="T37" fmla="*/ 11 h 54"/>
                    <a:gd name="T38" fmla="*/ 50 w 51"/>
                    <a:gd name="T39" fmla="*/ 12 h 54"/>
                    <a:gd name="T40" fmla="*/ 40 w 5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54"/>
                    <a:gd name="T65" fmla="*/ 51 w 5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54">
                      <a:moveTo>
                        <a:pt x="40" y="0"/>
                      </a:moveTo>
                      <a:lnTo>
                        <a:pt x="39" y="1"/>
                      </a:lnTo>
                      <a:lnTo>
                        <a:pt x="34" y="7"/>
                      </a:lnTo>
                      <a:lnTo>
                        <a:pt x="29" y="13"/>
                      </a:lnTo>
                      <a:lnTo>
                        <a:pt x="24" y="19"/>
                      </a:lnTo>
                      <a:lnTo>
                        <a:pt x="20" y="25"/>
                      </a:lnTo>
                      <a:lnTo>
                        <a:pt x="16" y="29"/>
                      </a:lnTo>
                      <a:lnTo>
                        <a:pt x="10" y="34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7" y="54"/>
                      </a:lnTo>
                      <a:lnTo>
                        <a:pt x="15" y="50"/>
                      </a:lnTo>
                      <a:lnTo>
                        <a:pt x="20" y="46"/>
                      </a:lnTo>
                      <a:lnTo>
                        <a:pt x="26" y="41"/>
                      </a:lnTo>
                      <a:lnTo>
                        <a:pt x="32" y="35"/>
                      </a:lnTo>
                      <a:lnTo>
                        <a:pt x="36" y="29"/>
                      </a:lnTo>
                      <a:lnTo>
                        <a:pt x="41" y="23"/>
                      </a:lnTo>
                      <a:lnTo>
                        <a:pt x="46" y="17"/>
                      </a:lnTo>
                      <a:lnTo>
                        <a:pt x="51" y="11"/>
                      </a:lnTo>
                      <a:lnTo>
                        <a:pt x="50" y="12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5" name="Freeform 122"/>
                <p:cNvSpPr>
                  <a:spLocks/>
                </p:cNvSpPr>
                <p:nvPr/>
              </p:nvSpPr>
              <p:spPr bwMode="auto">
                <a:xfrm>
                  <a:off x="1553" y="2193"/>
                  <a:ext cx="107" cy="84"/>
                </a:xfrm>
                <a:custGeom>
                  <a:avLst/>
                  <a:gdLst>
                    <a:gd name="T0" fmla="*/ 102 w 107"/>
                    <a:gd name="T1" fmla="*/ 6 h 84"/>
                    <a:gd name="T2" fmla="*/ 97 w 107"/>
                    <a:gd name="T3" fmla="*/ 0 h 84"/>
                    <a:gd name="T4" fmla="*/ 0 w 107"/>
                    <a:gd name="T5" fmla="*/ 72 h 84"/>
                    <a:gd name="T6" fmla="*/ 10 w 107"/>
                    <a:gd name="T7" fmla="*/ 84 h 84"/>
                    <a:gd name="T8" fmla="*/ 107 w 107"/>
                    <a:gd name="T9" fmla="*/ 12 h 84"/>
                    <a:gd name="T10" fmla="*/ 102 w 107"/>
                    <a:gd name="T11" fmla="*/ 6 h 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84"/>
                    <a:gd name="T20" fmla="*/ 107 w 107"/>
                    <a:gd name="T21" fmla="*/ 84 h 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84">
                      <a:moveTo>
                        <a:pt x="102" y="6"/>
                      </a:moveTo>
                      <a:lnTo>
                        <a:pt x="97" y="0"/>
                      </a:lnTo>
                      <a:lnTo>
                        <a:pt x="0" y="72"/>
                      </a:lnTo>
                      <a:lnTo>
                        <a:pt x="10" y="84"/>
                      </a:lnTo>
                      <a:lnTo>
                        <a:pt x="107" y="1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6" name="Freeform 123"/>
                <p:cNvSpPr>
                  <a:spLocks/>
                </p:cNvSpPr>
                <p:nvPr/>
              </p:nvSpPr>
              <p:spPr bwMode="auto">
                <a:xfrm>
                  <a:off x="1650" y="2192"/>
                  <a:ext cx="12" cy="13"/>
                </a:xfrm>
                <a:custGeom>
                  <a:avLst/>
                  <a:gdLst>
                    <a:gd name="T0" fmla="*/ 10 w 12"/>
                    <a:gd name="T1" fmla="*/ 13 h 13"/>
                    <a:gd name="T2" fmla="*/ 12 w 12"/>
                    <a:gd name="T3" fmla="*/ 9 h 13"/>
                    <a:gd name="T4" fmla="*/ 11 w 12"/>
                    <a:gd name="T5" fmla="*/ 3 h 13"/>
                    <a:gd name="T6" fmla="*/ 6 w 12"/>
                    <a:gd name="T7" fmla="*/ 0 h 13"/>
                    <a:gd name="T8" fmla="*/ 0 w 12"/>
                    <a:gd name="T9" fmla="*/ 1 h 13"/>
                    <a:gd name="T10" fmla="*/ 10 w 12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13"/>
                    <a:gd name="T20" fmla="*/ 12 w 12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13">
                      <a:moveTo>
                        <a:pt x="10" y="13"/>
                      </a:move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7" name="Rounded Rectangular Callout 186"/>
            <p:cNvSpPr/>
            <p:nvPr/>
          </p:nvSpPr>
          <p:spPr bwMode="auto">
            <a:xfrm>
              <a:off x="609600" y="1638300"/>
              <a:ext cx="4685506" cy="1028700"/>
            </a:xfrm>
            <a:prstGeom prst="wedgeRoundRectCallout">
              <a:avLst>
                <a:gd name="adj1" fmla="val 72152"/>
                <a:gd name="adj2" fmla="val 26033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It can be difficult to understand </a:t>
              </a:r>
              <a:br>
                <a:rPr lang="en-US" altLang="en-US" i="0" dirty="0"/>
              </a:br>
              <a:r>
                <a:rPr lang="en-US" altLang="en-US" i="0" dirty="0"/>
                <a:t>where computation go. </a:t>
              </a: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2477557" y="7845038"/>
            <a:ext cx="1871216" cy="1955385"/>
            <a:chOff x="-144" y="1147"/>
            <a:chExt cx="3264" cy="3173"/>
          </a:xfrm>
        </p:grpSpPr>
        <p:grpSp>
          <p:nvGrpSpPr>
            <p:cNvPr id="208" name="Group 4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278" name="Oval 5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 useBgFill="1">
            <p:nvSpPr>
              <p:cNvPr id="279" name="Oval 6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80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9" name="Group 8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272" name="Freeform 9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0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1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2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3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0" name="Group 15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270" name="Freeform 16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7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oup 18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264" name="Freeform 19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2"/>
                  <a:gd name="T131" fmla="*/ 351 w 351"/>
                  <a:gd name="T132" fmla="*/ 352 h 3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0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57"/>
                  <a:gd name="T163" fmla="*/ 0 h 538"/>
                  <a:gd name="T164" fmla="*/ 357 w 357"/>
                  <a:gd name="T165" fmla="*/ 538 h 5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1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2"/>
                  <a:gd name="T172" fmla="*/ 0 h 237"/>
                  <a:gd name="T173" fmla="*/ 812 w 812"/>
                  <a:gd name="T174" fmla="*/ 237 h 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2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0"/>
                  <a:gd name="T148" fmla="*/ 0 h 486"/>
                  <a:gd name="T149" fmla="*/ 480 w 480"/>
                  <a:gd name="T150" fmla="*/ 486 h 4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3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4"/>
                  <a:gd name="T178" fmla="*/ 0 h 669"/>
                  <a:gd name="T179" fmla="*/ 804 w 804"/>
                  <a:gd name="T180" fmla="*/ 669 h 6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4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8"/>
                  <a:gd name="T157" fmla="*/ 0 h 432"/>
                  <a:gd name="T158" fmla="*/ 788 w 788"/>
                  <a:gd name="T159" fmla="*/ 432 h 43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Text Box 25"/>
            <p:cNvSpPr txBox="1">
              <a:spLocks noChangeArrowheads="1"/>
            </p:cNvSpPr>
            <p:nvPr/>
          </p:nvSpPr>
          <p:spPr bwMode="auto">
            <a:xfrm>
              <a:off x="959" y="2064"/>
              <a:ext cx="453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i-1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sp>
          <p:nvSpPr>
            <p:cNvPr id="213" name="Text Box 26"/>
            <p:cNvSpPr txBox="1">
              <a:spLocks noChangeArrowheads="1"/>
            </p:cNvSpPr>
            <p:nvPr/>
          </p:nvSpPr>
          <p:spPr bwMode="auto">
            <a:xfrm>
              <a:off x="1562" y="2160"/>
              <a:ext cx="27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4" name="Group 27"/>
            <p:cNvGrpSpPr>
              <a:grpSpLocks/>
            </p:cNvGrpSpPr>
            <p:nvPr/>
          </p:nvGrpSpPr>
          <p:grpSpPr bwMode="auto">
            <a:xfrm rot="5563661">
              <a:off x="1850" y="3599"/>
              <a:ext cx="647" cy="603"/>
              <a:chOff x="1329" y="1989"/>
              <a:chExt cx="647" cy="603"/>
            </a:xfrm>
          </p:grpSpPr>
          <p:grpSp>
            <p:nvGrpSpPr>
              <p:cNvPr id="253" name="Group 28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62" name="Freeform 29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30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4" name="Group 31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256" name="Freeform 32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33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34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35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36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37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5" name="Text Box 38"/>
              <p:cNvSpPr txBox="1">
                <a:spLocks noChangeArrowheads="1"/>
              </p:cNvSpPr>
              <p:nvPr/>
            </p:nvSpPr>
            <p:spPr bwMode="auto">
              <a:xfrm>
                <a:off x="1558" y="2168"/>
                <a:ext cx="271" cy="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215" name="Group 39"/>
            <p:cNvGrpSpPr>
              <a:grpSpLocks/>
            </p:cNvGrpSpPr>
            <p:nvPr/>
          </p:nvGrpSpPr>
          <p:grpSpPr bwMode="auto">
            <a:xfrm rot="-8307170">
              <a:off x="37" y="3600"/>
              <a:ext cx="779" cy="646"/>
              <a:chOff x="720" y="1912"/>
              <a:chExt cx="779" cy="646"/>
            </a:xfrm>
          </p:grpSpPr>
          <p:grpSp>
            <p:nvGrpSpPr>
              <p:cNvPr id="242" name="Group 40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51" name="Freeform 4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4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3" name="Group 43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245" name="Freeform 4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4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4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4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4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4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4" name="Text Box 50"/>
              <p:cNvSpPr txBox="1">
                <a:spLocks noChangeArrowheads="1"/>
              </p:cNvSpPr>
              <p:nvPr/>
            </p:nvSpPr>
            <p:spPr bwMode="auto">
              <a:xfrm>
                <a:off x="1002" y="2073"/>
                <a:ext cx="278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16" name="Picture 5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4" y="1200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7" name="Group 52"/>
            <p:cNvGrpSpPr>
              <a:grpSpLocks noChangeAspect="1"/>
            </p:cNvGrpSpPr>
            <p:nvPr/>
          </p:nvGrpSpPr>
          <p:grpSpPr bwMode="auto">
            <a:xfrm rot="902222">
              <a:off x="48" y="1286"/>
              <a:ext cx="821" cy="682"/>
              <a:chOff x="1471" y="2266"/>
              <a:chExt cx="1746" cy="1449"/>
            </a:xfrm>
          </p:grpSpPr>
          <p:grpSp>
            <p:nvGrpSpPr>
              <p:cNvPr id="232" name="Group 53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240" name="Freeform 54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55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3" name="Group 56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234" name="Freeform 57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58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59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60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61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62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8" name="Text Box 63"/>
            <p:cNvSpPr txBox="1">
              <a:spLocks noChangeArrowheads="1"/>
            </p:cNvSpPr>
            <p:nvPr/>
          </p:nvSpPr>
          <p:spPr bwMode="auto">
            <a:xfrm>
              <a:off x="368" y="1440"/>
              <a:ext cx="325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0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9" name="Group 64"/>
            <p:cNvGrpSpPr>
              <a:grpSpLocks/>
            </p:cNvGrpSpPr>
            <p:nvPr/>
          </p:nvGrpSpPr>
          <p:grpSpPr bwMode="auto">
            <a:xfrm rot="-2627108">
              <a:off x="1918" y="1147"/>
              <a:ext cx="827" cy="603"/>
              <a:chOff x="1320" y="1966"/>
              <a:chExt cx="655" cy="603"/>
            </a:xfrm>
          </p:grpSpPr>
          <p:grpSp>
            <p:nvGrpSpPr>
              <p:cNvPr id="221" name="Group 65"/>
              <p:cNvGrpSpPr>
                <a:grpSpLocks noChangeAspect="1"/>
              </p:cNvGrpSpPr>
              <p:nvPr/>
            </p:nvGrpSpPr>
            <p:grpSpPr bwMode="auto">
              <a:xfrm>
                <a:off x="1320" y="1966"/>
                <a:ext cx="647" cy="603"/>
                <a:chOff x="2836" y="2439"/>
                <a:chExt cx="1451" cy="1352"/>
              </a:xfrm>
            </p:grpSpPr>
            <p:sp>
              <p:nvSpPr>
                <p:cNvPr id="226" name="Freeform 66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67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68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69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70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71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" name="Group 72"/>
              <p:cNvGrpSpPr>
                <a:grpSpLocks noChangeAspect="1"/>
              </p:cNvGrpSpPr>
              <p:nvPr/>
            </p:nvGrpSpPr>
            <p:grpSpPr bwMode="auto">
              <a:xfrm>
                <a:off x="1346" y="2030"/>
                <a:ext cx="144" cy="186"/>
                <a:chOff x="2895" y="2582"/>
                <a:chExt cx="322" cy="418"/>
              </a:xfrm>
            </p:grpSpPr>
            <p:sp>
              <p:nvSpPr>
                <p:cNvPr id="224" name="Freeform 73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74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3" name="Text Box 75"/>
              <p:cNvSpPr txBox="1">
                <a:spLocks noChangeArrowheads="1"/>
              </p:cNvSpPr>
              <p:nvPr/>
            </p:nvSpPr>
            <p:spPr bwMode="auto">
              <a:xfrm>
                <a:off x="1521" y="2134"/>
                <a:ext cx="454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 dirty="0">
                    <a:solidFill>
                      <a:schemeClr val="bg2"/>
                    </a:solidFill>
                  </a:rPr>
                  <a:t>T+1</a:t>
                </a:r>
                <a:endParaRPr lang="en-CA" altLang="en-US" sz="1400" i="0" dirty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20" name="Picture 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1226"/>
              <a:ext cx="480" cy="4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57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7106" y="3991708"/>
            <a:ext cx="3731294" cy="27984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34" name="Group 433"/>
          <p:cNvGrpSpPr/>
          <p:nvPr/>
        </p:nvGrpSpPr>
        <p:grpSpPr>
          <a:xfrm>
            <a:off x="5562600" y="3733800"/>
            <a:ext cx="3891861" cy="3064641"/>
            <a:chOff x="5257800" y="2819400"/>
            <a:chExt cx="4191000" cy="3630109"/>
          </a:xfrm>
        </p:grpSpPr>
        <p:grpSp>
          <p:nvGrpSpPr>
            <p:cNvPr id="435" name="Group 434"/>
            <p:cNvGrpSpPr/>
            <p:nvPr/>
          </p:nvGrpSpPr>
          <p:grpSpPr>
            <a:xfrm>
              <a:off x="5257800" y="4495800"/>
              <a:ext cx="3180789" cy="1953709"/>
              <a:chOff x="990600" y="4495800"/>
              <a:chExt cx="3180789" cy="1953709"/>
            </a:xfrm>
          </p:grpSpPr>
          <p:sp>
            <p:nvSpPr>
              <p:cNvPr id="464" name="AutoShape 31"/>
              <p:cNvSpPr>
                <a:spLocks noChangeArrowheads="1"/>
              </p:cNvSpPr>
              <p:nvPr/>
            </p:nvSpPr>
            <p:spPr bwMode="auto">
              <a:xfrm>
                <a:off x="31242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  <p:sp>
            <p:nvSpPr>
              <p:cNvPr id="465" name="AutoShape 32"/>
              <p:cNvSpPr>
                <a:spLocks noChangeArrowheads="1"/>
              </p:cNvSpPr>
              <p:nvPr/>
            </p:nvSpPr>
            <p:spPr bwMode="auto">
              <a:xfrm>
                <a:off x="12192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  <p:sp>
            <p:nvSpPr>
              <p:cNvPr id="466" name="Text Box 33"/>
              <p:cNvSpPr txBox="1">
                <a:spLocks noChangeArrowheads="1"/>
              </p:cNvSpPr>
              <p:nvPr/>
            </p:nvSpPr>
            <p:spPr bwMode="auto">
              <a:xfrm>
                <a:off x="1279236" y="6121400"/>
                <a:ext cx="878988" cy="328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200" i="0" dirty="0">
                    <a:solidFill>
                      <a:schemeClr val="accent1"/>
                    </a:solidFill>
                    <a:sym typeface="Symbol"/>
                  </a:rPr>
                  <a:t>x/4  3y</a:t>
                </a:r>
                <a:endParaRPr lang="en-US" altLang="en-US" sz="1200" dirty="0"/>
              </a:p>
            </p:txBody>
          </p:sp>
          <p:sp>
            <p:nvSpPr>
              <p:cNvPr id="467" name="Text Box 35"/>
              <p:cNvSpPr txBox="1">
                <a:spLocks noChangeArrowheads="1"/>
              </p:cNvSpPr>
              <p:nvPr/>
            </p:nvSpPr>
            <p:spPr bwMode="auto">
              <a:xfrm>
                <a:off x="3071446" y="6107722"/>
                <a:ext cx="1099943" cy="328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i="0" dirty="0">
                    <a:solidFill>
                      <a:schemeClr val="accent1"/>
                    </a:solidFill>
                    <a:sym typeface="Symbol"/>
                  </a:rPr>
                  <a:t>(x-3</a:t>
                </a:r>
                <a:r>
                  <a:rPr lang="en-US" altLang="en-US" sz="1200" i="0" dirty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1200" i="0" baseline="-25000" dirty="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200" i="0" dirty="0">
                    <a:solidFill>
                      <a:schemeClr val="accent1"/>
                    </a:solidFill>
                    <a:sym typeface="Symbol"/>
                  </a:rPr>
                  <a:t>)  y  </a:t>
                </a:r>
                <a:endParaRPr lang="en-US" altLang="en-US" sz="1200" i="0" dirty="0"/>
              </a:p>
            </p:txBody>
          </p:sp>
          <p:sp>
            <p:nvSpPr>
              <p:cNvPr id="468" name="Line 36"/>
              <p:cNvSpPr>
                <a:spLocks noChangeShapeType="1"/>
              </p:cNvSpPr>
              <p:nvPr/>
            </p:nvSpPr>
            <p:spPr bwMode="auto">
              <a:xfrm flipH="1">
                <a:off x="1676400" y="4495800"/>
                <a:ext cx="10668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Line 38"/>
              <p:cNvSpPr>
                <a:spLocks noChangeShapeType="1"/>
              </p:cNvSpPr>
              <p:nvPr/>
            </p:nvSpPr>
            <p:spPr bwMode="auto">
              <a:xfrm>
                <a:off x="2743200" y="4495800"/>
                <a:ext cx="838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0" name="Group 39"/>
              <p:cNvGrpSpPr>
                <a:grpSpLocks/>
              </p:cNvGrpSpPr>
              <p:nvPr/>
            </p:nvGrpSpPr>
            <p:grpSpPr bwMode="auto">
              <a:xfrm flipH="1">
                <a:off x="9906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486" name="Group 40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494" name="Freeform 41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5" name="Freeform 42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6" name="Freeform 43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7" name="Freeform 44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8" name="Freeform 45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9" name="Freeform 46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7" name="Freeform 47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" name="Freeform 48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" name="Oval 49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90" name="Oval 50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91" name="Oval 51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92" name="Oval 52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93" name="Oval 53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grpSp>
            <p:nvGrpSpPr>
              <p:cNvPr id="471" name="Group 69"/>
              <p:cNvGrpSpPr>
                <a:grpSpLocks/>
              </p:cNvGrpSpPr>
              <p:nvPr/>
            </p:nvGrpSpPr>
            <p:grpSpPr bwMode="auto">
              <a:xfrm flipH="1">
                <a:off x="29718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472" name="Group 70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480" name="Freeform 71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1" name="Freeform 72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" name="Freeform 73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" name="Freeform 74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4" name="Freeform 75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5" name="Freeform 76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73" name="Freeform 77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" name="Freeform 78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Oval 79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76" name="Oval 80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77" name="Oval 81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78" name="Oval 82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79" name="Oval 83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</p:grpSp>
        <p:grpSp>
          <p:nvGrpSpPr>
            <p:cNvPr id="436" name="Group 435"/>
            <p:cNvGrpSpPr/>
            <p:nvPr/>
          </p:nvGrpSpPr>
          <p:grpSpPr>
            <a:xfrm>
              <a:off x="5257800" y="2819400"/>
              <a:ext cx="4191000" cy="1981200"/>
              <a:chOff x="990600" y="2819400"/>
              <a:chExt cx="4191000" cy="1981200"/>
            </a:xfrm>
          </p:grpSpPr>
          <p:sp>
            <p:nvSpPr>
              <p:cNvPr id="437" name="Rectangle 2"/>
              <p:cNvSpPr>
                <a:spLocks noChangeArrowheads="1"/>
              </p:cNvSpPr>
              <p:nvPr/>
            </p:nvSpPr>
            <p:spPr bwMode="auto">
              <a:xfrm>
                <a:off x="1295400" y="2819400"/>
                <a:ext cx="3429000" cy="1676400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  <p:grpSp>
            <p:nvGrpSpPr>
              <p:cNvPr id="438" name="Group 437"/>
              <p:cNvGrpSpPr/>
              <p:nvPr/>
            </p:nvGrpSpPr>
            <p:grpSpPr>
              <a:xfrm>
                <a:off x="990600" y="2838450"/>
                <a:ext cx="4191000" cy="1962150"/>
                <a:chOff x="990600" y="2838450"/>
                <a:chExt cx="4191000" cy="1962150"/>
              </a:xfrm>
            </p:grpSpPr>
            <p:grpSp>
              <p:nvGrpSpPr>
                <p:cNvPr id="439" name="Group 6"/>
                <p:cNvGrpSpPr>
                  <a:grpSpLocks/>
                </p:cNvGrpSpPr>
                <p:nvPr/>
              </p:nvGrpSpPr>
              <p:grpSpPr bwMode="auto">
                <a:xfrm>
                  <a:off x="990600" y="3733800"/>
                  <a:ext cx="441325" cy="1066800"/>
                  <a:chOff x="864" y="465"/>
                  <a:chExt cx="1046" cy="2358"/>
                </a:xfrm>
              </p:grpSpPr>
              <p:grpSp>
                <p:nvGrpSpPr>
                  <p:cNvPr id="441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864" y="465"/>
                    <a:ext cx="1008" cy="2319"/>
                    <a:chOff x="587" y="528"/>
                    <a:chExt cx="1008" cy="2319"/>
                  </a:xfrm>
                </p:grpSpPr>
                <p:grpSp>
                  <p:nvGrpSpPr>
                    <p:cNvPr id="444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7" y="528"/>
                      <a:ext cx="1008" cy="2319"/>
                      <a:chOff x="587" y="528"/>
                      <a:chExt cx="1008" cy="2319"/>
                    </a:xfrm>
                  </p:grpSpPr>
                  <p:grpSp>
                    <p:nvGrpSpPr>
                      <p:cNvPr id="446" name="Group 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7" y="528"/>
                        <a:ext cx="1008" cy="2319"/>
                        <a:chOff x="1151" y="1104"/>
                        <a:chExt cx="686" cy="1741"/>
                      </a:xfrm>
                    </p:grpSpPr>
                    <p:sp>
                      <p:nvSpPr>
                        <p:cNvPr id="453" name="Freeform 1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4" name="Freeform 1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5" name="Freeform 1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6" name="Freeform 1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7" name="Freeform 14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8" name="Freeform 1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59" name="Group 16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60" name="Freeform 1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61" name="Freeform 1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62" name="Freeform 1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63" name="Freeform 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47" name="Group 21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51" name="Oval 2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wrap="none" lIns="274320" rIns="274320" anchor="ctr">
                          <a:spAutoFit/>
                        </a:bodyPr>
                        <a:lstStyle>
                          <a:lvl1pPr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algn="ctr" eaLnBrk="1" hangingPunct="1">
                            <a:spcBef>
                              <a:spcPct val="0"/>
                            </a:spcBef>
                            <a:buFontTx/>
                            <a:buNone/>
                          </a:pPr>
                          <a:endParaRPr lang="en-CA" altLang="en-US" sz="2800"/>
                        </a:p>
                      </p:txBody>
                    </p:sp>
                    <p:sp>
                      <p:nvSpPr>
                        <p:cNvPr id="452" name="Oval 2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wrap="none" lIns="274320" rIns="274320" anchor="ctr">
                          <a:spAutoFit/>
                        </a:bodyPr>
                        <a:lstStyle>
                          <a:lvl1pPr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algn="ctr" eaLnBrk="1" hangingPunct="1">
                            <a:spcBef>
                              <a:spcPct val="0"/>
                            </a:spcBef>
                            <a:buFontTx/>
                            <a:buNone/>
                          </a:pPr>
                          <a:endParaRPr lang="en-CA" altLang="en-US" sz="2800"/>
                        </a:p>
                      </p:txBody>
                    </p:sp>
                  </p:grpSp>
                  <p:grpSp>
                    <p:nvGrpSpPr>
                      <p:cNvPr id="448" name="Group 24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49" name="Oval 2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wrap="none" lIns="274320" rIns="274320" anchor="ctr">
                          <a:spAutoFit/>
                        </a:bodyPr>
                        <a:lstStyle>
                          <a:lvl1pPr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algn="ctr" eaLnBrk="1" hangingPunct="1">
                            <a:spcBef>
                              <a:spcPct val="0"/>
                            </a:spcBef>
                            <a:buFontTx/>
                            <a:buNone/>
                          </a:pPr>
                          <a:endParaRPr lang="en-CA" altLang="en-US" sz="2800"/>
                        </a:p>
                      </p:txBody>
                    </p:sp>
                    <p:sp>
                      <p:nvSpPr>
                        <p:cNvPr id="450" name="Oval 2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wrap="none" lIns="274320" rIns="274320" anchor="ctr">
                          <a:spAutoFit/>
                        </a:bodyPr>
                        <a:lstStyle>
                          <a:lvl1pPr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algn="ctr" eaLnBrk="1" hangingPunct="1">
                            <a:spcBef>
                              <a:spcPct val="0"/>
                            </a:spcBef>
                            <a:buFontTx/>
                            <a:buNone/>
                          </a:pPr>
                          <a:endParaRPr lang="en-CA" altLang="en-US" sz="2800"/>
                        </a:p>
                      </p:txBody>
                    </p:sp>
                  </p:grpSp>
                </p:grpSp>
                <p:sp>
                  <p:nvSpPr>
                    <p:cNvPr id="445" name="Oval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CA" altLang="en-US" sz="2400" i="0"/>
                    </a:p>
                  </p:txBody>
                </p:sp>
              </p:grpSp>
              <p:sp>
                <p:nvSpPr>
                  <p:cNvPr id="442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3" name="Freeform 29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40" name="Text Box 84"/>
                <p:cNvSpPr txBox="1">
                  <a:spLocks noChangeArrowheads="1"/>
                </p:cNvSpPr>
                <p:nvPr/>
              </p:nvSpPr>
              <p:spPr bwMode="auto">
                <a:xfrm>
                  <a:off x="1295400" y="2838450"/>
                  <a:ext cx="3886200" cy="14218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ts val="0"/>
                    </a:spcBef>
                    <a:buFontTx/>
                    <a:buNone/>
                  </a:pPr>
                  <a:endParaRPr lang="en-US" altLang="en-US" sz="1200" i="0" dirty="0">
                    <a:solidFill>
                      <a:schemeClr val="accent1"/>
                    </a:solidFill>
                  </a:endParaRPr>
                </a:p>
                <a:p>
                  <a:pPr>
                    <a:spcBef>
                      <a:spcPts val="0"/>
                    </a:spcBef>
                    <a:buFontTx/>
                    <a:buNone/>
                  </a:pP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Strange(</a:t>
                  </a:r>
                  <a:r>
                    <a:rPr lang="en-US" altLang="en-US" sz="1200" i="0" dirty="0" err="1">
                      <a:solidFill>
                        <a:schemeClr val="accent1"/>
                      </a:solidFill>
                    </a:rPr>
                    <a:t>x,y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):</a:t>
                  </a:r>
                </a:p>
                <a:p>
                  <a:pPr>
                    <a:spcBef>
                      <a:spcPts val="0"/>
                    </a:spcBef>
                    <a:buNone/>
                  </a:pPr>
                  <a:endParaRPr lang="en-US" altLang="en-US" sz="1200" i="0" dirty="0">
                    <a:solidFill>
                      <a:schemeClr val="accent1"/>
                    </a:solidFill>
                  </a:endParaRPr>
                </a:p>
                <a:p>
                  <a:pPr>
                    <a:spcBef>
                      <a:spcPts val="0"/>
                    </a:spcBef>
                    <a:buNone/>
                  </a:pP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  x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= 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x/4;     y1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=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3y;  f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= Strange( x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, y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);</a:t>
                  </a:r>
                </a:p>
                <a:p>
                  <a:pPr>
                    <a:spcBef>
                      <a:spcPts val="0"/>
                    </a:spcBef>
                    <a:buNone/>
                  </a:pP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  x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=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x - 3x1; y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  <a:sym typeface="Symbol"/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=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  y;  f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  <a:sym typeface="Symbol"/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= Strange( x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, y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); </a:t>
                  </a:r>
                </a:p>
                <a:p>
                  <a:pPr>
                    <a:spcBef>
                      <a:spcPts val="0"/>
                    </a:spcBef>
                    <a:buNone/>
                  </a:pP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  return(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f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+f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  <a:sym typeface="Symbol"/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);</a:t>
                  </a:r>
                  <a:endParaRPr lang="en-US" altLang="en-US" sz="1200" i="0" baseline="30000" dirty="0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21979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3" name="Rectangle 3"/>
          <p:cNvSpPr>
            <a:spLocks noChangeArrowheads="1"/>
          </p:cNvSpPr>
          <p:nvPr/>
        </p:nvSpPr>
        <p:spPr bwMode="auto">
          <a:xfrm>
            <a:off x="920750" y="2819400"/>
            <a:ext cx="1676400" cy="16764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  <p:sp>
        <p:nvSpPr>
          <p:cNvPr id="148484" name="Text Box 7"/>
          <p:cNvSpPr txBox="1">
            <a:spLocks noChangeArrowheads="1"/>
          </p:cNvSpPr>
          <p:nvPr/>
        </p:nvSpPr>
        <p:spPr bwMode="auto">
          <a:xfrm>
            <a:off x="2872154" y="1904488"/>
            <a:ext cx="6400800" cy="5410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400" i="0" dirty="0"/>
              <a:t>Consider your input instance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 i="0" dirty="0"/>
              <a:t>If it is small enough solve it on your own.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 i="0" dirty="0"/>
              <a:t>Allocate work </a:t>
            </a:r>
          </a:p>
          <a:p>
            <a:pPr lvl="1" eaLnBrk="1" hangingPunct="1"/>
            <a:r>
              <a:rPr lang="en-US" altLang="en-US" sz="2400" i="0" dirty="0"/>
              <a:t>Construct one or more sub-instances</a:t>
            </a:r>
          </a:p>
          <a:p>
            <a:pPr lvl="2" eaLnBrk="1" hangingPunct="1"/>
            <a:r>
              <a:rPr lang="en-US" altLang="en-US" i="0" dirty="0"/>
              <a:t>It must be smaller</a:t>
            </a:r>
          </a:p>
          <a:p>
            <a:pPr lvl="2" eaLnBrk="1" hangingPunct="1"/>
            <a:r>
              <a:rPr lang="en-US" altLang="en-US" i="0" dirty="0"/>
              <a:t>and meet the precondition</a:t>
            </a:r>
          </a:p>
          <a:p>
            <a:pPr lvl="1" eaLnBrk="1" hangingPunct="1"/>
            <a:r>
              <a:rPr lang="en-US" altLang="en-US" sz="2400" i="0" dirty="0"/>
              <a:t>Assume by magic your friends </a:t>
            </a:r>
            <a:br>
              <a:rPr lang="en-US" altLang="en-US" sz="2400" i="0" dirty="0"/>
            </a:br>
            <a:r>
              <a:rPr lang="en-US" altLang="en-US" sz="2400" i="0" dirty="0"/>
              <a:t>  give you the answer for these.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 i="0" dirty="0"/>
              <a:t>Use this help to solve your own instance.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 i="0" dirty="0"/>
              <a:t>Do </a:t>
            </a:r>
            <a:r>
              <a:rPr lang="en-US" altLang="en-US" sz="2400" b="1" i="0" u="sng" dirty="0"/>
              <a:t>not</a:t>
            </a:r>
            <a:r>
              <a:rPr lang="en-US" altLang="en-US" sz="2400" i="0" dirty="0"/>
              <a:t> worry about anything else.</a:t>
            </a:r>
          </a:p>
          <a:p>
            <a:pPr marL="800100" lvl="3" indent="-342900" eaLnBrk="1" hangingPunct="1">
              <a:spcBef>
                <a:spcPct val="0"/>
              </a:spcBef>
            </a:pPr>
            <a:r>
              <a:rPr lang="en-US" altLang="en-US" sz="2400" i="0" dirty="0"/>
              <a:t>Micro-manage friends by tracing out what they and their friend’s friends do. </a:t>
            </a:r>
          </a:p>
          <a:p>
            <a:pPr marL="800100" lvl="3" indent="-342900" eaLnBrk="1" hangingPunct="1">
              <a:spcBef>
                <a:spcPct val="0"/>
              </a:spcBef>
            </a:pPr>
            <a:r>
              <a:rPr lang="en-US" altLang="en-US" sz="2400" i="0" dirty="0"/>
              <a:t>Who your boss is.</a:t>
            </a:r>
          </a:p>
          <a:p>
            <a:pPr eaLnBrk="1" hangingPunct="1">
              <a:spcBef>
                <a:spcPct val="0"/>
              </a:spcBef>
            </a:pPr>
            <a:endParaRPr lang="en-CA" altLang="en-US" sz="2400" i="0" dirty="0"/>
          </a:p>
        </p:txBody>
      </p:sp>
      <p:grpSp>
        <p:nvGrpSpPr>
          <p:cNvPr id="7173" name="Group 8"/>
          <p:cNvGrpSpPr>
            <a:grpSpLocks/>
          </p:cNvGrpSpPr>
          <p:nvPr/>
        </p:nvGrpSpPr>
        <p:grpSpPr bwMode="auto">
          <a:xfrm>
            <a:off x="615950" y="3733800"/>
            <a:ext cx="441325" cy="1066800"/>
            <a:chOff x="864" y="465"/>
            <a:chExt cx="1046" cy="2358"/>
          </a:xfrm>
        </p:grpSpPr>
        <p:grpSp>
          <p:nvGrpSpPr>
            <p:cNvPr id="7230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7233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7235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7242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3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4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5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6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7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248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7249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50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5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52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236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40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/>
                  </a:p>
                </p:txBody>
              </p:sp>
              <p:sp>
                <p:nvSpPr>
                  <p:cNvPr id="7241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/>
                  </a:p>
                </p:txBody>
              </p:sp>
            </p:grpSp>
            <p:grpSp>
              <p:nvGrpSpPr>
                <p:cNvPr id="7237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38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/>
                  </a:p>
                </p:txBody>
              </p:sp>
              <p:sp>
                <p:nvSpPr>
                  <p:cNvPr id="7239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/>
                  </a:p>
                </p:txBody>
              </p:sp>
            </p:grpSp>
          </p:grpSp>
          <p:sp>
            <p:nvSpPr>
              <p:cNvPr id="7234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sp>
          <p:nvSpPr>
            <p:cNvPr id="7231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2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3654" y="4502275"/>
            <a:ext cx="2568199" cy="1979795"/>
            <a:chOff x="323654" y="4502275"/>
            <a:chExt cx="2568199" cy="1979795"/>
          </a:xfrm>
        </p:grpSpPr>
        <p:sp>
          <p:nvSpPr>
            <p:cNvPr id="7177" name="AutoShape 33"/>
            <p:cNvSpPr>
              <a:spLocks noChangeArrowheads="1"/>
            </p:cNvSpPr>
            <p:nvPr/>
          </p:nvSpPr>
          <p:spPr bwMode="auto">
            <a:xfrm>
              <a:off x="1965212" y="5105175"/>
              <a:ext cx="914541" cy="1294921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7178" name="AutoShape 34"/>
            <p:cNvSpPr>
              <a:spLocks noChangeArrowheads="1"/>
            </p:cNvSpPr>
            <p:nvPr/>
          </p:nvSpPr>
          <p:spPr bwMode="auto">
            <a:xfrm>
              <a:off x="552289" y="5105175"/>
              <a:ext cx="914541" cy="1294921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7179" name="Text Box 35"/>
            <p:cNvSpPr txBox="1">
              <a:spLocks noChangeArrowheads="1"/>
            </p:cNvSpPr>
            <p:nvPr/>
          </p:nvSpPr>
          <p:spPr bwMode="auto">
            <a:xfrm>
              <a:off x="609600" y="5651073"/>
              <a:ext cx="97174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X = 7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Y = 15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XY = 105</a:t>
              </a:r>
            </a:p>
          </p:txBody>
        </p:sp>
        <p:sp>
          <p:nvSpPr>
            <p:cNvPr id="7181" name="Text Box 37"/>
            <p:cNvSpPr txBox="1">
              <a:spLocks noChangeArrowheads="1"/>
            </p:cNvSpPr>
            <p:nvPr/>
          </p:nvSpPr>
          <p:spPr bwMode="auto">
            <a:xfrm>
              <a:off x="2028732" y="5651073"/>
              <a:ext cx="86312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X = 9</a:t>
              </a:r>
              <a:endParaRPr lang="en-US" altLang="en-US" sz="1600" b="1" dirty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1" dirty="0"/>
                <a:t>Y = 5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1" dirty="0"/>
                <a:t>XY = 45</a:t>
              </a:r>
            </a:p>
          </p:txBody>
        </p:sp>
        <p:sp>
          <p:nvSpPr>
            <p:cNvPr id="7182" name="Line 38"/>
            <p:cNvSpPr>
              <a:spLocks noChangeShapeType="1"/>
            </p:cNvSpPr>
            <p:nvPr/>
          </p:nvSpPr>
          <p:spPr bwMode="auto">
            <a:xfrm flipH="1">
              <a:off x="1023883" y="4502276"/>
              <a:ext cx="367668" cy="602899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" name="Line 40"/>
            <p:cNvSpPr>
              <a:spLocks noChangeShapeType="1"/>
            </p:cNvSpPr>
            <p:nvPr/>
          </p:nvSpPr>
          <p:spPr bwMode="auto">
            <a:xfrm>
              <a:off x="2133659" y="4502275"/>
              <a:ext cx="282331" cy="6029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185" name="Group 41"/>
            <p:cNvGrpSpPr>
              <a:grpSpLocks/>
            </p:cNvGrpSpPr>
            <p:nvPr/>
          </p:nvGrpSpPr>
          <p:grpSpPr bwMode="auto">
            <a:xfrm flipH="1">
              <a:off x="323654" y="5181347"/>
              <a:ext cx="381059" cy="993408"/>
              <a:chOff x="2308" y="1513"/>
              <a:chExt cx="1162" cy="2570"/>
            </a:xfrm>
          </p:grpSpPr>
          <p:grpSp>
            <p:nvGrpSpPr>
              <p:cNvPr id="7216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7224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17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220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221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222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223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7187" name="Group 71"/>
            <p:cNvGrpSpPr>
              <a:grpSpLocks/>
            </p:cNvGrpSpPr>
            <p:nvPr/>
          </p:nvGrpSpPr>
          <p:grpSpPr bwMode="auto">
            <a:xfrm flipH="1">
              <a:off x="1812788" y="5181347"/>
              <a:ext cx="381059" cy="993408"/>
              <a:chOff x="2308" y="1513"/>
              <a:chExt cx="1162" cy="2570"/>
            </a:xfrm>
          </p:grpSpPr>
          <p:grpSp>
            <p:nvGrpSpPr>
              <p:cNvPr id="7188" name="Group 7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7196" name="Freeform 7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" name="Freeform 7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" name="Freeform 7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" name="Freeform 7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" name="Freeform 7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" name="Freeform 7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189" name="Freeform 7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" name="Freeform 8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" name="Oval 8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192" name="Oval 8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193" name="Oval 8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194" name="Oval 8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195" name="Oval 8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</p:grpSp>
      <p:grpSp>
        <p:nvGrpSpPr>
          <p:cNvPr id="87" name="Group 86"/>
          <p:cNvGrpSpPr>
            <a:grpSpLocks/>
          </p:cNvGrpSpPr>
          <p:nvPr/>
        </p:nvGrpSpPr>
        <p:grpSpPr bwMode="auto">
          <a:xfrm>
            <a:off x="317304" y="6369313"/>
            <a:ext cx="1206696" cy="476785"/>
            <a:chOff x="381000" y="4495800"/>
            <a:chExt cx="3048000" cy="1905000"/>
          </a:xfrm>
        </p:grpSpPr>
        <p:sp>
          <p:nvSpPr>
            <p:cNvPr id="88" name="AutoShape 32"/>
            <p:cNvSpPr>
              <a:spLocks noChangeArrowheads="1"/>
            </p:cNvSpPr>
            <p:nvPr/>
          </p:nvSpPr>
          <p:spPr bwMode="auto">
            <a:xfrm>
              <a:off x="16002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89" name="AutoShape 33"/>
            <p:cNvSpPr>
              <a:spLocks noChangeArrowheads="1"/>
            </p:cNvSpPr>
            <p:nvPr/>
          </p:nvSpPr>
          <p:spPr bwMode="auto">
            <a:xfrm>
              <a:off x="2514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90" name="AutoShape 34"/>
            <p:cNvSpPr>
              <a:spLocks noChangeArrowheads="1"/>
            </p:cNvSpPr>
            <p:nvPr/>
          </p:nvSpPr>
          <p:spPr bwMode="auto">
            <a:xfrm>
              <a:off x="609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94" name="Line 38"/>
            <p:cNvSpPr>
              <a:spLocks noChangeShapeType="1"/>
            </p:cNvSpPr>
            <p:nvPr/>
          </p:nvSpPr>
          <p:spPr bwMode="auto">
            <a:xfrm flipH="1">
              <a:off x="1066800" y="4495800"/>
              <a:ext cx="10668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Line 39"/>
            <p:cNvSpPr>
              <a:spLocks noChangeShapeType="1"/>
            </p:cNvSpPr>
            <p:nvPr/>
          </p:nvSpPr>
          <p:spPr bwMode="auto">
            <a:xfrm flipH="1">
              <a:off x="2057400" y="4495800"/>
              <a:ext cx="76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Line 40"/>
            <p:cNvSpPr>
              <a:spLocks noChangeShapeType="1"/>
            </p:cNvSpPr>
            <p:nvPr/>
          </p:nvSpPr>
          <p:spPr bwMode="auto">
            <a:xfrm>
              <a:off x="2133600" y="4495800"/>
              <a:ext cx="838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" name="Group 41"/>
            <p:cNvGrpSpPr>
              <a:grpSpLocks/>
            </p:cNvGrpSpPr>
            <p:nvPr/>
          </p:nvGrpSpPr>
          <p:grpSpPr bwMode="auto">
            <a:xfrm flipH="1">
              <a:off x="381000" y="5181600"/>
              <a:ext cx="381000" cy="993775"/>
              <a:chOff x="2308" y="1513"/>
              <a:chExt cx="1162" cy="2570"/>
            </a:xfrm>
          </p:grpSpPr>
          <p:grpSp>
            <p:nvGrpSpPr>
              <p:cNvPr id="128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36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9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32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33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34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35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98" name="Group 56"/>
            <p:cNvGrpSpPr>
              <a:grpSpLocks/>
            </p:cNvGrpSpPr>
            <p:nvPr/>
          </p:nvGrpSpPr>
          <p:grpSpPr bwMode="auto">
            <a:xfrm flipH="1">
              <a:off x="1371600" y="5181600"/>
              <a:ext cx="381000" cy="993775"/>
              <a:chOff x="2308" y="1513"/>
              <a:chExt cx="1162" cy="2570"/>
            </a:xfrm>
          </p:grpSpPr>
          <p:grpSp>
            <p:nvGrpSpPr>
              <p:cNvPr id="114" name="Group 57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22" name="Freeform 58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59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60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61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62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63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" name="Freeform 64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65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Oval 66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18" name="Oval 67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19" name="Oval 68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20" name="Oval 69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21" name="Oval 70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99" name="Group 71"/>
            <p:cNvGrpSpPr>
              <a:grpSpLocks/>
            </p:cNvGrpSpPr>
            <p:nvPr/>
          </p:nvGrpSpPr>
          <p:grpSpPr bwMode="auto">
            <a:xfrm flipH="1">
              <a:off x="2362200" y="5181600"/>
              <a:ext cx="381000" cy="993775"/>
              <a:chOff x="2308" y="1513"/>
              <a:chExt cx="1162" cy="2570"/>
            </a:xfrm>
          </p:grpSpPr>
          <p:grpSp>
            <p:nvGrpSpPr>
              <p:cNvPr id="100" name="Group 7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08" name="Freeform 7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" name="Freeform 7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" name="Freeform 7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7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7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1" name="Freeform 7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8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Oval 8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04" name="Oval 8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05" name="Oval 8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06" name="Oval 8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07" name="Oval 8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</p:grpSp>
      <p:grpSp>
        <p:nvGrpSpPr>
          <p:cNvPr id="249" name="Group 248"/>
          <p:cNvGrpSpPr>
            <a:grpSpLocks/>
          </p:cNvGrpSpPr>
          <p:nvPr/>
        </p:nvGrpSpPr>
        <p:grpSpPr bwMode="auto">
          <a:xfrm>
            <a:off x="1841304" y="6369671"/>
            <a:ext cx="1206696" cy="476785"/>
            <a:chOff x="381000" y="4495800"/>
            <a:chExt cx="3048000" cy="1905000"/>
          </a:xfrm>
        </p:grpSpPr>
        <p:sp>
          <p:nvSpPr>
            <p:cNvPr id="250" name="AutoShape 32"/>
            <p:cNvSpPr>
              <a:spLocks noChangeArrowheads="1"/>
            </p:cNvSpPr>
            <p:nvPr/>
          </p:nvSpPr>
          <p:spPr bwMode="auto">
            <a:xfrm>
              <a:off x="16002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251" name="AutoShape 33"/>
            <p:cNvSpPr>
              <a:spLocks noChangeArrowheads="1"/>
            </p:cNvSpPr>
            <p:nvPr/>
          </p:nvSpPr>
          <p:spPr bwMode="auto">
            <a:xfrm>
              <a:off x="2514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252" name="AutoShape 34"/>
            <p:cNvSpPr>
              <a:spLocks noChangeArrowheads="1"/>
            </p:cNvSpPr>
            <p:nvPr/>
          </p:nvSpPr>
          <p:spPr bwMode="auto">
            <a:xfrm>
              <a:off x="609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253" name="Line 38"/>
            <p:cNvSpPr>
              <a:spLocks noChangeShapeType="1"/>
            </p:cNvSpPr>
            <p:nvPr/>
          </p:nvSpPr>
          <p:spPr bwMode="auto">
            <a:xfrm flipH="1">
              <a:off x="1066800" y="4495800"/>
              <a:ext cx="10668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Line 39"/>
            <p:cNvSpPr>
              <a:spLocks noChangeShapeType="1"/>
            </p:cNvSpPr>
            <p:nvPr/>
          </p:nvSpPr>
          <p:spPr bwMode="auto">
            <a:xfrm flipH="1">
              <a:off x="2057400" y="4495800"/>
              <a:ext cx="76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Line 40"/>
            <p:cNvSpPr>
              <a:spLocks noChangeShapeType="1"/>
            </p:cNvSpPr>
            <p:nvPr/>
          </p:nvSpPr>
          <p:spPr bwMode="auto">
            <a:xfrm>
              <a:off x="2133600" y="4495800"/>
              <a:ext cx="838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" name="Group 41"/>
            <p:cNvGrpSpPr>
              <a:grpSpLocks/>
            </p:cNvGrpSpPr>
            <p:nvPr/>
          </p:nvGrpSpPr>
          <p:grpSpPr bwMode="auto">
            <a:xfrm flipH="1">
              <a:off x="381000" y="5181600"/>
              <a:ext cx="381000" cy="993775"/>
              <a:chOff x="2308" y="1513"/>
              <a:chExt cx="1162" cy="2570"/>
            </a:xfrm>
          </p:grpSpPr>
          <p:grpSp>
            <p:nvGrpSpPr>
              <p:cNvPr id="287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95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91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92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93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94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257" name="Group 56"/>
            <p:cNvGrpSpPr>
              <a:grpSpLocks/>
            </p:cNvGrpSpPr>
            <p:nvPr/>
          </p:nvGrpSpPr>
          <p:grpSpPr bwMode="auto">
            <a:xfrm flipH="1">
              <a:off x="1371600" y="5181600"/>
              <a:ext cx="381000" cy="993775"/>
              <a:chOff x="2308" y="1513"/>
              <a:chExt cx="1162" cy="2570"/>
            </a:xfrm>
          </p:grpSpPr>
          <p:grpSp>
            <p:nvGrpSpPr>
              <p:cNvPr id="273" name="Group 57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81" name="Freeform 58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59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" name="Freeform 60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Freeform 61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62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Freeform 63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4" name="Freeform 64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65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Oval 66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77" name="Oval 67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78" name="Oval 68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79" name="Oval 69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80" name="Oval 70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258" name="Group 71"/>
            <p:cNvGrpSpPr>
              <a:grpSpLocks/>
            </p:cNvGrpSpPr>
            <p:nvPr/>
          </p:nvGrpSpPr>
          <p:grpSpPr bwMode="auto">
            <a:xfrm flipH="1">
              <a:off x="2362200" y="5181600"/>
              <a:ext cx="381000" cy="993775"/>
              <a:chOff x="2308" y="1513"/>
              <a:chExt cx="1162" cy="2570"/>
            </a:xfrm>
          </p:grpSpPr>
          <p:grpSp>
            <p:nvGrpSpPr>
              <p:cNvPr id="259" name="Group 7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7" name="Freeform 7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Freeform 7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" name="Freeform 7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" name="Freeform 7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" name="Freeform 7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" name="Freeform 7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" name="Freeform 7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8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Oval 8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63" name="Oval 8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64" name="Oval 8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65" name="Oval 8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66" name="Oval 8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</p:grpSp>
      <p:sp>
        <p:nvSpPr>
          <p:cNvPr id="302" name="Text Box 8"/>
          <p:cNvSpPr txBox="1">
            <a:spLocks noChangeArrowheads="1"/>
          </p:cNvSpPr>
          <p:nvPr/>
        </p:nvSpPr>
        <p:spPr bwMode="auto">
          <a:xfrm>
            <a:off x="76200" y="578584"/>
            <a:ext cx="6793523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FontTx/>
              <a:buNone/>
            </a:pPr>
            <a:r>
              <a:rPr lang="en-US" altLang="en-US" sz="2000" i="0" dirty="0">
                <a:solidFill>
                  <a:schemeClr val="accent1"/>
                </a:solidFill>
              </a:rPr>
              <a:t>Strange(</a:t>
            </a:r>
            <a:r>
              <a:rPr lang="en-US" altLang="en-US" sz="2000" i="0" dirty="0" err="1">
                <a:solidFill>
                  <a:schemeClr val="accent1"/>
                </a:solidFill>
              </a:rPr>
              <a:t>x,y</a:t>
            </a:r>
            <a:r>
              <a:rPr lang="en-US" altLang="en-US" sz="2000" i="0" dirty="0">
                <a:solidFill>
                  <a:schemeClr val="accent1"/>
                </a:solidFill>
              </a:rPr>
              <a:t>):</a:t>
            </a: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2000" i="0" dirty="0">
                <a:solidFill>
                  <a:schemeClr val="accent1"/>
                </a:solidFill>
              </a:rPr>
              <a:t>   If x &lt; 4 then return( </a:t>
            </a:r>
            <a:r>
              <a:rPr lang="en-US" altLang="en-US" sz="2000" i="0" dirty="0" err="1">
                <a:solidFill>
                  <a:schemeClr val="accent1"/>
                </a:solidFill>
              </a:rPr>
              <a:t>xy</a:t>
            </a:r>
            <a:r>
              <a:rPr lang="en-US" altLang="en-US" sz="2000" i="0" dirty="0">
                <a:solidFill>
                  <a:schemeClr val="accent1"/>
                </a:solidFill>
              </a:rPr>
              <a:t> );</a:t>
            </a:r>
            <a:endParaRPr lang="en-US" altLang="en-US" sz="2000" dirty="0">
              <a:solidFill>
                <a:schemeClr val="accent1"/>
              </a:solidFill>
            </a:endParaRPr>
          </a:p>
          <a:p>
            <a:pPr>
              <a:spcBef>
                <a:spcPts val="0"/>
              </a:spcBef>
              <a:buNone/>
            </a:pPr>
            <a:r>
              <a:rPr lang="en-US" altLang="en-US" sz="2000" i="0" dirty="0">
                <a:solidFill>
                  <a:schemeClr val="accent1"/>
                </a:solidFill>
              </a:rPr>
              <a:t>   x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000" i="0" dirty="0">
                <a:solidFill>
                  <a:schemeClr val="accent1"/>
                </a:solidFill>
              </a:rPr>
              <a:t> =  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x/4;     y</a:t>
            </a:r>
            <a:r>
              <a:rPr lang="en-US" altLang="en-US" sz="2000" i="0" baseline="-25000" dirty="0">
                <a:solidFill>
                  <a:schemeClr val="accent1"/>
                </a:solidFill>
                <a:sym typeface="Symbol"/>
              </a:rPr>
              <a:t>1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 </a:t>
            </a:r>
            <a:r>
              <a:rPr lang="en-US" altLang="en-US" sz="2000" i="0" dirty="0">
                <a:solidFill>
                  <a:schemeClr val="accent1"/>
                </a:solidFill>
              </a:rPr>
              <a:t>= 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3y;  f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000" i="0" dirty="0">
                <a:solidFill>
                  <a:schemeClr val="accent1"/>
                </a:solidFill>
              </a:rPr>
              <a:t> = Strange( x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000" i="0" dirty="0">
                <a:solidFill>
                  <a:schemeClr val="accent1"/>
                </a:solidFill>
              </a:rPr>
              <a:t>, y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000" i="0" dirty="0">
                <a:solidFill>
                  <a:schemeClr val="accent1"/>
                </a:solidFill>
              </a:rPr>
              <a:t> );</a:t>
            </a:r>
          </a:p>
          <a:p>
            <a:pPr>
              <a:spcBef>
                <a:spcPts val="0"/>
              </a:spcBef>
              <a:buNone/>
            </a:pPr>
            <a:r>
              <a:rPr lang="en-US" altLang="en-US" sz="2000" i="0" dirty="0">
                <a:solidFill>
                  <a:schemeClr val="accent1"/>
                </a:solidFill>
              </a:rPr>
              <a:t>   x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000" i="0" dirty="0">
                <a:solidFill>
                  <a:schemeClr val="accent1"/>
                </a:solidFill>
              </a:rPr>
              <a:t> = 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x - 3x</a:t>
            </a:r>
            <a:r>
              <a:rPr lang="en-US" altLang="en-US" sz="2000" i="0" baseline="-25000" dirty="0">
                <a:solidFill>
                  <a:schemeClr val="accent1"/>
                </a:solidFill>
                <a:sym typeface="Symbol"/>
              </a:rPr>
              <a:t>1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; y</a:t>
            </a:r>
            <a:r>
              <a:rPr lang="en-US" altLang="en-US" sz="2000" i="0" baseline="-25000" dirty="0">
                <a:solidFill>
                  <a:schemeClr val="accent1"/>
                </a:solidFill>
                <a:sym typeface="Symbol"/>
              </a:rPr>
              <a:t>2</a:t>
            </a:r>
            <a:r>
              <a:rPr lang="en-US" altLang="en-US" sz="2000" i="0" dirty="0">
                <a:solidFill>
                  <a:schemeClr val="accent1"/>
                </a:solidFill>
              </a:rPr>
              <a:t> = 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  y;  f</a:t>
            </a:r>
            <a:r>
              <a:rPr lang="en-US" altLang="en-US" sz="2000" i="0" baseline="-25000" dirty="0">
                <a:solidFill>
                  <a:schemeClr val="accent1"/>
                </a:solidFill>
                <a:sym typeface="Symbol"/>
              </a:rPr>
              <a:t>2</a:t>
            </a:r>
            <a:r>
              <a:rPr lang="en-US" altLang="en-US" sz="2000" i="0" dirty="0">
                <a:solidFill>
                  <a:schemeClr val="accent1"/>
                </a:solidFill>
              </a:rPr>
              <a:t> = Strange( x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000" i="0" dirty="0">
                <a:solidFill>
                  <a:schemeClr val="accent1"/>
                </a:solidFill>
              </a:rPr>
              <a:t>, y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000" i="0" dirty="0">
                <a:solidFill>
                  <a:schemeClr val="accent1"/>
                </a:solidFill>
              </a:rPr>
              <a:t> ); </a:t>
            </a:r>
          </a:p>
          <a:p>
            <a:pPr>
              <a:spcBef>
                <a:spcPts val="0"/>
              </a:spcBef>
              <a:buNone/>
            </a:pPr>
            <a:r>
              <a:rPr lang="en-US" altLang="en-US" sz="2000" i="0" dirty="0">
                <a:solidFill>
                  <a:schemeClr val="accent1"/>
                </a:solidFill>
              </a:rPr>
              <a:t>   return( 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f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+f</a:t>
            </a:r>
            <a:r>
              <a:rPr lang="en-US" altLang="en-US" sz="2000" i="0" baseline="-25000" dirty="0">
                <a:solidFill>
                  <a:schemeClr val="accent1"/>
                </a:solidFill>
                <a:sym typeface="Symbol"/>
              </a:rPr>
              <a:t>2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 </a:t>
            </a:r>
            <a:r>
              <a:rPr lang="en-US" altLang="en-US" sz="2000" i="0" dirty="0">
                <a:solidFill>
                  <a:schemeClr val="accent1"/>
                </a:solidFill>
              </a:rPr>
              <a:t>);</a:t>
            </a:r>
            <a:endParaRPr lang="en-US" altLang="en-US" sz="2000" i="0" baseline="30000" dirty="0">
              <a:solidFill>
                <a:schemeClr val="accent1"/>
              </a:solidFill>
            </a:endParaRPr>
          </a:p>
        </p:txBody>
      </p:sp>
      <p:cxnSp>
        <p:nvCxnSpPr>
          <p:cNvPr id="303" name="Straight Arrow Connector 302"/>
          <p:cNvCxnSpPr/>
          <p:nvPr/>
        </p:nvCxnSpPr>
        <p:spPr bwMode="auto">
          <a:xfrm flipH="1" flipV="1">
            <a:off x="1254527" y="826477"/>
            <a:ext cx="1743924" cy="129540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305" name="Group 304"/>
          <p:cNvGrpSpPr/>
          <p:nvPr/>
        </p:nvGrpSpPr>
        <p:grpSpPr>
          <a:xfrm>
            <a:off x="1357624" y="1474177"/>
            <a:ext cx="2223776" cy="1790700"/>
            <a:chOff x="3338824" y="952500"/>
            <a:chExt cx="2223776" cy="1790700"/>
          </a:xfrm>
        </p:grpSpPr>
        <p:cxnSp>
          <p:nvCxnSpPr>
            <p:cNvPr id="308" name="Straight Arrow Connector 307"/>
            <p:cNvCxnSpPr/>
            <p:nvPr/>
          </p:nvCxnSpPr>
          <p:spPr bwMode="auto">
            <a:xfrm flipH="1" flipV="1">
              <a:off x="3443341" y="1254369"/>
              <a:ext cx="2119259" cy="1488831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09" name="Straight Arrow Connector 308"/>
            <p:cNvCxnSpPr/>
            <p:nvPr/>
          </p:nvCxnSpPr>
          <p:spPr bwMode="auto">
            <a:xfrm flipH="1" flipV="1">
              <a:off x="3338824" y="952500"/>
              <a:ext cx="2223776" cy="1790700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310" name="Group 309"/>
          <p:cNvGrpSpPr/>
          <p:nvPr/>
        </p:nvGrpSpPr>
        <p:grpSpPr>
          <a:xfrm>
            <a:off x="2435157" y="1178169"/>
            <a:ext cx="1519801" cy="2479431"/>
            <a:chOff x="4042799" y="263769"/>
            <a:chExt cx="1519801" cy="2479431"/>
          </a:xfrm>
        </p:grpSpPr>
        <p:cxnSp>
          <p:nvCxnSpPr>
            <p:cNvPr id="311" name="Straight Arrow Connector 310"/>
            <p:cNvCxnSpPr/>
            <p:nvPr/>
          </p:nvCxnSpPr>
          <p:spPr bwMode="auto">
            <a:xfrm flipH="1" flipV="1">
              <a:off x="4042799" y="559777"/>
              <a:ext cx="1519801" cy="2183423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312" name="Rectangle 311"/>
            <p:cNvSpPr/>
            <p:nvPr/>
          </p:nvSpPr>
          <p:spPr>
            <a:xfrm>
              <a:off x="4057765" y="263769"/>
              <a:ext cx="343364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i="0" dirty="0">
                  <a:solidFill>
                    <a:srgbClr val="FF0000"/>
                  </a:solidFill>
                </a:rPr>
                <a:t>?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13" name="Group 312"/>
          <p:cNvGrpSpPr/>
          <p:nvPr/>
        </p:nvGrpSpPr>
        <p:grpSpPr>
          <a:xfrm flipH="1">
            <a:off x="3352800" y="1474177"/>
            <a:ext cx="228600" cy="3028099"/>
            <a:chOff x="5562605" y="-493732"/>
            <a:chExt cx="4075608" cy="3236933"/>
          </a:xfrm>
        </p:grpSpPr>
        <p:cxnSp>
          <p:nvCxnSpPr>
            <p:cNvPr id="314" name="Straight Arrow Connector 313"/>
            <p:cNvCxnSpPr/>
            <p:nvPr/>
          </p:nvCxnSpPr>
          <p:spPr bwMode="auto">
            <a:xfrm flipH="1" flipV="1">
              <a:off x="5562605" y="-171044"/>
              <a:ext cx="0" cy="2914245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15" name="Straight Arrow Connector 314"/>
            <p:cNvCxnSpPr/>
            <p:nvPr/>
          </p:nvCxnSpPr>
          <p:spPr bwMode="auto">
            <a:xfrm flipV="1">
              <a:off x="5562605" y="-493732"/>
              <a:ext cx="4075608" cy="3236932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cxnSp>
        <p:nvCxnSpPr>
          <p:cNvPr id="316" name="Straight Arrow Connector 315"/>
          <p:cNvCxnSpPr/>
          <p:nvPr/>
        </p:nvCxnSpPr>
        <p:spPr bwMode="auto">
          <a:xfrm flipH="1" flipV="1">
            <a:off x="1137457" y="1066800"/>
            <a:ext cx="1872559" cy="1418492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7" name="Straight Arrow Connector 316"/>
          <p:cNvCxnSpPr/>
          <p:nvPr/>
        </p:nvCxnSpPr>
        <p:spPr bwMode="auto">
          <a:xfrm flipH="1" flipV="1">
            <a:off x="1357624" y="2121877"/>
            <a:ext cx="1658254" cy="3071446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01" name="Text Box 7"/>
          <p:cNvSpPr txBox="1">
            <a:spLocks noChangeArrowheads="1"/>
          </p:cNvSpPr>
          <p:nvPr/>
        </p:nvSpPr>
        <p:spPr bwMode="auto">
          <a:xfrm>
            <a:off x="4876800" y="1074003"/>
            <a:ext cx="4267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400" i="0" dirty="0"/>
              <a:t>Know  </a:t>
            </a:r>
            <a:r>
              <a:rPr lang="en-US" altLang="en-US" sz="2400" i="0" dirty="0" err="1"/>
              <a:t>Precond</a:t>
            </a:r>
            <a:r>
              <a:rPr lang="en-US" altLang="en-US" sz="2400" i="0" dirty="0"/>
              <a:t>:  </a:t>
            </a:r>
            <a:r>
              <a:rPr lang="en-US" altLang="en-US" sz="2400" i="0" dirty="0" err="1"/>
              <a:t>ints</a:t>
            </a:r>
            <a:r>
              <a:rPr lang="en-US" altLang="en-US" sz="2400" i="0" dirty="0"/>
              <a:t> </a:t>
            </a:r>
            <a:r>
              <a:rPr lang="en-US" altLang="en-US" sz="2400" i="0" dirty="0" err="1">
                <a:solidFill>
                  <a:schemeClr val="accent1"/>
                </a:solidFill>
              </a:rPr>
              <a:t>x</a:t>
            </a:r>
            <a:r>
              <a:rPr lang="en-US" altLang="en-US" sz="2400" i="0" dirty="0" err="1"/>
              <a:t>,</a:t>
            </a:r>
            <a:r>
              <a:rPr lang="en-US" altLang="en-US" sz="2400" i="0" dirty="0" err="1">
                <a:solidFill>
                  <a:schemeClr val="accent1"/>
                </a:solidFill>
              </a:rPr>
              <a:t>y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             </a:t>
            </a:r>
            <a:r>
              <a:rPr lang="en-US" altLang="en-US" sz="2400" i="0" dirty="0" err="1"/>
              <a:t>Postcond</a:t>
            </a:r>
            <a:r>
              <a:rPr lang="en-US" altLang="en-US" sz="2400" i="0" dirty="0"/>
              <a:t>:     </a:t>
            </a:r>
            <a:r>
              <a:rPr lang="en-US" altLang="en-US" sz="2400" i="0" dirty="0">
                <a:solidFill>
                  <a:srgbClr val="FF0000"/>
                </a:solidFill>
              </a:rPr>
              <a:t>???</a:t>
            </a:r>
          </a:p>
        </p:txBody>
      </p:sp>
      <p:sp>
        <p:nvSpPr>
          <p:cNvPr id="319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Friends &amp; Strong Induction</a:t>
            </a:r>
          </a:p>
        </p:txBody>
      </p:sp>
      <p:sp>
        <p:nvSpPr>
          <p:cNvPr id="320" name="Text Box 4"/>
          <p:cNvSpPr txBox="1">
            <a:spLocks noChangeArrowheads="1"/>
          </p:cNvSpPr>
          <p:nvPr/>
        </p:nvSpPr>
        <p:spPr bwMode="auto">
          <a:xfrm>
            <a:off x="990600" y="2849940"/>
            <a:ext cx="142539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/>
              <a:t>x</a:t>
            </a:r>
            <a:r>
              <a:rPr lang="en-US" altLang="en-US" sz="1600" i="0" dirty="0"/>
              <a:t>  = 30; </a:t>
            </a:r>
            <a:r>
              <a:rPr lang="en-US" altLang="en-US" sz="1600" dirty="0"/>
              <a:t>y</a:t>
            </a:r>
            <a:r>
              <a:rPr lang="en-US" altLang="en-US" sz="1600" i="0" dirty="0"/>
              <a:t>  =   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/>
              <a:t>x</a:t>
            </a:r>
            <a:r>
              <a:rPr lang="en-US" altLang="en-US" sz="1600" i="0" baseline="-25000" dirty="0"/>
              <a:t>1 </a:t>
            </a:r>
            <a:r>
              <a:rPr lang="en-US" altLang="en-US" sz="1600" i="0" dirty="0"/>
              <a:t>= </a:t>
            </a:r>
            <a:r>
              <a:rPr lang="en-US" altLang="en-US" sz="1600" i="0" dirty="0">
                <a:sym typeface="Symbol"/>
              </a:rPr>
              <a:t>7;  y</a:t>
            </a:r>
            <a:r>
              <a:rPr lang="en-US" altLang="en-US" sz="1600" i="0" baseline="-25000" dirty="0"/>
              <a:t>1</a:t>
            </a:r>
            <a:r>
              <a:rPr lang="en-US" altLang="en-US" sz="1600" i="0" dirty="0"/>
              <a:t> = </a:t>
            </a:r>
            <a:r>
              <a:rPr lang="en-US" altLang="en-US" sz="1600" i="0" dirty="0">
                <a:sym typeface="Symbol"/>
              </a:rPr>
              <a:t>15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>
                <a:sym typeface="Symbol"/>
              </a:rPr>
              <a:t>f</a:t>
            </a:r>
            <a:r>
              <a:rPr lang="en-US" altLang="en-US" sz="1600" i="0" baseline="-25000" dirty="0"/>
              <a:t>1</a:t>
            </a:r>
            <a:r>
              <a:rPr lang="en-US" altLang="en-US" sz="1600" i="0" dirty="0"/>
              <a:t> = 105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/>
              <a:t>x</a:t>
            </a:r>
            <a:r>
              <a:rPr lang="en-US" altLang="en-US" sz="1600" i="0" baseline="-25000" dirty="0"/>
              <a:t>2 </a:t>
            </a:r>
            <a:r>
              <a:rPr lang="en-US" altLang="en-US" sz="1600" i="0" dirty="0"/>
              <a:t>= </a:t>
            </a:r>
            <a:r>
              <a:rPr lang="en-US" altLang="en-US" sz="1600" i="0" dirty="0">
                <a:sym typeface="Symbol"/>
              </a:rPr>
              <a:t>9;  y</a:t>
            </a:r>
            <a:r>
              <a:rPr lang="en-US" altLang="en-US" sz="1600" i="0" baseline="-25000" dirty="0">
                <a:sym typeface="Symbol"/>
              </a:rPr>
              <a:t>2</a:t>
            </a:r>
            <a:r>
              <a:rPr lang="en-US" altLang="en-US" sz="1600" i="0" dirty="0"/>
              <a:t> = </a:t>
            </a:r>
            <a:r>
              <a:rPr lang="en-US" altLang="en-US" sz="1600" i="0" dirty="0">
                <a:sym typeface="Symbol"/>
              </a:rPr>
              <a:t>  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>
                <a:sym typeface="Symbol"/>
              </a:rPr>
              <a:t>f</a:t>
            </a:r>
            <a:r>
              <a:rPr lang="en-US" altLang="en-US" sz="1600" i="0" baseline="-25000" dirty="0">
                <a:sym typeface="Symbol"/>
              </a:rPr>
              <a:t>2</a:t>
            </a:r>
            <a:r>
              <a:rPr lang="en-US" altLang="en-US" sz="1600" i="0" dirty="0"/>
              <a:t> = 45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/>
              <a:t>return 150</a:t>
            </a:r>
          </a:p>
        </p:txBody>
      </p:sp>
    </p:spTree>
    <p:extLst>
      <p:ext uri="{BB962C8B-B14F-4D97-AF65-F5344CB8AC3E}">
        <p14:creationId xmlns:p14="http://schemas.microsoft.com/office/powerpoint/2010/main" val="2277188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84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84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484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484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484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484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484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484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484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484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4848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4848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4848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4848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14848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14848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53" grpId="0" animBg="1"/>
      <p:bldP spid="301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Recurrence Relations</a:t>
            </a:r>
            <a:br>
              <a:rPr lang="en-US" altLang="en-US" dirty="0"/>
            </a:br>
            <a:r>
              <a:rPr lang="en-US" altLang="en-US" dirty="0">
                <a:latin typeface="Symbol" pitchFamily="18" charset="2"/>
              </a:rPr>
              <a:t>»</a:t>
            </a:r>
            <a:r>
              <a:rPr lang="en-US" altLang="en-US" dirty="0"/>
              <a:t> Time of Recursive Program</a:t>
            </a:r>
            <a:endParaRPr lang="en-CA" altLang="en-US" dirty="0"/>
          </a:p>
        </p:txBody>
      </p:sp>
      <p:sp>
        <p:nvSpPr>
          <p:cNvPr id="53252" name="Rectangle 4"/>
          <p:cNvSpPr>
            <a:spLocks noChangeArrowheads="1"/>
          </p:cNvSpPr>
          <p:nvPr/>
        </p:nvSpPr>
        <p:spPr bwMode="auto">
          <a:xfrm>
            <a:off x="228600" y="1693863"/>
            <a:ext cx="4572000" cy="501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 dirty="0">
                <a:solidFill>
                  <a:schemeClr val="accent1"/>
                </a:solidFill>
              </a:rPr>
              <a:t>procedure  </a:t>
            </a:r>
            <a:r>
              <a:rPr lang="en-US" altLang="en-US" i="0" dirty="0" err="1">
                <a:solidFill>
                  <a:schemeClr val="accent1"/>
                </a:solidFill>
              </a:rPr>
              <a:t>Eg</a:t>
            </a:r>
            <a:r>
              <a:rPr lang="en-US" altLang="en-US" i="0" dirty="0">
                <a:solidFill>
                  <a:schemeClr val="accent1"/>
                </a:solidFill>
              </a:rPr>
              <a:t>(I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</a:t>
            </a:r>
            <a:r>
              <a:rPr lang="en-CA" altLang="en-US" i="0" dirty="0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n = |I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</a:t>
            </a:r>
            <a:r>
              <a:rPr lang="en-US" altLang="en-US" i="0" dirty="0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if(n</a:t>
            </a:r>
            <a:r>
              <a:rPr lang="en-US" altLang="en-US" i="0" dirty="0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i="0" dirty="0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   loop </a:t>
            </a:r>
            <a:r>
              <a:rPr lang="en-US" altLang="en-US" i="0" dirty="0" err="1">
                <a:solidFill>
                  <a:schemeClr val="accent1"/>
                </a:solidFill>
              </a:rPr>
              <a:t>i</a:t>
            </a:r>
            <a:r>
              <a:rPr lang="en-US" altLang="en-US" i="0" dirty="0">
                <a:solidFill>
                  <a:schemeClr val="accent1"/>
                </a:solidFill>
              </a:rPr>
              <a:t>=1..</a:t>
            </a:r>
            <a:r>
              <a:rPr lang="en-CA" altLang="en-US" i="0" dirty="0" err="1">
                <a:solidFill>
                  <a:schemeClr val="accent1"/>
                </a:solidFill>
              </a:rPr>
              <a:t>n</a:t>
            </a:r>
            <a:r>
              <a:rPr lang="en-CA" altLang="en-US" i="0" baseline="30000" dirty="0" err="1">
                <a:solidFill>
                  <a:schemeClr val="accent1"/>
                </a:solidFill>
              </a:rPr>
              <a:t>c</a:t>
            </a:r>
            <a:endParaRPr lang="en-US" altLang="en-US" i="0" dirty="0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       put “Hi”</a:t>
            </a:r>
            <a:r>
              <a:rPr lang="en-CA" altLang="en-US" i="0" dirty="0">
                <a:solidFill>
                  <a:schemeClr val="accent1"/>
                </a:solidFill>
              </a:rPr>
              <a:t>                  </a:t>
            </a:r>
            <a:endParaRPr lang="en-US" altLang="en-US" i="0" dirty="0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 dirty="0">
                <a:solidFill>
                  <a:schemeClr val="accent1"/>
                </a:solidFill>
              </a:rPr>
              <a:t>   </a:t>
            </a:r>
            <a:r>
              <a:rPr lang="en-US" altLang="en-US" i="0" dirty="0">
                <a:solidFill>
                  <a:schemeClr val="accent1"/>
                </a:solidFill>
              </a:rPr>
              <a:t>       loop </a:t>
            </a:r>
            <a:r>
              <a:rPr lang="en-US" altLang="en-US" i="0" dirty="0" err="1">
                <a:solidFill>
                  <a:schemeClr val="accent1"/>
                </a:solidFill>
              </a:rPr>
              <a:t>i</a:t>
            </a:r>
            <a:r>
              <a:rPr lang="en-US" altLang="en-US" i="0" dirty="0">
                <a:solidFill>
                  <a:schemeClr val="accent1"/>
                </a:solidFill>
              </a:rPr>
              <a:t>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       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n/b </a:t>
            </a:r>
            <a:r>
              <a:rPr lang="en-US" altLang="en-US" i="0" dirty="0">
                <a:solidFill>
                  <a:schemeClr val="accent1"/>
                </a:solidFill>
              </a:rPr>
              <a:t>= 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  </a:t>
            </a:r>
            <a:r>
              <a:rPr lang="en-US" altLang="en-US" sz="2000" i="0" dirty="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</a:t>
            </a:r>
            <a:r>
              <a:rPr lang="en-CA" altLang="en-US" i="0" dirty="0">
                <a:solidFill>
                  <a:schemeClr val="accent1"/>
                </a:solidFill>
              </a:rPr>
              <a:t>  </a:t>
            </a:r>
            <a:r>
              <a:rPr lang="en-US" altLang="en-US" i="0" dirty="0">
                <a:solidFill>
                  <a:schemeClr val="accent1"/>
                </a:solidFill>
              </a:rPr>
              <a:t>   </a:t>
            </a:r>
            <a:r>
              <a:rPr lang="en-CA" altLang="en-US" i="0" dirty="0">
                <a:solidFill>
                  <a:schemeClr val="accent1"/>
                </a:solidFill>
              </a:rPr>
              <a:t>  </a:t>
            </a:r>
            <a:r>
              <a:rPr lang="en-US" altLang="en-US" i="0" dirty="0" err="1">
                <a:solidFill>
                  <a:schemeClr val="accent1"/>
                </a:solidFill>
              </a:rPr>
              <a:t>Eg</a:t>
            </a:r>
            <a:r>
              <a:rPr lang="en-US" altLang="en-US" i="0" dirty="0">
                <a:solidFill>
                  <a:schemeClr val="accent1"/>
                </a:solidFill>
              </a:rPr>
              <a:t>(I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n/b</a:t>
            </a:r>
            <a:r>
              <a:rPr lang="en-US" altLang="en-US" i="0" dirty="0">
                <a:solidFill>
                  <a:schemeClr val="accent1"/>
                </a:solidFill>
              </a:rPr>
              <a:t>)</a:t>
            </a:r>
            <a:r>
              <a:rPr lang="en-CA" altLang="en-US" i="0" dirty="0"/>
              <a:t> </a:t>
            </a:r>
            <a:endParaRPr lang="en-US" altLang="en-US" i="0" dirty="0"/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chemeClr val="accent2"/>
                </a:solidFill>
              </a:rPr>
              <a:t>T(1) 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chemeClr val="accent2"/>
                </a:solidFill>
              </a:rPr>
              <a:t>T(n) = a T(n/b) + </a:t>
            </a:r>
            <a:r>
              <a:rPr lang="en-CA" altLang="en-US" sz="2800" i="0" dirty="0" err="1">
                <a:solidFill>
                  <a:schemeClr val="accent2"/>
                </a:solidFill>
              </a:rPr>
              <a:t>n</a:t>
            </a:r>
            <a:r>
              <a:rPr lang="en-CA" altLang="en-US" sz="2800" i="0" baseline="30000" dirty="0" err="1">
                <a:solidFill>
                  <a:schemeClr val="accent2"/>
                </a:solidFill>
              </a:rPr>
              <a:t>c</a:t>
            </a:r>
            <a:endParaRPr lang="en-CA" altLang="en-US" sz="2800" i="0" baseline="30000" dirty="0">
              <a:solidFill>
                <a:schemeClr val="accent2"/>
              </a:solidFill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3733800" y="2743200"/>
            <a:ext cx="6172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i="0" kern="0" dirty="0">
                <a:solidFill>
                  <a:schemeClr val="accent2"/>
                </a:solidFill>
              </a:rPr>
              <a:t>n</a:t>
            </a:r>
            <a:r>
              <a:rPr lang="en-US" altLang="en-US" i="0" kern="0" dirty="0"/>
              <a:t> is the “size” of our input.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i="0" kern="0" dirty="0">
                <a:solidFill>
                  <a:schemeClr val="accent2"/>
                </a:solidFill>
              </a:rPr>
              <a:t>a </a:t>
            </a:r>
            <a:r>
              <a:rPr lang="en-US" altLang="en-US" i="0" kern="0" dirty="0"/>
              <a:t>is the number of “friends”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i="0" kern="0" dirty="0">
                <a:solidFill>
                  <a:schemeClr val="accent2"/>
                </a:solidFill>
              </a:rPr>
              <a:t>n/b</a:t>
            </a:r>
            <a:r>
              <a:rPr lang="en-US" altLang="en-US" i="0" kern="0" dirty="0"/>
              <a:t> is the “size” of friend’s input.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i="0" dirty="0" err="1">
                <a:solidFill>
                  <a:schemeClr val="accent2"/>
                </a:solidFill>
              </a:rPr>
              <a:t>n</a:t>
            </a:r>
            <a:r>
              <a:rPr lang="en-CA" altLang="en-US" i="0" baseline="30000" dirty="0" err="1">
                <a:solidFill>
                  <a:schemeClr val="accent2"/>
                </a:solidFill>
              </a:rPr>
              <a:t>c</a:t>
            </a:r>
            <a:r>
              <a:rPr lang="en-CA" altLang="en-US" i="0" baseline="30000" dirty="0">
                <a:solidFill>
                  <a:schemeClr val="accent2"/>
                </a:solidFill>
              </a:rPr>
              <a:t> </a:t>
            </a:r>
            <a:r>
              <a:rPr lang="en-CA" altLang="en-US" i="0" dirty="0">
                <a:solidFill>
                  <a:schemeClr val="accent2"/>
                </a:solidFill>
              </a:rPr>
              <a:t> </a:t>
            </a:r>
            <a:r>
              <a:rPr lang="en-US" altLang="en-US" i="0" kern="0" dirty="0"/>
              <a:t>is the work I personally do.</a:t>
            </a:r>
          </a:p>
          <a:p>
            <a:pPr marL="0" indent="0" eaLnBrk="1" hangingPunct="1">
              <a:spcBef>
                <a:spcPct val="0"/>
              </a:spcBef>
              <a:buNone/>
            </a:pPr>
            <a:endParaRPr lang="en-US" altLang="en-US" i="0" kern="0" dirty="0"/>
          </a:p>
          <a:p>
            <a:pPr eaLnBrk="1" hangingPunct="1">
              <a:spcBef>
                <a:spcPct val="0"/>
              </a:spcBef>
            </a:pPr>
            <a:endParaRPr lang="en-US" altLang="en-US" i="0" kern="0" dirty="0"/>
          </a:p>
          <a:p>
            <a:pPr eaLnBrk="1" hangingPunct="1">
              <a:spcBef>
                <a:spcPct val="0"/>
              </a:spcBef>
            </a:pPr>
            <a:endParaRPr lang="en-US" altLang="en-US" i="0" kern="0" dirty="0"/>
          </a:p>
        </p:txBody>
      </p:sp>
    </p:spTree>
    <p:extLst>
      <p:ext uri="{BB962C8B-B14F-4D97-AF65-F5344CB8AC3E}">
        <p14:creationId xmlns:p14="http://schemas.microsoft.com/office/powerpoint/2010/main" val="3304612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AutoShape 2"/>
          <p:cNvSpPr>
            <a:spLocks noChangeArrowheads="1"/>
          </p:cNvSpPr>
          <p:nvPr/>
        </p:nvSpPr>
        <p:spPr bwMode="auto">
          <a:xfrm flipV="1">
            <a:off x="4724400" y="2984500"/>
            <a:ext cx="2236788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spcBef>
                <a:spcPct val="50000"/>
              </a:spcBef>
              <a:defRPr/>
            </a:pPr>
            <a:endParaRPr lang="en-CA" sz="3000" i="0">
              <a:cs typeface="+mn-cs"/>
            </a:endParaRPr>
          </a:p>
        </p:txBody>
      </p:sp>
      <p:sp>
        <p:nvSpPr>
          <p:cNvPr id="422915" name="AutoShape 3"/>
          <p:cNvSpPr>
            <a:spLocks noChangeArrowheads="1"/>
          </p:cNvSpPr>
          <p:nvPr/>
        </p:nvSpPr>
        <p:spPr bwMode="auto">
          <a:xfrm flipV="1">
            <a:off x="2411413" y="2971800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spcBef>
                <a:spcPct val="50000"/>
              </a:spcBef>
              <a:defRPr/>
            </a:pPr>
            <a:endParaRPr lang="en-CA" sz="3000" i="0">
              <a:cs typeface="+mn-cs"/>
            </a:endParaRPr>
          </a:p>
        </p:txBody>
      </p:sp>
      <p:sp>
        <p:nvSpPr>
          <p:cNvPr id="422916" name="AutoShape 4"/>
          <p:cNvSpPr>
            <a:spLocks noChangeArrowheads="1"/>
          </p:cNvSpPr>
          <p:nvPr/>
        </p:nvSpPr>
        <p:spPr bwMode="auto">
          <a:xfrm flipV="1">
            <a:off x="49213" y="2971800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spcBef>
                <a:spcPct val="50000"/>
              </a:spcBef>
              <a:defRPr/>
            </a:pPr>
            <a:endParaRPr lang="en-CA" sz="3000" i="0">
              <a:cs typeface="+mn-cs"/>
            </a:endParaRPr>
          </a:p>
        </p:txBody>
      </p:sp>
      <p:sp>
        <p:nvSpPr>
          <p:cNvPr id="422917" name="AutoShape 5"/>
          <p:cNvSpPr>
            <a:spLocks noChangeArrowheads="1"/>
          </p:cNvSpPr>
          <p:nvPr/>
        </p:nvSpPr>
        <p:spPr bwMode="auto">
          <a:xfrm flipV="1">
            <a:off x="6983413" y="2974975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spcBef>
                <a:spcPct val="50000"/>
              </a:spcBef>
              <a:defRPr/>
            </a:pPr>
            <a:endParaRPr lang="en-CA" sz="3000" i="0">
              <a:cs typeface="+mn-cs"/>
            </a:endParaRPr>
          </a:p>
        </p:txBody>
      </p:sp>
      <p:sp>
        <p:nvSpPr>
          <p:cNvPr id="43014" name="Oval 6"/>
          <p:cNvSpPr>
            <a:spLocks noChangeArrowheads="1"/>
          </p:cNvSpPr>
          <p:nvPr/>
        </p:nvSpPr>
        <p:spPr bwMode="auto">
          <a:xfrm>
            <a:off x="4152900" y="457200"/>
            <a:ext cx="800100" cy="6096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n</a:t>
            </a:r>
          </a:p>
        </p:txBody>
      </p:sp>
      <p:cxnSp>
        <p:nvCxnSpPr>
          <p:cNvPr id="43015" name="AutoShape 7"/>
          <p:cNvCxnSpPr>
            <a:cxnSpLocks noChangeShapeType="1"/>
            <a:stCxn id="43014" idx="4"/>
            <a:endCxn id="43031" idx="0"/>
          </p:cNvCxnSpPr>
          <p:nvPr/>
        </p:nvCxnSpPr>
        <p:spPr bwMode="auto">
          <a:xfrm>
            <a:off x="4552950" y="1076325"/>
            <a:ext cx="3573463" cy="76200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6" name="AutoShape 8"/>
          <p:cNvCxnSpPr>
            <a:cxnSpLocks noChangeShapeType="1"/>
            <a:stCxn id="43014" idx="4"/>
            <a:endCxn id="43021" idx="0"/>
          </p:cNvCxnSpPr>
          <p:nvPr/>
        </p:nvCxnSpPr>
        <p:spPr bwMode="auto">
          <a:xfrm flipH="1">
            <a:off x="1182688" y="1076325"/>
            <a:ext cx="3370262" cy="784225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7" name="AutoShape 9"/>
          <p:cNvCxnSpPr>
            <a:cxnSpLocks noChangeShapeType="1"/>
            <a:stCxn id="43014" idx="4"/>
            <a:endCxn id="43026" idx="0"/>
          </p:cNvCxnSpPr>
          <p:nvPr/>
        </p:nvCxnSpPr>
        <p:spPr bwMode="auto">
          <a:xfrm flipH="1">
            <a:off x="3630613" y="1076325"/>
            <a:ext cx="922337" cy="7429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8" name="AutoShape 10"/>
          <p:cNvCxnSpPr>
            <a:cxnSpLocks noChangeShapeType="1"/>
            <a:stCxn id="43014" idx="4"/>
            <a:endCxn id="43036" idx="0"/>
          </p:cNvCxnSpPr>
          <p:nvPr/>
        </p:nvCxnSpPr>
        <p:spPr bwMode="auto">
          <a:xfrm>
            <a:off x="4552950" y="1076325"/>
            <a:ext cx="1379538" cy="752475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19" name="AutoShape 11"/>
          <p:cNvSpPr>
            <a:spLocks noChangeArrowheads="1"/>
          </p:cNvSpPr>
          <p:nvPr/>
        </p:nvSpPr>
        <p:spPr bwMode="auto">
          <a:xfrm>
            <a:off x="533400" y="152400"/>
            <a:ext cx="1295400" cy="10668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T</a:t>
            </a:r>
            <a:r>
              <a:rPr lang="en-US" altLang="en-US" i="0"/>
              <a:t>(</a:t>
            </a:r>
            <a:r>
              <a:rPr lang="en-US" altLang="en-US"/>
              <a:t>n</a:t>
            </a:r>
            <a:r>
              <a:rPr lang="en-US" altLang="en-US" i="0"/>
              <a:t>)</a:t>
            </a:r>
          </a:p>
        </p:txBody>
      </p:sp>
      <p:sp>
        <p:nvSpPr>
          <p:cNvPr id="43020" name="Text Box 12"/>
          <p:cNvSpPr txBox="1">
            <a:spLocks noChangeArrowheads="1"/>
          </p:cNvSpPr>
          <p:nvPr/>
        </p:nvSpPr>
        <p:spPr bwMode="auto">
          <a:xfrm>
            <a:off x="2819400" y="487363"/>
            <a:ext cx="106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i="0"/>
              <a:t>=</a:t>
            </a:r>
          </a:p>
        </p:txBody>
      </p:sp>
      <p:sp>
        <p:nvSpPr>
          <p:cNvPr id="43021" name="Oval 13"/>
          <p:cNvSpPr>
            <a:spLocks noChangeArrowheads="1"/>
          </p:cNvSpPr>
          <p:nvPr/>
        </p:nvSpPr>
        <p:spPr bwMode="auto">
          <a:xfrm>
            <a:off x="846138" y="1870075"/>
            <a:ext cx="671512" cy="4953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</a:t>
            </a:r>
            <a:r>
              <a:rPr lang="en-US" altLang="en-US" sz="2800" i="0"/>
              <a:t>/2</a:t>
            </a:r>
          </a:p>
        </p:txBody>
      </p:sp>
      <p:cxnSp>
        <p:nvCxnSpPr>
          <p:cNvPr id="43022" name="AutoShape 14"/>
          <p:cNvCxnSpPr>
            <a:cxnSpLocks noChangeShapeType="1"/>
            <a:stCxn id="43021" idx="4"/>
          </p:cNvCxnSpPr>
          <p:nvPr/>
        </p:nvCxnSpPr>
        <p:spPr bwMode="auto">
          <a:xfrm>
            <a:off x="1181100" y="2373313"/>
            <a:ext cx="766763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3" name="AutoShape 15"/>
          <p:cNvCxnSpPr>
            <a:cxnSpLocks noChangeShapeType="1"/>
          </p:cNvCxnSpPr>
          <p:nvPr/>
        </p:nvCxnSpPr>
        <p:spPr bwMode="auto">
          <a:xfrm flipH="1">
            <a:off x="488950" y="2336800"/>
            <a:ext cx="731838" cy="6921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4" name="AutoShape 16"/>
          <p:cNvCxnSpPr>
            <a:cxnSpLocks noChangeShapeType="1"/>
            <a:stCxn id="43021" idx="4"/>
          </p:cNvCxnSpPr>
          <p:nvPr/>
        </p:nvCxnSpPr>
        <p:spPr bwMode="auto">
          <a:xfrm flipH="1">
            <a:off x="862013" y="2373313"/>
            <a:ext cx="319087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5" name="AutoShape 17"/>
          <p:cNvCxnSpPr>
            <a:cxnSpLocks noChangeShapeType="1"/>
            <a:stCxn id="43021" idx="4"/>
          </p:cNvCxnSpPr>
          <p:nvPr/>
        </p:nvCxnSpPr>
        <p:spPr bwMode="auto">
          <a:xfrm>
            <a:off x="1181100" y="2373313"/>
            <a:ext cx="223838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26" name="Oval 18"/>
          <p:cNvSpPr>
            <a:spLocks noChangeArrowheads="1"/>
          </p:cNvSpPr>
          <p:nvPr/>
        </p:nvSpPr>
        <p:spPr bwMode="auto">
          <a:xfrm>
            <a:off x="3294063" y="1828800"/>
            <a:ext cx="671512" cy="4953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</a:t>
            </a:r>
            <a:r>
              <a:rPr lang="en-US" altLang="en-US" sz="2800" i="0"/>
              <a:t>/2</a:t>
            </a:r>
          </a:p>
        </p:txBody>
      </p:sp>
      <p:cxnSp>
        <p:nvCxnSpPr>
          <p:cNvPr id="43027" name="AutoShape 19"/>
          <p:cNvCxnSpPr>
            <a:cxnSpLocks noChangeShapeType="1"/>
            <a:stCxn id="43026" idx="4"/>
          </p:cNvCxnSpPr>
          <p:nvPr/>
        </p:nvCxnSpPr>
        <p:spPr bwMode="auto">
          <a:xfrm>
            <a:off x="3629025" y="2332038"/>
            <a:ext cx="766763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8" name="AutoShape 20"/>
          <p:cNvCxnSpPr>
            <a:cxnSpLocks noChangeShapeType="1"/>
            <a:stCxn id="43026" idx="4"/>
          </p:cNvCxnSpPr>
          <p:nvPr/>
        </p:nvCxnSpPr>
        <p:spPr bwMode="auto">
          <a:xfrm flipH="1">
            <a:off x="2767013" y="2332038"/>
            <a:ext cx="862012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9" name="AutoShape 21"/>
          <p:cNvCxnSpPr>
            <a:cxnSpLocks noChangeShapeType="1"/>
            <a:stCxn id="43026" idx="4"/>
          </p:cNvCxnSpPr>
          <p:nvPr/>
        </p:nvCxnSpPr>
        <p:spPr bwMode="auto">
          <a:xfrm flipH="1">
            <a:off x="3309938" y="2332038"/>
            <a:ext cx="319087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0" name="AutoShape 22"/>
          <p:cNvCxnSpPr>
            <a:cxnSpLocks noChangeShapeType="1"/>
            <a:stCxn id="43026" idx="4"/>
          </p:cNvCxnSpPr>
          <p:nvPr/>
        </p:nvCxnSpPr>
        <p:spPr bwMode="auto">
          <a:xfrm>
            <a:off x="3629025" y="2332038"/>
            <a:ext cx="223838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31" name="Oval 23"/>
          <p:cNvSpPr>
            <a:spLocks noChangeArrowheads="1"/>
          </p:cNvSpPr>
          <p:nvPr/>
        </p:nvSpPr>
        <p:spPr bwMode="auto">
          <a:xfrm>
            <a:off x="7789863" y="1847850"/>
            <a:ext cx="671512" cy="4953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</a:t>
            </a:r>
            <a:r>
              <a:rPr lang="en-US" altLang="en-US" sz="2800" i="0"/>
              <a:t>/2</a:t>
            </a:r>
          </a:p>
        </p:txBody>
      </p:sp>
      <p:cxnSp>
        <p:nvCxnSpPr>
          <p:cNvPr id="43032" name="AutoShape 24"/>
          <p:cNvCxnSpPr>
            <a:cxnSpLocks noChangeShapeType="1"/>
            <a:stCxn id="43031" idx="4"/>
          </p:cNvCxnSpPr>
          <p:nvPr/>
        </p:nvCxnSpPr>
        <p:spPr bwMode="auto">
          <a:xfrm>
            <a:off x="8124825" y="2351088"/>
            <a:ext cx="766763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3" name="AutoShape 25"/>
          <p:cNvCxnSpPr>
            <a:cxnSpLocks noChangeShapeType="1"/>
            <a:stCxn id="43031" idx="4"/>
          </p:cNvCxnSpPr>
          <p:nvPr/>
        </p:nvCxnSpPr>
        <p:spPr bwMode="auto">
          <a:xfrm flipH="1">
            <a:off x="7262813" y="2351088"/>
            <a:ext cx="862012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4" name="AutoShape 26"/>
          <p:cNvCxnSpPr>
            <a:cxnSpLocks noChangeShapeType="1"/>
            <a:stCxn id="43031" idx="4"/>
          </p:cNvCxnSpPr>
          <p:nvPr/>
        </p:nvCxnSpPr>
        <p:spPr bwMode="auto">
          <a:xfrm flipH="1">
            <a:off x="7805738" y="2351088"/>
            <a:ext cx="319087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5" name="AutoShape 27"/>
          <p:cNvCxnSpPr>
            <a:cxnSpLocks noChangeShapeType="1"/>
            <a:stCxn id="43031" idx="4"/>
          </p:cNvCxnSpPr>
          <p:nvPr/>
        </p:nvCxnSpPr>
        <p:spPr bwMode="auto">
          <a:xfrm>
            <a:off x="8124825" y="2351088"/>
            <a:ext cx="223838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36" name="Oval 28"/>
          <p:cNvSpPr>
            <a:spLocks noChangeArrowheads="1"/>
          </p:cNvSpPr>
          <p:nvPr/>
        </p:nvSpPr>
        <p:spPr bwMode="auto">
          <a:xfrm>
            <a:off x="5595938" y="1838325"/>
            <a:ext cx="671512" cy="4953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</a:t>
            </a:r>
            <a:r>
              <a:rPr lang="en-US" altLang="en-US" sz="2800" i="0"/>
              <a:t>/2</a:t>
            </a:r>
          </a:p>
        </p:txBody>
      </p:sp>
      <p:cxnSp>
        <p:nvCxnSpPr>
          <p:cNvPr id="43037" name="AutoShape 29"/>
          <p:cNvCxnSpPr>
            <a:cxnSpLocks noChangeShapeType="1"/>
            <a:stCxn id="43036" idx="4"/>
          </p:cNvCxnSpPr>
          <p:nvPr/>
        </p:nvCxnSpPr>
        <p:spPr bwMode="auto">
          <a:xfrm>
            <a:off x="5930900" y="2341563"/>
            <a:ext cx="766763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8" name="AutoShape 30"/>
          <p:cNvCxnSpPr>
            <a:cxnSpLocks noChangeShapeType="1"/>
            <a:stCxn id="43036" idx="4"/>
          </p:cNvCxnSpPr>
          <p:nvPr/>
        </p:nvCxnSpPr>
        <p:spPr bwMode="auto">
          <a:xfrm flipH="1">
            <a:off x="5068888" y="2341563"/>
            <a:ext cx="862012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9" name="AutoShape 31"/>
          <p:cNvCxnSpPr>
            <a:cxnSpLocks noChangeShapeType="1"/>
            <a:stCxn id="43036" idx="4"/>
          </p:cNvCxnSpPr>
          <p:nvPr/>
        </p:nvCxnSpPr>
        <p:spPr bwMode="auto">
          <a:xfrm flipH="1">
            <a:off x="5611813" y="2341563"/>
            <a:ext cx="319087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40" name="AutoShape 32"/>
          <p:cNvCxnSpPr>
            <a:cxnSpLocks noChangeShapeType="1"/>
            <a:stCxn id="43036" idx="4"/>
          </p:cNvCxnSpPr>
          <p:nvPr/>
        </p:nvCxnSpPr>
        <p:spPr bwMode="auto">
          <a:xfrm>
            <a:off x="5930900" y="2341563"/>
            <a:ext cx="223838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41" name="Oval 33"/>
          <p:cNvSpPr>
            <a:spLocks noChangeArrowheads="1"/>
          </p:cNvSpPr>
          <p:nvPr/>
        </p:nvSpPr>
        <p:spPr bwMode="auto">
          <a:xfrm>
            <a:off x="8597900" y="3048000"/>
            <a:ext cx="433388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2" name="Oval 34"/>
          <p:cNvSpPr>
            <a:spLocks noChangeArrowheads="1"/>
          </p:cNvSpPr>
          <p:nvPr/>
        </p:nvSpPr>
        <p:spPr bwMode="auto">
          <a:xfrm>
            <a:off x="215900" y="3048000"/>
            <a:ext cx="433388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3" name="Oval 35"/>
          <p:cNvSpPr>
            <a:spLocks noChangeArrowheads="1"/>
          </p:cNvSpPr>
          <p:nvPr/>
        </p:nvSpPr>
        <p:spPr bwMode="auto">
          <a:xfrm>
            <a:off x="671513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4" name="Oval 36"/>
          <p:cNvSpPr>
            <a:spLocks noChangeArrowheads="1"/>
          </p:cNvSpPr>
          <p:nvPr/>
        </p:nvSpPr>
        <p:spPr bwMode="auto">
          <a:xfrm>
            <a:off x="1214438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5" name="Oval 37"/>
          <p:cNvSpPr>
            <a:spLocks noChangeArrowheads="1"/>
          </p:cNvSpPr>
          <p:nvPr/>
        </p:nvSpPr>
        <p:spPr bwMode="auto">
          <a:xfrm>
            <a:off x="1758950" y="3048000"/>
            <a:ext cx="433388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6" name="Oval 38"/>
          <p:cNvSpPr>
            <a:spLocks noChangeArrowheads="1"/>
          </p:cNvSpPr>
          <p:nvPr/>
        </p:nvSpPr>
        <p:spPr bwMode="auto">
          <a:xfrm>
            <a:off x="2590800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7" name="Oval 39"/>
          <p:cNvSpPr>
            <a:spLocks noChangeArrowheads="1"/>
          </p:cNvSpPr>
          <p:nvPr/>
        </p:nvSpPr>
        <p:spPr bwMode="auto">
          <a:xfrm>
            <a:off x="3148013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8" name="Oval 40"/>
          <p:cNvSpPr>
            <a:spLocks noChangeArrowheads="1"/>
          </p:cNvSpPr>
          <p:nvPr/>
        </p:nvSpPr>
        <p:spPr bwMode="auto">
          <a:xfrm>
            <a:off x="3668713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9" name="Oval 41"/>
          <p:cNvSpPr>
            <a:spLocks noChangeArrowheads="1"/>
          </p:cNvSpPr>
          <p:nvPr/>
        </p:nvSpPr>
        <p:spPr bwMode="auto">
          <a:xfrm>
            <a:off x="4186238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0" name="Oval 42"/>
          <p:cNvSpPr>
            <a:spLocks noChangeArrowheads="1"/>
          </p:cNvSpPr>
          <p:nvPr/>
        </p:nvSpPr>
        <p:spPr bwMode="auto">
          <a:xfrm>
            <a:off x="4833938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1" name="Oval 43"/>
          <p:cNvSpPr>
            <a:spLocks noChangeArrowheads="1"/>
          </p:cNvSpPr>
          <p:nvPr/>
        </p:nvSpPr>
        <p:spPr bwMode="auto">
          <a:xfrm>
            <a:off x="5373688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2" name="Oval 44"/>
          <p:cNvSpPr>
            <a:spLocks noChangeArrowheads="1"/>
          </p:cNvSpPr>
          <p:nvPr/>
        </p:nvSpPr>
        <p:spPr bwMode="auto">
          <a:xfrm>
            <a:off x="5905500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3" name="Oval 45"/>
          <p:cNvSpPr>
            <a:spLocks noChangeArrowheads="1"/>
          </p:cNvSpPr>
          <p:nvPr/>
        </p:nvSpPr>
        <p:spPr bwMode="auto">
          <a:xfrm>
            <a:off x="6473825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4" name="Oval 46"/>
          <p:cNvSpPr>
            <a:spLocks noChangeArrowheads="1"/>
          </p:cNvSpPr>
          <p:nvPr/>
        </p:nvSpPr>
        <p:spPr bwMode="auto">
          <a:xfrm>
            <a:off x="7050088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5" name="Oval 47"/>
          <p:cNvSpPr>
            <a:spLocks noChangeArrowheads="1"/>
          </p:cNvSpPr>
          <p:nvPr/>
        </p:nvSpPr>
        <p:spPr bwMode="auto">
          <a:xfrm>
            <a:off x="7569200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6" name="Oval 48"/>
          <p:cNvSpPr>
            <a:spLocks noChangeArrowheads="1"/>
          </p:cNvSpPr>
          <p:nvPr/>
        </p:nvSpPr>
        <p:spPr bwMode="auto">
          <a:xfrm>
            <a:off x="8105775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7" name="Rectangle 49"/>
          <p:cNvSpPr>
            <a:spLocks noChangeArrowheads="1"/>
          </p:cNvSpPr>
          <p:nvPr/>
        </p:nvSpPr>
        <p:spPr bwMode="auto">
          <a:xfrm>
            <a:off x="4610100" y="3125788"/>
            <a:ext cx="184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endParaRPr lang="en-CA" altLang="en-US" sz="1200" b="1" i="0"/>
          </a:p>
        </p:txBody>
      </p:sp>
      <p:sp>
        <p:nvSpPr>
          <p:cNvPr id="43058" name="Rectangle 50"/>
          <p:cNvSpPr>
            <a:spLocks noChangeArrowheads="1"/>
          </p:cNvSpPr>
          <p:nvPr/>
        </p:nvSpPr>
        <p:spPr bwMode="auto">
          <a:xfrm>
            <a:off x="0" y="6324600"/>
            <a:ext cx="9512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1600" b="1" i="0"/>
              <a:t>11111111111111111111111111111111 . . . . ……………………... . 111111111111111111111111111111111</a:t>
            </a:r>
          </a:p>
        </p:txBody>
      </p:sp>
      <p:sp>
        <p:nvSpPr>
          <p:cNvPr id="43059" name="Text Box 51"/>
          <p:cNvSpPr txBox="1">
            <a:spLocks noChangeArrowheads="1"/>
          </p:cNvSpPr>
          <p:nvPr/>
        </p:nvSpPr>
        <p:spPr bwMode="auto">
          <a:xfrm>
            <a:off x="1524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0" name="Text Box 52"/>
          <p:cNvSpPr txBox="1">
            <a:spLocks noChangeArrowheads="1"/>
          </p:cNvSpPr>
          <p:nvPr/>
        </p:nvSpPr>
        <p:spPr bwMode="auto">
          <a:xfrm>
            <a:off x="622300" y="3063875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1" name="Text Box 53"/>
          <p:cNvSpPr txBox="1">
            <a:spLocks noChangeArrowheads="1"/>
          </p:cNvSpPr>
          <p:nvPr/>
        </p:nvSpPr>
        <p:spPr bwMode="auto">
          <a:xfrm>
            <a:off x="8050213" y="30480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2" name="Text Box 54"/>
          <p:cNvSpPr txBox="1">
            <a:spLocks noChangeArrowheads="1"/>
          </p:cNvSpPr>
          <p:nvPr/>
        </p:nvSpPr>
        <p:spPr bwMode="auto">
          <a:xfrm>
            <a:off x="7529513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3" name="Text Box 55"/>
          <p:cNvSpPr txBox="1">
            <a:spLocks noChangeArrowheads="1"/>
          </p:cNvSpPr>
          <p:nvPr/>
        </p:nvSpPr>
        <p:spPr bwMode="auto">
          <a:xfrm>
            <a:off x="6996113" y="306705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4" name="Text Box 56"/>
          <p:cNvSpPr txBox="1">
            <a:spLocks noChangeArrowheads="1"/>
          </p:cNvSpPr>
          <p:nvPr/>
        </p:nvSpPr>
        <p:spPr bwMode="auto">
          <a:xfrm>
            <a:off x="6426200" y="30480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5" name="Text Box 57"/>
          <p:cNvSpPr txBox="1">
            <a:spLocks noChangeArrowheads="1"/>
          </p:cNvSpPr>
          <p:nvPr/>
        </p:nvSpPr>
        <p:spPr bwMode="auto">
          <a:xfrm>
            <a:off x="5868988" y="306705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6" name="Text Box 58"/>
          <p:cNvSpPr txBox="1">
            <a:spLocks noChangeArrowheads="1"/>
          </p:cNvSpPr>
          <p:nvPr/>
        </p:nvSpPr>
        <p:spPr bwMode="auto">
          <a:xfrm>
            <a:off x="53340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7" name="Text Box 59"/>
          <p:cNvSpPr txBox="1">
            <a:spLocks noChangeArrowheads="1"/>
          </p:cNvSpPr>
          <p:nvPr/>
        </p:nvSpPr>
        <p:spPr bwMode="auto">
          <a:xfrm>
            <a:off x="4814888" y="3063875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8" name="Text Box 60"/>
          <p:cNvSpPr txBox="1">
            <a:spLocks noChangeArrowheads="1"/>
          </p:cNvSpPr>
          <p:nvPr/>
        </p:nvSpPr>
        <p:spPr bwMode="auto">
          <a:xfrm>
            <a:off x="4114800" y="30480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9" name="Text Box 61"/>
          <p:cNvSpPr txBox="1">
            <a:spLocks noChangeArrowheads="1"/>
          </p:cNvSpPr>
          <p:nvPr/>
        </p:nvSpPr>
        <p:spPr bwMode="auto">
          <a:xfrm>
            <a:off x="36068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0" name="Text Box 62"/>
          <p:cNvSpPr txBox="1">
            <a:spLocks noChangeArrowheads="1"/>
          </p:cNvSpPr>
          <p:nvPr/>
        </p:nvSpPr>
        <p:spPr bwMode="auto">
          <a:xfrm>
            <a:off x="30734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1" name="Text Box 63"/>
          <p:cNvSpPr txBox="1">
            <a:spLocks noChangeArrowheads="1"/>
          </p:cNvSpPr>
          <p:nvPr/>
        </p:nvSpPr>
        <p:spPr bwMode="auto">
          <a:xfrm>
            <a:off x="25400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2" name="Text Box 64"/>
          <p:cNvSpPr txBox="1">
            <a:spLocks noChangeArrowheads="1"/>
          </p:cNvSpPr>
          <p:nvPr/>
        </p:nvSpPr>
        <p:spPr bwMode="auto">
          <a:xfrm>
            <a:off x="1689100" y="3063875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3" name="Text Box 65"/>
          <p:cNvSpPr txBox="1">
            <a:spLocks noChangeArrowheads="1"/>
          </p:cNvSpPr>
          <p:nvPr/>
        </p:nvSpPr>
        <p:spPr bwMode="auto">
          <a:xfrm>
            <a:off x="1163638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4" name="Text Box 66"/>
          <p:cNvSpPr txBox="1">
            <a:spLocks noChangeArrowheads="1"/>
          </p:cNvSpPr>
          <p:nvPr/>
        </p:nvSpPr>
        <p:spPr bwMode="auto">
          <a:xfrm>
            <a:off x="85344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</p:spTree>
    <p:extLst>
      <p:ext uri="{BB962C8B-B14F-4D97-AF65-F5344CB8AC3E}">
        <p14:creationId xmlns:p14="http://schemas.microsoft.com/office/powerpoint/2010/main" val="420775911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dirty="0"/>
              <a:t>Evaluating</a:t>
            </a:r>
            <a:r>
              <a:rPr lang="en-US" altLang="en-US" dirty="0"/>
              <a:t>: </a:t>
            </a:r>
            <a:r>
              <a:rPr lang="en-CA" altLang="en-US" sz="3600" i="1" dirty="0"/>
              <a:t>T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) =</a:t>
            </a:r>
            <a:r>
              <a:rPr lang="en-US" altLang="en-US" sz="3600" dirty="0"/>
              <a:t> </a:t>
            </a:r>
            <a:r>
              <a:rPr lang="en-CA" altLang="en-US" sz="3600" i="1" dirty="0" err="1"/>
              <a:t>aT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/</a:t>
            </a:r>
            <a:r>
              <a:rPr lang="en-CA" altLang="en-US" sz="3600" i="1" dirty="0"/>
              <a:t>b</a:t>
            </a:r>
            <a:r>
              <a:rPr lang="en-CA" altLang="en-US" sz="3600" dirty="0"/>
              <a:t>)+</a:t>
            </a:r>
            <a:r>
              <a:rPr lang="en-CA" altLang="en-US" sz="3600" i="1" dirty="0"/>
              <a:t>f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)</a:t>
            </a:r>
          </a:p>
        </p:txBody>
      </p:sp>
      <p:graphicFrame>
        <p:nvGraphicFramePr>
          <p:cNvPr id="447491" name="Group 3"/>
          <p:cNvGraphicFramePr>
            <a:graphicFrameLocks noGrp="1"/>
          </p:cNvGraphicFramePr>
          <p:nvPr/>
        </p:nvGraphicFramePr>
        <p:xfrm>
          <a:off x="76200" y="1219200"/>
          <a:ext cx="8991600" cy="4535487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7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2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5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 in Level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 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0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000" b="0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 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0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 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r>
                        <a:rPr kumimoji="0" 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16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0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(1)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80964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81026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7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  <p:sp>
          <p:nvSpPr>
            <p:cNvPr id="81028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9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80965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/>
          </a:p>
        </p:txBody>
      </p:sp>
      <p:grpSp>
        <p:nvGrpSpPr>
          <p:cNvPr id="80966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81009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0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1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2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3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4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5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6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7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8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9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0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1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2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3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4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5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80967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80975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76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77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78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79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0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1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2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3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4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5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6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7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8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9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0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1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2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3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4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5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6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7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8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9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0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1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2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3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4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5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6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7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8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80968" name="Group 127"/>
          <p:cNvGrpSpPr>
            <a:grpSpLocks/>
          </p:cNvGrpSpPr>
          <p:nvPr/>
        </p:nvGrpSpPr>
        <p:grpSpPr bwMode="auto">
          <a:xfrm>
            <a:off x="6064250" y="5257800"/>
            <a:ext cx="1031875" cy="549275"/>
            <a:chOff x="2860" y="3974"/>
            <a:chExt cx="650" cy="346"/>
          </a:xfrm>
        </p:grpSpPr>
        <p:sp>
          <p:nvSpPr>
            <p:cNvPr id="80973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80974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8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 baseline="30000"/>
                <a:t>log </a:t>
              </a:r>
              <a:r>
                <a:rPr lang="en-US" altLang="en-US" sz="2000" baseline="30000"/>
                <a:t>a</a:t>
              </a:r>
              <a:r>
                <a:rPr lang="en-US" altLang="en-US" sz="2000" i="0"/>
                <a:t>/</a:t>
              </a:r>
              <a:r>
                <a:rPr lang="en-US" altLang="en-US" sz="2000" i="0" baseline="-25000"/>
                <a:t>log </a:t>
              </a:r>
              <a:r>
                <a:rPr lang="en-US" altLang="en-US" sz="2000" baseline="-25000"/>
                <a:t>b</a:t>
              </a:r>
              <a:endParaRPr lang="en-CA" altLang="en-US" sz="2000"/>
            </a:p>
          </p:txBody>
        </p:sp>
      </p:grpSp>
      <p:grpSp>
        <p:nvGrpSpPr>
          <p:cNvPr id="80969" name="Group 130"/>
          <p:cNvGrpSpPr>
            <a:grpSpLocks/>
          </p:cNvGrpSpPr>
          <p:nvPr/>
        </p:nvGrpSpPr>
        <p:grpSpPr bwMode="auto">
          <a:xfrm>
            <a:off x="7315200" y="5257800"/>
            <a:ext cx="1674813" cy="549275"/>
            <a:chOff x="2860" y="3974"/>
            <a:chExt cx="1055" cy="346"/>
          </a:xfrm>
        </p:grpSpPr>
        <p:sp>
          <p:nvSpPr>
            <p:cNvPr id="80971" name="Text Box 131"/>
            <p:cNvSpPr txBox="1">
              <a:spLocks noChangeArrowheads="1"/>
            </p:cNvSpPr>
            <p:nvPr/>
          </p:nvSpPr>
          <p:spPr bwMode="auto">
            <a:xfrm>
              <a:off x="2860" y="4032"/>
              <a:ext cx="10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r>
                <a:rPr lang="en-US" altLang="en-US" sz="2400" i="0"/>
                <a:t>          </a:t>
              </a:r>
              <a:r>
                <a:rPr lang="en-CA" altLang="en-US" sz="2000" i="0"/>
                <a:t>·</a:t>
              </a:r>
              <a:r>
                <a:rPr lang="en-US" altLang="en-US" sz="2400" i="0"/>
                <a:t> </a:t>
              </a:r>
              <a:r>
                <a:rPr lang="en-US" altLang="en-US" sz="2000"/>
                <a:t>T</a:t>
              </a:r>
              <a:r>
                <a:rPr lang="en-US" altLang="en-US" sz="2000" i="0"/>
                <a:t>(1)</a:t>
              </a:r>
              <a:endParaRPr lang="en-CA" altLang="en-US" sz="2000" i="0"/>
            </a:p>
          </p:txBody>
        </p:sp>
        <p:sp>
          <p:nvSpPr>
            <p:cNvPr id="80972" name="Text Box 132"/>
            <p:cNvSpPr txBox="1">
              <a:spLocks noChangeArrowheads="1"/>
            </p:cNvSpPr>
            <p:nvPr/>
          </p:nvSpPr>
          <p:spPr bwMode="auto">
            <a:xfrm>
              <a:off x="2928" y="3974"/>
              <a:ext cx="6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 baseline="30000"/>
                <a:t>log </a:t>
              </a:r>
              <a:r>
                <a:rPr lang="en-US" altLang="en-US" sz="2000" baseline="30000"/>
                <a:t>a</a:t>
              </a:r>
              <a:r>
                <a:rPr lang="en-US" altLang="en-US" sz="2000" i="0"/>
                <a:t>/</a:t>
              </a:r>
              <a:r>
                <a:rPr lang="en-US" altLang="en-US" sz="2000" i="0" baseline="-25000"/>
                <a:t>log </a:t>
              </a:r>
              <a:r>
                <a:rPr lang="en-US" altLang="en-US" sz="2000" baseline="-25000"/>
                <a:t>b</a:t>
              </a:r>
              <a:r>
                <a:rPr lang="en-US" altLang="en-US" sz="2000" i="0" baseline="-25000"/>
                <a:t> </a:t>
              </a:r>
              <a:endParaRPr lang="en-CA" altLang="en-US" sz="2000" i="0"/>
            </a:p>
          </p:txBody>
        </p:sp>
      </p:grpSp>
      <p:sp>
        <p:nvSpPr>
          <p:cNvPr id="447621" name="Text Box 133"/>
          <p:cNvSpPr txBox="1">
            <a:spLocks noChangeArrowheads="1"/>
          </p:cNvSpPr>
          <p:nvPr/>
        </p:nvSpPr>
        <p:spPr bwMode="auto">
          <a:xfrm>
            <a:off x="2193925" y="6038850"/>
            <a:ext cx="460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Total Work  </a:t>
            </a:r>
            <a:r>
              <a:rPr lang="en-US" altLang="en-US" sz="2400"/>
              <a:t>T</a:t>
            </a:r>
            <a:r>
              <a:rPr lang="en-US" altLang="en-US" sz="2400" i="0"/>
              <a:t>(</a:t>
            </a:r>
            <a:r>
              <a:rPr lang="en-US" altLang="en-US" sz="2400"/>
              <a:t>n</a:t>
            </a:r>
            <a:r>
              <a:rPr lang="en-US" altLang="en-US" sz="2400" i="0"/>
              <a:t>) = </a:t>
            </a:r>
            <a:r>
              <a:rPr lang="en-CA" altLang="en-US" i="0">
                <a:cs typeface="Times New Roman" pitchFamily="18" charset="0"/>
              </a:rPr>
              <a:t>∑</a:t>
            </a:r>
            <a:r>
              <a:rPr lang="en-US" altLang="en-US" baseline="-25000">
                <a:cs typeface="Times New Roman" pitchFamily="18" charset="0"/>
              </a:rPr>
              <a:t>i</a:t>
            </a:r>
            <a:r>
              <a:rPr lang="en-US" altLang="en-US" i="0" baseline="-25000">
                <a:cs typeface="Times New Roman" pitchFamily="18" charset="0"/>
              </a:rPr>
              <a:t>=0..</a:t>
            </a:r>
            <a:r>
              <a:rPr lang="en-US" altLang="en-US" baseline="-25000">
                <a:cs typeface="Times New Roman" pitchFamily="18" charset="0"/>
              </a:rPr>
              <a:t>h</a:t>
            </a:r>
            <a:r>
              <a:rPr lang="en-US" altLang="en-US" i="0">
                <a:cs typeface="Times New Roman" pitchFamily="18" charset="0"/>
              </a:rPr>
              <a:t> </a:t>
            </a:r>
            <a:r>
              <a:rPr lang="en-US" altLang="en-US" sz="2400"/>
              <a:t>a</a:t>
            </a:r>
            <a:r>
              <a:rPr lang="en-US" altLang="en-US" sz="2400" baseline="30000"/>
              <a:t>i</a:t>
            </a:r>
            <a:r>
              <a:rPr lang="en-US" altLang="en-US" sz="2400" i="0"/>
              <a:t>×</a:t>
            </a:r>
            <a:r>
              <a:rPr lang="en-US" altLang="en-US" sz="2000"/>
              <a:t>f</a:t>
            </a:r>
            <a:r>
              <a:rPr lang="en-US" altLang="en-US" sz="2000" i="0"/>
              <a:t>(</a:t>
            </a:r>
            <a:r>
              <a:rPr lang="en-US" altLang="en-US" sz="2000"/>
              <a:t>n</a:t>
            </a:r>
            <a:r>
              <a:rPr lang="en-US" altLang="en-US" sz="2000" i="0"/>
              <a:t>/</a:t>
            </a:r>
            <a:r>
              <a:rPr lang="en-US" altLang="en-US" sz="2000"/>
              <a:t>b</a:t>
            </a:r>
            <a:r>
              <a:rPr lang="en-US" altLang="en-US" sz="2000" baseline="30000"/>
              <a:t>i</a:t>
            </a:r>
            <a:r>
              <a:rPr lang="en-US" altLang="en-US" sz="2000" i="0"/>
              <a:t>)</a:t>
            </a:r>
            <a:endParaRPr lang="en-CA" altLang="en-US" sz="2000" i="0"/>
          </a:p>
        </p:txBody>
      </p:sp>
    </p:spTree>
    <p:extLst>
      <p:ext uri="{BB962C8B-B14F-4D97-AF65-F5344CB8AC3E}">
        <p14:creationId xmlns:p14="http://schemas.microsoft.com/office/powerpoint/2010/main" val="1687606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7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7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621" grpId="0" autoUpdateAnimBg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1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6200" y="1981200"/>
            <a:ext cx="9067800" cy="3814763"/>
          </a:xfrm>
        </p:spPr>
      </p:pic>
      <p:sp useBgFill="1">
        <p:nvSpPr>
          <p:cNvPr id="4" name="Rectangle 4"/>
          <p:cNvSpPr>
            <a:spLocks noChangeArrowheads="1"/>
          </p:cNvSpPr>
          <p:nvPr/>
        </p:nvSpPr>
        <p:spPr bwMode="auto">
          <a:xfrm>
            <a:off x="0" y="4126523"/>
            <a:ext cx="9372600" cy="2057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dirty="0"/>
              <a:t>Evaluating</a:t>
            </a:r>
            <a:r>
              <a:rPr lang="en-US" altLang="en-US" dirty="0"/>
              <a:t>: </a:t>
            </a:r>
            <a:r>
              <a:rPr lang="en-CA" altLang="en-US" sz="3600" i="1" dirty="0"/>
              <a:t>T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) =</a:t>
            </a:r>
            <a:r>
              <a:rPr lang="en-US" altLang="en-US" sz="3600" dirty="0"/>
              <a:t> </a:t>
            </a:r>
            <a:r>
              <a:rPr lang="en-CA" altLang="en-US" sz="3600" i="1" dirty="0" err="1"/>
              <a:t>aT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/</a:t>
            </a:r>
            <a:r>
              <a:rPr lang="en-CA" altLang="en-US" sz="3600" i="1" dirty="0"/>
              <a:t>b</a:t>
            </a:r>
            <a:r>
              <a:rPr lang="en-CA" altLang="en-US" sz="3600" dirty="0"/>
              <a:t>)+</a:t>
            </a:r>
            <a:r>
              <a:rPr lang="en-CA" altLang="en-US" sz="3600" i="1" dirty="0"/>
              <a:t>f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)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177800" y="2692400"/>
            <a:ext cx="8839200" cy="304800"/>
          </a:xfrm>
          <a:prstGeom prst="rect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52400" y="3733800"/>
            <a:ext cx="8839200" cy="304800"/>
          </a:xfrm>
          <a:prstGeom prst="rect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5006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dirty="0"/>
              <a:t>Time for top level:</a:t>
            </a:r>
            <a:endParaRPr lang="en-US" altLang="en-US" sz="4000" dirty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dirty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dirty="0"/>
              <a:t>Do</a:t>
            </a:r>
            <a:r>
              <a:rPr lang="en-CA" altLang="en-US" sz="2800" dirty="0" err="1"/>
              <a:t>minated</a:t>
            </a:r>
            <a:r>
              <a:rPr lang="en-US" altLang="en-US" sz="2800" dirty="0"/>
              <a:t>?: </a:t>
            </a:r>
            <a:r>
              <a:rPr lang="en-US" altLang="en-US" sz="2800" i="1" dirty="0"/>
              <a:t>c</a:t>
            </a:r>
            <a:r>
              <a:rPr lang="en-US" altLang="en-US" sz="2800" dirty="0"/>
              <a:t> = 1 &lt; 2 = </a:t>
            </a:r>
            <a:r>
              <a:rPr lang="en-CA" altLang="en-US" sz="2800" baseline="30000" dirty="0"/>
              <a:t>log</a:t>
            </a:r>
            <a:r>
              <a:rPr lang="en-US" altLang="en-US" sz="2800" baseline="30000" dirty="0"/>
              <a:t> </a:t>
            </a:r>
            <a:r>
              <a:rPr lang="en-CA" altLang="en-US" sz="2800" i="1" baseline="30000" dirty="0"/>
              <a:t>a</a:t>
            </a:r>
            <a:r>
              <a:rPr lang="en-US" altLang="en-US" sz="2800" dirty="0"/>
              <a:t>/</a:t>
            </a:r>
            <a:r>
              <a:rPr lang="en-US" altLang="en-US" sz="2800" baseline="-25000" dirty="0"/>
              <a:t>l</a:t>
            </a:r>
            <a:r>
              <a:rPr lang="en-CA" altLang="en-US" sz="2800" baseline="-25000" dirty="0" err="1"/>
              <a:t>og</a:t>
            </a:r>
            <a:r>
              <a:rPr lang="en-CA" altLang="en-US" sz="2800" baseline="-25000" dirty="0"/>
              <a:t> </a:t>
            </a:r>
            <a:r>
              <a:rPr lang="en-CA" altLang="en-US" sz="2800" i="1" baseline="-25000" dirty="0"/>
              <a:t>b</a:t>
            </a:r>
            <a:r>
              <a:rPr lang="en-CA" altLang="en-US" sz="2800" dirty="0"/>
              <a:t> </a:t>
            </a:r>
            <a:endParaRPr lang="en-US" altLang="en-US" sz="3600" dirty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352800" y="2362204"/>
            <a:ext cx="1893888" cy="641351"/>
            <a:chOff x="2112" y="1488"/>
            <a:chExt cx="1193" cy="404"/>
          </a:xfrm>
        </p:grpSpPr>
        <p:sp>
          <p:nvSpPr>
            <p:cNvPr id="96273" name="Text Box 4"/>
            <p:cNvSpPr txBox="1">
              <a:spLocks noChangeArrowheads="1"/>
            </p:cNvSpPr>
            <p:nvPr/>
          </p:nvSpPr>
          <p:spPr bwMode="auto">
            <a:xfrm>
              <a:off x="2112" y="1527"/>
              <a:ext cx="11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</a:t>
              </a:r>
              <a:endParaRPr lang="en-CA" altLang="en-US" i="0"/>
            </a:p>
          </p:txBody>
        </p:sp>
        <p:sp>
          <p:nvSpPr>
            <p:cNvPr id="96274" name="Text Box 5"/>
            <p:cNvSpPr txBox="1">
              <a:spLocks noChangeArrowheads="1"/>
            </p:cNvSpPr>
            <p:nvPr/>
          </p:nvSpPr>
          <p:spPr bwMode="auto">
            <a:xfrm>
              <a:off x="2448" y="148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</a:t>
              </a:r>
              <a:r>
                <a:rPr lang="en-US" altLang="en-US" sz="1800" baseline="30000"/>
                <a:t>a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</a:t>
              </a:r>
              <a:r>
                <a:rPr lang="en-US" altLang="en-US" sz="1800" baseline="-25000"/>
                <a:t>b</a:t>
              </a:r>
              <a:r>
                <a:rPr lang="en-US" altLang="en-US" sz="1800" i="0" baseline="-25000"/>
                <a:t> </a:t>
              </a:r>
              <a:endParaRPr lang="en-CA" altLang="en-US" sz="1800" i="0"/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5410201" y="2330456"/>
            <a:ext cx="2824163" cy="646114"/>
            <a:chOff x="3408" y="1468"/>
            <a:chExt cx="1779" cy="407"/>
          </a:xfrm>
        </p:grpSpPr>
        <p:sp>
          <p:nvSpPr>
            <p:cNvPr id="96271" name="Text Box 7"/>
            <p:cNvSpPr txBox="1">
              <a:spLocks noChangeArrowheads="1"/>
            </p:cNvSpPr>
            <p:nvPr/>
          </p:nvSpPr>
          <p:spPr bwMode="auto">
            <a:xfrm>
              <a:off x="3408" y="1507"/>
              <a:ext cx="177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 dirty="0"/>
                <a:t>θ(</a:t>
              </a:r>
              <a:r>
                <a:rPr lang="en-US" altLang="en-US" dirty="0"/>
                <a:t>n</a:t>
              </a:r>
              <a:r>
                <a:rPr lang="en-US" altLang="en-US" i="0" dirty="0"/>
                <a:t>       ) = </a:t>
              </a:r>
              <a:r>
                <a:rPr lang="en-CA" altLang="en-US" i="0" dirty="0"/>
                <a:t>θ</a:t>
              </a:r>
              <a:r>
                <a:rPr lang="en-US" altLang="en-US" i="0" dirty="0"/>
                <a:t>(</a:t>
              </a:r>
              <a:r>
                <a:rPr lang="en-US" altLang="en-US" dirty="0"/>
                <a:t>n</a:t>
              </a:r>
              <a:r>
                <a:rPr lang="en-US" altLang="en-US" i="0" baseline="30000" dirty="0"/>
                <a:t>2</a:t>
              </a:r>
              <a:r>
                <a:rPr lang="en-US" altLang="en-US" i="0" dirty="0"/>
                <a:t>)</a:t>
              </a:r>
              <a:endParaRPr lang="en-CA" altLang="en-US" i="0" dirty="0"/>
            </a:p>
          </p:txBody>
        </p:sp>
        <p:sp>
          <p:nvSpPr>
            <p:cNvPr id="96272" name="Text Box 8"/>
            <p:cNvSpPr txBox="1">
              <a:spLocks noChangeArrowheads="1"/>
            </p:cNvSpPr>
            <p:nvPr/>
          </p:nvSpPr>
          <p:spPr bwMode="auto">
            <a:xfrm>
              <a:off x="3744" y="1468"/>
              <a:ext cx="57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 dirty="0"/>
                <a:t>log 4</a:t>
              </a:r>
              <a:r>
                <a:rPr lang="en-US" altLang="en-US" sz="1800" i="0" dirty="0"/>
                <a:t>/</a:t>
              </a:r>
              <a:r>
                <a:rPr lang="en-US" altLang="en-US" sz="1800" i="0" baseline="-25000" dirty="0"/>
                <a:t>log 2 </a:t>
              </a:r>
              <a:endParaRPr lang="en-CA" altLang="en-US" sz="1800" i="0" dirty="0"/>
            </a:p>
          </p:txBody>
        </p:sp>
      </p:grpSp>
      <p:grpSp>
        <p:nvGrpSpPr>
          <p:cNvPr id="4" name="Group 9"/>
          <p:cNvGrpSpPr>
            <a:grpSpLocks/>
          </p:cNvGrpSpPr>
          <p:nvPr/>
        </p:nvGrpSpPr>
        <p:grpSpPr bwMode="auto">
          <a:xfrm>
            <a:off x="333376" y="3505203"/>
            <a:ext cx="7245351" cy="627063"/>
            <a:chOff x="210" y="2208"/>
            <a:chExt cx="4564" cy="395"/>
          </a:xfrm>
        </p:grpSpPr>
        <p:sp>
          <p:nvSpPr>
            <p:cNvPr id="96267" name="Rectangle 10"/>
            <p:cNvSpPr>
              <a:spLocks noChangeArrowheads="1"/>
            </p:cNvSpPr>
            <p:nvPr/>
          </p:nvSpPr>
          <p:spPr bwMode="auto">
            <a:xfrm>
              <a:off x="210" y="2276"/>
              <a:ext cx="152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Hence, </a:t>
              </a:r>
              <a:r>
                <a:rPr lang="en-CA" altLang="en-US" sz="2800" dirty="0"/>
                <a:t>T</a:t>
              </a:r>
              <a:r>
                <a:rPr lang="en-CA" altLang="en-US" sz="2800" i="0" dirty="0"/>
                <a:t>(</a:t>
              </a:r>
              <a:r>
                <a:rPr lang="en-CA" altLang="en-US" sz="2800" dirty="0"/>
                <a:t>n</a:t>
              </a:r>
              <a:r>
                <a:rPr lang="en-CA" altLang="en-US" sz="2800" i="0" dirty="0"/>
                <a:t>) = ?</a:t>
              </a:r>
              <a:endParaRPr lang="en-US" altLang="en-US" sz="2800" i="0" dirty="0"/>
            </a:p>
          </p:txBody>
        </p:sp>
        <p:grpSp>
          <p:nvGrpSpPr>
            <p:cNvPr id="96268" name="Group 11"/>
            <p:cNvGrpSpPr>
              <a:grpSpLocks/>
            </p:cNvGrpSpPr>
            <p:nvPr/>
          </p:nvGrpSpPr>
          <p:grpSpPr bwMode="auto">
            <a:xfrm>
              <a:off x="1377" y="2208"/>
              <a:ext cx="3397" cy="369"/>
              <a:chOff x="1372" y="2188"/>
              <a:chExt cx="3397" cy="369"/>
            </a:xfrm>
          </p:grpSpPr>
          <p:sp useBgFill="1">
            <p:nvSpPr>
              <p:cNvPr id="96269" name="Text Box 12"/>
              <p:cNvSpPr txBox="1">
                <a:spLocks noChangeArrowheads="1"/>
              </p:cNvSpPr>
              <p:nvPr/>
            </p:nvSpPr>
            <p:spPr bwMode="auto">
              <a:xfrm>
                <a:off x="1372" y="2227"/>
                <a:ext cx="3397" cy="330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 dirty="0"/>
                  <a:t>= θ(base cases) = θ(</a:t>
                </a:r>
                <a:r>
                  <a:rPr lang="en-US" altLang="en-US" sz="2800" dirty="0"/>
                  <a:t>n</a:t>
                </a:r>
                <a:r>
                  <a:rPr lang="en-US" altLang="en-US" sz="2800" i="0" dirty="0"/>
                  <a:t>         ) </a:t>
                </a:r>
                <a:r>
                  <a:rPr lang="en-CA" altLang="en-US" sz="2800" i="0" dirty="0"/>
                  <a:t>= θ(</a:t>
                </a:r>
                <a:r>
                  <a:rPr lang="en-CA" altLang="en-US" sz="2800" dirty="0"/>
                  <a:t>n</a:t>
                </a:r>
                <a:r>
                  <a:rPr lang="en-US" altLang="en-US" sz="2800" i="0" baseline="30000" dirty="0"/>
                  <a:t>2</a:t>
                </a:r>
                <a:r>
                  <a:rPr lang="en-CA" altLang="en-US" sz="2800" i="0" dirty="0"/>
                  <a:t>).</a:t>
                </a:r>
              </a:p>
            </p:txBody>
          </p:sp>
          <p:sp>
            <p:nvSpPr>
              <p:cNvPr id="96270" name="Text Box 13"/>
              <p:cNvSpPr txBox="1">
                <a:spLocks noChangeArrowheads="1"/>
              </p:cNvSpPr>
              <p:nvPr/>
            </p:nvSpPr>
            <p:spPr bwMode="auto">
              <a:xfrm>
                <a:off x="3313" y="2188"/>
                <a:ext cx="57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 baseline="30000"/>
                  <a:t>log </a:t>
                </a:r>
                <a:r>
                  <a:rPr lang="en-US" altLang="en-US" sz="1800" baseline="30000"/>
                  <a:t>a</a:t>
                </a:r>
                <a:r>
                  <a:rPr lang="en-US" altLang="en-US" sz="1800" i="0"/>
                  <a:t>/</a:t>
                </a:r>
                <a:r>
                  <a:rPr lang="en-US" altLang="en-US" sz="1800" i="0" baseline="-25000"/>
                  <a:t>log </a:t>
                </a:r>
                <a:r>
                  <a:rPr lang="en-US" altLang="en-US" sz="1800" baseline="-25000"/>
                  <a:t>b</a:t>
                </a:r>
                <a:r>
                  <a:rPr lang="en-US" altLang="en-US" sz="1800" i="0" baseline="-25000"/>
                  <a:t> </a:t>
                </a:r>
                <a:endParaRPr lang="en-CA" altLang="en-US" sz="1800" i="0"/>
              </a:p>
            </p:txBody>
          </p:sp>
        </p:grpSp>
      </p:grpSp>
      <p:sp>
        <p:nvSpPr>
          <p:cNvPr id="96262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CA" altLang="en-US" sz="4000" dirty="0"/>
              <a:t>Evaluating</a:t>
            </a:r>
            <a:r>
              <a:rPr lang="en-US" altLang="en-US" sz="4000" dirty="0"/>
              <a:t>: </a:t>
            </a:r>
            <a:r>
              <a:rPr lang="en-CA" altLang="en-US" sz="4000" i="1" dirty="0">
                <a:solidFill>
                  <a:schemeClr val="tx1"/>
                </a:solidFill>
              </a:rPr>
              <a:t>T</a:t>
            </a:r>
            <a:r>
              <a:rPr lang="en-CA" altLang="en-US" sz="4000" dirty="0">
                <a:solidFill>
                  <a:schemeClr val="tx1"/>
                </a:solidFill>
              </a:rPr>
              <a:t>(</a:t>
            </a:r>
            <a:r>
              <a:rPr lang="en-CA" altLang="en-US" sz="4000" i="1" dirty="0">
                <a:solidFill>
                  <a:schemeClr val="tx1"/>
                </a:solidFill>
              </a:rPr>
              <a:t>n</a:t>
            </a:r>
            <a:r>
              <a:rPr lang="en-CA" altLang="en-US" sz="4000" dirty="0">
                <a:solidFill>
                  <a:schemeClr val="tx1"/>
                </a:solidFill>
              </a:rPr>
              <a:t>) =</a:t>
            </a:r>
            <a:r>
              <a:rPr lang="en-US" altLang="en-US" sz="4000" dirty="0">
                <a:solidFill>
                  <a:schemeClr val="tx1"/>
                </a:solidFill>
              </a:rPr>
              <a:t> </a:t>
            </a:r>
            <a:r>
              <a:rPr lang="en-US" altLang="en-US" sz="4000" i="1" dirty="0" err="1">
                <a:solidFill>
                  <a:schemeClr val="tx1"/>
                </a:solidFill>
              </a:rPr>
              <a:t>aT</a:t>
            </a:r>
            <a:r>
              <a:rPr lang="en-US" altLang="en-US" sz="4000" dirty="0">
                <a:solidFill>
                  <a:schemeClr val="tx1"/>
                </a:solidFill>
              </a:rPr>
              <a:t>(</a:t>
            </a:r>
            <a:r>
              <a:rPr lang="en-US" altLang="en-US" sz="4000" i="1" dirty="0">
                <a:solidFill>
                  <a:schemeClr val="tx1"/>
                </a:solidFill>
              </a:rPr>
              <a:t>n</a:t>
            </a:r>
            <a:r>
              <a:rPr lang="en-US" altLang="en-US" sz="4000" dirty="0">
                <a:solidFill>
                  <a:schemeClr val="tx1"/>
                </a:solidFill>
              </a:rPr>
              <a:t>/</a:t>
            </a:r>
            <a:r>
              <a:rPr lang="en-US" altLang="en-US" sz="4000" i="1" dirty="0">
                <a:solidFill>
                  <a:schemeClr val="tx1"/>
                </a:solidFill>
              </a:rPr>
              <a:t>b</a:t>
            </a:r>
            <a:r>
              <a:rPr lang="en-US" altLang="en-US" sz="4000" dirty="0">
                <a:solidFill>
                  <a:schemeClr val="tx1"/>
                </a:solidFill>
              </a:rPr>
              <a:t>) + </a:t>
            </a:r>
            <a:r>
              <a:rPr lang="en-US" altLang="en-US" sz="4000" i="1" dirty="0" err="1">
                <a:solidFill>
                  <a:schemeClr val="tx1"/>
                </a:solidFill>
              </a:rPr>
              <a:t>n</a:t>
            </a:r>
            <a:r>
              <a:rPr lang="en-US" altLang="en-US" sz="4000" i="1" baseline="30000" dirty="0" err="1">
                <a:solidFill>
                  <a:schemeClr val="tx1"/>
                </a:solidFill>
              </a:rPr>
              <a:t>c</a:t>
            </a:r>
            <a:br>
              <a:rPr lang="en-US" altLang="en-US" sz="4000" dirty="0">
                <a:solidFill>
                  <a:schemeClr val="tx1"/>
                </a:solidFill>
              </a:rPr>
            </a:br>
            <a:r>
              <a:rPr lang="en-US" altLang="en-US" sz="4000" dirty="0">
                <a:solidFill>
                  <a:schemeClr val="tx1"/>
                </a:solidFill>
              </a:rPr>
              <a:t>                           = 4</a:t>
            </a:r>
            <a:r>
              <a:rPr lang="en-CA" altLang="en-US" sz="4000" i="1" dirty="0">
                <a:solidFill>
                  <a:schemeClr val="tx1"/>
                </a:solidFill>
              </a:rPr>
              <a:t>T</a:t>
            </a:r>
            <a:r>
              <a:rPr lang="en-CA" altLang="en-US" sz="4000" dirty="0">
                <a:solidFill>
                  <a:schemeClr val="tx1"/>
                </a:solidFill>
              </a:rPr>
              <a:t>(</a:t>
            </a:r>
            <a:r>
              <a:rPr lang="en-CA" altLang="en-US" sz="4000" i="1" dirty="0">
                <a:solidFill>
                  <a:schemeClr val="tx1"/>
                </a:solidFill>
              </a:rPr>
              <a:t>n</a:t>
            </a:r>
            <a:r>
              <a:rPr lang="en-CA" altLang="en-US" sz="4000" dirty="0">
                <a:solidFill>
                  <a:schemeClr val="tx1"/>
                </a:solidFill>
              </a:rPr>
              <a:t>/</a:t>
            </a:r>
            <a:r>
              <a:rPr lang="en-US" altLang="en-US" sz="4000" dirty="0">
                <a:solidFill>
                  <a:schemeClr val="tx1"/>
                </a:solidFill>
              </a:rPr>
              <a:t>2</a:t>
            </a:r>
            <a:r>
              <a:rPr lang="en-CA" altLang="en-US" sz="4000" dirty="0">
                <a:solidFill>
                  <a:schemeClr val="tx1"/>
                </a:solidFill>
              </a:rPr>
              <a:t>) + </a:t>
            </a:r>
            <a:r>
              <a:rPr lang="en-CA" altLang="en-US" sz="4000" i="1" dirty="0">
                <a:solidFill>
                  <a:schemeClr val="tx1"/>
                </a:solidFill>
              </a:rPr>
              <a:t>n</a:t>
            </a:r>
            <a:r>
              <a:rPr lang="en-CA" altLang="en-US" sz="4000" dirty="0"/>
              <a:t> </a:t>
            </a:r>
            <a:endParaRPr lang="en-US" altLang="en-US" sz="4000" dirty="0"/>
          </a:p>
        </p:txBody>
      </p:sp>
      <p:sp>
        <p:nvSpPr>
          <p:cNvPr id="461839" name="Rectangle 15"/>
          <p:cNvSpPr>
            <a:spLocks noChangeArrowheads="1"/>
          </p:cNvSpPr>
          <p:nvPr/>
        </p:nvSpPr>
        <p:spPr bwMode="auto">
          <a:xfrm>
            <a:off x="3200400" y="1952625"/>
            <a:ext cx="21177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</a:t>
            </a:r>
            <a:r>
              <a:rPr lang="en-US" altLang="en-US" i="0"/>
              <a:t>            </a:t>
            </a:r>
            <a:r>
              <a:rPr lang="en-US" altLang="en-US"/>
              <a:t>c</a:t>
            </a:r>
            <a:r>
              <a:rPr lang="en-US" altLang="en-US" i="0"/>
              <a:t> =</a:t>
            </a:r>
            <a:endParaRPr lang="en-US" altLang="en-US" i="0" baseline="30000"/>
          </a:p>
        </p:txBody>
      </p: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3517900" y="1905003"/>
            <a:ext cx="2236788" cy="609601"/>
            <a:chOff x="2216" y="1200"/>
            <a:chExt cx="1409" cy="384"/>
          </a:xfrm>
        </p:grpSpPr>
        <p:sp>
          <p:nvSpPr>
            <p:cNvPr id="96265" name="Rectangle 17"/>
            <p:cNvSpPr>
              <a:spLocks noChangeArrowheads="1"/>
            </p:cNvSpPr>
            <p:nvPr/>
          </p:nvSpPr>
          <p:spPr bwMode="auto">
            <a:xfrm>
              <a:off x="2216" y="1219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= </a:t>
              </a:r>
              <a:r>
                <a:rPr lang="en-US" altLang="en-US"/>
                <a:t>n</a:t>
              </a:r>
              <a:r>
                <a:rPr lang="en-US" altLang="en-US" i="0" baseline="30000"/>
                <a:t>1</a:t>
              </a:r>
            </a:p>
          </p:txBody>
        </p:sp>
        <p:sp>
          <p:nvSpPr>
            <p:cNvPr id="96266" name="Rectangle 18"/>
            <p:cNvSpPr>
              <a:spLocks noChangeArrowheads="1"/>
            </p:cNvSpPr>
            <p:nvPr/>
          </p:nvSpPr>
          <p:spPr bwMode="auto">
            <a:xfrm>
              <a:off x="3381" y="120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1</a:t>
              </a:r>
              <a:endParaRPr lang="en-US" altLang="en-US" i="0" baseline="30000"/>
            </a:p>
          </p:txBody>
        </p:sp>
      </p:grp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685800" y="4191000"/>
            <a:ext cx="8077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 sz="3200" i="1" kern="0" dirty="0"/>
          </a:p>
        </p:txBody>
      </p:sp>
      <p:sp>
        <p:nvSpPr>
          <p:cNvPr id="20" name="Text Box 3"/>
          <p:cNvSpPr txBox="1">
            <a:spLocks noChangeArrowheads="1"/>
          </p:cNvSpPr>
          <p:nvPr/>
        </p:nvSpPr>
        <p:spPr bwMode="auto">
          <a:xfrm>
            <a:off x="1292226" y="4419600"/>
            <a:ext cx="68643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i="0" dirty="0">
                <a:cs typeface="Times New Roman" pitchFamily="18" charset="0"/>
              </a:rPr>
              <a:t>If we reduce the number of friends from 4 to 3</a:t>
            </a:r>
            <a:br>
              <a:rPr lang="en-US" altLang="en-US" sz="2800" i="0" dirty="0">
                <a:cs typeface="Times New Roman" pitchFamily="18" charset="0"/>
              </a:rPr>
            </a:br>
            <a:r>
              <a:rPr lang="en-US" altLang="en-US" sz="2800" i="0" dirty="0">
                <a:cs typeface="Times New Roman" pitchFamily="18" charset="0"/>
              </a:rPr>
              <a:t>is the savings just 25%? </a:t>
            </a:r>
          </a:p>
        </p:txBody>
      </p:sp>
    </p:spTree>
    <p:extLst>
      <p:ext uri="{BB962C8B-B14F-4D97-AF65-F5344CB8AC3E}">
        <p14:creationId xmlns:p14="http://schemas.microsoft.com/office/powerpoint/2010/main" val="2572602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1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1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26" grpId="0" build="p"/>
      <p:bldP spid="461839" grpId="0"/>
      <p:bldP spid="20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dirty="0"/>
              <a:t>Time for top level:</a:t>
            </a:r>
            <a:endParaRPr lang="en-US" altLang="en-US" sz="4000" dirty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dirty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dirty="0"/>
              <a:t>Do</a:t>
            </a:r>
            <a:r>
              <a:rPr lang="en-CA" altLang="en-US" sz="2800" dirty="0" err="1"/>
              <a:t>minated</a:t>
            </a:r>
            <a:r>
              <a:rPr lang="en-US" altLang="en-US" sz="2800" dirty="0"/>
              <a:t>?: </a:t>
            </a:r>
            <a:r>
              <a:rPr lang="en-US" altLang="en-US" sz="2800" i="1" dirty="0"/>
              <a:t>c</a:t>
            </a:r>
            <a:r>
              <a:rPr lang="en-US" altLang="en-US" sz="2800" dirty="0"/>
              <a:t> = 1 &lt; 1.58 = </a:t>
            </a:r>
            <a:r>
              <a:rPr lang="en-CA" altLang="en-US" sz="2800" baseline="30000" dirty="0"/>
              <a:t>log</a:t>
            </a:r>
            <a:r>
              <a:rPr lang="en-US" altLang="en-US" sz="2800" baseline="30000" dirty="0"/>
              <a:t> </a:t>
            </a:r>
            <a:r>
              <a:rPr lang="en-CA" altLang="en-US" sz="2800" i="1" baseline="30000" dirty="0"/>
              <a:t>a</a:t>
            </a:r>
            <a:r>
              <a:rPr lang="en-US" altLang="en-US" sz="2800" dirty="0"/>
              <a:t>/</a:t>
            </a:r>
            <a:r>
              <a:rPr lang="en-US" altLang="en-US" sz="2800" baseline="-25000" dirty="0"/>
              <a:t>l</a:t>
            </a:r>
            <a:r>
              <a:rPr lang="en-CA" altLang="en-US" sz="2800" baseline="-25000" dirty="0" err="1"/>
              <a:t>og</a:t>
            </a:r>
            <a:r>
              <a:rPr lang="en-CA" altLang="en-US" sz="2800" baseline="-25000" dirty="0"/>
              <a:t> </a:t>
            </a:r>
            <a:r>
              <a:rPr lang="en-CA" altLang="en-US" sz="2800" i="1" baseline="-25000" dirty="0"/>
              <a:t>b</a:t>
            </a:r>
            <a:r>
              <a:rPr lang="en-CA" altLang="en-US" sz="2800" dirty="0"/>
              <a:t> </a:t>
            </a:r>
            <a:endParaRPr lang="en-US" altLang="en-US" sz="3600" dirty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352800" y="2362204"/>
            <a:ext cx="1893888" cy="641351"/>
            <a:chOff x="2112" y="1488"/>
            <a:chExt cx="1193" cy="404"/>
          </a:xfrm>
        </p:grpSpPr>
        <p:sp>
          <p:nvSpPr>
            <p:cNvPr id="96273" name="Text Box 4"/>
            <p:cNvSpPr txBox="1">
              <a:spLocks noChangeArrowheads="1"/>
            </p:cNvSpPr>
            <p:nvPr/>
          </p:nvSpPr>
          <p:spPr bwMode="auto">
            <a:xfrm>
              <a:off x="2112" y="1527"/>
              <a:ext cx="11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</a:t>
              </a:r>
              <a:endParaRPr lang="en-CA" altLang="en-US" i="0"/>
            </a:p>
          </p:txBody>
        </p:sp>
        <p:sp>
          <p:nvSpPr>
            <p:cNvPr id="96274" name="Text Box 5"/>
            <p:cNvSpPr txBox="1">
              <a:spLocks noChangeArrowheads="1"/>
            </p:cNvSpPr>
            <p:nvPr/>
          </p:nvSpPr>
          <p:spPr bwMode="auto">
            <a:xfrm>
              <a:off x="2448" y="148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</a:t>
              </a:r>
              <a:r>
                <a:rPr lang="en-US" altLang="en-US" sz="1800" baseline="30000"/>
                <a:t>a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</a:t>
              </a:r>
              <a:r>
                <a:rPr lang="en-US" altLang="en-US" sz="1800" baseline="-25000"/>
                <a:t>b</a:t>
              </a:r>
              <a:r>
                <a:rPr lang="en-US" altLang="en-US" sz="1800" i="0" baseline="-25000"/>
                <a:t> </a:t>
              </a:r>
              <a:endParaRPr lang="en-CA" altLang="en-US" sz="1800" i="0"/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5410200" y="2330454"/>
            <a:ext cx="3130550" cy="641351"/>
            <a:chOff x="3408" y="1468"/>
            <a:chExt cx="1972" cy="404"/>
          </a:xfrm>
        </p:grpSpPr>
        <p:sp>
          <p:nvSpPr>
            <p:cNvPr id="96271" name="Text Box 7"/>
            <p:cNvSpPr txBox="1">
              <a:spLocks noChangeArrowheads="1"/>
            </p:cNvSpPr>
            <p:nvPr/>
          </p:nvSpPr>
          <p:spPr bwMode="auto">
            <a:xfrm>
              <a:off x="3408" y="1507"/>
              <a:ext cx="19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 </a:t>
              </a:r>
              <a:r>
                <a:rPr lang="en-CA" altLang="en-US" i="0"/>
                <a:t>θ</a:t>
              </a:r>
              <a:r>
                <a:rPr lang="en-US" altLang="en-US" i="0"/>
                <a:t>(</a:t>
              </a:r>
              <a:r>
                <a:rPr lang="en-US" altLang="en-US"/>
                <a:t>n</a:t>
              </a:r>
              <a:r>
                <a:rPr lang="en-US" altLang="en-US" i="0" baseline="30000"/>
                <a:t>1.58</a:t>
              </a:r>
              <a:r>
                <a:rPr lang="en-US" altLang="en-US" i="0"/>
                <a:t>)</a:t>
              </a:r>
              <a:endParaRPr lang="en-CA" altLang="en-US" i="0"/>
            </a:p>
          </p:txBody>
        </p:sp>
        <p:sp>
          <p:nvSpPr>
            <p:cNvPr id="96272" name="Text Box 8"/>
            <p:cNvSpPr txBox="1">
              <a:spLocks noChangeArrowheads="1"/>
            </p:cNvSpPr>
            <p:nvPr/>
          </p:nvSpPr>
          <p:spPr bwMode="auto">
            <a:xfrm>
              <a:off x="3744" y="146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3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2 </a:t>
              </a:r>
              <a:endParaRPr lang="en-CA" altLang="en-US" sz="1800" i="0"/>
            </a:p>
          </p:txBody>
        </p:sp>
      </p:grpSp>
      <p:grpSp>
        <p:nvGrpSpPr>
          <p:cNvPr id="4" name="Group 9"/>
          <p:cNvGrpSpPr>
            <a:grpSpLocks/>
          </p:cNvGrpSpPr>
          <p:nvPr/>
        </p:nvGrpSpPr>
        <p:grpSpPr bwMode="auto">
          <a:xfrm>
            <a:off x="333375" y="3505203"/>
            <a:ext cx="7486651" cy="627063"/>
            <a:chOff x="210" y="2208"/>
            <a:chExt cx="4716" cy="395"/>
          </a:xfrm>
        </p:grpSpPr>
        <p:sp>
          <p:nvSpPr>
            <p:cNvPr id="96267" name="Rectangle 10"/>
            <p:cNvSpPr>
              <a:spLocks noChangeArrowheads="1"/>
            </p:cNvSpPr>
            <p:nvPr/>
          </p:nvSpPr>
          <p:spPr bwMode="auto">
            <a:xfrm>
              <a:off x="210" y="2276"/>
              <a:ext cx="152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Hence, </a:t>
              </a:r>
              <a:r>
                <a:rPr lang="en-CA" altLang="en-US" sz="2800" dirty="0"/>
                <a:t>T</a:t>
              </a:r>
              <a:r>
                <a:rPr lang="en-CA" altLang="en-US" sz="2800" i="0" dirty="0"/>
                <a:t>(</a:t>
              </a:r>
              <a:r>
                <a:rPr lang="en-CA" altLang="en-US" sz="2800" dirty="0"/>
                <a:t>n</a:t>
              </a:r>
              <a:r>
                <a:rPr lang="en-CA" altLang="en-US" sz="2800" i="0" dirty="0"/>
                <a:t>) = ?</a:t>
              </a:r>
              <a:endParaRPr lang="en-US" altLang="en-US" sz="2800" i="0" dirty="0"/>
            </a:p>
          </p:txBody>
        </p:sp>
        <p:grpSp>
          <p:nvGrpSpPr>
            <p:cNvPr id="96268" name="Group 11"/>
            <p:cNvGrpSpPr>
              <a:grpSpLocks/>
            </p:cNvGrpSpPr>
            <p:nvPr/>
          </p:nvGrpSpPr>
          <p:grpSpPr bwMode="auto">
            <a:xfrm>
              <a:off x="1377" y="2208"/>
              <a:ext cx="3549" cy="369"/>
              <a:chOff x="1372" y="2188"/>
              <a:chExt cx="3549" cy="369"/>
            </a:xfrm>
          </p:grpSpPr>
          <p:sp useBgFill="1">
            <p:nvSpPr>
              <p:cNvPr id="96269" name="Text Box 12"/>
              <p:cNvSpPr txBox="1">
                <a:spLocks noChangeArrowheads="1"/>
              </p:cNvSpPr>
              <p:nvPr/>
            </p:nvSpPr>
            <p:spPr bwMode="auto">
              <a:xfrm>
                <a:off x="1372" y="2227"/>
                <a:ext cx="3549" cy="330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 dirty="0"/>
                  <a:t>= θ(base cases) = θ(</a:t>
                </a:r>
                <a:r>
                  <a:rPr lang="en-US" altLang="en-US" sz="2800" dirty="0"/>
                  <a:t>n  </a:t>
                </a:r>
                <a:r>
                  <a:rPr lang="en-US" altLang="en-US" sz="2800" i="0" dirty="0"/>
                  <a:t>       ) </a:t>
                </a:r>
                <a:r>
                  <a:rPr lang="en-CA" altLang="en-US" sz="2800" i="0" dirty="0"/>
                  <a:t>= θ(</a:t>
                </a:r>
                <a:r>
                  <a:rPr lang="en-CA" altLang="en-US" sz="2800" dirty="0"/>
                  <a:t>n</a:t>
                </a:r>
                <a:r>
                  <a:rPr lang="en-US" altLang="en-US" sz="2800" i="0" baseline="30000" dirty="0"/>
                  <a:t>1.58</a:t>
                </a:r>
                <a:r>
                  <a:rPr lang="en-CA" altLang="en-US" sz="2800" i="0" dirty="0"/>
                  <a:t>).</a:t>
                </a:r>
              </a:p>
            </p:txBody>
          </p:sp>
          <p:sp>
            <p:nvSpPr>
              <p:cNvPr id="96270" name="Text Box 13"/>
              <p:cNvSpPr txBox="1">
                <a:spLocks noChangeArrowheads="1"/>
              </p:cNvSpPr>
              <p:nvPr/>
            </p:nvSpPr>
            <p:spPr bwMode="auto">
              <a:xfrm>
                <a:off x="3313" y="2188"/>
                <a:ext cx="57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 baseline="30000"/>
                  <a:t>log </a:t>
                </a:r>
                <a:r>
                  <a:rPr lang="en-US" altLang="en-US" sz="1800" baseline="30000"/>
                  <a:t>a</a:t>
                </a:r>
                <a:r>
                  <a:rPr lang="en-US" altLang="en-US" sz="1800" i="0"/>
                  <a:t>/</a:t>
                </a:r>
                <a:r>
                  <a:rPr lang="en-US" altLang="en-US" sz="1800" i="0" baseline="-25000"/>
                  <a:t>log </a:t>
                </a:r>
                <a:r>
                  <a:rPr lang="en-US" altLang="en-US" sz="1800" baseline="-25000"/>
                  <a:t>b</a:t>
                </a:r>
                <a:r>
                  <a:rPr lang="en-US" altLang="en-US" sz="1800" i="0" baseline="-25000"/>
                  <a:t> </a:t>
                </a:r>
                <a:endParaRPr lang="en-CA" altLang="en-US" sz="1800" i="0"/>
              </a:p>
            </p:txBody>
          </p:sp>
        </p:grpSp>
      </p:grpSp>
      <p:sp>
        <p:nvSpPr>
          <p:cNvPr id="96262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CA" altLang="en-US" sz="4000"/>
              <a:t>Evaluating</a:t>
            </a:r>
            <a:r>
              <a:rPr lang="en-US" altLang="en-US" sz="4000"/>
              <a:t>: </a:t>
            </a:r>
            <a:r>
              <a:rPr lang="en-CA" altLang="en-US" sz="4000" i="1">
                <a:solidFill>
                  <a:schemeClr val="tx1"/>
                </a:solidFill>
              </a:rPr>
              <a:t>T</a:t>
            </a:r>
            <a:r>
              <a:rPr lang="en-CA" altLang="en-US" sz="4000">
                <a:solidFill>
                  <a:schemeClr val="tx1"/>
                </a:solidFill>
              </a:rPr>
              <a:t>(</a:t>
            </a:r>
            <a:r>
              <a:rPr lang="en-CA" altLang="en-US" sz="4000" i="1">
                <a:solidFill>
                  <a:schemeClr val="tx1"/>
                </a:solidFill>
              </a:rPr>
              <a:t>n</a:t>
            </a:r>
            <a:r>
              <a:rPr lang="en-CA" altLang="en-US" sz="4000">
                <a:solidFill>
                  <a:schemeClr val="tx1"/>
                </a:solidFill>
              </a:rPr>
              <a:t>) =</a:t>
            </a:r>
            <a:r>
              <a:rPr lang="en-US" altLang="en-US" sz="4000">
                <a:solidFill>
                  <a:schemeClr val="tx1"/>
                </a:solidFill>
              </a:rPr>
              <a:t> </a:t>
            </a:r>
            <a:r>
              <a:rPr lang="en-US" altLang="en-US" sz="4000" i="1">
                <a:solidFill>
                  <a:schemeClr val="tx1"/>
                </a:solidFill>
              </a:rPr>
              <a:t>aT</a:t>
            </a:r>
            <a:r>
              <a:rPr lang="en-US" altLang="en-US" sz="4000">
                <a:solidFill>
                  <a:schemeClr val="tx1"/>
                </a:solidFill>
              </a:rPr>
              <a:t>(</a:t>
            </a:r>
            <a:r>
              <a:rPr lang="en-US" altLang="en-US" sz="4000" i="1">
                <a:solidFill>
                  <a:schemeClr val="tx1"/>
                </a:solidFill>
              </a:rPr>
              <a:t>n</a:t>
            </a:r>
            <a:r>
              <a:rPr lang="en-US" altLang="en-US" sz="4000">
                <a:solidFill>
                  <a:schemeClr val="tx1"/>
                </a:solidFill>
              </a:rPr>
              <a:t>/</a:t>
            </a:r>
            <a:r>
              <a:rPr lang="en-US" altLang="en-US" sz="4000" i="1">
                <a:solidFill>
                  <a:schemeClr val="tx1"/>
                </a:solidFill>
              </a:rPr>
              <a:t>b</a:t>
            </a:r>
            <a:r>
              <a:rPr lang="en-US" altLang="en-US" sz="4000">
                <a:solidFill>
                  <a:schemeClr val="tx1"/>
                </a:solidFill>
              </a:rPr>
              <a:t>) + </a:t>
            </a:r>
            <a:r>
              <a:rPr lang="en-US" altLang="en-US" sz="4000" i="1">
                <a:solidFill>
                  <a:schemeClr val="tx1"/>
                </a:solidFill>
              </a:rPr>
              <a:t>n</a:t>
            </a:r>
            <a:r>
              <a:rPr lang="en-US" altLang="en-US" sz="4000" i="1" baseline="30000">
                <a:solidFill>
                  <a:schemeClr val="tx1"/>
                </a:solidFill>
              </a:rPr>
              <a:t>c</a:t>
            </a:r>
            <a:br>
              <a:rPr lang="en-US" altLang="en-US" sz="4000">
                <a:solidFill>
                  <a:schemeClr val="tx1"/>
                </a:solidFill>
              </a:rPr>
            </a:br>
            <a:r>
              <a:rPr lang="en-US" altLang="en-US" sz="4000">
                <a:solidFill>
                  <a:schemeClr val="tx1"/>
                </a:solidFill>
              </a:rPr>
              <a:t>                           = 3</a:t>
            </a:r>
            <a:r>
              <a:rPr lang="en-CA" altLang="en-US" sz="4000" i="1">
                <a:solidFill>
                  <a:schemeClr val="tx1"/>
                </a:solidFill>
              </a:rPr>
              <a:t>T</a:t>
            </a:r>
            <a:r>
              <a:rPr lang="en-CA" altLang="en-US" sz="4000">
                <a:solidFill>
                  <a:schemeClr val="tx1"/>
                </a:solidFill>
              </a:rPr>
              <a:t>(</a:t>
            </a:r>
            <a:r>
              <a:rPr lang="en-CA" altLang="en-US" sz="4000" i="1">
                <a:solidFill>
                  <a:schemeClr val="tx1"/>
                </a:solidFill>
              </a:rPr>
              <a:t>n</a:t>
            </a:r>
            <a:r>
              <a:rPr lang="en-CA" altLang="en-US" sz="4000">
                <a:solidFill>
                  <a:schemeClr val="tx1"/>
                </a:solidFill>
              </a:rPr>
              <a:t>/</a:t>
            </a:r>
            <a:r>
              <a:rPr lang="en-US" altLang="en-US" sz="4000">
                <a:solidFill>
                  <a:schemeClr val="tx1"/>
                </a:solidFill>
              </a:rPr>
              <a:t>2</a:t>
            </a:r>
            <a:r>
              <a:rPr lang="en-CA" altLang="en-US" sz="4000">
                <a:solidFill>
                  <a:schemeClr val="tx1"/>
                </a:solidFill>
              </a:rPr>
              <a:t>) + </a:t>
            </a:r>
            <a:r>
              <a:rPr lang="en-CA" altLang="en-US" sz="4000" i="1">
                <a:solidFill>
                  <a:schemeClr val="tx1"/>
                </a:solidFill>
              </a:rPr>
              <a:t>n</a:t>
            </a:r>
            <a:r>
              <a:rPr lang="en-CA" altLang="en-US" sz="4000"/>
              <a:t> </a:t>
            </a:r>
            <a:endParaRPr lang="en-US" altLang="en-US" sz="4000"/>
          </a:p>
        </p:txBody>
      </p:sp>
      <p:sp>
        <p:nvSpPr>
          <p:cNvPr id="461839" name="Rectangle 15"/>
          <p:cNvSpPr>
            <a:spLocks noChangeArrowheads="1"/>
          </p:cNvSpPr>
          <p:nvPr/>
        </p:nvSpPr>
        <p:spPr bwMode="auto">
          <a:xfrm>
            <a:off x="3200400" y="1952625"/>
            <a:ext cx="21177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</a:t>
            </a:r>
            <a:r>
              <a:rPr lang="en-US" altLang="en-US" i="0"/>
              <a:t>            </a:t>
            </a:r>
            <a:r>
              <a:rPr lang="en-US" altLang="en-US"/>
              <a:t>c</a:t>
            </a:r>
            <a:r>
              <a:rPr lang="en-US" altLang="en-US" i="0"/>
              <a:t> =</a:t>
            </a:r>
            <a:endParaRPr lang="en-US" altLang="en-US" i="0" baseline="30000"/>
          </a:p>
        </p:txBody>
      </p: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3517900" y="1905003"/>
            <a:ext cx="2236788" cy="609601"/>
            <a:chOff x="2216" y="1200"/>
            <a:chExt cx="1409" cy="384"/>
          </a:xfrm>
        </p:grpSpPr>
        <p:sp>
          <p:nvSpPr>
            <p:cNvPr id="96265" name="Rectangle 17"/>
            <p:cNvSpPr>
              <a:spLocks noChangeArrowheads="1"/>
            </p:cNvSpPr>
            <p:nvPr/>
          </p:nvSpPr>
          <p:spPr bwMode="auto">
            <a:xfrm>
              <a:off x="2216" y="1219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= </a:t>
              </a:r>
              <a:r>
                <a:rPr lang="en-US" altLang="en-US"/>
                <a:t>n</a:t>
              </a:r>
              <a:r>
                <a:rPr lang="en-US" altLang="en-US" i="0" baseline="30000"/>
                <a:t>1</a:t>
              </a:r>
            </a:p>
          </p:txBody>
        </p:sp>
        <p:sp>
          <p:nvSpPr>
            <p:cNvPr id="96266" name="Rectangle 18"/>
            <p:cNvSpPr>
              <a:spLocks noChangeArrowheads="1"/>
            </p:cNvSpPr>
            <p:nvPr/>
          </p:nvSpPr>
          <p:spPr bwMode="auto">
            <a:xfrm>
              <a:off x="3381" y="120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1</a:t>
              </a:r>
              <a:endParaRPr lang="en-US" altLang="en-US" i="0" baseline="30000"/>
            </a:p>
          </p:txBody>
        </p:sp>
      </p:grp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685800" y="4191000"/>
            <a:ext cx="8077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 sz="3200" i="1" kern="0" dirty="0"/>
          </a:p>
        </p:txBody>
      </p:sp>
      <p:sp>
        <p:nvSpPr>
          <p:cNvPr id="20" name="Text Box 3"/>
          <p:cNvSpPr txBox="1">
            <a:spLocks noChangeArrowheads="1"/>
          </p:cNvSpPr>
          <p:nvPr/>
        </p:nvSpPr>
        <p:spPr bwMode="auto">
          <a:xfrm>
            <a:off x="2872771" y="4419600"/>
            <a:ext cx="3703258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i="0" dirty="0">
                <a:cs typeface="Times New Roman" pitchFamily="18" charset="0"/>
              </a:rPr>
              <a:t>Not just a 25% savings!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800" i="0" dirty="0">
                <a:cs typeface="Times New Roman" pitchFamily="18" charset="0"/>
              </a:rPr>
              <a:t>θ</a:t>
            </a:r>
            <a:r>
              <a:rPr lang="en-US" altLang="en-US" sz="2800" i="0" dirty="0">
                <a:cs typeface="Times New Roman" pitchFamily="18" charset="0"/>
              </a:rPr>
              <a:t>(</a:t>
            </a:r>
            <a:r>
              <a:rPr lang="en-US" altLang="en-US" sz="2800" dirty="0"/>
              <a:t>n</a:t>
            </a:r>
            <a:r>
              <a:rPr lang="en-US" altLang="en-US" sz="2800" i="0" baseline="30000" dirty="0"/>
              <a:t>2</a:t>
            </a:r>
            <a:r>
              <a:rPr lang="en-US" altLang="en-US" sz="2800" i="0" dirty="0"/>
              <a:t>) vs </a:t>
            </a:r>
            <a:r>
              <a:rPr lang="en-CA" altLang="en-US" sz="2800" i="0" dirty="0">
                <a:cs typeface="Times New Roman" pitchFamily="18" charset="0"/>
              </a:rPr>
              <a:t>θ</a:t>
            </a:r>
            <a:r>
              <a:rPr lang="en-US" altLang="en-US" sz="2800" i="0" dirty="0">
                <a:cs typeface="Times New Roman" pitchFamily="18" charset="0"/>
              </a:rPr>
              <a:t>(</a:t>
            </a:r>
            <a:r>
              <a:rPr lang="en-US" altLang="en-US" sz="2800" dirty="0"/>
              <a:t>n</a:t>
            </a:r>
            <a:r>
              <a:rPr lang="en-US" altLang="en-US" sz="2800" i="0" baseline="30000" dirty="0"/>
              <a:t>1.58..</a:t>
            </a:r>
            <a:r>
              <a:rPr lang="en-US" altLang="en-US" sz="2800" i="0" dirty="0"/>
              <a:t>) </a:t>
            </a:r>
            <a:endParaRPr lang="en-CA" altLang="en-US" sz="2800" i="0" dirty="0"/>
          </a:p>
        </p:txBody>
      </p:sp>
    </p:spTree>
    <p:extLst>
      <p:ext uri="{BB962C8B-B14F-4D97-AF65-F5344CB8AC3E}">
        <p14:creationId xmlns:p14="http://schemas.microsoft.com/office/powerpoint/2010/main" val="1529845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26" grpId="0" build="p"/>
      <p:bldP spid="20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None/>
            </a:pPr>
            <a:r>
              <a:rPr lang="en-US" altLang="en-US" sz="2800" dirty="0"/>
              <a:t>Time for top level:  n</a:t>
            </a:r>
            <a:r>
              <a:rPr lang="en-US" altLang="en-US" sz="2800" baseline="30000" dirty="0"/>
              <a:t>2</a:t>
            </a:r>
            <a:r>
              <a:rPr lang="en-US" altLang="en-US" sz="2800" dirty="0"/>
              <a:t>, c=2</a:t>
            </a:r>
            <a:endParaRPr lang="en-US" altLang="en-US" sz="2800" dirty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dirty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dirty="0"/>
              <a:t>Do</a:t>
            </a:r>
            <a:r>
              <a:rPr lang="en-CA" altLang="en-US" sz="2800" dirty="0" err="1"/>
              <a:t>minated</a:t>
            </a:r>
            <a:r>
              <a:rPr lang="en-US" altLang="en-US" sz="2800" dirty="0"/>
              <a:t>?: </a:t>
            </a:r>
            <a:r>
              <a:rPr lang="en-US" altLang="en-US" sz="2800" i="1" dirty="0"/>
              <a:t>c</a:t>
            </a:r>
            <a:r>
              <a:rPr lang="en-US" altLang="en-US" sz="2800" dirty="0"/>
              <a:t> =</a:t>
            </a:r>
            <a:r>
              <a:rPr lang="en-US" altLang="en-US" sz="1800" dirty="0"/>
              <a:t> </a:t>
            </a:r>
            <a:r>
              <a:rPr lang="en-US" altLang="en-US" sz="2800" dirty="0"/>
              <a:t>      </a:t>
            </a:r>
            <a:r>
              <a:rPr lang="en-US" altLang="en-US" sz="1800" dirty="0"/>
              <a:t> </a:t>
            </a:r>
            <a:r>
              <a:rPr lang="en-US" altLang="en-US" sz="2800" dirty="0"/>
              <a:t>1.58 = </a:t>
            </a:r>
            <a:r>
              <a:rPr lang="en-CA" altLang="en-US" sz="2800" baseline="30000" dirty="0"/>
              <a:t>log</a:t>
            </a:r>
            <a:r>
              <a:rPr lang="en-US" altLang="en-US" sz="2800" baseline="30000" dirty="0"/>
              <a:t> </a:t>
            </a:r>
            <a:r>
              <a:rPr lang="en-CA" altLang="en-US" sz="2800" i="1" baseline="30000" dirty="0"/>
              <a:t>a</a:t>
            </a:r>
            <a:r>
              <a:rPr lang="en-US" altLang="en-US" sz="2800" dirty="0"/>
              <a:t>/</a:t>
            </a:r>
            <a:r>
              <a:rPr lang="en-US" altLang="en-US" sz="2800" baseline="-25000" dirty="0"/>
              <a:t>l</a:t>
            </a:r>
            <a:r>
              <a:rPr lang="en-CA" altLang="en-US" sz="2800" baseline="-25000" dirty="0" err="1"/>
              <a:t>og</a:t>
            </a:r>
            <a:r>
              <a:rPr lang="en-CA" altLang="en-US" sz="2800" baseline="-25000" dirty="0"/>
              <a:t> </a:t>
            </a:r>
            <a:r>
              <a:rPr lang="en-CA" altLang="en-US" sz="2800" i="1" baseline="-25000" dirty="0"/>
              <a:t>b</a:t>
            </a:r>
            <a:r>
              <a:rPr lang="en-CA" altLang="en-US" sz="2800" dirty="0"/>
              <a:t> </a:t>
            </a:r>
            <a:endParaRPr lang="en-US" altLang="en-US" sz="3600" dirty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352800" y="2362200"/>
            <a:ext cx="1893888" cy="641350"/>
            <a:chOff x="2112" y="1488"/>
            <a:chExt cx="1193" cy="404"/>
          </a:xfrm>
        </p:grpSpPr>
        <p:sp>
          <p:nvSpPr>
            <p:cNvPr id="96273" name="Text Box 4"/>
            <p:cNvSpPr txBox="1">
              <a:spLocks noChangeArrowheads="1"/>
            </p:cNvSpPr>
            <p:nvPr/>
          </p:nvSpPr>
          <p:spPr bwMode="auto">
            <a:xfrm>
              <a:off x="2112" y="1527"/>
              <a:ext cx="11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</a:t>
              </a:r>
              <a:endParaRPr lang="en-CA" altLang="en-US" i="0"/>
            </a:p>
          </p:txBody>
        </p:sp>
        <p:sp>
          <p:nvSpPr>
            <p:cNvPr id="96274" name="Text Box 5"/>
            <p:cNvSpPr txBox="1">
              <a:spLocks noChangeArrowheads="1"/>
            </p:cNvSpPr>
            <p:nvPr/>
          </p:nvSpPr>
          <p:spPr bwMode="auto">
            <a:xfrm>
              <a:off x="2448" y="148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</a:t>
              </a:r>
              <a:r>
                <a:rPr lang="en-US" altLang="en-US" sz="1800" baseline="30000"/>
                <a:t>a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</a:t>
              </a:r>
              <a:r>
                <a:rPr lang="en-US" altLang="en-US" sz="1800" baseline="-25000"/>
                <a:t>b</a:t>
              </a:r>
              <a:r>
                <a:rPr lang="en-US" altLang="en-US" sz="1800" i="0" baseline="-25000"/>
                <a:t> </a:t>
              </a:r>
              <a:endParaRPr lang="en-CA" altLang="en-US" sz="1800" i="0"/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5410200" y="2330450"/>
            <a:ext cx="3130550" cy="641350"/>
            <a:chOff x="3408" y="1468"/>
            <a:chExt cx="1972" cy="404"/>
          </a:xfrm>
        </p:grpSpPr>
        <p:sp>
          <p:nvSpPr>
            <p:cNvPr id="96271" name="Text Box 7"/>
            <p:cNvSpPr txBox="1">
              <a:spLocks noChangeArrowheads="1"/>
            </p:cNvSpPr>
            <p:nvPr/>
          </p:nvSpPr>
          <p:spPr bwMode="auto">
            <a:xfrm>
              <a:off x="3408" y="1507"/>
              <a:ext cx="19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 </a:t>
              </a:r>
              <a:r>
                <a:rPr lang="en-CA" altLang="en-US" i="0"/>
                <a:t>θ</a:t>
              </a:r>
              <a:r>
                <a:rPr lang="en-US" altLang="en-US" i="0"/>
                <a:t>(</a:t>
              </a:r>
              <a:r>
                <a:rPr lang="en-US" altLang="en-US"/>
                <a:t>n</a:t>
              </a:r>
              <a:r>
                <a:rPr lang="en-US" altLang="en-US" i="0" baseline="30000"/>
                <a:t>1.58</a:t>
              </a:r>
              <a:r>
                <a:rPr lang="en-US" altLang="en-US" i="0"/>
                <a:t>)</a:t>
              </a:r>
              <a:endParaRPr lang="en-CA" altLang="en-US" i="0"/>
            </a:p>
          </p:txBody>
        </p:sp>
        <p:sp>
          <p:nvSpPr>
            <p:cNvPr id="96272" name="Text Box 8"/>
            <p:cNvSpPr txBox="1">
              <a:spLocks noChangeArrowheads="1"/>
            </p:cNvSpPr>
            <p:nvPr/>
          </p:nvSpPr>
          <p:spPr bwMode="auto">
            <a:xfrm>
              <a:off x="3744" y="146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3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2 </a:t>
              </a:r>
              <a:endParaRPr lang="en-CA" altLang="en-US" sz="1800" i="0"/>
            </a:p>
          </p:txBody>
        </p:sp>
      </p:grpSp>
      <p:grpSp>
        <p:nvGrpSpPr>
          <p:cNvPr id="4" name="Group 9"/>
          <p:cNvGrpSpPr>
            <a:grpSpLocks/>
          </p:cNvGrpSpPr>
          <p:nvPr/>
        </p:nvGrpSpPr>
        <p:grpSpPr bwMode="auto">
          <a:xfrm>
            <a:off x="333375" y="3567113"/>
            <a:ext cx="5167313" cy="565150"/>
            <a:chOff x="210" y="2247"/>
            <a:chExt cx="3255" cy="356"/>
          </a:xfrm>
        </p:grpSpPr>
        <p:sp>
          <p:nvSpPr>
            <p:cNvPr id="96267" name="Rectangle 10"/>
            <p:cNvSpPr>
              <a:spLocks noChangeArrowheads="1"/>
            </p:cNvSpPr>
            <p:nvPr/>
          </p:nvSpPr>
          <p:spPr bwMode="auto">
            <a:xfrm>
              <a:off x="210" y="2276"/>
              <a:ext cx="152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Hence, </a:t>
              </a:r>
              <a:r>
                <a:rPr lang="en-CA" altLang="en-US" sz="2800" dirty="0"/>
                <a:t>T</a:t>
              </a:r>
              <a:r>
                <a:rPr lang="en-CA" altLang="en-US" sz="2800" i="0" dirty="0"/>
                <a:t>(</a:t>
              </a:r>
              <a:r>
                <a:rPr lang="en-CA" altLang="en-US" sz="2800" dirty="0"/>
                <a:t>n</a:t>
              </a:r>
              <a:r>
                <a:rPr lang="en-CA" altLang="en-US" sz="2800" i="0" dirty="0"/>
                <a:t>) = ?</a:t>
              </a:r>
              <a:endParaRPr lang="en-US" altLang="en-US" sz="2800" i="0" dirty="0"/>
            </a:p>
          </p:txBody>
        </p:sp>
        <p:sp useBgFill="1">
          <p:nvSpPr>
            <p:cNvPr id="96269" name="Text Box 12"/>
            <p:cNvSpPr txBox="1">
              <a:spLocks noChangeArrowheads="1"/>
            </p:cNvSpPr>
            <p:nvPr/>
          </p:nvSpPr>
          <p:spPr bwMode="auto">
            <a:xfrm>
              <a:off x="1377" y="2247"/>
              <a:ext cx="2088" cy="330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= θ(top level) = θ(</a:t>
              </a:r>
              <a:r>
                <a:rPr lang="en-CA" altLang="en-US" sz="2800" dirty="0"/>
                <a:t>n</a:t>
              </a:r>
              <a:r>
                <a:rPr lang="en-US" altLang="en-US" sz="2800" i="0" baseline="30000" dirty="0"/>
                <a:t>2</a:t>
              </a:r>
              <a:r>
                <a:rPr lang="en-CA" altLang="en-US" sz="2800" i="0" dirty="0"/>
                <a:t>).</a:t>
              </a:r>
            </a:p>
          </p:txBody>
        </p:sp>
      </p:grpSp>
      <p:sp>
        <p:nvSpPr>
          <p:cNvPr id="96262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CA" altLang="en-US" sz="4000" dirty="0"/>
              <a:t>Evaluating</a:t>
            </a:r>
            <a:r>
              <a:rPr lang="en-US" altLang="en-US" sz="4000" dirty="0"/>
              <a:t>: </a:t>
            </a:r>
            <a:r>
              <a:rPr lang="en-CA" altLang="en-US" sz="4000" i="1" dirty="0">
                <a:solidFill>
                  <a:schemeClr val="tx1"/>
                </a:solidFill>
              </a:rPr>
              <a:t>T</a:t>
            </a:r>
            <a:r>
              <a:rPr lang="en-CA" altLang="en-US" sz="4000" dirty="0">
                <a:solidFill>
                  <a:schemeClr val="tx1"/>
                </a:solidFill>
              </a:rPr>
              <a:t>(</a:t>
            </a:r>
            <a:r>
              <a:rPr lang="en-CA" altLang="en-US" sz="4000" i="1" dirty="0">
                <a:solidFill>
                  <a:schemeClr val="tx1"/>
                </a:solidFill>
              </a:rPr>
              <a:t>n</a:t>
            </a:r>
            <a:r>
              <a:rPr lang="en-CA" altLang="en-US" sz="4000" dirty="0">
                <a:solidFill>
                  <a:schemeClr val="tx1"/>
                </a:solidFill>
              </a:rPr>
              <a:t>) =</a:t>
            </a:r>
            <a:r>
              <a:rPr lang="en-US" altLang="en-US" sz="4000" dirty="0">
                <a:solidFill>
                  <a:schemeClr val="tx1"/>
                </a:solidFill>
              </a:rPr>
              <a:t> </a:t>
            </a:r>
            <a:r>
              <a:rPr lang="en-US" altLang="en-US" sz="4000" i="1" dirty="0" err="1">
                <a:solidFill>
                  <a:schemeClr val="tx1"/>
                </a:solidFill>
              </a:rPr>
              <a:t>aT</a:t>
            </a:r>
            <a:r>
              <a:rPr lang="en-US" altLang="en-US" sz="4000" dirty="0">
                <a:solidFill>
                  <a:schemeClr val="tx1"/>
                </a:solidFill>
              </a:rPr>
              <a:t>(</a:t>
            </a:r>
            <a:r>
              <a:rPr lang="en-US" altLang="en-US" sz="4000" i="1" dirty="0">
                <a:solidFill>
                  <a:schemeClr val="tx1"/>
                </a:solidFill>
              </a:rPr>
              <a:t>n</a:t>
            </a:r>
            <a:r>
              <a:rPr lang="en-US" altLang="en-US" sz="4000" dirty="0">
                <a:solidFill>
                  <a:schemeClr val="tx1"/>
                </a:solidFill>
              </a:rPr>
              <a:t>/</a:t>
            </a:r>
            <a:r>
              <a:rPr lang="en-US" altLang="en-US" sz="4000" i="1" dirty="0">
                <a:solidFill>
                  <a:schemeClr val="tx1"/>
                </a:solidFill>
              </a:rPr>
              <a:t>b</a:t>
            </a:r>
            <a:r>
              <a:rPr lang="en-US" altLang="en-US" sz="4000" dirty="0">
                <a:solidFill>
                  <a:schemeClr val="tx1"/>
                </a:solidFill>
              </a:rPr>
              <a:t>) + </a:t>
            </a:r>
            <a:r>
              <a:rPr lang="en-US" altLang="en-US" sz="4000" i="1" dirty="0" err="1">
                <a:solidFill>
                  <a:schemeClr val="tx1"/>
                </a:solidFill>
              </a:rPr>
              <a:t>n</a:t>
            </a:r>
            <a:r>
              <a:rPr lang="en-US" altLang="en-US" sz="4000" i="1" baseline="30000" dirty="0" err="1">
                <a:solidFill>
                  <a:schemeClr val="tx1"/>
                </a:solidFill>
              </a:rPr>
              <a:t>c</a:t>
            </a:r>
            <a:br>
              <a:rPr lang="en-US" altLang="en-US" sz="4000" dirty="0">
                <a:solidFill>
                  <a:schemeClr val="tx1"/>
                </a:solidFill>
              </a:rPr>
            </a:br>
            <a:r>
              <a:rPr lang="en-US" altLang="en-US" sz="4000" dirty="0">
                <a:solidFill>
                  <a:schemeClr val="tx1"/>
                </a:solidFill>
              </a:rPr>
              <a:t>                           = 3</a:t>
            </a:r>
            <a:r>
              <a:rPr lang="en-CA" altLang="en-US" sz="4000" i="1" dirty="0">
                <a:solidFill>
                  <a:schemeClr val="tx1"/>
                </a:solidFill>
              </a:rPr>
              <a:t>T</a:t>
            </a:r>
            <a:r>
              <a:rPr lang="en-CA" altLang="en-US" sz="4000" dirty="0">
                <a:solidFill>
                  <a:schemeClr val="tx1"/>
                </a:solidFill>
              </a:rPr>
              <a:t>(</a:t>
            </a:r>
            <a:r>
              <a:rPr lang="en-CA" altLang="en-US" sz="4000" i="1" dirty="0">
                <a:solidFill>
                  <a:schemeClr val="tx1"/>
                </a:solidFill>
              </a:rPr>
              <a:t>n</a:t>
            </a:r>
            <a:r>
              <a:rPr lang="en-CA" altLang="en-US" sz="4000" dirty="0">
                <a:solidFill>
                  <a:schemeClr val="tx1"/>
                </a:solidFill>
              </a:rPr>
              <a:t>/</a:t>
            </a:r>
            <a:r>
              <a:rPr lang="en-US" altLang="en-US" sz="4000" dirty="0">
                <a:solidFill>
                  <a:schemeClr val="tx1"/>
                </a:solidFill>
              </a:rPr>
              <a:t>2</a:t>
            </a:r>
            <a:r>
              <a:rPr lang="en-CA" altLang="en-US" sz="4000" dirty="0">
                <a:solidFill>
                  <a:schemeClr val="tx1"/>
                </a:solidFill>
              </a:rPr>
              <a:t>) + </a:t>
            </a:r>
            <a:r>
              <a:rPr lang="en-CA" altLang="en-US" sz="4000" i="1" dirty="0">
                <a:solidFill>
                  <a:schemeClr val="tx1"/>
                </a:solidFill>
              </a:rPr>
              <a:t>n</a:t>
            </a:r>
            <a:r>
              <a:rPr lang="en-CA" altLang="en-US" sz="4000" dirty="0"/>
              <a:t> </a:t>
            </a:r>
            <a:endParaRPr lang="en-US" altLang="en-US" sz="4000" dirty="0"/>
          </a:p>
        </p:txBody>
      </p:sp>
      <p:sp>
        <p:nvSpPr>
          <p:cNvPr id="5" name="Rectangle 4"/>
          <p:cNvSpPr/>
          <p:nvPr/>
        </p:nvSpPr>
        <p:spPr>
          <a:xfrm>
            <a:off x="6846277" y="1066800"/>
            <a:ext cx="35618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baseline="30000" dirty="0">
                <a:solidFill>
                  <a:srgbClr val="FF0000"/>
                </a:solidFill>
              </a:rPr>
              <a:t>2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751138" y="3006970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0" dirty="0"/>
              <a:t>2</a:t>
            </a:r>
            <a:r>
              <a:rPr lang="en-US" altLang="en-US" dirty="0"/>
              <a:t> 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0629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26" grpId="0" build="p"/>
      <p:bldP spid="5" grpId="0"/>
      <p:bldP spid="7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8536202" cy="4114800"/>
          </a:xfrm>
        </p:spPr>
        <p:txBody>
          <a:bodyPr/>
          <a:lstStyle/>
          <a:p>
            <a:pPr eaLnBrk="1" hangingPunct="1">
              <a:buNone/>
            </a:pPr>
            <a:r>
              <a:rPr lang="en-US" altLang="en-US" sz="2800" dirty="0"/>
              <a:t>Time for top level:  n</a:t>
            </a:r>
            <a:r>
              <a:rPr lang="en-US" altLang="en-US" sz="2800" baseline="30000" dirty="0"/>
              <a:t>1.58</a:t>
            </a:r>
            <a:r>
              <a:rPr lang="en-US" altLang="en-US" sz="2800" dirty="0"/>
              <a:t>, c=1.58</a:t>
            </a:r>
            <a:endParaRPr lang="en-US" altLang="en-US" sz="2800" dirty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dirty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dirty="0"/>
              <a:t>Do</a:t>
            </a:r>
            <a:r>
              <a:rPr lang="en-CA" altLang="en-US" sz="2800" dirty="0" err="1"/>
              <a:t>minated</a:t>
            </a:r>
            <a:r>
              <a:rPr lang="en-US" altLang="en-US" sz="2800" dirty="0"/>
              <a:t>?: </a:t>
            </a:r>
            <a:r>
              <a:rPr lang="en-US" altLang="en-US" sz="2800" i="1" dirty="0"/>
              <a:t>c</a:t>
            </a:r>
            <a:r>
              <a:rPr lang="en-US" altLang="en-US" sz="2800" dirty="0"/>
              <a:t> =</a:t>
            </a:r>
            <a:r>
              <a:rPr lang="en-US" altLang="en-US" sz="1800" dirty="0"/>
              <a:t> </a:t>
            </a:r>
            <a:r>
              <a:rPr lang="en-US" altLang="en-US" sz="2800" dirty="0"/>
              <a:t>1.58 = </a:t>
            </a:r>
            <a:r>
              <a:rPr lang="en-CA" altLang="en-US" sz="2800" baseline="30000" dirty="0"/>
              <a:t>log</a:t>
            </a:r>
            <a:r>
              <a:rPr lang="en-US" altLang="en-US" sz="2800" baseline="30000" dirty="0"/>
              <a:t> </a:t>
            </a:r>
            <a:r>
              <a:rPr lang="en-CA" altLang="en-US" sz="2800" i="1" baseline="30000" dirty="0"/>
              <a:t>a</a:t>
            </a:r>
            <a:r>
              <a:rPr lang="en-US" altLang="en-US" sz="2800" dirty="0"/>
              <a:t>/</a:t>
            </a:r>
            <a:r>
              <a:rPr lang="en-US" altLang="en-US" sz="2800" baseline="-25000" dirty="0"/>
              <a:t>l</a:t>
            </a:r>
            <a:r>
              <a:rPr lang="en-CA" altLang="en-US" sz="2800" baseline="-25000" dirty="0" err="1"/>
              <a:t>og</a:t>
            </a:r>
            <a:r>
              <a:rPr lang="en-CA" altLang="en-US" sz="2800" baseline="-25000" dirty="0"/>
              <a:t> </a:t>
            </a:r>
            <a:r>
              <a:rPr lang="en-CA" altLang="en-US" sz="2800" i="1" baseline="-25000" dirty="0"/>
              <a:t>b</a:t>
            </a:r>
            <a:r>
              <a:rPr lang="en-CA" altLang="en-US" sz="28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/>
              <a:t>Hence, all θ(</a:t>
            </a:r>
            <a:r>
              <a:rPr lang="en-CA" altLang="en-US" sz="2800" dirty="0" err="1"/>
              <a:t>logn</a:t>
            </a:r>
            <a:r>
              <a:rPr lang="en-CA" altLang="en-US" sz="2800" dirty="0"/>
              <a:t>) layers require a total of</a:t>
            </a:r>
            <a:r>
              <a:rPr lang="en-US" altLang="en-US" sz="2800" dirty="0"/>
              <a:t> </a:t>
            </a:r>
            <a:r>
              <a:rPr lang="en-CA" altLang="en-US" sz="2800" dirty="0"/>
              <a:t>θ</a:t>
            </a:r>
            <a:r>
              <a:rPr lang="en-US" altLang="en-US" sz="2800" dirty="0"/>
              <a:t>(n</a:t>
            </a:r>
            <a:r>
              <a:rPr lang="en-US" altLang="en-US" sz="2800" baseline="30000" dirty="0"/>
              <a:t>1.58</a:t>
            </a:r>
            <a:r>
              <a:rPr lang="en-US" altLang="en-US" sz="2800" dirty="0"/>
              <a:t>) work.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/>
              <a:t>The sum of these layers is no longer geometric.</a:t>
            </a:r>
            <a:endParaRPr lang="en-CA" altLang="en-US" sz="28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/>
              <a:t>Hence T(n) = θ</a:t>
            </a:r>
            <a:r>
              <a:rPr lang="en-US" altLang="en-US" sz="2800" dirty="0"/>
              <a:t>(n</a:t>
            </a:r>
            <a:r>
              <a:rPr lang="en-US" altLang="en-US" sz="2800" baseline="30000" dirty="0"/>
              <a:t>1.58 </a:t>
            </a:r>
            <a:r>
              <a:rPr lang="en-CA" altLang="en-US" sz="2800" dirty="0" err="1"/>
              <a:t>logn</a:t>
            </a:r>
            <a:r>
              <a:rPr lang="en-US" altLang="en-US" sz="2800" dirty="0"/>
              <a:t>) </a:t>
            </a:r>
          </a:p>
          <a:p>
            <a:pPr eaLnBrk="1" hangingPunct="1">
              <a:buFontTx/>
              <a:buNone/>
            </a:pPr>
            <a:endParaRPr lang="en-US" altLang="en-US" sz="2800" dirty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352800" y="2362200"/>
            <a:ext cx="1893888" cy="641350"/>
            <a:chOff x="2112" y="1488"/>
            <a:chExt cx="1193" cy="404"/>
          </a:xfrm>
        </p:grpSpPr>
        <p:sp>
          <p:nvSpPr>
            <p:cNvPr id="96273" name="Text Box 4"/>
            <p:cNvSpPr txBox="1">
              <a:spLocks noChangeArrowheads="1"/>
            </p:cNvSpPr>
            <p:nvPr/>
          </p:nvSpPr>
          <p:spPr bwMode="auto">
            <a:xfrm>
              <a:off x="2112" y="1527"/>
              <a:ext cx="11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</a:t>
              </a:r>
              <a:endParaRPr lang="en-CA" altLang="en-US" i="0"/>
            </a:p>
          </p:txBody>
        </p:sp>
        <p:sp>
          <p:nvSpPr>
            <p:cNvPr id="96274" name="Text Box 5"/>
            <p:cNvSpPr txBox="1">
              <a:spLocks noChangeArrowheads="1"/>
            </p:cNvSpPr>
            <p:nvPr/>
          </p:nvSpPr>
          <p:spPr bwMode="auto">
            <a:xfrm>
              <a:off x="2448" y="148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</a:t>
              </a:r>
              <a:r>
                <a:rPr lang="en-US" altLang="en-US" sz="1800" baseline="30000"/>
                <a:t>a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</a:t>
              </a:r>
              <a:r>
                <a:rPr lang="en-US" altLang="en-US" sz="1800" baseline="-25000"/>
                <a:t>b</a:t>
              </a:r>
              <a:r>
                <a:rPr lang="en-US" altLang="en-US" sz="1800" i="0" baseline="-25000"/>
                <a:t> </a:t>
              </a:r>
              <a:endParaRPr lang="en-CA" altLang="en-US" sz="1800" i="0"/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5410200" y="2330450"/>
            <a:ext cx="3130550" cy="641350"/>
            <a:chOff x="3408" y="1468"/>
            <a:chExt cx="1972" cy="404"/>
          </a:xfrm>
        </p:grpSpPr>
        <p:sp>
          <p:nvSpPr>
            <p:cNvPr id="96271" name="Text Box 7"/>
            <p:cNvSpPr txBox="1">
              <a:spLocks noChangeArrowheads="1"/>
            </p:cNvSpPr>
            <p:nvPr/>
          </p:nvSpPr>
          <p:spPr bwMode="auto">
            <a:xfrm>
              <a:off x="3408" y="1507"/>
              <a:ext cx="19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 dirty="0"/>
                <a:t>θ(</a:t>
              </a:r>
              <a:r>
                <a:rPr lang="en-US" altLang="en-US" dirty="0"/>
                <a:t>n</a:t>
              </a:r>
              <a:r>
                <a:rPr lang="en-US" altLang="en-US" i="0" dirty="0"/>
                <a:t>       ) = </a:t>
              </a:r>
              <a:r>
                <a:rPr lang="en-CA" altLang="en-US" i="0" dirty="0"/>
                <a:t>θ</a:t>
              </a:r>
              <a:r>
                <a:rPr lang="en-US" altLang="en-US" i="0" dirty="0"/>
                <a:t>(</a:t>
              </a:r>
              <a:r>
                <a:rPr lang="en-US" altLang="en-US" dirty="0"/>
                <a:t>n</a:t>
              </a:r>
              <a:r>
                <a:rPr lang="en-US" altLang="en-US" i="0" baseline="30000" dirty="0"/>
                <a:t>1.58</a:t>
              </a:r>
              <a:r>
                <a:rPr lang="en-US" altLang="en-US" i="0" dirty="0"/>
                <a:t>)</a:t>
              </a:r>
              <a:endParaRPr lang="en-CA" altLang="en-US" i="0" dirty="0"/>
            </a:p>
          </p:txBody>
        </p:sp>
        <p:sp>
          <p:nvSpPr>
            <p:cNvPr id="96272" name="Text Box 8"/>
            <p:cNvSpPr txBox="1">
              <a:spLocks noChangeArrowheads="1"/>
            </p:cNvSpPr>
            <p:nvPr/>
          </p:nvSpPr>
          <p:spPr bwMode="auto">
            <a:xfrm>
              <a:off x="3744" y="146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3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2 </a:t>
              </a:r>
              <a:endParaRPr lang="en-CA" altLang="en-US" sz="1800" i="0"/>
            </a:p>
          </p:txBody>
        </p:sp>
      </p:grpSp>
      <p:sp>
        <p:nvSpPr>
          <p:cNvPr id="96262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CA" altLang="en-US" sz="4000" dirty="0"/>
              <a:t>Evaluating</a:t>
            </a:r>
            <a:r>
              <a:rPr lang="en-US" altLang="en-US" sz="4000" dirty="0"/>
              <a:t>: </a:t>
            </a:r>
            <a:r>
              <a:rPr lang="en-CA" altLang="en-US" sz="4000" i="1" dirty="0">
                <a:solidFill>
                  <a:schemeClr val="tx1"/>
                </a:solidFill>
              </a:rPr>
              <a:t>T</a:t>
            </a:r>
            <a:r>
              <a:rPr lang="en-CA" altLang="en-US" sz="4000" dirty="0">
                <a:solidFill>
                  <a:schemeClr val="tx1"/>
                </a:solidFill>
              </a:rPr>
              <a:t>(</a:t>
            </a:r>
            <a:r>
              <a:rPr lang="en-CA" altLang="en-US" sz="4000" i="1" dirty="0">
                <a:solidFill>
                  <a:schemeClr val="tx1"/>
                </a:solidFill>
              </a:rPr>
              <a:t>n</a:t>
            </a:r>
            <a:r>
              <a:rPr lang="en-CA" altLang="en-US" sz="4000" dirty="0">
                <a:solidFill>
                  <a:schemeClr val="tx1"/>
                </a:solidFill>
              </a:rPr>
              <a:t>) =</a:t>
            </a:r>
            <a:r>
              <a:rPr lang="en-US" altLang="en-US" sz="4000" dirty="0">
                <a:solidFill>
                  <a:schemeClr val="tx1"/>
                </a:solidFill>
              </a:rPr>
              <a:t> </a:t>
            </a:r>
            <a:r>
              <a:rPr lang="en-US" altLang="en-US" sz="4000" i="1" dirty="0" err="1">
                <a:solidFill>
                  <a:schemeClr val="tx1"/>
                </a:solidFill>
              </a:rPr>
              <a:t>aT</a:t>
            </a:r>
            <a:r>
              <a:rPr lang="en-US" altLang="en-US" sz="4000" dirty="0">
                <a:solidFill>
                  <a:schemeClr val="tx1"/>
                </a:solidFill>
              </a:rPr>
              <a:t>(</a:t>
            </a:r>
            <a:r>
              <a:rPr lang="en-US" altLang="en-US" sz="4000" i="1" dirty="0">
                <a:solidFill>
                  <a:schemeClr val="tx1"/>
                </a:solidFill>
              </a:rPr>
              <a:t>n</a:t>
            </a:r>
            <a:r>
              <a:rPr lang="en-US" altLang="en-US" sz="4000" dirty="0">
                <a:solidFill>
                  <a:schemeClr val="tx1"/>
                </a:solidFill>
              </a:rPr>
              <a:t>/</a:t>
            </a:r>
            <a:r>
              <a:rPr lang="en-US" altLang="en-US" sz="4000" i="1" dirty="0">
                <a:solidFill>
                  <a:schemeClr val="tx1"/>
                </a:solidFill>
              </a:rPr>
              <a:t>b</a:t>
            </a:r>
            <a:r>
              <a:rPr lang="en-US" altLang="en-US" sz="4000" dirty="0">
                <a:solidFill>
                  <a:schemeClr val="tx1"/>
                </a:solidFill>
              </a:rPr>
              <a:t>) + </a:t>
            </a:r>
            <a:r>
              <a:rPr lang="en-US" altLang="en-US" sz="4000" i="1" dirty="0" err="1">
                <a:solidFill>
                  <a:schemeClr val="tx1"/>
                </a:solidFill>
              </a:rPr>
              <a:t>n</a:t>
            </a:r>
            <a:r>
              <a:rPr lang="en-US" altLang="en-US" sz="4000" i="1" baseline="30000" dirty="0" err="1">
                <a:solidFill>
                  <a:schemeClr val="tx1"/>
                </a:solidFill>
              </a:rPr>
              <a:t>c</a:t>
            </a:r>
            <a:br>
              <a:rPr lang="en-US" altLang="en-US" sz="4000" dirty="0">
                <a:solidFill>
                  <a:schemeClr val="tx1"/>
                </a:solidFill>
              </a:rPr>
            </a:br>
            <a:r>
              <a:rPr lang="en-US" altLang="en-US" sz="4000" dirty="0">
                <a:solidFill>
                  <a:schemeClr val="tx1"/>
                </a:solidFill>
              </a:rPr>
              <a:t>                           = 3</a:t>
            </a:r>
            <a:r>
              <a:rPr lang="en-CA" altLang="en-US" sz="4000" i="1" dirty="0">
                <a:solidFill>
                  <a:schemeClr val="tx1"/>
                </a:solidFill>
              </a:rPr>
              <a:t>T</a:t>
            </a:r>
            <a:r>
              <a:rPr lang="en-CA" altLang="en-US" sz="4000" dirty="0">
                <a:solidFill>
                  <a:schemeClr val="tx1"/>
                </a:solidFill>
              </a:rPr>
              <a:t>(</a:t>
            </a:r>
            <a:r>
              <a:rPr lang="en-CA" altLang="en-US" sz="4000" i="1" dirty="0">
                <a:solidFill>
                  <a:schemeClr val="tx1"/>
                </a:solidFill>
              </a:rPr>
              <a:t>n</a:t>
            </a:r>
            <a:r>
              <a:rPr lang="en-CA" altLang="en-US" sz="4000" dirty="0">
                <a:solidFill>
                  <a:schemeClr val="tx1"/>
                </a:solidFill>
              </a:rPr>
              <a:t>/</a:t>
            </a:r>
            <a:r>
              <a:rPr lang="en-US" altLang="en-US" sz="4000" dirty="0">
                <a:solidFill>
                  <a:schemeClr val="tx1"/>
                </a:solidFill>
              </a:rPr>
              <a:t>2</a:t>
            </a:r>
            <a:r>
              <a:rPr lang="en-CA" altLang="en-US" sz="4000" dirty="0">
                <a:solidFill>
                  <a:schemeClr val="tx1"/>
                </a:solidFill>
              </a:rPr>
              <a:t>) + </a:t>
            </a:r>
            <a:r>
              <a:rPr lang="en-CA" altLang="en-US" sz="4000" i="1" dirty="0">
                <a:solidFill>
                  <a:schemeClr val="tx1"/>
                </a:solidFill>
              </a:rPr>
              <a:t>n</a:t>
            </a:r>
            <a:r>
              <a:rPr lang="en-CA" altLang="en-US" sz="4000" dirty="0"/>
              <a:t> </a:t>
            </a:r>
            <a:endParaRPr lang="en-US" altLang="en-US" sz="4000" dirty="0"/>
          </a:p>
        </p:txBody>
      </p:sp>
      <p:sp>
        <p:nvSpPr>
          <p:cNvPr id="5" name="Rectangle 4"/>
          <p:cNvSpPr/>
          <p:nvPr/>
        </p:nvSpPr>
        <p:spPr>
          <a:xfrm>
            <a:off x="6846277" y="1066800"/>
            <a:ext cx="78418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000" i="0" baseline="30000" dirty="0">
                <a:solidFill>
                  <a:srgbClr val="FF0000"/>
                </a:solidFill>
              </a:rPr>
              <a:t>1.58</a:t>
            </a:r>
            <a:endParaRPr lang="en-US" sz="4000" dirty="0">
              <a:solidFill>
                <a:srgbClr val="FF0000"/>
              </a:solidFill>
            </a:endParaRPr>
          </a:p>
        </p:txBody>
      </p:sp>
      <p:pic>
        <p:nvPicPr>
          <p:cNvPr id="15" name="Picture 11" descr="02-65b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7452" y="4191000"/>
            <a:ext cx="1514500" cy="1023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6498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1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1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1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1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61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61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26" grpId="0" build="p"/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71994"/>
          </a:xfrm>
        </p:spPr>
        <p:txBody>
          <a:bodyPr/>
          <a:lstStyle/>
          <a:p>
            <a:r>
              <a:rPr lang="en-US" dirty="0"/>
              <a:t>Software Engineering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45103" y="838200"/>
            <a:ext cx="8634298" cy="4708525"/>
          </a:xfrm>
        </p:spPr>
        <p:txBody>
          <a:bodyPr/>
          <a:lstStyle/>
          <a:p>
            <a:r>
              <a:rPr lang="en-US" sz="2800" dirty="0"/>
              <a:t>Software must be: </a:t>
            </a:r>
          </a:p>
          <a:p>
            <a:pPr lvl="1"/>
            <a:r>
              <a:rPr lang="en-US" sz="2400" dirty="0"/>
              <a:t>Readable and understandable </a:t>
            </a:r>
          </a:p>
          <a:p>
            <a:pPr lvl="2"/>
            <a:r>
              <a:rPr lang="en-US" sz="2000" dirty="0"/>
              <a:t>Allows correctness to be verified, and software to be easily updated. </a:t>
            </a:r>
          </a:p>
          <a:p>
            <a:pPr lvl="1"/>
            <a:r>
              <a:rPr lang="en-US" sz="2400" dirty="0"/>
              <a:t>Correct and complete </a:t>
            </a:r>
          </a:p>
          <a:p>
            <a:pPr lvl="2"/>
            <a:r>
              <a:rPr lang="en-US" sz="2000" dirty="0"/>
              <a:t>Works correctly for all expected inputs</a:t>
            </a:r>
          </a:p>
          <a:p>
            <a:pPr lvl="1"/>
            <a:r>
              <a:rPr lang="en-US" sz="2400" dirty="0"/>
              <a:t>Robust</a:t>
            </a:r>
          </a:p>
          <a:p>
            <a:pPr lvl="2"/>
            <a:r>
              <a:rPr lang="en-US" sz="2000" dirty="0"/>
              <a:t>Capable of handling unexpected inputs.</a:t>
            </a:r>
          </a:p>
          <a:p>
            <a:pPr lvl="1"/>
            <a:r>
              <a:rPr lang="en-US" sz="2400" dirty="0"/>
              <a:t>Adaptable</a:t>
            </a:r>
          </a:p>
          <a:p>
            <a:pPr lvl="2"/>
            <a:r>
              <a:rPr lang="en-US" sz="2000" dirty="0"/>
              <a:t>All programs evolve over time.  Programs should be designed so that re-use, generalization and modification is easy.</a:t>
            </a:r>
          </a:p>
          <a:p>
            <a:pPr lvl="1"/>
            <a:r>
              <a:rPr lang="en-US" sz="2400" dirty="0"/>
              <a:t>Portable</a:t>
            </a:r>
          </a:p>
          <a:p>
            <a:pPr lvl="2"/>
            <a:r>
              <a:rPr lang="en-US" sz="2000" dirty="0"/>
              <a:t>Easily ported to new hardware or operating system platforms.</a:t>
            </a:r>
          </a:p>
          <a:p>
            <a:pPr lvl="1"/>
            <a:r>
              <a:rPr lang="en-US" sz="2400" dirty="0"/>
              <a:t>Efficient</a:t>
            </a:r>
          </a:p>
          <a:p>
            <a:pPr lvl="2"/>
            <a:r>
              <a:rPr lang="en-US" sz="2000" dirty="0"/>
              <a:t>Makes reasonable use of time and memory resources.</a:t>
            </a:r>
          </a:p>
        </p:txBody>
      </p:sp>
      <p:sp>
        <p:nvSpPr>
          <p:cNvPr id="4" name="Footer Placeholder 4"/>
          <p:cNvSpPr txBox="1">
            <a:spLocks/>
          </p:cNvSpPr>
          <p:nvPr/>
        </p:nvSpPr>
        <p:spPr bwMode="auto">
          <a:xfrm>
            <a:off x="3124200" y="6589713"/>
            <a:ext cx="2895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5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5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50000"/>
              </a:spcBef>
              <a:buChar char="•"/>
              <a:defRPr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50000"/>
              </a:spcBef>
              <a:buChar char="–"/>
              <a:defRPr sz="16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50000"/>
              </a:spcBef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800">
                <a:solidFill>
                  <a:srgbClr val="CC99FF"/>
                </a:solidFill>
                <a:latin typeface="Calibri" pitchFamily="34" charset="0"/>
              </a:rPr>
              <a:t>James Elder</a:t>
            </a:r>
            <a:endParaRPr lang="en-US" altLang="en-US" sz="800">
              <a:solidFill>
                <a:srgbClr val="CC99FF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271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dirty="0"/>
              <a:t>Evaluating</a:t>
            </a:r>
            <a:r>
              <a:rPr lang="en-US" altLang="en-US" dirty="0"/>
              <a:t>: </a:t>
            </a:r>
            <a:r>
              <a:rPr lang="en-CA" altLang="en-US" sz="3600" i="1" dirty="0"/>
              <a:t>T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) =</a:t>
            </a:r>
            <a:r>
              <a:rPr lang="en-US" altLang="en-US" sz="3600" dirty="0"/>
              <a:t> </a:t>
            </a:r>
            <a:r>
              <a:rPr lang="en-CA" altLang="en-US" sz="3600" i="1" dirty="0" err="1"/>
              <a:t>aT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/</a:t>
            </a:r>
            <a:r>
              <a:rPr lang="en-CA" altLang="en-US" sz="3600" i="1" dirty="0"/>
              <a:t>b</a:t>
            </a:r>
            <a:r>
              <a:rPr lang="en-CA" altLang="en-US" sz="3600" dirty="0"/>
              <a:t>)+</a:t>
            </a:r>
            <a:r>
              <a:rPr lang="en-CA" altLang="en-US" sz="3600" i="1" dirty="0"/>
              <a:t>f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)</a:t>
            </a:r>
          </a:p>
        </p:txBody>
      </p:sp>
      <p:graphicFrame>
        <p:nvGraphicFramePr>
          <p:cNvPr id="44953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3228149"/>
              </p:ext>
            </p:extLst>
          </p:nvPr>
        </p:nvGraphicFramePr>
        <p:xfrm>
          <a:off x="76200" y="1219200"/>
          <a:ext cx="8991600" cy="4535487"/>
        </p:xfrm>
        <a:graphic>
          <a:graphicData uri="http://schemas.openxmlformats.org/drawingml/2006/table">
            <a:tbl>
              <a:tblPr/>
              <a:tblGrid>
                <a:gridCol w="121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7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1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2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5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 in Level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 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0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000" b="0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 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0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 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/b</a:t>
                      </a:r>
                      <a:r>
                        <a:rPr kumimoji="0" lang="en-US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r>
                        <a:rPr kumimoji="0" 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16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0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</a:t>
                      </a: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(1)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83012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83078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9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  <p:sp>
          <p:nvSpPr>
            <p:cNvPr id="83080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81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83013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/>
          </a:p>
        </p:txBody>
      </p:sp>
      <p:grpSp>
        <p:nvGrpSpPr>
          <p:cNvPr id="83014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83061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2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3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4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5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6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7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8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9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0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1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2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3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4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5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6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7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83015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83027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28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29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0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1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2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3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4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5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6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7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8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9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0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1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2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3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4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5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6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7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8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9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0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1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2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3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4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5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6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7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8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9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0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83016" name="Group 127"/>
          <p:cNvGrpSpPr>
            <a:grpSpLocks/>
          </p:cNvGrpSpPr>
          <p:nvPr/>
        </p:nvGrpSpPr>
        <p:grpSpPr bwMode="auto">
          <a:xfrm>
            <a:off x="6064250" y="5257800"/>
            <a:ext cx="1031875" cy="549275"/>
            <a:chOff x="2860" y="3974"/>
            <a:chExt cx="650" cy="346"/>
          </a:xfrm>
        </p:grpSpPr>
        <p:sp>
          <p:nvSpPr>
            <p:cNvPr id="83025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83026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8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 baseline="30000"/>
                <a:t>log </a:t>
              </a:r>
              <a:r>
                <a:rPr lang="en-US" altLang="en-US" sz="2000" baseline="30000"/>
                <a:t>a</a:t>
              </a:r>
              <a:r>
                <a:rPr lang="en-US" altLang="en-US" sz="2000" i="0"/>
                <a:t>/</a:t>
              </a:r>
              <a:r>
                <a:rPr lang="en-US" altLang="en-US" sz="2000" i="0" baseline="-25000"/>
                <a:t>log </a:t>
              </a:r>
              <a:r>
                <a:rPr lang="en-US" altLang="en-US" sz="2000" baseline="-25000"/>
                <a:t>b</a:t>
              </a:r>
              <a:endParaRPr lang="en-CA" altLang="en-US" sz="2000"/>
            </a:p>
          </p:txBody>
        </p:sp>
      </p:grpSp>
      <p:grpSp>
        <p:nvGrpSpPr>
          <p:cNvPr id="83017" name="Group 130"/>
          <p:cNvGrpSpPr>
            <a:grpSpLocks/>
          </p:cNvGrpSpPr>
          <p:nvPr/>
        </p:nvGrpSpPr>
        <p:grpSpPr bwMode="auto">
          <a:xfrm>
            <a:off x="7315200" y="5257800"/>
            <a:ext cx="1674813" cy="549275"/>
            <a:chOff x="2860" y="3974"/>
            <a:chExt cx="1055" cy="346"/>
          </a:xfrm>
        </p:grpSpPr>
        <p:sp>
          <p:nvSpPr>
            <p:cNvPr id="83023" name="Text Box 131"/>
            <p:cNvSpPr txBox="1">
              <a:spLocks noChangeArrowheads="1"/>
            </p:cNvSpPr>
            <p:nvPr/>
          </p:nvSpPr>
          <p:spPr bwMode="auto">
            <a:xfrm>
              <a:off x="2860" y="4032"/>
              <a:ext cx="10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r>
                <a:rPr lang="en-US" altLang="en-US" sz="2400" i="0"/>
                <a:t>          </a:t>
              </a:r>
              <a:r>
                <a:rPr lang="en-CA" altLang="en-US" sz="2000" i="0"/>
                <a:t>·</a:t>
              </a:r>
              <a:r>
                <a:rPr lang="en-US" altLang="en-US" sz="2400" i="0"/>
                <a:t> </a:t>
              </a:r>
              <a:r>
                <a:rPr lang="en-US" altLang="en-US" sz="2000"/>
                <a:t>T</a:t>
              </a:r>
              <a:r>
                <a:rPr lang="en-US" altLang="en-US" sz="2000" i="0"/>
                <a:t>(1)</a:t>
              </a:r>
              <a:endParaRPr lang="en-CA" altLang="en-US" sz="2000" i="0"/>
            </a:p>
          </p:txBody>
        </p:sp>
        <p:sp>
          <p:nvSpPr>
            <p:cNvPr id="83024" name="Text Box 132"/>
            <p:cNvSpPr txBox="1">
              <a:spLocks noChangeArrowheads="1"/>
            </p:cNvSpPr>
            <p:nvPr/>
          </p:nvSpPr>
          <p:spPr bwMode="auto">
            <a:xfrm>
              <a:off x="2928" y="3974"/>
              <a:ext cx="6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 baseline="30000"/>
                <a:t>log </a:t>
              </a:r>
              <a:r>
                <a:rPr lang="en-US" altLang="en-US" sz="2000" baseline="30000"/>
                <a:t>a</a:t>
              </a:r>
              <a:r>
                <a:rPr lang="en-US" altLang="en-US" sz="2000" i="0"/>
                <a:t>/</a:t>
              </a:r>
              <a:r>
                <a:rPr lang="en-US" altLang="en-US" sz="2000" i="0" baseline="-25000"/>
                <a:t>log </a:t>
              </a:r>
              <a:r>
                <a:rPr lang="en-US" altLang="en-US" sz="2000" baseline="-25000"/>
                <a:t>b</a:t>
              </a:r>
              <a:r>
                <a:rPr lang="en-US" altLang="en-US" sz="2000" i="0" baseline="-25000"/>
                <a:t> </a:t>
              </a:r>
              <a:endParaRPr lang="en-CA" altLang="en-US" sz="2000" i="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8600" y="2449513"/>
            <a:ext cx="8915400" cy="4027487"/>
            <a:chOff x="228600" y="2449513"/>
            <a:chExt cx="8915400" cy="4027487"/>
          </a:xfrm>
        </p:grpSpPr>
        <p:sp>
          <p:nvSpPr>
            <p:cNvPr id="83018" name="Oval 133"/>
            <p:cNvSpPr>
              <a:spLocks noChangeArrowheads="1"/>
            </p:cNvSpPr>
            <p:nvPr/>
          </p:nvSpPr>
          <p:spPr bwMode="auto">
            <a:xfrm>
              <a:off x="7162800" y="5257800"/>
              <a:ext cx="1981200" cy="6096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i="0"/>
            </a:p>
          </p:txBody>
        </p:sp>
        <p:sp>
          <p:nvSpPr>
            <p:cNvPr id="83019" name="Oval 134"/>
            <p:cNvSpPr>
              <a:spLocks noChangeArrowheads="1"/>
            </p:cNvSpPr>
            <p:nvPr/>
          </p:nvSpPr>
          <p:spPr bwMode="auto">
            <a:xfrm>
              <a:off x="7162800" y="2449513"/>
              <a:ext cx="1981200" cy="6096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i="0"/>
            </a:p>
          </p:txBody>
        </p:sp>
        <p:sp>
          <p:nvSpPr>
            <p:cNvPr id="83020" name="Text Box 135"/>
            <p:cNvSpPr txBox="1">
              <a:spLocks noChangeArrowheads="1"/>
            </p:cNvSpPr>
            <p:nvPr/>
          </p:nvSpPr>
          <p:spPr bwMode="auto">
            <a:xfrm>
              <a:off x="228600" y="6015335"/>
              <a:ext cx="63211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 dirty="0"/>
                <a:t>All levels the same:  Top Level   to  Base Cases  </a:t>
              </a:r>
              <a:endParaRPr lang="en-CA" altLang="en-US" sz="2400" i="0" dirty="0"/>
            </a:p>
          </p:txBody>
        </p:sp>
        <p:sp>
          <p:nvSpPr>
            <p:cNvPr id="83021" name="Freeform 136"/>
            <p:cNvSpPr>
              <a:spLocks/>
            </p:cNvSpPr>
            <p:nvPr/>
          </p:nvSpPr>
          <p:spPr bwMode="auto">
            <a:xfrm>
              <a:off x="3657600" y="2830513"/>
              <a:ext cx="3429000" cy="3276600"/>
            </a:xfrm>
            <a:custGeom>
              <a:avLst/>
              <a:gdLst>
                <a:gd name="T0" fmla="*/ 0 w 2160"/>
                <a:gd name="T1" fmla="*/ 2147483647 h 2064"/>
                <a:gd name="T2" fmla="*/ 2147483647 w 2160"/>
                <a:gd name="T3" fmla="*/ 2147483647 h 2064"/>
                <a:gd name="T4" fmla="*/ 2147483647 w 2160"/>
                <a:gd name="T5" fmla="*/ 0 h 2064"/>
                <a:gd name="T6" fmla="*/ 0 60000 65536"/>
                <a:gd name="T7" fmla="*/ 0 60000 65536"/>
                <a:gd name="T8" fmla="*/ 0 60000 65536"/>
                <a:gd name="T9" fmla="*/ 0 w 2160"/>
                <a:gd name="T10" fmla="*/ 0 h 2064"/>
                <a:gd name="T11" fmla="*/ 2160 w 2160"/>
                <a:gd name="T12" fmla="*/ 2064 h 206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" h="2064">
                  <a:moveTo>
                    <a:pt x="0" y="2064"/>
                  </a:moveTo>
                  <a:cubicBezTo>
                    <a:pt x="252" y="1492"/>
                    <a:pt x="504" y="920"/>
                    <a:pt x="864" y="576"/>
                  </a:cubicBezTo>
                  <a:cubicBezTo>
                    <a:pt x="1224" y="232"/>
                    <a:pt x="1692" y="116"/>
                    <a:pt x="2160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2" name="Freeform 137"/>
            <p:cNvSpPr>
              <a:spLocks/>
            </p:cNvSpPr>
            <p:nvPr/>
          </p:nvSpPr>
          <p:spPr bwMode="auto">
            <a:xfrm>
              <a:off x="5486400" y="5562600"/>
              <a:ext cx="1600200" cy="533400"/>
            </a:xfrm>
            <a:custGeom>
              <a:avLst/>
              <a:gdLst>
                <a:gd name="T0" fmla="*/ 0 w 1008"/>
                <a:gd name="T1" fmla="*/ 2147483647 h 336"/>
                <a:gd name="T2" fmla="*/ 2147483647 w 1008"/>
                <a:gd name="T3" fmla="*/ 2147483647 h 336"/>
                <a:gd name="T4" fmla="*/ 2147483647 w 1008"/>
                <a:gd name="T5" fmla="*/ 0 h 336"/>
                <a:gd name="T6" fmla="*/ 0 60000 65536"/>
                <a:gd name="T7" fmla="*/ 0 60000 65536"/>
                <a:gd name="T8" fmla="*/ 0 60000 65536"/>
                <a:gd name="T9" fmla="*/ 0 w 1008"/>
                <a:gd name="T10" fmla="*/ 0 h 336"/>
                <a:gd name="T11" fmla="*/ 1008 w 1008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8" h="336">
                  <a:moveTo>
                    <a:pt x="0" y="336"/>
                  </a:moveTo>
                  <a:cubicBezTo>
                    <a:pt x="61" y="295"/>
                    <a:pt x="197" y="147"/>
                    <a:pt x="365" y="91"/>
                  </a:cubicBezTo>
                  <a:cubicBezTo>
                    <a:pt x="533" y="35"/>
                    <a:pt x="874" y="19"/>
                    <a:pt x="1008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787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1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6200" y="1981200"/>
            <a:ext cx="9067800" cy="3814763"/>
          </a:xfrm>
        </p:spPr>
      </p:pic>
      <p:sp useBgFill="1">
        <p:nvSpPr>
          <p:cNvPr id="4" name="Rectangle 4"/>
          <p:cNvSpPr>
            <a:spLocks noChangeArrowheads="1"/>
          </p:cNvSpPr>
          <p:nvPr/>
        </p:nvSpPr>
        <p:spPr bwMode="auto">
          <a:xfrm>
            <a:off x="0" y="4126523"/>
            <a:ext cx="9372600" cy="2057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dirty="0"/>
              <a:t>Evaluating</a:t>
            </a:r>
            <a:r>
              <a:rPr lang="en-US" altLang="en-US" dirty="0"/>
              <a:t>: </a:t>
            </a:r>
            <a:r>
              <a:rPr lang="en-CA" altLang="en-US" sz="3600" i="1" dirty="0"/>
              <a:t>T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) =</a:t>
            </a:r>
            <a:r>
              <a:rPr lang="en-US" altLang="en-US" sz="3600" dirty="0"/>
              <a:t> </a:t>
            </a:r>
            <a:r>
              <a:rPr lang="en-CA" altLang="en-US" sz="3600" i="1" dirty="0" err="1"/>
              <a:t>aT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/</a:t>
            </a:r>
            <a:r>
              <a:rPr lang="en-CA" altLang="en-US" sz="3600" i="1" dirty="0"/>
              <a:t>b</a:t>
            </a:r>
            <a:r>
              <a:rPr lang="en-CA" altLang="en-US" sz="3600" dirty="0"/>
              <a:t>)+</a:t>
            </a:r>
            <a:r>
              <a:rPr lang="en-CA" altLang="en-US" sz="3600" i="1" dirty="0"/>
              <a:t>f</a:t>
            </a:r>
            <a:r>
              <a:rPr lang="en-CA" altLang="en-US" sz="3600" dirty="0"/>
              <a:t>(</a:t>
            </a:r>
            <a:r>
              <a:rPr lang="en-CA" altLang="en-US" sz="3600" i="1" dirty="0"/>
              <a:t>n</a:t>
            </a:r>
            <a:r>
              <a:rPr lang="en-CA" altLang="en-US" sz="3600" dirty="0"/>
              <a:t>)</a:t>
            </a:r>
          </a:p>
        </p:txBody>
      </p:sp>
      <p:sp>
        <p:nvSpPr>
          <p:cNvPr id="2" name="Rectangle 1"/>
          <p:cNvSpPr/>
          <p:nvPr/>
        </p:nvSpPr>
        <p:spPr bwMode="auto">
          <a:xfrm>
            <a:off x="177800" y="2971800"/>
            <a:ext cx="8839200" cy="304800"/>
          </a:xfrm>
          <a:prstGeom prst="rect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077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6" name="Picture 26" descr="02-15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4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/>
              <a:t>Check Lists for Recursive Programs</a:t>
            </a:r>
          </a:p>
        </p:txBody>
      </p:sp>
      <p:sp>
        <p:nvSpPr>
          <p:cNvPr id="557061" name="Text Box 5"/>
          <p:cNvSpPr txBox="1">
            <a:spLocks noChangeArrowheads="1"/>
          </p:cNvSpPr>
          <p:nvPr/>
        </p:nvSpPr>
        <p:spPr bwMode="auto">
          <a:xfrm>
            <a:off x="1189038" y="4191000"/>
            <a:ext cx="68167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/>
              <a:t>This is the format of </a:t>
            </a:r>
            <a:r>
              <a:rPr lang="en-US" altLang="en-US" sz="2800" b="1" i="0" u="sng" dirty="0"/>
              <a:t>“all”</a:t>
            </a:r>
            <a:r>
              <a:rPr lang="en-US" altLang="en-US" sz="2800" i="0" dirty="0"/>
              <a:t> recursive programs.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/>
              <a:t>Don’t deviate from this.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/>
              <a:t>Or else!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5105400" y="5181600"/>
            <a:ext cx="990600" cy="1371600"/>
            <a:chOff x="2065" y="1551"/>
            <a:chExt cx="1628" cy="1988"/>
          </a:xfrm>
        </p:grpSpPr>
        <p:sp>
          <p:nvSpPr>
            <p:cNvPr id="185350" name="Freeform 7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1" name="Freeform 8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2" name="Freeform 9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3" name="Freeform 10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4" name="Freeform 11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5" name="Freeform 12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6" name="Freeform 13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7" name="Freeform 14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8" name="Freeform 15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9" name="Freeform 16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0" name="Freeform 17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1" name="Freeform 18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2" name="Freeform 19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3" name="Freeform 20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4" name="Freeform 21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5" name="Freeform 22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6" name="Freeform 23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0074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7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7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7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7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7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7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8659" name="Group 3"/>
          <p:cNvGrpSpPr>
            <a:grpSpLocks/>
          </p:cNvGrpSpPr>
          <p:nvPr/>
        </p:nvGrpSpPr>
        <p:grpSpPr bwMode="auto">
          <a:xfrm>
            <a:off x="2997200" y="1125538"/>
            <a:ext cx="2946400" cy="2151062"/>
            <a:chOff x="118" y="2928"/>
            <a:chExt cx="1856" cy="1355"/>
          </a:xfrm>
        </p:grpSpPr>
        <p:sp>
          <p:nvSpPr>
            <p:cNvPr id="198711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12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98713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98714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98715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98716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98717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98718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98719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98720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98721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98660" name="Group 95"/>
          <p:cNvGrpSpPr>
            <a:grpSpLocks/>
          </p:cNvGrpSpPr>
          <p:nvPr/>
        </p:nvGrpSpPr>
        <p:grpSpPr bwMode="auto">
          <a:xfrm>
            <a:off x="2590800" y="1600200"/>
            <a:ext cx="457200" cy="914400"/>
            <a:chOff x="2432" y="1328"/>
            <a:chExt cx="906" cy="2075"/>
          </a:xfrm>
        </p:grpSpPr>
        <p:sp>
          <p:nvSpPr>
            <p:cNvPr id="198705" name="Freeform 9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6" name="Freeform 9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7" name="Freeform 9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8" name="Freeform 9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9" name="Freeform 10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10" name="Freeform 10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8661" name="Text Box 103"/>
          <p:cNvSpPr txBox="1">
            <a:spLocks noChangeArrowheads="1"/>
          </p:cNvSpPr>
          <p:nvPr/>
        </p:nvSpPr>
        <p:spPr bwMode="auto">
          <a:xfrm>
            <a:off x="5867400" y="1543050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Split Set into Two</a:t>
            </a:r>
          </a:p>
        </p:txBody>
      </p:sp>
      <p:grpSp>
        <p:nvGrpSpPr>
          <p:cNvPr id="198662" name="Group 106"/>
          <p:cNvGrpSpPr>
            <a:grpSpLocks/>
          </p:cNvGrpSpPr>
          <p:nvPr/>
        </p:nvGrpSpPr>
        <p:grpSpPr bwMode="auto">
          <a:xfrm>
            <a:off x="3962400" y="1354138"/>
            <a:ext cx="4800600" cy="1770062"/>
            <a:chOff x="2496" y="853"/>
            <a:chExt cx="3024" cy="1115"/>
          </a:xfrm>
        </p:grpSpPr>
        <p:sp>
          <p:nvSpPr>
            <p:cNvPr id="198703" name="Freeform 104"/>
            <p:cNvSpPr>
              <a:spLocks/>
            </p:cNvSpPr>
            <p:nvPr/>
          </p:nvSpPr>
          <p:spPr bwMode="auto">
            <a:xfrm>
              <a:off x="2496" y="853"/>
              <a:ext cx="616" cy="1115"/>
            </a:xfrm>
            <a:custGeom>
              <a:avLst/>
              <a:gdLst>
                <a:gd name="T0" fmla="*/ 0 w 616"/>
                <a:gd name="T1" fmla="*/ 1115 h 1115"/>
                <a:gd name="T2" fmla="*/ 192 w 616"/>
                <a:gd name="T3" fmla="*/ 731 h 1115"/>
                <a:gd name="T4" fmla="*/ 480 w 616"/>
                <a:gd name="T5" fmla="*/ 539 h 1115"/>
                <a:gd name="T6" fmla="*/ 616 w 616"/>
                <a:gd name="T7" fmla="*/ 0 h 1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6"/>
                <a:gd name="T13" fmla="*/ 0 h 1115"/>
                <a:gd name="T14" fmla="*/ 616 w 616"/>
                <a:gd name="T15" fmla="*/ 1115 h 1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6" h="1115">
                  <a:moveTo>
                    <a:pt x="0" y="1115"/>
                  </a:moveTo>
                  <a:cubicBezTo>
                    <a:pt x="56" y="971"/>
                    <a:pt x="112" y="827"/>
                    <a:pt x="192" y="731"/>
                  </a:cubicBezTo>
                  <a:cubicBezTo>
                    <a:pt x="272" y="635"/>
                    <a:pt x="409" y="661"/>
                    <a:pt x="480" y="539"/>
                  </a:cubicBezTo>
                  <a:cubicBezTo>
                    <a:pt x="551" y="417"/>
                    <a:pt x="588" y="112"/>
                    <a:pt x="616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4" name="Rectangle 105"/>
            <p:cNvSpPr>
              <a:spLocks noChangeArrowheads="1"/>
            </p:cNvSpPr>
            <p:nvPr/>
          </p:nvSpPr>
          <p:spPr bwMode="auto">
            <a:xfrm>
              <a:off x="3876" y="1248"/>
              <a:ext cx="16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 (no real work)</a:t>
              </a:r>
            </a:p>
          </p:txBody>
        </p:sp>
      </p:grpSp>
      <p:grpSp>
        <p:nvGrpSpPr>
          <p:cNvPr id="5" name="Group 134"/>
          <p:cNvGrpSpPr>
            <a:grpSpLocks/>
          </p:cNvGrpSpPr>
          <p:nvPr/>
        </p:nvGrpSpPr>
        <p:grpSpPr bwMode="auto">
          <a:xfrm>
            <a:off x="441325" y="3067050"/>
            <a:ext cx="3084513" cy="2343150"/>
            <a:chOff x="278" y="1932"/>
            <a:chExt cx="1943" cy="1476"/>
          </a:xfrm>
        </p:grpSpPr>
        <p:grpSp>
          <p:nvGrpSpPr>
            <p:cNvPr id="198684" name="Group 49"/>
            <p:cNvGrpSpPr>
              <a:grpSpLocks/>
            </p:cNvGrpSpPr>
            <p:nvPr/>
          </p:nvGrpSpPr>
          <p:grpSpPr bwMode="auto">
            <a:xfrm flipH="1">
              <a:off x="432" y="2782"/>
              <a:ext cx="240" cy="626"/>
              <a:chOff x="2308" y="1513"/>
              <a:chExt cx="1162" cy="2570"/>
            </a:xfrm>
          </p:grpSpPr>
          <p:grpSp>
            <p:nvGrpSpPr>
              <p:cNvPr id="198689" name="Group 5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98697" name="Freeform 5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8" name="Freeform 5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9" name="Freeform 5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00" name="Freeform 5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01" name="Freeform 5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02" name="Freeform 5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8690" name="Freeform 5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1" name="Freeform 5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2" name="Oval 5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93" name="Oval 6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94" name="Oval 6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95" name="Oval 6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96" name="Oval 6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grpSp>
          <p:nvGrpSpPr>
            <p:cNvPr id="198685" name="Group 107"/>
            <p:cNvGrpSpPr>
              <a:grpSpLocks/>
            </p:cNvGrpSpPr>
            <p:nvPr/>
          </p:nvGrpSpPr>
          <p:grpSpPr bwMode="auto">
            <a:xfrm>
              <a:off x="816" y="2880"/>
              <a:ext cx="1200" cy="336"/>
              <a:chOff x="3072" y="3360"/>
              <a:chExt cx="2352" cy="336"/>
            </a:xfrm>
          </p:grpSpPr>
          <p:sp>
            <p:nvSpPr>
              <p:cNvPr id="198687" name="Text Box 108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25,31,52,88,98</a:t>
                </a:r>
                <a:endParaRPr lang="en-CA" altLang="en-US" sz="2000" i="0"/>
              </a:p>
            </p:txBody>
          </p:sp>
          <p:sp>
            <p:nvSpPr>
              <p:cNvPr id="198688" name="Rectangle 109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sp>
          <p:nvSpPr>
            <p:cNvPr id="198686" name="Text Box 113"/>
            <p:cNvSpPr txBox="1">
              <a:spLocks noChangeArrowheads="1"/>
            </p:cNvSpPr>
            <p:nvPr/>
          </p:nvSpPr>
          <p:spPr bwMode="auto">
            <a:xfrm>
              <a:off x="278" y="1932"/>
              <a:ext cx="1943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one friend to </a:t>
              </a:r>
              <a:br>
                <a:rPr lang="en-US" altLang="en-US" i="0"/>
              </a:br>
              <a:r>
                <a:rPr lang="en-US" altLang="en-US" i="0"/>
                <a:t>sort the first half. </a:t>
              </a:r>
            </a:p>
          </p:txBody>
        </p:sp>
      </p:grpSp>
      <p:grpSp>
        <p:nvGrpSpPr>
          <p:cNvPr id="9" name="Group 135"/>
          <p:cNvGrpSpPr>
            <a:grpSpLocks/>
          </p:cNvGrpSpPr>
          <p:nvPr/>
        </p:nvGrpSpPr>
        <p:grpSpPr bwMode="auto">
          <a:xfrm>
            <a:off x="5754688" y="3070225"/>
            <a:ext cx="3560762" cy="2343150"/>
            <a:chOff x="3625" y="1934"/>
            <a:chExt cx="2356" cy="1476"/>
          </a:xfrm>
        </p:grpSpPr>
        <p:grpSp>
          <p:nvGrpSpPr>
            <p:cNvPr id="198665" name="Group 110"/>
            <p:cNvGrpSpPr>
              <a:grpSpLocks/>
            </p:cNvGrpSpPr>
            <p:nvPr/>
          </p:nvGrpSpPr>
          <p:grpSpPr bwMode="auto">
            <a:xfrm>
              <a:off x="4176" y="2880"/>
              <a:ext cx="1200" cy="336"/>
              <a:chOff x="3072" y="3360"/>
              <a:chExt cx="2352" cy="336"/>
            </a:xfrm>
          </p:grpSpPr>
          <p:sp>
            <p:nvSpPr>
              <p:cNvPr id="198682" name="Text Box 111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21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14,23,30,62,79</a:t>
                </a:r>
                <a:endParaRPr lang="en-CA" altLang="en-US" sz="2000" i="0"/>
              </a:p>
            </p:txBody>
          </p:sp>
          <p:sp>
            <p:nvSpPr>
              <p:cNvPr id="198683" name="Rectangle 112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198666" name="Group 114"/>
            <p:cNvGrpSpPr>
              <a:grpSpLocks/>
            </p:cNvGrpSpPr>
            <p:nvPr/>
          </p:nvGrpSpPr>
          <p:grpSpPr bwMode="auto">
            <a:xfrm flipH="1">
              <a:off x="3779" y="2784"/>
              <a:ext cx="240" cy="626"/>
              <a:chOff x="2308" y="1513"/>
              <a:chExt cx="1162" cy="2570"/>
            </a:xfrm>
          </p:grpSpPr>
          <p:grpSp>
            <p:nvGrpSpPr>
              <p:cNvPr id="198668" name="Group 11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98676" name="Freeform 11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77" name="Freeform 11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78" name="Freeform 11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79" name="Freeform 11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80" name="Freeform 12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81" name="Freeform 12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8669" name="Freeform 12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0" name="Freeform 12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1" name="Oval 12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72" name="Oval 12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73" name="Oval 12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74" name="Oval 12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75" name="Oval 12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198667" name="Text Box 132"/>
            <p:cNvSpPr txBox="1">
              <a:spLocks noChangeArrowheads="1"/>
            </p:cNvSpPr>
            <p:nvPr/>
          </p:nvSpPr>
          <p:spPr bwMode="auto">
            <a:xfrm>
              <a:off x="3625" y="1934"/>
              <a:ext cx="2356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one friend to </a:t>
              </a:r>
              <a:br>
                <a:rPr lang="en-US" altLang="en-US" i="0"/>
              </a:br>
              <a:r>
                <a:rPr lang="en-US" altLang="en-US" i="0"/>
                <a:t>sort the second half.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48430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Merge Sort</a:t>
            </a:r>
          </a:p>
        </p:txBody>
      </p:sp>
      <p:grpSp>
        <p:nvGrpSpPr>
          <p:cNvPr id="199683" name="Group 3"/>
          <p:cNvGrpSpPr>
            <a:grpSpLocks/>
          </p:cNvGrpSpPr>
          <p:nvPr/>
        </p:nvGrpSpPr>
        <p:grpSpPr bwMode="auto">
          <a:xfrm>
            <a:off x="304800" y="3048000"/>
            <a:ext cx="457200" cy="914400"/>
            <a:chOff x="2432" y="1328"/>
            <a:chExt cx="906" cy="2075"/>
          </a:xfrm>
        </p:grpSpPr>
        <p:sp>
          <p:nvSpPr>
            <p:cNvPr id="199698" name="Freeform 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9" name="Freeform 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0" name="Freeform 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1" name="Freeform 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2" name="Freeform 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3" name="Freeform 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990600" y="1524000"/>
            <a:ext cx="8001000" cy="2897188"/>
            <a:chOff x="990600" y="1524000"/>
            <a:chExt cx="8001000" cy="2897188"/>
          </a:xfrm>
        </p:grpSpPr>
        <p:sp>
          <p:nvSpPr>
            <p:cNvPr id="199684" name="Text Box 10"/>
            <p:cNvSpPr txBox="1">
              <a:spLocks noChangeArrowheads="1"/>
            </p:cNvSpPr>
            <p:nvPr/>
          </p:nvSpPr>
          <p:spPr bwMode="auto">
            <a:xfrm>
              <a:off x="1981200" y="1524000"/>
              <a:ext cx="533400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Merge two sorted lists into one </a:t>
              </a:r>
            </a:p>
          </p:txBody>
        </p:sp>
        <p:grpSp>
          <p:nvGrpSpPr>
            <p:cNvPr id="199685" name="Group 12"/>
            <p:cNvGrpSpPr>
              <a:grpSpLocks/>
            </p:cNvGrpSpPr>
            <p:nvPr/>
          </p:nvGrpSpPr>
          <p:grpSpPr bwMode="auto">
            <a:xfrm>
              <a:off x="1268413" y="2689225"/>
              <a:ext cx="1905000" cy="533400"/>
              <a:chOff x="3072" y="3360"/>
              <a:chExt cx="2352" cy="336"/>
            </a:xfrm>
          </p:grpSpPr>
          <p:sp>
            <p:nvSpPr>
              <p:cNvPr id="199696" name="Text Box 13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25,31,52,88,98</a:t>
                </a:r>
                <a:endParaRPr lang="en-CA" altLang="en-US" sz="2000" i="0"/>
              </a:p>
            </p:txBody>
          </p:sp>
          <p:sp>
            <p:nvSpPr>
              <p:cNvPr id="199697" name="Rectangle 14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199686" name="Group 15"/>
            <p:cNvGrpSpPr>
              <a:grpSpLocks/>
            </p:cNvGrpSpPr>
            <p:nvPr/>
          </p:nvGrpSpPr>
          <p:grpSpPr bwMode="auto">
            <a:xfrm>
              <a:off x="1268413" y="3657600"/>
              <a:ext cx="1905000" cy="533400"/>
              <a:chOff x="3072" y="3360"/>
              <a:chExt cx="2352" cy="336"/>
            </a:xfrm>
          </p:grpSpPr>
          <p:sp>
            <p:nvSpPr>
              <p:cNvPr id="199694" name="Text Box 16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14,23,30,62,79</a:t>
                </a:r>
                <a:endParaRPr lang="en-CA" altLang="en-US" sz="2000" i="0"/>
              </a:p>
            </p:txBody>
          </p:sp>
          <p:sp>
            <p:nvSpPr>
              <p:cNvPr id="199695" name="Rectangle 17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199687" name="Group 18"/>
            <p:cNvGrpSpPr>
              <a:grpSpLocks/>
            </p:cNvGrpSpPr>
            <p:nvPr/>
          </p:nvGrpSpPr>
          <p:grpSpPr bwMode="auto">
            <a:xfrm>
              <a:off x="5105400" y="3200400"/>
              <a:ext cx="3733800" cy="533400"/>
              <a:chOff x="3072" y="3360"/>
              <a:chExt cx="2352" cy="336"/>
            </a:xfrm>
          </p:grpSpPr>
          <p:sp>
            <p:nvSpPr>
              <p:cNvPr id="199692" name="Text Box 19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0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14,23,25,30,31,52,62,79,88,98</a:t>
                </a:r>
                <a:endParaRPr lang="en-CA" altLang="en-US" sz="2000" i="0"/>
              </a:p>
            </p:txBody>
          </p:sp>
          <p:sp>
            <p:nvSpPr>
              <p:cNvPr id="199693" name="Rectangle 20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199688" name="Group 28"/>
            <p:cNvGrpSpPr>
              <a:grpSpLocks/>
            </p:cNvGrpSpPr>
            <p:nvPr/>
          </p:nvGrpSpPr>
          <p:grpSpPr bwMode="auto">
            <a:xfrm>
              <a:off x="990600" y="2514600"/>
              <a:ext cx="8001000" cy="1906588"/>
              <a:chOff x="672" y="2016"/>
              <a:chExt cx="5040" cy="1201"/>
            </a:xfrm>
          </p:grpSpPr>
          <p:sp>
            <p:nvSpPr>
              <p:cNvPr id="199689" name="Freeform 22"/>
              <p:cNvSpPr>
                <a:spLocks/>
              </p:cNvSpPr>
              <p:nvPr/>
            </p:nvSpPr>
            <p:spPr bwMode="auto">
              <a:xfrm>
                <a:off x="720" y="2832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0" name="Freeform 23"/>
              <p:cNvSpPr>
                <a:spLocks/>
              </p:cNvSpPr>
              <p:nvPr/>
            </p:nvSpPr>
            <p:spPr bwMode="auto">
              <a:xfrm flipV="1">
                <a:off x="672" y="2016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1" name="Freeform 24"/>
              <p:cNvSpPr>
                <a:spLocks/>
              </p:cNvSpPr>
              <p:nvPr/>
            </p:nvSpPr>
            <p:spPr bwMode="auto">
              <a:xfrm>
                <a:off x="672" y="2535"/>
                <a:ext cx="2120" cy="112"/>
              </a:xfrm>
              <a:custGeom>
                <a:avLst/>
                <a:gdLst>
                  <a:gd name="T0" fmla="*/ 0 w 2120"/>
                  <a:gd name="T1" fmla="*/ 9 h 112"/>
                  <a:gd name="T2" fmla="*/ 1776 w 2120"/>
                  <a:gd name="T3" fmla="*/ 9 h 112"/>
                  <a:gd name="T4" fmla="*/ 2066 w 2120"/>
                  <a:gd name="T5" fmla="*/ 61 h 112"/>
                  <a:gd name="T6" fmla="*/ 1776 w 2120"/>
                  <a:gd name="T7" fmla="*/ 105 h 112"/>
                  <a:gd name="T8" fmla="*/ 0 w 2120"/>
                  <a:gd name="T9" fmla="*/ 105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0"/>
                  <a:gd name="T16" fmla="*/ 0 h 112"/>
                  <a:gd name="T17" fmla="*/ 2120 w 212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0" h="112">
                    <a:moveTo>
                      <a:pt x="0" y="9"/>
                    </a:moveTo>
                    <a:cubicBezTo>
                      <a:pt x="296" y="9"/>
                      <a:pt x="1432" y="0"/>
                      <a:pt x="1776" y="9"/>
                    </a:cubicBezTo>
                    <a:cubicBezTo>
                      <a:pt x="2120" y="18"/>
                      <a:pt x="2066" y="45"/>
                      <a:pt x="2066" y="61"/>
                    </a:cubicBezTo>
                    <a:cubicBezTo>
                      <a:pt x="2066" y="77"/>
                      <a:pt x="2120" y="98"/>
                      <a:pt x="1776" y="105"/>
                    </a:cubicBezTo>
                    <a:cubicBezTo>
                      <a:pt x="1432" y="112"/>
                      <a:pt x="712" y="109"/>
                      <a:pt x="0" y="105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787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26823185-E8DA-9345-B4FB-CBFB2A03888A}" type="slidenum">
              <a:rPr lang="en-US" sz="1400"/>
              <a:pPr eaLnBrk="1" hangingPunct="1"/>
              <a:t>115</a:t>
            </a:fld>
            <a:endParaRPr lang="en-US" sz="140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900" y="1628775"/>
            <a:ext cx="8492806" cy="3810000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7772400" cy="6858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Tahoma" charset="0"/>
              </a:rPr>
              <a:t>Java Implementation</a:t>
            </a:r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/>
          <a:p>
            <a:r>
              <a:rPr lang="en-US" b="1" i="1" dirty="0" err="1"/>
              <a:t>Andranik</a:t>
            </a:r>
            <a:r>
              <a:rPr lang="en-US" b="1" i="1" dirty="0"/>
              <a:t> </a:t>
            </a:r>
            <a:r>
              <a:rPr lang="en-US" b="1" i="1" dirty="0" err="1"/>
              <a:t>Mirzaian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61079417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9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924B5CDA-C915-FC44-BDB9-6FAAF74D9DC3}" type="slidenum">
              <a:rPr lang="en-US" sz="1400"/>
              <a:pPr eaLnBrk="1" hangingPunct="1"/>
              <a:t>116</a:t>
            </a:fld>
            <a:endParaRPr lang="en-US" sz="1400"/>
          </a:p>
        </p:txBody>
      </p:sp>
      <p:pic>
        <p:nvPicPr>
          <p:cNvPr id="45061" name="Picture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3962400"/>
            <a:ext cx="7884362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00" y="1295400"/>
            <a:ext cx="7832558" cy="2551176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7772400" cy="6858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Tahoma" charset="0"/>
              </a:rPr>
              <a:t>Java Implementation</a:t>
            </a:r>
          </a:p>
        </p:txBody>
      </p:sp>
      <p:sp>
        <p:nvSpPr>
          <p:cNvPr id="10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/>
          <a:p>
            <a:r>
              <a:rPr lang="en-US" b="1" i="1" dirty="0" err="1"/>
              <a:t>Andranik</a:t>
            </a:r>
            <a:r>
              <a:rPr lang="en-US" b="1" i="1" dirty="0"/>
              <a:t> </a:t>
            </a:r>
            <a:r>
              <a:rPr lang="en-US" b="1" i="1" dirty="0" err="1"/>
              <a:t>Mirzaian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3472953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Quick Sort</a:t>
            </a:r>
          </a:p>
        </p:txBody>
      </p:sp>
      <p:grpSp>
        <p:nvGrpSpPr>
          <p:cNvPr id="204803" name="Group 3"/>
          <p:cNvGrpSpPr>
            <a:grpSpLocks/>
          </p:cNvGrpSpPr>
          <p:nvPr/>
        </p:nvGrpSpPr>
        <p:grpSpPr bwMode="auto">
          <a:xfrm>
            <a:off x="2616200" y="2954338"/>
            <a:ext cx="2946400" cy="2151062"/>
            <a:chOff x="118" y="2928"/>
            <a:chExt cx="1856" cy="1355"/>
          </a:xfrm>
        </p:grpSpPr>
        <p:sp>
          <p:nvSpPr>
            <p:cNvPr id="204828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9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204830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204831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204832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204833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204834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204835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204836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204837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204838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204804" name="Group 15"/>
          <p:cNvGrpSpPr>
            <a:grpSpLocks/>
          </p:cNvGrpSpPr>
          <p:nvPr/>
        </p:nvGrpSpPr>
        <p:grpSpPr bwMode="auto">
          <a:xfrm>
            <a:off x="2209800" y="3429000"/>
            <a:ext cx="457200" cy="914400"/>
            <a:chOff x="2432" y="1328"/>
            <a:chExt cx="906" cy="2075"/>
          </a:xfrm>
        </p:grpSpPr>
        <p:sp>
          <p:nvSpPr>
            <p:cNvPr id="204822" name="Freeform 1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3" name="Freeform 1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4" name="Freeform 1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5" name="Freeform 1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6" name="Freeform 2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7" name="Freeform 2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05" name="Text Box 22"/>
          <p:cNvSpPr txBox="1">
            <a:spLocks noChangeArrowheads="1"/>
          </p:cNvSpPr>
          <p:nvPr/>
        </p:nvSpPr>
        <p:spPr bwMode="auto">
          <a:xfrm>
            <a:off x="2286000" y="1600200"/>
            <a:ext cx="466566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Partition set into two using </a:t>
            </a:r>
            <a:br>
              <a:rPr lang="en-US" altLang="en-US" i="0"/>
            </a:br>
            <a:r>
              <a:rPr lang="en-US" altLang="en-US" i="0"/>
              <a:t>randomly chosen pivot</a:t>
            </a:r>
          </a:p>
        </p:txBody>
      </p:sp>
      <p:grpSp>
        <p:nvGrpSpPr>
          <p:cNvPr id="204806" name="Group 63"/>
          <p:cNvGrpSpPr>
            <a:grpSpLocks/>
          </p:cNvGrpSpPr>
          <p:nvPr/>
        </p:nvGrpSpPr>
        <p:grpSpPr bwMode="auto">
          <a:xfrm>
            <a:off x="2379663" y="4997450"/>
            <a:ext cx="4308475" cy="1479550"/>
            <a:chOff x="3046" y="1901"/>
            <a:chExt cx="2714" cy="932"/>
          </a:xfrm>
        </p:grpSpPr>
        <p:grpSp>
          <p:nvGrpSpPr>
            <p:cNvPr id="204808" name="Group 64"/>
            <p:cNvGrpSpPr>
              <a:grpSpLocks/>
            </p:cNvGrpSpPr>
            <p:nvPr/>
          </p:nvGrpSpPr>
          <p:grpSpPr bwMode="auto">
            <a:xfrm>
              <a:off x="3046" y="1997"/>
              <a:ext cx="1073" cy="779"/>
              <a:chOff x="3124" y="3297"/>
              <a:chExt cx="1073" cy="779"/>
            </a:xfrm>
          </p:grpSpPr>
          <p:sp>
            <p:nvSpPr>
              <p:cNvPr id="204816" name="Freeform 65"/>
              <p:cNvSpPr>
                <a:spLocks/>
              </p:cNvSpPr>
              <p:nvPr/>
            </p:nvSpPr>
            <p:spPr bwMode="auto">
              <a:xfrm>
                <a:off x="3124" y="3297"/>
                <a:ext cx="1073" cy="779"/>
              </a:xfrm>
              <a:custGeom>
                <a:avLst/>
                <a:gdLst>
                  <a:gd name="T0" fmla="*/ 317 w 1073"/>
                  <a:gd name="T1" fmla="*/ 64 h 779"/>
                  <a:gd name="T2" fmla="*/ 48 w 1073"/>
                  <a:gd name="T3" fmla="*/ 246 h 779"/>
                  <a:gd name="T4" fmla="*/ 26 w 1073"/>
                  <a:gd name="T5" fmla="*/ 531 h 779"/>
                  <a:gd name="T6" fmla="*/ 150 w 1073"/>
                  <a:gd name="T7" fmla="*/ 669 h 779"/>
                  <a:gd name="T8" fmla="*/ 529 w 1073"/>
                  <a:gd name="T9" fmla="*/ 750 h 779"/>
                  <a:gd name="T10" fmla="*/ 1048 w 1073"/>
                  <a:gd name="T11" fmla="*/ 495 h 779"/>
                  <a:gd name="T12" fmla="*/ 682 w 1073"/>
                  <a:gd name="T13" fmla="*/ 72 h 779"/>
                  <a:gd name="T14" fmla="*/ 317 w 1073"/>
                  <a:gd name="T15" fmla="*/ 64 h 7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3"/>
                  <a:gd name="T25" fmla="*/ 0 h 779"/>
                  <a:gd name="T26" fmla="*/ 1073 w 1073"/>
                  <a:gd name="T27" fmla="*/ 779 h 7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3" h="779">
                    <a:moveTo>
                      <a:pt x="317" y="64"/>
                    </a:moveTo>
                    <a:cubicBezTo>
                      <a:pt x="211" y="93"/>
                      <a:pt x="96" y="168"/>
                      <a:pt x="48" y="246"/>
                    </a:cubicBezTo>
                    <a:cubicBezTo>
                      <a:pt x="0" y="324"/>
                      <a:pt x="9" y="461"/>
                      <a:pt x="26" y="531"/>
                    </a:cubicBezTo>
                    <a:cubicBezTo>
                      <a:pt x="43" y="601"/>
                      <a:pt x="66" y="633"/>
                      <a:pt x="150" y="669"/>
                    </a:cubicBezTo>
                    <a:cubicBezTo>
                      <a:pt x="234" y="705"/>
                      <a:pt x="380" y="779"/>
                      <a:pt x="529" y="750"/>
                    </a:cubicBezTo>
                    <a:cubicBezTo>
                      <a:pt x="678" y="721"/>
                      <a:pt x="1023" y="608"/>
                      <a:pt x="1048" y="495"/>
                    </a:cubicBezTo>
                    <a:cubicBezTo>
                      <a:pt x="1073" y="382"/>
                      <a:pt x="804" y="144"/>
                      <a:pt x="682" y="72"/>
                    </a:cubicBezTo>
                    <a:cubicBezTo>
                      <a:pt x="560" y="0"/>
                      <a:pt x="423" y="35"/>
                      <a:pt x="317" y="64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17" name="Text Box 66"/>
              <p:cNvSpPr txBox="1">
                <a:spLocks noChangeArrowheads="1"/>
              </p:cNvSpPr>
              <p:nvPr/>
            </p:nvSpPr>
            <p:spPr bwMode="auto">
              <a:xfrm>
                <a:off x="3498" y="331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204818" name="Text Box 67"/>
              <p:cNvSpPr txBox="1">
                <a:spLocks noChangeArrowheads="1"/>
              </p:cNvSpPr>
              <p:nvPr/>
            </p:nvSpPr>
            <p:spPr bwMode="auto">
              <a:xfrm>
                <a:off x="3374" y="373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204819" name="Text Box 68"/>
              <p:cNvSpPr txBox="1">
                <a:spLocks noChangeArrowheads="1"/>
              </p:cNvSpPr>
              <p:nvPr/>
            </p:nvSpPr>
            <p:spPr bwMode="auto">
              <a:xfrm>
                <a:off x="3546" y="355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  <p:sp>
            <p:nvSpPr>
              <p:cNvPr id="204820" name="Text Box 69"/>
              <p:cNvSpPr txBox="1">
                <a:spLocks noChangeArrowheads="1"/>
              </p:cNvSpPr>
              <p:nvPr/>
            </p:nvSpPr>
            <p:spPr bwMode="auto">
              <a:xfrm>
                <a:off x="3776" y="3696"/>
                <a:ext cx="29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</a:t>
                </a:r>
                <a:endParaRPr lang="en-CA" altLang="en-US" sz="2000" i="0"/>
              </a:p>
            </p:txBody>
          </p:sp>
          <p:sp>
            <p:nvSpPr>
              <p:cNvPr id="204821" name="Rectangle 70"/>
              <p:cNvSpPr>
                <a:spLocks noChangeArrowheads="1"/>
              </p:cNvSpPr>
              <p:nvPr/>
            </p:nvSpPr>
            <p:spPr bwMode="auto">
              <a:xfrm>
                <a:off x="3168" y="3634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31</a:t>
                </a:r>
                <a:endParaRPr lang="en-CA" altLang="en-US" sz="2000" i="0"/>
              </a:p>
            </p:txBody>
          </p:sp>
        </p:grpSp>
        <p:grpSp>
          <p:nvGrpSpPr>
            <p:cNvPr id="204809" name="Group 71"/>
            <p:cNvGrpSpPr>
              <a:grpSpLocks/>
            </p:cNvGrpSpPr>
            <p:nvPr/>
          </p:nvGrpSpPr>
          <p:grpSpPr bwMode="auto">
            <a:xfrm>
              <a:off x="4743" y="1901"/>
              <a:ext cx="1017" cy="932"/>
              <a:chOff x="4503" y="3100"/>
              <a:chExt cx="1017" cy="932"/>
            </a:xfrm>
          </p:grpSpPr>
          <p:sp>
            <p:nvSpPr>
              <p:cNvPr id="204811" name="Freeform 72"/>
              <p:cNvSpPr>
                <a:spLocks/>
              </p:cNvSpPr>
              <p:nvPr/>
            </p:nvSpPr>
            <p:spPr bwMode="auto">
              <a:xfrm>
                <a:off x="4503" y="3100"/>
                <a:ext cx="1017" cy="932"/>
              </a:xfrm>
              <a:custGeom>
                <a:avLst/>
                <a:gdLst>
                  <a:gd name="T0" fmla="*/ 91 w 1017"/>
                  <a:gd name="T1" fmla="*/ 138 h 932"/>
                  <a:gd name="T2" fmla="*/ 18 w 1017"/>
                  <a:gd name="T3" fmla="*/ 443 h 932"/>
                  <a:gd name="T4" fmla="*/ 197 w 1017"/>
                  <a:gd name="T5" fmla="*/ 611 h 932"/>
                  <a:gd name="T6" fmla="*/ 416 w 1017"/>
                  <a:gd name="T7" fmla="*/ 841 h 932"/>
                  <a:gd name="T8" fmla="*/ 673 w 1017"/>
                  <a:gd name="T9" fmla="*/ 886 h 932"/>
                  <a:gd name="T10" fmla="*/ 985 w 1017"/>
                  <a:gd name="T11" fmla="*/ 567 h 932"/>
                  <a:gd name="T12" fmla="*/ 484 w 1017"/>
                  <a:gd name="T13" fmla="*/ 72 h 932"/>
                  <a:gd name="T14" fmla="*/ 91 w 1017"/>
                  <a:gd name="T15" fmla="*/ 138 h 9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7"/>
                  <a:gd name="T25" fmla="*/ 0 h 932"/>
                  <a:gd name="T26" fmla="*/ 1017 w 1017"/>
                  <a:gd name="T27" fmla="*/ 932 h 9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7" h="932">
                    <a:moveTo>
                      <a:pt x="91" y="138"/>
                    </a:moveTo>
                    <a:cubicBezTo>
                      <a:pt x="14" y="213"/>
                      <a:pt x="0" y="364"/>
                      <a:pt x="18" y="443"/>
                    </a:cubicBezTo>
                    <a:cubicBezTo>
                      <a:pt x="36" y="522"/>
                      <a:pt x="131" y="545"/>
                      <a:pt x="197" y="611"/>
                    </a:cubicBezTo>
                    <a:cubicBezTo>
                      <a:pt x="263" y="677"/>
                      <a:pt x="337" y="795"/>
                      <a:pt x="416" y="841"/>
                    </a:cubicBezTo>
                    <a:cubicBezTo>
                      <a:pt x="496" y="887"/>
                      <a:pt x="578" y="932"/>
                      <a:pt x="673" y="886"/>
                    </a:cubicBezTo>
                    <a:cubicBezTo>
                      <a:pt x="767" y="840"/>
                      <a:pt x="1017" y="703"/>
                      <a:pt x="985" y="567"/>
                    </a:cubicBezTo>
                    <a:cubicBezTo>
                      <a:pt x="953" y="431"/>
                      <a:pt x="633" y="144"/>
                      <a:pt x="484" y="72"/>
                    </a:cubicBezTo>
                    <a:cubicBezTo>
                      <a:pt x="335" y="0"/>
                      <a:pt x="173" y="124"/>
                      <a:pt x="91" y="13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12" name="Text Box 73"/>
              <p:cNvSpPr txBox="1">
                <a:spLocks noChangeArrowheads="1"/>
              </p:cNvSpPr>
              <p:nvPr/>
            </p:nvSpPr>
            <p:spPr bwMode="auto">
              <a:xfrm>
                <a:off x="4544" y="3225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88</a:t>
                </a:r>
                <a:endParaRPr lang="en-CA" altLang="en-US" sz="2000" i="0"/>
              </a:p>
            </p:txBody>
          </p:sp>
          <p:sp>
            <p:nvSpPr>
              <p:cNvPr id="204813" name="Text Box 74"/>
              <p:cNvSpPr txBox="1">
                <a:spLocks noChangeArrowheads="1"/>
              </p:cNvSpPr>
              <p:nvPr/>
            </p:nvSpPr>
            <p:spPr bwMode="auto">
              <a:xfrm>
                <a:off x="5040" y="3312"/>
                <a:ext cx="33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204814" name="Text Box 75"/>
              <p:cNvSpPr txBox="1">
                <a:spLocks noChangeArrowheads="1"/>
              </p:cNvSpPr>
              <p:nvPr/>
            </p:nvSpPr>
            <p:spPr bwMode="auto">
              <a:xfrm>
                <a:off x="4656" y="3504"/>
                <a:ext cx="34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62</a:t>
                </a:r>
                <a:endParaRPr lang="en-CA" altLang="en-US" sz="2000" i="0"/>
              </a:p>
            </p:txBody>
          </p:sp>
          <p:sp>
            <p:nvSpPr>
              <p:cNvPr id="204815" name="Text Box 76"/>
              <p:cNvSpPr txBox="1">
                <a:spLocks noChangeArrowheads="1"/>
              </p:cNvSpPr>
              <p:nvPr/>
            </p:nvSpPr>
            <p:spPr bwMode="auto">
              <a:xfrm>
                <a:off x="5088" y="365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</p:grpSp>
        <p:sp>
          <p:nvSpPr>
            <p:cNvPr id="204810" name="Text Box 77"/>
            <p:cNvSpPr txBox="1">
              <a:spLocks noChangeArrowheads="1"/>
            </p:cNvSpPr>
            <p:nvPr/>
          </p:nvSpPr>
          <p:spPr bwMode="auto">
            <a:xfrm>
              <a:off x="4153" y="2290"/>
              <a:ext cx="53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cs typeface="Times New Roman" pitchFamily="18" charset="0"/>
                </a:rPr>
                <a:t>≤</a:t>
              </a:r>
              <a:r>
                <a:rPr lang="en-US" altLang="en-US" sz="2000" i="0">
                  <a:cs typeface="Times New Roman" pitchFamily="18" charset="0"/>
                </a:rPr>
                <a:t> </a:t>
              </a:r>
              <a:r>
                <a:rPr lang="en-US" altLang="en-US" sz="2000" i="0"/>
                <a:t>52 </a:t>
              </a:r>
              <a:r>
                <a:rPr lang="en-CA" altLang="en-US" sz="2000" i="0">
                  <a:cs typeface="Times New Roman" pitchFamily="18" charset="0"/>
                </a:rPr>
                <a:t>≤</a:t>
              </a:r>
            </a:p>
          </p:txBody>
        </p:sp>
      </p:grpSp>
      <p:sp>
        <p:nvSpPr>
          <p:cNvPr id="204807" name="Oval 78"/>
          <p:cNvSpPr>
            <a:spLocks noChangeArrowheads="1"/>
          </p:cNvSpPr>
          <p:nvPr/>
        </p:nvSpPr>
        <p:spPr bwMode="auto">
          <a:xfrm>
            <a:off x="3784600" y="3427413"/>
            <a:ext cx="457200" cy="382587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i="0"/>
          </a:p>
        </p:txBody>
      </p:sp>
    </p:spTree>
    <p:extLst>
      <p:ext uri="{BB962C8B-B14F-4D97-AF65-F5344CB8AC3E}">
        <p14:creationId xmlns:p14="http://schemas.microsoft.com/office/powerpoint/2010/main" val="665968798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Quick Sort</a:t>
            </a:r>
          </a:p>
        </p:txBody>
      </p:sp>
      <p:grpSp>
        <p:nvGrpSpPr>
          <p:cNvPr id="205827" name="Group 15"/>
          <p:cNvGrpSpPr>
            <a:grpSpLocks/>
          </p:cNvGrpSpPr>
          <p:nvPr/>
        </p:nvGrpSpPr>
        <p:grpSpPr bwMode="auto">
          <a:xfrm>
            <a:off x="1846263" y="1600200"/>
            <a:ext cx="457200" cy="914400"/>
            <a:chOff x="2432" y="1328"/>
            <a:chExt cx="906" cy="2075"/>
          </a:xfrm>
        </p:grpSpPr>
        <p:sp>
          <p:nvSpPr>
            <p:cNvPr id="205883" name="Freeform 1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4" name="Freeform 1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5" name="Freeform 1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6" name="Freeform 1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7" name="Freeform 2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8" name="Freeform 2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5828" name="Group 23"/>
          <p:cNvGrpSpPr>
            <a:grpSpLocks/>
          </p:cNvGrpSpPr>
          <p:nvPr/>
        </p:nvGrpSpPr>
        <p:grpSpPr bwMode="auto">
          <a:xfrm>
            <a:off x="2625725" y="1263650"/>
            <a:ext cx="4308475" cy="1479550"/>
            <a:chOff x="3046" y="1901"/>
            <a:chExt cx="2714" cy="932"/>
          </a:xfrm>
        </p:grpSpPr>
        <p:grpSp>
          <p:nvGrpSpPr>
            <p:cNvPr id="205869" name="Group 24"/>
            <p:cNvGrpSpPr>
              <a:grpSpLocks/>
            </p:cNvGrpSpPr>
            <p:nvPr/>
          </p:nvGrpSpPr>
          <p:grpSpPr bwMode="auto">
            <a:xfrm>
              <a:off x="3046" y="1997"/>
              <a:ext cx="1073" cy="779"/>
              <a:chOff x="3124" y="3297"/>
              <a:chExt cx="1073" cy="779"/>
            </a:xfrm>
          </p:grpSpPr>
          <p:sp>
            <p:nvSpPr>
              <p:cNvPr id="205877" name="Freeform 25"/>
              <p:cNvSpPr>
                <a:spLocks/>
              </p:cNvSpPr>
              <p:nvPr/>
            </p:nvSpPr>
            <p:spPr bwMode="auto">
              <a:xfrm>
                <a:off x="3124" y="3297"/>
                <a:ext cx="1073" cy="779"/>
              </a:xfrm>
              <a:custGeom>
                <a:avLst/>
                <a:gdLst>
                  <a:gd name="T0" fmla="*/ 317 w 1073"/>
                  <a:gd name="T1" fmla="*/ 64 h 779"/>
                  <a:gd name="T2" fmla="*/ 48 w 1073"/>
                  <a:gd name="T3" fmla="*/ 246 h 779"/>
                  <a:gd name="T4" fmla="*/ 26 w 1073"/>
                  <a:gd name="T5" fmla="*/ 531 h 779"/>
                  <a:gd name="T6" fmla="*/ 150 w 1073"/>
                  <a:gd name="T7" fmla="*/ 669 h 779"/>
                  <a:gd name="T8" fmla="*/ 529 w 1073"/>
                  <a:gd name="T9" fmla="*/ 750 h 779"/>
                  <a:gd name="T10" fmla="*/ 1048 w 1073"/>
                  <a:gd name="T11" fmla="*/ 495 h 779"/>
                  <a:gd name="T12" fmla="*/ 682 w 1073"/>
                  <a:gd name="T13" fmla="*/ 72 h 779"/>
                  <a:gd name="T14" fmla="*/ 317 w 1073"/>
                  <a:gd name="T15" fmla="*/ 64 h 7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3"/>
                  <a:gd name="T25" fmla="*/ 0 h 779"/>
                  <a:gd name="T26" fmla="*/ 1073 w 1073"/>
                  <a:gd name="T27" fmla="*/ 779 h 7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3" h="779">
                    <a:moveTo>
                      <a:pt x="317" y="64"/>
                    </a:moveTo>
                    <a:cubicBezTo>
                      <a:pt x="211" y="93"/>
                      <a:pt x="96" y="168"/>
                      <a:pt x="48" y="246"/>
                    </a:cubicBezTo>
                    <a:cubicBezTo>
                      <a:pt x="0" y="324"/>
                      <a:pt x="9" y="461"/>
                      <a:pt x="26" y="531"/>
                    </a:cubicBezTo>
                    <a:cubicBezTo>
                      <a:pt x="43" y="601"/>
                      <a:pt x="66" y="633"/>
                      <a:pt x="150" y="669"/>
                    </a:cubicBezTo>
                    <a:cubicBezTo>
                      <a:pt x="234" y="705"/>
                      <a:pt x="380" y="779"/>
                      <a:pt x="529" y="750"/>
                    </a:cubicBezTo>
                    <a:cubicBezTo>
                      <a:pt x="678" y="721"/>
                      <a:pt x="1023" y="608"/>
                      <a:pt x="1048" y="495"/>
                    </a:cubicBezTo>
                    <a:cubicBezTo>
                      <a:pt x="1073" y="382"/>
                      <a:pt x="804" y="144"/>
                      <a:pt x="682" y="72"/>
                    </a:cubicBezTo>
                    <a:cubicBezTo>
                      <a:pt x="560" y="0"/>
                      <a:pt x="423" y="35"/>
                      <a:pt x="317" y="64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78" name="Text Box 26"/>
              <p:cNvSpPr txBox="1">
                <a:spLocks noChangeArrowheads="1"/>
              </p:cNvSpPr>
              <p:nvPr/>
            </p:nvSpPr>
            <p:spPr bwMode="auto">
              <a:xfrm>
                <a:off x="3498" y="331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205879" name="Text Box 27"/>
              <p:cNvSpPr txBox="1">
                <a:spLocks noChangeArrowheads="1"/>
              </p:cNvSpPr>
              <p:nvPr/>
            </p:nvSpPr>
            <p:spPr bwMode="auto">
              <a:xfrm>
                <a:off x="3374" y="373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205880" name="Text Box 28"/>
              <p:cNvSpPr txBox="1">
                <a:spLocks noChangeArrowheads="1"/>
              </p:cNvSpPr>
              <p:nvPr/>
            </p:nvSpPr>
            <p:spPr bwMode="auto">
              <a:xfrm>
                <a:off x="3546" y="355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  <p:sp>
            <p:nvSpPr>
              <p:cNvPr id="205881" name="Text Box 29"/>
              <p:cNvSpPr txBox="1">
                <a:spLocks noChangeArrowheads="1"/>
              </p:cNvSpPr>
              <p:nvPr/>
            </p:nvSpPr>
            <p:spPr bwMode="auto">
              <a:xfrm>
                <a:off x="3776" y="3696"/>
                <a:ext cx="29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</a:t>
                </a:r>
                <a:endParaRPr lang="en-CA" altLang="en-US" sz="2000" i="0"/>
              </a:p>
            </p:txBody>
          </p:sp>
          <p:sp>
            <p:nvSpPr>
              <p:cNvPr id="205882" name="Rectangle 30"/>
              <p:cNvSpPr>
                <a:spLocks noChangeArrowheads="1"/>
              </p:cNvSpPr>
              <p:nvPr/>
            </p:nvSpPr>
            <p:spPr bwMode="auto">
              <a:xfrm>
                <a:off x="3168" y="3634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31</a:t>
                </a:r>
                <a:endParaRPr lang="en-CA" altLang="en-US" sz="2000" i="0"/>
              </a:p>
            </p:txBody>
          </p:sp>
        </p:grpSp>
        <p:grpSp>
          <p:nvGrpSpPr>
            <p:cNvPr id="205870" name="Group 31"/>
            <p:cNvGrpSpPr>
              <a:grpSpLocks/>
            </p:cNvGrpSpPr>
            <p:nvPr/>
          </p:nvGrpSpPr>
          <p:grpSpPr bwMode="auto">
            <a:xfrm>
              <a:off x="4743" y="1901"/>
              <a:ext cx="1017" cy="932"/>
              <a:chOff x="4503" y="3100"/>
              <a:chExt cx="1017" cy="932"/>
            </a:xfrm>
          </p:grpSpPr>
          <p:sp>
            <p:nvSpPr>
              <p:cNvPr id="205872" name="Freeform 32"/>
              <p:cNvSpPr>
                <a:spLocks/>
              </p:cNvSpPr>
              <p:nvPr/>
            </p:nvSpPr>
            <p:spPr bwMode="auto">
              <a:xfrm>
                <a:off x="4503" y="3100"/>
                <a:ext cx="1017" cy="932"/>
              </a:xfrm>
              <a:custGeom>
                <a:avLst/>
                <a:gdLst>
                  <a:gd name="T0" fmla="*/ 91 w 1017"/>
                  <a:gd name="T1" fmla="*/ 138 h 932"/>
                  <a:gd name="T2" fmla="*/ 18 w 1017"/>
                  <a:gd name="T3" fmla="*/ 443 h 932"/>
                  <a:gd name="T4" fmla="*/ 197 w 1017"/>
                  <a:gd name="T5" fmla="*/ 611 h 932"/>
                  <a:gd name="T6" fmla="*/ 416 w 1017"/>
                  <a:gd name="T7" fmla="*/ 841 h 932"/>
                  <a:gd name="T8" fmla="*/ 673 w 1017"/>
                  <a:gd name="T9" fmla="*/ 886 h 932"/>
                  <a:gd name="T10" fmla="*/ 985 w 1017"/>
                  <a:gd name="T11" fmla="*/ 567 h 932"/>
                  <a:gd name="T12" fmla="*/ 484 w 1017"/>
                  <a:gd name="T13" fmla="*/ 72 h 932"/>
                  <a:gd name="T14" fmla="*/ 91 w 1017"/>
                  <a:gd name="T15" fmla="*/ 138 h 9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7"/>
                  <a:gd name="T25" fmla="*/ 0 h 932"/>
                  <a:gd name="T26" fmla="*/ 1017 w 1017"/>
                  <a:gd name="T27" fmla="*/ 932 h 9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7" h="932">
                    <a:moveTo>
                      <a:pt x="91" y="138"/>
                    </a:moveTo>
                    <a:cubicBezTo>
                      <a:pt x="14" y="213"/>
                      <a:pt x="0" y="364"/>
                      <a:pt x="18" y="443"/>
                    </a:cubicBezTo>
                    <a:cubicBezTo>
                      <a:pt x="36" y="522"/>
                      <a:pt x="131" y="545"/>
                      <a:pt x="197" y="611"/>
                    </a:cubicBezTo>
                    <a:cubicBezTo>
                      <a:pt x="263" y="677"/>
                      <a:pt x="337" y="795"/>
                      <a:pt x="416" y="841"/>
                    </a:cubicBezTo>
                    <a:cubicBezTo>
                      <a:pt x="496" y="887"/>
                      <a:pt x="578" y="932"/>
                      <a:pt x="673" y="886"/>
                    </a:cubicBezTo>
                    <a:cubicBezTo>
                      <a:pt x="767" y="840"/>
                      <a:pt x="1017" y="703"/>
                      <a:pt x="985" y="567"/>
                    </a:cubicBezTo>
                    <a:cubicBezTo>
                      <a:pt x="953" y="431"/>
                      <a:pt x="633" y="144"/>
                      <a:pt x="484" y="72"/>
                    </a:cubicBezTo>
                    <a:cubicBezTo>
                      <a:pt x="335" y="0"/>
                      <a:pt x="173" y="124"/>
                      <a:pt x="91" y="13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73" name="Text Box 33"/>
              <p:cNvSpPr txBox="1">
                <a:spLocks noChangeArrowheads="1"/>
              </p:cNvSpPr>
              <p:nvPr/>
            </p:nvSpPr>
            <p:spPr bwMode="auto">
              <a:xfrm>
                <a:off x="4544" y="3225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88</a:t>
                </a:r>
                <a:endParaRPr lang="en-CA" altLang="en-US" sz="2000" i="0"/>
              </a:p>
            </p:txBody>
          </p:sp>
          <p:sp>
            <p:nvSpPr>
              <p:cNvPr id="205874" name="Text Box 34"/>
              <p:cNvSpPr txBox="1">
                <a:spLocks noChangeArrowheads="1"/>
              </p:cNvSpPr>
              <p:nvPr/>
            </p:nvSpPr>
            <p:spPr bwMode="auto">
              <a:xfrm>
                <a:off x="5040" y="3312"/>
                <a:ext cx="33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205875" name="Text Box 35"/>
              <p:cNvSpPr txBox="1">
                <a:spLocks noChangeArrowheads="1"/>
              </p:cNvSpPr>
              <p:nvPr/>
            </p:nvSpPr>
            <p:spPr bwMode="auto">
              <a:xfrm>
                <a:off x="4656" y="3504"/>
                <a:ext cx="34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62</a:t>
                </a:r>
                <a:endParaRPr lang="en-CA" altLang="en-US" sz="2000" i="0"/>
              </a:p>
            </p:txBody>
          </p:sp>
          <p:sp>
            <p:nvSpPr>
              <p:cNvPr id="205876" name="Text Box 36"/>
              <p:cNvSpPr txBox="1">
                <a:spLocks noChangeArrowheads="1"/>
              </p:cNvSpPr>
              <p:nvPr/>
            </p:nvSpPr>
            <p:spPr bwMode="auto">
              <a:xfrm>
                <a:off x="5088" y="365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</p:grpSp>
        <p:sp>
          <p:nvSpPr>
            <p:cNvPr id="205871" name="Text Box 37"/>
            <p:cNvSpPr txBox="1">
              <a:spLocks noChangeArrowheads="1"/>
            </p:cNvSpPr>
            <p:nvPr/>
          </p:nvSpPr>
          <p:spPr bwMode="auto">
            <a:xfrm>
              <a:off x="4153" y="2290"/>
              <a:ext cx="53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cs typeface="Times New Roman" pitchFamily="18" charset="0"/>
                </a:rPr>
                <a:t>≤</a:t>
              </a:r>
              <a:r>
                <a:rPr lang="en-US" altLang="en-US" sz="2000" i="0">
                  <a:cs typeface="Times New Roman" pitchFamily="18" charset="0"/>
                </a:rPr>
                <a:t> </a:t>
              </a:r>
              <a:r>
                <a:rPr lang="en-US" altLang="en-US" sz="2000" i="0"/>
                <a:t>52 </a:t>
              </a:r>
              <a:r>
                <a:rPr lang="en-CA" altLang="en-US" sz="2000" i="0">
                  <a:cs typeface="Times New Roman" pitchFamily="18" charset="0"/>
                </a:rPr>
                <a:t>≤</a:t>
              </a:r>
            </a:p>
          </p:txBody>
        </p:sp>
      </p:grpSp>
      <p:grpSp>
        <p:nvGrpSpPr>
          <p:cNvPr id="6" name="Group 39"/>
          <p:cNvGrpSpPr>
            <a:grpSpLocks/>
          </p:cNvGrpSpPr>
          <p:nvPr/>
        </p:nvGrpSpPr>
        <p:grpSpPr bwMode="auto">
          <a:xfrm>
            <a:off x="304800" y="3067050"/>
            <a:ext cx="3084513" cy="2343150"/>
            <a:chOff x="278" y="1932"/>
            <a:chExt cx="1943" cy="1476"/>
          </a:xfrm>
        </p:grpSpPr>
        <p:grpSp>
          <p:nvGrpSpPr>
            <p:cNvPr id="205850" name="Group 40"/>
            <p:cNvGrpSpPr>
              <a:grpSpLocks/>
            </p:cNvGrpSpPr>
            <p:nvPr/>
          </p:nvGrpSpPr>
          <p:grpSpPr bwMode="auto">
            <a:xfrm flipH="1">
              <a:off x="432" y="2782"/>
              <a:ext cx="240" cy="626"/>
              <a:chOff x="2308" y="1513"/>
              <a:chExt cx="1162" cy="2570"/>
            </a:xfrm>
          </p:grpSpPr>
          <p:grpSp>
            <p:nvGrpSpPr>
              <p:cNvPr id="205855" name="Group 41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05863" name="Freeform 42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4" name="Freeform 43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5" name="Freeform 44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6" name="Freeform 45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7" name="Freeform 46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8" name="Freeform 47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856" name="Freeform 48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7" name="Freeform 49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8" name="Oval 50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59" name="Oval 51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60" name="Oval 52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61" name="Oval 53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62" name="Oval 54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grpSp>
          <p:nvGrpSpPr>
            <p:cNvPr id="205851" name="Group 55"/>
            <p:cNvGrpSpPr>
              <a:grpSpLocks/>
            </p:cNvGrpSpPr>
            <p:nvPr/>
          </p:nvGrpSpPr>
          <p:grpSpPr bwMode="auto">
            <a:xfrm>
              <a:off x="816" y="2880"/>
              <a:ext cx="1200" cy="336"/>
              <a:chOff x="3072" y="3360"/>
              <a:chExt cx="2352" cy="336"/>
            </a:xfrm>
          </p:grpSpPr>
          <p:sp>
            <p:nvSpPr>
              <p:cNvPr id="205853" name="Text Box 56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14,23,25,30,31</a:t>
                </a:r>
                <a:endParaRPr lang="en-CA" altLang="en-US" sz="2000" i="0"/>
              </a:p>
            </p:txBody>
          </p:sp>
          <p:sp>
            <p:nvSpPr>
              <p:cNvPr id="205854" name="Rectangle 57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sp>
          <p:nvSpPr>
            <p:cNvPr id="205852" name="Text Box 58"/>
            <p:cNvSpPr txBox="1">
              <a:spLocks noChangeArrowheads="1"/>
            </p:cNvSpPr>
            <p:nvPr/>
          </p:nvSpPr>
          <p:spPr bwMode="auto">
            <a:xfrm>
              <a:off x="278" y="1932"/>
              <a:ext cx="1943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one friend to </a:t>
              </a:r>
              <a:br>
                <a:rPr lang="en-US" altLang="en-US" i="0"/>
              </a:br>
              <a:r>
                <a:rPr lang="en-US" altLang="en-US" i="0"/>
                <a:t>sort the first half. </a:t>
              </a:r>
            </a:p>
          </p:txBody>
        </p:sp>
      </p:grp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5583238" y="3048000"/>
            <a:ext cx="3560762" cy="2343150"/>
            <a:chOff x="3517" y="1920"/>
            <a:chExt cx="2243" cy="1476"/>
          </a:xfrm>
        </p:grpSpPr>
        <p:grpSp>
          <p:nvGrpSpPr>
            <p:cNvPr id="205831" name="Group 60"/>
            <p:cNvGrpSpPr>
              <a:grpSpLocks/>
            </p:cNvGrpSpPr>
            <p:nvPr/>
          </p:nvGrpSpPr>
          <p:grpSpPr bwMode="auto">
            <a:xfrm>
              <a:off x="4068" y="2866"/>
              <a:ext cx="972" cy="350"/>
              <a:chOff x="3072" y="3360"/>
              <a:chExt cx="2352" cy="336"/>
            </a:xfrm>
          </p:grpSpPr>
          <p:sp>
            <p:nvSpPr>
              <p:cNvPr id="205848" name="Text Box 61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20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62,79,98,88</a:t>
                </a:r>
              </a:p>
            </p:txBody>
          </p:sp>
          <p:sp>
            <p:nvSpPr>
              <p:cNvPr id="205849" name="Rectangle 62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205832" name="Group 63"/>
            <p:cNvGrpSpPr>
              <a:grpSpLocks/>
            </p:cNvGrpSpPr>
            <p:nvPr/>
          </p:nvGrpSpPr>
          <p:grpSpPr bwMode="auto">
            <a:xfrm flipH="1">
              <a:off x="3671" y="2770"/>
              <a:ext cx="240" cy="626"/>
              <a:chOff x="2308" y="1513"/>
              <a:chExt cx="1162" cy="2570"/>
            </a:xfrm>
          </p:grpSpPr>
          <p:grpSp>
            <p:nvGrpSpPr>
              <p:cNvPr id="205834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05842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3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4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5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6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7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835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6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7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38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39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40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41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05833" name="Text Box 78"/>
            <p:cNvSpPr txBox="1">
              <a:spLocks noChangeArrowheads="1"/>
            </p:cNvSpPr>
            <p:nvPr/>
          </p:nvSpPr>
          <p:spPr bwMode="auto">
            <a:xfrm>
              <a:off x="3517" y="1920"/>
              <a:ext cx="2243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one friend to </a:t>
              </a:r>
              <a:br>
                <a:rPr lang="en-US" altLang="en-US" i="0"/>
              </a:br>
              <a:r>
                <a:rPr lang="en-US" altLang="en-US" i="0"/>
                <a:t>sort the second half.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9768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Quick Sort</a:t>
            </a:r>
          </a:p>
        </p:txBody>
      </p:sp>
      <p:grpSp>
        <p:nvGrpSpPr>
          <p:cNvPr id="206851" name="Group 3"/>
          <p:cNvGrpSpPr>
            <a:grpSpLocks/>
          </p:cNvGrpSpPr>
          <p:nvPr/>
        </p:nvGrpSpPr>
        <p:grpSpPr bwMode="auto">
          <a:xfrm>
            <a:off x="2133600" y="1752600"/>
            <a:ext cx="457200" cy="914400"/>
            <a:chOff x="2432" y="1328"/>
            <a:chExt cx="906" cy="2075"/>
          </a:xfrm>
        </p:grpSpPr>
        <p:sp>
          <p:nvSpPr>
            <p:cNvPr id="206867" name="Freeform 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8" name="Freeform 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9" name="Freeform 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0" name="Freeform 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1" name="Freeform 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2" name="Freeform 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6852" name="Freeform 10"/>
          <p:cNvSpPr>
            <a:spLocks/>
          </p:cNvSpPr>
          <p:nvPr/>
        </p:nvSpPr>
        <p:spPr bwMode="auto">
          <a:xfrm>
            <a:off x="3962400" y="1354138"/>
            <a:ext cx="977900" cy="1770062"/>
          </a:xfrm>
          <a:custGeom>
            <a:avLst/>
            <a:gdLst>
              <a:gd name="T0" fmla="*/ 0 w 616"/>
              <a:gd name="T1" fmla="*/ 2147483647 h 1115"/>
              <a:gd name="T2" fmla="*/ 2147483647 w 616"/>
              <a:gd name="T3" fmla="*/ 2147483647 h 1115"/>
              <a:gd name="T4" fmla="*/ 2147483647 w 616"/>
              <a:gd name="T5" fmla="*/ 2147483647 h 1115"/>
              <a:gd name="T6" fmla="*/ 2147483647 w 616"/>
              <a:gd name="T7" fmla="*/ 0 h 1115"/>
              <a:gd name="T8" fmla="*/ 0 60000 65536"/>
              <a:gd name="T9" fmla="*/ 0 60000 65536"/>
              <a:gd name="T10" fmla="*/ 0 60000 65536"/>
              <a:gd name="T11" fmla="*/ 0 60000 65536"/>
              <a:gd name="T12" fmla="*/ 0 w 616"/>
              <a:gd name="T13" fmla="*/ 0 h 1115"/>
              <a:gd name="T14" fmla="*/ 616 w 616"/>
              <a:gd name="T15" fmla="*/ 1115 h 11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16" h="1115">
                <a:moveTo>
                  <a:pt x="0" y="1115"/>
                </a:moveTo>
                <a:cubicBezTo>
                  <a:pt x="56" y="971"/>
                  <a:pt x="112" y="827"/>
                  <a:pt x="192" y="731"/>
                </a:cubicBezTo>
                <a:cubicBezTo>
                  <a:pt x="272" y="635"/>
                  <a:pt x="409" y="661"/>
                  <a:pt x="480" y="539"/>
                </a:cubicBezTo>
                <a:cubicBezTo>
                  <a:pt x="551" y="417"/>
                  <a:pt x="588" y="112"/>
                  <a:pt x="61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6853" name="Group 33"/>
          <p:cNvGrpSpPr>
            <a:grpSpLocks/>
          </p:cNvGrpSpPr>
          <p:nvPr/>
        </p:nvGrpSpPr>
        <p:grpSpPr bwMode="auto">
          <a:xfrm>
            <a:off x="2743200" y="1524000"/>
            <a:ext cx="1905000" cy="533400"/>
            <a:chOff x="3072" y="3360"/>
            <a:chExt cx="2352" cy="336"/>
          </a:xfrm>
        </p:grpSpPr>
        <p:sp>
          <p:nvSpPr>
            <p:cNvPr id="206865" name="Text Box 34"/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</a:t>
              </a:r>
              <a:endParaRPr lang="en-CA" altLang="en-US" sz="2000" i="0"/>
            </a:p>
          </p:txBody>
        </p:sp>
        <p:sp>
          <p:nvSpPr>
            <p:cNvPr id="206866" name="Rectangle 35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206854" name="Group 37"/>
          <p:cNvGrpSpPr>
            <a:grpSpLocks/>
          </p:cNvGrpSpPr>
          <p:nvPr/>
        </p:nvGrpSpPr>
        <p:grpSpPr bwMode="auto">
          <a:xfrm>
            <a:off x="4800600" y="2339975"/>
            <a:ext cx="1543050" cy="555625"/>
            <a:chOff x="3072" y="3360"/>
            <a:chExt cx="2352" cy="336"/>
          </a:xfrm>
        </p:grpSpPr>
        <p:sp>
          <p:nvSpPr>
            <p:cNvPr id="206863" name="Text Box 38"/>
            <p:cNvSpPr txBox="1">
              <a:spLocks noChangeArrowheads="1"/>
            </p:cNvSpPr>
            <p:nvPr/>
          </p:nvSpPr>
          <p:spPr bwMode="auto">
            <a:xfrm>
              <a:off x="3106" y="3413"/>
              <a:ext cx="2120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62,79,98,88</a:t>
              </a:r>
            </a:p>
          </p:txBody>
        </p:sp>
        <p:sp>
          <p:nvSpPr>
            <p:cNvPr id="206864" name="Rectangle 3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206855" name="Group 40"/>
          <p:cNvGrpSpPr>
            <a:grpSpLocks/>
          </p:cNvGrpSpPr>
          <p:nvPr/>
        </p:nvGrpSpPr>
        <p:grpSpPr bwMode="auto">
          <a:xfrm>
            <a:off x="4492625" y="1958975"/>
            <a:ext cx="438150" cy="555625"/>
            <a:chOff x="2982" y="3360"/>
            <a:chExt cx="2685" cy="336"/>
          </a:xfrm>
        </p:grpSpPr>
        <p:sp>
          <p:nvSpPr>
            <p:cNvPr id="206861" name="Text Box 41"/>
            <p:cNvSpPr txBox="1">
              <a:spLocks noChangeArrowheads="1"/>
            </p:cNvSpPr>
            <p:nvPr/>
          </p:nvSpPr>
          <p:spPr bwMode="auto">
            <a:xfrm>
              <a:off x="2982" y="3413"/>
              <a:ext cx="2685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52</a:t>
              </a:r>
            </a:p>
          </p:txBody>
        </p:sp>
        <p:sp>
          <p:nvSpPr>
            <p:cNvPr id="206862" name="Rectangle 4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6" name="Group 47"/>
          <p:cNvGrpSpPr>
            <a:grpSpLocks/>
          </p:cNvGrpSpPr>
          <p:nvPr/>
        </p:nvGrpSpPr>
        <p:grpSpPr bwMode="auto">
          <a:xfrm>
            <a:off x="1508125" y="3524250"/>
            <a:ext cx="5502275" cy="1809750"/>
            <a:chOff x="950" y="2220"/>
            <a:chExt cx="3466" cy="1140"/>
          </a:xfrm>
        </p:grpSpPr>
        <p:sp>
          <p:nvSpPr>
            <p:cNvPr id="206857" name="Text Box 43"/>
            <p:cNvSpPr txBox="1">
              <a:spLocks noChangeArrowheads="1"/>
            </p:cNvSpPr>
            <p:nvPr/>
          </p:nvSpPr>
          <p:spPr bwMode="auto">
            <a:xfrm>
              <a:off x="950" y="2220"/>
              <a:ext cx="2286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Glue pieces together.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  (No real work)</a:t>
              </a:r>
            </a:p>
          </p:txBody>
        </p:sp>
        <p:grpSp>
          <p:nvGrpSpPr>
            <p:cNvPr id="206858" name="Group 44"/>
            <p:cNvGrpSpPr>
              <a:grpSpLocks/>
            </p:cNvGrpSpPr>
            <p:nvPr/>
          </p:nvGrpSpPr>
          <p:grpSpPr bwMode="auto">
            <a:xfrm>
              <a:off x="2064" y="3024"/>
              <a:ext cx="2352" cy="336"/>
              <a:chOff x="3072" y="3360"/>
              <a:chExt cx="2352" cy="336"/>
            </a:xfrm>
          </p:grpSpPr>
          <p:sp>
            <p:nvSpPr>
              <p:cNvPr id="206859" name="Text Box 45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0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14,23,25,30,31,52,62,79,88,98</a:t>
                </a:r>
                <a:endParaRPr lang="en-CA" altLang="en-US" sz="2000" i="0"/>
              </a:p>
            </p:txBody>
          </p:sp>
          <p:sp>
            <p:nvSpPr>
              <p:cNvPr id="206860" name="Rectangle 46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</p:grpSp>
      <p:sp>
        <p:nvSpPr>
          <p:cNvPr id="25" name="Text Box 43"/>
          <p:cNvSpPr txBox="1">
            <a:spLocks noChangeArrowheads="1"/>
          </p:cNvSpPr>
          <p:nvPr/>
        </p:nvSpPr>
        <p:spPr bwMode="auto">
          <a:xfrm>
            <a:off x="2253451" y="5334000"/>
            <a:ext cx="417774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Faster Because all done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tx2"/>
                </a:solidFill>
              </a:rPr>
              <a:t>“in place”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 dirty="0" err="1"/>
              <a:t>ie</a:t>
            </a:r>
            <a:r>
              <a:rPr lang="en-US" altLang="en-US" i="0" dirty="0"/>
              <a:t> in the input array</a:t>
            </a:r>
          </a:p>
        </p:txBody>
      </p:sp>
    </p:spTree>
    <p:extLst>
      <p:ext uri="{BB962C8B-B14F-4D97-AF65-F5344CB8AC3E}">
        <p14:creationId xmlns:p14="http://schemas.microsoft.com/office/powerpoint/2010/main" val="2754730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1"/>
          <p:cNvSpPr>
            <a:spLocks noGrp="1"/>
          </p:cNvSpPr>
          <p:nvPr>
            <p:ph type="title"/>
          </p:nvPr>
        </p:nvSpPr>
        <p:spPr>
          <a:xfrm>
            <a:off x="228600" y="38100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en-US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Abstract Data Types (ADTs)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solidFill>
                  <a:srgbClr val="FFFFFF"/>
                </a:solidFill>
              </a:rPr>
              <a:t>An ADT is a model of a data structure that specifies</a:t>
            </a:r>
          </a:p>
          <a:p>
            <a:pPr lvl="1" eaLnBrk="1" hangingPunct="1"/>
            <a:r>
              <a:rPr lang="en-US" altLang="en-US">
                <a:solidFill>
                  <a:srgbClr val="FFFFFF"/>
                </a:solidFill>
              </a:rPr>
              <a:t>The type of data stored</a:t>
            </a:r>
          </a:p>
          <a:p>
            <a:pPr lvl="1" eaLnBrk="1" hangingPunct="1"/>
            <a:r>
              <a:rPr lang="en-US" altLang="en-US">
                <a:solidFill>
                  <a:srgbClr val="FFFFFF"/>
                </a:solidFill>
              </a:rPr>
              <a:t>Operations supported on these data</a:t>
            </a:r>
          </a:p>
          <a:p>
            <a:pPr eaLnBrk="1" hangingPunct="1"/>
            <a:r>
              <a:rPr lang="en-US" altLang="en-US">
                <a:solidFill>
                  <a:srgbClr val="FFFFFF"/>
                </a:solidFill>
              </a:rPr>
              <a:t>An ADT does </a:t>
            </a:r>
            <a:r>
              <a:rPr lang="en-US" altLang="en-US" b="1" i="1">
                <a:solidFill>
                  <a:srgbClr val="FFFFFF"/>
                </a:solidFill>
              </a:rPr>
              <a:t>not</a:t>
            </a:r>
            <a:r>
              <a:rPr lang="en-US" altLang="en-US">
                <a:solidFill>
                  <a:srgbClr val="FFFFFF"/>
                </a:solidFill>
              </a:rPr>
              <a:t> specify how the data are stored or how the operations are implemented.</a:t>
            </a:r>
          </a:p>
          <a:p>
            <a:pPr eaLnBrk="1" hangingPunct="1"/>
            <a:r>
              <a:rPr lang="en-US" altLang="en-US">
                <a:solidFill>
                  <a:srgbClr val="FFFFFF"/>
                </a:solidFill>
              </a:rPr>
              <a:t>The abstraction of an ADT facilitates</a:t>
            </a:r>
          </a:p>
          <a:p>
            <a:pPr lvl="1" eaLnBrk="1" hangingPunct="1"/>
            <a:r>
              <a:rPr lang="en-US" altLang="en-US">
                <a:solidFill>
                  <a:srgbClr val="FFFFFF"/>
                </a:solidFill>
              </a:rPr>
              <a:t>Design of complex systems.  Representing complex data structures by concise ADTs, facilitates reasoning about and designing large systems of many interacting data structures.</a:t>
            </a:r>
          </a:p>
          <a:p>
            <a:pPr lvl="1" eaLnBrk="1" hangingPunct="1"/>
            <a:r>
              <a:rPr lang="en-US" altLang="en-US">
                <a:solidFill>
                  <a:srgbClr val="FFFFFF"/>
                </a:solidFill>
              </a:rPr>
              <a:t>Encapsulation/Modularity.  If I just want to use an object / data structure, all I need to know is its ADT (not its internal workings).</a:t>
            </a:r>
          </a:p>
          <a:p>
            <a:pPr eaLnBrk="1" hangingPunct="1"/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23556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buChar char="•"/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buChar char="–"/>
              <a:defRPr sz="16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4400" i="0" dirty="0">
                <a:solidFill>
                  <a:srgbClr val="FFFF00"/>
                </a:solidFill>
                <a:latin typeface="Times New Roman" pitchFamily="18" charset="0"/>
                <a:cs typeface="Arial" charset="0"/>
              </a:rPr>
              <a:t>Abstraction</a:t>
            </a:r>
          </a:p>
        </p:txBody>
      </p:sp>
      <p:sp>
        <p:nvSpPr>
          <p:cNvPr id="28677" name="Footer Placeholder 4"/>
          <p:cNvSpPr txBox="1">
            <a:spLocks/>
          </p:cNvSpPr>
          <p:nvPr/>
        </p:nvSpPr>
        <p:spPr bwMode="auto">
          <a:xfrm>
            <a:off x="3124200" y="6589713"/>
            <a:ext cx="2895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5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5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50000"/>
              </a:spcBef>
              <a:buChar char="•"/>
              <a:defRPr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50000"/>
              </a:spcBef>
              <a:buChar char="–"/>
              <a:defRPr sz="16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50000"/>
              </a:spcBef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800">
                <a:solidFill>
                  <a:srgbClr val="CC99FF"/>
                </a:solidFill>
                <a:latin typeface="Calibri" pitchFamily="34" charset="0"/>
                <a:cs typeface="Arial" charset="0"/>
              </a:rPr>
              <a:t>James Elder</a:t>
            </a:r>
            <a:endParaRPr lang="en-US" altLang="en-US" sz="800">
              <a:solidFill>
                <a:srgbClr val="CC99FF"/>
              </a:solidFill>
              <a:latin typeface="Calibri" pitchFamily="34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7772400" cy="6858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Tahoma" charset="0"/>
              </a:rPr>
              <a:t>Java Implementation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b="1" i="1" dirty="0" err="1"/>
              <a:t>Andranik</a:t>
            </a:r>
            <a:r>
              <a:rPr lang="en-US" b="1" i="1" dirty="0"/>
              <a:t> </a:t>
            </a:r>
            <a:r>
              <a:rPr lang="en-US" b="1" i="1" dirty="0" err="1"/>
              <a:t>Mirzaian</a:t>
            </a:r>
            <a:endParaRPr lang="en-US" b="1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8B1AD27-E274-734F-BF44-BE45D9C57E54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p:sp>
        <p:nvSpPr>
          <p:cNvPr id="46085" name="TextBox 6"/>
          <p:cNvSpPr txBox="1">
            <a:spLocks noChangeArrowheads="1"/>
          </p:cNvSpPr>
          <p:nvPr/>
        </p:nvSpPr>
        <p:spPr bwMode="auto">
          <a:xfrm>
            <a:off x="8966200" y="5118100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4400" y="990600"/>
            <a:ext cx="7848600" cy="5339275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46902896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26307" name="Text Box 58"/>
          <p:cNvSpPr txBox="1">
            <a:spLocks noChangeArrowheads="1"/>
          </p:cNvSpPr>
          <p:nvPr/>
        </p:nvSpPr>
        <p:spPr bwMode="auto">
          <a:xfrm>
            <a:off x="1066800" y="960438"/>
            <a:ext cx="7205663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A binary tree is: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      - the empty tree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      - a node with a right and a left sub-tree.</a:t>
            </a:r>
          </a:p>
        </p:txBody>
      </p:sp>
      <p:grpSp>
        <p:nvGrpSpPr>
          <p:cNvPr id="226308" name="Group 60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26313" name="Group 61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26359" name="Oval 6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60" name="Rectangle 6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6314" name="Group 64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26357" name="Oval 6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8" name="Rectangle 6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26315" name="Group 67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26355" name="Oval 6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6" name="Rectangle 6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26316" name="Group 70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26353" name="Oval 7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4" name="Rectangle 7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6317" name="Group 73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26351" name="Oval 7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2" name="Rectangle 7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6318" name="Group 76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26349" name="Oval 7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0" name="Rectangle 7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6319" name="Group 79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26347" name="Oval 8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8" name="Rectangle 8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26320" name="Group 82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26345" name="Oval 8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6" name="Rectangle 8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26321" name="Group 85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26343" name="Oval 8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4" name="Rectangle 8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26322" name="Group 88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26341" name="Oval 8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2" name="Rectangle 9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26323" name="Group 91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26339" name="Oval 9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0" name="Rectangle 9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26324" name="Group 94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26337" name="Oval 9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38" name="Rectangle 9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26325" name="Line 97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6" name="Line 98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7" name="Line 99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8" name="Line 100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9" name="Line 101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0" name="Line 102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1" name="Line 103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2" name="Line 104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3" name="Line 105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4" name="Line 106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5" name="Line 107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6" name="Line 108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6310" name="Rectangle 1"/>
          <p:cNvSpPr>
            <a:spLocks noChangeArrowheads="1"/>
          </p:cNvSpPr>
          <p:nvPr/>
        </p:nvSpPr>
        <p:spPr bwMode="auto">
          <a:xfrm>
            <a:off x="7429500" y="228600"/>
            <a:ext cx="132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(define)</a:t>
            </a:r>
          </a:p>
        </p:txBody>
      </p:sp>
    </p:spTree>
    <p:extLst>
      <p:ext uri="{BB962C8B-B14F-4D97-AF65-F5344CB8AC3E}">
        <p14:creationId xmlns:p14="http://schemas.microsoft.com/office/powerpoint/2010/main" val="22964970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33475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35290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number of nodes = </a:t>
            </a:r>
            <a:r>
              <a:rPr lang="en-US" altLang="en-US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233476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3521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3567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8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352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3565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6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3352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3563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4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3352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3561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2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352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3559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0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3526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3557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8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352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3555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6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3352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3553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4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3352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3551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2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3353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3549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0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33531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3547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48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3353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3545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46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3353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477" name="Group 9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33515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6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7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8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9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20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06"/>
          <p:cNvGrpSpPr>
            <a:grpSpLocks/>
          </p:cNvGrpSpPr>
          <p:nvPr/>
        </p:nvGrpSpPr>
        <p:grpSpPr bwMode="auto">
          <a:xfrm>
            <a:off x="73025" y="1706563"/>
            <a:ext cx="8461375" cy="4999037"/>
            <a:chOff x="46" y="1075"/>
            <a:chExt cx="5330" cy="3149"/>
          </a:xfrm>
        </p:grpSpPr>
        <p:sp>
          <p:nvSpPr>
            <p:cNvPr id="233480" name="Freeform 56"/>
            <p:cNvSpPr>
              <a:spLocks/>
            </p:cNvSpPr>
            <p:nvPr/>
          </p:nvSpPr>
          <p:spPr bwMode="auto">
            <a:xfrm>
              <a:off x="46" y="2349"/>
              <a:ext cx="2925" cy="1486"/>
            </a:xfrm>
            <a:custGeom>
              <a:avLst/>
              <a:gdLst>
                <a:gd name="T0" fmla="*/ 1449 w 2928"/>
                <a:gd name="T1" fmla="*/ 0 h 1488"/>
                <a:gd name="T2" fmla="*/ 0 w 2928"/>
                <a:gd name="T3" fmla="*/ 1146 h 1488"/>
                <a:gd name="T4" fmla="*/ 288 w 2928"/>
                <a:gd name="T5" fmla="*/ 1434 h 1488"/>
                <a:gd name="T6" fmla="*/ 2511 w 2928"/>
                <a:gd name="T7" fmla="*/ 1434 h 1488"/>
                <a:gd name="T8" fmla="*/ 2847 w 2928"/>
                <a:gd name="T9" fmla="*/ 1077 h 1488"/>
                <a:gd name="T10" fmla="*/ 1449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81" name="Freeform 57"/>
            <p:cNvSpPr>
              <a:spLocks/>
            </p:cNvSpPr>
            <p:nvPr/>
          </p:nvSpPr>
          <p:spPr bwMode="auto">
            <a:xfrm>
              <a:off x="3264" y="2256"/>
              <a:ext cx="2112" cy="1968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12"/>
                <a:gd name="T19" fmla="*/ 0 h 1968"/>
                <a:gd name="T20" fmla="*/ 2112 w 2112"/>
                <a:gd name="T21" fmla="*/ 1968 h 19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3482" name="Group 59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33501" name="Group 6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33509" name="Freeform 6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0" name="Freeform 6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1" name="Freeform 6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2" name="Freeform 6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3" name="Freeform 6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4" name="Freeform 6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3502" name="Freeform 6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03" name="Freeform 6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04" name="Oval 6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05" name="Oval 7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06" name="Oval 7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07" name="Oval 7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08" name="Oval 7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33483" name="Text Box 81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6</a:t>
              </a:r>
            </a:p>
          </p:txBody>
        </p:sp>
        <p:grpSp>
          <p:nvGrpSpPr>
            <p:cNvPr id="233484" name="Group 82"/>
            <p:cNvGrpSpPr>
              <a:grpSpLocks/>
            </p:cNvGrpSpPr>
            <p:nvPr/>
          </p:nvGrpSpPr>
          <p:grpSpPr bwMode="auto">
            <a:xfrm flipH="1">
              <a:off x="4758" y="1918"/>
              <a:ext cx="240" cy="626"/>
              <a:chOff x="2308" y="1513"/>
              <a:chExt cx="1162" cy="2570"/>
            </a:xfrm>
          </p:grpSpPr>
          <p:grpSp>
            <p:nvGrpSpPr>
              <p:cNvPr id="233487" name="Group 83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33495" name="Freeform 84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496" name="Freeform 85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497" name="Freeform 86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498" name="Freeform 87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499" name="Freeform 88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00" name="Freeform 89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3488" name="Freeform 90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89" name="Freeform 91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90" name="Oval 92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491" name="Oval 93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492" name="Oval 94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493" name="Oval 95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494" name="Oval 96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33485" name="Text Box 97"/>
            <p:cNvSpPr txBox="1">
              <a:spLocks noChangeArrowheads="1"/>
            </p:cNvSpPr>
            <p:nvPr/>
          </p:nvSpPr>
          <p:spPr bwMode="auto">
            <a:xfrm>
              <a:off x="5084" y="193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5</a:t>
              </a:r>
            </a:p>
          </p:txBody>
        </p:sp>
        <p:sp>
          <p:nvSpPr>
            <p:cNvPr id="233486" name="Text Box 10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help from friends</a:t>
              </a:r>
            </a:p>
          </p:txBody>
        </p:sp>
      </p:grpSp>
      <p:sp>
        <p:nvSpPr>
          <p:cNvPr id="233479" name="Rectangle 95"/>
          <p:cNvSpPr>
            <a:spLocks noChangeArrowheads="1"/>
          </p:cNvSpPr>
          <p:nvPr/>
        </p:nvSpPr>
        <p:spPr bwMode="auto">
          <a:xfrm>
            <a:off x="7378700" y="228600"/>
            <a:ext cx="142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(friends)</a:t>
            </a:r>
          </a:p>
        </p:txBody>
      </p:sp>
    </p:spTree>
    <p:extLst>
      <p:ext uri="{BB962C8B-B14F-4D97-AF65-F5344CB8AC3E}">
        <p14:creationId xmlns:p14="http://schemas.microsoft.com/office/powerpoint/2010/main" val="2774700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34499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9162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number of nodes</a:t>
            </a:r>
          </a:p>
        </p:txBody>
      </p:sp>
      <p:grpSp>
        <p:nvGrpSpPr>
          <p:cNvPr id="234500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4545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4591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92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454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4589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90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34547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4587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8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34548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4585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6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4549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4583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4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4550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4581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2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455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4579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0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34552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4577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8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34553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4575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6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34554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4573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4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34555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4571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2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3455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4569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0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34557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58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59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0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1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2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3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4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5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6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7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8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4501" name="Freeform 53"/>
          <p:cNvSpPr>
            <a:spLocks/>
          </p:cNvSpPr>
          <p:nvPr/>
        </p:nvSpPr>
        <p:spPr bwMode="auto">
          <a:xfrm>
            <a:off x="73025" y="3736975"/>
            <a:ext cx="4643438" cy="2359025"/>
          </a:xfrm>
          <a:custGeom>
            <a:avLst/>
            <a:gdLst>
              <a:gd name="T0" fmla="*/ 2147483647 w 2928"/>
              <a:gd name="T1" fmla="*/ 0 h 1488"/>
              <a:gd name="T2" fmla="*/ 0 w 2928"/>
              <a:gd name="T3" fmla="*/ 2147483647 h 1488"/>
              <a:gd name="T4" fmla="*/ 2147483647 w 2928"/>
              <a:gd name="T5" fmla="*/ 2147483647 h 1488"/>
              <a:gd name="T6" fmla="*/ 2147483647 w 2928"/>
              <a:gd name="T7" fmla="*/ 2147483647 h 1488"/>
              <a:gd name="T8" fmla="*/ 2147483647 w 2928"/>
              <a:gd name="T9" fmla="*/ 2147483647 h 1488"/>
              <a:gd name="T10" fmla="*/ 2147483647 w 2928"/>
              <a:gd name="T11" fmla="*/ 0 h 14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28"/>
              <a:gd name="T19" fmla="*/ 0 h 1488"/>
              <a:gd name="T20" fmla="*/ 2928 w 2928"/>
              <a:gd name="T21" fmla="*/ 1488 h 148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2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2147483647 w 2112"/>
              <a:gd name="T1" fmla="*/ 0 h 1968"/>
              <a:gd name="T2" fmla="*/ 0 w 2112"/>
              <a:gd name="T3" fmla="*/ 2147483647 h 1968"/>
              <a:gd name="T4" fmla="*/ 2147483647 w 2112"/>
              <a:gd name="T5" fmla="*/ 2147483647 h 1968"/>
              <a:gd name="T6" fmla="*/ 2147483647 w 2112"/>
              <a:gd name="T7" fmla="*/ 2147483647 h 1968"/>
              <a:gd name="T8" fmla="*/ 2147483647 w 2112"/>
              <a:gd name="T9" fmla="*/ 2147483647 h 1968"/>
              <a:gd name="T10" fmla="*/ 2147483647 w 2112"/>
              <a:gd name="T11" fmla="*/ 0 h 19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112"/>
              <a:gd name="T19" fmla="*/ 0 h 1968"/>
              <a:gd name="T20" fmla="*/ 2112 w 2112"/>
              <a:gd name="T21" fmla="*/ 1968 h 196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3" name="Text Box 70"/>
          <p:cNvSpPr txBox="1">
            <a:spLocks noChangeArrowheads="1"/>
          </p:cNvSpPr>
          <p:nvPr/>
        </p:nvSpPr>
        <p:spPr bwMode="auto">
          <a:xfrm>
            <a:off x="1584325" y="1466850"/>
            <a:ext cx="66929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= number on left  + number on right + 1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= </a:t>
            </a:r>
            <a:r>
              <a:rPr lang="en-US" altLang="en-US" i="0">
                <a:solidFill>
                  <a:srgbClr val="FF99FF"/>
                </a:solidFill>
              </a:rPr>
              <a:t>6</a:t>
            </a:r>
            <a:r>
              <a:rPr lang="en-US" altLang="en-US" i="0"/>
              <a:t> + </a:t>
            </a:r>
            <a:r>
              <a:rPr lang="en-US" altLang="en-US" i="0">
                <a:solidFill>
                  <a:srgbClr val="FF99FF"/>
                </a:solidFill>
              </a:rPr>
              <a:t>5</a:t>
            </a:r>
            <a:r>
              <a:rPr lang="en-US" altLang="en-US" i="0"/>
              <a:t> + 1 = </a:t>
            </a:r>
            <a:r>
              <a:rPr lang="en-US" altLang="en-US" i="0">
                <a:solidFill>
                  <a:srgbClr val="FF99FF"/>
                </a:solidFill>
              </a:rPr>
              <a:t>12</a:t>
            </a:r>
          </a:p>
        </p:txBody>
      </p:sp>
      <p:grpSp>
        <p:nvGrpSpPr>
          <p:cNvPr id="234504" name="Group 95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234529" name="Group 55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34531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34539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0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1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2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3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4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4532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33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34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35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36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37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38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34530" name="Text Box 71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6</a:t>
              </a:r>
            </a:p>
          </p:txBody>
        </p:sp>
      </p:grpSp>
      <p:grpSp>
        <p:nvGrpSpPr>
          <p:cNvPr id="234505" name="Group 72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234515" name="Group 73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34523" name="Freeform 74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4" name="Freeform 75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5" name="Freeform 76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6" name="Freeform 77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7" name="Freeform 78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8" name="Freeform 79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4516" name="Freeform 80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7" name="Freeform 81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8" name="Oval 82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4519" name="Oval 83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4520" name="Oval 84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4521" name="Oval 85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4522" name="Oval 86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234506" name="Text Box 87"/>
          <p:cNvSpPr txBox="1">
            <a:spLocks noChangeArrowheads="1"/>
          </p:cNvSpPr>
          <p:nvPr/>
        </p:nvSpPr>
        <p:spPr bwMode="auto">
          <a:xfrm>
            <a:off x="8070850" y="30638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99FF"/>
                </a:solidFill>
              </a:rPr>
              <a:t>5</a:t>
            </a:r>
          </a:p>
        </p:txBody>
      </p:sp>
      <p:grpSp>
        <p:nvGrpSpPr>
          <p:cNvPr id="234507" name="Group 8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34509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0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1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2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3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4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4508" name="Rectangle 96"/>
          <p:cNvSpPr>
            <a:spLocks noChangeArrowheads="1"/>
          </p:cNvSpPr>
          <p:nvPr/>
        </p:nvSpPr>
        <p:spPr bwMode="auto">
          <a:xfrm>
            <a:off x="7378700" y="228600"/>
            <a:ext cx="142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(friends)</a:t>
            </a:r>
          </a:p>
        </p:txBody>
      </p:sp>
    </p:spTree>
    <p:extLst>
      <p:ext uri="{BB962C8B-B14F-4D97-AF65-F5344CB8AC3E}">
        <p14:creationId xmlns:p14="http://schemas.microsoft.com/office/powerpoint/2010/main" val="357282213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45763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Base Case </a:t>
            </a:r>
            <a:r>
              <a:rPr lang="en-US" altLang="en-US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24576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45791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45837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8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579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45835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6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4579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45833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4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4579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45831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2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579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45829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0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5796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45827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8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579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45825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6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4579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45823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4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4579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45821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2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4580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45819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0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45801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45817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18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4580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45815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16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4580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765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29162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number of nodes</a:t>
            </a:r>
            <a:endParaRPr lang="en-US" altLang="en-US" i="0">
              <a:solidFill>
                <a:schemeClr val="accent1"/>
              </a:solidFill>
            </a:endParaRPr>
          </a:p>
        </p:txBody>
      </p:sp>
      <p:grpSp>
        <p:nvGrpSpPr>
          <p:cNvPr id="245766" name="Group 54"/>
          <p:cNvGrpSpPr>
            <a:grpSpLocks/>
          </p:cNvGrpSpPr>
          <p:nvPr/>
        </p:nvGrpSpPr>
        <p:grpSpPr bwMode="auto">
          <a:xfrm>
            <a:off x="2447925" y="4568825"/>
            <a:ext cx="1666875" cy="1527175"/>
            <a:chOff x="2064" y="2878"/>
            <a:chExt cx="1050" cy="962"/>
          </a:xfrm>
        </p:grpSpPr>
        <p:sp>
          <p:nvSpPr>
            <p:cNvPr id="245773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2"/>
                <a:gd name="T16" fmla="*/ 0 h 624"/>
                <a:gd name="T17" fmla="*/ 672 w 672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5774" name="Group 56"/>
            <p:cNvGrpSpPr>
              <a:grpSpLocks/>
            </p:cNvGrpSpPr>
            <p:nvPr/>
          </p:nvGrpSpPr>
          <p:grpSpPr bwMode="auto">
            <a:xfrm>
              <a:off x="2544" y="2878"/>
              <a:ext cx="570" cy="626"/>
              <a:chOff x="768" y="2064"/>
              <a:chExt cx="570" cy="626"/>
            </a:xfrm>
          </p:grpSpPr>
          <p:grpSp>
            <p:nvGrpSpPr>
              <p:cNvPr id="245775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245777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45785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6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7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8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9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90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5778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779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780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1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2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3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4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45776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</p:grpSp>
      <p:sp>
        <p:nvSpPr>
          <p:cNvPr id="245767" name="Text Box 74"/>
          <p:cNvSpPr txBox="1">
            <a:spLocks noChangeArrowheads="1"/>
          </p:cNvSpPr>
          <p:nvPr/>
        </p:nvSpPr>
        <p:spPr bwMode="auto">
          <a:xfrm>
            <a:off x="2193925" y="6191250"/>
            <a:ext cx="193193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Base case!</a:t>
            </a:r>
          </a:p>
        </p:txBody>
      </p:sp>
      <p:sp>
        <p:nvSpPr>
          <p:cNvPr id="245768" name="Line 75"/>
          <p:cNvSpPr>
            <a:spLocks noChangeShapeType="1"/>
          </p:cNvSpPr>
          <p:nvPr/>
        </p:nvSpPr>
        <p:spPr bwMode="auto">
          <a:xfrm flipH="1">
            <a:off x="3125788" y="5108575"/>
            <a:ext cx="73025" cy="7302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5769" name="Group 76"/>
          <p:cNvGrpSpPr>
            <a:grpSpLocks/>
          </p:cNvGrpSpPr>
          <p:nvPr/>
        </p:nvGrpSpPr>
        <p:grpSpPr bwMode="auto">
          <a:xfrm>
            <a:off x="2971800" y="5410200"/>
            <a:ext cx="152400" cy="304800"/>
            <a:chOff x="1776" y="3408"/>
            <a:chExt cx="96" cy="192"/>
          </a:xfrm>
        </p:grpSpPr>
        <p:sp>
          <p:nvSpPr>
            <p:cNvPr id="245771" name="Oval 77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45772" name="Line 78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770" name="Rectangle 77"/>
          <p:cNvSpPr>
            <a:spLocks noChangeArrowheads="1"/>
          </p:cNvSpPr>
          <p:nvPr/>
        </p:nvSpPr>
        <p:spPr bwMode="auto">
          <a:xfrm>
            <a:off x="7218363" y="228600"/>
            <a:ext cx="1766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(base case)</a:t>
            </a:r>
          </a:p>
        </p:txBody>
      </p:sp>
    </p:spTree>
    <p:extLst>
      <p:ext uri="{BB962C8B-B14F-4D97-AF65-F5344CB8AC3E}">
        <p14:creationId xmlns:p14="http://schemas.microsoft.com/office/powerpoint/2010/main" val="200861950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35523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5568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561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1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5569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5612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13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35570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561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1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35571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5608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9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5572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560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5573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5604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5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5574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560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35575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5600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1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35576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559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9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35577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5596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97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35578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559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9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35579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5592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93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35580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1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2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3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4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5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6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7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8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9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0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1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24" name="Group 8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35562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3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4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5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6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7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25" name="Rectangle 96"/>
          <p:cNvSpPr>
            <a:spLocks noChangeArrowheads="1"/>
          </p:cNvSpPr>
          <p:nvPr/>
        </p:nvSpPr>
        <p:spPr bwMode="auto">
          <a:xfrm>
            <a:off x="6762750" y="228600"/>
            <a:ext cx="2654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(communication)</a:t>
            </a:r>
          </a:p>
        </p:txBody>
      </p:sp>
      <p:sp>
        <p:nvSpPr>
          <p:cNvPr id="2" name="Rounded Rectangular Callout 1"/>
          <p:cNvSpPr>
            <a:spLocks noChangeArrowheads="1"/>
          </p:cNvSpPr>
          <p:nvPr/>
        </p:nvSpPr>
        <p:spPr bwMode="auto">
          <a:xfrm>
            <a:off x="990600" y="825500"/>
            <a:ext cx="8032750" cy="1689100"/>
          </a:xfrm>
          <a:prstGeom prst="wedgeRoundRectCallout">
            <a:avLst>
              <a:gd name="adj1" fmla="val -17389"/>
              <a:gd name="adj2" fmla="val 55574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Being lazy, I will only consider</a:t>
            </a:r>
            <a:br>
              <a:rPr lang="en-US" altLang="en-US" sz="2800" i="0"/>
            </a:br>
            <a:r>
              <a:rPr lang="en-US" altLang="en-US" sz="2800" i="0"/>
              <a:t>my root node and my communication with my friends.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I will never look at my children subtrees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but will trust them to my friends.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2382838" y="3663950"/>
            <a:ext cx="4513262" cy="496888"/>
            <a:chOff x="2383250" y="3663892"/>
            <a:chExt cx="4512850" cy="496504"/>
          </a:xfrm>
        </p:grpSpPr>
        <p:sp>
          <p:nvSpPr>
            <p:cNvPr id="235560" name="Rectangle 2"/>
            <p:cNvSpPr>
              <a:spLocks noChangeArrowheads="1"/>
            </p:cNvSpPr>
            <p:nvPr/>
          </p:nvSpPr>
          <p:spPr bwMode="auto">
            <a:xfrm rot="-2306002">
              <a:off x="4686300" y="3663892"/>
              <a:ext cx="2209800" cy="419100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235561" name="Rectangle 98"/>
            <p:cNvSpPr>
              <a:spLocks noChangeArrowheads="1"/>
            </p:cNvSpPr>
            <p:nvPr/>
          </p:nvSpPr>
          <p:spPr bwMode="auto">
            <a:xfrm rot="2139902">
              <a:off x="2383250" y="3741296"/>
              <a:ext cx="2209800" cy="419100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/>
            </a:p>
          </p:txBody>
        </p:sp>
      </p:grpSp>
      <p:grpSp>
        <p:nvGrpSpPr>
          <p:cNvPr id="235528" name="Group 95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235544" name="Group 55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35546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35554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5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6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7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8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9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5547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8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9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50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51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52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53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35545" name="Text Box 71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6</a:t>
              </a:r>
            </a:p>
          </p:txBody>
        </p:sp>
      </p:grpSp>
      <p:grpSp>
        <p:nvGrpSpPr>
          <p:cNvPr id="235529" name="Group 72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235530" name="Group 73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35538" name="Freeform 74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39" name="Freeform 75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0" name="Freeform 76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1" name="Freeform 77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2" name="Freeform 78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3" name="Freeform 79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5531" name="Freeform 80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32" name="Freeform 81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33" name="Oval 82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5534" name="Oval 83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5535" name="Oval 84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5536" name="Oval 85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5537" name="Oval 86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</p:spTree>
    <p:extLst>
      <p:ext uri="{BB962C8B-B14F-4D97-AF65-F5344CB8AC3E}">
        <p14:creationId xmlns:p14="http://schemas.microsoft.com/office/powerpoint/2010/main" val="2338882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249859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43000"/>
            <a:ext cx="8686800" cy="522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9860" name="Rectangle 3"/>
          <p:cNvSpPr>
            <a:spLocks noChangeArrowheads="1"/>
          </p:cNvSpPr>
          <p:nvPr/>
        </p:nvSpPr>
        <p:spPr bwMode="auto">
          <a:xfrm>
            <a:off x="7551738" y="228600"/>
            <a:ext cx="1100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(code)</a:t>
            </a:r>
          </a:p>
        </p:txBody>
      </p:sp>
    </p:spTree>
    <p:extLst>
      <p:ext uri="{BB962C8B-B14F-4D97-AF65-F5344CB8AC3E}">
        <p14:creationId xmlns:p14="http://schemas.microsoft.com/office/powerpoint/2010/main" val="1970640777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50883" name="Group 4"/>
          <p:cNvGrpSpPr>
            <a:grpSpLocks/>
          </p:cNvGrpSpPr>
          <p:nvPr/>
        </p:nvGrpSpPr>
        <p:grpSpPr bwMode="auto">
          <a:xfrm>
            <a:off x="2362200" y="1725613"/>
            <a:ext cx="533400" cy="457200"/>
            <a:chOff x="2352" y="960"/>
            <a:chExt cx="336" cy="288"/>
          </a:xfrm>
        </p:grpSpPr>
        <p:sp>
          <p:nvSpPr>
            <p:cNvPr id="251050" name="Oval 5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51" name="Rectangle 6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sp>
        <p:nvSpPr>
          <p:cNvPr id="250884" name="Freeform 40"/>
          <p:cNvSpPr>
            <a:spLocks/>
          </p:cNvSpPr>
          <p:nvPr/>
        </p:nvSpPr>
        <p:spPr bwMode="auto">
          <a:xfrm>
            <a:off x="1541463" y="2030413"/>
            <a:ext cx="820737" cy="414337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5" name="Freeform 46"/>
          <p:cNvSpPr>
            <a:spLocks/>
          </p:cNvSpPr>
          <p:nvPr/>
        </p:nvSpPr>
        <p:spPr bwMode="auto">
          <a:xfrm>
            <a:off x="2895600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2147483647 w 538"/>
              <a:gd name="T3" fmla="*/ 2147483647 h 290"/>
              <a:gd name="T4" fmla="*/ 0 60000 65536"/>
              <a:gd name="T5" fmla="*/ 0 60000 65536"/>
              <a:gd name="T6" fmla="*/ 0 w 538"/>
              <a:gd name="T7" fmla="*/ 0 h 290"/>
              <a:gd name="T8" fmla="*/ 538 w 538"/>
              <a:gd name="T9" fmla="*/ 290 h 29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0886" name="Group 52"/>
          <p:cNvGrpSpPr>
            <a:grpSpLocks/>
          </p:cNvGrpSpPr>
          <p:nvPr/>
        </p:nvGrpSpPr>
        <p:grpSpPr bwMode="auto">
          <a:xfrm>
            <a:off x="8077200" y="2514600"/>
            <a:ext cx="152400" cy="304800"/>
            <a:chOff x="1776" y="3408"/>
            <a:chExt cx="96" cy="192"/>
          </a:xfrm>
        </p:grpSpPr>
        <p:sp>
          <p:nvSpPr>
            <p:cNvPr id="251048" name="Oval 53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49" name="Line 54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0887" name="Text Box 55"/>
          <p:cNvSpPr txBox="1">
            <a:spLocks noChangeArrowheads="1"/>
          </p:cNvSpPr>
          <p:nvPr/>
        </p:nvSpPr>
        <p:spPr bwMode="auto">
          <a:xfrm>
            <a:off x="2286000" y="685800"/>
            <a:ext cx="52212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Designing Program/Test Cases</a:t>
            </a:r>
          </a:p>
        </p:txBody>
      </p:sp>
      <p:grpSp>
        <p:nvGrpSpPr>
          <p:cNvPr id="250888" name="Group 58"/>
          <p:cNvGrpSpPr>
            <a:grpSpLocks/>
          </p:cNvGrpSpPr>
          <p:nvPr/>
        </p:nvGrpSpPr>
        <p:grpSpPr bwMode="auto">
          <a:xfrm>
            <a:off x="685800" y="2460625"/>
            <a:ext cx="1741488" cy="1398588"/>
            <a:chOff x="1927" y="2400"/>
            <a:chExt cx="1097" cy="881"/>
          </a:xfrm>
        </p:grpSpPr>
        <p:sp>
          <p:nvSpPr>
            <p:cNvPr id="251046" name="Freeform 56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47" name="Text Box 57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0889" name="Group 59"/>
          <p:cNvGrpSpPr>
            <a:grpSpLocks/>
          </p:cNvGrpSpPr>
          <p:nvPr/>
        </p:nvGrpSpPr>
        <p:grpSpPr bwMode="auto">
          <a:xfrm>
            <a:off x="2895600" y="2487613"/>
            <a:ext cx="1741488" cy="1398587"/>
            <a:chOff x="1927" y="2400"/>
            <a:chExt cx="1097" cy="881"/>
          </a:xfrm>
        </p:grpSpPr>
        <p:sp>
          <p:nvSpPr>
            <p:cNvPr id="251044" name="Freeform 60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45" name="Text Box 61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0890" name="Group 62"/>
          <p:cNvGrpSpPr>
            <a:grpSpLocks/>
          </p:cNvGrpSpPr>
          <p:nvPr/>
        </p:nvGrpSpPr>
        <p:grpSpPr bwMode="auto">
          <a:xfrm>
            <a:off x="6640513" y="1725613"/>
            <a:ext cx="533400" cy="457200"/>
            <a:chOff x="2352" y="960"/>
            <a:chExt cx="336" cy="288"/>
          </a:xfrm>
        </p:grpSpPr>
        <p:sp>
          <p:nvSpPr>
            <p:cNvPr id="251042" name="Oval 63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43" name="Rectangle 64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sp>
        <p:nvSpPr>
          <p:cNvPr id="250891" name="Freeform 65"/>
          <p:cNvSpPr>
            <a:spLocks/>
          </p:cNvSpPr>
          <p:nvPr/>
        </p:nvSpPr>
        <p:spPr bwMode="auto">
          <a:xfrm>
            <a:off x="5819775" y="2030413"/>
            <a:ext cx="820738" cy="414337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2" name="Freeform 66"/>
          <p:cNvSpPr>
            <a:spLocks/>
          </p:cNvSpPr>
          <p:nvPr/>
        </p:nvSpPr>
        <p:spPr bwMode="auto">
          <a:xfrm>
            <a:off x="7173913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2147483647 w 538"/>
              <a:gd name="T3" fmla="*/ 2147483647 h 290"/>
              <a:gd name="T4" fmla="*/ 0 60000 65536"/>
              <a:gd name="T5" fmla="*/ 0 60000 65536"/>
              <a:gd name="T6" fmla="*/ 0 w 538"/>
              <a:gd name="T7" fmla="*/ 0 h 290"/>
              <a:gd name="T8" fmla="*/ 538 w 538"/>
              <a:gd name="T9" fmla="*/ 290 h 29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0893" name="Group 67"/>
          <p:cNvGrpSpPr>
            <a:grpSpLocks/>
          </p:cNvGrpSpPr>
          <p:nvPr/>
        </p:nvGrpSpPr>
        <p:grpSpPr bwMode="auto">
          <a:xfrm>
            <a:off x="4964113" y="2460625"/>
            <a:ext cx="1741487" cy="1398588"/>
            <a:chOff x="1927" y="2400"/>
            <a:chExt cx="1097" cy="881"/>
          </a:xfrm>
        </p:grpSpPr>
        <p:sp>
          <p:nvSpPr>
            <p:cNvPr id="251040" name="Freeform 68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41" name="Text Box 69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0894" name="Group 73"/>
          <p:cNvGrpSpPr>
            <a:grpSpLocks/>
          </p:cNvGrpSpPr>
          <p:nvPr/>
        </p:nvGrpSpPr>
        <p:grpSpPr bwMode="auto">
          <a:xfrm>
            <a:off x="1295400" y="5410200"/>
            <a:ext cx="152400" cy="304800"/>
            <a:chOff x="1776" y="3408"/>
            <a:chExt cx="96" cy="192"/>
          </a:xfrm>
        </p:grpSpPr>
        <p:sp>
          <p:nvSpPr>
            <p:cNvPr id="251038" name="Oval 74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39" name="Line 75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0895" name="Group 76"/>
          <p:cNvGrpSpPr>
            <a:grpSpLocks/>
          </p:cNvGrpSpPr>
          <p:nvPr/>
        </p:nvGrpSpPr>
        <p:grpSpPr bwMode="auto">
          <a:xfrm>
            <a:off x="3810000" y="5486400"/>
            <a:ext cx="152400" cy="304800"/>
            <a:chOff x="1776" y="3408"/>
            <a:chExt cx="96" cy="192"/>
          </a:xfrm>
        </p:grpSpPr>
        <p:sp>
          <p:nvSpPr>
            <p:cNvPr id="251036" name="Oval 77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37" name="Line 78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0896" name="Group 79"/>
          <p:cNvGrpSpPr>
            <a:grpSpLocks/>
          </p:cNvGrpSpPr>
          <p:nvPr/>
        </p:nvGrpSpPr>
        <p:grpSpPr bwMode="auto">
          <a:xfrm>
            <a:off x="2373313" y="4697413"/>
            <a:ext cx="533400" cy="457200"/>
            <a:chOff x="2352" y="960"/>
            <a:chExt cx="336" cy="288"/>
          </a:xfrm>
        </p:grpSpPr>
        <p:sp>
          <p:nvSpPr>
            <p:cNvPr id="251034" name="Oval 80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35" name="Rectangle 81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sp>
        <p:nvSpPr>
          <p:cNvPr id="250897" name="Freeform 82"/>
          <p:cNvSpPr>
            <a:spLocks/>
          </p:cNvSpPr>
          <p:nvPr/>
        </p:nvSpPr>
        <p:spPr bwMode="auto">
          <a:xfrm>
            <a:off x="1552575" y="5002213"/>
            <a:ext cx="820738" cy="414337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8" name="Freeform 83"/>
          <p:cNvSpPr>
            <a:spLocks/>
          </p:cNvSpPr>
          <p:nvPr/>
        </p:nvSpPr>
        <p:spPr bwMode="auto">
          <a:xfrm>
            <a:off x="2906713" y="5002213"/>
            <a:ext cx="854075" cy="460375"/>
          </a:xfrm>
          <a:custGeom>
            <a:avLst/>
            <a:gdLst>
              <a:gd name="T0" fmla="*/ 0 w 538"/>
              <a:gd name="T1" fmla="*/ 0 h 290"/>
              <a:gd name="T2" fmla="*/ 2147483647 w 538"/>
              <a:gd name="T3" fmla="*/ 2147483647 h 290"/>
              <a:gd name="T4" fmla="*/ 0 60000 65536"/>
              <a:gd name="T5" fmla="*/ 0 60000 65536"/>
              <a:gd name="T6" fmla="*/ 0 w 538"/>
              <a:gd name="T7" fmla="*/ 0 h 290"/>
              <a:gd name="T8" fmla="*/ 538 w 538"/>
              <a:gd name="T9" fmla="*/ 290 h 29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0899" name="Group 84"/>
          <p:cNvGrpSpPr>
            <a:grpSpLocks/>
          </p:cNvGrpSpPr>
          <p:nvPr/>
        </p:nvGrpSpPr>
        <p:grpSpPr bwMode="auto">
          <a:xfrm>
            <a:off x="7010400" y="5483225"/>
            <a:ext cx="152400" cy="304800"/>
            <a:chOff x="1776" y="3408"/>
            <a:chExt cx="96" cy="192"/>
          </a:xfrm>
        </p:grpSpPr>
        <p:sp>
          <p:nvSpPr>
            <p:cNvPr id="251032" name="Oval 85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33" name="Line 86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279"/>
          <p:cNvGrpSpPr>
            <a:grpSpLocks/>
          </p:cNvGrpSpPr>
          <p:nvPr/>
        </p:nvGrpSpPr>
        <p:grpSpPr bwMode="auto">
          <a:xfrm>
            <a:off x="600075" y="4267200"/>
            <a:ext cx="4057650" cy="2060575"/>
            <a:chOff x="378" y="2688"/>
            <a:chExt cx="2556" cy="1298"/>
          </a:xfrm>
        </p:grpSpPr>
        <p:grpSp>
          <p:nvGrpSpPr>
            <p:cNvPr id="250997" name="Group 104"/>
            <p:cNvGrpSpPr>
              <a:grpSpLocks/>
            </p:cNvGrpSpPr>
            <p:nvPr/>
          </p:nvGrpSpPr>
          <p:grpSpPr bwMode="auto">
            <a:xfrm>
              <a:off x="2496" y="3360"/>
              <a:ext cx="438" cy="626"/>
              <a:chOff x="4512" y="2880"/>
              <a:chExt cx="438" cy="626"/>
            </a:xfrm>
          </p:grpSpPr>
          <p:grpSp>
            <p:nvGrpSpPr>
              <p:cNvPr id="251016" name="Group 105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1018" name="Group 106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1026" name="Freeform 107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27" name="Freeform 108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28" name="Freeform 109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29" name="Freeform 110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30" name="Freeform 111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31" name="Freeform 112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1019" name="Freeform 113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020" name="Freeform 114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021" name="Oval 115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22" name="Oval 116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23" name="Oval 117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24" name="Oval 118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25" name="Oval 119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1017" name="Text Box 120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250998" name="Group 121"/>
            <p:cNvGrpSpPr>
              <a:grpSpLocks/>
            </p:cNvGrpSpPr>
            <p:nvPr/>
          </p:nvGrpSpPr>
          <p:grpSpPr bwMode="auto">
            <a:xfrm>
              <a:off x="378" y="3264"/>
              <a:ext cx="438" cy="626"/>
              <a:chOff x="4512" y="2880"/>
              <a:chExt cx="438" cy="626"/>
            </a:xfrm>
          </p:grpSpPr>
          <p:grpSp>
            <p:nvGrpSpPr>
              <p:cNvPr id="251000" name="Group 122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1002" name="Group 12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1010" name="Freeform 12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1" name="Freeform 12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2" name="Freeform 12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3" name="Freeform 12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4" name="Freeform 12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5" name="Freeform 12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1003" name="Freeform 13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004" name="Freeform 13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005" name="Oval 13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06" name="Oval 13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07" name="Oval 13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08" name="Oval 13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09" name="Oval 13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1001" name="Text Box 137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sp>
          <p:nvSpPr>
            <p:cNvPr id="250999" name="Text Box 154"/>
            <p:cNvSpPr txBox="1">
              <a:spLocks noChangeArrowheads="1"/>
            </p:cNvSpPr>
            <p:nvPr/>
          </p:nvSpPr>
          <p:spPr bwMode="auto">
            <a:xfrm>
              <a:off x="912" y="2688"/>
              <a:ext cx="10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0+0+1=1</a:t>
              </a:r>
            </a:p>
          </p:txBody>
        </p:sp>
      </p:grpSp>
      <p:grpSp>
        <p:nvGrpSpPr>
          <p:cNvPr id="22" name="Group 276"/>
          <p:cNvGrpSpPr>
            <a:grpSpLocks/>
          </p:cNvGrpSpPr>
          <p:nvPr/>
        </p:nvGrpSpPr>
        <p:grpSpPr bwMode="auto">
          <a:xfrm>
            <a:off x="381000" y="1295400"/>
            <a:ext cx="3048000" cy="2441575"/>
            <a:chOff x="240" y="816"/>
            <a:chExt cx="1920" cy="1538"/>
          </a:xfrm>
        </p:grpSpPr>
        <p:grpSp>
          <p:nvGrpSpPr>
            <p:cNvPr id="250962" name="Group 155"/>
            <p:cNvGrpSpPr>
              <a:grpSpLocks/>
            </p:cNvGrpSpPr>
            <p:nvPr/>
          </p:nvGrpSpPr>
          <p:grpSpPr bwMode="auto">
            <a:xfrm>
              <a:off x="240" y="1728"/>
              <a:ext cx="438" cy="626"/>
              <a:chOff x="4512" y="2880"/>
              <a:chExt cx="438" cy="626"/>
            </a:xfrm>
          </p:grpSpPr>
          <p:grpSp>
            <p:nvGrpSpPr>
              <p:cNvPr id="250981" name="Group 156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83" name="Group 1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91" name="Freeform 1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2" name="Freeform 1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3" name="Freeform 1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4" name="Freeform 1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5" name="Freeform 1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6" name="Freeform 1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84" name="Freeform 1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85" name="Freeform 1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86" name="Oval 1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87" name="Oval 1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88" name="Oval 1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89" name="Oval 1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90" name="Oval 1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82" name="Text Box 171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grpSp>
          <p:nvGrpSpPr>
            <p:cNvPr id="250963" name="Group 223"/>
            <p:cNvGrpSpPr>
              <a:grpSpLocks/>
            </p:cNvGrpSpPr>
            <p:nvPr/>
          </p:nvGrpSpPr>
          <p:grpSpPr bwMode="auto">
            <a:xfrm>
              <a:off x="1722" y="1728"/>
              <a:ext cx="438" cy="626"/>
              <a:chOff x="4512" y="2880"/>
              <a:chExt cx="438" cy="626"/>
            </a:xfrm>
          </p:grpSpPr>
          <p:grpSp>
            <p:nvGrpSpPr>
              <p:cNvPr id="250965" name="Group 224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67" name="Group 225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75" name="Freeform 226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76" name="Freeform 227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77" name="Freeform 228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78" name="Freeform 229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79" name="Freeform 230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80" name="Freeform 231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68" name="Freeform 232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69" name="Freeform 233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70" name="Oval 234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71" name="Oval 235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72" name="Oval 236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73" name="Oval 237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74" name="Oval 238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66" name="Text Box 239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2</a:t>
                </a:r>
              </a:p>
            </p:txBody>
          </p:sp>
        </p:grpSp>
        <p:sp>
          <p:nvSpPr>
            <p:cNvPr id="250964" name="Rectangle 256"/>
            <p:cNvSpPr>
              <a:spLocks noChangeArrowheads="1"/>
            </p:cNvSpPr>
            <p:nvPr/>
          </p:nvSpPr>
          <p:spPr bwMode="auto">
            <a:xfrm>
              <a:off x="528" y="816"/>
              <a:ext cx="118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 i="0">
                  <a:solidFill>
                    <a:srgbClr val="FF99FF"/>
                  </a:solidFill>
                </a:rPr>
                <a:t>+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2 </a:t>
              </a:r>
              <a:r>
                <a:rPr lang="en-US" altLang="en-US" i="0">
                  <a:solidFill>
                    <a:srgbClr val="FF99FF"/>
                  </a:solidFill>
                </a:rPr>
                <a:t>+ 1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grpSp>
        <p:nvGrpSpPr>
          <p:cNvPr id="29" name="Group 277"/>
          <p:cNvGrpSpPr>
            <a:grpSpLocks/>
          </p:cNvGrpSpPr>
          <p:nvPr/>
        </p:nvGrpSpPr>
        <p:grpSpPr bwMode="auto">
          <a:xfrm>
            <a:off x="4867275" y="1295400"/>
            <a:ext cx="3971925" cy="2441575"/>
            <a:chOff x="3066" y="816"/>
            <a:chExt cx="2502" cy="1538"/>
          </a:xfrm>
        </p:grpSpPr>
        <p:grpSp>
          <p:nvGrpSpPr>
            <p:cNvPr id="250927" name="Group 172"/>
            <p:cNvGrpSpPr>
              <a:grpSpLocks/>
            </p:cNvGrpSpPr>
            <p:nvPr/>
          </p:nvGrpSpPr>
          <p:grpSpPr bwMode="auto">
            <a:xfrm>
              <a:off x="5130" y="1632"/>
              <a:ext cx="438" cy="626"/>
              <a:chOff x="4512" y="2880"/>
              <a:chExt cx="438" cy="626"/>
            </a:xfrm>
          </p:grpSpPr>
          <p:grpSp>
            <p:nvGrpSpPr>
              <p:cNvPr id="250946" name="Group 173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48" name="Group 174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56" name="Freeform 175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57" name="Freeform 176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58" name="Freeform 177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59" name="Freeform 178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60" name="Freeform 179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61" name="Freeform 180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49" name="Freeform 181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50" name="Freeform 182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51" name="Oval 183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52" name="Oval 184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53" name="Oval 185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54" name="Oval 186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55" name="Oval 187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47" name="Text Box 188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250928" name="Group 257"/>
            <p:cNvGrpSpPr>
              <a:grpSpLocks/>
            </p:cNvGrpSpPr>
            <p:nvPr/>
          </p:nvGrpSpPr>
          <p:grpSpPr bwMode="auto">
            <a:xfrm>
              <a:off x="3066" y="1728"/>
              <a:ext cx="438" cy="626"/>
              <a:chOff x="4512" y="2880"/>
              <a:chExt cx="438" cy="626"/>
            </a:xfrm>
          </p:grpSpPr>
          <p:grpSp>
            <p:nvGrpSpPr>
              <p:cNvPr id="250930" name="Group 258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32" name="Group 259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40" name="Freeform 260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1" name="Freeform 261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2" name="Freeform 262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3" name="Freeform 263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4" name="Freeform 264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5" name="Freeform 265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33" name="Freeform 266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34" name="Freeform 267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35" name="Oval 268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36" name="Oval 269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37" name="Oval 270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38" name="Oval 271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39" name="Oval 272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31" name="Text Box 273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sp>
          <p:nvSpPr>
            <p:cNvPr id="250929" name="Rectangle 274"/>
            <p:cNvSpPr>
              <a:spLocks noChangeArrowheads="1"/>
            </p:cNvSpPr>
            <p:nvPr/>
          </p:nvSpPr>
          <p:spPr bwMode="auto">
            <a:xfrm>
              <a:off x="3564" y="816"/>
              <a:ext cx="924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1</a:t>
              </a:r>
              <a:r>
                <a:rPr lang="en-US" altLang="en-US" i="0">
                  <a:solidFill>
                    <a:srgbClr val="FF99FF"/>
                  </a:solidFill>
                </a:rPr>
                <a:t>+0+1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sp>
        <p:nvSpPr>
          <p:cNvPr id="184600" name="Text Box 280"/>
          <p:cNvSpPr txBox="1">
            <a:spLocks noChangeArrowheads="1"/>
          </p:cNvSpPr>
          <p:nvPr/>
        </p:nvSpPr>
        <p:spPr bwMode="auto">
          <a:xfrm>
            <a:off x="5715000" y="1782763"/>
            <a:ext cx="3187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Same code works!</a:t>
            </a:r>
          </a:p>
        </p:txBody>
      </p:sp>
      <p:sp>
        <p:nvSpPr>
          <p:cNvPr id="184601" name="Text Box 281"/>
          <p:cNvSpPr txBox="1">
            <a:spLocks noChangeArrowheads="1"/>
          </p:cNvSpPr>
          <p:nvPr/>
        </p:nvSpPr>
        <p:spPr bwMode="auto">
          <a:xfrm>
            <a:off x="1231900" y="4648200"/>
            <a:ext cx="31877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Same code works!</a:t>
            </a:r>
          </a:p>
        </p:txBody>
      </p:sp>
      <p:sp>
        <p:nvSpPr>
          <p:cNvPr id="184604" name="Text Box 284"/>
          <p:cNvSpPr txBox="1">
            <a:spLocks noChangeArrowheads="1"/>
          </p:cNvSpPr>
          <p:nvPr/>
        </p:nvSpPr>
        <p:spPr bwMode="auto">
          <a:xfrm>
            <a:off x="6642100" y="1219200"/>
            <a:ext cx="2578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Try same code</a:t>
            </a:r>
          </a:p>
        </p:txBody>
      </p:sp>
      <p:sp>
        <p:nvSpPr>
          <p:cNvPr id="184605" name="Text Box 285"/>
          <p:cNvSpPr txBox="1">
            <a:spLocks noChangeArrowheads="1"/>
          </p:cNvSpPr>
          <p:nvPr/>
        </p:nvSpPr>
        <p:spPr bwMode="auto">
          <a:xfrm>
            <a:off x="533400" y="3886200"/>
            <a:ext cx="2578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Try same code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7162800" y="5254625"/>
            <a:ext cx="1887538" cy="1273175"/>
            <a:chOff x="7162800" y="5254625"/>
            <a:chExt cx="1887055" cy="1273750"/>
          </a:xfrm>
        </p:grpSpPr>
        <p:grpSp>
          <p:nvGrpSpPr>
            <p:cNvPr id="250909" name="Group 103"/>
            <p:cNvGrpSpPr>
              <a:grpSpLocks/>
            </p:cNvGrpSpPr>
            <p:nvPr/>
          </p:nvGrpSpPr>
          <p:grpSpPr bwMode="auto">
            <a:xfrm>
              <a:off x="7162800" y="5254625"/>
              <a:ext cx="695325" cy="993775"/>
              <a:chOff x="4512" y="2880"/>
              <a:chExt cx="438" cy="626"/>
            </a:xfrm>
          </p:grpSpPr>
          <p:grpSp>
            <p:nvGrpSpPr>
              <p:cNvPr id="250911" name="Group 87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13" name="Group 8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21" name="Freeform 8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2" name="Freeform 9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3" name="Freeform 9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4" name="Freeform 9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5" name="Freeform 9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6" name="Freeform 9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14" name="Freeform 9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15" name="Freeform 9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16" name="Oval 9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17" name="Oval 9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18" name="Oval 9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19" name="Oval 10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20" name="Oval 10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12" name="Text Box 102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sp>
          <p:nvSpPr>
            <p:cNvPr id="250910" name="Text Box 280"/>
            <p:cNvSpPr txBox="1">
              <a:spLocks noChangeArrowheads="1"/>
            </p:cNvSpPr>
            <p:nvPr/>
          </p:nvSpPr>
          <p:spPr bwMode="auto">
            <a:xfrm>
              <a:off x="7162800" y="5943600"/>
              <a:ext cx="188705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Base Case</a:t>
              </a:r>
            </a:p>
          </p:txBody>
        </p:sp>
      </p:grpSp>
      <p:sp>
        <p:nvSpPr>
          <p:cNvPr id="250908" name="Rectangle 170"/>
          <p:cNvSpPr>
            <a:spLocks noChangeArrowheads="1"/>
          </p:cNvSpPr>
          <p:nvPr/>
        </p:nvSpPr>
        <p:spPr bwMode="auto">
          <a:xfrm>
            <a:off x="7512050" y="228600"/>
            <a:ext cx="1179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(cases)</a:t>
            </a:r>
          </a:p>
        </p:txBody>
      </p:sp>
    </p:spTree>
    <p:extLst>
      <p:ext uri="{BB962C8B-B14F-4D97-AF65-F5344CB8AC3E}">
        <p14:creationId xmlns:p14="http://schemas.microsoft.com/office/powerpoint/2010/main" val="1936523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600" grpId="0" autoUpdateAnimBg="0"/>
      <p:bldP spid="184601" grpId="0"/>
      <p:bldP spid="184604" grpId="0" autoUpdateAnimBg="0"/>
      <p:bldP spid="184605" grpId="0" autoUpdateAnimBg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02759" name="Text Box 7"/>
          <p:cNvSpPr txBox="1">
            <a:spLocks noChangeArrowheads="1"/>
          </p:cNvSpPr>
          <p:nvPr/>
        </p:nvSpPr>
        <p:spPr bwMode="auto">
          <a:xfrm>
            <a:off x="1295400" y="2128838"/>
            <a:ext cx="6045200" cy="206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One stack frame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i="0"/>
              <a:t>for each node in the tree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i="0"/>
              <a:t>and for empty trees hang off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And constant work per stack frame.</a:t>
            </a:r>
          </a:p>
        </p:txBody>
      </p:sp>
      <p:grpSp>
        <p:nvGrpSpPr>
          <p:cNvPr id="233" name="Group 232"/>
          <p:cNvGrpSpPr>
            <a:grpSpLocks/>
          </p:cNvGrpSpPr>
          <p:nvPr/>
        </p:nvGrpSpPr>
        <p:grpSpPr bwMode="auto">
          <a:xfrm>
            <a:off x="4324350" y="5410200"/>
            <a:ext cx="4438650" cy="1325563"/>
            <a:chOff x="4323714" y="4345780"/>
            <a:chExt cx="4439286" cy="1326356"/>
          </a:xfrm>
        </p:grpSpPr>
        <p:grpSp>
          <p:nvGrpSpPr>
            <p:cNvPr id="254036" name="Group 3"/>
            <p:cNvGrpSpPr>
              <a:grpSpLocks/>
            </p:cNvGrpSpPr>
            <p:nvPr/>
          </p:nvGrpSpPr>
          <p:grpSpPr bwMode="auto">
            <a:xfrm>
              <a:off x="4323714" y="4724400"/>
              <a:ext cx="795974" cy="603106"/>
              <a:chOff x="1719264" y="5659582"/>
              <a:chExt cx="795974" cy="603106"/>
            </a:xfrm>
          </p:grpSpPr>
          <p:sp>
            <p:nvSpPr>
              <p:cNvPr id="25409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10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10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10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10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0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10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10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10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10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37" name="Group 234"/>
            <p:cNvGrpSpPr>
              <a:grpSpLocks/>
            </p:cNvGrpSpPr>
            <p:nvPr/>
          </p:nvGrpSpPr>
          <p:grpSpPr bwMode="auto">
            <a:xfrm>
              <a:off x="5029200" y="4724400"/>
              <a:ext cx="795974" cy="603106"/>
              <a:chOff x="1719264" y="5659582"/>
              <a:chExt cx="795974" cy="603106"/>
            </a:xfrm>
          </p:grpSpPr>
          <p:sp>
            <p:nvSpPr>
              <p:cNvPr id="25408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9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09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9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9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9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9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09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9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9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38" name="Group 245"/>
            <p:cNvGrpSpPr>
              <a:grpSpLocks/>
            </p:cNvGrpSpPr>
            <p:nvPr/>
          </p:nvGrpSpPr>
          <p:grpSpPr bwMode="auto">
            <a:xfrm>
              <a:off x="5985826" y="4724400"/>
              <a:ext cx="795974" cy="603106"/>
              <a:chOff x="1719264" y="5659582"/>
              <a:chExt cx="795974" cy="603106"/>
            </a:xfrm>
          </p:grpSpPr>
          <p:sp>
            <p:nvSpPr>
              <p:cNvPr id="25407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8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08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8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8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8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8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08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8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8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39" name="Group 256"/>
            <p:cNvGrpSpPr>
              <a:grpSpLocks/>
            </p:cNvGrpSpPr>
            <p:nvPr/>
          </p:nvGrpSpPr>
          <p:grpSpPr bwMode="auto">
            <a:xfrm>
              <a:off x="7038338" y="5069030"/>
              <a:ext cx="795974" cy="603106"/>
              <a:chOff x="1719264" y="5659582"/>
              <a:chExt cx="795974" cy="603106"/>
            </a:xfrm>
          </p:grpSpPr>
          <p:sp>
            <p:nvSpPr>
              <p:cNvPr id="25406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7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07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7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7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7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7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07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7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7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40" name="Group 267"/>
            <p:cNvGrpSpPr>
              <a:grpSpLocks/>
            </p:cNvGrpSpPr>
            <p:nvPr/>
          </p:nvGrpSpPr>
          <p:grpSpPr bwMode="auto">
            <a:xfrm>
              <a:off x="7967026" y="4391024"/>
              <a:ext cx="795974" cy="603106"/>
              <a:chOff x="1719264" y="5659582"/>
              <a:chExt cx="795974" cy="603106"/>
            </a:xfrm>
          </p:grpSpPr>
          <p:sp>
            <p:nvSpPr>
              <p:cNvPr id="25405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6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06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6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6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6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6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06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6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6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41" name="Group 5"/>
            <p:cNvGrpSpPr>
              <a:grpSpLocks/>
            </p:cNvGrpSpPr>
            <p:nvPr/>
          </p:nvGrpSpPr>
          <p:grpSpPr bwMode="auto">
            <a:xfrm>
              <a:off x="6965496" y="4345780"/>
              <a:ext cx="360307" cy="603106"/>
              <a:chOff x="8895714" y="3048000"/>
              <a:chExt cx="360307" cy="603106"/>
            </a:xfrm>
          </p:grpSpPr>
          <p:sp>
            <p:nvSpPr>
              <p:cNvPr id="254054" name="Freeform 69"/>
              <p:cNvSpPr>
                <a:spLocks/>
              </p:cNvSpPr>
              <p:nvPr/>
            </p:nvSpPr>
            <p:spPr bwMode="auto">
              <a:xfrm>
                <a:off x="8895714" y="3204297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55" name="Group 87"/>
              <p:cNvGrpSpPr>
                <a:grpSpLocks/>
              </p:cNvGrpSpPr>
              <p:nvPr/>
            </p:nvGrpSpPr>
            <p:grpSpPr bwMode="auto">
              <a:xfrm>
                <a:off x="8999025" y="3248892"/>
                <a:ext cx="156449" cy="353290"/>
                <a:chOff x="1776" y="3408"/>
                <a:chExt cx="96" cy="192"/>
              </a:xfrm>
            </p:grpSpPr>
            <p:sp>
              <p:nvSpPr>
                <p:cNvPr id="25405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5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56" name="Line 45"/>
              <p:cNvSpPr>
                <a:spLocks noChangeShapeType="1"/>
              </p:cNvSpPr>
              <p:nvPr/>
            </p:nvSpPr>
            <p:spPr bwMode="auto">
              <a:xfrm flipH="1">
                <a:off x="9179875" y="3048000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42" name="Group 4"/>
            <p:cNvGrpSpPr>
              <a:grpSpLocks/>
            </p:cNvGrpSpPr>
            <p:nvPr/>
          </p:nvGrpSpPr>
          <p:grpSpPr bwMode="auto">
            <a:xfrm>
              <a:off x="7724776" y="4772024"/>
              <a:ext cx="360307" cy="588818"/>
              <a:chOff x="9545693" y="3048000"/>
              <a:chExt cx="360307" cy="588818"/>
            </a:xfrm>
          </p:grpSpPr>
          <p:sp>
            <p:nvSpPr>
              <p:cNvPr id="254049" name="Freeform 69"/>
              <p:cNvSpPr>
                <a:spLocks/>
              </p:cNvSpPr>
              <p:nvPr/>
            </p:nvSpPr>
            <p:spPr bwMode="auto">
              <a:xfrm>
                <a:off x="9545693" y="319000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50" name="Group 87"/>
              <p:cNvGrpSpPr>
                <a:grpSpLocks/>
              </p:cNvGrpSpPr>
              <p:nvPr/>
            </p:nvGrpSpPr>
            <p:grpSpPr bwMode="auto">
              <a:xfrm>
                <a:off x="9649004" y="3234604"/>
                <a:ext cx="156449" cy="353290"/>
                <a:chOff x="1776" y="3408"/>
                <a:chExt cx="96" cy="192"/>
              </a:xfrm>
            </p:grpSpPr>
            <p:sp>
              <p:nvSpPr>
                <p:cNvPr id="254052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53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51" name="Line 45"/>
              <p:cNvSpPr>
                <a:spLocks noChangeShapeType="1"/>
              </p:cNvSpPr>
              <p:nvPr/>
            </p:nvSpPr>
            <p:spPr bwMode="auto">
              <a:xfrm>
                <a:off x="9662474" y="3048000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43" name="Group 291"/>
            <p:cNvGrpSpPr>
              <a:grpSpLocks/>
            </p:cNvGrpSpPr>
            <p:nvPr/>
          </p:nvGrpSpPr>
          <p:grpSpPr bwMode="auto">
            <a:xfrm>
              <a:off x="5735693" y="4386264"/>
              <a:ext cx="360307" cy="603106"/>
              <a:chOff x="8895714" y="3048000"/>
              <a:chExt cx="360307" cy="603106"/>
            </a:xfrm>
          </p:grpSpPr>
          <p:sp>
            <p:nvSpPr>
              <p:cNvPr id="254044" name="Freeform 69"/>
              <p:cNvSpPr>
                <a:spLocks/>
              </p:cNvSpPr>
              <p:nvPr/>
            </p:nvSpPr>
            <p:spPr bwMode="auto">
              <a:xfrm>
                <a:off x="8895714" y="3204297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45" name="Group 87"/>
              <p:cNvGrpSpPr>
                <a:grpSpLocks/>
              </p:cNvGrpSpPr>
              <p:nvPr/>
            </p:nvGrpSpPr>
            <p:grpSpPr bwMode="auto">
              <a:xfrm>
                <a:off x="8999025" y="3248892"/>
                <a:ext cx="156449" cy="353290"/>
                <a:chOff x="1776" y="3408"/>
                <a:chExt cx="96" cy="192"/>
              </a:xfrm>
            </p:grpSpPr>
            <p:sp>
              <p:nvSpPr>
                <p:cNvPr id="25404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4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46" name="Line 45"/>
              <p:cNvSpPr>
                <a:spLocks noChangeShapeType="1"/>
              </p:cNvSpPr>
              <p:nvPr/>
            </p:nvSpPr>
            <p:spPr bwMode="auto">
              <a:xfrm flipH="1">
                <a:off x="9179875" y="3048000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2755" name="Group 202754"/>
          <p:cNvGrpSpPr>
            <a:grpSpLocks/>
          </p:cNvGrpSpPr>
          <p:nvPr/>
        </p:nvGrpSpPr>
        <p:grpSpPr bwMode="auto">
          <a:xfrm>
            <a:off x="4667250" y="4248150"/>
            <a:ext cx="3875088" cy="1897063"/>
            <a:chOff x="4667187" y="4247473"/>
            <a:chExt cx="3875119" cy="1897448"/>
          </a:xfrm>
        </p:grpSpPr>
        <p:grpSp>
          <p:nvGrpSpPr>
            <p:cNvPr id="253996" name="Group 233"/>
            <p:cNvGrpSpPr>
              <a:grpSpLocks/>
            </p:cNvGrpSpPr>
            <p:nvPr/>
          </p:nvGrpSpPr>
          <p:grpSpPr bwMode="auto">
            <a:xfrm>
              <a:off x="4667187" y="4315692"/>
              <a:ext cx="3875119" cy="1829229"/>
              <a:chOff x="4667187" y="3248892"/>
              <a:chExt cx="3875119" cy="1829229"/>
            </a:xfrm>
          </p:grpSpPr>
          <p:sp>
            <p:nvSpPr>
              <p:cNvPr id="254012" name="Line 40"/>
              <p:cNvSpPr>
                <a:spLocks noChangeShapeType="1"/>
              </p:cNvSpPr>
              <p:nvPr/>
            </p:nvSpPr>
            <p:spPr bwMode="auto">
              <a:xfrm flipH="1">
                <a:off x="5803648" y="34428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3" name="Line 41"/>
              <p:cNvSpPr>
                <a:spLocks noChangeShapeType="1"/>
              </p:cNvSpPr>
              <p:nvPr/>
            </p:nvSpPr>
            <p:spPr bwMode="auto">
              <a:xfrm>
                <a:off x="5765721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4" name="Line 42"/>
              <p:cNvSpPr>
                <a:spLocks noChangeShapeType="1"/>
              </p:cNvSpPr>
              <p:nvPr/>
            </p:nvSpPr>
            <p:spPr bwMode="auto">
              <a:xfrm>
                <a:off x="6220846" y="4357254"/>
                <a:ext cx="113781" cy="12469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5" name="Line 43"/>
              <p:cNvSpPr>
                <a:spLocks noChangeShapeType="1"/>
              </p:cNvSpPr>
              <p:nvPr/>
            </p:nvSpPr>
            <p:spPr bwMode="auto">
              <a:xfrm flipH="1">
                <a:off x="5272669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6" name="Line 44"/>
              <p:cNvSpPr>
                <a:spLocks noChangeShapeType="1"/>
              </p:cNvSpPr>
              <p:nvPr/>
            </p:nvSpPr>
            <p:spPr bwMode="auto">
              <a:xfrm>
                <a:off x="5272669" y="43572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7" name="Line 45"/>
              <p:cNvSpPr>
                <a:spLocks noChangeShapeType="1"/>
              </p:cNvSpPr>
              <p:nvPr/>
            </p:nvSpPr>
            <p:spPr bwMode="auto">
              <a:xfrm flipH="1">
                <a:off x="4931325" y="4315691"/>
                <a:ext cx="15170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8" name="Line 46"/>
              <p:cNvSpPr>
                <a:spLocks noChangeShapeType="1"/>
              </p:cNvSpPr>
              <p:nvPr/>
            </p:nvSpPr>
            <p:spPr bwMode="auto">
              <a:xfrm>
                <a:off x="6941461" y="34428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9" name="Line 47"/>
              <p:cNvSpPr>
                <a:spLocks noChangeShapeType="1"/>
              </p:cNvSpPr>
              <p:nvPr/>
            </p:nvSpPr>
            <p:spPr bwMode="auto">
              <a:xfrm>
                <a:off x="7813785" y="3941618"/>
                <a:ext cx="0" cy="0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0" name="Line 48"/>
              <p:cNvSpPr>
                <a:spLocks noChangeShapeType="1"/>
              </p:cNvSpPr>
              <p:nvPr/>
            </p:nvSpPr>
            <p:spPr bwMode="auto">
              <a:xfrm>
                <a:off x="8003420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1" name="Line 49"/>
              <p:cNvSpPr>
                <a:spLocks noChangeShapeType="1"/>
              </p:cNvSpPr>
              <p:nvPr/>
            </p:nvSpPr>
            <p:spPr bwMode="auto">
              <a:xfrm flipH="1">
                <a:off x="7510368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2" name="Line 50"/>
              <p:cNvSpPr>
                <a:spLocks noChangeShapeType="1"/>
              </p:cNvSpPr>
              <p:nvPr/>
            </p:nvSpPr>
            <p:spPr bwMode="auto">
              <a:xfrm>
                <a:off x="7510368" y="43572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3" name="Line 51"/>
              <p:cNvSpPr>
                <a:spLocks noChangeShapeType="1"/>
              </p:cNvSpPr>
              <p:nvPr/>
            </p:nvSpPr>
            <p:spPr bwMode="auto">
              <a:xfrm flipH="1">
                <a:off x="7586222" y="4731327"/>
                <a:ext cx="75854" cy="12469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4" name="Rectangle 1"/>
              <p:cNvSpPr>
                <a:spLocks noChangeArrowheads="1"/>
              </p:cNvSpPr>
              <p:nvPr/>
            </p:nvSpPr>
            <p:spPr bwMode="auto">
              <a:xfrm>
                <a:off x="6675972" y="3248892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5" name="Rectangle 215"/>
              <p:cNvSpPr>
                <a:spLocks noChangeArrowheads="1"/>
              </p:cNvSpPr>
              <p:nvPr/>
            </p:nvSpPr>
            <p:spPr bwMode="auto">
              <a:xfrm>
                <a:off x="7338415" y="4807958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6" name="Rectangle 216"/>
              <p:cNvSpPr>
                <a:spLocks noChangeArrowheads="1"/>
              </p:cNvSpPr>
              <p:nvPr/>
            </p:nvSpPr>
            <p:spPr bwMode="auto">
              <a:xfrm>
                <a:off x="7772400" y="3733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7" name="Rectangle 217"/>
              <p:cNvSpPr>
                <a:spLocks noChangeArrowheads="1"/>
              </p:cNvSpPr>
              <p:nvPr/>
            </p:nvSpPr>
            <p:spPr bwMode="auto">
              <a:xfrm>
                <a:off x="7315200" y="4073237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8" name="Rectangle 218"/>
              <p:cNvSpPr>
                <a:spLocks noChangeArrowheads="1"/>
              </p:cNvSpPr>
              <p:nvPr/>
            </p:nvSpPr>
            <p:spPr bwMode="auto">
              <a:xfrm>
                <a:off x="7620000" y="4495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9" name="Rectangle 219"/>
              <p:cNvSpPr>
                <a:spLocks noChangeArrowheads="1"/>
              </p:cNvSpPr>
              <p:nvPr/>
            </p:nvSpPr>
            <p:spPr bwMode="auto">
              <a:xfrm>
                <a:off x="5562600" y="3733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0" name="Rectangle 220"/>
              <p:cNvSpPr>
                <a:spLocks noChangeArrowheads="1"/>
              </p:cNvSpPr>
              <p:nvPr/>
            </p:nvSpPr>
            <p:spPr bwMode="auto">
              <a:xfrm>
                <a:off x="5076763" y="408146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1" name="Rectangle 221"/>
              <p:cNvSpPr>
                <a:spLocks noChangeArrowheads="1"/>
              </p:cNvSpPr>
              <p:nvPr/>
            </p:nvSpPr>
            <p:spPr bwMode="auto">
              <a:xfrm>
                <a:off x="4667187" y="4454237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2" name="Rectangle 222"/>
              <p:cNvSpPr>
                <a:spLocks noChangeArrowheads="1"/>
              </p:cNvSpPr>
              <p:nvPr/>
            </p:nvSpPr>
            <p:spPr bwMode="auto">
              <a:xfrm>
                <a:off x="5352987" y="446246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3" name="Rectangle 223"/>
              <p:cNvSpPr>
                <a:spLocks noChangeArrowheads="1"/>
              </p:cNvSpPr>
              <p:nvPr/>
            </p:nvSpPr>
            <p:spPr bwMode="auto">
              <a:xfrm>
                <a:off x="6038787" y="4114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4" name="Rectangle 224"/>
              <p:cNvSpPr>
                <a:spLocks noChangeArrowheads="1"/>
              </p:cNvSpPr>
              <p:nvPr/>
            </p:nvSpPr>
            <p:spPr bwMode="auto">
              <a:xfrm>
                <a:off x="6295963" y="446722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5" name="Rectangle 225"/>
              <p:cNvSpPr>
                <a:spLocks noChangeArrowheads="1"/>
              </p:cNvSpPr>
              <p:nvPr/>
            </p:nvSpPr>
            <p:spPr bwMode="auto">
              <a:xfrm>
                <a:off x="8285069" y="4100511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53997" name="Group 55"/>
            <p:cNvGrpSpPr>
              <a:grpSpLocks/>
            </p:cNvGrpSpPr>
            <p:nvPr/>
          </p:nvGrpSpPr>
          <p:grpSpPr bwMode="auto">
            <a:xfrm>
              <a:off x="8141334" y="4247473"/>
              <a:ext cx="240666" cy="629327"/>
              <a:chOff x="2308" y="1513"/>
              <a:chExt cx="1162" cy="2570"/>
            </a:xfrm>
          </p:grpSpPr>
          <p:grpSp>
            <p:nvGrpSpPr>
              <p:cNvPr id="253998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54006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07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08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09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10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11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3999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00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01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4002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4003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4004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4005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</p:grpSp>
      <p:grpSp>
        <p:nvGrpSpPr>
          <p:cNvPr id="202753" name="Group 202752"/>
          <p:cNvGrpSpPr>
            <a:grpSpLocks/>
          </p:cNvGrpSpPr>
          <p:nvPr/>
        </p:nvGrpSpPr>
        <p:grpSpPr bwMode="auto">
          <a:xfrm>
            <a:off x="457200" y="4114800"/>
            <a:ext cx="3830638" cy="2133600"/>
            <a:chOff x="457200" y="4114800"/>
            <a:chExt cx="3830638" cy="2133600"/>
          </a:xfrm>
        </p:grpSpPr>
        <p:grpSp>
          <p:nvGrpSpPr>
            <p:cNvPr id="253964" name="Group 202751"/>
            <p:cNvGrpSpPr>
              <a:grpSpLocks/>
            </p:cNvGrpSpPr>
            <p:nvPr/>
          </p:nvGrpSpPr>
          <p:grpSpPr bwMode="auto">
            <a:xfrm>
              <a:off x="457200" y="4419600"/>
              <a:ext cx="3830638" cy="1828800"/>
              <a:chOff x="457200" y="3352800"/>
              <a:chExt cx="3830638" cy="1828800"/>
            </a:xfrm>
          </p:grpSpPr>
          <p:sp>
            <p:nvSpPr>
              <p:cNvPr id="253972" name="Oval 5"/>
              <p:cNvSpPr>
                <a:spLocks noChangeArrowheads="1"/>
              </p:cNvSpPr>
              <p:nvPr/>
            </p:nvSpPr>
            <p:spPr bwMode="auto">
              <a:xfrm>
                <a:off x="2429410" y="33528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3" name="Oval 8"/>
              <p:cNvSpPr>
                <a:spLocks noChangeArrowheads="1"/>
              </p:cNvSpPr>
              <p:nvPr/>
            </p:nvSpPr>
            <p:spPr bwMode="auto">
              <a:xfrm>
                <a:off x="1291596" y="38100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4" name="Oval 11"/>
              <p:cNvSpPr>
                <a:spLocks noChangeArrowheads="1"/>
              </p:cNvSpPr>
              <p:nvPr/>
            </p:nvSpPr>
            <p:spPr bwMode="auto">
              <a:xfrm>
                <a:off x="798544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5" name="Oval 14"/>
              <p:cNvSpPr>
                <a:spLocks noChangeArrowheads="1"/>
              </p:cNvSpPr>
              <p:nvPr/>
            </p:nvSpPr>
            <p:spPr bwMode="auto">
              <a:xfrm>
                <a:off x="457200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6" name="Oval 17"/>
              <p:cNvSpPr>
                <a:spLocks noChangeArrowheads="1"/>
              </p:cNvSpPr>
              <p:nvPr/>
            </p:nvSpPr>
            <p:spPr bwMode="auto">
              <a:xfrm>
                <a:off x="1101961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7" name="Oval 20"/>
              <p:cNvSpPr>
                <a:spLocks noChangeArrowheads="1"/>
              </p:cNvSpPr>
              <p:nvPr/>
            </p:nvSpPr>
            <p:spPr bwMode="auto">
              <a:xfrm>
                <a:off x="1784649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8" name="Oval 26"/>
              <p:cNvSpPr>
                <a:spLocks noChangeArrowheads="1"/>
              </p:cNvSpPr>
              <p:nvPr/>
            </p:nvSpPr>
            <p:spPr bwMode="auto">
              <a:xfrm>
                <a:off x="3529296" y="38100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9" name="Oval 29"/>
              <p:cNvSpPr>
                <a:spLocks noChangeArrowheads="1"/>
              </p:cNvSpPr>
              <p:nvPr/>
            </p:nvSpPr>
            <p:spPr bwMode="auto">
              <a:xfrm>
                <a:off x="3036243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80" name="Oval 32"/>
              <p:cNvSpPr>
                <a:spLocks noChangeArrowheads="1"/>
              </p:cNvSpPr>
              <p:nvPr/>
            </p:nvSpPr>
            <p:spPr bwMode="auto">
              <a:xfrm>
                <a:off x="3339660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81" name="Oval 35"/>
              <p:cNvSpPr>
                <a:spLocks noChangeArrowheads="1"/>
              </p:cNvSpPr>
              <p:nvPr/>
            </p:nvSpPr>
            <p:spPr bwMode="auto">
              <a:xfrm>
                <a:off x="4022348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82" name="Oval 38"/>
              <p:cNvSpPr>
                <a:spLocks noChangeArrowheads="1"/>
              </p:cNvSpPr>
              <p:nvPr/>
            </p:nvSpPr>
            <p:spPr bwMode="auto">
              <a:xfrm>
                <a:off x="3150025" y="4932218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83" name="Line 40"/>
              <p:cNvSpPr>
                <a:spLocks noChangeShapeType="1"/>
              </p:cNvSpPr>
              <p:nvPr/>
            </p:nvSpPr>
            <p:spPr bwMode="auto">
              <a:xfrm flipH="1">
                <a:off x="1557086" y="35190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4" name="Line 41"/>
              <p:cNvSpPr>
                <a:spLocks noChangeShapeType="1"/>
              </p:cNvSpPr>
              <p:nvPr/>
            </p:nvSpPr>
            <p:spPr bwMode="auto">
              <a:xfrm>
                <a:off x="1519159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5" name="Line 42"/>
              <p:cNvSpPr>
                <a:spLocks noChangeShapeType="1"/>
              </p:cNvSpPr>
              <p:nvPr/>
            </p:nvSpPr>
            <p:spPr bwMode="auto">
              <a:xfrm>
                <a:off x="1974284" y="4433454"/>
                <a:ext cx="113781" cy="12469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6" name="Line 43"/>
              <p:cNvSpPr>
                <a:spLocks noChangeShapeType="1"/>
              </p:cNvSpPr>
              <p:nvPr/>
            </p:nvSpPr>
            <p:spPr bwMode="auto">
              <a:xfrm flipH="1">
                <a:off x="1026107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7" name="Line 44"/>
              <p:cNvSpPr>
                <a:spLocks noChangeShapeType="1"/>
              </p:cNvSpPr>
              <p:nvPr/>
            </p:nvSpPr>
            <p:spPr bwMode="auto">
              <a:xfrm>
                <a:off x="1026107" y="44334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8" name="Line 45"/>
              <p:cNvSpPr>
                <a:spLocks noChangeShapeType="1"/>
              </p:cNvSpPr>
              <p:nvPr/>
            </p:nvSpPr>
            <p:spPr bwMode="auto">
              <a:xfrm flipH="1">
                <a:off x="684763" y="4391891"/>
                <a:ext cx="151708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9" name="Line 46"/>
              <p:cNvSpPr>
                <a:spLocks noChangeShapeType="1"/>
              </p:cNvSpPr>
              <p:nvPr/>
            </p:nvSpPr>
            <p:spPr bwMode="auto">
              <a:xfrm>
                <a:off x="2694899" y="35190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0" name="Line 47"/>
              <p:cNvSpPr>
                <a:spLocks noChangeShapeType="1"/>
              </p:cNvSpPr>
              <p:nvPr/>
            </p:nvSpPr>
            <p:spPr bwMode="auto">
              <a:xfrm>
                <a:off x="3567223" y="40178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1" name="Line 48"/>
              <p:cNvSpPr>
                <a:spLocks noChangeShapeType="1"/>
              </p:cNvSpPr>
              <p:nvPr/>
            </p:nvSpPr>
            <p:spPr bwMode="auto">
              <a:xfrm>
                <a:off x="3756858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2" name="Line 49"/>
              <p:cNvSpPr>
                <a:spLocks noChangeShapeType="1"/>
              </p:cNvSpPr>
              <p:nvPr/>
            </p:nvSpPr>
            <p:spPr bwMode="auto">
              <a:xfrm flipH="1">
                <a:off x="3263806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3" name="Line 50"/>
              <p:cNvSpPr>
                <a:spLocks noChangeShapeType="1"/>
              </p:cNvSpPr>
              <p:nvPr/>
            </p:nvSpPr>
            <p:spPr bwMode="auto">
              <a:xfrm>
                <a:off x="3263806" y="44334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4" name="Line 51"/>
              <p:cNvSpPr>
                <a:spLocks noChangeShapeType="1"/>
              </p:cNvSpPr>
              <p:nvPr/>
            </p:nvSpPr>
            <p:spPr bwMode="auto">
              <a:xfrm flipH="1">
                <a:off x="3339660" y="4807527"/>
                <a:ext cx="75854" cy="12469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5" name="Oval 20"/>
              <p:cNvSpPr>
                <a:spLocks noChangeArrowheads="1"/>
              </p:cNvSpPr>
              <p:nvPr/>
            </p:nvSpPr>
            <p:spPr bwMode="auto">
              <a:xfrm>
                <a:off x="2006222" y="452264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  <p:grpSp>
          <p:nvGrpSpPr>
            <p:cNvPr id="253965" name="Group 88"/>
            <p:cNvGrpSpPr>
              <a:grpSpLocks/>
            </p:cNvGrpSpPr>
            <p:nvPr/>
          </p:nvGrpSpPr>
          <p:grpSpPr bwMode="auto">
            <a:xfrm>
              <a:off x="1712307" y="4114800"/>
              <a:ext cx="268893" cy="573759"/>
              <a:chOff x="2432" y="1328"/>
              <a:chExt cx="906" cy="2075"/>
            </a:xfrm>
          </p:grpSpPr>
          <p:sp>
            <p:nvSpPr>
              <p:cNvPr id="253966" name="Freeform 89"/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3320 w 410"/>
                  <a:gd name="T1" fmla="*/ 663 h 406"/>
                  <a:gd name="T2" fmla="*/ 2681 w 410"/>
                  <a:gd name="T3" fmla="*/ 236 h 406"/>
                  <a:gd name="T4" fmla="*/ 2047 w 410"/>
                  <a:gd name="T5" fmla="*/ 0 h 406"/>
                  <a:gd name="T6" fmla="*/ 1309 w 410"/>
                  <a:gd name="T7" fmla="*/ 0 h 406"/>
                  <a:gd name="T8" fmla="*/ 494 w 410"/>
                  <a:gd name="T9" fmla="*/ 150 h 406"/>
                  <a:gd name="T10" fmla="*/ 114 w 410"/>
                  <a:gd name="T11" fmla="*/ 403 h 406"/>
                  <a:gd name="T12" fmla="*/ 0 w 410"/>
                  <a:gd name="T13" fmla="*/ 753 h 406"/>
                  <a:gd name="T14" fmla="*/ 114 w 410"/>
                  <a:gd name="T15" fmla="*/ 1209 h 406"/>
                  <a:gd name="T16" fmla="*/ 607 w 410"/>
                  <a:gd name="T17" fmla="*/ 1735 h 406"/>
                  <a:gd name="T18" fmla="*/ 1503 w 410"/>
                  <a:gd name="T19" fmla="*/ 2073 h 406"/>
                  <a:gd name="T20" fmla="*/ 2182 w 410"/>
                  <a:gd name="T21" fmla="*/ 2248 h 406"/>
                  <a:gd name="T22" fmla="*/ 2873 w 410"/>
                  <a:gd name="T23" fmla="*/ 2309 h 406"/>
                  <a:gd name="T24" fmla="*/ 3434 w 410"/>
                  <a:gd name="T25" fmla="*/ 2225 h 406"/>
                  <a:gd name="T26" fmla="*/ 3739 w 410"/>
                  <a:gd name="T27" fmla="*/ 2073 h 406"/>
                  <a:gd name="T28" fmla="*/ 3928 w 410"/>
                  <a:gd name="T29" fmla="*/ 1735 h 406"/>
                  <a:gd name="T30" fmla="*/ 3891 w 410"/>
                  <a:gd name="T31" fmla="*/ 1320 h 406"/>
                  <a:gd name="T32" fmla="*/ 3675 w 410"/>
                  <a:gd name="T33" fmla="*/ 984 h 406"/>
                  <a:gd name="T34" fmla="*/ 4939 w 410"/>
                  <a:gd name="T35" fmla="*/ 663 h 406"/>
                  <a:gd name="T36" fmla="*/ 5054 w 410"/>
                  <a:gd name="T37" fmla="*/ 523 h 406"/>
                  <a:gd name="T38" fmla="*/ 4939 w 410"/>
                  <a:gd name="T39" fmla="*/ 459 h 406"/>
                  <a:gd name="T40" fmla="*/ 3554 w 410"/>
                  <a:gd name="T41" fmla="*/ 835 h 406"/>
                  <a:gd name="T42" fmla="*/ 3320 w 410"/>
                  <a:gd name="T43" fmla="*/ 66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7" name="Freeform 90"/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4338 w 329"/>
                  <a:gd name="T1" fmla="*/ 80 h 546"/>
                  <a:gd name="T2" fmla="*/ 3860 w 329"/>
                  <a:gd name="T3" fmla="*/ 0 h 546"/>
                  <a:gd name="T4" fmla="*/ 2877 w 329"/>
                  <a:gd name="T5" fmla="*/ 5 h 546"/>
                  <a:gd name="T6" fmla="*/ 1978 w 329"/>
                  <a:gd name="T7" fmla="*/ 312 h 546"/>
                  <a:gd name="T8" fmla="*/ 726 w 329"/>
                  <a:gd name="T9" fmla="*/ 915 h 546"/>
                  <a:gd name="T10" fmla="*/ 81 w 329"/>
                  <a:gd name="T11" fmla="*/ 1385 h 546"/>
                  <a:gd name="T12" fmla="*/ 0 w 329"/>
                  <a:gd name="T13" fmla="*/ 1564 h 546"/>
                  <a:gd name="T14" fmla="*/ 338 w 329"/>
                  <a:gd name="T15" fmla="*/ 1866 h 546"/>
                  <a:gd name="T16" fmla="*/ 1063 w 329"/>
                  <a:gd name="T17" fmla="*/ 2019 h 546"/>
                  <a:gd name="T18" fmla="*/ 1978 w 329"/>
                  <a:gd name="T19" fmla="*/ 2183 h 546"/>
                  <a:gd name="T20" fmla="*/ 2743 w 329"/>
                  <a:gd name="T21" fmla="*/ 2260 h 546"/>
                  <a:gd name="T22" fmla="*/ 3063 w 329"/>
                  <a:gd name="T23" fmla="*/ 2408 h 546"/>
                  <a:gd name="T24" fmla="*/ 2877 w 329"/>
                  <a:gd name="T25" fmla="*/ 2608 h 546"/>
                  <a:gd name="T26" fmla="*/ 2351 w 329"/>
                  <a:gd name="T27" fmla="*/ 2835 h 546"/>
                  <a:gd name="T28" fmla="*/ 1666 w 329"/>
                  <a:gd name="T29" fmla="*/ 2865 h 546"/>
                  <a:gd name="T30" fmla="*/ 1204 w 329"/>
                  <a:gd name="T31" fmla="*/ 2778 h 546"/>
                  <a:gd name="T32" fmla="*/ 920 w 329"/>
                  <a:gd name="T33" fmla="*/ 2865 h 546"/>
                  <a:gd name="T34" fmla="*/ 994 w 329"/>
                  <a:gd name="T35" fmla="*/ 2969 h 546"/>
                  <a:gd name="T36" fmla="*/ 1545 w 329"/>
                  <a:gd name="T37" fmla="*/ 3063 h 546"/>
                  <a:gd name="T38" fmla="*/ 2351 w 329"/>
                  <a:gd name="T39" fmla="*/ 3063 h 546"/>
                  <a:gd name="T40" fmla="*/ 3063 w 329"/>
                  <a:gd name="T41" fmla="*/ 2969 h 546"/>
                  <a:gd name="T42" fmla="*/ 3484 w 329"/>
                  <a:gd name="T43" fmla="*/ 2865 h 546"/>
                  <a:gd name="T44" fmla="*/ 3731 w 329"/>
                  <a:gd name="T45" fmla="*/ 2660 h 546"/>
                  <a:gd name="T46" fmla="*/ 3860 w 329"/>
                  <a:gd name="T47" fmla="*/ 2445 h 546"/>
                  <a:gd name="T48" fmla="*/ 3557 w 329"/>
                  <a:gd name="T49" fmla="*/ 2238 h 546"/>
                  <a:gd name="T50" fmla="*/ 2743 w 329"/>
                  <a:gd name="T51" fmla="*/ 2100 h 546"/>
                  <a:gd name="T52" fmla="*/ 1797 w 329"/>
                  <a:gd name="T53" fmla="*/ 1982 h 546"/>
                  <a:gd name="T54" fmla="*/ 994 w 329"/>
                  <a:gd name="T55" fmla="*/ 1782 h 546"/>
                  <a:gd name="T56" fmla="*/ 798 w 329"/>
                  <a:gd name="T57" fmla="*/ 1620 h 546"/>
                  <a:gd name="T58" fmla="*/ 920 w 329"/>
                  <a:gd name="T59" fmla="*/ 1299 h 546"/>
                  <a:gd name="T60" fmla="*/ 1545 w 329"/>
                  <a:gd name="T61" fmla="*/ 915 h 546"/>
                  <a:gd name="T62" fmla="*/ 2271 w 329"/>
                  <a:gd name="T63" fmla="*/ 682 h 546"/>
                  <a:gd name="T64" fmla="*/ 3392 w 329"/>
                  <a:gd name="T65" fmla="*/ 513 h 546"/>
                  <a:gd name="T66" fmla="*/ 4338 w 329"/>
                  <a:gd name="T67" fmla="*/ 424 h 546"/>
                  <a:gd name="T68" fmla="*/ 4338 w 329"/>
                  <a:gd name="T69" fmla="*/ 195 h 546"/>
                  <a:gd name="T70" fmla="*/ 4338 w 329"/>
                  <a:gd name="T71" fmla="*/ 80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8" name="Freeform 91"/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3276 w 309"/>
                  <a:gd name="T1" fmla="*/ 1178 h 673"/>
                  <a:gd name="T2" fmla="*/ 2893 w 309"/>
                  <a:gd name="T3" fmla="*/ 479 h 673"/>
                  <a:gd name="T4" fmla="*/ 2481 w 309"/>
                  <a:gd name="T5" fmla="*/ 142 h 673"/>
                  <a:gd name="T6" fmla="*/ 1537 w 309"/>
                  <a:gd name="T7" fmla="*/ 0 h 673"/>
                  <a:gd name="T8" fmla="*/ 603 w 309"/>
                  <a:gd name="T9" fmla="*/ 58 h 673"/>
                  <a:gd name="T10" fmla="*/ 181 w 309"/>
                  <a:gd name="T11" fmla="*/ 422 h 673"/>
                  <a:gd name="T12" fmla="*/ 239 w 309"/>
                  <a:gd name="T13" fmla="*/ 865 h 673"/>
                  <a:gd name="T14" fmla="*/ 491 w 309"/>
                  <a:gd name="T15" fmla="*/ 1593 h 673"/>
                  <a:gd name="T16" fmla="*/ 491 w 309"/>
                  <a:gd name="T17" fmla="*/ 2233 h 673"/>
                  <a:gd name="T18" fmla="*/ 181 w 309"/>
                  <a:gd name="T19" fmla="*/ 2787 h 673"/>
                  <a:gd name="T20" fmla="*/ 0 w 309"/>
                  <a:gd name="T21" fmla="*/ 3103 h 673"/>
                  <a:gd name="T22" fmla="*/ 114 w 309"/>
                  <a:gd name="T23" fmla="*/ 3382 h 673"/>
                  <a:gd name="T24" fmla="*/ 543 w 309"/>
                  <a:gd name="T25" fmla="*/ 3526 h 673"/>
                  <a:gd name="T26" fmla="*/ 1129 w 309"/>
                  <a:gd name="T27" fmla="*/ 3653 h 673"/>
                  <a:gd name="T28" fmla="*/ 1651 w 309"/>
                  <a:gd name="T29" fmla="*/ 3720 h 673"/>
                  <a:gd name="T30" fmla="*/ 2370 w 309"/>
                  <a:gd name="T31" fmla="*/ 3720 h 673"/>
                  <a:gd name="T32" fmla="*/ 3159 w 309"/>
                  <a:gd name="T33" fmla="*/ 3429 h 673"/>
                  <a:gd name="T34" fmla="*/ 3768 w 309"/>
                  <a:gd name="T35" fmla="*/ 2843 h 673"/>
                  <a:gd name="T36" fmla="*/ 3719 w 309"/>
                  <a:gd name="T37" fmla="*/ 2312 h 673"/>
                  <a:gd name="T38" fmla="*/ 3345 w 309"/>
                  <a:gd name="T39" fmla="*/ 1699 h 673"/>
                  <a:gd name="T40" fmla="*/ 3276 w 309"/>
                  <a:gd name="T41" fmla="*/ 1178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9" name="Freeform 92"/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3089 w 235"/>
                  <a:gd name="T1" fmla="*/ 80 h 973"/>
                  <a:gd name="T2" fmla="*/ 2257 w 235"/>
                  <a:gd name="T3" fmla="*/ 0 h 973"/>
                  <a:gd name="T4" fmla="*/ 1753 w 235"/>
                  <a:gd name="T5" fmla="*/ 80 h 973"/>
                  <a:gd name="T6" fmla="*/ 1550 w 235"/>
                  <a:gd name="T7" fmla="*/ 373 h 973"/>
                  <a:gd name="T8" fmla="*/ 1753 w 235"/>
                  <a:gd name="T9" fmla="*/ 1978 h 973"/>
                  <a:gd name="T10" fmla="*/ 1753 w 235"/>
                  <a:gd name="T11" fmla="*/ 2345 h 973"/>
                  <a:gd name="T12" fmla="*/ 1485 w 235"/>
                  <a:gd name="T13" fmla="*/ 3049 h 973"/>
                  <a:gd name="T14" fmla="*/ 1406 w 235"/>
                  <a:gd name="T15" fmla="*/ 3861 h 973"/>
                  <a:gd name="T16" fmla="*/ 1550 w 235"/>
                  <a:gd name="T17" fmla="*/ 4264 h 973"/>
                  <a:gd name="T18" fmla="*/ 1406 w 235"/>
                  <a:gd name="T19" fmla="*/ 4500 h 973"/>
                  <a:gd name="T20" fmla="*/ 423 w 235"/>
                  <a:gd name="T21" fmla="*/ 4850 h 973"/>
                  <a:gd name="T22" fmla="*/ 0 w 235"/>
                  <a:gd name="T23" fmla="*/ 5290 h 973"/>
                  <a:gd name="T24" fmla="*/ 90 w 235"/>
                  <a:gd name="T25" fmla="*/ 5423 h 973"/>
                  <a:gd name="T26" fmla="*/ 835 w 235"/>
                  <a:gd name="T27" fmla="*/ 5576 h 973"/>
                  <a:gd name="T28" fmla="*/ 1051 w 235"/>
                  <a:gd name="T29" fmla="*/ 5519 h 973"/>
                  <a:gd name="T30" fmla="*/ 1118 w 235"/>
                  <a:gd name="T31" fmla="*/ 5253 h 973"/>
                  <a:gd name="T32" fmla="*/ 1347 w 235"/>
                  <a:gd name="T33" fmla="*/ 4888 h 973"/>
                  <a:gd name="T34" fmla="*/ 1686 w 235"/>
                  <a:gd name="T35" fmla="*/ 4709 h 973"/>
                  <a:gd name="T36" fmla="*/ 2106 w 235"/>
                  <a:gd name="T37" fmla="*/ 4593 h 973"/>
                  <a:gd name="T38" fmla="*/ 2464 w 235"/>
                  <a:gd name="T39" fmla="*/ 4442 h 973"/>
                  <a:gd name="T40" fmla="*/ 2543 w 235"/>
                  <a:gd name="T41" fmla="*/ 4324 h 973"/>
                  <a:gd name="T42" fmla="*/ 2321 w 235"/>
                  <a:gd name="T43" fmla="*/ 4185 h 973"/>
                  <a:gd name="T44" fmla="*/ 2106 w 235"/>
                  <a:gd name="T45" fmla="*/ 4094 h 973"/>
                  <a:gd name="T46" fmla="*/ 1978 w 235"/>
                  <a:gd name="T47" fmla="*/ 3746 h 973"/>
                  <a:gd name="T48" fmla="*/ 2106 w 235"/>
                  <a:gd name="T49" fmla="*/ 3009 h 973"/>
                  <a:gd name="T50" fmla="*/ 2597 w 235"/>
                  <a:gd name="T51" fmla="*/ 2176 h 973"/>
                  <a:gd name="T52" fmla="*/ 3089 w 235"/>
                  <a:gd name="T53" fmla="*/ 1515 h 973"/>
                  <a:gd name="T54" fmla="*/ 3235 w 235"/>
                  <a:gd name="T55" fmla="*/ 704 h 973"/>
                  <a:gd name="T56" fmla="*/ 3089 w 235"/>
                  <a:gd name="T57" fmla="*/ 80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0" name="Freeform 93"/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612 w 384"/>
                  <a:gd name="T1" fmla="*/ 704 h 821"/>
                  <a:gd name="T2" fmla="*/ 1475 w 384"/>
                  <a:gd name="T3" fmla="*/ 230 h 821"/>
                  <a:gd name="T4" fmla="*/ 904 w 384"/>
                  <a:gd name="T5" fmla="*/ 0 h 821"/>
                  <a:gd name="T6" fmla="*/ 5 w 384"/>
                  <a:gd name="T7" fmla="*/ 5 h 821"/>
                  <a:gd name="T8" fmla="*/ 0 w 384"/>
                  <a:gd name="T9" fmla="*/ 230 h 821"/>
                  <a:gd name="T10" fmla="*/ 5 w 384"/>
                  <a:gd name="T11" fmla="*/ 675 h 821"/>
                  <a:gd name="T12" fmla="*/ 503 w 384"/>
                  <a:gd name="T13" fmla="*/ 1343 h 821"/>
                  <a:gd name="T14" fmla="*/ 862 w 384"/>
                  <a:gd name="T15" fmla="*/ 1842 h 821"/>
                  <a:gd name="T16" fmla="*/ 1215 w 384"/>
                  <a:gd name="T17" fmla="*/ 2503 h 821"/>
                  <a:gd name="T18" fmla="*/ 1342 w 384"/>
                  <a:gd name="T19" fmla="*/ 3084 h 821"/>
                  <a:gd name="T20" fmla="*/ 1342 w 384"/>
                  <a:gd name="T21" fmla="*/ 3548 h 821"/>
                  <a:gd name="T22" fmla="*/ 1162 w 384"/>
                  <a:gd name="T23" fmla="*/ 3911 h 821"/>
                  <a:gd name="T24" fmla="*/ 971 w 384"/>
                  <a:gd name="T25" fmla="*/ 4029 h 821"/>
                  <a:gd name="T26" fmla="*/ 971 w 384"/>
                  <a:gd name="T27" fmla="*/ 4137 h 821"/>
                  <a:gd name="T28" fmla="*/ 1215 w 384"/>
                  <a:gd name="T29" fmla="*/ 4315 h 821"/>
                  <a:gd name="T30" fmla="*/ 1677 w 384"/>
                  <a:gd name="T31" fmla="*/ 4371 h 821"/>
                  <a:gd name="T32" fmla="*/ 2388 w 384"/>
                  <a:gd name="T33" fmla="*/ 4371 h 821"/>
                  <a:gd name="T34" fmla="*/ 3686 w 384"/>
                  <a:gd name="T35" fmla="*/ 4520 h 821"/>
                  <a:gd name="T36" fmla="*/ 4066 w 384"/>
                  <a:gd name="T37" fmla="*/ 4731 h 821"/>
                  <a:gd name="T38" fmla="*/ 4669 w 384"/>
                  <a:gd name="T39" fmla="*/ 4604 h 821"/>
                  <a:gd name="T40" fmla="*/ 4910 w 384"/>
                  <a:gd name="T41" fmla="*/ 4315 h 821"/>
                  <a:gd name="T42" fmla="*/ 4669 w 384"/>
                  <a:gd name="T43" fmla="*/ 4205 h 821"/>
                  <a:gd name="T44" fmla="*/ 3549 w 384"/>
                  <a:gd name="T45" fmla="*/ 4137 h 821"/>
                  <a:gd name="T46" fmla="*/ 2320 w 384"/>
                  <a:gd name="T47" fmla="*/ 4137 h 821"/>
                  <a:gd name="T48" fmla="*/ 1799 w 384"/>
                  <a:gd name="T49" fmla="*/ 4111 h 821"/>
                  <a:gd name="T50" fmla="*/ 1677 w 384"/>
                  <a:gd name="T51" fmla="*/ 3941 h 821"/>
                  <a:gd name="T52" fmla="*/ 1799 w 384"/>
                  <a:gd name="T53" fmla="*/ 3611 h 821"/>
                  <a:gd name="T54" fmla="*/ 1880 w 384"/>
                  <a:gd name="T55" fmla="*/ 3061 h 821"/>
                  <a:gd name="T56" fmla="*/ 1745 w 384"/>
                  <a:gd name="T57" fmla="*/ 2442 h 821"/>
                  <a:gd name="T58" fmla="*/ 1542 w 384"/>
                  <a:gd name="T59" fmla="*/ 1631 h 821"/>
                  <a:gd name="T60" fmla="*/ 1612 w 384"/>
                  <a:gd name="T61" fmla="*/ 933 h 821"/>
                  <a:gd name="T62" fmla="*/ 1612 w 384"/>
                  <a:gd name="T63" fmla="*/ 70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1" name="Freeform 94"/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4338 w 329"/>
                  <a:gd name="T1" fmla="*/ 80 h 546"/>
                  <a:gd name="T2" fmla="*/ 3860 w 329"/>
                  <a:gd name="T3" fmla="*/ 0 h 546"/>
                  <a:gd name="T4" fmla="*/ 2877 w 329"/>
                  <a:gd name="T5" fmla="*/ 5 h 546"/>
                  <a:gd name="T6" fmla="*/ 1978 w 329"/>
                  <a:gd name="T7" fmla="*/ 312 h 546"/>
                  <a:gd name="T8" fmla="*/ 726 w 329"/>
                  <a:gd name="T9" fmla="*/ 915 h 546"/>
                  <a:gd name="T10" fmla="*/ 81 w 329"/>
                  <a:gd name="T11" fmla="*/ 1385 h 546"/>
                  <a:gd name="T12" fmla="*/ 0 w 329"/>
                  <a:gd name="T13" fmla="*/ 1564 h 546"/>
                  <a:gd name="T14" fmla="*/ 338 w 329"/>
                  <a:gd name="T15" fmla="*/ 1866 h 546"/>
                  <a:gd name="T16" fmla="*/ 1063 w 329"/>
                  <a:gd name="T17" fmla="*/ 2019 h 546"/>
                  <a:gd name="T18" fmla="*/ 1978 w 329"/>
                  <a:gd name="T19" fmla="*/ 2183 h 546"/>
                  <a:gd name="T20" fmla="*/ 2743 w 329"/>
                  <a:gd name="T21" fmla="*/ 2260 h 546"/>
                  <a:gd name="T22" fmla="*/ 3063 w 329"/>
                  <a:gd name="T23" fmla="*/ 2408 h 546"/>
                  <a:gd name="T24" fmla="*/ 2877 w 329"/>
                  <a:gd name="T25" fmla="*/ 2608 h 546"/>
                  <a:gd name="T26" fmla="*/ 2351 w 329"/>
                  <a:gd name="T27" fmla="*/ 2835 h 546"/>
                  <a:gd name="T28" fmla="*/ 1666 w 329"/>
                  <a:gd name="T29" fmla="*/ 2865 h 546"/>
                  <a:gd name="T30" fmla="*/ 1204 w 329"/>
                  <a:gd name="T31" fmla="*/ 2778 h 546"/>
                  <a:gd name="T32" fmla="*/ 920 w 329"/>
                  <a:gd name="T33" fmla="*/ 2865 h 546"/>
                  <a:gd name="T34" fmla="*/ 994 w 329"/>
                  <a:gd name="T35" fmla="*/ 2969 h 546"/>
                  <a:gd name="T36" fmla="*/ 1545 w 329"/>
                  <a:gd name="T37" fmla="*/ 3063 h 546"/>
                  <a:gd name="T38" fmla="*/ 2351 w 329"/>
                  <a:gd name="T39" fmla="*/ 3063 h 546"/>
                  <a:gd name="T40" fmla="*/ 3063 w 329"/>
                  <a:gd name="T41" fmla="*/ 2969 h 546"/>
                  <a:gd name="T42" fmla="*/ 3484 w 329"/>
                  <a:gd name="T43" fmla="*/ 2865 h 546"/>
                  <a:gd name="T44" fmla="*/ 3731 w 329"/>
                  <a:gd name="T45" fmla="*/ 2660 h 546"/>
                  <a:gd name="T46" fmla="*/ 3860 w 329"/>
                  <a:gd name="T47" fmla="*/ 2445 h 546"/>
                  <a:gd name="T48" fmla="*/ 3557 w 329"/>
                  <a:gd name="T49" fmla="*/ 2238 h 546"/>
                  <a:gd name="T50" fmla="*/ 2743 w 329"/>
                  <a:gd name="T51" fmla="*/ 2100 h 546"/>
                  <a:gd name="T52" fmla="*/ 1797 w 329"/>
                  <a:gd name="T53" fmla="*/ 1982 h 546"/>
                  <a:gd name="T54" fmla="*/ 994 w 329"/>
                  <a:gd name="T55" fmla="*/ 1782 h 546"/>
                  <a:gd name="T56" fmla="*/ 798 w 329"/>
                  <a:gd name="T57" fmla="*/ 1620 h 546"/>
                  <a:gd name="T58" fmla="*/ 920 w 329"/>
                  <a:gd name="T59" fmla="*/ 1299 h 546"/>
                  <a:gd name="T60" fmla="*/ 1545 w 329"/>
                  <a:gd name="T61" fmla="*/ 915 h 546"/>
                  <a:gd name="T62" fmla="*/ 2271 w 329"/>
                  <a:gd name="T63" fmla="*/ 682 h 546"/>
                  <a:gd name="T64" fmla="*/ 3392 w 329"/>
                  <a:gd name="T65" fmla="*/ 513 h 546"/>
                  <a:gd name="T66" fmla="*/ 4338 w 329"/>
                  <a:gd name="T67" fmla="*/ 424 h 546"/>
                  <a:gd name="T68" fmla="*/ 4338 w 329"/>
                  <a:gd name="T69" fmla="*/ 195 h 546"/>
                  <a:gd name="T70" fmla="*/ 4338 w 329"/>
                  <a:gd name="T71" fmla="*/ 80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28" name="Rectangle 4"/>
          <p:cNvSpPr>
            <a:spLocks noChangeArrowheads="1"/>
          </p:cNvSpPr>
          <p:nvPr/>
        </p:nvSpPr>
        <p:spPr bwMode="auto">
          <a:xfrm>
            <a:off x="1828800" y="1458913"/>
            <a:ext cx="3070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 =         </a:t>
            </a:r>
            <a:r>
              <a:rPr lang="en-US" altLang="en-US" i="0">
                <a:latin typeface="Symbol" pitchFamily="18" charset="2"/>
              </a:rPr>
              <a:t>Q</a:t>
            </a:r>
            <a:r>
              <a:rPr lang="en-US" altLang="en-US" i="0"/>
              <a:t>(</a:t>
            </a:r>
            <a:r>
              <a:rPr lang="en-US" altLang="en-US"/>
              <a:t>n</a:t>
            </a:r>
            <a:r>
              <a:rPr lang="en-US" altLang="en-US" i="0"/>
              <a:t>)     × </a:t>
            </a:r>
          </a:p>
        </p:txBody>
      </p:sp>
      <p:sp>
        <p:nvSpPr>
          <p:cNvPr id="253960" name="Text Box 3"/>
          <p:cNvSpPr txBox="1">
            <a:spLocks noChangeArrowheads="1"/>
          </p:cNvSpPr>
          <p:nvPr/>
        </p:nvSpPr>
        <p:spPr bwMode="auto">
          <a:xfrm>
            <a:off x="76200" y="868363"/>
            <a:ext cx="22844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Time: </a:t>
            </a:r>
            <a:r>
              <a:rPr lang="en-US" altLang="en-US"/>
              <a:t>T</a:t>
            </a:r>
            <a:r>
              <a:rPr lang="en-US" altLang="en-US" i="0"/>
              <a:t>(</a:t>
            </a:r>
            <a:r>
              <a:rPr lang="en-US" altLang="en-US"/>
              <a:t>n</a:t>
            </a:r>
            <a:r>
              <a:rPr lang="en-US" altLang="en-US" i="0"/>
              <a:t>) =</a:t>
            </a:r>
          </a:p>
        </p:txBody>
      </p:sp>
      <p:sp>
        <p:nvSpPr>
          <p:cNvPr id="253961" name="Text Box 7"/>
          <p:cNvSpPr txBox="1">
            <a:spLocks noChangeArrowheads="1"/>
          </p:cNvSpPr>
          <p:nvPr/>
        </p:nvSpPr>
        <p:spPr bwMode="auto">
          <a:xfrm>
            <a:off x="2389188" y="719138"/>
            <a:ext cx="65452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i="0"/>
              <a:t>∑</a:t>
            </a:r>
            <a:r>
              <a:rPr lang="en-US" altLang="en-US" sz="4000" i="0" baseline="-25000"/>
              <a:t>stack frame </a:t>
            </a:r>
            <a:r>
              <a:rPr lang="en-US" altLang="en-US" i="0"/>
              <a:t>Work done by stack frame</a:t>
            </a:r>
          </a:p>
        </p:txBody>
      </p:sp>
      <p:sp>
        <p:nvSpPr>
          <p:cNvPr id="158" name="Rectangle 4"/>
          <p:cNvSpPr>
            <a:spLocks noChangeArrowheads="1"/>
          </p:cNvSpPr>
          <p:nvPr/>
        </p:nvSpPr>
        <p:spPr bwMode="auto">
          <a:xfrm>
            <a:off x="5030788" y="1439863"/>
            <a:ext cx="2903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latin typeface="Symbol" pitchFamily="18" charset="2"/>
              </a:rPr>
              <a:t>Q</a:t>
            </a:r>
            <a:r>
              <a:rPr lang="en-US" altLang="en-US" i="0"/>
              <a:t>(</a:t>
            </a:r>
            <a:r>
              <a:rPr lang="en-US" altLang="en-US"/>
              <a:t>1</a:t>
            </a:r>
            <a:r>
              <a:rPr lang="en-US" altLang="en-US" i="0"/>
              <a:t>)   =     </a:t>
            </a:r>
            <a:r>
              <a:rPr lang="en-US" altLang="en-US" i="0">
                <a:latin typeface="Symbol" pitchFamily="18" charset="2"/>
              </a:rPr>
              <a:t>Q</a:t>
            </a:r>
            <a:r>
              <a:rPr lang="en-US" altLang="en-US" i="0"/>
              <a:t>(</a:t>
            </a:r>
            <a:r>
              <a:rPr lang="en-US" altLang="en-US"/>
              <a:t>n</a:t>
            </a:r>
            <a:r>
              <a:rPr lang="en-US" altLang="en-US" i="0"/>
              <a:t>) </a:t>
            </a:r>
          </a:p>
        </p:txBody>
      </p:sp>
      <p:sp>
        <p:nvSpPr>
          <p:cNvPr id="253963" name="Rectangle 158"/>
          <p:cNvSpPr>
            <a:spLocks noChangeArrowheads="1"/>
          </p:cNvSpPr>
          <p:nvPr/>
        </p:nvSpPr>
        <p:spPr bwMode="auto">
          <a:xfrm>
            <a:off x="7570788" y="228600"/>
            <a:ext cx="10620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(time)</a:t>
            </a:r>
          </a:p>
        </p:txBody>
      </p:sp>
    </p:spTree>
    <p:extLst>
      <p:ext uri="{BB962C8B-B14F-4D97-AF65-F5344CB8AC3E}">
        <p14:creationId xmlns:p14="http://schemas.microsoft.com/office/powerpoint/2010/main" val="345567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2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2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27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27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27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27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2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2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27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27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27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27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 autoUpdateAnimBg="0"/>
      <p:bldP spid="158" grpId="0" autoUpdateAnimBg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18115" name="Text Box 3"/>
          <p:cNvSpPr txBox="1">
            <a:spLocks noChangeArrowheads="1"/>
          </p:cNvSpPr>
          <p:nvPr/>
        </p:nvSpPr>
        <p:spPr bwMode="auto">
          <a:xfrm>
            <a:off x="838200" y="1325563"/>
            <a:ext cx="33797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number of nodes = </a:t>
            </a:r>
            <a:endParaRPr lang="en-US" altLang="en-US" i="0">
              <a:solidFill>
                <a:schemeClr val="accent1"/>
              </a:solidFill>
            </a:endParaRPr>
          </a:p>
        </p:txBody>
      </p:sp>
      <p:grpSp>
        <p:nvGrpSpPr>
          <p:cNvPr id="218117" name="Group 9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55112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3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4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5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6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7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8125" name="Text Box 105"/>
          <p:cNvSpPr txBox="1">
            <a:spLocks noChangeArrowheads="1"/>
          </p:cNvSpPr>
          <p:nvPr/>
        </p:nvSpPr>
        <p:spPr bwMode="auto">
          <a:xfrm>
            <a:off x="2209800" y="1981200"/>
            <a:ext cx="5018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One friend for each sub-tree.</a:t>
            </a:r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457200" y="3200400"/>
            <a:ext cx="7696200" cy="2857500"/>
            <a:chOff x="457200" y="3200400"/>
            <a:chExt cx="7696200" cy="2857500"/>
          </a:xfrm>
        </p:grpSpPr>
        <p:grpSp>
          <p:nvGrpSpPr>
            <p:cNvPr id="255060" name="Group 5"/>
            <p:cNvGrpSpPr>
              <a:grpSpLocks/>
            </p:cNvGrpSpPr>
            <p:nvPr/>
          </p:nvGrpSpPr>
          <p:grpSpPr bwMode="auto">
            <a:xfrm>
              <a:off x="4419600" y="3200400"/>
              <a:ext cx="533400" cy="457200"/>
              <a:chOff x="2352" y="960"/>
              <a:chExt cx="336" cy="288"/>
            </a:xfrm>
          </p:grpSpPr>
          <p:sp>
            <p:nvSpPr>
              <p:cNvPr id="255110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11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55061" name="Group 8"/>
            <p:cNvGrpSpPr>
              <a:grpSpLocks/>
            </p:cNvGrpSpPr>
            <p:nvPr/>
          </p:nvGrpSpPr>
          <p:grpSpPr bwMode="auto">
            <a:xfrm>
              <a:off x="2133600" y="4038600"/>
              <a:ext cx="533400" cy="457200"/>
              <a:chOff x="2352" y="960"/>
              <a:chExt cx="336" cy="288"/>
            </a:xfrm>
          </p:grpSpPr>
          <p:sp>
            <p:nvSpPr>
              <p:cNvPr id="255108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9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55062" name="Group 11"/>
            <p:cNvGrpSpPr>
              <a:grpSpLocks/>
            </p:cNvGrpSpPr>
            <p:nvPr/>
          </p:nvGrpSpPr>
          <p:grpSpPr bwMode="auto">
            <a:xfrm>
              <a:off x="1143000" y="4724400"/>
              <a:ext cx="533400" cy="457200"/>
              <a:chOff x="2352" y="960"/>
              <a:chExt cx="336" cy="288"/>
            </a:xfrm>
          </p:grpSpPr>
          <p:sp>
            <p:nvSpPr>
              <p:cNvPr id="255106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7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55063" name="Group 14"/>
            <p:cNvGrpSpPr>
              <a:grpSpLocks/>
            </p:cNvGrpSpPr>
            <p:nvPr/>
          </p:nvGrpSpPr>
          <p:grpSpPr bwMode="auto">
            <a:xfrm>
              <a:off x="457200" y="5410200"/>
              <a:ext cx="533400" cy="457200"/>
              <a:chOff x="2352" y="960"/>
              <a:chExt cx="336" cy="288"/>
            </a:xfrm>
          </p:grpSpPr>
          <p:sp>
            <p:nvSpPr>
              <p:cNvPr id="255104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5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55064" name="Group 17"/>
            <p:cNvGrpSpPr>
              <a:grpSpLocks/>
            </p:cNvGrpSpPr>
            <p:nvPr/>
          </p:nvGrpSpPr>
          <p:grpSpPr bwMode="auto">
            <a:xfrm>
              <a:off x="1752600" y="5410200"/>
              <a:ext cx="533400" cy="457200"/>
              <a:chOff x="2352" y="960"/>
              <a:chExt cx="336" cy="288"/>
            </a:xfrm>
          </p:grpSpPr>
          <p:sp>
            <p:nvSpPr>
              <p:cNvPr id="255102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3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55065" name="Group 20"/>
            <p:cNvGrpSpPr>
              <a:grpSpLocks/>
            </p:cNvGrpSpPr>
            <p:nvPr/>
          </p:nvGrpSpPr>
          <p:grpSpPr bwMode="auto">
            <a:xfrm>
              <a:off x="3276600" y="4800600"/>
              <a:ext cx="533400" cy="457200"/>
              <a:chOff x="2352" y="960"/>
              <a:chExt cx="336" cy="288"/>
            </a:xfrm>
          </p:grpSpPr>
          <p:sp>
            <p:nvSpPr>
              <p:cNvPr id="255100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1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55066" name="Group 23"/>
            <p:cNvGrpSpPr>
              <a:grpSpLocks/>
            </p:cNvGrpSpPr>
            <p:nvPr/>
          </p:nvGrpSpPr>
          <p:grpSpPr bwMode="auto">
            <a:xfrm>
              <a:off x="3352800" y="5600700"/>
              <a:ext cx="533400" cy="457200"/>
              <a:chOff x="2352" y="960"/>
              <a:chExt cx="336" cy="288"/>
            </a:xfrm>
          </p:grpSpPr>
          <p:sp>
            <p:nvSpPr>
              <p:cNvPr id="255098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9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55067" name="Group 26"/>
            <p:cNvGrpSpPr>
              <a:grpSpLocks/>
            </p:cNvGrpSpPr>
            <p:nvPr/>
          </p:nvGrpSpPr>
          <p:grpSpPr bwMode="auto">
            <a:xfrm>
              <a:off x="6629400" y="4038600"/>
              <a:ext cx="533400" cy="457200"/>
              <a:chOff x="2352" y="960"/>
              <a:chExt cx="336" cy="288"/>
            </a:xfrm>
          </p:grpSpPr>
          <p:sp>
            <p:nvSpPr>
              <p:cNvPr id="255096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7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55068" name="Group 29"/>
            <p:cNvGrpSpPr>
              <a:grpSpLocks/>
            </p:cNvGrpSpPr>
            <p:nvPr/>
          </p:nvGrpSpPr>
          <p:grpSpPr bwMode="auto">
            <a:xfrm>
              <a:off x="5638800" y="4724400"/>
              <a:ext cx="533400" cy="457200"/>
              <a:chOff x="2352" y="960"/>
              <a:chExt cx="336" cy="288"/>
            </a:xfrm>
          </p:grpSpPr>
          <p:sp>
            <p:nvSpPr>
              <p:cNvPr id="255094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5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55069" name="Group 32"/>
            <p:cNvGrpSpPr>
              <a:grpSpLocks/>
            </p:cNvGrpSpPr>
            <p:nvPr/>
          </p:nvGrpSpPr>
          <p:grpSpPr bwMode="auto">
            <a:xfrm>
              <a:off x="6248400" y="5410200"/>
              <a:ext cx="533400" cy="457200"/>
              <a:chOff x="2352" y="960"/>
              <a:chExt cx="336" cy="288"/>
            </a:xfrm>
          </p:grpSpPr>
          <p:sp>
            <p:nvSpPr>
              <p:cNvPr id="255092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3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55070" name="Group 35"/>
            <p:cNvGrpSpPr>
              <a:grpSpLocks/>
            </p:cNvGrpSpPr>
            <p:nvPr/>
          </p:nvGrpSpPr>
          <p:grpSpPr bwMode="auto">
            <a:xfrm>
              <a:off x="7620000" y="4724400"/>
              <a:ext cx="533400" cy="457200"/>
              <a:chOff x="2352" y="960"/>
              <a:chExt cx="336" cy="288"/>
            </a:xfrm>
          </p:grpSpPr>
          <p:sp>
            <p:nvSpPr>
              <p:cNvPr id="255090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1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55071" name="Group 38"/>
            <p:cNvGrpSpPr>
              <a:grpSpLocks/>
            </p:cNvGrpSpPr>
            <p:nvPr/>
          </p:nvGrpSpPr>
          <p:grpSpPr bwMode="auto">
            <a:xfrm>
              <a:off x="4914900" y="5486399"/>
              <a:ext cx="533400" cy="457200"/>
              <a:chOff x="2352" y="960"/>
              <a:chExt cx="336" cy="288"/>
            </a:xfrm>
          </p:grpSpPr>
          <p:sp>
            <p:nvSpPr>
              <p:cNvPr id="255088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89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55072" name="Line 41"/>
            <p:cNvSpPr>
              <a:spLocks noChangeShapeType="1"/>
            </p:cNvSpPr>
            <p:nvPr/>
          </p:nvSpPr>
          <p:spPr bwMode="auto">
            <a:xfrm flipH="1">
              <a:off x="2667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3" name="Line 42"/>
            <p:cNvSpPr>
              <a:spLocks noChangeShapeType="1"/>
            </p:cNvSpPr>
            <p:nvPr/>
          </p:nvSpPr>
          <p:spPr bwMode="auto">
            <a:xfrm flipH="1">
              <a:off x="3543300" y="3590048"/>
              <a:ext cx="974724" cy="1232777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4" name="Line 43"/>
            <p:cNvSpPr>
              <a:spLocks noChangeShapeType="1"/>
            </p:cNvSpPr>
            <p:nvPr/>
          </p:nvSpPr>
          <p:spPr bwMode="auto">
            <a:xfrm>
              <a:off x="3583781" y="5219700"/>
              <a:ext cx="35719" cy="41116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5" name="Line 44"/>
            <p:cNvSpPr>
              <a:spLocks noChangeShapeType="1"/>
            </p:cNvSpPr>
            <p:nvPr/>
          </p:nvSpPr>
          <p:spPr bwMode="auto">
            <a:xfrm flipH="1">
              <a:off x="16002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6" name="Line 45"/>
            <p:cNvSpPr>
              <a:spLocks noChangeShapeType="1"/>
            </p:cNvSpPr>
            <p:nvPr/>
          </p:nvSpPr>
          <p:spPr bwMode="auto">
            <a:xfrm>
              <a:off x="16002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7" name="Line 46"/>
            <p:cNvSpPr>
              <a:spLocks noChangeShapeType="1"/>
            </p:cNvSpPr>
            <p:nvPr/>
          </p:nvSpPr>
          <p:spPr bwMode="auto">
            <a:xfrm flipH="1">
              <a:off x="914400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8" name="Line 47"/>
            <p:cNvSpPr>
              <a:spLocks noChangeShapeType="1"/>
            </p:cNvSpPr>
            <p:nvPr/>
          </p:nvSpPr>
          <p:spPr bwMode="auto">
            <a:xfrm>
              <a:off x="4953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9" name="Line 48"/>
            <p:cNvSpPr>
              <a:spLocks noChangeShapeType="1"/>
            </p:cNvSpPr>
            <p:nvPr/>
          </p:nvSpPr>
          <p:spPr bwMode="auto">
            <a:xfrm>
              <a:off x="6705600" y="4419600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0" name="Line 49"/>
            <p:cNvSpPr>
              <a:spLocks noChangeShapeType="1"/>
            </p:cNvSpPr>
            <p:nvPr/>
          </p:nvSpPr>
          <p:spPr bwMode="auto">
            <a:xfrm>
              <a:off x="70866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1" name="Line 50"/>
            <p:cNvSpPr>
              <a:spLocks noChangeShapeType="1"/>
            </p:cNvSpPr>
            <p:nvPr/>
          </p:nvSpPr>
          <p:spPr bwMode="auto">
            <a:xfrm>
              <a:off x="4810124" y="3657600"/>
              <a:ext cx="927101" cy="1143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2" name="Line 51"/>
            <p:cNvSpPr>
              <a:spLocks noChangeShapeType="1"/>
            </p:cNvSpPr>
            <p:nvPr/>
          </p:nvSpPr>
          <p:spPr bwMode="auto">
            <a:xfrm>
              <a:off x="60960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3" name="Line 52"/>
            <p:cNvSpPr>
              <a:spLocks noChangeShapeType="1"/>
            </p:cNvSpPr>
            <p:nvPr/>
          </p:nvSpPr>
          <p:spPr bwMode="auto">
            <a:xfrm flipH="1">
              <a:off x="5305425" y="5143501"/>
              <a:ext cx="431800" cy="38893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5084" name="Group 38"/>
            <p:cNvGrpSpPr>
              <a:grpSpLocks/>
            </p:cNvGrpSpPr>
            <p:nvPr/>
          </p:nvGrpSpPr>
          <p:grpSpPr bwMode="auto">
            <a:xfrm>
              <a:off x="5562600" y="5562600"/>
              <a:ext cx="533400" cy="457200"/>
              <a:chOff x="2352" y="960"/>
              <a:chExt cx="336" cy="288"/>
            </a:xfrm>
          </p:grpSpPr>
          <p:sp>
            <p:nvSpPr>
              <p:cNvPr id="255086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87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sp>
          <p:nvSpPr>
            <p:cNvPr id="255085" name="Line 52"/>
            <p:cNvSpPr>
              <a:spLocks noChangeShapeType="1"/>
            </p:cNvSpPr>
            <p:nvPr/>
          </p:nvSpPr>
          <p:spPr bwMode="auto">
            <a:xfrm flipH="1">
              <a:off x="5867398" y="5181600"/>
              <a:ext cx="38101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73025" y="3044825"/>
            <a:ext cx="8328025" cy="3382963"/>
            <a:chOff x="73024" y="3044825"/>
            <a:chExt cx="8328670" cy="3383520"/>
          </a:xfrm>
        </p:grpSpPr>
        <p:grpSp>
          <p:nvGrpSpPr>
            <p:cNvPr id="254988" name="Group 1"/>
            <p:cNvGrpSpPr>
              <a:grpSpLocks/>
            </p:cNvGrpSpPr>
            <p:nvPr/>
          </p:nvGrpSpPr>
          <p:grpSpPr bwMode="auto">
            <a:xfrm>
              <a:off x="73024" y="3502025"/>
              <a:ext cx="3143201" cy="2586038"/>
              <a:chOff x="73024" y="3502025"/>
              <a:chExt cx="3143201" cy="2586038"/>
            </a:xfrm>
          </p:grpSpPr>
          <p:sp>
            <p:nvSpPr>
              <p:cNvPr id="255043" name="Freeform 56"/>
              <p:cNvSpPr>
                <a:spLocks/>
              </p:cNvSpPr>
              <p:nvPr/>
            </p:nvSpPr>
            <p:spPr bwMode="auto">
              <a:xfrm>
                <a:off x="73024" y="3729038"/>
                <a:ext cx="3143201" cy="2359025"/>
              </a:xfrm>
              <a:custGeom>
                <a:avLst/>
                <a:gdLst>
                  <a:gd name="T0" fmla="*/ 2147483647 w 7647"/>
                  <a:gd name="T1" fmla="*/ 0 h 10000"/>
                  <a:gd name="T2" fmla="*/ 0 w 7647"/>
                  <a:gd name="T3" fmla="*/ 2147483647 h 10000"/>
                  <a:gd name="T4" fmla="*/ 2147483647 w 7647"/>
                  <a:gd name="T5" fmla="*/ 2147483647 h 10000"/>
                  <a:gd name="T6" fmla="*/ 2147483647 w 7647"/>
                  <a:gd name="T7" fmla="*/ 2147483647 h 10000"/>
                  <a:gd name="T8" fmla="*/ 2147483647 w 7647"/>
                  <a:gd name="T9" fmla="*/ 2147483647 h 10000"/>
                  <a:gd name="T10" fmla="*/ 2147483647 w 7647"/>
                  <a:gd name="T11" fmla="*/ 0 h 100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47" h="10000">
                    <a:moveTo>
                      <a:pt x="5741" y="0"/>
                    </a:moveTo>
                    <a:lnTo>
                      <a:pt x="0" y="8065"/>
                    </a:lnTo>
                    <a:lnTo>
                      <a:pt x="1112" y="10000"/>
                    </a:lnTo>
                    <a:lnTo>
                      <a:pt x="5725" y="10000"/>
                    </a:lnTo>
                    <a:lnTo>
                      <a:pt x="7647" y="2816"/>
                    </a:lnTo>
                    <a:lnTo>
                      <a:pt x="5741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5044" name="Group 59"/>
              <p:cNvGrpSpPr>
                <a:grpSpLocks/>
              </p:cNvGrpSpPr>
              <p:nvPr/>
            </p:nvGrpSpPr>
            <p:grpSpPr bwMode="auto">
              <a:xfrm flipH="1">
                <a:off x="1219200" y="3502025"/>
                <a:ext cx="381000" cy="993775"/>
                <a:chOff x="2308" y="1513"/>
                <a:chExt cx="1162" cy="2570"/>
              </a:xfrm>
            </p:grpSpPr>
            <p:grpSp>
              <p:nvGrpSpPr>
                <p:cNvPr id="255046" name="Group 60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5054" name="Freeform 61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5" name="Freeform 62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6" name="Freeform 63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7" name="Freeform 64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8" name="Freeform 65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9" name="Freeform 66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5047" name="Freeform 67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48" name="Freeform 68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49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50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51" name="Oval 71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52" name="Oval 72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53" name="Oval 73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5045" name="Text Box 81"/>
              <p:cNvSpPr txBox="1">
                <a:spLocks noChangeArrowheads="1"/>
              </p:cNvSpPr>
              <p:nvPr/>
            </p:nvSpPr>
            <p:spPr bwMode="auto">
              <a:xfrm>
                <a:off x="1600200" y="3521075"/>
                <a:ext cx="387350" cy="579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4</a:t>
                </a:r>
              </a:p>
            </p:txBody>
          </p:sp>
        </p:grpSp>
        <p:grpSp>
          <p:nvGrpSpPr>
            <p:cNvPr id="254989" name="Group 4"/>
            <p:cNvGrpSpPr>
              <a:grpSpLocks/>
            </p:cNvGrpSpPr>
            <p:nvPr/>
          </p:nvGrpSpPr>
          <p:grpSpPr bwMode="auto">
            <a:xfrm>
              <a:off x="6148816" y="3044825"/>
              <a:ext cx="2252878" cy="2453982"/>
              <a:chOff x="6148816" y="3044825"/>
              <a:chExt cx="2252878" cy="2453982"/>
            </a:xfrm>
          </p:grpSpPr>
          <p:grpSp>
            <p:nvGrpSpPr>
              <p:cNvPr id="255026" name="Group 82"/>
              <p:cNvGrpSpPr>
                <a:grpSpLocks/>
              </p:cNvGrpSpPr>
              <p:nvPr/>
            </p:nvGrpSpPr>
            <p:grpSpPr bwMode="auto">
              <a:xfrm flipH="1">
                <a:off x="7239000" y="3044825"/>
                <a:ext cx="381000" cy="993775"/>
                <a:chOff x="2308" y="1513"/>
                <a:chExt cx="1162" cy="2570"/>
              </a:xfrm>
            </p:grpSpPr>
            <p:grpSp>
              <p:nvGrpSpPr>
                <p:cNvPr id="255029" name="Group 8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5037" name="Freeform 8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38" name="Freeform 8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39" name="Freeform 8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40" name="Freeform 8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41" name="Freeform 8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42" name="Freeform 8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5030" name="Freeform 9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31" name="Freeform 9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32" name="Oval 9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33" name="Oval 9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34" name="Oval 9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35" name="Oval 9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36" name="Oval 9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5027" name="Text Box 97"/>
              <p:cNvSpPr txBox="1">
                <a:spLocks noChangeArrowheads="1"/>
              </p:cNvSpPr>
              <p:nvPr/>
            </p:nvSpPr>
            <p:spPr bwMode="auto">
              <a:xfrm>
                <a:off x="7610475" y="3063875"/>
                <a:ext cx="387350" cy="579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2</a:t>
                </a:r>
              </a:p>
            </p:txBody>
          </p:sp>
          <p:sp>
            <p:nvSpPr>
              <p:cNvPr id="255028" name="Freeform 57"/>
              <p:cNvSpPr>
                <a:spLocks/>
              </p:cNvSpPr>
              <p:nvPr/>
            </p:nvSpPr>
            <p:spPr bwMode="auto">
              <a:xfrm>
                <a:off x="6148816" y="3631795"/>
                <a:ext cx="2252878" cy="1867012"/>
              </a:xfrm>
              <a:custGeom>
                <a:avLst/>
                <a:gdLst>
                  <a:gd name="T0" fmla="*/ 2147483647 w 10000"/>
                  <a:gd name="T1" fmla="*/ 0 h 9957"/>
                  <a:gd name="T2" fmla="*/ 0 w 10000"/>
                  <a:gd name="T3" fmla="*/ 2147483647 h 9957"/>
                  <a:gd name="T4" fmla="*/ 2147483647 w 10000"/>
                  <a:gd name="T5" fmla="*/ 2147483647 h 9957"/>
                  <a:gd name="T6" fmla="*/ 2147483647 w 10000"/>
                  <a:gd name="T7" fmla="*/ 2147483647 h 9957"/>
                  <a:gd name="T8" fmla="*/ 2147483647 w 10000"/>
                  <a:gd name="T9" fmla="*/ 0 h 99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00" h="9957">
                    <a:moveTo>
                      <a:pt x="3997" y="0"/>
                    </a:moveTo>
                    <a:lnTo>
                      <a:pt x="0" y="4241"/>
                    </a:lnTo>
                    <a:cubicBezTo>
                      <a:pt x="775" y="5900"/>
                      <a:pt x="6979" y="9547"/>
                      <a:pt x="8646" y="9957"/>
                    </a:cubicBezTo>
                    <a:lnTo>
                      <a:pt x="10000" y="6704"/>
                    </a:lnTo>
                    <a:lnTo>
                      <a:pt x="3997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990" name="Group 2"/>
            <p:cNvGrpSpPr>
              <a:grpSpLocks/>
            </p:cNvGrpSpPr>
            <p:nvPr/>
          </p:nvGrpSpPr>
          <p:grpSpPr bwMode="auto">
            <a:xfrm>
              <a:off x="2937975" y="3810000"/>
              <a:ext cx="1538791" cy="2618345"/>
              <a:chOff x="2937975" y="3810000"/>
              <a:chExt cx="1538791" cy="2618345"/>
            </a:xfrm>
          </p:grpSpPr>
          <p:sp>
            <p:nvSpPr>
              <p:cNvPr id="255009" name="Freeform 57"/>
              <p:cNvSpPr>
                <a:spLocks/>
              </p:cNvSpPr>
              <p:nvPr/>
            </p:nvSpPr>
            <p:spPr bwMode="auto">
              <a:xfrm rot="3538896">
                <a:off x="2784141" y="4735720"/>
                <a:ext cx="1846459" cy="1538791"/>
              </a:xfrm>
              <a:custGeom>
                <a:avLst/>
                <a:gdLst>
                  <a:gd name="T0" fmla="*/ 2147483647 w 10000"/>
                  <a:gd name="T1" fmla="*/ 0 h 9999"/>
                  <a:gd name="T2" fmla="*/ 0 w 10000"/>
                  <a:gd name="T3" fmla="*/ 2147483647 h 9999"/>
                  <a:gd name="T4" fmla="*/ 2147483647 w 10000"/>
                  <a:gd name="T5" fmla="*/ 2147483647 h 9999"/>
                  <a:gd name="T6" fmla="*/ 2147483647 w 10000"/>
                  <a:gd name="T7" fmla="*/ 2147483647 h 9999"/>
                  <a:gd name="T8" fmla="*/ 2147483647 w 10000"/>
                  <a:gd name="T9" fmla="*/ 0 h 99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00" h="9999">
                    <a:moveTo>
                      <a:pt x="2329" y="0"/>
                    </a:moveTo>
                    <a:lnTo>
                      <a:pt x="0" y="5488"/>
                    </a:lnTo>
                    <a:cubicBezTo>
                      <a:pt x="946" y="7509"/>
                      <a:pt x="6681" y="9908"/>
                      <a:pt x="8348" y="9999"/>
                    </a:cubicBezTo>
                    <a:lnTo>
                      <a:pt x="10000" y="6035"/>
                    </a:lnTo>
                    <a:lnTo>
                      <a:pt x="2329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5010" name="Group 82"/>
              <p:cNvGrpSpPr>
                <a:grpSpLocks/>
              </p:cNvGrpSpPr>
              <p:nvPr/>
            </p:nvGrpSpPr>
            <p:grpSpPr bwMode="auto">
              <a:xfrm flipH="1">
                <a:off x="3657600" y="3810000"/>
                <a:ext cx="381000" cy="993775"/>
                <a:chOff x="2308" y="1513"/>
                <a:chExt cx="1162" cy="2570"/>
              </a:xfrm>
            </p:grpSpPr>
            <p:grpSp>
              <p:nvGrpSpPr>
                <p:cNvPr id="255012" name="Group 8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5020" name="Freeform 8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1" name="Freeform 8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2" name="Freeform 8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3" name="Freeform 8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4" name="Freeform 8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5" name="Freeform 8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5013" name="Freeform 9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14" name="Freeform 9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15" name="Oval 9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16" name="Oval 9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17" name="Oval 9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18" name="Oval 9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19" name="Oval 9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5011" name="Text Box 97"/>
              <p:cNvSpPr txBox="1">
                <a:spLocks noChangeArrowheads="1"/>
              </p:cNvSpPr>
              <p:nvPr/>
            </p:nvSpPr>
            <p:spPr bwMode="auto">
              <a:xfrm>
                <a:off x="3956050" y="3829050"/>
                <a:ext cx="387350" cy="579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2</a:t>
                </a:r>
              </a:p>
            </p:txBody>
          </p:sp>
        </p:grpSp>
        <p:grpSp>
          <p:nvGrpSpPr>
            <p:cNvPr id="254991" name="Group 3"/>
            <p:cNvGrpSpPr>
              <a:grpSpLocks/>
            </p:cNvGrpSpPr>
            <p:nvPr/>
          </p:nvGrpSpPr>
          <p:grpSpPr bwMode="auto">
            <a:xfrm>
              <a:off x="4395787" y="3733800"/>
              <a:ext cx="2881375" cy="2584886"/>
              <a:chOff x="4395787" y="3733800"/>
              <a:chExt cx="2881375" cy="2584886"/>
            </a:xfrm>
          </p:grpSpPr>
          <p:sp>
            <p:nvSpPr>
              <p:cNvPr id="254992" name="Freeform 57"/>
              <p:cNvSpPr>
                <a:spLocks/>
              </p:cNvSpPr>
              <p:nvPr/>
            </p:nvSpPr>
            <p:spPr bwMode="auto">
              <a:xfrm>
                <a:off x="4395787" y="4338670"/>
                <a:ext cx="2881375" cy="1980016"/>
              </a:xfrm>
              <a:custGeom>
                <a:avLst/>
                <a:gdLst>
                  <a:gd name="T0" fmla="*/ 2147483647 w 10000"/>
                  <a:gd name="T1" fmla="*/ 0 h 10141"/>
                  <a:gd name="T2" fmla="*/ 0 w 10000"/>
                  <a:gd name="T3" fmla="*/ 2147483647 h 10141"/>
                  <a:gd name="T4" fmla="*/ 2147483647 w 10000"/>
                  <a:gd name="T5" fmla="*/ 2147483647 h 10141"/>
                  <a:gd name="T6" fmla="*/ 2147483647 w 10000"/>
                  <a:gd name="T7" fmla="*/ 2147483647 h 10141"/>
                  <a:gd name="T8" fmla="*/ 2147483647 w 10000"/>
                  <a:gd name="T9" fmla="*/ 2147483647 h 10141"/>
                  <a:gd name="T10" fmla="*/ 2147483647 w 10000"/>
                  <a:gd name="T11" fmla="*/ 0 h 10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00" h="10141">
                    <a:moveTo>
                      <a:pt x="5306" y="0"/>
                    </a:moveTo>
                    <a:lnTo>
                      <a:pt x="0" y="7902"/>
                    </a:lnTo>
                    <a:lnTo>
                      <a:pt x="3074" y="10000"/>
                    </a:lnTo>
                    <a:cubicBezTo>
                      <a:pt x="4564" y="10277"/>
                      <a:pt x="7787" y="10155"/>
                      <a:pt x="8941" y="9562"/>
                    </a:cubicBezTo>
                    <a:lnTo>
                      <a:pt x="10000" y="6439"/>
                    </a:lnTo>
                    <a:lnTo>
                      <a:pt x="5306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993" name="Group 82"/>
              <p:cNvGrpSpPr>
                <a:grpSpLocks/>
              </p:cNvGrpSpPr>
              <p:nvPr/>
            </p:nvGrpSpPr>
            <p:grpSpPr bwMode="auto">
              <a:xfrm flipH="1">
                <a:off x="4876800" y="3733800"/>
                <a:ext cx="381000" cy="993775"/>
                <a:chOff x="2308" y="1513"/>
                <a:chExt cx="1162" cy="2570"/>
              </a:xfrm>
            </p:grpSpPr>
            <p:grpSp>
              <p:nvGrpSpPr>
                <p:cNvPr id="254995" name="Group 8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5003" name="Freeform 8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4" name="Freeform 8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5" name="Freeform 8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6" name="Freeform 8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7" name="Freeform 8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8" name="Freeform 8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4996" name="Freeform 9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997" name="Freeform 9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998" name="Oval 9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4999" name="Oval 9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00" name="Oval 9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01" name="Oval 9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02" name="Oval 9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4994" name="Text Box 97"/>
              <p:cNvSpPr txBox="1">
                <a:spLocks noChangeArrowheads="1"/>
              </p:cNvSpPr>
              <p:nvPr/>
            </p:nvSpPr>
            <p:spPr bwMode="auto">
              <a:xfrm>
                <a:off x="5181600" y="3752850"/>
                <a:ext cx="387350" cy="579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4</a:t>
                </a:r>
              </a:p>
            </p:txBody>
          </p:sp>
        </p:grpSp>
      </p:grpSp>
      <p:sp>
        <p:nvSpPr>
          <p:cNvPr id="140" name="Text Box 3"/>
          <p:cNvSpPr txBox="1">
            <a:spLocks noChangeArrowheads="1"/>
          </p:cNvSpPr>
          <p:nvPr/>
        </p:nvSpPr>
        <p:spPr bwMode="auto">
          <a:xfrm>
            <a:off x="3124200" y="741363"/>
            <a:ext cx="26828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Many Children</a:t>
            </a:r>
            <a:endParaRPr lang="en-US" altLang="en-US" i="0">
              <a:solidFill>
                <a:schemeClr val="accent1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186238" y="1381125"/>
            <a:ext cx="3440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 </a:t>
            </a:r>
            <a:r>
              <a:rPr lang="en-US" altLang="en-US" sz="2800" i="0">
                <a:solidFill>
                  <a:srgbClr val="FF99FF"/>
                </a:solidFill>
              </a:rPr>
              <a:t>4</a:t>
            </a:r>
            <a:r>
              <a:rPr lang="en-US" altLang="en-US" sz="2800" i="0"/>
              <a:t> + </a:t>
            </a:r>
            <a:r>
              <a:rPr lang="en-US" altLang="en-US" sz="2800" i="0">
                <a:solidFill>
                  <a:srgbClr val="FF99FF"/>
                </a:solidFill>
              </a:rPr>
              <a:t>2</a:t>
            </a:r>
            <a:r>
              <a:rPr lang="en-US" altLang="en-US" sz="2800" i="0"/>
              <a:t> + </a:t>
            </a:r>
            <a:r>
              <a:rPr lang="en-US" altLang="en-US" sz="2800" i="0">
                <a:solidFill>
                  <a:srgbClr val="FF99FF"/>
                </a:solidFill>
              </a:rPr>
              <a:t>4</a:t>
            </a:r>
            <a:r>
              <a:rPr lang="en-US" altLang="en-US" sz="2800" i="0"/>
              <a:t> + </a:t>
            </a:r>
            <a:r>
              <a:rPr lang="en-US" altLang="en-US" sz="2800" i="0">
                <a:solidFill>
                  <a:srgbClr val="FF99FF"/>
                </a:solidFill>
              </a:rPr>
              <a:t>2</a:t>
            </a:r>
            <a:r>
              <a:rPr lang="en-US" altLang="en-US" sz="2800" i="0"/>
              <a:t> + 1 = </a:t>
            </a:r>
            <a:r>
              <a:rPr lang="en-US" altLang="en-US" sz="2800" i="0">
                <a:solidFill>
                  <a:srgbClr val="FF99FF"/>
                </a:solidFill>
              </a:rPr>
              <a:t>13</a:t>
            </a:r>
          </a:p>
        </p:txBody>
      </p:sp>
      <p:sp>
        <p:nvSpPr>
          <p:cNvPr id="254986" name="Rectangle 140"/>
          <p:cNvSpPr>
            <a:spLocks noChangeArrowheads="1"/>
          </p:cNvSpPr>
          <p:nvPr/>
        </p:nvSpPr>
        <p:spPr bwMode="auto">
          <a:xfrm>
            <a:off x="7391400" y="228600"/>
            <a:ext cx="14208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(friends)</a:t>
            </a:r>
          </a:p>
        </p:txBody>
      </p:sp>
      <p:sp>
        <p:nvSpPr>
          <p:cNvPr id="254987" name="Rectangle 141"/>
          <p:cNvSpPr>
            <a:spLocks noChangeArrowheads="1"/>
          </p:cNvSpPr>
          <p:nvPr/>
        </p:nvSpPr>
        <p:spPr bwMode="auto">
          <a:xfrm>
            <a:off x="6913563" y="-66675"/>
            <a:ext cx="237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(mult-children)</a:t>
            </a:r>
          </a:p>
        </p:txBody>
      </p:sp>
    </p:spTree>
    <p:extLst>
      <p:ext uri="{BB962C8B-B14F-4D97-AF65-F5344CB8AC3E}">
        <p14:creationId xmlns:p14="http://schemas.microsoft.com/office/powerpoint/2010/main" val="1868372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8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8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8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8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115" grpId="0"/>
      <p:bldP spid="218125" grpId="0"/>
      <p:bldP spid="140" grpId="0"/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/>
              <a:t>Abstract Data Types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6124754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Restricted Data Structure:</a:t>
            </a: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Some times we limit what operation can be done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for efficiency 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understanding</a:t>
            </a:r>
          </a:p>
          <a:p>
            <a:pPr>
              <a:spcBef>
                <a:spcPts val="0"/>
              </a:spcBef>
              <a:defRPr/>
            </a:pPr>
            <a:r>
              <a:rPr lang="en-US" i="0" dirty="0">
                <a:solidFill>
                  <a:srgbClr val="FFFF00"/>
                </a:solidFill>
                <a:cs typeface="Arial" charset="0"/>
              </a:rPr>
              <a:t>Stack: </a:t>
            </a:r>
            <a:r>
              <a:rPr lang="en-US" i="0" dirty="0">
                <a:solidFill>
                  <a:srgbClr val="FFFFFF"/>
                </a:solidFill>
                <a:cs typeface="Arial" charset="0"/>
              </a:rPr>
              <a:t>A list, but elements can only be </a:t>
            </a:r>
            <a:br>
              <a:rPr lang="en-US" i="0" dirty="0">
                <a:solidFill>
                  <a:srgbClr val="FFFFFF"/>
                </a:solidFill>
                <a:cs typeface="Arial" charset="0"/>
              </a:rPr>
            </a:br>
            <a:r>
              <a:rPr lang="en-US" i="0" dirty="0">
                <a:solidFill>
                  <a:srgbClr val="FFFFFF"/>
                </a:solidFill>
                <a:cs typeface="Arial" charset="0"/>
              </a:rPr>
              <a:t>     pushed onto and popped from the top.</a:t>
            </a:r>
          </a:p>
          <a:p>
            <a:pPr>
              <a:spcBef>
                <a:spcPts val="0"/>
              </a:spcBef>
              <a:defRPr/>
            </a:pPr>
            <a:r>
              <a:rPr lang="en-US" i="0" dirty="0">
                <a:solidFill>
                  <a:srgbClr val="FFFF00"/>
                </a:solidFill>
                <a:cs typeface="Arial" charset="0"/>
              </a:rPr>
              <a:t>Queue: </a:t>
            </a:r>
            <a:r>
              <a:rPr lang="en-US" i="0" dirty="0">
                <a:solidFill>
                  <a:srgbClr val="FFFFFF"/>
                </a:solidFill>
                <a:cs typeface="Arial" charset="0"/>
              </a:rPr>
              <a:t>A list, but elements can only be </a:t>
            </a:r>
            <a:br>
              <a:rPr lang="en-US" i="0" dirty="0">
                <a:solidFill>
                  <a:srgbClr val="FFFFFF"/>
                </a:solidFill>
                <a:cs typeface="Arial" charset="0"/>
              </a:rPr>
            </a:br>
            <a:r>
              <a:rPr lang="en-US" i="0" dirty="0">
                <a:solidFill>
                  <a:srgbClr val="FFFFFF"/>
                </a:solidFill>
                <a:cs typeface="Arial" charset="0"/>
              </a:rPr>
              <a:t>     added at the end and removed from </a:t>
            </a:r>
            <a:br>
              <a:rPr lang="en-US" i="0" dirty="0">
                <a:solidFill>
                  <a:srgbClr val="FFFFFF"/>
                </a:solidFill>
                <a:cs typeface="Arial" charset="0"/>
              </a:rPr>
            </a:br>
            <a:r>
              <a:rPr lang="en-US" i="0" dirty="0">
                <a:solidFill>
                  <a:srgbClr val="FFFFFF"/>
                </a:solidFill>
                <a:cs typeface="Arial" charset="0"/>
              </a:rPr>
              <a:t>     the front. </a:t>
            </a: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Important in handling jobs.</a:t>
            </a:r>
          </a:p>
          <a:p>
            <a:pPr>
              <a:spcBef>
                <a:spcPts val="0"/>
              </a:spcBef>
              <a:defRPr/>
            </a:pPr>
            <a:r>
              <a:rPr lang="en-US" i="0" dirty="0">
                <a:solidFill>
                  <a:srgbClr val="FFFF00"/>
                </a:solidFill>
                <a:cs typeface="Arial" charset="0"/>
              </a:rPr>
              <a:t>Priority Queue: </a:t>
            </a:r>
            <a:r>
              <a:rPr lang="en-US" i="0" dirty="0">
                <a:solidFill>
                  <a:srgbClr val="FFFFFF"/>
                </a:solidFill>
                <a:cs typeface="Arial" charset="0"/>
              </a:rPr>
              <a:t>The “highest priority” element </a:t>
            </a:r>
            <a:br>
              <a:rPr lang="en-US" i="0" dirty="0">
                <a:solidFill>
                  <a:srgbClr val="FFFFFF"/>
                </a:solidFill>
                <a:cs typeface="Arial" charset="0"/>
              </a:rPr>
            </a:br>
            <a:r>
              <a:rPr lang="en-US" i="0" dirty="0">
                <a:solidFill>
                  <a:srgbClr val="FFFFFF"/>
                </a:solidFill>
                <a:cs typeface="Arial" charset="0"/>
              </a:rPr>
              <a:t>     is handled next.</a:t>
            </a: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50180" name="Rectangle 2"/>
          <p:cNvSpPr>
            <a:spLocks noChangeArrowheads="1"/>
          </p:cNvSpPr>
          <p:nvPr/>
        </p:nvSpPr>
        <p:spPr bwMode="auto">
          <a:xfrm>
            <a:off x="2286000" y="1905000"/>
            <a:ext cx="45720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i="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12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616325"/>
            <a:ext cx="240030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5256213"/>
            <a:ext cx="839788" cy="1258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2750" y="2197894"/>
            <a:ext cx="914400" cy="1281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2" descr="http://www.marketingempire.co.uk/wp-content/uploads/2013/10/10-7-efficiency-Productivity-Tools-for-Small-Businesse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7100" y="1762125"/>
            <a:ext cx="1104900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4" descr="http://plpnetwork.com/wp-content/uploads/2012/11/Children-thinking-300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6325" y="1752600"/>
            <a:ext cx="1057275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641431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57027" name="Group 4"/>
          <p:cNvGrpSpPr>
            <a:grpSpLocks/>
          </p:cNvGrpSpPr>
          <p:nvPr/>
        </p:nvGrpSpPr>
        <p:grpSpPr bwMode="auto">
          <a:xfrm>
            <a:off x="2362200" y="1725613"/>
            <a:ext cx="533400" cy="457200"/>
            <a:chOff x="2352" y="960"/>
            <a:chExt cx="336" cy="288"/>
          </a:xfrm>
        </p:grpSpPr>
        <p:sp>
          <p:nvSpPr>
            <p:cNvPr id="257152" name="Oval 5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7153" name="Rectangle 6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sp>
        <p:nvSpPr>
          <p:cNvPr id="257028" name="Freeform 40"/>
          <p:cNvSpPr>
            <a:spLocks/>
          </p:cNvSpPr>
          <p:nvPr/>
        </p:nvSpPr>
        <p:spPr bwMode="auto">
          <a:xfrm>
            <a:off x="1541463" y="2030413"/>
            <a:ext cx="820737" cy="414337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29" name="Freeform 46"/>
          <p:cNvSpPr>
            <a:spLocks/>
          </p:cNvSpPr>
          <p:nvPr/>
        </p:nvSpPr>
        <p:spPr bwMode="auto">
          <a:xfrm>
            <a:off x="2895600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2147483647 w 538"/>
              <a:gd name="T3" fmla="*/ 2147483647 h 290"/>
              <a:gd name="T4" fmla="*/ 0 60000 65536"/>
              <a:gd name="T5" fmla="*/ 0 60000 65536"/>
              <a:gd name="T6" fmla="*/ 0 w 538"/>
              <a:gd name="T7" fmla="*/ 0 h 290"/>
              <a:gd name="T8" fmla="*/ 538 w 538"/>
              <a:gd name="T9" fmla="*/ 290 h 29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0" name="Text Box 55"/>
          <p:cNvSpPr txBox="1">
            <a:spLocks noChangeArrowheads="1"/>
          </p:cNvSpPr>
          <p:nvPr/>
        </p:nvSpPr>
        <p:spPr bwMode="auto">
          <a:xfrm>
            <a:off x="2286000" y="685800"/>
            <a:ext cx="52212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Designing Program/Test Cases</a:t>
            </a:r>
          </a:p>
        </p:txBody>
      </p:sp>
      <p:grpSp>
        <p:nvGrpSpPr>
          <p:cNvPr id="257031" name="Group 58"/>
          <p:cNvGrpSpPr>
            <a:grpSpLocks/>
          </p:cNvGrpSpPr>
          <p:nvPr/>
        </p:nvGrpSpPr>
        <p:grpSpPr bwMode="auto">
          <a:xfrm>
            <a:off x="685800" y="2460625"/>
            <a:ext cx="1741488" cy="1398588"/>
            <a:chOff x="1927" y="2400"/>
            <a:chExt cx="1097" cy="881"/>
          </a:xfrm>
        </p:grpSpPr>
        <p:sp>
          <p:nvSpPr>
            <p:cNvPr id="257150" name="Freeform 56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1" name="Text Box 57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7032" name="Group 59"/>
          <p:cNvGrpSpPr>
            <a:grpSpLocks/>
          </p:cNvGrpSpPr>
          <p:nvPr/>
        </p:nvGrpSpPr>
        <p:grpSpPr bwMode="auto">
          <a:xfrm>
            <a:off x="2895600" y="2487613"/>
            <a:ext cx="1741488" cy="1398587"/>
            <a:chOff x="1927" y="2400"/>
            <a:chExt cx="1097" cy="881"/>
          </a:xfrm>
        </p:grpSpPr>
        <p:sp>
          <p:nvSpPr>
            <p:cNvPr id="257148" name="Freeform 60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9" name="Text Box 61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7033" name="Group 62"/>
          <p:cNvGrpSpPr>
            <a:grpSpLocks/>
          </p:cNvGrpSpPr>
          <p:nvPr/>
        </p:nvGrpSpPr>
        <p:grpSpPr bwMode="auto">
          <a:xfrm>
            <a:off x="6640513" y="1725613"/>
            <a:ext cx="533400" cy="457200"/>
            <a:chOff x="2352" y="960"/>
            <a:chExt cx="336" cy="288"/>
          </a:xfrm>
        </p:grpSpPr>
        <p:sp>
          <p:nvSpPr>
            <p:cNvPr id="257146" name="Oval 63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7147" name="Rectangle 64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grpSp>
        <p:nvGrpSpPr>
          <p:cNvPr id="257034" name="Group 67"/>
          <p:cNvGrpSpPr>
            <a:grpSpLocks/>
          </p:cNvGrpSpPr>
          <p:nvPr/>
        </p:nvGrpSpPr>
        <p:grpSpPr bwMode="auto">
          <a:xfrm>
            <a:off x="6000750" y="2438400"/>
            <a:ext cx="1741488" cy="1398588"/>
            <a:chOff x="1927" y="2400"/>
            <a:chExt cx="1097" cy="881"/>
          </a:xfrm>
        </p:grpSpPr>
        <p:sp>
          <p:nvSpPr>
            <p:cNvPr id="257144" name="Freeform 68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5" name="Text Box 69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7035" name="Group 79"/>
          <p:cNvGrpSpPr>
            <a:grpSpLocks/>
          </p:cNvGrpSpPr>
          <p:nvPr/>
        </p:nvGrpSpPr>
        <p:grpSpPr bwMode="auto">
          <a:xfrm>
            <a:off x="2373313" y="5791200"/>
            <a:ext cx="533400" cy="457200"/>
            <a:chOff x="2352" y="960"/>
            <a:chExt cx="336" cy="288"/>
          </a:xfrm>
        </p:grpSpPr>
        <p:sp>
          <p:nvSpPr>
            <p:cNvPr id="257142" name="Oval 80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7143" name="Rectangle 81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grpSp>
        <p:nvGrpSpPr>
          <p:cNvPr id="257036" name="Group 84"/>
          <p:cNvGrpSpPr>
            <a:grpSpLocks/>
          </p:cNvGrpSpPr>
          <p:nvPr/>
        </p:nvGrpSpPr>
        <p:grpSpPr bwMode="auto">
          <a:xfrm>
            <a:off x="7010400" y="5788025"/>
            <a:ext cx="152400" cy="304800"/>
            <a:chOff x="1776" y="3408"/>
            <a:chExt cx="96" cy="192"/>
          </a:xfrm>
        </p:grpSpPr>
        <p:sp>
          <p:nvSpPr>
            <p:cNvPr id="257140" name="Oval 85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7141" name="Line 86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103"/>
          <p:cNvGrpSpPr>
            <a:grpSpLocks/>
          </p:cNvGrpSpPr>
          <p:nvPr/>
        </p:nvGrpSpPr>
        <p:grpSpPr bwMode="auto">
          <a:xfrm>
            <a:off x="7162800" y="5559425"/>
            <a:ext cx="695325" cy="993775"/>
            <a:chOff x="4512" y="2880"/>
            <a:chExt cx="438" cy="626"/>
          </a:xfrm>
        </p:grpSpPr>
        <p:grpSp>
          <p:nvGrpSpPr>
            <p:cNvPr id="257124" name="Group 87"/>
            <p:cNvGrpSpPr>
              <a:grpSpLocks/>
            </p:cNvGrpSpPr>
            <p:nvPr/>
          </p:nvGrpSpPr>
          <p:grpSpPr bwMode="auto">
            <a:xfrm flipH="1">
              <a:off x="4710" y="2880"/>
              <a:ext cx="240" cy="626"/>
              <a:chOff x="2308" y="1513"/>
              <a:chExt cx="1162" cy="2570"/>
            </a:xfrm>
          </p:grpSpPr>
          <p:grpSp>
            <p:nvGrpSpPr>
              <p:cNvPr id="257126" name="Group 8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57134" name="Freeform 8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5" name="Freeform 9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6" name="Freeform 9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7" name="Freeform 9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8" name="Freeform 9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9" name="Freeform 9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7127" name="Freeform 9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8" name="Freeform 9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9" name="Oval 9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7130" name="Oval 9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7131" name="Oval 9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7132" name="Oval 10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7133" name="Oval 10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57125" name="Text Box 102"/>
            <p:cNvSpPr txBox="1">
              <a:spLocks noChangeArrowheads="1"/>
            </p:cNvSpPr>
            <p:nvPr/>
          </p:nvSpPr>
          <p:spPr bwMode="auto">
            <a:xfrm>
              <a:off x="4512" y="2892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0</a:t>
              </a:r>
            </a:p>
          </p:txBody>
        </p:sp>
      </p:grpSp>
      <p:sp>
        <p:nvSpPr>
          <p:cNvPr id="227428" name="Text Box 154"/>
          <p:cNvSpPr txBox="1">
            <a:spLocks noChangeArrowheads="1"/>
          </p:cNvSpPr>
          <p:nvPr/>
        </p:nvSpPr>
        <p:spPr bwMode="auto">
          <a:xfrm>
            <a:off x="1447800" y="5360988"/>
            <a:ext cx="1057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99FF"/>
                </a:solidFill>
              </a:rPr>
              <a:t>+1=1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5629275" y="1295400"/>
            <a:ext cx="1216025" cy="2289175"/>
            <a:chOff x="5629275" y="1295400"/>
            <a:chExt cx="1216025" cy="2289175"/>
          </a:xfrm>
        </p:grpSpPr>
        <p:grpSp>
          <p:nvGrpSpPr>
            <p:cNvPr id="257106" name="Group 257"/>
            <p:cNvGrpSpPr>
              <a:grpSpLocks/>
            </p:cNvGrpSpPr>
            <p:nvPr/>
          </p:nvGrpSpPr>
          <p:grpSpPr bwMode="auto">
            <a:xfrm>
              <a:off x="5629275" y="2590800"/>
              <a:ext cx="695325" cy="993775"/>
              <a:chOff x="4512" y="2880"/>
              <a:chExt cx="438" cy="626"/>
            </a:xfrm>
          </p:grpSpPr>
          <p:grpSp>
            <p:nvGrpSpPr>
              <p:cNvPr id="257108" name="Group 258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7110" name="Group 259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7118" name="Freeform 260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19" name="Freeform 261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0" name="Freeform 262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1" name="Freeform 263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2" name="Freeform 264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3" name="Freeform 265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111" name="Freeform 266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12" name="Freeform 267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13" name="Oval 268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114" name="Oval 269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115" name="Oval 270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116" name="Oval 271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117" name="Oval 272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7109" name="Text Box 273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sp>
          <p:nvSpPr>
            <p:cNvPr id="257107" name="Rectangle 274"/>
            <p:cNvSpPr>
              <a:spLocks noChangeArrowheads="1"/>
            </p:cNvSpPr>
            <p:nvPr/>
          </p:nvSpPr>
          <p:spPr bwMode="auto">
            <a:xfrm>
              <a:off x="5657850" y="1295400"/>
              <a:ext cx="118745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 i="0">
                  <a:solidFill>
                    <a:srgbClr val="FF99FF"/>
                  </a:solidFill>
                </a:rPr>
                <a:t>+ 1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sp>
        <p:nvSpPr>
          <p:cNvPr id="184600" name="Text Box 280"/>
          <p:cNvSpPr txBox="1">
            <a:spLocks noChangeArrowheads="1"/>
          </p:cNvSpPr>
          <p:nvPr/>
        </p:nvSpPr>
        <p:spPr bwMode="auto">
          <a:xfrm>
            <a:off x="6019800" y="1828800"/>
            <a:ext cx="31877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Same code works!</a:t>
            </a:r>
          </a:p>
        </p:txBody>
      </p:sp>
      <p:sp>
        <p:nvSpPr>
          <p:cNvPr id="184601" name="Text Box 281"/>
          <p:cNvSpPr txBox="1">
            <a:spLocks noChangeArrowheads="1"/>
          </p:cNvSpPr>
          <p:nvPr/>
        </p:nvSpPr>
        <p:spPr bwMode="auto">
          <a:xfrm>
            <a:off x="1138238" y="6202363"/>
            <a:ext cx="3187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Same code works!</a:t>
            </a:r>
          </a:p>
        </p:txBody>
      </p:sp>
      <p:sp>
        <p:nvSpPr>
          <p:cNvPr id="184604" name="Text Box 284"/>
          <p:cNvSpPr txBox="1">
            <a:spLocks noChangeArrowheads="1"/>
          </p:cNvSpPr>
          <p:nvPr/>
        </p:nvSpPr>
        <p:spPr bwMode="auto">
          <a:xfrm>
            <a:off x="6642100" y="1219200"/>
            <a:ext cx="2578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Try same code</a:t>
            </a:r>
          </a:p>
        </p:txBody>
      </p:sp>
      <p:sp>
        <p:nvSpPr>
          <p:cNvPr id="184605" name="Text Box 285"/>
          <p:cNvSpPr txBox="1">
            <a:spLocks noChangeArrowheads="1"/>
          </p:cNvSpPr>
          <p:nvPr/>
        </p:nvSpPr>
        <p:spPr bwMode="auto">
          <a:xfrm>
            <a:off x="533400" y="4979988"/>
            <a:ext cx="2578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Try same code</a:t>
            </a:r>
          </a:p>
        </p:txBody>
      </p:sp>
      <p:grpSp>
        <p:nvGrpSpPr>
          <p:cNvPr id="257044" name="Group 58"/>
          <p:cNvGrpSpPr>
            <a:grpSpLocks/>
          </p:cNvGrpSpPr>
          <p:nvPr/>
        </p:nvGrpSpPr>
        <p:grpSpPr bwMode="auto">
          <a:xfrm>
            <a:off x="1676400" y="2792413"/>
            <a:ext cx="1741488" cy="1398587"/>
            <a:chOff x="1927" y="2400"/>
            <a:chExt cx="1097" cy="881"/>
          </a:xfrm>
        </p:grpSpPr>
        <p:sp>
          <p:nvSpPr>
            <p:cNvPr id="257104" name="Freeform 56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5" name="Text Box 57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sp>
        <p:nvSpPr>
          <p:cNvPr id="172" name="Freeform 40"/>
          <p:cNvSpPr>
            <a:spLocks/>
          </p:cNvSpPr>
          <p:nvPr/>
        </p:nvSpPr>
        <p:spPr bwMode="auto">
          <a:xfrm>
            <a:off x="7478713" y="5646738"/>
            <a:ext cx="400050" cy="774700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81000" y="1292225"/>
            <a:ext cx="3113088" cy="2441575"/>
            <a:chOff x="381000" y="1295400"/>
            <a:chExt cx="3113088" cy="2441575"/>
          </a:xfrm>
        </p:grpSpPr>
        <p:grpSp>
          <p:nvGrpSpPr>
            <p:cNvPr id="257052" name="Group 155"/>
            <p:cNvGrpSpPr>
              <a:grpSpLocks/>
            </p:cNvGrpSpPr>
            <p:nvPr/>
          </p:nvGrpSpPr>
          <p:grpSpPr bwMode="auto">
            <a:xfrm>
              <a:off x="381000" y="2743200"/>
              <a:ext cx="695325" cy="993775"/>
              <a:chOff x="4512" y="2880"/>
              <a:chExt cx="438" cy="626"/>
            </a:xfrm>
          </p:grpSpPr>
          <p:grpSp>
            <p:nvGrpSpPr>
              <p:cNvPr id="257088" name="Group 156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7090" name="Group 1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7098" name="Freeform 1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99" name="Freeform 1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0" name="Freeform 1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1" name="Freeform 1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2" name="Freeform 1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3" name="Freeform 1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091" name="Freeform 1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92" name="Freeform 1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93" name="Oval 1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94" name="Oval 1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95" name="Oval 1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96" name="Oval 1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97" name="Oval 1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7089" name="Text Box 171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grpSp>
          <p:nvGrpSpPr>
            <p:cNvPr id="257053" name="Group 223"/>
            <p:cNvGrpSpPr>
              <a:grpSpLocks/>
            </p:cNvGrpSpPr>
            <p:nvPr/>
          </p:nvGrpSpPr>
          <p:grpSpPr bwMode="auto">
            <a:xfrm>
              <a:off x="2733675" y="2743200"/>
              <a:ext cx="695325" cy="993775"/>
              <a:chOff x="4512" y="2880"/>
              <a:chExt cx="438" cy="626"/>
            </a:xfrm>
          </p:grpSpPr>
          <p:grpSp>
            <p:nvGrpSpPr>
              <p:cNvPr id="257072" name="Group 224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7074" name="Group 225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7082" name="Freeform 226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3" name="Freeform 227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4" name="Freeform 228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5" name="Freeform 229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6" name="Freeform 230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7" name="Freeform 231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075" name="Freeform 232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76" name="Freeform 233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77" name="Oval 234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78" name="Oval 235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79" name="Oval 236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80" name="Oval 237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81" name="Oval 238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7073" name="Text Box 239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31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3</a:t>
                </a:r>
              </a:p>
            </p:txBody>
          </p:sp>
        </p:grpSp>
        <p:sp>
          <p:nvSpPr>
            <p:cNvPr id="257054" name="Rectangle 256"/>
            <p:cNvSpPr>
              <a:spLocks noChangeArrowheads="1"/>
            </p:cNvSpPr>
            <p:nvPr/>
          </p:nvSpPr>
          <p:spPr bwMode="auto">
            <a:xfrm>
              <a:off x="838200" y="1295400"/>
              <a:ext cx="2655888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 i="0">
                  <a:solidFill>
                    <a:srgbClr val="FF99FF"/>
                  </a:solidFill>
                </a:rPr>
                <a:t>+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2 </a:t>
              </a:r>
              <a:r>
                <a:rPr lang="en-US" altLang="en-US" i="0">
                  <a:solidFill>
                    <a:srgbClr val="FF99FF"/>
                  </a:solidFill>
                </a:rPr>
                <a:t>+ </a:t>
              </a: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3 </a:t>
              </a:r>
              <a:r>
                <a:rPr lang="en-US" altLang="en-US" i="0">
                  <a:solidFill>
                    <a:srgbClr val="FF99FF"/>
                  </a:solidFill>
                </a:rPr>
                <a:t>+ 1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</a:p>
          </p:txBody>
        </p:sp>
        <p:grpSp>
          <p:nvGrpSpPr>
            <p:cNvPr id="257055" name="Group 223"/>
            <p:cNvGrpSpPr>
              <a:grpSpLocks/>
            </p:cNvGrpSpPr>
            <p:nvPr/>
          </p:nvGrpSpPr>
          <p:grpSpPr bwMode="auto">
            <a:xfrm>
              <a:off x="1981200" y="2587625"/>
              <a:ext cx="695325" cy="993775"/>
              <a:chOff x="4512" y="2880"/>
              <a:chExt cx="438" cy="626"/>
            </a:xfrm>
          </p:grpSpPr>
          <p:grpSp>
            <p:nvGrpSpPr>
              <p:cNvPr id="257056" name="Group 224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7058" name="Group 225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7066" name="Freeform 226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7" name="Freeform 227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8" name="Freeform 228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9" name="Freeform 229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70" name="Freeform 230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71" name="Freeform 231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059" name="Freeform 232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60" name="Freeform 233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61" name="Oval 234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62" name="Oval 235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63" name="Oval 236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64" name="Oval 237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65" name="Oval 238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7057" name="Text Box 239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2</a:t>
                </a:r>
              </a:p>
            </p:txBody>
          </p:sp>
        </p:grpSp>
      </p:grpSp>
      <p:sp>
        <p:nvSpPr>
          <p:cNvPr id="257047" name="Freeform 40"/>
          <p:cNvSpPr>
            <a:spLocks/>
          </p:cNvSpPr>
          <p:nvPr/>
        </p:nvSpPr>
        <p:spPr bwMode="auto">
          <a:xfrm>
            <a:off x="6859588" y="2162175"/>
            <a:ext cx="60325" cy="274638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" name="Text Box 285"/>
          <p:cNvSpPr txBox="1">
            <a:spLocks noChangeArrowheads="1"/>
          </p:cNvSpPr>
          <p:nvPr/>
        </p:nvSpPr>
        <p:spPr bwMode="auto">
          <a:xfrm>
            <a:off x="5270500" y="4484688"/>
            <a:ext cx="311626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But is this needed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 </a:t>
            </a:r>
            <a:r>
              <a:rPr lang="en-US" altLang="en-US" sz="2400" i="0"/>
              <a:t>(if not the input)</a:t>
            </a:r>
          </a:p>
        </p:txBody>
      </p:sp>
      <p:sp>
        <p:nvSpPr>
          <p:cNvPr id="257049" name="Freeform 40"/>
          <p:cNvSpPr>
            <a:spLocks/>
          </p:cNvSpPr>
          <p:nvPr/>
        </p:nvSpPr>
        <p:spPr bwMode="auto">
          <a:xfrm>
            <a:off x="2528888" y="2133600"/>
            <a:ext cx="49212" cy="688975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0" name="Rectangle 127"/>
          <p:cNvSpPr>
            <a:spLocks noChangeArrowheads="1"/>
          </p:cNvSpPr>
          <p:nvPr/>
        </p:nvSpPr>
        <p:spPr bwMode="auto">
          <a:xfrm>
            <a:off x="7512050" y="228600"/>
            <a:ext cx="1179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(cases)</a:t>
            </a:r>
          </a:p>
        </p:txBody>
      </p:sp>
      <p:sp>
        <p:nvSpPr>
          <p:cNvPr id="257051" name="Rectangle 128"/>
          <p:cNvSpPr>
            <a:spLocks noChangeArrowheads="1"/>
          </p:cNvSpPr>
          <p:nvPr/>
        </p:nvSpPr>
        <p:spPr bwMode="auto">
          <a:xfrm>
            <a:off x="6913563" y="-66675"/>
            <a:ext cx="237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(mult-children)</a:t>
            </a:r>
          </a:p>
        </p:txBody>
      </p:sp>
    </p:spTree>
    <p:extLst>
      <p:ext uri="{BB962C8B-B14F-4D97-AF65-F5344CB8AC3E}">
        <p14:creationId xmlns:p14="http://schemas.microsoft.com/office/powerpoint/2010/main" val="3062485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7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7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428" grpId="0"/>
      <p:bldP spid="184600" grpId="0" autoUpdateAnimBg="0"/>
      <p:bldP spid="184601" grpId="0" autoUpdateAnimBg="0"/>
      <p:bldP spid="184604" grpId="0" autoUpdateAnimBg="0"/>
      <p:bldP spid="184605" grpId="0" autoUpdateAnimBg="0"/>
      <p:bldP spid="172" grpId="0" animBg="1"/>
      <p:bldP spid="196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2580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049338"/>
            <a:ext cx="8412163" cy="512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8052" name="Rectangle 3"/>
          <p:cNvSpPr>
            <a:spLocks noChangeArrowheads="1"/>
          </p:cNvSpPr>
          <p:nvPr/>
        </p:nvSpPr>
        <p:spPr bwMode="auto">
          <a:xfrm>
            <a:off x="7551738" y="228600"/>
            <a:ext cx="1100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(code)</a:t>
            </a:r>
          </a:p>
        </p:txBody>
      </p:sp>
      <p:sp>
        <p:nvSpPr>
          <p:cNvPr id="258053" name="Rectangle 4"/>
          <p:cNvSpPr>
            <a:spLocks noChangeArrowheads="1"/>
          </p:cNvSpPr>
          <p:nvPr/>
        </p:nvSpPr>
        <p:spPr bwMode="auto">
          <a:xfrm>
            <a:off x="6913563" y="-66675"/>
            <a:ext cx="237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(mult-children)</a:t>
            </a:r>
          </a:p>
        </p:txBody>
      </p:sp>
    </p:spTree>
    <p:extLst>
      <p:ext uri="{BB962C8B-B14F-4D97-AF65-F5344CB8AC3E}">
        <p14:creationId xmlns:p14="http://schemas.microsoft.com/office/powerpoint/2010/main" val="2998225684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60099" name="Group 202754"/>
          <p:cNvGrpSpPr>
            <a:grpSpLocks/>
          </p:cNvGrpSpPr>
          <p:nvPr/>
        </p:nvGrpSpPr>
        <p:grpSpPr bwMode="auto">
          <a:xfrm>
            <a:off x="4667250" y="4248150"/>
            <a:ext cx="3875088" cy="1897063"/>
            <a:chOff x="4667187" y="4247473"/>
            <a:chExt cx="3875119" cy="1897448"/>
          </a:xfrm>
        </p:grpSpPr>
        <p:grpSp>
          <p:nvGrpSpPr>
            <p:cNvPr id="260213" name="Group 233"/>
            <p:cNvGrpSpPr>
              <a:grpSpLocks/>
            </p:cNvGrpSpPr>
            <p:nvPr/>
          </p:nvGrpSpPr>
          <p:grpSpPr bwMode="auto">
            <a:xfrm>
              <a:off x="4667187" y="4315692"/>
              <a:ext cx="3875119" cy="1829229"/>
              <a:chOff x="4667187" y="3248892"/>
              <a:chExt cx="3875119" cy="1829229"/>
            </a:xfrm>
          </p:grpSpPr>
          <p:sp>
            <p:nvSpPr>
              <p:cNvPr id="260229" name="Line 40"/>
              <p:cNvSpPr>
                <a:spLocks noChangeShapeType="1"/>
              </p:cNvSpPr>
              <p:nvPr/>
            </p:nvSpPr>
            <p:spPr bwMode="auto">
              <a:xfrm flipH="1">
                <a:off x="5803648" y="34428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0" name="Line 41"/>
              <p:cNvSpPr>
                <a:spLocks noChangeShapeType="1"/>
              </p:cNvSpPr>
              <p:nvPr/>
            </p:nvSpPr>
            <p:spPr bwMode="auto">
              <a:xfrm>
                <a:off x="5765721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1" name="Line 42"/>
              <p:cNvSpPr>
                <a:spLocks noChangeShapeType="1"/>
              </p:cNvSpPr>
              <p:nvPr/>
            </p:nvSpPr>
            <p:spPr bwMode="auto">
              <a:xfrm>
                <a:off x="6220846" y="4357254"/>
                <a:ext cx="113781" cy="12469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2" name="Line 43"/>
              <p:cNvSpPr>
                <a:spLocks noChangeShapeType="1"/>
              </p:cNvSpPr>
              <p:nvPr/>
            </p:nvSpPr>
            <p:spPr bwMode="auto">
              <a:xfrm flipH="1">
                <a:off x="5272669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3" name="Line 44"/>
              <p:cNvSpPr>
                <a:spLocks noChangeShapeType="1"/>
              </p:cNvSpPr>
              <p:nvPr/>
            </p:nvSpPr>
            <p:spPr bwMode="auto">
              <a:xfrm>
                <a:off x="5272669" y="43572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4" name="Line 45"/>
              <p:cNvSpPr>
                <a:spLocks noChangeShapeType="1"/>
              </p:cNvSpPr>
              <p:nvPr/>
            </p:nvSpPr>
            <p:spPr bwMode="auto">
              <a:xfrm flipH="1">
                <a:off x="4931325" y="4315691"/>
                <a:ext cx="15170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5" name="Line 46"/>
              <p:cNvSpPr>
                <a:spLocks noChangeShapeType="1"/>
              </p:cNvSpPr>
              <p:nvPr/>
            </p:nvSpPr>
            <p:spPr bwMode="auto">
              <a:xfrm>
                <a:off x="6941461" y="34428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6" name="Line 47"/>
              <p:cNvSpPr>
                <a:spLocks noChangeShapeType="1"/>
              </p:cNvSpPr>
              <p:nvPr/>
            </p:nvSpPr>
            <p:spPr bwMode="auto">
              <a:xfrm>
                <a:off x="7813785" y="3941618"/>
                <a:ext cx="0" cy="0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7" name="Line 48"/>
              <p:cNvSpPr>
                <a:spLocks noChangeShapeType="1"/>
              </p:cNvSpPr>
              <p:nvPr/>
            </p:nvSpPr>
            <p:spPr bwMode="auto">
              <a:xfrm>
                <a:off x="8003420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8" name="Line 49"/>
              <p:cNvSpPr>
                <a:spLocks noChangeShapeType="1"/>
              </p:cNvSpPr>
              <p:nvPr/>
            </p:nvSpPr>
            <p:spPr bwMode="auto">
              <a:xfrm flipH="1">
                <a:off x="7510368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9" name="Line 50"/>
              <p:cNvSpPr>
                <a:spLocks noChangeShapeType="1"/>
              </p:cNvSpPr>
              <p:nvPr/>
            </p:nvSpPr>
            <p:spPr bwMode="auto">
              <a:xfrm>
                <a:off x="7510368" y="43572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0" name="Line 51"/>
              <p:cNvSpPr>
                <a:spLocks noChangeShapeType="1"/>
              </p:cNvSpPr>
              <p:nvPr/>
            </p:nvSpPr>
            <p:spPr bwMode="auto">
              <a:xfrm flipH="1">
                <a:off x="7586222" y="4731327"/>
                <a:ext cx="75854" cy="12469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1" name="Rectangle 1"/>
              <p:cNvSpPr>
                <a:spLocks noChangeArrowheads="1"/>
              </p:cNvSpPr>
              <p:nvPr/>
            </p:nvSpPr>
            <p:spPr bwMode="auto">
              <a:xfrm>
                <a:off x="6675972" y="3248892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2" name="Rectangle 215"/>
              <p:cNvSpPr>
                <a:spLocks noChangeArrowheads="1"/>
              </p:cNvSpPr>
              <p:nvPr/>
            </p:nvSpPr>
            <p:spPr bwMode="auto">
              <a:xfrm>
                <a:off x="7338415" y="4807958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3" name="Rectangle 216"/>
              <p:cNvSpPr>
                <a:spLocks noChangeArrowheads="1"/>
              </p:cNvSpPr>
              <p:nvPr/>
            </p:nvSpPr>
            <p:spPr bwMode="auto">
              <a:xfrm>
                <a:off x="7772400" y="3733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4" name="Rectangle 217"/>
              <p:cNvSpPr>
                <a:spLocks noChangeArrowheads="1"/>
              </p:cNvSpPr>
              <p:nvPr/>
            </p:nvSpPr>
            <p:spPr bwMode="auto">
              <a:xfrm>
                <a:off x="7315200" y="4073237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5" name="Rectangle 218"/>
              <p:cNvSpPr>
                <a:spLocks noChangeArrowheads="1"/>
              </p:cNvSpPr>
              <p:nvPr/>
            </p:nvSpPr>
            <p:spPr bwMode="auto">
              <a:xfrm>
                <a:off x="7620000" y="4495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6" name="Rectangle 219"/>
              <p:cNvSpPr>
                <a:spLocks noChangeArrowheads="1"/>
              </p:cNvSpPr>
              <p:nvPr/>
            </p:nvSpPr>
            <p:spPr bwMode="auto">
              <a:xfrm>
                <a:off x="5562600" y="3733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7" name="Rectangle 220"/>
              <p:cNvSpPr>
                <a:spLocks noChangeArrowheads="1"/>
              </p:cNvSpPr>
              <p:nvPr/>
            </p:nvSpPr>
            <p:spPr bwMode="auto">
              <a:xfrm>
                <a:off x="5076763" y="408146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8" name="Rectangle 221"/>
              <p:cNvSpPr>
                <a:spLocks noChangeArrowheads="1"/>
              </p:cNvSpPr>
              <p:nvPr/>
            </p:nvSpPr>
            <p:spPr bwMode="auto">
              <a:xfrm>
                <a:off x="4667187" y="4454237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9" name="Rectangle 222"/>
              <p:cNvSpPr>
                <a:spLocks noChangeArrowheads="1"/>
              </p:cNvSpPr>
              <p:nvPr/>
            </p:nvSpPr>
            <p:spPr bwMode="auto">
              <a:xfrm>
                <a:off x="5352987" y="446246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50" name="Rectangle 223"/>
              <p:cNvSpPr>
                <a:spLocks noChangeArrowheads="1"/>
              </p:cNvSpPr>
              <p:nvPr/>
            </p:nvSpPr>
            <p:spPr bwMode="auto">
              <a:xfrm>
                <a:off x="6038787" y="4114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51" name="Rectangle 224"/>
              <p:cNvSpPr>
                <a:spLocks noChangeArrowheads="1"/>
              </p:cNvSpPr>
              <p:nvPr/>
            </p:nvSpPr>
            <p:spPr bwMode="auto">
              <a:xfrm>
                <a:off x="6295963" y="446722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52" name="Rectangle 225"/>
              <p:cNvSpPr>
                <a:spLocks noChangeArrowheads="1"/>
              </p:cNvSpPr>
              <p:nvPr/>
            </p:nvSpPr>
            <p:spPr bwMode="auto">
              <a:xfrm>
                <a:off x="8285069" y="4100511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60214" name="Group 55"/>
            <p:cNvGrpSpPr>
              <a:grpSpLocks/>
            </p:cNvGrpSpPr>
            <p:nvPr/>
          </p:nvGrpSpPr>
          <p:grpSpPr bwMode="auto">
            <a:xfrm>
              <a:off x="8141334" y="4247473"/>
              <a:ext cx="240666" cy="629327"/>
              <a:chOff x="2308" y="1513"/>
              <a:chExt cx="1162" cy="2570"/>
            </a:xfrm>
          </p:grpSpPr>
          <p:grpSp>
            <p:nvGrpSpPr>
              <p:cNvPr id="260215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0223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4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5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6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7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8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16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7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8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0219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0220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0221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0222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</p:grpSp>
      <p:sp>
        <p:nvSpPr>
          <p:cNvPr id="260100" name="Text Box 3"/>
          <p:cNvSpPr txBox="1">
            <a:spLocks noChangeArrowheads="1"/>
          </p:cNvSpPr>
          <p:nvPr/>
        </p:nvSpPr>
        <p:spPr bwMode="auto">
          <a:xfrm>
            <a:off x="76200" y="868363"/>
            <a:ext cx="20304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Time: </a:t>
            </a: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</a:t>
            </a:r>
          </a:p>
        </p:txBody>
      </p:sp>
      <p:sp>
        <p:nvSpPr>
          <p:cNvPr id="260101" name="Text Box 7"/>
          <p:cNvSpPr txBox="1">
            <a:spLocks noChangeArrowheads="1"/>
          </p:cNvSpPr>
          <p:nvPr/>
        </p:nvSpPr>
        <p:spPr bwMode="auto">
          <a:xfrm>
            <a:off x="2389188" y="719138"/>
            <a:ext cx="57927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∑</a:t>
            </a:r>
            <a:r>
              <a:rPr lang="en-US" altLang="en-US" sz="3600" i="0" baseline="-25000"/>
              <a:t>stack frame </a:t>
            </a:r>
            <a:r>
              <a:rPr lang="en-US" altLang="en-US" sz="2800" i="0"/>
              <a:t>Work done by stack frame</a:t>
            </a:r>
          </a:p>
        </p:txBody>
      </p:sp>
      <p:grpSp>
        <p:nvGrpSpPr>
          <p:cNvPr id="260102" name="Group 216"/>
          <p:cNvGrpSpPr>
            <a:grpSpLocks/>
          </p:cNvGrpSpPr>
          <p:nvPr/>
        </p:nvGrpSpPr>
        <p:grpSpPr bwMode="auto">
          <a:xfrm>
            <a:off x="457200" y="4114800"/>
            <a:ext cx="3830638" cy="2133600"/>
            <a:chOff x="457200" y="4114800"/>
            <a:chExt cx="3830638" cy="2133600"/>
          </a:xfrm>
        </p:grpSpPr>
        <p:grpSp>
          <p:nvGrpSpPr>
            <p:cNvPr id="260181" name="Group 202751"/>
            <p:cNvGrpSpPr>
              <a:grpSpLocks/>
            </p:cNvGrpSpPr>
            <p:nvPr/>
          </p:nvGrpSpPr>
          <p:grpSpPr bwMode="auto">
            <a:xfrm>
              <a:off x="457200" y="4419600"/>
              <a:ext cx="3830638" cy="1828800"/>
              <a:chOff x="457200" y="3352800"/>
              <a:chExt cx="3830638" cy="1828800"/>
            </a:xfrm>
          </p:grpSpPr>
          <p:sp>
            <p:nvSpPr>
              <p:cNvPr id="260189" name="Oval 5"/>
              <p:cNvSpPr>
                <a:spLocks noChangeArrowheads="1"/>
              </p:cNvSpPr>
              <p:nvPr/>
            </p:nvSpPr>
            <p:spPr bwMode="auto">
              <a:xfrm>
                <a:off x="2429410" y="33528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0" name="Oval 8"/>
              <p:cNvSpPr>
                <a:spLocks noChangeArrowheads="1"/>
              </p:cNvSpPr>
              <p:nvPr/>
            </p:nvSpPr>
            <p:spPr bwMode="auto">
              <a:xfrm>
                <a:off x="1291596" y="38100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1" name="Oval 11"/>
              <p:cNvSpPr>
                <a:spLocks noChangeArrowheads="1"/>
              </p:cNvSpPr>
              <p:nvPr/>
            </p:nvSpPr>
            <p:spPr bwMode="auto">
              <a:xfrm>
                <a:off x="798544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2" name="Oval 14"/>
              <p:cNvSpPr>
                <a:spLocks noChangeArrowheads="1"/>
              </p:cNvSpPr>
              <p:nvPr/>
            </p:nvSpPr>
            <p:spPr bwMode="auto">
              <a:xfrm>
                <a:off x="457200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3" name="Oval 17"/>
              <p:cNvSpPr>
                <a:spLocks noChangeArrowheads="1"/>
              </p:cNvSpPr>
              <p:nvPr/>
            </p:nvSpPr>
            <p:spPr bwMode="auto">
              <a:xfrm>
                <a:off x="1101961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4" name="Oval 20"/>
              <p:cNvSpPr>
                <a:spLocks noChangeArrowheads="1"/>
              </p:cNvSpPr>
              <p:nvPr/>
            </p:nvSpPr>
            <p:spPr bwMode="auto">
              <a:xfrm>
                <a:off x="1784649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5" name="Oval 26"/>
              <p:cNvSpPr>
                <a:spLocks noChangeArrowheads="1"/>
              </p:cNvSpPr>
              <p:nvPr/>
            </p:nvSpPr>
            <p:spPr bwMode="auto">
              <a:xfrm>
                <a:off x="3529296" y="38100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6" name="Oval 29"/>
              <p:cNvSpPr>
                <a:spLocks noChangeArrowheads="1"/>
              </p:cNvSpPr>
              <p:nvPr/>
            </p:nvSpPr>
            <p:spPr bwMode="auto">
              <a:xfrm>
                <a:off x="3036243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7" name="Oval 32"/>
              <p:cNvSpPr>
                <a:spLocks noChangeArrowheads="1"/>
              </p:cNvSpPr>
              <p:nvPr/>
            </p:nvSpPr>
            <p:spPr bwMode="auto">
              <a:xfrm>
                <a:off x="3339660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8" name="Oval 35"/>
              <p:cNvSpPr>
                <a:spLocks noChangeArrowheads="1"/>
              </p:cNvSpPr>
              <p:nvPr/>
            </p:nvSpPr>
            <p:spPr bwMode="auto">
              <a:xfrm>
                <a:off x="4022348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9" name="Oval 38"/>
              <p:cNvSpPr>
                <a:spLocks noChangeArrowheads="1"/>
              </p:cNvSpPr>
              <p:nvPr/>
            </p:nvSpPr>
            <p:spPr bwMode="auto">
              <a:xfrm>
                <a:off x="3150025" y="4932218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200" name="Line 40"/>
              <p:cNvSpPr>
                <a:spLocks noChangeShapeType="1"/>
              </p:cNvSpPr>
              <p:nvPr/>
            </p:nvSpPr>
            <p:spPr bwMode="auto">
              <a:xfrm flipH="1">
                <a:off x="1557086" y="35190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1" name="Line 41"/>
              <p:cNvSpPr>
                <a:spLocks noChangeShapeType="1"/>
              </p:cNvSpPr>
              <p:nvPr/>
            </p:nvSpPr>
            <p:spPr bwMode="auto">
              <a:xfrm>
                <a:off x="1519159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2" name="Line 42"/>
              <p:cNvSpPr>
                <a:spLocks noChangeShapeType="1"/>
              </p:cNvSpPr>
              <p:nvPr/>
            </p:nvSpPr>
            <p:spPr bwMode="auto">
              <a:xfrm>
                <a:off x="1974284" y="4433454"/>
                <a:ext cx="113781" cy="12469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3" name="Line 43"/>
              <p:cNvSpPr>
                <a:spLocks noChangeShapeType="1"/>
              </p:cNvSpPr>
              <p:nvPr/>
            </p:nvSpPr>
            <p:spPr bwMode="auto">
              <a:xfrm flipH="1">
                <a:off x="1026107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4" name="Line 44"/>
              <p:cNvSpPr>
                <a:spLocks noChangeShapeType="1"/>
              </p:cNvSpPr>
              <p:nvPr/>
            </p:nvSpPr>
            <p:spPr bwMode="auto">
              <a:xfrm>
                <a:off x="1026107" y="44334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5" name="Line 45"/>
              <p:cNvSpPr>
                <a:spLocks noChangeShapeType="1"/>
              </p:cNvSpPr>
              <p:nvPr/>
            </p:nvSpPr>
            <p:spPr bwMode="auto">
              <a:xfrm flipH="1">
                <a:off x="684763" y="4391891"/>
                <a:ext cx="151708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6" name="Line 46"/>
              <p:cNvSpPr>
                <a:spLocks noChangeShapeType="1"/>
              </p:cNvSpPr>
              <p:nvPr/>
            </p:nvSpPr>
            <p:spPr bwMode="auto">
              <a:xfrm>
                <a:off x="2694899" y="35190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7" name="Line 47"/>
              <p:cNvSpPr>
                <a:spLocks noChangeShapeType="1"/>
              </p:cNvSpPr>
              <p:nvPr/>
            </p:nvSpPr>
            <p:spPr bwMode="auto">
              <a:xfrm>
                <a:off x="3567223" y="40178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8" name="Line 48"/>
              <p:cNvSpPr>
                <a:spLocks noChangeShapeType="1"/>
              </p:cNvSpPr>
              <p:nvPr/>
            </p:nvSpPr>
            <p:spPr bwMode="auto">
              <a:xfrm>
                <a:off x="3756858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9" name="Line 49"/>
              <p:cNvSpPr>
                <a:spLocks noChangeShapeType="1"/>
              </p:cNvSpPr>
              <p:nvPr/>
            </p:nvSpPr>
            <p:spPr bwMode="auto">
              <a:xfrm flipH="1">
                <a:off x="3263806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0" name="Line 50"/>
              <p:cNvSpPr>
                <a:spLocks noChangeShapeType="1"/>
              </p:cNvSpPr>
              <p:nvPr/>
            </p:nvSpPr>
            <p:spPr bwMode="auto">
              <a:xfrm>
                <a:off x="3263806" y="44334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1" name="Line 51"/>
              <p:cNvSpPr>
                <a:spLocks noChangeShapeType="1"/>
              </p:cNvSpPr>
              <p:nvPr/>
            </p:nvSpPr>
            <p:spPr bwMode="auto">
              <a:xfrm flipH="1">
                <a:off x="3339660" y="4807527"/>
                <a:ext cx="75854" cy="12469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2" name="Oval 20"/>
              <p:cNvSpPr>
                <a:spLocks noChangeArrowheads="1"/>
              </p:cNvSpPr>
              <p:nvPr/>
            </p:nvSpPr>
            <p:spPr bwMode="auto">
              <a:xfrm>
                <a:off x="2006222" y="452264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  <p:grpSp>
          <p:nvGrpSpPr>
            <p:cNvPr id="260182" name="Group 88"/>
            <p:cNvGrpSpPr>
              <a:grpSpLocks/>
            </p:cNvGrpSpPr>
            <p:nvPr/>
          </p:nvGrpSpPr>
          <p:grpSpPr bwMode="auto">
            <a:xfrm>
              <a:off x="1712307" y="4114800"/>
              <a:ext cx="268893" cy="573759"/>
              <a:chOff x="2432" y="1328"/>
              <a:chExt cx="906" cy="2075"/>
            </a:xfrm>
          </p:grpSpPr>
          <p:sp>
            <p:nvSpPr>
              <p:cNvPr id="260183" name="Freeform 89"/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3320 w 410"/>
                  <a:gd name="T1" fmla="*/ 663 h 406"/>
                  <a:gd name="T2" fmla="*/ 2681 w 410"/>
                  <a:gd name="T3" fmla="*/ 236 h 406"/>
                  <a:gd name="T4" fmla="*/ 2047 w 410"/>
                  <a:gd name="T5" fmla="*/ 0 h 406"/>
                  <a:gd name="T6" fmla="*/ 1309 w 410"/>
                  <a:gd name="T7" fmla="*/ 0 h 406"/>
                  <a:gd name="T8" fmla="*/ 494 w 410"/>
                  <a:gd name="T9" fmla="*/ 150 h 406"/>
                  <a:gd name="T10" fmla="*/ 114 w 410"/>
                  <a:gd name="T11" fmla="*/ 403 h 406"/>
                  <a:gd name="T12" fmla="*/ 0 w 410"/>
                  <a:gd name="T13" fmla="*/ 753 h 406"/>
                  <a:gd name="T14" fmla="*/ 114 w 410"/>
                  <a:gd name="T15" fmla="*/ 1209 h 406"/>
                  <a:gd name="T16" fmla="*/ 607 w 410"/>
                  <a:gd name="T17" fmla="*/ 1735 h 406"/>
                  <a:gd name="T18" fmla="*/ 1503 w 410"/>
                  <a:gd name="T19" fmla="*/ 2073 h 406"/>
                  <a:gd name="T20" fmla="*/ 2182 w 410"/>
                  <a:gd name="T21" fmla="*/ 2248 h 406"/>
                  <a:gd name="T22" fmla="*/ 2873 w 410"/>
                  <a:gd name="T23" fmla="*/ 2309 h 406"/>
                  <a:gd name="T24" fmla="*/ 3434 w 410"/>
                  <a:gd name="T25" fmla="*/ 2225 h 406"/>
                  <a:gd name="T26" fmla="*/ 3739 w 410"/>
                  <a:gd name="T27" fmla="*/ 2073 h 406"/>
                  <a:gd name="T28" fmla="*/ 3928 w 410"/>
                  <a:gd name="T29" fmla="*/ 1735 h 406"/>
                  <a:gd name="T30" fmla="*/ 3891 w 410"/>
                  <a:gd name="T31" fmla="*/ 1320 h 406"/>
                  <a:gd name="T32" fmla="*/ 3675 w 410"/>
                  <a:gd name="T33" fmla="*/ 984 h 406"/>
                  <a:gd name="T34" fmla="*/ 4939 w 410"/>
                  <a:gd name="T35" fmla="*/ 663 h 406"/>
                  <a:gd name="T36" fmla="*/ 5054 w 410"/>
                  <a:gd name="T37" fmla="*/ 523 h 406"/>
                  <a:gd name="T38" fmla="*/ 4939 w 410"/>
                  <a:gd name="T39" fmla="*/ 459 h 406"/>
                  <a:gd name="T40" fmla="*/ 3554 w 410"/>
                  <a:gd name="T41" fmla="*/ 835 h 406"/>
                  <a:gd name="T42" fmla="*/ 3320 w 410"/>
                  <a:gd name="T43" fmla="*/ 66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4" name="Freeform 90"/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4338 w 329"/>
                  <a:gd name="T1" fmla="*/ 80 h 546"/>
                  <a:gd name="T2" fmla="*/ 3860 w 329"/>
                  <a:gd name="T3" fmla="*/ 0 h 546"/>
                  <a:gd name="T4" fmla="*/ 2877 w 329"/>
                  <a:gd name="T5" fmla="*/ 5 h 546"/>
                  <a:gd name="T6" fmla="*/ 1978 w 329"/>
                  <a:gd name="T7" fmla="*/ 312 h 546"/>
                  <a:gd name="T8" fmla="*/ 726 w 329"/>
                  <a:gd name="T9" fmla="*/ 915 h 546"/>
                  <a:gd name="T10" fmla="*/ 81 w 329"/>
                  <a:gd name="T11" fmla="*/ 1385 h 546"/>
                  <a:gd name="T12" fmla="*/ 0 w 329"/>
                  <a:gd name="T13" fmla="*/ 1564 h 546"/>
                  <a:gd name="T14" fmla="*/ 338 w 329"/>
                  <a:gd name="T15" fmla="*/ 1866 h 546"/>
                  <a:gd name="T16" fmla="*/ 1063 w 329"/>
                  <a:gd name="T17" fmla="*/ 2019 h 546"/>
                  <a:gd name="T18" fmla="*/ 1978 w 329"/>
                  <a:gd name="T19" fmla="*/ 2183 h 546"/>
                  <a:gd name="T20" fmla="*/ 2743 w 329"/>
                  <a:gd name="T21" fmla="*/ 2260 h 546"/>
                  <a:gd name="T22" fmla="*/ 3063 w 329"/>
                  <a:gd name="T23" fmla="*/ 2408 h 546"/>
                  <a:gd name="T24" fmla="*/ 2877 w 329"/>
                  <a:gd name="T25" fmla="*/ 2608 h 546"/>
                  <a:gd name="T26" fmla="*/ 2351 w 329"/>
                  <a:gd name="T27" fmla="*/ 2835 h 546"/>
                  <a:gd name="T28" fmla="*/ 1666 w 329"/>
                  <a:gd name="T29" fmla="*/ 2865 h 546"/>
                  <a:gd name="T30" fmla="*/ 1204 w 329"/>
                  <a:gd name="T31" fmla="*/ 2778 h 546"/>
                  <a:gd name="T32" fmla="*/ 920 w 329"/>
                  <a:gd name="T33" fmla="*/ 2865 h 546"/>
                  <a:gd name="T34" fmla="*/ 994 w 329"/>
                  <a:gd name="T35" fmla="*/ 2969 h 546"/>
                  <a:gd name="T36" fmla="*/ 1545 w 329"/>
                  <a:gd name="T37" fmla="*/ 3063 h 546"/>
                  <a:gd name="T38" fmla="*/ 2351 w 329"/>
                  <a:gd name="T39" fmla="*/ 3063 h 546"/>
                  <a:gd name="T40" fmla="*/ 3063 w 329"/>
                  <a:gd name="T41" fmla="*/ 2969 h 546"/>
                  <a:gd name="T42" fmla="*/ 3484 w 329"/>
                  <a:gd name="T43" fmla="*/ 2865 h 546"/>
                  <a:gd name="T44" fmla="*/ 3731 w 329"/>
                  <a:gd name="T45" fmla="*/ 2660 h 546"/>
                  <a:gd name="T46" fmla="*/ 3860 w 329"/>
                  <a:gd name="T47" fmla="*/ 2445 h 546"/>
                  <a:gd name="T48" fmla="*/ 3557 w 329"/>
                  <a:gd name="T49" fmla="*/ 2238 h 546"/>
                  <a:gd name="T50" fmla="*/ 2743 w 329"/>
                  <a:gd name="T51" fmla="*/ 2100 h 546"/>
                  <a:gd name="T52" fmla="*/ 1797 w 329"/>
                  <a:gd name="T53" fmla="*/ 1982 h 546"/>
                  <a:gd name="T54" fmla="*/ 994 w 329"/>
                  <a:gd name="T55" fmla="*/ 1782 h 546"/>
                  <a:gd name="T56" fmla="*/ 798 w 329"/>
                  <a:gd name="T57" fmla="*/ 1620 h 546"/>
                  <a:gd name="T58" fmla="*/ 920 w 329"/>
                  <a:gd name="T59" fmla="*/ 1299 h 546"/>
                  <a:gd name="T60" fmla="*/ 1545 w 329"/>
                  <a:gd name="T61" fmla="*/ 915 h 546"/>
                  <a:gd name="T62" fmla="*/ 2271 w 329"/>
                  <a:gd name="T63" fmla="*/ 682 h 546"/>
                  <a:gd name="T64" fmla="*/ 3392 w 329"/>
                  <a:gd name="T65" fmla="*/ 513 h 546"/>
                  <a:gd name="T66" fmla="*/ 4338 w 329"/>
                  <a:gd name="T67" fmla="*/ 424 h 546"/>
                  <a:gd name="T68" fmla="*/ 4338 w 329"/>
                  <a:gd name="T69" fmla="*/ 195 h 546"/>
                  <a:gd name="T70" fmla="*/ 4338 w 329"/>
                  <a:gd name="T71" fmla="*/ 80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5" name="Freeform 91"/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3276 w 309"/>
                  <a:gd name="T1" fmla="*/ 1178 h 673"/>
                  <a:gd name="T2" fmla="*/ 2893 w 309"/>
                  <a:gd name="T3" fmla="*/ 479 h 673"/>
                  <a:gd name="T4" fmla="*/ 2481 w 309"/>
                  <a:gd name="T5" fmla="*/ 142 h 673"/>
                  <a:gd name="T6" fmla="*/ 1537 w 309"/>
                  <a:gd name="T7" fmla="*/ 0 h 673"/>
                  <a:gd name="T8" fmla="*/ 603 w 309"/>
                  <a:gd name="T9" fmla="*/ 58 h 673"/>
                  <a:gd name="T10" fmla="*/ 181 w 309"/>
                  <a:gd name="T11" fmla="*/ 422 h 673"/>
                  <a:gd name="T12" fmla="*/ 239 w 309"/>
                  <a:gd name="T13" fmla="*/ 865 h 673"/>
                  <a:gd name="T14" fmla="*/ 491 w 309"/>
                  <a:gd name="T15" fmla="*/ 1593 h 673"/>
                  <a:gd name="T16" fmla="*/ 491 w 309"/>
                  <a:gd name="T17" fmla="*/ 2233 h 673"/>
                  <a:gd name="T18" fmla="*/ 181 w 309"/>
                  <a:gd name="T19" fmla="*/ 2787 h 673"/>
                  <a:gd name="T20" fmla="*/ 0 w 309"/>
                  <a:gd name="T21" fmla="*/ 3103 h 673"/>
                  <a:gd name="T22" fmla="*/ 114 w 309"/>
                  <a:gd name="T23" fmla="*/ 3382 h 673"/>
                  <a:gd name="T24" fmla="*/ 543 w 309"/>
                  <a:gd name="T25" fmla="*/ 3526 h 673"/>
                  <a:gd name="T26" fmla="*/ 1129 w 309"/>
                  <a:gd name="T27" fmla="*/ 3653 h 673"/>
                  <a:gd name="T28" fmla="*/ 1651 w 309"/>
                  <a:gd name="T29" fmla="*/ 3720 h 673"/>
                  <a:gd name="T30" fmla="*/ 2370 w 309"/>
                  <a:gd name="T31" fmla="*/ 3720 h 673"/>
                  <a:gd name="T32" fmla="*/ 3159 w 309"/>
                  <a:gd name="T33" fmla="*/ 3429 h 673"/>
                  <a:gd name="T34" fmla="*/ 3768 w 309"/>
                  <a:gd name="T35" fmla="*/ 2843 h 673"/>
                  <a:gd name="T36" fmla="*/ 3719 w 309"/>
                  <a:gd name="T37" fmla="*/ 2312 h 673"/>
                  <a:gd name="T38" fmla="*/ 3345 w 309"/>
                  <a:gd name="T39" fmla="*/ 1699 h 673"/>
                  <a:gd name="T40" fmla="*/ 3276 w 309"/>
                  <a:gd name="T41" fmla="*/ 1178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6" name="Freeform 92"/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3089 w 235"/>
                  <a:gd name="T1" fmla="*/ 80 h 973"/>
                  <a:gd name="T2" fmla="*/ 2257 w 235"/>
                  <a:gd name="T3" fmla="*/ 0 h 973"/>
                  <a:gd name="T4" fmla="*/ 1753 w 235"/>
                  <a:gd name="T5" fmla="*/ 80 h 973"/>
                  <a:gd name="T6" fmla="*/ 1550 w 235"/>
                  <a:gd name="T7" fmla="*/ 373 h 973"/>
                  <a:gd name="T8" fmla="*/ 1753 w 235"/>
                  <a:gd name="T9" fmla="*/ 1978 h 973"/>
                  <a:gd name="T10" fmla="*/ 1753 w 235"/>
                  <a:gd name="T11" fmla="*/ 2345 h 973"/>
                  <a:gd name="T12" fmla="*/ 1485 w 235"/>
                  <a:gd name="T13" fmla="*/ 3049 h 973"/>
                  <a:gd name="T14" fmla="*/ 1406 w 235"/>
                  <a:gd name="T15" fmla="*/ 3861 h 973"/>
                  <a:gd name="T16" fmla="*/ 1550 w 235"/>
                  <a:gd name="T17" fmla="*/ 4264 h 973"/>
                  <a:gd name="T18" fmla="*/ 1406 w 235"/>
                  <a:gd name="T19" fmla="*/ 4500 h 973"/>
                  <a:gd name="T20" fmla="*/ 423 w 235"/>
                  <a:gd name="T21" fmla="*/ 4850 h 973"/>
                  <a:gd name="T22" fmla="*/ 0 w 235"/>
                  <a:gd name="T23" fmla="*/ 5290 h 973"/>
                  <a:gd name="T24" fmla="*/ 90 w 235"/>
                  <a:gd name="T25" fmla="*/ 5423 h 973"/>
                  <a:gd name="T26" fmla="*/ 835 w 235"/>
                  <a:gd name="T27" fmla="*/ 5576 h 973"/>
                  <a:gd name="T28" fmla="*/ 1051 w 235"/>
                  <a:gd name="T29" fmla="*/ 5519 h 973"/>
                  <a:gd name="T30" fmla="*/ 1118 w 235"/>
                  <a:gd name="T31" fmla="*/ 5253 h 973"/>
                  <a:gd name="T32" fmla="*/ 1347 w 235"/>
                  <a:gd name="T33" fmla="*/ 4888 h 973"/>
                  <a:gd name="T34" fmla="*/ 1686 w 235"/>
                  <a:gd name="T35" fmla="*/ 4709 h 973"/>
                  <a:gd name="T36" fmla="*/ 2106 w 235"/>
                  <a:gd name="T37" fmla="*/ 4593 h 973"/>
                  <a:gd name="T38" fmla="*/ 2464 w 235"/>
                  <a:gd name="T39" fmla="*/ 4442 h 973"/>
                  <a:gd name="T40" fmla="*/ 2543 w 235"/>
                  <a:gd name="T41" fmla="*/ 4324 h 973"/>
                  <a:gd name="T42" fmla="*/ 2321 w 235"/>
                  <a:gd name="T43" fmla="*/ 4185 h 973"/>
                  <a:gd name="T44" fmla="*/ 2106 w 235"/>
                  <a:gd name="T45" fmla="*/ 4094 h 973"/>
                  <a:gd name="T46" fmla="*/ 1978 w 235"/>
                  <a:gd name="T47" fmla="*/ 3746 h 973"/>
                  <a:gd name="T48" fmla="*/ 2106 w 235"/>
                  <a:gd name="T49" fmla="*/ 3009 h 973"/>
                  <a:gd name="T50" fmla="*/ 2597 w 235"/>
                  <a:gd name="T51" fmla="*/ 2176 h 973"/>
                  <a:gd name="T52" fmla="*/ 3089 w 235"/>
                  <a:gd name="T53" fmla="*/ 1515 h 973"/>
                  <a:gd name="T54" fmla="*/ 3235 w 235"/>
                  <a:gd name="T55" fmla="*/ 704 h 973"/>
                  <a:gd name="T56" fmla="*/ 3089 w 235"/>
                  <a:gd name="T57" fmla="*/ 80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7" name="Freeform 93"/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612 w 384"/>
                  <a:gd name="T1" fmla="*/ 704 h 821"/>
                  <a:gd name="T2" fmla="*/ 1475 w 384"/>
                  <a:gd name="T3" fmla="*/ 230 h 821"/>
                  <a:gd name="T4" fmla="*/ 904 w 384"/>
                  <a:gd name="T5" fmla="*/ 0 h 821"/>
                  <a:gd name="T6" fmla="*/ 5 w 384"/>
                  <a:gd name="T7" fmla="*/ 5 h 821"/>
                  <a:gd name="T8" fmla="*/ 0 w 384"/>
                  <a:gd name="T9" fmla="*/ 230 h 821"/>
                  <a:gd name="T10" fmla="*/ 5 w 384"/>
                  <a:gd name="T11" fmla="*/ 675 h 821"/>
                  <a:gd name="T12" fmla="*/ 503 w 384"/>
                  <a:gd name="T13" fmla="*/ 1343 h 821"/>
                  <a:gd name="T14" fmla="*/ 862 w 384"/>
                  <a:gd name="T15" fmla="*/ 1842 h 821"/>
                  <a:gd name="T16" fmla="*/ 1215 w 384"/>
                  <a:gd name="T17" fmla="*/ 2503 h 821"/>
                  <a:gd name="T18" fmla="*/ 1342 w 384"/>
                  <a:gd name="T19" fmla="*/ 3084 h 821"/>
                  <a:gd name="T20" fmla="*/ 1342 w 384"/>
                  <a:gd name="T21" fmla="*/ 3548 h 821"/>
                  <a:gd name="T22" fmla="*/ 1162 w 384"/>
                  <a:gd name="T23" fmla="*/ 3911 h 821"/>
                  <a:gd name="T24" fmla="*/ 971 w 384"/>
                  <a:gd name="T25" fmla="*/ 4029 h 821"/>
                  <a:gd name="T26" fmla="*/ 971 w 384"/>
                  <a:gd name="T27" fmla="*/ 4137 h 821"/>
                  <a:gd name="T28" fmla="*/ 1215 w 384"/>
                  <a:gd name="T29" fmla="*/ 4315 h 821"/>
                  <a:gd name="T30" fmla="*/ 1677 w 384"/>
                  <a:gd name="T31" fmla="*/ 4371 h 821"/>
                  <a:gd name="T32" fmla="*/ 2388 w 384"/>
                  <a:gd name="T33" fmla="*/ 4371 h 821"/>
                  <a:gd name="T34" fmla="*/ 3686 w 384"/>
                  <a:gd name="T35" fmla="*/ 4520 h 821"/>
                  <a:gd name="T36" fmla="*/ 4066 w 384"/>
                  <a:gd name="T37" fmla="*/ 4731 h 821"/>
                  <a:gd name="T38" fmla="*/ 4669 w 384"/>
                  <a:gd name="T39" fmla="*/ 4604 h 821"/>
                  <a:gd name="T40" fmla="*/ 4910 w 384"/>
                  <a:gd name="T41" fmla="*/ 4315 h 821"/>
                  <a:gd name="T42" fmla="*/ 4669 w 384"/>
                  <a:gd name="T43" fmla="*/ 4205 h 821"/>
                  <a:gd name="T44" fmla="*/ 3549 w 384"/>
                  <a:gd name="T45" fmla="*/ 4137 h 821"/>
                  <a:gd name="T46" fmla="*/ 2320 w 384"/>
                  <a:gd name="T47" fmla="*/ 4137 h 821"/>
                  <a:gd name="T48" fmla="*/ 1799 w 384"/>
                  <a:gd name="T49" fmla="*/ 4111 h 821"/>
                  <a:gd name="T50" fmla="*/ 1677 w 384"/>
                  <a:gd name="T51" fmla="*/ 3941 h 821"/>
                  <a:gd name="T52" fmla="*/ 1799 w 384"/>
                  <a:gd name="T53" fmla="*/ 3611 h 821"/>
                  <a:gd name="T54" fmla="*/ 1880 w 384"/>
                  <a:gd name="T55" fmla="*/ 3061 h 821"/>
                  <a:gd name="T56" fmla="*/ 1745 w 384"/>
                  <a:gd name="T57" fmla="*/ 2442 h 821"/>
                  <a:gd name="T58" fmla="*/ 1542 w 384"/>
                  <a:gd name="T59" fmla="*/ 1631 h 821"/>
                  <a:gd name="T60" fmla="*/ 1612 w 384"/>
                  <a:gd name="T61" fmla="*/ 933 h 821"/>
                  <a:gd name="T62" fmla="*/ 1612 w 384"/>
                  <a:gd name="T63" fmla="*/ 70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8" name="Freeform 94"/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4338 w 329"/>
                  <a:gd name="T1" fmla="*/ 80 h 546"/>
                  <a:gd name="T2" fmla="*/ 3860 w 329"/>
                  <a:gd name="T3" fmla="*/ 0 h 546"/>
                  <a:gd name="T4" fmla="*/ 2877 w 329"/>
                  <a:gd name="T5" fmla="*/ 5 h 546"/>
                  <a:gd name="T6" fmla="*/ 1978 w 329"/>
                  <a:gd name="T7" fmla="*/ 312 h 546"/>
                  <a:gd name="T8" fmla="*/ 726 w 329"/>
                  <a:gd name="T9" fmla="*/ 915 h 546"/>
                  <a:gd name="T10" fmla="*/ 81 w 329"/>
                  <a:gd name="T11" fmla="*/ 1385 h 546"/>
                  <a:gd name="T12" fmla="*/ 0 w 329"/>
                  <a:gd name="T13" fmla="*/ 1564 h 546"/>
                  <a:gd name="T14" fmla="*/ 338 w 329"/>
                  <a:gd name="T15" fmla="*/ 1866 h 546"/>
                  <a:gd name="T16" fmla="*/ 1063 w 329"/>
                  <a:gd name="T17" fmla="*/ 2019 h 546"/>
                  <a:gd name="T18" fmla="*/ 1978 w 329"/>
                  <a:gd name="T19" fmla="*/ 2183 h 546"/>
                  <a:gd name="T20" fmla="*/ 2743 w 329"/>
                  <a:gd name="T21" fmla="*/ 2260 h 546"/>
                  <a:gd name="T22" fmla="*/ 3063 w 329"/>
                  <a:gd name="T23" fmla="*/ 2408 h 546"/>
                  <a:gd name="T24" fmla="*/ 2877 w 329"/>
                  <a:gd name="T25" fmla="*/ 2608 h 546"/>
                  <a:gd name="T26" fmla="*/ 2351 w 329"/>
                  <a:gd name="T27" fmla="*/ 2835 h 546"/>
                  <a:gd name="T28" fmla="*/ 1666 w 329"/>
                  <a:gd name="T29" fmla="*/ 2865 h 546"/>
                  <a:gd name="T30" fmla="*/ 1204 w 329"/>
                  <a:gd name="T31" fmla="*/ 2778 h 546"/>
                  <a:gd name="T32" fmla="*/ 920 w 329"/>
                  <a:gd name="T33" fmla="*/ 2865 h 546"/>
                  <a:gd name="T34" fmla="*/ 994 w 329"/>
                  <a:gd name="T35" fmla="*/ 2969 h 546"/>
                  <a:gd name="T36" fmla="*/ 1545 w 329"/>
                  <a:gd name="T37" fmla="*/ 3063 h 546"/>
                  <a:gd name="T38" fmla="*/ 2351 w 329"/>
                  <a:gd name="T39" fmla="*/ 3063 h 546"/>
                  <a:gd name="T40" fmla="*/ 3063 w 329"/>
                  <a:gd name="T41" fmla="*/ 2969 h 546"/>
                  <a:gd name="T42" fmla="*/ 3484 w 329"/>
                  <a:gd name="T43" fmla="*/ 2865 h 546"/>
                  <a:gd name="T44" fmla="*/ 3731 w 329"/>
                  <a:gd name="T45" fmla="*/ 2660 h 546"/>
                  <a:gd name="T46" fmla="*/ 3860 w 329"/>
                  <a:gd name="T47" fmla="*/ 2445 h 546"/>
                  <a:gd name="T48" fmla="*/ 3557 w 329"/>
                  <a:gd name="T49" fmla="*/ 2238 h 546"/>
                  <a:gd name="T50" fmla="*/ 2743 w 329"/>
                  <a:gd name="T51" fmla="*/ 2100 h 546"/>
                  <a:gd name="T52" fmla="*/ 1797 w 329"/>
                  <a:gd name="T53" fmla="*/ 1982 h 546"/>
                  <a:gd name="T54" fmla="*/ 994 w 329"/>
                  <a:gd name="T55" fmla="*/ 1782 h 546"/>
                  <a:gd name="T56" fmla="*/ 798 w 329"/>
                  <a:gd name="T57" fmla="*/ 1620 h 546"/>
                  <a:gd name="T58" fmla="*/ 920 w 329"/>
                  <a:gd name="T59" fmla="*/ 1299 h 546"/>
                  <a:gd name="T60" fmla="*/ 1545 w 329"/>
                  <a:gd name="T61" fmla="*/ 915 h 546"/>
                  <a:gd name="T62" fmla="*/ 2271 w 329"/>
                  <a:gd name="T63" fmla="*/ 682 h 546"/>
                  <a:gd name="T64" fmla="*/ 3392 w 329"/>
                  <a:gd name="T65" fmla="*/ 513 h 546"/>
                  <a:gd name="T66" fmla="*/ 4338 w 329"/>
                  <a:gd name="T67" fmla="*/ 424 h 546"/>
                  <a:gd name="T68" fmla="*/ 4338 w 329"/>
                  <a:gd name="T69" fmla="*/ 195 h 546"/>
                  <a:gd name="T70" fmla="*/ 4338 w 329"/>
                  <a:gd name="T71" fmla="*/ 80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0103" name="Group 3"/>
          <p:cNvGrpSpPr>
            <a:grpSpLocks/>
          </p:cNvGrpSpPr>
          <p:nvPr/>
        </p:nvGrpSpPr>
        <p:grpSpPr bwMode="auto">
          <a:xfrm>
            <a:off x="444500" y="4624388"/>
            <a:ext cx="3835400" cy="2065337"/>
            <a:chOff x="445008" y="4623816"/>
            <a:chExt cx="3834384" cy="2066268"/>
          </a:xfrm>
        </p:grpSpPr>
        <p:grpSp>
          <p:nvGrpSpPr>
            <p:cNvPr id="260145" name="Group 1"/>
            <p:cNvGrpSpPr>
              <a:grpSpLocks/>
            </p:cNvGrpSpPr>
            <p:nvPr/>
          </p:nvGrpSpPr>
          <p:grpSpPr bwMode="auto">
            <a:xfrm>
              <a:off x="445008" y="5831100"/>
              <a:ext cx="1787453" cy="481308"/>
              <a:chOff x="1779770" y="4632034"/>
              <a:chExt cx="1787453" cy="481308"/>
            </a:xfrm>
          </p:grpSpPr>
          <p:sp>
            <p:nvSpPr>
              <p:cNvPr id="260170" name="Line 42"/>
              <p:cNvSpPr>
                <a:spLocks noChangeShapeType="1"/>
              </p:cNvSpPr>
              <p:nvPr/>
            </p:nvSpPr>
            <p:spPr bwMode="auto">
              <a:xfrm flipH="1">
                <a:off x="1993246" y="4633912"/>
                <a:ext cx="445153" cy="257872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1" name="Line 47"/>
              <p:cNvSpPr>
                <a:spLocks noChangeShapeType="1"/>
              </p:cNvSpPr>
              <p:nvPr/>
            </p:nvSpPr>
            <p:spPr bwMode="auto">
              <a:xfrm>
                <a:off x="3567223" y="50846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2" name="Oval 20"/>
              <p:cNvSpPr>
                <a:spLocks noChangeArrowheads="1"/>
              </p:cNvSpPr>
              <p:nvPr/>
            </p:nvSpPr>
            <p:spPr bwMode="auto">
              <a:xfrm>
                <a:off x="1779770" y="485645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73" name="Line 42"/>
              <p:cNvSpPr>
                <a:spLocks noChangeShapeType="1"/>
              </p:cNvSpPr>
              <p:nvPr/>
            </p:nvSpPr>
            <p:spPr bwMode="auto">
              <a:xfrm flipH="1">
                <a:off x="2307040" y="4657252"/>
                <a:ext cx="207560" cy="2289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4" name="Oval 20"/>
              <p:cNvSpPr>
                <a:spLocks noChangeArrowheads="1"/>
              </p:cNvSpPr>
              <p:nvPr/>
            </p:nvSpPr>
            <p:spPr bwMode="auto">
              <a:xfrm>
                <a:off x="2093563" y="4858329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75" name="Line 42"/>
              <p:cNvSpPr>
                <a:spLocks noChangeShapeType="1"/>
              </p:cNvSpPr>
              <p:nvPr/>
            </p:nvSpPr>
            <p:spPr bwMode="auto">
              <a:xfrm flipH="1">
                <a:off x="2540101" y="4688558"/>
                <a:ext cx="22054" cy="1754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6" name="Oval 20"/>
              <p:cNvSpPr>
                <a:spLocks noChangeArrowheads="1"/>
              </p:cNvSpPr>
              <p:nvPr/>
            </p:nvSpPr>
            <p:spPr bwMode="auto">
              <a:xfrm>
                <a:off x="2407356" y="4860206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77" name="Line 42"/>
              <p:cNvSpPr>
                <a:spLocks noChangeShapeType="1"/>
              </p:cNvSpPr>
              <p:nvPr/>
            </p:nvSpPr>
            <p:spPr bwMode="auto">
              <a:xfrm>
                <a:off x="2638425" y="4657251"/>
                <a:ext cx="180975" cy="22702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8" name="Oval 20"/>
              <p:cNvSpPr>
                <a:spLocks noChangeArrowheads="1"/>
              </p:cNvSpPr>
              <p:nvPr/>
            </p:nvSpPr>
            <p:spPr bwMode="auto">
              <a:xfrm>
                <a:off x="2721149" y="486208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79" name="Line 42"/>
              <p:cNvSpPr>
                <a:spLocks noChangeShapeType="1"/>
              </p:cNvSpPr>
              <p:nvPr/>
            </p:nvSpPr>
            <p:spPr bwMode="auto">
              <a:xfrm>
                <a:off x="2672847" y="4632034"/>
                <a:ext cx="375154" cy="259749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0" name="Oval 20"/>
              <p:cNvSpPr>
                <a:spLocks noChangeArrowheads="1"/>
              </p:cNvSpPr>
              <p:nvPr/>
            </p:nvSpPr>
            <p:spPr bwMode="auto">
              <a:xfrm>
                <a:off x="3034942" y="486396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  <p:grpSp>
          <p:nvGrpSpPr>
            <p:cNvPr id="260146" name="Group 250"/>
            <p:cNvGrpSpPr>
              <a:grpSpLocks/>
            </p:cNvGrpSpPr>
            <p:nvPr/>
          </p:nvGrpSpPr>
          <p:grpSpPr bwMode="auto">
            <a:xfrm>
              <a:off x="1769563" y="4623816"/>
              <a:ext cx="1787453" cy="481308"/>
              <a:chOff x="1779770" y="4632034"/>
              <a:chExt cx="1787453" cy="481308"/>
            </a:xfrm>
          </p:grpSpPr>
          <p:sp>
            <p:nvSpPr>
              <p:cNvPr id="260159" name="Line 42"/>
              <p:cNvSpPr>
                <a:spLocks noChangeShapeType="1"/>
              </p:cNvSpPr>
              <p:nvPr/>
            </p:nvSpPr>
            <p:spPr bwMode="auto">
              <a:xfrm flipH="1">
                <a:off x="1993246" y="4633912"/>
                <a:ext cx="445153" cy="257872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0" name="Line 47"/>
              <p:cNvSpPr>
                <a:spLocks noChangeShapeType="1"/>
              </p:cNvSpPr>
              <p:nvPr/>
            </p:nvSpPr>
            <p:spPr bwMode="auto">
              <a:xfrm>
                <a:off x="3567223" y="50846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1" name="Oval 20"/>
              <p:cNvSpPr>
                <a:spLocks noChangeArrowheads="1"/>
              </p:cNvSpPr>
              <p:nvPr/>
            </p:nvSpPr>
            <p:spPr bwMode="auto">
              <a:xfrm>
                <a:off x="1779770" y="485645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62" name="Line 42"/>
              <p:cNvSpPr>
                <a:spLocks noChangeShapeType="1"/>
              </p:cNvSpPr>
              <p:nvPr/>
            </p:nvSpPr>
            <p:spPr bwMode="auto">
              <a:xfrm flipH="1">
                <a:off x="2307040" y="4657252"/>
                <a:ext cx="207560" cy="2289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3" name="Oval 20"/>
              <p:cNvSpPr>
                <a:spLocks noChangeArrowheads="1"/>
              </p:cNvSpPr>
              <p:nvPr/>
            </p:nvSpPr>
            <p:spPr bwMode="auto">
              <a:xfrm>
                <a:off x="2093563" y="4858329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64" name="Line 42"/>
              <p:cNvSpPr>
                <a:spLocks noChangeShapeType="1"/>
              </p:cNvSpPr>
              <p:nvPr/>
            </p:nvSpPr>
            <p:spPr bwMode="auto">
              <a:xfrm flipH="1">
                <a:off x="2540101" y="4688558"/>
                <a:ext cx="22054" cy="1754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5" name="Oval 20"/>
              <p:cNvSpPr>
                <a:spLocks noChangeArrowheads="1"/>
              </p:cNvSpPr>
              <p:nvPr/>
            </p:nvSpPr>
            <p:spPr bwMode="auto">
              <a:xfrm>
                <a:off x="2407356" y="4860206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66" name="Line 42"/>
              <p:cNvSpPr>
                <a:spLocks noChangeShapeType="1"/>
              </p:cNvSpPr>
              <p:nvPr/>
            </p:nvSpPr>
            <p:spPr bwMode="auto">
              <a:xfrm>
                <a:off x="2638425" y="4657251"/>
                <a:ext cx="180975" cy="22702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7" name="Oval 20"/>
              <p:cNvSpPr>
                <a:spLocks noChangeArrowheads="1"/>
              </p:cNvSpPr>
              <p:nvPr/>
            </p:nvSpPr>
            <p:spPr bwMode="auto">
              <a:xfrm>
                <a:off x="2721149" y="486208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68" name="Line 42"/>
              <p:cNvSpPr>
                <a:spLocks noChangeShapeType="1"/>
              </p:cNvSpPr>
              <p:nvPr/>
            </p:nvSpPr>
            <p:spPr bwMode="auto">
              <a:xfrm>
                <a:off x="2672847" y="4632034"/>
                <a:ext cx="375154" cy="259749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9" name="Oval 20"/>
              <p:cNvSpPr>
                <a:spLocks noChangeArrowheads="1"/>
              </p:cNvSpPr>
              <p:nvPr/>
            </p:nvSpPr>
            <p:spPr bwMode="auto">
              <a:xfrm>
                <a:off x="3034942" y="486396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  <p:grpSp>
          <p:nvGrpSpPr>
            <p:cNvPr id="260147" name="Group 262"/>
            <p:cNvGrpSpPr>
              <a:grpSpLocks/>
            </p:cNvGrpSpPr>
            <p:nvPr/>
          </p:nvGrpSpPr>
          <p:grpSpPr bwMode="auto">
            <a:xfrm>
              <a:off x="2491939" y="6208776"/>
              <a:ext cx="1787453" cy="481308"/>
              <a:chOff x="1779770" y="4632034"/>
              <a:chExt cx="1787453" cy="481308"/>
            </a:xfrm>
          </p:grpSpPr>
          <p:sp>
            <p:nvSpPr>
              <p:cNvPr id="260148" name="Line 42"/>
              <p:cNvSpPr>
                <a:spLocks noChangeShapeType="1"/>
              </p:cNvSpPr>
              <p:nvPr/>
            </p:nvSpPr>
            <p:spPr bwMode="auto">
              <a:xfrm flipH="1">
                <a:off x="1993246" y="4633912"/>
                <a:ext cx="445153" cy="257872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9" name="Line 47"/>
              <p:cNvSpPr>
                <a:spLocks noChangeShapeType="1"/>
              </p:cNvSpPr>
              <p:nvPr/>
            </p:nvSpPr>
            <p:spPr bwMode="auto">
              <a:xfrm>
                <a:off x="3567223" y="50846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0" name="Oval 20"/>
              <p:cNvSpPr>
                <a:spLocks noChangeArrowheads="1"/>
              </p:cNvSpPr>
              <p:nvPr/>
            </p:nvSpPr>
            <p:spPr bwMode="auto">
              <a:xfrm>
                <a:off x="1779770" y="485645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51" name="Line 42"/>
              <p:cNvSpPr>
                <a:spLocks noChangeShapeType="1"/>
              </p:cNvSpPr>
              <p:nvPr/>
            </p:nvSpPr>
            <p:spPr bwMode="auto">
              <a:xfrm flipH="1">
                <a:off x="2307040" y="4657252"/>
                <a:ext cx="207560" cy="2289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2" name="Oval 20"/>
              <p:cNvSpPr>
                <a:spLocks noChangeArrowheads="1"/>
              </p:cNvSpPr>
              <p:nvPr/>
            </p:nvSpPr>
            <p:spPr bwMode="auto">
              <a:xfrm>
                <a:off x="2093563" y="4858329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53" name="Line 42"/>
              <p:cNvSpPr>
                <a:spLocks noChangeShapeType="1"/>
              </p:cNvSpPr>
              <p:nvPr/>
            </p:nvSpPr>
            <p:spPr bwMode="auto">
              <a:xfrm flipH="1">
                <a:off x="2540101" y="4688558"/>
                <a:ext cx="22054" cy="1754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4" name="Oval 20"/>
              <p:cNvSpPr>
                <a:spLocks noChangeArrowheads="1"/>
              </p:cNvSpPr>
              <p:nvPr/>
            </p:nvSpPr>
            <p:spPr bwMode="auto">
              <a:xfrm>
                <a:off x="2407356" y="4860206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55" name="Line 42"/>
              <p:cNvSpPr>
                <a:spLocks noChangeShapeType="1"/>
              </p:cNvSpPr>
              <p:nvPr/>
            </p:nvSpPr>
            <p:spPr bwMode="auto">
              <a:xfrm>
                <a:off x="2638425" y="4657251"/>
                <a:ext cx="180975" cy="22702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6" name="Oval 20"/>
              <p:cNvSpPr>
                <a:spLocks noChangeArrowheads="1"/>
              </p:cNvSpPr>
              <p:nvPr/>
            </p:nvSpPr>
            <p:spPr bwMode="auto">
              <a:xfrm>
                <a:off x="2721149" y="486208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57" name="Line 42"/>
              <p:cNvSpPr>
                <a:spLocks noChangeShapeType="1"/>
              </p:cNvSpPr>
              <p:nvPr/>
            </p:nvSpPr>
            <p:spPr bwMode="auto">
              <a:xfrm>
                <a:off x="2672847" y="4632034"/>
                <a:ext cx="375154" cy="259749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8" name="Oval 20"/>
              <p:cNvSpPr>
                <a:spLocks noChangeArrowheads="1"/>
              </p:cNvSpPr>
              <p:nvPr/>
            </p:nvSpPr>
            <p:spPr bwMode="auto">
              <a:xfrm>
                <a:off x="3034942" y="486396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</p:grpSp>
      <p:grpSp>
        <p:nvGrpSpPr>
          <p:cNvPr id="260104" name="Group 4"/>
          <p:cNvGrpSpPr>
            <a:grpSpLocks/>
          </p:cNvGrpSpPr>
          <p:nvPr/>
        </p:nvGrpSpPr>
        <p:grpSpPr bwMode="auto">
          <a:xfrm>
            <a:off x="4776788" y="4548188"/>
            <a:ext cx="3452812" cy="2054225"/>
            <a:chOff x="4776216" y="4547693"/>
            <a:chExt cx="3453384" cy="2054198"/>
          </a:xfrm>
        </p:grpSpPr>
        <p:grpSp>
          <p:nvGrpSpPr>
            <p:cNvPr id="260112" name="Group 2"/>
            <p:cNvGrpSpPr>
              <a:grpSpLocks/>
            </p:cNvGrpSpPr>
            <p:nvPr/>
          </p:nvGrpSpPr>
          <p:grpSpPr bwMode="auto">
            <a:xfrm>
              <a:off x="6099048" y="4547693"/>
              <a:ext cx="1459431" cy="505891"/>
              <a:chOff x="6099048" y="4547693"/>
              <a:chExt cx="1459431" cy="505891"/>
            </a:xfrm>
          </p:grpSpPr>
          <p:sp>
            <p:nvSpPr>
              <p:cNvPr id="260135" name="Line 46"/>
              <p:cNvSpPr>
                <a:spLocks noChangeShapeType="1"/>
              </p:cNvSpPr>
              <p:nvPr/>
            </p:nvSpPr>
            <p:spPr bwMode="auto">
              <a:xfrm>
                <a:off x="6933253" y="4547693"/>
                <a:ext cx="522679" cy="23578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6" name="Line 42"/>
              <p:cNvSpPr>
                <a:spLocks noChangeShapeType="1"/>
              </p:cNvSpPr>
              <p:nvPr/>
            </p:nvSpPr>
            <p:spPr bwMode="auto">
              <a:xfrm flipH="1">
                <a:off x="6254282" y="4547693"/>
                <a:ext cx="427269" cy="202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7" name="Line 42"/>
              <p:cNvSpPr>
                <a:spLocks noChangeShapeType="1"/>
              </p:cNvSpPr>
              <p:nvPr/>
            </p:nvSpPr>
            <p:spPr bwMode="auto">
              <a:xfrm flipH="1">
                <a:off x="6511740" y="4593353"/>
                <a:ext cx="188406" cy="18286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8" name="Line 42"/>
              <p:cNvSpPr>
                <a:spLocks noChangeShapeType="1"/>
              </p:cNvSpPr>
              <p:nvPr/>
            </p:nvSpPr>
            <p:spPr bwMode="auto">
              <a:xfrm>
                <a:off x="6778113" y="4585854"/>
                <a:ext cx="0" cy="15190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9" name="Line 42"/>
              <p:cNvSpPr>
                <a:spLocks noChangeShapeType="1"/>
              </p:cNvSpPr>
              <p:nvPr/>
            </p:nvSpPr>
            <p:spPr bwMode="auto">
              <a:xfrm>
                <a:off x="6828763" y="4585855"/>
                <a:ext cx="296642" cy="19762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0" name="Rectangle 1"/>
              <p:cNvSpPr>
                <a:spLocks noChangeArrowheads="1"/>
              </p:cNvSpPr>
              <p:nvPr/>
            </p:nvSpPr>
            <p:spPr bwMode="auto">
              <a:xfrm>
                <a:off x="7301244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41" name="Rectangle 1"/>
              <p:cNvSpPr>
                <a:spLocks noChangeArrowheads="1"/>
              </p:cNvSpPr>
              <p:nvPr/>
            </p:nvSpPr>
            <p:spPr bwMode="auto">
              <a:xfrm>
                <a:off x="7000695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42" name="Rectangle 1"/>
              <p:cNvSpPr>
                <a:spLocks noChangeArrowheads="1"/>
              </p:cNvSpPr>
              <p:nvPr/>
            </p:nvSpPr>
            <p:spPr bwMode="auto">
              <a:xfrm>
                <a:off x="6700146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43" name="Rectangle 1"/>
              <p:cNvSpPr>
                <a:spLocks noChangeArrowheads="1"/>
              </p:cNvSpPr>
              <p:nvPr/>
            </p:nvSpPr>
            <p:spPr bwMode="auto">
              <a:xfrm>
                <a:off x="6399597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44" name="Rectangle 1"/>
              <p:cNvSpPr>
                <a:spLocks noChangeArrowheads="1"/>
              </p:cNvSpPr>
              <p:nvPr/>
            </p:nvSpPr>
            <p:spPr bwMode="auto">
              <a:xfrm>
                <a:off x="6099048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60113" name="Group 274"/>
            <p:cNvGrpSpPr>
              <a:grpSpLocks/>
            </p:cNvGrpSpPr>
            <p:nvPr/>
          </p:nvGrpSpPr>
          <p:grpSpPr bwMode="auto">
            <a:xfrm>
              <a:off x="4776216" y="5791200"/>
              <a:ext cx="1459431" cy="505891"/>
              <a:chOff x="6099048" y="4547693"/>
              <a:chExt cx="1459431" cy="505891"/>
            </a:xfrm>
          </p:grpSpPr>
          <p:sp>
            <p:nvSpPr>
              <p:cNvPr id="260125" name="Line 46"/>
              <p:cNvSpPr>
                <a:spLocks noChangeShapeType="1"/>
              </p:cNvSpPr>
              <p:nvPr/>
            </p:nvSpPr>
            <p:spPr bwMode="auto">
              <a:xfrm>
                <a:off x="6933253" y="4547693"/>
                <a:ext cx="522679" cy="23578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6" name="Line 42"/>
              <p:cNvSpPr>
                <a:spLocks noChangeShapeType="1"/>
              </p:cNvSpPr>
              <p:nvPr/>
            </p:nvSpPr>
            <p:spPr bwMode="auto">
              <a:xfrm flipH="1">
                <a:off x="6254282" y="4547693"/>
                <a:ext cx="427269" cy="202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7" name="Line 42"/>
              <p:cNvSpPr>
                <a:spLocks noChangeShapeType="1"/>
              </p:cNvSpPr>
              <p:nvPr/>
            </p:nvSpPr>
            <p:spPr bwMode="auto">
              <a:xfrm flipH="1">
                <a:off x="6511740" y="4593353"/>
                <a:ext cx="188406" cy="18286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8" name="Line 42"/>
              <p:cNvSpPr>
                <a:spLocks noChangeShapeType="1"/>
              </p:cNvSpPr>
              <p:nvPr/>
            </p:nvSpPr>
            <p:spPr bwMode="auto">
              <a:xfrm>
                <a:off x="6778113" y="4585854"/>
                <a:ext cx="0" cy="15190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9" name="Line 42"/>
              <p:cNvSpPr>
                <a:spLocks noChangeShapeType="1"/>
              </p:cNvSpPr>
              <p:nvPr/>
            </p:nvSpPr>
            <p:spPr bwMode="auto">
              <a:xfrm>
                <a:off x="6828763" y="4585855"/>
                <a:ext cx="296642" cy="19762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0" name="Rectangle 1"/>
              <p:cNvSpPr>
                <a:spLocks noChangeArrowheads="1"/>
              </p:cNvSpPr>
              <p:nvPr/>
            </p:nvSpPr>
            <p:spPr bwMode="auto">
              <a:xfrm>
                <a:off x="7301244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31" name="Rectangle 1"/>
              <p:cNvSpPr>
                <a:spLocks noChangeArrowheads="1"/>
              </p:cNvSpPr>
              <p:nvPr/>
            </p:nvSpPr>
            <p:spPr bwMode="auto">
              <a:xfrm>
                <a:off x="7000695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32" name="Rectangle 1"/>
              <p:cNvSpPr>
                <a:spLocks noChangeArrowheads="1"/>
              </p:cNvSpPr>
              <p:nvPr/>
            </p:nvSpPr>
            <p:spPr bwMode="auto">
              <a:xfrm>
                <a:off x="6700146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33" name="Rectangle 1"/>
              <p:cNvSpPr>
                <a:spLocks noChangeArrowheads="1"/>
              </p:cNvSpPr>
              <p:nvPr/>
            </p:nvSpPr>
            <p:spPr bwMode="auto">
              <a:xfrm>
                <a:off x="6399597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34" name="Rectangle 1"/>
              <p:cNvSpPr>
                <a:spLocks noChangeArrowheads="1"/>
              </p:cNvSpPr>
              <p:nvPr/>
            </p:nvSpPr>
            <p:spPr bwMode="auto">
              <a:xfrm>
                <a:off x="6099048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60114" name="Group 285"/>
            <p:cNvGrpSpPr>
              <a:grpSpLocks/>
            </p:cNvGrpSpPr>
            <p:nvPr/>
          </p:nvGrpSpPr>
          <p:grpSpPr bwMode="auto">
            <a:xfrm>
              <a:off x="6770169" y="6096000"/>
              <a:ext cx="1459431" cy="505891"/>
              <a:chOff x="6099048" y="4547693"/>
              <a:chExt cx="1459431" cy="505891"/>
            </a:xfrm>
          </p:grpSpPr>
          <p:sp>
            <p:nvSpPr>
              <p:cNvPr id="260115" name="Line 46"/>
              <p:cNvSpPr>
                <a:spLocks noChangeShapeType="1"/>
              </p:cNvSpPr>
              <p:nvPr/>
            </p:nvSpPr>
            <p:spPr bwMode="auto">
              <a:xfrm>
                <a:off x="6933253" y="4547693"/>
                <a:ext cx="522679" cy="23578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6" name="Line 42"/>
              <p:cNvSpPr>
                <a:spLocks noChangeShapeType="1"/>
              </p:cNvSpPr>
              <p:nvPr/>
            </p:nvSpPr>
            <p:spPr bwMode="auto">
              <a:xfrm flipH="1">
                <a:off x="6254282" y="4547693"/>
                <a:ext cx="427269" cy="202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7" name="Line 42"/>
              <p:cNvSpPr>
                <a:spLocks noChangeShapeType="1"/>
              </p:cNvSpPr>
              <p:nvPr/>
            </p:nvSpPr>
            <p:spPr bwMode="auto">
              <a:xfrm flipH="1">
                <a:off x="6511740" y="4593353"/>
                <a:ext cx="188406" cy="18286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8" name="Line 42"/>
              <p:cNvSpPr>
                <a:spLocks noChangeShapeType="1"/>
              </p:cNvSpPr>
              <p:nvPr/>
            </p:nvSpPr>
            <p:spPr bwMode="auto">
              <a:xfrm>
                <a:off x="6778113" y="4585854"/>
                <a:ext cx="0" cy="15190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9" name="Line 42"/>
              <p:cNvSpPr>
                <a:spLocks noChangeShapeType="1"/>
              </p:cNvSpPr>
              <p:nvPr/>
            </p:nvSpPr>
            <p:spPr bwMode="auto">
              <a:xfrm>
                <a:off x="6828763" y="4585855"/>
                <a:ext cx="296642" cy="19762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0" name="Rectangle 1"/>
              <p:cNvSpPr>
                <a:spLocks noChangeArrowheads="1"/>
              </p:cNvSpPr>
              <p:nvPr/>
            </p:nvSpPr>
            <p:spPr bwMode="auto">
              <a:xfrm>
                <a:off x="7301244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21" name="Rectangle 1"/>
              <p:cNvSpPr>
                <a:spLocks noChangeArrowheads="1"/>
              </p:cNvSpPr>
              <p:nvPr/>
            </p:nvSpPr>
            <p:spPr bwMode="auto">
              <a:xfrm>
                <a:off x="7000695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22" name="Rectangle 1"/>
              <p:cNvSpPr>
                <a:spLocks noChangeArrowheads="1"/>
              </p:cNvSpPr>
              <p:nvPr/>
            </p:nvSpPr>
            <p:spPr bwMode="auto">
              <a:xfrm>
                <a:off x="6700146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23" name="Rectangle 1"/>
              <p:cNvSpPr>
                <a:spLocks noChangeArrowheads="1"/>
              </p:cNvSpPr>
              <p:nvPr/>
            </p:nvSpPr>
            <p:spPr bwMode="auto">
              <a:xfrm>
                <a:off x="6399597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24" name="Rectangle 1"/>
              <p:cNvSpPr>
                <a:spLocks noChangeArrowheads="1"/>
              </p:cNvSpPr>
              <p:nvPr/>
            </p:nvSpPr>
            <p:spPr bwMode="auto">
              <a:xfrm>
                <a:off x="6099048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</p:grpSp>
      <p:sp>
        <p:nvSpPr>
          <p:cNvPr id="256089" name="Rectangle 4"/>
          <p:cNvSpPr>
            <a:spLocks noChangeArrowheads="1"/>
          </p:cNvSpPr>
          <p:nvPr/>
        </p:nvSpPr>
        <p:spPr bwMode="auto">
          <a:xfrm>
            <a:off x="3505200" y="2447925"/>
            <a:ext cx="2376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latin typeface="Symbol" pitchFamily="18" charset="2"/>
              </a:rPr>
              <a:t>=  Q</a:t>
            </a:r>
            <a:r>
              <a:rPr lang="en-US" altLang="en-US" sz="2800" i="0"/>
              <a:t>(</a:t>
            </a:r>
            <a:r>
              <a:rPr lang="en-US" altLang="en-US" sz="2800"/>
              <a:t>edge</a:t>
            </a:r>
            <a:r>
              <a:rPr lang="en-US" altLang="en-US" sz="2800" baseline="-25000"/>
              <a:t>Tree</a:t>
            </a:r>
            <a:r>
              <a:rPr lang="en-US" altLang="en-US" sz="2800" i="0"/>
              <a:t>)</a:t>
            </a:r>
          </a:p>
        </p:txBody>
      </p:sp>
      <p:sp>
        <p:nvSpPr>
          <p:cNvPr id="260106" name="Rectangle 373"/>
          <p:cNvSpPr>
            <a:spLocks noChangeArrowheads="1"/>
          </p:cNvSpPr>
          <p:nvPr/>
        </p:nvSpPr>
        <p:spPr bwMode="auto">
          <a:xfrm>
            <a:off x="7570788" y="228600"/>
            <a:ext cx="10620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(time)</a:t>
            </a:r>
          </a:p>
        </p:txBody>
      </p:sp>
      <p:sp>
        <p:nvSpPr>
          <p:cNvPr id="260107" name="Rectangle 374"/>
          <p:cNvSpPr>
            <a:spLocks noChangeArrowheads="1"/>
          </p:cNvSpPr>
          <p:nvPr/>
        </p:nvSpPr>
        <p:spPr bwMode="auto">
          <a:xfrm>
            <a:off x="6913563" y="-66675"/>
            <a:ext cx="237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(mult-children)</a:t>
            </a:r>
          </a:p>
        </p:txBody>
      </p:sp>
      <p:pic>
        <p:nvPicPr>
          <p:cNvPr id="26010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" y="2079625"/>
            <a:ext cx="3225800" cy="1963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0" name="Text Box 7"/>
          <p:cNvSpPr txBox="1">
            <a:spLocks noChangeArrowheads="1"/>
          </p:cNvSpPr>
          <p:nvPr/>
        </p:nvSpPr>
        <p:spPr bwMode="auto">
          <a:xfrm>
            <a:off x="1704975" y="1295400"/>
            <a:ext cx="59340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=  </a:t>
            </a:r>
            <a:r>
              <a:rPr lang="en-US" altLang="en-US" sz="3600" i="0"/>
              <a:t>  </a:t>
            </a:r>
            <a:r>
              <a:rPr lang="en-US" altLang="en-US" sz="2800" i="0"/>
              <a:t> </a:t>
            </a:r>
            <a:r>
              <a:rPr lang="en-US" altLang="en-US" sz="3600" i="0"/>
              <a:t>∑</a:t>
            </a:r>
            <a:r>
              <a:rPr lang="en-US" altLang="en-US" sz="3600" i="0" baseline="-25000"/>
              <a:t>stack frame   </a:t>
            </a:r>
            <a:r>
              <a:rPr lang="en-US" altLang="en-US" sz="2800" i="0">
                <a:latin typeface="Symbol" pitchFamily="18" charset="2"/>
              </a:rPr>
              <a:t>Q</a:t>
            </a:r>
            <a:r>
              <a:rPr lang="en-US" altLang="en-US" sz="2800" i="0"/>
              <a:t>(</a:t>
            </a:r>
            <a:r>
              <a:rPr lang="en-US" altLang="en-US" sz="2800"/>
              <a:t># subroutine calls</a:t>
            </a:r>
            <a:r>
              <a:rPr lang="en-US" altLang="en-US" sz="2800" i="0"/>
              <a:t>)</a:t>
            </a:r>
          </a:p>
        </p:txBody>
      </p:sp>
      <p:sp>
        <p:nvSpPr>
          <p:cNvPr id="161" name="Rectangle 4"/>
          <p:cNvSpPr>
            <a:spLocks noChangeArrowheads="1"/>
          </p:cNvSpPr>
          <p:nvPr/>
        </p:nvSpPr>
        <p:spPr bwMode="auto">
          <a:xfrm>
            <a:off x="5562600" y="2514600"/>
            <a:ext cx="3597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 typeface="Symbol" pitchFamily="18" charset="2"/>
              <a:buChar char="="/>
            </a:pPr>
            <a:r>
              <a:rPr lang="en-US" altLang="en-US" sz="2800" i="0">
                <a:latin typeface="Symbol" pitchFamily="18" charset="2"/>
              </a:rPr>
              <a:t>Q</a:t>
            </a:r>
            <a:r>
              <a:rPr lang="en-US" altLang="en-US" sz="2800" i="0"/>
              <a:t>(</a:t>
            </a:r>
            <a:r>
              <a:rPr lang="en-US" altLang="en-US" sz="2800"/>
              <a:t>node</a:t>
            </a:r>
            <a:r>
              <a:rPr lang="en-US" altLang="en-US" sz="2800" baseline="-25000"/>
              <a:t>Tree</a:t>
            </a:r>
            <a:r>
              <a:rPr lang="en-US" altLang="en-US" sz="2800" i="0"/>
              <a:t>)  </a:t>
            </a:r>
            <a:r>
              <a:rPr lang="en-US" altLang="en-US" sz="2800" i="0">
                <a:latin typeface="Symbol" pitchFamily="18" charset="2"/>
              </a:rPr>
              <a:t>=  Q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</a:t>
            </a:r>
          </a:p>
        </p:txBody>
      </p:sp>
      <p:sp>
        <p:nvSpPr>
          <p:cNvPr id="162" name="Text Box 7"/>
          <p:cNvSpPr txBox="1">
            <a:spLocks noChangeArrowheads="1"/>
          </p:cNvSpPr>
          <p:nvPr/>
        </p:nvSpPr>
        <p:spPr bwMode="auto">
          <a:xfrm>
            <a:off x="3505200" y="1868488"/>
            <a:ext cx="42545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=  </a:t>
            </a:r>
            <a:r>
              <a:rPr lang="en-US" altLang="en-US" sz="3600" i="0"/>
              <a:t>∑</a:t>
            </a:r>
            <a:r>
              <a:rPr lang="en-US" altLang="en-US" sz="3600" i="0" baseline="-25000"/>
              <a:t>node  </a:t>
            </a:r>
            <a:r>
              <a:rPr lang="en-US" altLang="en-US" sz="2800" i="0">
                <a:latin typeface="Symbol" pitchFamily="18" charset="2"/>
              </a:rPr>
              <a:t>Q</a:t>
            </a:r>
            <a:r>
              <a:rPr lang="en-US" altLang="en-US" sz="2800" i="0"/>
              <a:t>(# </a:t>
            </a:r>
            <a:r>
              <a:rPr lang="en-US" altLang="en-US" sz="2800"/>
              <a:t>edge in node</a:t>
            </a:r>
            <a:r>
              <a:rPr lang="en-US" altLang="en-US" sz="2800" i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098619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6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6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89" grpId="0"/>
      <p:bldP spid="160" grpId="0"/>
      <p:bldP spid="162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65099" y="3581400"/>
            <a:ext cx="4405313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/>
              <a:t>We pass the recursive program a “binary tree”.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/>
              <a:t>But what </a:t>
            </a:r>
            <a:r>
              <a:rPr lang="en-CA" altLang="en-US" sz="2800" i="0" dirty="0">
                <a:solidFill>
                  <a:schemeClr val="tx2"/>
                </a:solidFill>
              </a:rPr>
              <a:t>type </a:t>
            </a:r>
            <a:r>
              <a:rPr lang="en-CA" altLang="en-US" sz="2800" i="0" dirty="0"/>
              <a:t>is it really?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/>
              <a:t>This confused Jeff at first.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2400" y="795278"/>
            <a:ext cx="8597900" cy="2862322"/>
            <a:chOff x="152400" y="795278"/>
            <a:chExt cx="8597900" cy="2862322"/>
          </a:xfrm>
        </p:grpSpPr>
        <p:pic>
          <p:nvPicPr>
            <p:cNvPr id="43011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4074"/>
            <a:stretch/>
          </p:blipFill>
          <p:spPr bwMode="auto">
            <a:xfrm>
              <a:off x="4738688" y="838200"/>
              <a:ext cx="4011612" cy="2053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152400" y="795278"/>
              <a:ext cx="4418013" cy="2862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class </a:t>
              </a:r>
              <a:r>
                <a:rPr lang="en-US" altLang="en-US" sz="2000" i="0" dirty="0" err="1">
                  <a:solidFill>
                    <a:schemeClr val="accent1"/>
                  </a:solidFill>
                </a:rPr>
                <a:t>LinkedBinaryTree</a:t>
              </a:r>
              <a:r>
                <a:rPr lang="en-US" altLang="en-US" sz="2000" i="0" dirty="0">
                  <a:solidFill>
                    <a:schemeClr val="accent1"/>
                  </a:solidFill>
                </a:rPr>
                <a:t> {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   class Node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   {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      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element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;</a:t>
              </a:r>
              <a:br>
                <a:rPr lang="en-CA" altLang="en-US" sz="2000" i="0" dirty="0">
                  <a:solidFill>
                    <a:schemeClr val="accent1"/>
                  </a:solidFill>
                </a:rPr>
              </a:br>
              <a:r>
                <a:rPr lang="en-CA" altLang="en-US" sz="2000" i="0" dirty="0">
                  <a:solidFill>
                    <a:schemeClr val="accent1"/>
                  </a:solidFill>
                </a:rPr>
                <a:t>      Node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parent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; </a:t>
              </a:r>
              <a:br>
                <a:rPr lang="en-CA" altLang="en-US" sz="2000" i="0" dirty="0">
                  <a:solidFill>
                    <a:schemeClr val="accent1"/>
                  </a:solidFill>
                </a:rPr>
              </a:br>
              <a:r>
                <a:rPr lang="en-CA" altLang="en-US" sz="2000" i="0" dirty="0">
                  <a:solidFill>
                    <a:schemeClr val="accent1"/>
                  </a:solidFill>
                </a:rPr>
                <a:t>      Node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left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;</a:t>
              </a:r>
              <a:br>
                <a:rPr lang="en-CA" altLang="en-US" sz="2000" i="0" dirty="0">
                  <a:solidFill>
                    <a:schemeClr val="accent1"/>
                  </a:solidFill>
                </a:rPr>
              </a:br>
              <a:r>
                <a:rPr lang="en-CA" altLang="en-US" sz="2000" i="0" dirty="0">
                  <a:solidFill>
                    <a:schemeClr val="accent1"/>
                  </a:solidFill>
                </a:rPr>
                <a:t>      Node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right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;</a:t>
              </a:r>
              <a:br>
                <a:rPr lang="en-CA" altLang="en-US" sz="2000" i="0" dirty="0">
                  <a:solidFill>
                    <a:schemeClr val="accent1"/>
                  </a:solidFill>
                </a:rPr>
              </a:br>
              <a:r>
                <a:rPr lang="en-CA" altLang="en-US" sz="2000" i="0" dirty="0">
                  <a:solidFill>
                    <a:schemeClr val="accent1"/>
                  </a:solidFill>
                </a:rPr>
                <a:t>   }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   Node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root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 = null;</a:t>
              </a:r>
            </a:p>
          </p:txBody>
        </p:sp>
        <p:grpSp>
          <p:nvGrpSpPr>
            <p:cNvPr id="43016" name="Group 9"/>
            <p:cNvGrpSpPr>
              <a:grpSpLocks/>
            </p:cNvGrpSpPr>
            <p:nvPr/>
          </p:nvGrpSpPr>
          <p:grpSpPr bwMode="auto">
            <a:xfrm>
              <a:off x="5600700" y="936625"/>
              <a:ext cx="914400" cy="434975"/>
              <a:chOff x="4800600" y="762000"/>
              <a:chExt cx="914738" cy="435271"/>
            </a:xfrm>
          </p:grpSpPr>
          <p:sp>
            <p:nvSpPr>
              <p:cNvPr id="43017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3018" name="Rectangle 58"/>
              <p:cNvSpPr>
                <a:spLocks noChangeArrowheads="1"/>
              </p:cNvSpPr>
              <p:nvPr/>
            </p:nvSpPr>
            <p:spPr bwMode="auto">
              <a:xfrm>
                <a:off x="4800600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>
                    <a:solidFill>
                      <a:schemeClr val="accent1"/>
                    </a:solidFill>
                  </a:rPr>
                  <a:t>Tree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  <p:cxnSp>
            <p:nvCxnSpPr>
              <p:cNvPr id="43019" name="Straight Arrow Connector 12"/>
              <p:cNvCxnSpPr>
                <a:cxnSpLocks noChangeShapeType="1"/>
              </p:cNvCxnSpPr>
              <p:nvPr/>
            </p:nvCxnSpPr>
            <p:spPr bwMode="auto">
              <a:xfrm>
                <a:off x="5236203" y="876820"/>
                <a:ext cx="326397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</p:spTree>
    <p:extLst>
      <p:ext uri="{BB962C8B-B14F-4D97-AF65-F5344CB8AC3E}">
        <p14:creationId xmlns:p14="http://schemas.microsoft.com/office/powerpoint/2010/main" val="1837328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65099" y="3581400"/>
            <a:ext cx="4405313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/>
              <a:t>One would think </a:t>
            </a:r>
            <a:r>
              <a:rPr lang="en-CA" altLang="en-US" sz="2800" dirty="0">
                <a:solidFill>
                  <a:schemeClr val="accent1"/>
                </a:solidFill>
              </a:rPr>
              <a:t>tree</a:t>
            </a:r>
            <a:r>
              <a:rPr lang="en-CA" altLang="en-US" sz="2800" i="0" dirty="0">
                <a:solidFill>
                  <a:schemeClr val="accent1"/>
                </a:solidFill>
              </a:rPr>
              <a:t> </a:t>
            </a:r>
            <a:r>
              <a:rPr lang="en-CA" altLang="en-US" sz="2800" i="0" dirty="0"/>
              <a:t>is of type </a:t>
            </a:r>
            <a:r>
              <a:rPr lang="en-US" altLang="en-US" sz="2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/>
              <a:t>Then getting its left subtree,</a:t>
            </a:r>
            <a:br>
              <a:rPr lang="en-US" altLang="en-US" sz="2800" i="0" dirty="0"/>
            </a:br>
            <a:r>
              <a:rPr lang="en-US" altLang="en-US" sz="2800" i="0" dirty="0"/>
              <a:t>would be confusing.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074"/>
          <a:stretch/>
        </p:blipFill>
        <p:spPr bwMode="auto">
          <a:xfrm>
            <a:off x="4738688" y="838200"/>
            <a:ext cx="4011612" cy="2053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795278"/>
            <a:ext cx="4418013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class </a:t>
            </a:r>
            <a:r>
              <a:rPr lang="en-US" altLang="en-US" sz="20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0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   E </a:t>
            </a:r>
            <a:r>
              <a:rPr lang="en-CA" altLang="en-US" sz="2000" dirty="0">
                <a:solidFill>
                  <a:schemeClr val="accent1"/>
                </a:solidFill>
              </a:rPr>
              <a:t>element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parent</a:t>
            </a:r>
            <a:r>
              <a:rPr lang="en-CA" altLang="en-US" sz="2000" i="0" dirty="0">
                <a:solidFill>
                  <a:schemeClr val="accent1"/>
                </a:solidFill>
              </a:rPr>
              <a:t>; 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left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right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Node </a:t>
            </a:r>
            <a:r>
              <a:rPr lang="en-CA" altLang="en-US" sz="2000" dirty="0">
                <a:solidFill>
                  <a:schemeClr val="accent1"/>
                </a:solidFill>
              </a:rPr>
              <a:t>root</a:t>
            </a:r>
            <a:r>
              <a:rPr lang="en-CA" altLang="en-US" sz="2000" i="0" dirty="0">
                <a:solidFill>
                  <a:schemeClr val="accent1"/>
                </a:solidFill>
              </a:rPr>
              <a:t> = null;</a:t>
            </a: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5600700" y="936625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 dirty="0">
                  <a:solidFill>
                    <a:schemeClr val="accent1"/>
                  </a:solidFill>
                </a:rPr>
                <a:t>Tree</a:t>
              </a:r>
              <a:endParaRPr lang="en-US" alt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5524500" y="5092699"/>
            <a:ext cx="3238500" cy="1765301"/>
            <a:chOff x="5524500" y="5118100"/>
            <a:chExt cx="3238500" cy="1765301"/>
          </a:xfrm>
        </p:grpSpPr>
        <p:sp>
          <p:nvSpPr>
            <p:cNvPr id="20" name="Rectangle 19"/>
            <p:cNvSpPr/>
            <p:nvPr/>
          </p:nvSpPr>
          <p:spPr bwMode="auto">
            <a:xfrm>
              <a:off x="5525294" y="5118100"/>
              <a:ext cx="712086" cy="1765301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3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092" t="-1" b="26150"/>
            <a:stretch/>
          </p:blipFill>
          <p:spPr bwMode="auto">
            <a:xfrm>
              <a:off x="6199280" y="5118101"/>
              <a:ext cx="2563720" cy="176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" name="Group 9"/>
            <p:cNvGrpSpPr>
              <a:grpSpLocks/>
            </p:cNvGrpSpPr>
            <p:nvPr/>
          </p:nvGrpSpPr>
          <p:grpSpPr bwMode="auto">
            <a:xfrm>
              <a:off x="5524500" y="5216525"/>
              <a:ext cx="914400" cy="434975"/>
              <a:chOff x="4686257" y="762000"/>
              <a:chExt cx="914738" cy="435271"/>
            </a:xfrm>
          </p:grpSpPr>
          <p:sp>
            <p:nvSpPr>
              <p:cNvPr id="15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7" name="Rectangle 58"/>
              <p:cNvSpPr>
                <a:spLocks noChangeArrowheads="1"/>
              </p:cNvSpPr>
              <p:nvPr/>
            </p:nvSpPr>
            <p:spPr bwMode="auto">
              <a:xfrm>
                <a:off x="4686257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 err="1">
                    <a:solidFill>
                      <a:schemeClr val="accent1"/>
                    </a:solidFill>
                  </a:rPr>
                  <a:t>left_Tree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  <p:cxnSp>
            <p:nvCxnSpPr>
              <p:cNvPr id="18" name="Straight Arrow Connector 12"/>
              <p:cNvCxnSpPr>
                <a:cxnSpLocks noChangeShapeType="1"/>
              </p:cNvCxnSpPr>
              <p:nvPr/>
            </p:nvCxnSpPr>
            <p:spPr bwMode="auto">
              <a:xfrm>
                <a:off x="5236203" y="876820"/>
                <a:ext cx="326397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" name="Rectangle 1"/>
            <p:cNvSpPr/>
            <p:nvPr/>
          </p:nvSpPr>
          <p:spPr bwMode="auto">
            <a:xfrm>
              <a:off x="6757194" y="5203825"/>
              <a:ext cx="1408906" cy="1577975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6443067" y="5848351"/>
              <a:ext cx="552053" cy="933449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0" name="Rectangle 9"/>
          <p:cNvSpPr/>
          <p:nvPr/>
        </p:nvSpPr>
        <p:spPr>
          <a:xfrm>
            <a:off x="6667425" y="2907268"/>
            <a:ext cx="2439963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i="0" dirty="0">
                <a:solidFill>
                  <a:schemeClr val="accent1"/>
                </a:solidFill>
              </a:rPr>
              <a:t>(</a:t>
            </a:r>
            <a:r>
              <a:rPr lang="en-US" altLang="en-US" sz="1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1800" i="0" dirty="0">
                <a:solidFill>
                  <a:schemeClr val="accent1"/>
                </a:solidFill>
              </a:rPr>
              <a:t> </a:t>
            </a:r>
            <a:r>
              <a:rPr lang="en-US" altLang="en-US" sz="1800" dirty="0">
                <a:solidFill>
                  <a:schemeClr val="accent1"/>
                </a:solidFill>
              </a:rPr>
              <a:t>tree</a:t>
            </a:r>
            <a:r>
              <a:rPr lang="en-US" altLang="en-US" sz="1800" i="0" dirty="0">
                <a:solidFill>
                  <a:schemeClr val="accent1"/>
                </a:solidFill>
              </a:rPr>
              <a:t>)</a:t>
            </a:r>
            <a:endParaRPr lang="en-US" sz="1800" dirty="0"/>
          </a:p>
        </p:txBody>
      </p:sp>
      <p:sp>
        <p:nvSpPr>
          <p:cNvPr id="9" name="Freeform 8"/>
          <p:cNvSpPr/>
          <p:nvPr/>
        </p:nvSpPr>
        <p:spPr bwMode="auto">
          <a:xfrm flipV="1">
            <a:off x="6608166" y="1865172"/>
            <a:ext cx="431800" cy="3364055"/>
          </a:xfrm>
          <a:custGeom>
            <a:avLst/>
            <a:gdLst>
              <a:gd name="connsiteX0" fmla="*/ 0 w 889000"/>
              <a:gd name="connsiteY0" fmla="*/ 0 h 723900"/>
              <a:gd name="connsiteX1" fmla="*/ 647700 w 889000"/>
              <a:gd name="connsiteY1" fmla="*/ 342900 h 723900"/>
              <a:gd name="connsiteX2" fmla="*/ 889000 w 889000"/>
              <a:gd name="connsiteY2" fmla="*/ 723900 h 723900"/>
              <a:gd name="connsiteX0" fmla="*/ 0 w 655097"/>
              <a:gd name="connsiteY0" fmla="*/ 0 h 711200"/>
              <a:gd name="connsiteX1" fmla="*/ 647700 w 655097"/>
              <a:gd name="connsiteY1" fmla="*/ 342900 h 711200"/>
              <a:gd name="connsiteX2" fmla="*/ 368300 w 655097"/>
              <a:gd name="connsiteY2" fmla="*/ 711200 h 711200"/>
              <a:gd name="connsiteX0" fmla="*/ 0 w 368300"/>
              <a:gd name="connsiteY0" fmla="*/ 0 h 711200"/>
              <a:gd name="connsiteX1" fmla="*/ 292100 w 368300"/>
              <a:gd name="connsiteY1" fmla="*/ 254000 h 711200"/>
              <a:gd name="connsiteX2" fmla="*/ 368300 w 368300"/>
              <a:gd name="connsiteY2" fmla="*/ 711200 h 711200"/>
              <a:gd name="connsiteX0" fmla="*/ 0 w 431800"/>
              <a:gd name="connsiteY0" fmla="*/ 0 h 711200"/>
              <a:gd name="connsiteX1" fmla="*/ 292100 w 431800"/>
              <a:gd name="connsiteY1" fmla="*/ 254000 h 711200"/>
              <a:gd name="connsiteX2" fmla="*/ 431800 w 431800"/>
              <a:gd name="connsiteY2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800" h="711200">
                <a:moveTo>
                  <a:pt x="0" y="0"/>
                </a:moveTo>
                <a:cubicBezTo>
                  <a:pt x="249766" y="111125"/>
                  <a:pt x="220133" y="135467"/>
                  <a:pt x="292100" y="254000"/>
                </a:cubicBezTo>
                <a:cubicBezTo>
                  <a:pt x="364067" y="372533"/>
                  <a:pt x="431800" y="711200"/>
                  <a:pt x="431800" y="711200"/>
                </a:cubicBezTo>
              </a:path>
            </a:pathLst>
          </a:custGeom>
          <a:noFill/>
          <a:ln w="12700" cap="flat" cmpd="sng" algn="ctr">
            <a:solidFill>
              <a:srgbClr val="28BFE2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7329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65099" y="3581400"/>
            <a:ext cx="4405313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/>
              <a:t>One would think </a:t>
            </a:r>
            <a:r>
              <a:rPr lang="en-CA" altLang="en-US" sz="2800" dirty="0">
                <a:solidFill>
                  <a:schemeClr val="accent1"/>
                </a:solidFill>
              </a:rPr>
              <a:t>tree</a:t>
            </a:r>
            <a:r>
              <a:rPr lang="en-CA" altLang="en-US" sz="2800" i="0" dirty="0">
                <a:solidFill>
                  <a:schemeClr val="accent1"/>
                </a:solidFill>
              </a:rPr>
              <a:t> </a:t>
            </a:r>
            <a:r>
              <a:rPr lang="en-CA" altLang="en-US" sz="2800" i="0" dirty="0"/>
              <a:t>is of type </a:t>
            </a:r>
            <a:r>
              <a:rPr lang="en-US" altLang="en-US" sz="2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/>
              <a:t>Then getting its left subtree,</a:t>
            </a:r>
            <a:br>
              <a:rPr lang="en-US" altLang="en-US" sz="2800" i="0" dirty="0"/>
            </a:br>
            <a:r>
              <a:rPr lang="en-US" altLang="en-US" sz="2800" i="0" dirty="0"/>
              <a:t>would be confusing.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074"/>
          <a:stretch/>
        </p:blipFill>
        <p:spPr bwMode="auto">
          <a:xfrm>
            <a:off x="4738688" y="838200"/>
            <a:ext cx="4011612" cy="2053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795278"/>
            <a:ext cx="4418013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class </a:t>
            </a:r>
            <a:r>
              <a:rPr lang="en-US" altLang="en-US" sz="20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0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   E </a:t>
            </a:r>
            <a:r>
              <a:rPr lang="en-CA" altLang="en-US" sz="2000" dirty="0">
                <a:solidFill>
                  <a:schemeClr val="accent1"/>
                </a:solidFill>
              </a:rPr>
              <a:t>element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parent</a:t>
            </a:r>
            <a:r>
              <a:rPr lang="en-CA" altLang="en-US" sz="2000" i="0" dirty="0">
                <a:solidFill>
                  <a:schemeClr val="accent1"/>
                </a:solidFill>
              </a:rPr>
              <a:t>; 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left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right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Node </a:t>
            </a:r>
            <a:r>
              <a:rPr lang="en-CA" altLang="en-US" sz="2000" dirty="0">
                <a:solidFill>
                  <a:schemeClr val="accent1"/>
                </a:solidFill>
              </a:rPr>
              <a:t>root</a:t>
            </a:r>
            <a:r>
              <a:rPr lang="en-CA" altLang="en-US" sz="2000" i="0" dirty="0">
                <a:solidFill>
                  <a:schemeClr val="accent1"/>
                </a:solidFill>
              </a:rPr>
              <a:t> = null;</a:t>
            </a: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5600700" y="936625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 dirty="0">
                  <a:solidFill>
                    <a:schemeClr val="accent1"/>
                  </a:solidFill>
                </a:rPr>
                <a:t>Tree</a:t>
              </a:r>
              <a:endParaRPr lang="en-US" alt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5524500" y="5092699"/>
            <a:ext cx="3238500" cy="1765301"/>
            <a:chOff x="5524500" y="5118100"/>
            <a:chExt cx="3238500" cy="1765301"/>
          </a:xfrm>
        </p:grpSpPr>
        <p:sp>
          <p:nvSpPr>
            <p:cNvPr id="20" name="Rectangle 19"/>
            <p:cNvSpPr/>
            <p:nvPr/>
          </p:nvSpPr>
          <p:spPr bwMode="auto">
            <a:xfrm>
              <a:off x="5525294" y="5118100"/>
              <a:ext cx="712086" cy="1765301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3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092" t="-1" b="26150"/>
            <a:stretch/>
          </p:blipFill>
          <p:spPr bwMode="auto">
            <a:xfrm>
              <a:off x="6199280" y="5118101"/>
              <a:ext cx="2563720" cy="176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" name="Group 9"/>
            <p:cNvGrpSpPr>
              <a:grpSpLocks/>
            </p:cNvGrpSpPr>
            <p:nvPr/>
          </p:nvGrpSpPr>
          <p:grpSpPr bwMode="auto">
            <a:xfrm>
              <a:off x="5524500" y="5216525"/>
              <a:ext cx="914400" cy="434975"/>
              <a:chOff x="4686257" y="762000"/>
              <a:chExt cx="914738" cy="435271"/>
            </a:xfrm>
          </p:grpSpPr>
          <p:sp>
            <p:nvSpPr>
              <p:cNvPr id="15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7" name="Rectangle 58"/>
              <p:cNvSpPr>
                <a:spLocks noChangeArrowheads="1"/>
              </p:cNvSpPr>
              <p:nvPr/>
            </p:nvSpPr>
            <p:spPr bwMode="auto">
              <a:xfrm>
                <a:off x="4686257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 err="1">
                    <a:solidFill>
                      <a:schemeClr val="accent1"/>
                    </a:solidFill>
                  </a:rPr>
                  <a:t>left_Tree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  <p:cxnSp>
            <p:nvCxnSpPr>
              <p:cNvPr id="18" name="Straight Arrow Connector 12"/>
              <p:cNvCxnSpPr>
                <a:cxnSpLocks noChangeShapeType="1"/>
              </p:cNvCxnSpPr>
              <p:nvPr/>
            </p:nvCxnSpPr>
            <p:spPr bwMode="auto">
              <a:xfrm>
                <a:off x="5236203" y="876820"/>
                <a:ext cx="326397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" name="Rectangle 1"/>
            <p:cNvSpPr/>
            <p:nvPr/>
          </p:nvSpPr>
          <p:spPr bwMode="auto">
            <a:xfrm>
              <a:off x="6757194" y="5203825"/>
              <a:ext cx="1408906" cy="1577975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6443067" y="5848351"/>
              <a:ext cx="552053" cy="933449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443067" y="5829302"/>
            <a:ext cx="1181100" cy="906831"/>
            <a:chOff x="2717800" y="5803900"/>
            <a:chExt cx="1181100" cy="906831"/>
          </a:xfrm>
        </p:grpSpPr>
        <p:pic>
          <p:nvPicPr>
            <p:cNvPr id="21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382" t="27626" r="28176" b="34651"/>
            <a:stretch/>
          </p:blipFill>
          <p:spPr bwMode="auto">
            <a:xfrm>
              <a:off x="2717800" y="5809030"/>
              <a:ext cx="1181100" cy="901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Rectangle 21"/>
            <p:cNvSpPr/>
            <p:nvPr/>
          </p:nvSpPr>
          <p:spPr bwMode="auto">
            <a:xfrm>
              <a:off x="3708400" y="5809030"/>
              <a:ext cx="190500" cy="544145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" name="Rectangle 22"/>
            <p:cNvSpPr/>
            <p:nvPr/>
          </p:nvSpPr>
          <p:spPr bwMode="auto">
            <a:xfrm>
              <a:off x="3327400" y="5803900"/>
              <a:ext cx="546100" cy="90091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9" name="Freeform 8"/>
          <p:cNvSpPr/>
          <p:nvPr/>
        </p:nvSpPr>
        <p:spPr bwMode="auto">
          <a:xfrm>
            <a:off x="6608166" y="5229227"/>
            <a:ext cx="431800" cy="711200"/>
          </a:xfrm>
          <a:custGeom>
            <a:avLst/>
            <a:gdLst>
              <a:gd name="connsiteX0" fmla="*/ 0 w 889000"/>
              <a:gd name="connsiteY0" fmla="*/ 0 h 723900"/>
              <a:gd name="connsiteX1" fmla="*/ 647700 w 889000"/>
              <a:gd name="connsiteY1" fmla="*/ 342900 h 723900"/>
              <a:gd name="connsiteX2" fmla="*/ 889000 w 889000"/>
              <a:gd name="connsiteY2" fmla="*/ 723900 h 723900"/>
              <a:gd name="connsiteX0" fmla="*/ 0 w 655097"/>
              <a:gd name="connsiteY0" fmla="*/ 0 h 711200"/>
              <a:gd name="connsiteX1" fmla="*/ 647700 w 655097"/>
              <a:gd name="connsiteY1" fmla="*/ 342900 h 711200"/>
              <a:gd name="connsiteX2" fmla="*/ 368300 w 655097"/>
              <a:gd name="connsiteY2" fmla="*/ 711200 h 711200"/>
              <a:gd name="connsiteX0" fmla="*/ 0 w 368300"/>
              <a:gd name="connsiteY0" fmla="*/ 0 h 711200"/>
              <a:gd name="connsiteX1" fmla="*/ 292100 w 368300"/>
              <a:gd name="connsiteY1" fmla="*/ 254000 h 711200"/>
              <a:gd name="connsiteX2" fmla="*/ 368300 w 368300"/>
              <a:gd name="connsiteY2" fmla="*/ 711200 h 711200"/>
              <a:gd name="connsiteX0" fmla="*/ 0 w 431800"/>
              <a:gd name="connsiteY0" fmla="*/ 0 h 711200"/>
              <a:gd name="connsiteX1" fmla="*/ 292100 w 431800"/>
              <a:gd name="connsiteY1" fmla="*/ 254000 h 711200"/>
              <a:gd name="connsiteX2" fmla="*/ 431800 w 431800"/>
              <a:gd name="connsiteY2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800" h="711200">
                <a:moveTo>
                  <a:pt x="0" y="0"/>
                </a:moveTo>
                <a:cubicBezTo>
                  <a:pt x="249766" y="111125"/>
                  <a:pt x="220133" y="135467"/>
                  <a:pt x="292100" y="254000"/>
                </a:cubicBezTo>
                <a:cubicBezTo>
                  <a:pt x="364067" y="372533"/>
                  <a:pt x="431800" y="711200"/>
                  <a:pt x="431800" y="711200"/>
                </a:cubicBezTo>
              </a:path>
            </a:pathLst>
          </a:custGeom>
          <a:noFill/>
          <a:ln w="12700" cap="flat" cmpd="sng" algn="ctr">
            <a:solidFill>
              <a:srgbClr val="28BFE2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667425" y="2907268"/>
            <a:ext cx="2439963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i="0" dirty="0">
                <a:solidFill>
                  <a:schemeClr val="accent1"/>
                </a:solidFill>
              </a:rPr>
              <a:t>(</a:t>
            </a:r>
            <a:r>
              <a:rPr lang="en-US" altLang="en-US" sz="1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1800" i="0" dirty="0">
                <a:solidFill>
                  <a:schemeClr val="accent1"/>
                </a:solidFill>
              </a:rPr>
              <a:t> </a:t>
            </a:r>
            <a:r>
              <a:rPr lang="en-US" altLang="en-US" sz="1800" dirty="0">
                <a:solidFill>
                  <a:schemeClr val="accent1"/>
                </a:solidFill>
              </a:rPr>
              <a:t>tree</a:t>
            </a:r>
            <a:r>
              <a:rPr lang="en-US" altLang="en-US" sz="1800" i="0" dirty="0">
                <a:solidFill>
                  <a:schemeClr val="accent1"/>
                </a:solidFill>
              </a:rPr>
              <a:t>)</a:t>
            </a:r>
            <a:endParaRPr lang="en-US" sz="1800" dirty="0"/>
          </a:p>
        </p:txBody>
      </p:sp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1448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65099" y="3581400"/>
            <a:ext cx="4405313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/>
              <a:t>It is easier to have </a:t>
            </a:r>
            <a:r>
              <a:rPr lang="en-CA" altLang="en-US" sz="2800" dirty="0">
                <a:solidFill>
                  <a:schemeClr val="accent1"/>
                </a:solidFill>
              </a:rPr>
              <a:t>tree</a:t>
            </a:r>
            <a:r>
              <a:rPr lang="en-CA" altLang="en-US" sz="2800" i="0" dirty="0">
                <a:solidFill>
                  <a:schemeClr val="accent1"/>
                </a:solidFill>
              </a:rPr>
              <a:t> </a:t>
            </a:r>
            <a:r>
              <a:rPr lang="en-CA" altLang="en-US" sz="2800" i="0" dirty="0"/>
              <a:t>be of type </a:t>
            </a:r>
            <a:r>
              <a:rPr lang="en-US" altLang="en-US" sz="2800" i="0" dirty="0">
                <a:solidFill>
                  <a:schemeClr val="accent1"/>
                </a:solidFill>
              </a:rPr>
              <a:t>Node</a:t>
            </a:r>
            <a:r>
              <a:rPr lang="en-US" altLang="en-US" sz="2800" i="0" dirty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/>
              <a:t>But it is thought of as the subtree rooted at the node pointed at.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/>
              <a:t>The left child is then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074"/>
          <a:stretch/>
        </p:blipFill>
        <p:spPr bwMode="auto">
          <a:xfrm>
            <a:off x="4738688" y="838200"/>
            <a:ext cx="4011612" cy="2053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795278"/>
            <a:ext cx="4418013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class </a:t>
            </a:r>
            <a:r>
              <a:rPr lang="en-US" altLang="en-US" sz="20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0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   E </a:t>
            </a:r>
            <a:r>
              <a:rPr lang="en-CA" altLang="en-US" sz="2000" dirty="0">
                <a:solidFill>
                  <a:schemeClr val="accent1"/>
                </a:solidFill>
              </a:rPr>
              <a:t>element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parent</a:t>
            </a:r>
            <a:r>
              <a:rPr lang="en-CA" altLang="en-US" sz="2000" i="0" dirty="0">
                <a:solidFill>
                  <a:schemeClr val="accent1"/>
                </a:solidFill>
              </a:rPr>
              <a:t>; 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left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right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Node </a:t>
            </a:r>
            <a:r>
              <a:rPr lang="en-CA" altLang="en-US" sz="2000" dirty="0">
                <a:solidFill>
                  <a:schemeClr val="accent1"/>
                </a:solidFill>
              </a:rPr>
              <a:t>root</a:t>
            </a:r>
            <a:r>
              <a:rPr lang="en-CA" altLang="en-US" sz="2000" i="0" dirty="0">
                <a:solidFill>
                  <a:schemeClr val="accent1"/>
                </a:solidFill>
              </a:rPr>
              <a:t> = null;</a:t>
            </a: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5600700" y="936625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 dirty="0">
                  <a:solidFill>
                    <a:schemeClr val="accent1"/>
                  </a:solidFill>
                </a:rPr>
                <a:t>Tree</a:t>
              </a:r>
              <a:endParaRPr lang="en-US" alt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0" name="Rectangle 9"/>
          <p:cNvSpPr/>
          <p:nvPr/>
        </p:nvSpPr>
        <p:spPr>
          <a:xfrm>
            <a:off x="6667425" y="2907268"/>
            <a:ext cx="1242648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i="0" dirty="0">
                <a:solidFill>
                  <a:schemeClr val="accent1"/>
                </a:solidFill>
              </a:rPr>
              <a:t>(Node </a:t>
            </a:r>
            <a:r>
              <a:rPr lang="en-US" altLang="en-US" sz="1800" dirty="0">
                <a:solidFill>
                  <a:schemeClr val="accent1"/>
                </a:solidFill>
              </a:rPr>
              <a:t>tree</a:t>
            </a:r>
            <a:r>
              <a:rPr lang="en-US" altLang="en-US" sz="1800" i="0" dirty="0">
                <a:solidFill>
                  <a:schemeClr val="accent1"/>
                </a:solidFill>
              </a:rPr>
              <a:t>)</a:t>
            </a:r>
            <a:endParaRPr lang="en-US" sz="1800" i="0" dirty="0"/>
          </a:p>
        </p:txBody>
      </p:sp>
      <p:grpSp>
        <p:nvGrpSpPr>
          <p:cNvPr id="6" name="Group 5"/>
          <p:cNvGrpSpPr/>
          <p:nvPr/>
        </p:nvGrpSpPr>
        <p:grpSpPr>
          <a:xfrm>
            <a:off x="7637543" y="990600"/>
            <a:ext cx="1354057" cy="434975"/>
            <a:chOff x="7637543" y="990600"/>
            <a:chExt cx="1354057" cy="434975"/>
          </a:xfrm>
        </p:grpSpPr>
        <p:grpSp>
          <p:nvGrpSpPr>
            <p:cNvPr id="27" name="Group 9"/>
            <p:cNvGrpSpPr>
              <a:grpSpLocks/>
            </p:cNvGrpSpPr>
            <p:nvPr/>
          </p:nvGrpSpPr>
          <p:grpSpPr bwMode="auto">
            <a:xfrm>
              <a:off x="8077200" y="990600"/>
              <a:ext cx="914400" cy="434975"/>
              <a:chOff x="4800600" y="762000"/>
              <a:chExt cx="914738" cy="435271"/>
            </a:xfrm>
          </p:grpSpPr>
          <p:sp>
            <p:nvSpPr>
              <p:cNvPr id="28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9" name="Rectangle 58"/>
              <p:cNvSpPr>
                <a:spLocks noChangeArrowheads="1"/>
              </p:cNvSpPr>
              <p:nvPr/>
            </p:nvSpPr>
            <p:spPr bwMode="auto">
              <a:xfrm>
                <a:off x="4800600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>
                    <a:solidFill>
                      <a:schemeClr val="accent1"/>
                    </a:solidFill>
                  </a:rPr>
                  <a:t>tree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9" name="Freeform 8"/>
            <p:cNvSpPr/>
            <p:nvPr/>
          </p:nvSpPr>
          <p:spPr bwMode="auto">
            <a:xfrm>
              <a:off x="7637543" y="1117600"/>
              <a:ext cx="838200" cy="76200"/>
            </a:xfrm>
            <a:custGeom>
              <a:avLst/>
              <a:gdLst>
                <a:gd name="connsiteX0" fmla="*/ 0 w 889000"/>
                <a:gd name="connsiteY0" fmla="*/ 0 h 723900"/>
                <a:gd name="connsiteX1" fmla="*/ 647700 w 889000"/>
                <a:gd name="connsiteY1" fmla="*/ 342900 h 723900"/>
                <a:gd name="connsiteX2" fmla="*/ 889000 w 889000"/>
                <a:gd name="connsiteY2" fmla="*/ 723900 h 723900"/>
                <a:gd name="connsiteX0" fmla="*/ 0 w 655097"/>
                <a:gd name="connsiteY0" fmla="*/ 0 h 711200"/>
                <a:gd name="connsiteX1" fmla="*/ 647700 w 655097"/>
                <a:gd name="connsiteY1" fmla="*/ 342900 h 711200"/>
                <a:gd name="connsiteX2" fmla="*/ 368300 w 655097"/>
                <a:gd name="connsiteY2" fmla="*/ 711200 h 711200"/>
                <a:gd name="connsiteX0" fmla="*/ 0 w 368300"/>
                <a:gd name="connsiteY0" fmla="*/ 0 h 711200"/>
                <a:gd name="connsiteX1" fmla="*/ 292100 w 368300"/>
                <a:gd name="connsiteY1" fmla="*/ 254000 h 711200"/>
                <a:gd name="connsiteX2" fmla="*/ 368300 w 368300"/>
                <a:gd name="connsiteY2" fmla="*/ 711200 h 711200"/>
                <a:gd name="connsiteX0" fmla="*/ 0 w 431800"/>
                <a:gd name="connsiteY0" fmla="*/ 0 h 711200"/>
                <a:gd name="connsiteX1" fmla="*/ 292100 w 431800"/>
                <a:gd name="connsiteY1" fmla="*/ 254000 h 711200"/>
                <a:gd name="connsiteX2" fmla="*/ 431800 w 431800"/>
                <a:gd name="connsiteY2" fmla="*/ 711200 h 711200"/>
                <a:gd name="connsiteX0" fmla="*/ 825500 w 1165220"/>
                <a:gd name="connsiteY0" fmla="*/ 0 h 258208"/>
                <a:gd name="connsiteX1" fmla="*/ 1117600 w 1165220"/>
                <a:gd name="connsiteY1" fmla="*/ 254000 h 258208"/>
                <a:gd name="connsiteX2" fmla="*/ 0 w 1165220"/>
                <a:gd name="connsiteY2" fmla="*/ 165100 h 258208"/>
                <a:gd name="connsiteX0" fmla="*/ 825500 w 884157"/>
                <a:gd name="connsiteY0" fmla="*/ 0 h 165100"/>
                <a:gd name="connsiteX1" fmla="*/ 317500 w 884157"/>
                <a:gd name="connsiteY1" fmla="*/ 63500 h 165100"/>
                <a:gd name="connsiteX2" fmla="*/ 0 w 884157"/>
                <a:gd name="connsiteY2" fmla="*/ 165100 h 165100"/>
                <a:gd name="connsiteX0" fmla="*/ 825500 w 825500"/>
                <a:gd name="connsiteY0" fmla="*/ 0 h 165100"/>
                <a:gd name="connsiteX1" fmla="*/ 317500 w 825500"/>
                <a:gd name="connsiteY1" fmla="*/ 63500 h 165100"/>
                <a:gd name="connsiteX2" fmla="*/ 0 w 825500"/>
                <a:gd name="connsiteY2" fmla="*/ 165100 h 165100"/>
                <a:gd name="connsiteX0" fmla="*/ 838200 w 838200"/>
                <a:gd name="connsiteY0" fmla="*/ 26700 h 102900"/>
                <a:gd name="connsiteX1" fmla="*/ 317500 w 838200"/>
                <a:gd name="connsiteY1" fmla="*/ 1300 h 102900"/>
                <a:gd name="connsiteX2" fmla="*/ 0 w 838200"/>
                <a:gd name="connsiteY2" fmla="*/ 102900 h 102900"/>
                <a:gd name="connsiteX0" fmla="*/ 838200 w 838200"/>
                <a:gd name="connsiteY0" fmla="*/ 0 h 76200"/>
                <a:gd name="connsiteX1" fmla="*/ 304800 w 838200"/>
                <a:gd name="connsiteY1" fmla="*/ 25400 h 76200"/>
                <a:gd name="connsiteX2" fmla="*/ 0 w 838200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76200">
                  <a:moveTo>
                    <a:pt x="838200" y="0"/>
                  </a:moveTo>
                  <a:cubicBezTo>
                    <a:pt x="402166" y="47625"/>
                    <a:pt x="444500" y="12700"/>
                    <a:pt x="304800" y="25400"/>
                  </a:cubicBezTo>
                  <a:cubicBezTo>
                    <a:pt x="165100" y="38100"/>
                    <a:pt x="0" y="76200"/>
                    <a:pt x="0" y="76200"/>
                  </a:cubicBezTo>
                </a:path>
              </a:pathLst>
            </a:custGeom>
            <a:noFill/>
            <a:ln w="12700" cap="flat" cmpd="sng" algn="ctr">
              <a:solidFill>
                <a:srgbClr val="28BFE2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3429000" y="5802868"/>
            <a:ext cx="896399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dirty="0" err="1">
                <a:solidFill>
                  <a:schemeClr val="accent1"/>
                </a:solidFill>
              </a:rPr>
              <a:t>tree.left</a:t>
            </a:r>
            <a:endParaRPr lang="en-US" sz="1800" dirty="0"/>
          </a:p>
        </p:txBody>
      </p:sp>
      <p:sp>
        <p:nvSpPr>
          <p:cNvPr id="24" name="Rectangle 23"/>
          <p:cNvSpPr/>
          <p:nvPr/>
        </p:nvSpPr>
        <p:spPr>
          <a:xfrm>
            <a:off x="4481512" y="5699780"/>
            <a:ext cx="4844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0" dirty="0"/>
              <a:t>or</a:t>
            </a:r>
            <a:endParaRPr lang="en-US" dirty="0"/>
          </a:p>
        </p:txBody>
      </p:sp>
      <p:sp>
        <p:nvSpPr>
          <p:cNvPr id="35" name="Rectangle 34"/>
          <p:cNvSpPr/>
          <p:nvPr/>
        </p:nvSpPr>
        <p:spPr>
          <a:xfrm>
            <a:off x="5105400" y="5791200"/>
            <a:ext cx="1375120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dirty="0" err="1">
                <a:solidFill>
                  <a:schemeClr val="accent1"/>
                </a:solidFill>
              </a:rPr>
              <a:t>tree.Getleft</a:t>
            </a:r>
            <a:r>
              <a:rPr lang="en-US" altLang="en-US" sz="1800" dirty="0">
                <a:solidFill>
                  <a:schemeClr val="accent1"/>
                </a:solidFill>
              </a:rPr>
              <a:t>()</a:t>
            </a:r>
            <a:endParaRPr lang="en-US" sz="1800" dirty="0"/>
          </a:p>
        </p:txBody>
      </p:sp>
      <p:sp>
        <p:nvSpPr>
          <p:cNvPr id="36" name="Rectangle 35"/>
          <p:cNvSpPr/>
          <p:nvPr/>
        </p:nvSpPr>
        <p:spPr>
          <a:xfrm>
            <a:off x="2590800" y="6258580"/>
            <a:ext cx="4844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0" dirty="0"/>
              <a:t>or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3214688" y="6350000"/>
            <a:ext cx="1789785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dirty="0" err="1">
                <a:solidFill>
                  <a:schemeClr val="accent1"/>
                </a:solidFill>
              </a:rPr>
              <a:t>Tree.leftSub</a:t>
            </a:r>
            <a:r>
              <a:rPr lang="en-US" altLang="en-US" sz="1800" dirty="0">
                <a:solidFill>
                  <a:schemeClr val="accent1"/>
                </a:solidFill>
              </a:rPr>
              <a:t>(tree)</a:t>
            </a:r>
            <a:endParaRPr lang="en-US" sz="1800" dirty="0"/>
          </a:p>
        </p:txBody>
      </p:sp>
      <p:sp>
        <p:nvSpPr>
          <p:cNvPr id="38" name="Rectangle 37"/>
          <p:cNvSpPr/>
          <p:nvPr/>
        </p:nvSpPr>
        <p:spPr>
          <a:xfrm>
            <a:off x="5143500" y="6235700"/>
            <a:ext cx="4844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0" dirty="0"/>
              <a:t>or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5767388" y="6327120"/>
            <a:ext cx="1330236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dirty="0" err="1">
                <a:solidFill>
                  <a:schemeClr val="accent1"/>
                </a:solidFill>
              </a:rPr>
              <a:t>leftSub</a:t>
            </a:r>
            <a:r>
              <a:rPr lang="en-US" altLang="en-US" sz="1800" dirty="0">
                <a:solidFill>
                  <a:schemeClr val="accent1"/>
                </a:solidFill>
              </a:rPr>
              <a:t>(tree)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4146895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33" grpId="0" animBg="1"/>
      <p:bldP spid="24" grpId="0"/>
      <p:bldP spid="35" grpId="0" animBg="1"/>
      <p:bldP spid="36" grpId="0"/>
      <p:bldP spid="37" grpId="0" animBg="1"/>
      <p:bldP spid="38" grpId="0"/>
      <p:bldP spid="39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0" y="4942344"/>
            <a:ext cx="473710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/>
              <a:t>But the outside user does not know about pointers to nodes.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074"/>
          <a:stretch/>
        </p:blipFill>
        <p:spPr bwMode="auto">
          <a:xfrm>
            <a:off x="4738688" y="838200"/>
            <a:ext cx="4011612" cy="2053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795278"/>
            <a:ext cx="4418013" cy="4401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class </a:t>
            </a:r>
            <a:r>
              <a:rPr lang="en-US" altLang="en-US" sz="20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0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   E </a:t>
            </a:r>
            <a:r>
              <a:rPr lang="en-CA" altLang="en-US" sz="2000" dirty="0">
                <a:solidFill>
                  <a:schemeClr val="accent1"/>
                </a:solidFill>
              </a:rPr>
              <a:t>element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parent</a:t>
            </a:r>
            <a:r>
              <a:rPr lang="en-CA" altLang="en-US" sz="2000" i="0" dirty="0">
                <a:solidFill>
                  <a:schemeClr val="accent1"/>
                </a:solidFill>
              </a:rPr>
              <a:t>; 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left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right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Node </a:t>
            </a:r>
            <a:r>
              <a:rPr lang="en-CA" altLang="en-US" sz="2000" dirty="0">
                <a:solidFill>
                  <a:schemeClr val="accent1"/>
                </a:solidFill>
              </a:rPr>
              <a:t>root</a:t>
            </a:r>
            <a:r>
              <a:rPr lang="en-CA" altLang="en-US" sz="2000" i="0" dirty="0">
                <a:solidFill>
                  <a:schemeClr val="accent1"/>
                </a:solidFill>
              </a:rPr>
              <a:t> = null;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public </a:t>
            </a:r>
            <a:r>
              <a:rPr lang="en-CA" altLang="en-US" sz="2000" i="0" dirty="0" err="1">
                <a:solidFill>
                  <a:schemeClr val="accent1"/>
                </a:solidFill>
              </a:rPr>
              <a:t>int</a:t>
            </a:r>
            <a:r>
              <a:rPr lang="en-CA" altLang="en-US" sz="2000" i="0" dirty="0">
                <a:solidFill>
                  <a:schemeClr val="accent1"/>
                </a:solidFill>
              </a:rPr>
              <a:t> </a:t>
            </a:r>
            <a:r>
              <a:rPr lang="en-CA" altLang="en-US" sz="2000" dirty="0" err="1">
                <a:solidFill>
                  <a:schemeClr val="accent1"/>
                </a:solidFill>
              </a:rPr>
              <a:t>NumberNodes</a:t>
            </a:r>
            <a:r>
              <a:rPr lang="en-CA" altLang="en-US" sz="2000" i="0" dirty="0">
                <a:solidFill>
                  <a:schemeClr val="accent1"/>
                </a:solidFill>
              </a:rPr>
              <a:t>()  {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  return </a:t>
            </a:r>
            <a:r>
              <a:rPr lang="en-CA" altLang="en-US" sz="2000" dirty="0" err="1">
                <a:solidFill>
                  <a:schemeClr val="accent1"/>
                </a:solidFill>
              </a:rPr>
              <a:t>NumberNodesRec</a:t>
            </a:r>
            <a:r>
              <a:rPr lang="en-CA" altLang="en-US" sz="2000" i="0" dirty="0">
                <a:solidFill>
                  <a:schemeClr val="accent1"/>
                </a:solidFill>
              </a:rPr>
              <a:t>( root );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000" i="0" dirty="0">
              <a:solidFill>
                <a:schemeClr val="accent1"/>
              </a:solidFill>
            </a:endParaRP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5600700" y="936625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 dirty="0">
                  <a:solidFill>
                    <a:schemeClr val="accent1"/>
                  </a:solidFill>
                </a:rPr>
                <a:t>Tree</a:t>
              </a:r>
              <a:endParaRPr lang="en-US" alt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7637543" y="990600"/>
            <a:ext cx="1354057" cy="434975"/>
            <a:chOff x="7637543" y="990600"/>
            <a:chExt cx="1354057" cy="434975"/>
          </a:xfrm>
        </p:grpSpPr>
        <p:grpSp>
          <p:nvGrpSpPr>
            <p:cNvPr id="27" name="Group 9"/>
            <p:cNvGrpSpPr>
              <a:grpSpLocks/>
            </p:cNvGrpSpPr>
            <p:nvPr/>
          </p:nvGrpSpPr>
          <p:grpSpPr bwMode="auto">
            <a:xfrm>
              <a:off x="8077200" y="990600"/>
              <a:ext cx="914400" cy="434975"/>
              <a:chOff x="4800600" y="762000"/>
              <a:chExt cx="914738" cy="435271"/>
            </a:xfrm>
          </p:grpSpPr>
          <p:sp>
            <p:nvSpPr>
              <p:cNvPr id="28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9" name="Rectangle 58"/>
              <p:cNvSpPr>
                <a:spLocks noChangeArrowheads="1"/>
              </p:cNvSpPr>
              <p:nvPr/>
            </p:nvSpPr>
            <p:spPr bwMode="auto">
              <a:xfrm>
                <a:off x="4800600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>
                    <a:solidFill>
                      <a:schemeClr val="accent1"/>
                    </a:solidFill>
                  </a:rPr>
                  <a:t>tree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9" name="Freeform 8"/>
            <p:cNvSpPr/>
            <p:nvPr/>
          </p:nvSpPr>
          <p:spPr bwMode="auto">
            <a:xfrm>
              <a:off x="7637543" y="1117600"/>
              <a:ext cx="838200" cy="76200"/>
            </a:xfrm>
            <a:custGeom>
              <a:avLst/>
              <a:gdLst>
                <a:gd name="connsiteX0" fmla="*/ 0 w 889000"/>
                <a:gd name="connsiteY0" fmla="*/ 0 h 723900"/>
                <a:gd name="connsiteX1" fmla="*/ 647700 w 889000"/>
                <a:gd name="connsiteY1" fmla="*/ 342900 h 723900"/>
                <a:gd name="connsiteX2" fmla="*/ 889000 w 889000"/>
                <a:gd name="connsiteY2" fmla="*/ 723900 h 723900"/>
                <a:gd name="connsiteX0" fmla="*/ 0 w 655097"/>
                <a:gd name="connsiteY0" fmla="*/ 0 h 711200"/>
                <a:gd name="connsiteX1" fmla="*/ 647700 w 655097"/>
                <a:gd name="connsiteY1" fmla="*/ 342900 h 711200"/>
                <a:gd name="connsiteX2" fmla="*/ 368300 w 655097"/>
                <a:gd name="connsiteY2" fmla="*/ 711200 h 711200"/>
                <a:gd name="connsiteX0" fmla="*/ 0 w 368300"/>
                <a:gd name="connsiteY0" fmla="*/ 0 h 711200"/>
                <a:gd name="connsiteX1" fmla="*/ 292100 w 368300"/>
                <a:gd name="connsiteY1" fmla="*/ 254000 h 711200"/>
                <a:gd name="connsiteX2" fmla="*/ 368300 w 368300"/>
                <a:gd name="connsiteY2" fmla="*/ 711200 h 711200"/>
                <a:gd name="connsiteX0" fmla="*/ 0 w 431800"/>
                <a:gd name="connsiteY0" fmla="*/ 0 h 711200"/>
                <a:gd name="connsiteX1" fmla="*/ 292100 w 431800"/>
                <a:gd name="connsiteY1" fmla="*/ 254000 h 711200"/>
                <a:gd name="connsiteX2" fmla="*/ 431800 w 431800"/>
                <a:gd name="connsiteY2" fmla="*/ 711200 h 711200"/>
                <a:gd name="connsiteX0" fmla="*/ 825500 w 1165220"/>
                <a:gd name="connsiteY0" fmla="*/ 0 h 258208"/>
                <a:gd name="connsiteX1" fmla="*/ 1117600 w 1165220"/>
                <a:gd name="connsiteY1" fmla="*/ 254000 h 258208"/>
                <a:gd name="connsiteX2" fmla="*/ 0 w 1165220"/>
                <a:gd name="connsiteY2" fmla="*/ 165100 h 258208"/>
                <a:gd name="connsiteX0" fmla="*/ 825500 w 884157"/>
                <a:gd name="connsiteY0" fmla="*/ 0 h 165100"/>
                <a:gd name="connsiteX1" fmla="*/ 317500 w 884157"/>
                <a:gd name="connsiteY1" fmla="*/ 63500 h 165100"/>
                <a:gd name="connsiteX2" fmla="*/ 0 w 884157"/>
                <a:gd name="connsiteY2" fmla="*/ 165100 h 165100"/>
                <a:gd name="connsiteX0" fmla="*/ 825500 w 825500"/>
                <a:gd name="connsiteY0" fmla="*/ 0 h 165100"/>
                <a:gd name="connsiteX1" fmla="*/ 317500 w 825500"/>
                <a:gd name="connsiteY1" fmla="*/ 63500 h 165100"/>
                <a:gd name="connsiteX2" fmla="*/ 0 w 825500"/>
                <a:gd name="connsiteY2" fmla="*/ 165100 h 165100"/>
                <a:gd name="connsiteX0" fmla="*/ 838200 w 838200"/>
                <a:gd name="connsiteY0" fmla="*/ 26700 h 102900"/>
                <a:gd name="connsiteX1" fmla="*/ 317500 w 838200"/>
                <a:gd name="connsiteY1" fmla="*/ 1300 h 102900"/>
                <a:gd name="connsiteX2" fmla="*/ 0 w 838200"/>
                <a:gd name="connsiteY2" fmla="*/ 102900 h 102900"/>
                <a:gd name="connsiteX0" fmla="*/ 838200 w 838200"/>
                <a:gd name="connsiteY0" fmla="*/ 0 h 76200"/>
                <a:gd name="connsiteX1" fmla="*/ 304800 w 838200"/>
                <a:gd name="connsiteY1" fmla="*/ 25400 h 76200"/>
                <a:gd name="connsiteX2" fmla="*/ 0 w 838200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76200">
                  <a:moveTo>
                    <a:pt x="838200" y="0"/>
                  </a:moveTo>
                  <a:cubicBezTo>
                    <a:pt x="402166" y="47625"/>
                    <a:pt x="444500" y="12700"/>
                    <a:pt x="304800" y="25400"/>
                  </a:cubicBezTo>
                  <a:cubicBezTo>
                    <a:pt x="165100" y="38100"/>
                    <a:pt x="0" y="76200"/>
                    <a:pt x="0" y="76200"/>
                  </a:cubicBezTo>
                </a:path>
              </a:pathLst>
            </a:custGeom>
            <a:noFill/>
            <a:ln w="12700" cap="flat" cmpd="sng" algn="ctr">
              <a:solidFill>
                <a:srgbClr val="28BFE2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896855" y="2895600"/>
            <a:ext cx="2884945" cy="369332"/>
          </a:xfrm>
          <a:prstGeom prst="rect">
            <a:avLst/>
          </a:prstGeom>
          <a:solidFill>
            <a:schemeClr val="tx1"/>
          </a:solidFill>
        </p:spPr>
        <p:txBody>
          <a:bodyPr wrap="square">
            <a:spAutoFit/>
          </a:bodyPr>
          <a:lstStyle/>
          <a:p>
            <a:r>
              <a:rPr lang="en-US" altLang="en-US" sz="1800" i="0" dirty="0">
                <a:solidFill>
                  <a:schemeClr val="accent1"/>
                </a:solidFill>
              </a:rPr>
              <a:t>private </a:t>
            </a:r>
            <a:r>
              <a:rPr lang="en-US" altLang="en-US" sz="1800" i="0" dirty="0" err="1">
                <a:solidFill>
                  <a:schemeClr val="accent1"/>
                </a:solidFill>
              </a:rPr>
              <a:t>int</a:t>
            </a:r>
            <a:r>
              <a:rPr lang="en-US" altLang="en-US" sz="1800" i="0" dirty="0">
                <a:solidFill>
                  <a:schemeClr val="accent1"/>
                </a:solidFill>
              </a:rPr>
              <a:t> </a:t>
            </a:r>
            <a:r>
              <a:rPr lang="en-US" altLang="en-US" sz="1800" dirty="0" err="1">
                <a:solidFill>
                  <a:schemeClr val="accent1"/>
                </a:solidFill>
              </a:rPr>
              <a:t>NumberNodesRec</a:t>
            </a:r>
            <a:endParaRPr lang="en-US" sz="1800" dirty="0"/>
          </a:p>
        </p:txBody>
      </p:sp>
      <p:sp>
        <p:nvSpPr>
          <p:cNvPr id="10" name="Rectangle 9"/>
          <p:cNvSpPr/>
          <p:nvPr/>
        </p:nvSpPr>
        <p:spPr>
          <a:xfrm>
            <a:off x="6667425" y="2907268"/>
            <a:ext cx="1242648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i="0" dirty="0">
                <a:solidFill>
                  <a:schemeClr val="accent1"/>
                </a:solidFill>
              </a:rPr>
              <a:t>(Node </a:t>
            </a:r>
            <a:r>
              <a:rPr lang="en-US" altLang="en-US" sz="1800" dirty="0">
                <a:solidFill>
                  <a:schemeClr val="accent1"/>
                </a:solidFill>
              </a:rPr>
              <a:t>tree</a:t>
            </a:r>
            <a:r>
              <a:rPr lang="en-US" altLang="en-US" sz="1800" i="0" dirty="0">
                <a:solidFill>
                  <a:schemeClr val="accent1"/>
                </a:solidFill>
              </a:rPr>
              <a:t>)</a:t>
            </a:r>
            <a:endParaRPr lang="en-US" sz="1800" i="0" dirty="0"/>
          </a:p>
        </p:txBody>
      </p:sp>
      <p:grpSp>
        <p:nvGrpSpPr>
          <p:cNvPr id="2" name="Group 1"/>
          <p:cNvGrpSpPr/>
          <p:nvPr/>
        </p:nvGrpSpPr>
        <p:grpSpPr>
          <a:xfrm>
            <a:off x="5892800" y="4536301"/>
            <a:ext cx="1612900" cy="454799"/>
            <a:chOff x="5892800" y="4536301"/>
            <a:chExt cx="1612900" cy="454799"/>
          </a:xfrm>
        </p:grpSpPr>
        <p:sp>
          <p:nvSpPr>
            <p:cNvPr id="30" name="Rectangle 29"/>
            <p:cNvSpPr/>
            <p:nvPr/>
          </p:nvSpPr>
          <p:spPr bwMode="auto">
            <a:xfrm>
              <a:off x="6084094" y="4559299"/>
              <a:ext cx="1002506" cy="383045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905500" y="4536301"/>
              <a:ext cx="1600200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sz="1200" dirty="0" err="1">
                  <a:solidFill>
                    <a:schemeClr val="accent1"/>
                  </a:solidFill>
                </a:rPr>
                <a:t>NumberNodesRec</a:t>
              </a:r>
              <a:endParaRPr lang="en-US" sz="1200" dirty="0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5892800" y="4714101"/>
              <a:ext cx="1600200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sz="1200" dirty="0" err="1">
                  <a:solidFill>
                    <a:schemeClr val="accent1"/>
                  </a:solidFill>
                </a:rPr>
                <a:t>NumberNodesRec</a:t>
              </a:r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89404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/>
          </a:p>
        </p:txBody>
      </p:sp>
      <p:graphicFrame>
        <p:nvGraphicFramePr>
          <p:cNvPr id="185347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5348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rgbClr val="00FFFF"/>
                </a:solidFill>
                <a:cs typeface="+mn-cs"/>
              </a:rPr>
              <a:t>COSC 2011</a:t>
            </a:r>
            <a:endParaRPr lang="en-US" altLang="en-US" sz="2400" i="0">
              <a:solidFill>
                <a:srgbClr val="00FFFF"/>
              </a:solidFill>
              <a:cs typeface="+mn-cs"/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+mn-cs"/>
              </a:rPr>
              <a:t>Lecture</a:t>
            </a:r>
            <a:r>
              <a:rPr lang="en-US" sz="2400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+mn-cs"/>
              </a:rPr>
              <a:t> </a:t>
            </a:r>
            <a:r>
              <a:rPr lang="en-US" sz="2400" b="1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+mn-cs"/>
              </a:rPr>
              <a:t>6</a:t>
            </a:r>
            <a:endParaRPr lang="en-US" sz="2400" i="0" dirty="0">
              <a:solidFill>
                <a:srgbClr val="00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 New Roman"/>
              <a:cs typeface="+mn-cs"/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0" y="-152400"/>
            <a:ext cx="9067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sz="4000" i="0" dirty="0">
                <a:solidFill>
                  <a:srgbClr val="FFFF00"/>
                </a:solidFill>
              </a:rPr>
              <a:t>Balanced Trees</a:t>
            </a:r>
            <a:endParaRPr lang="en-US" sz="4000" i="0" kern="0" dirty="0">
              <a:solidFill>
                <a:srgbClr val="FFFF00"/>
              </a:solidFill>
            </a:endParaRPr>
          </a:p>
        </p:txBody>
      </p:sp>
      <p:sp>
        <p:nvSpPr>
          <p:cNvPr id="185352" name="Text Box 9"/>
          <p:cNvSpPr txBox="1">
            <a:spLocks noChangeArrowheads="1"/>
          </p:cNvSpPr>
          <p:nvPr/>
        </p:nvSpPr>
        <p:spPr bwMode="auto">
          <a:xfrm>
            <a:off x="5146235" y="1889125"/>
            <a:ext cx="3786806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  <a:hlinkClick r:id="rId5" action="ppaction://hlinksldjump"/>
              </a:rPr>
              <a:t>Dictionary/Map ADT</a:t>
            </a:r>
            <a:endParaRPr lang="en-US" altLang="en-US" sz="20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  <a:hlinkClick r:id="rId6" action="ppaction://hlinksldjump"/>
              </a:rPr>
              <a:t>Binary Search Trees</a:t>
            </a:r>
            <a:endParaRPr lang="en-US" altLang="en-US" sz="20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  <a:hlinkClick r:id="rId7" action="ppaction://hlinksldjump"/>
              </a:rPr>
              <a:t>Insertions and Deletions</a:t>
            </a:r>
            <a:endParaRPr lang="en-US" altLang="en-US" sz="20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  <a:hlinkClick r:id="rId8" action="ppaction://hlinksldjump"/>
              </a:rPr>
              <a:t>AVL Trees</a:t>
            </a:r>
            <a:endParaRPr lang="en-US" altLang="en-US" sz="20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  <a:hlinkClick r:id="rId9" action="ppaction://hlinksldjump"/>
              </a:rPr>
              <a:t>Rebalancing AVL Trees</a:t>
            </a:r>
            <a:endParaRPr lang="en-US" altLang="en-US" sz="20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  <a:hlinkClick r:id="rId10" action="ppaction://hlinksldjump"/>
              </a:rPr>
              <a:t>Union-Find Partition</a:t>
            </a:r>
            <a:endParaRPr lang="en-US" altLang="en-US" sz="20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  <a:hlinkClick r:id="rId11" action="ppaction://hlinksldjump"/>
              </a:rPr>
              <a:t>Heaps &amp; Priority Queues</a:t>
            </a:r>
            <a:endParaRPr lang="en-US" altLang="en-US" sz="20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fr-FR" altLang="en-US" sz="2000" i="0" dirty="0">
                <a:solidFill>
                  <a:srgbClr val="FFFFFF"/>
                </a:solidFill>
                <a:cs typeface="+mn-cs"/>
                <a:hlinkClick r:id="rId12" action="ppaction://hlinksldjump"/>
              </a:rPr>
              <a:t>Communication &amp; Hoffman Codes</a:t>
            </a:r>
            <a:endParaRPr lang="en-US" altLang="en-US" sz="20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  <a:hlinkClick r:id="rId13" action="ppaction://hlinksldjump"/>
              </a:rPr>
              <a:t>(Splay Trees)</a:t>
            </a:r>
            <a:endParaRPr lang="en-US" altLang="en-US" sz="2000" i="0" dirty="0">
              <a:solidFill>
                <a:srgbClr val="FFFFFF"/>
              </a:solidFill>
              <a:cs typeface="+mn-cs"/>
            </a:endParaRPr>
          </a:p>
        </p:txBody>
      </p:sp>
      <p:grpSp>
        <p:nvGrpSpPr>
          <p:cNvPr id="59" name="Group 58"/>
          <p:cNvGrpSpPr/>
          <p:nvPr/>
        </p:nvGrpSpPr>
        <p:grpSpPr>
          <a:xfrm>
            <a:off x="58179" y="1889124"/>
            <a:ext cx="4958664" cy="2746375"/>
            <a:chOff x="171450" y="594587"/>
            <a:chExt cx="8801100" cy="3629025"/>
          </a:xfrm>
        </p:grpSpPr>
        <p:pic>
          <p:nvPicPr>
            <p:cNvPr id="60" name="Picture 2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450" y="594587"/>
              <a:ext cx="8801100" cy="3629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61" name="Straight Arrow Connector 60"/>
            <p:cNvCxnSpPr/>
            <p:nvPr/>
          </p:nvCxnSpPr>
          <p:spPr bwMode="auto">
            <a:xfrm flipH="1">
              <a:off x="2873830" y="1567543"/>
              <a:ext cx="161830" cy="319314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62" name="Straight Arrow Connector 61"/>
            <p:cNvCxnSpPr/>
            <p:nvPr/>
          </p:nvCxnSpPr>
          <p:spPr bwMode="auto">
            <a:xfrm>
              <a:off x="5141319" y="1567543"/>
              <a:ext cx="156962" cy="273163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</p:grp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grpSp>
        <p:nvGrpSpPr>
          <p:cNvPr id="73" name="Group 72"/>
          <p:cNvGrpSpPr/>
          <p:nvPr/>
        </p:nvGrpSpPr>
        <p:grpSpPr>
          <a:xfrm>
            <a:off x="3581400" y="685800"/>
            <a:ext cx="5334000" cy="3200400"/>
            <a:chOff x="3581400" y="685800"/>
            <a:chExt cx="5334000" cy="3200400"/>
          </a:xfrm>
        </p:grpSpPr>
        <p:sp>
          <p:nvSpPr>
            <p:cNvPr id="35" name="AutoShape 38"/>
            <p:cNvSpPr>
              <a:spLocks noChangeArrowheads="1"/>
            </p:cNvSpPr>
            <p:nvPr/>
          </p:nvSpPr>
          <p:spPr bwMode="auto">
            <a:xfrm>
              <a:off x="3581400" y="685800"/>
              <a:ext cx="5334000" cy="1143000"/>
            </a:xfrm>
            <a:prstGeom prst="wedgeRoundRectCallout">
              <a:avLst>
                <a:gd name="adj1" fmla="val 30218"/>
                <a:gd name="adj2" fmla="val 763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defTabSz="457200"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Problem: Store value/data </a:t>
              </a:r>
              <a:br>
                <a:rPr lang="en-US" altLang="en-US" sz="3000" i="0" dirty="0">
                  <a:solidFill>
                    <a:srgbClr val="FFFFFF"/>
                  </a:solidFill>
                  <a:cs typeface="+mn-cs"/>
                </a:rPr>
              </a:b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                associated with keys.</a:t>
              </a:r>
              <a:endParaRPr lang="en-US" altLang="en-US" i="0" dirty="0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36" name="Group 5"/>
            <p:cNvGrpSpPr>
              <a:grpSpLocks/>
            </p:cNvGrpSpPr>
            <p:nvPr/>
          </p:nvGrpSpPr>
          <p:grpSpPr bwMode="auto">
            <a:xfrm flipH="1">
              <a:off x="7391400" y="1752600"/>
              <a:ext cx="1447800" cy="2133600"/>
              <a:chOff x="2013" y="2206"/>
              <a:chExt cx="679" cy="1010"/>
            </a:xfrm>
          </p:grpSpPr>
          <p:sp>
            <p:nvSpPr>
              <p:cNvPr id="37" name="Freeform 6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 i="0">
                  <a:solidFill>
                    <a:srgbClr val="FFFFFF"/>
                  </a:solidFill>
                  <a:latin typeface="Times New Roman"/>
                  <a:cs typeface="+mn-cs"/>
                </a:endParaRPr>
              </a:p>
            </p:txBody>
          </p:sp>
          <p:grpSp>
            <p:nvGrpSpPr>
              <p:cNvPr id="38" name="Group 7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39" name="Freeform 8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0" name="Freeform 9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1" name="Freeform 10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2" name="Freeform 11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3" name="Freeform 12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5" name="Freeform 14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6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8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9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0" name="Oval 1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1" name="Oval 19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457200" fontAlgn="auto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sz="2400" i="0">
                    <a:solidFill>
                      <a:srgbClr val="FFFFFF"/>
                    </a:solidFill>
                    <a:latin typeface="Arial Rounded MT Bold" pitchFamily="34" charset="0"/>
                    <a:cs typeface="+mn-cs"/>
                  </a:endParaRPr>
                </a:p>
              </p:txBody>
            </p:sp>
            <p:sp>
              <p:nvSpPr>
                <p:cNvPr id="52" name="Oval 20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</p:grpSp>
      <p:grpSp>
        <p:nvGrpSpPr>
          <p:cNvPr id="72" name="Group 71"/>
          <p:cNvGrpSpPr/>
          <p:nvPr/>
        </p:nvGrpSpPr>
        <p:grpSpPr>
          <a:xfrm>
            <a:off x="364556" y="76200"/>
            <a:ext cx="1871731" cy="2589288"/>
            <a:chOff x="364556" y="76200"/>
            <a:chExt cx="1871731" cy="2589288"/>
          </a:xfrm>
        </p:grpSpPr>
        <p:sp>
          <p:nvSpPr>
            <p:cNvPr id="564230" name="Text Box 6"/>
            <p:cNvSpPr txBox="1">
              <a:spLocks noChangeArrowheads="1"/>
            </p:cNvSpPr>
            <p:nvPr/>
          </p:nvSpPr>
          <p:spPr bwMode="auto">
            <a:xfrm>
              <a:off x="364556" y="76200"/>
              <a:ext cx="1871731" cy="954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i="0" dirty="0">
                  <a:solidFill>
                    <a:srgbClr val="FFFFFF"/>
                  </a:solidFill>
                  <a:latin typeface="Times New Roman"/>
                  <a:cs typeface="+mn-cs"/>
                </a:rPr>
                <a:t>Input</a:t>
              </a:r>
            </a:p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</a:t>
              </a:r>
              <a:r>
                <a:rPr lang="en-US" i="0" dirty="0">
                  <a:solidFill>
                    <a:srgbClr val="FFFFFF"/>
                  </a:solidFill>
                  <a:latin typeface="Times New Roman"/>
                  <a:cs typeface="+mn-cs"/>
                </a:rPr>
                <a:t>key,</a:t>
              </a:r>
              <a:r>
                <a:rPr lang="en-US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 v</a:t>
              </a:r>
              <a:r>
                <a:rPr lang="en-US" i="0" dirty="0">
                  <a:solidFill>
                    <a:srgbClr val="FFFFFF"/>
                  </a:solidFill>
                  <a:latin typeface="Times New Roman"/>
                  <a:cs typeface="+mn-cs"/>
                </a:rPr>
                <a:t>alue</a:t>
              </a:r>
              <a:r>
                <a:rPr lang="en-US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</a:t>
              </a:r>
              <a:endParaRPr lang="en-US" i="0" dirty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59" name="Rectangle 43"/>
            <p:cNvSpPr>
              <a:spLocks noChangeArrowheads="1"/>
            </p:cNvSpPr>
            <p:nvPr/>
          </p:nvSpPr>
          <p:spPr bwMode="auto">
            <a:xfrm>
              <a:off x="762000" y="1095828"/>
              <a:ext cx="976549" cy="15696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latin typeface="Times New Roman"/>
                  <a:cs typeface="+mn-cs"/>
                </a:rPr>
                <a:t>k</a:t>
              </a:r>
              <a:r>
                <a:rPr lang="en-US" sz="2400" i="0" baseline="-25000" dirty="0">
                  <a:solidFill>
                    <a:srgbClr val="FF0000"/>
                  </a:solidFill>
                  <a:latin typeface="Times New Roman"/>
                  <a:cs typeface="+mn-cs"/>
                </a:rPr>
                <a:t>1</a:t>
              </a: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</a:rPr>
                <a:t>,</a:t>
              </a:r>
              <a:r>
                <a:rPr lang="en-US" sz="2400" i="0" dirty="0">
                  <a:solidFill>
                    <a:srgbClr val="33CC33"/>
                  </a:solidFill>
                  <a:latin typeface="Times New Roman"/>
                  <a:cs typeface="+mn-cs"/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  <a:latin typeface="Times New Roman"/>
                  <a:cs typeface="+mn-cs"/>
                </a:rPr>
                <a:t>1</a:t>
              </a: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</a:t>
              </a:r>
              <a:b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</a:b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latin typeface="Times New Roman"/>
                  <a:cs typeface="+mn-cs"/>
                </a:rPr>
                <a:t>k</a:t>
              </a:r>
              <a:r>
                <a:rPr lang="en-US" sz="2400" i="0" baseline="-25000" dirty="0">
                  <a:solidFill>
                    <a:srgbClr val="FF0000"/>
                  </a:solidFill>
                  <a:latin typeface="Times New Roman"/>
                  <a:cs typeface="+mn-cs"/>
                </a:rPr>
                <a:t>2</a:t>
              </a: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</a:rPr>
                <a:t>,</a:t>
              </a:r>
              <a:r>
                <a:rPr lang="en-US" sz="2400" i="0" dirty="0">
                  <a:solidFill>
                    <a:srgbClr val="33CC33"/>
                  </a:solidFill>
                  <a:latin typeface="Times New Roman"/>
                  <a:cs typeface="+mn-cs"/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  <a:latin typeface="Times New Roman"/>
                  <a:cs typeface="+mn-cs"/>
                </a:rPr>
                <a:t>2</a:t>
              </a: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</a:t>
              </a:r>
              <a:br>
                <a:rPr lang="en-US" sz="2400" i="0" dirty="0">
                  <a:solidFill>
                    <a:srgbClr val="33CC33"/>
                  </a:solidFill>
                  <a:latin typeface="Times New Roman"/>
                  <a:cs typeface="+mn-cs"/>
                  <a:sym typeface="Symbol"/>
                </a:rPr>
              </a:b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latin typeface="Times New Roman"/>
                  <a:cs typeface="+mn-cs"/>
                </a:rPr>
                <a:t>k</a:t>
              </a:r>
              <a:r>
                <a:rPr lang="en-US" sz="2400" i="0" baseline="-25000" dirty="0">
                  <a:solidFill>
                    <a:srgbClr val="FF0000"/>
                  </a:solidFill>
                  <a:latin typeface="Times New Roman"/>
                  <a:cs typeface="+mn-cs"/>
                </a:rPr>
                <a:t>3</a:t>
              </a: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</a:rPr>
                <a:t>,</a:t>
              </a:r>
              <a:r>
                <a:rPr lang="en-US" sz="2400" i="0" dirty="0">
                  <a:solidFill>
                    <a:srgbClr val="33CC33"/>
                  </a:solidFill>
                  <a:latin typeface="Times New Roman"/>
                  <a:cs typeface="+mn-cs"/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  <a:latin typeface="Times New Roman"/>
                  <a:cs typeface="+mn-cs"/>
                </a:rPr>
                <a:t>3</a:t>
              </a: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</a:t>
              </a:r>
              <a:br>
                <a:rPr lang="en-US" sz="2400" i="0" dirty="0">
                  <a:solidFill>
                    <a:srgbClr val="33CC33"/>
                  </a:solidFill>
                  <a:latin typeface="Times New Roman"/>
                  <a:cs typeface="+mn-cs"/>
                  <a:sym typeface="Symbol"/>
                </a:rPr>
              </a:b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latin typeface="Times New Roman"/>
                  <a:cs typeface="+mn-cs"/>
                </a:rPr>
                <a:t>k</a:t>
              </a:r>
              <a:r>
                <a:rPr lang="en-US" sz="2400" i="0" baseline="-25000" dirty="0">
                  <a:solidFill>
                    <a:srgbClr val="FF0000"/>
                  </a:solidFill>
                  <a:latin typeface="Times New Roman"/>
                  <a:cs typeface="+mn-cs"/>
                </a:rPr>
                <a:t>4</a:t>
              </a: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</a:rPr>
                <a:t>,</a:t>
              </a:r>
              <a:r>
                <a:rPr lang="en-US" sz="2400" i="0" dirty="0">
                  <a:solidFill>
                    <a:srgbClr val="33CC33"/>
                  </a:solidFill>
                  <a:latin typeface="Times New Roman"/>
                  <a:cs typeface="+mn-cs"/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  <a:latin typeface="Times New Roman"/>
                  <a:cs typeface="+mn-cs"/>
                </a:rPr>
                <a:t>4</a:t>
              </a:r>
              <a:r>
                <a:rPr lang="en-US" sz="2400" i="0" dirty="0">
                  <a:solidFill>
                    <a:srgbClr val="FFFFFF"/>
                  </a:solidFill>
                  <a:latin typeface="Times New Roman"/>
                  <a:cs typeface="+mn-cs"/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  <a:latin typeface="Times New Roman"/>
                <a:cs typeface="+mn-cs"/>
              </a:endParaRPr>
            </a:p>
          </p:txBody>
        </p:sp>
      </p:grpSp>
      <p:pic>
        <p:nvPicPr>
          <p:cNvPr id="986116" name="Picture 4" descr="http://thewordjar.files.wordpress.com/2011/06/dictionary-page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38800" y="3429000"/>
            <a:ext cx="2590800" cy="1943100"/>
          </a:xfrm>
          <a:prstGeom prst="rect">
            <a:avLst/>
          </a:prstGeom>
          <a:noFill/>
        </p:spPr>
      </p:pic>
      <p:grpSp>
        <p:nvGrpSpPr>
          <p:cNvPr id="74" name="Group 73"/>
          <p:cNvGrpSpPr/>
          <p:nvPr/>
        </p:nvGrpSpPr>
        <p:grpSpPr>
          <a:xfrm>
            <a:off x="304800" y="5084402"/>
            <a:ext cx="5105401" cy="1564048"/>
            <a:chOff x="304800" y="5084402"/>
            <a:chExt cx="5105401" cy="1564048"/>
          </a:xfrm>
        </p:grpSpPr>
        <p:pic>
          <p:nvPicPr>
            <p:cNvPr id="68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1" y="5084402"/>
              <a:ext cx="2590800" cy="1547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" name="Picture 6" descr="http://www.peianc.com/sitefiles/Image/Content/Guide/documents/sin.jp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" y="5105400"/>
              <a:ext cx="2386160" cy="154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2895600"/>
            <a:ext cx="6611938" cy="1962150"/>
          </a:xfrm>
        </p:spPr>
        <p:txBody>
          <a:bodyPr/>
          <a:lstStyle/>
          <a:p>
            <a:pPr>
              <a:buNone/>
            </a:pPr>
            <a:r>
              <a:rPr lang="en-US" sz="2800" dirty="0"/>
              <a:t>Examples:</a:t>
            </a:r>
          </a:p>
          <a:p>
            <a:r>
              <a:rPr lang="en-US" sz="2800" dirty="0"/>
              <a:t>key = word, value = definition</a:t>
            </a:r>
          </a:p>
          <a:p>
            <a:r>
              <a:rPr lang="en-US" sz="2800" dirty="0"/>
              <a:t>key = social insurance number</a:t>
            </a:r>
            <a:br>
              <a:rPr lang="en-US" sz="2800" dirty="0"/>
            </a:br>
            <a:r>
              <a:rPr lang="en-US" sz="2800" dirty="0"/>
              <a:t>value = person’s data</a:t>
            </a:r>
          </a:p>
        </p:txBody>
      </p:sp>
    </p:spTree>
    <p:extLst>
      <p:ext uri="{BB962C8B-B14F-4D97-AF65-F5344CB8AC3E}">
        <p14:creationId xmlns:p14="http://schemas.microsoft.com/office/powerpoint/2010/main" val="2599336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86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86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739626"/>
          </a:xfrm>
        </p:spPr>
        <p:txBody>
          <a:bodyPr/>
          <a:lstStyle/>
          <a:p>
            <a:r>
              <a:rPr lang="en-US" dirty="0"/>
              <a:t>Data Structures Implementations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887446"/>
            <a:ext cx="4359254" cy="5437154"/>
          </a:xfrm>
        </p:spPr>
        <p:txBody>
          <a:bodyPr/>
          <a:lstStyle/>
          <a:p>
            <a:r>
              <a:rPr lang="en-US" sz="2800" dirty="0"/>
              <a:t>Array List</a:t>
            </a:r>
          </a:p>
          <a:p>
            <a:pPr lvl="1"/>
            <a:r>
              <a:rPr lang="en-US" sz="2000" dirty="0"/>
              <a:t>(Extendable) Array</a:t>
            </a:r>
          </a:p>
          <a:p>
            <a:r>
              <a:rPr lang="en-US" sz="2800" dirty="0"/>
              <a:t>Node List</a:t>
            </a:r>
          </a:p>
          <a:p>
            <a:pPr lvl="1"/>
            <a:r>
              <a:rPr lang="en-US" sz="2000" dirty="0"/>
              <a:t>Singly or Doubly Linked List</a:t>
            </a:r>
          </a:p>
          <a:p>
            <a:r>
              <a:rPr lang="en-US" sz="2800" dirty="0"/>
              <a:t>Stack</a:t>
            </a:r>
          </a:p>
          <a:p>
            <a:pPr lvl="1"/>
            <a:r>
              <a:rPr lang="en-US" sz="2000" dirty="0"/>
              <a:t>Array</a:t>
            </a:r>
          </a:p>
          <a:p>
            <a:pPr lvl="1"/>
            <a:r>
              <a:rPr lang="en-US" sz="2000" dirty="0"/>
              <a:t>Singly Linked List</a:t>
            </a:r>
          </a:p>
          <a:p>
            <a:r>
              <a:rPr lang="en-US" sz="2800" dirty="0"/>
              <a:t>Queue</a:t>
            </a:r>
          </a:p>
          <a:p>
            <a:pPr lvl="1"/>
            <a:r>
              <a:rPr lang="en-US" sz="2000" dirty="0"/>
              <a:t>Circular Array</a:t>
            </a:r>
          </a:p>
          <a:p>
            <a:pPr lvl="1"/>
            <a:r>
              <a:rPr lang="en-US" sz="2000" dirty="0"/>
              <a:t>Singly or Doubly Linked List</a:t>
            </a: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4507346" y="925434"/>
            <a:ext cx="4636653" cy="543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tx2"/>
              </a:buClr>
              <a:buFont typeface="Wingdings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2"/>
              </a:buClr>
              <a:buFont typeface="Wingdings" charset="2"/>
              <a:buChar char="q"/>
              <a:defRPr sz="20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2pPr>
            <a:lvl3pPr marL="1143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3"/>
              </a:buClr>
              <a:buFont typeface="Wingdings" charset="2"/>
              <a:buChar char="²"/>
              <a:defRPr sz="18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3pPr>
            <a:lvl4pPr marL="1600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FF00FF"/>
              </a:buClr>
              <a:buFont typeface="Wingdings" charset="2"/>
              <a:buChar char="v"/>
              <a:defRPr sz="16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4pPr>
            <a:lvl5pPr marL="20574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5pPr>
            <a:lvl6pPr marL="25146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6pPr>
            <a:lvl7pPr marL="29718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7pPr>
            <a:lvl8pPr marL="3429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8pPr>
            <a:lvl9pPr marL="3886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9pPr>
          </a:lstStyle>
          <a:p>
            <a:endParaRPr lang="en-US" sz="1600" dirty="0"/>
          </a:p>
        </p:txBody>
      </p:sp>
      <p:sp>
        <p:nvSpPr>
          <p:cNvPr id="8" name="Content Placeholder 2"/>
          <p:cNvSpPr txBox="1">
            <a:spLocks/>
          </p:cNvSpPr>
          <p:nvPr/>
        </p:nvSpPr>
        <p:spPr bwMode="auto">
          <a:xfrm>
            <a:off x="4648200" y="914400"/>
            <a:ext cx="4359254" cy="54371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800" i="0" dirty="0"/>
              <a:t>Priority Queue</a:t>
            </a:r>
          </a:p>
          <a:p>
            <a:pPr lvl="1"/>
            <a:r>
              <a:rPr lang="en-US" sz="2000" i="0" dirty="0"/>
              <a:t>Unsorted doubly-linked list</a:t>
            </a:r>
          </a:p>
          <a:p>
            <a:pPr lvl="1"/>
            <a:r>
              <a:rPr lang="en-US" sz="2000" i="0" dirty="0"/>
              <a:t>Sorted doubly-linked list</a:t>
            </a:r>
          </a:p>
          <a:p>
            <a:pPr lvl="1"/>
            <a:r>
              <a:rPr lang="en-US" sz="2000" i="0" dirty="0"/>
              <a:t>Heap (array-based)</a:t>
            </a:r>
          </a:p>
          <a:p>
            <a:r>
              <a:rPr lang="en-US" sz="2800" i="0" dirty="0"/>
              <a:t>Adaptable Priority Queue</a:t>
            </a:r>
          </a:p>
          <a:p>
            <a:pPr lvl="1"/>
            <a:r>
              <a:rPr lang="en-US" sz="2000" i="0" dirty="0"/>
              <a:t>Sorted doubly-linked list with location-aware entries</a:t>
            </a:r>
          </a:p>
          <a:p>
            <a:pPr lvl="1"/>
            <a:r>
              <a:rPr lang="en-US" sz="2000" i="0" dirty="0"/>
              <a:t>Heap with location-aware entries</a:t>
            </a:r>
          </a:p>
          <a:p>
            <a:r>
              <a:rPr lang="en-US" sz="2800" i="0" dirty="0"/>
              <a:t>Tree</a:t>
            </a:r>
          </a:p>
          <a:p>
            <a:pPr lvl="1"/>
            <a:r>
              <a:rPr lang="en-US" sz="2000" i="0" dirty="0"/>
              <a:t>Linked Structure</a:t>
            </a:r>
          </a:p>
          <a:p>
            <a:r>
              <a:rPr lang="en-US" sz="2800" i="0" dirty="0"/>
              <a:t>Binary Tree</a:t>
            </a:r>
          </a:p>
          <a:p>
            <a:pPr lvl="1"/>
            <a:r>
              <a:rPr lang="en-US" sz="2000" i="0" dirty="0"/>
              <a:t>Linked Structure</a:t>
            </a:r>
          </a:p>
          <a:p>
            <a:pPr lvl="1"/>
            <a:r>
              <a:rPr lang="en-US" sz="2000" i="0" dirty="0"/>
              <a:t>Array</a:t>
            </a: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5107425" y="6032157"/>
            <a:ext cx="1040061" cy="26125"/>
          </a:xfrm>
          <a:prstGeom prst="line">
            <a:avLst/>
          </a:prstGeom>
          <a:solidFill>
            <a:schemeClr val="accent1"/>
          </a:solidFill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4936550" y="2806339"/>
            <a:ext cx="3978850" cy="931290"/>
          </a:xfrm>
          <a:prstGeom prst="line">
            <a:avLst/>
          </a:prstGeom>
          <a:solidFill>
            <a:schemeClr val="accent1"/>
          </a:solidFill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4968854" y="2362200"/>
            <a:ext cx="2629375" cy="26125"/>
          </a:xfrm>
          <a:prstGeom prst="line">
            <a:avLst/>
          </a:prstGeom>
          <a:solidFill>
            <a:schemeClr val="accent1"/>
          </a:solidFill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85521417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grpSp>
        <p:nvGrpSpPr>
          <p:cNvPr id="2" name="Group 72"/>
          <p:cNvGrpSpPr/>
          <p:nvPr/>
        </p:nvGrpSpPr>
        <p:grpSpPr>
          <a:xfrm>
            <a:off x="3581400" y="685800"/>
            <a:ext cx="5334000" cy="3200400"/>
            <a:chOff x="3581400" y="685800"/>
            <a:chExt cx="5334000" cy="3200400"/>
          </a:xfrm>
        </p:grpSpPr>
        <p:sp>
          <p:nvSpPr>
            <p:cNvPr id="35" name="AutoShape 38"/>
            <p:cNvSpPr>
              <a:spLocks noChangeArrowheads="1"/>
            </p:cNvSpPr>
            <p:nvPr/>
          </p:nvSpPr>
          <p:spPr bwMode="auto">
            <a:xfrm>
              <a:off x="3581400" y="685800"/>
              <a:ext cx="5334000" cy="1143000"/>
            </a:xfrm>
            <a:prstGeom prst="wedgeRoundRectCallout">
              <a:avLst>
                <a:gd name="adj1" fmla="val 30218"/>
                <a:gd name="adj2" fmla="val 763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defTabSz="457200"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Problem: Store value/data </a:t>
              </a:r>
              <a:br>
                <a:rPr lang="en-US" altLang="en-US" sz="3000" i="0" dirty="0">
                  <a:solidFill>
                    <a:srgbClr val="FFFFFF"/>
                  </a:solidFill>
                  <a:cs typeface="+mn-cs"/>
                </a:rPr>
              </a:b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                associated with keys.</a:t>
              </a:r>
              <a:endParaRPr lang="en-US" altLang="en-US" i="0" dirty="0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 flipH="1">
              <a:off x="7391400" y="1752600"/>
              <a:ext cx="1447800" cy="2133600"/>
              <a:chOff x="2013" y="2206"/>
              <a:chExt cx="679" cy="1010"/>
            </a:xfrm>
          </p:grpSpPr>
          <p:sp>
            <p:nvSpPr>
              <p:cNvPr id="37" name="Freeform 6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 i="0">
                  <a:solidFill>
                    <a:srgbClr val="FFFFFF"/>
                  </a:solidFill>
                  <a:latin typeface="Times New Roman"/>
                  <a:cs typeface="+mn-cs"/>
                </a:endParaRPr>
              </a:p>
            </p:txBody>
          </p:sp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39" name="Freeform 8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0" name="Freeform 9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1" name="Freeform 10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2" name="Freeform 11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3" name="Freeform 12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5" name="Freeform 14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6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8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9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0" name="Oval 1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1" name="Oval 19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457200" fontAlgn="auto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sz="2400" i="0">
                    <a:solidFill>
                      <a:srgbClr val="FFFFFF"/>
                    </a:solidFill>
                    <a:latin typeface="Arial Rounded MT Bold" pitchFamily="34" charset="0"/>
                    <a:cs typeface="+mn-cs"/>
                  </a:endParaRPr>
                </a:p>
              </p:txBody>
            </p:sp>
            <p:sp>
              <p:nvSpPr>
                <p:cNvPr id="52" name="Oval 20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</p:grp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Input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key,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 v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alue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i="0" dirty="0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976549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  <a:latin typeface="Times New Roman"/>
                <a:cs typeface="+mn-cs"/>
              </a:rPr>
              <a:t>1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1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  <a:latin typeface="Times New Roman"/>
                <a:cs typeface="+mn-cs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  <a:latin typeface="Times New Roman"/>
                <a:cs typeface="+mn-cs"/>
              </a:rPr>
              <a:t>3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3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  <a:latin typeface="Times New Roman"/>
                <a:cs typeface="+mn-cs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  <a:latin typeface="Times New Roman"/>
              <a:cs typeface="+mn-cs"/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>
                <a:solidFill>
                  <a:srgbClr val="FFFF00"/>
                </a:solidFill>
                <a:latin typeface="Times New Roman"/>
                <a:cs typeface="+mn-cs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Search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Unordered Array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FFFFF"/>
                </a:solidFill>
                <a:latin typeface="Times New Roman"/>
                <a:cs typeface="+mn-cs"/>
              </a:rPr>
              <a:t>O(1)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Implementations:</a:t>
            </a:r>
          </a:p>
        </p:txBody>
      </p:sp>
      <p:graphicFrame>
        <p:nvGraphicFramePr>
          <p:cNvPr id="76" name="Group 8"/>
          <p:cNvGraphicFramePr>
            <a:graphicFrameLocks noGrp="1"/>
          </p:cNvGraphicFramePr>
          <p:nvPr>
            <p:ph sz="half" idx="2"/>
          </p:nvPr>
        </p:nvGraphicFramePr>
        <p:xfrm>
          <a:off x="2462246" y="1162051"/>
          <a:ext cx="966754" cy="3068431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54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74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86" name="Group 85"/>
          <p:cNvGrpSpPr/>
          <p:nvPr/>
        </p:nvGrpSpPr>
        <p:grpSpPr>
          <a:xfrm>
            <a:off x="2159992" y="530876"/>
            <a:ext cx="1270475" cy="4369116"/>
            <a:chOff x="2159992" y="504372"/>
            <a:chExt cx="1270475" cy="4369116"/>
          </a:xfrm>
        </p:grpSpPr>
        <p:sp>
          <p:nvSpPr>
            <p:cNvPr id="75" name="Text Box 6"/>
            <p:cNvSpPr txBox="1">
              <a:spLocks noChangeArrowheads="1"/>
            </p:cNvSpPr>
            <p:nvPr/>
          </p:nvSpPr>
          <p:spPr bwMode="auto">
            <a:xfrm>
              <a:off x="2270452" y="504372"/>
              <a:ext cx="1082348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FFFFF"/>
                  </a:solidFill>
                  <a:latin typeface="Times New Roman"/>
                  <a:cs typeface="+mn-cs"/>
                </a:rPr>
                <a:t>Array</a:t>
              </a:r>
            </a:p>
          </p:txBody>
        </p:sp>
        <p:grpSp>
          <p:nvGrpSpPr>
            <p:cNvPr id="85" name="Group 84"/>
            <p:cNvGrpSpPr/>
            <p:nvPr/>
          </p:nvGrpSpPr>
          <p:grpSpPr>
            <a:xfrm>
              <a:off x="2159992" y="1067812"/>
              <a:ext cx="1270475" cy="3805676"/>
              <a:chOff x="2159992" y="1067812"/>
              <a:chExt cx="1270475" cy="3805676"/>
            </a:xfrm>
          </p:grpSpPr>
          <p:sp>
            <p:nvSpPr>
              <p:cNvPr id="80" name="Rectangle 43"/>
              <p:cNvSpPr>
                <a:spLocks noChangeArrowheads="1"/>
              </p:cNvSpPr>
              <p:nvPr/>
            </p:nvSpPr>
            <p:spPr bwMode="auto">
              <a:xfrm>
                <a:off x="2159992" y="1067812"/>
                <a:ext cx="364202" cy="304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r"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0</a:t>
                </a:r>
              </a:p>
              <a:p>
                <a:pPr algn="r"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1</a:t>
                </a:r>
                <a:b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2</a:t>
                </a:r>
                <a:b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3</a:t>
                </a:r>
                <a:b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4</a:t>
                </a:r>
                <a:b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5</a:t>
                </a:r>
                <a:b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6</a:t>
                </a:r>
                <a:b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7</a:t>
                </a:r>
                <a:endParaRPr lang="en-US" sz="2400" i="0" dirty="0">
                  <a:solidFill>
                    <a:srgbClr val="FFFFFF"/>
                  </a:solidFill>
                  <a:latin typeface="Times New Roman"/>
                  <a:cs typeface="+mn-cs"/>
                </a:endParaRPr>
              </a:p>
            </p:txBody>
          </p:sp>
          <p:cxnSp>
            <p:nvCxnSpPr>
              <p:cNvPr id="82" name="Straight Connector 81"/>
              <p:cNvCxnSpPr/>
              <p:nvPr/>
            </p:nvCxnSpPr>
            <p:spPr bwMode="auto">
              <a:xfrm>
                <a:off x="2464904" y="3933690"/>
                <a:ext cx="0" cy="45720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" name="Straight Connector 82"/>
              <p:cNvCxnSpPr/>
              <p:nvPr/>
            </p:nvCxnSpPr>
            <p:spPr bwMode="auto">
              <a:xfrm>
                <a:off x="3430467" y="3966348"/>
                <a:ext cx="0" cy="45720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4" name="Text Box 7"/>
              <p:cNvSpPr txBox="1">
                <a:spLocks noChangeArrowheads="1"/>
              </p:cNvSpPr>
              <p:nvPr/>
            </p:nvSpPr>
            <p:spPr bwMode="auto">
              <a:xfrm rot="5400000">
                <a:off x="2565016" y="4101189"/>
                <a:ext cx="990600" cy="5539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8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87" name="Rectangle 43"/>
          <p:cNvSpPr>
            <a:spLocks noChangeArrowheads="1"/>
          </p:cNvSpPr>
          <p:nvPr/>
        </p:nvSpPr>
        <p:spPr bwMode="auto">
          <a:xfrm>
            <a:off x="2439199" y="2603500"/>
            <a:ext cx="97654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  <a:latin typeface="Times New Roman"/>
                <a:cs typeface="+mn-cs"/>
              </a:rPr>
              <a:t>5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5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  <a:latin typeface="Times New Roman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2563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0.0111 L 0.18837 0.0148 " pathEditMode="relative" rAng="0" ptsTypes="AA">
                                      <p:cBhvr>
                                        <p:cTn id="2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00" y="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30" grpId="0"/>
      <p:bldP spid="31" grpId="0"/>
      <p:bldP spid="53" grpId="0"/>
      <p:bldP spid="55" grpId="0"/>
      <p:bldP spid="64" grpId="0"/>
      <p:bldP spid="87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grpSp>
        <p:nvGrpSpPr>
          <p:cNvPr id="2" name="Group 72"/>
          <p:cNvGrpSpPr/>
          <p:nvPr/>
        </p:nvGrpSpPr>
        <p:grpSpPr>
          <a:xfrm>
            <a:off x="3581400" y="685800"/>
            <a:ext cx="5334000" cy="3200400"/>
            <a:chOff x="3581400" y="685800"/>
            <a:chExt cx="5334000" cy="3200400"/>
          </a:xfrm>
        </p:grpSpPr>
        <p:sp>
          <p:nvSpPr>
            <p:cNvPr id="35" name="AutoShape 38"/>
            <p:cNvSpPr>
              <a:spLocks noChangeArrowheads="1"/>
            </p:cNvSpPr>
            <p:nvPr/>
          </p:nvSpPr>
          <p:spPr bwMode="auto">
            <a:xfrm>
              <a:off x="3581400" y="685800"/>
              <a:ext cx="5334000" cy="1143000"/>
            </a:xfrm>
            <a:prstGeom prst="wedgeRoundRectCallout">
              <a:avLst>
                <a:gd name="adj1" fmla="val 30218"/>
                <a:gd name="adj2" fmla="val 763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defTabSz="457200"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Problem: Store value/data </a:t>
              </a:r>
              <a:br>
                <a:rPr lang="en-US" altLang="en-US" sz="3000" i="0" dirty="0">
                  <a:solidFill>
                    <a:srgbClr val="FFFFFF"/>
                  </a:solidFill>
                  <a:cs typeface="+mn-cs"/>
                </a:rPr>
              </a:b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                associated with keys.</a:t>
              </a:r>
              <a:endParaRPr lang="en-US" altLang="en-US" i="0" dirty="0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 flipH="1">
              <a:off x="7391400" y="1752600"/>
              <a:ext cx="1447800" cy="2133600"/>
              <a:chOff x="2013" y="2206"/>
              <a:chExt cx="679" cy="1010"/>
            </a:xfrm>
          </p:grpSpPr>
          <p:sp>
            <p:nvSpPr>
              <p:cNvPr id="37" name="Freeform 6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 i="0">
                  <a:solidFill>
                    <a:srgbClr val="FFFFFF"/>
                  </a:solidFill>
                  <a:latin typeface="Times New Roman"/>
                  <a:cs typeface="+mn-cs"/>
                </a:endParaRPr>
              </a:p>
            </p:txBody>
          </p:sp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39" name="Freeform 8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0" name="Freeform 9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1" name="Freeform 10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2" name="Freeform 11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3" name="Freeform 12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5" name="Freeform 14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6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8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9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0" name="Oval 1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1" name="Oval 19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457200" fontAlgn="auto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sz="2400" i="0">
                    <a:solidFill>
                      <a:srgbClr val="FFFFFF"/>
                    </a:solidFill>
                    <a:latin typeface="Arial Rounded MT Bold" pitchFamily="34" charset="0"/>
                    <a:cs typeface="+mn-cs"/>
                  </a:endParaRPr>
                </a:p>
              </p:txBody>
            </p:sp>
            <p:sp>
              <p:nvSpPr>
                <p:cNvPr id="52" name="Oval 20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</p:grp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Input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key,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 v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alue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i="0" dirty="0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8739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3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7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1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9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  <a:latin typeface="Times New Roman"/>
              <a:cs typeface="+mn-cs"/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>
                <a:solidFill>
                  <a:srgbClr val="FFFF00"/>
                </a:solidFill>
                <a:latin typeface="Times New Roman"/>
                <a:cs typeface="+mn-cs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Search</a:t>
            </a: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304800" y="5142210"/>
            <a:ext cx="19710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Ordered Array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Unordered Array</a:t>
            </a: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3622675" y="514221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FFFFF"/>
                </a:solidFill>
                <a:latin typeface="Times New Roman"/>
                <a:cs typeface="+mn-cs"/>
              </a:rPr>
              <a:t>O(1)</a:t>
            </a:r>
          </a:p>
        </p:txBody>
      </p:sp>
      <p:sp>
        <p:nvSpPr>
          <p:cNvPr id="57" name="Text Box 16"/>
          <p:cNvSpPr txBox="1">
            <a:spLocks noChangeArrowheads="1"/>
          </p:cNvSpPr>
          <p:nvPr/>
        </p:nvSpPr>
        <p:spPr bwMode="auto">
          <a:xfrm>
            <a:off x="5471886" y="5143798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Implementations:</a:t>
            </a:r>
          </a:p>
        </p:txBody>
      </p:sp>
      <p:graphicFrame>
        <p:nvGraphicFramePr>
          <p:cNvPr id="76" name="Group 8"/>
          <p:cNvGraphicFramePr>
            <a:graphicFrameLocks noGrp="1"/>
          </p:cNvGraphicFramePr>
          <p:nvPr>
            <p:ph sz="half" idx="2"/>
          </p:nvPr>
        </p:nvGraphicFramePr>
        <p:xfrm>
          <a:off x="2462246" y="1162051"/>
          <a:ext cx="966754" cy="3068431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54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74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5" name="Group 85"/>
          <p:cNvGrpSpPr/>
          <p:nvPr/>
        </p:nvGrpSpPr>
        <p:grpSpPr>
          <a:xfrm>
            <a:off x="2159992" y="530876"/>
            <a:ext cx="1270475" cy="4369116"/>
            <a:chOff x="2159992" y="504372"/>
            <a:chExt cx="1270475" cy="4369116"/>
          </a:xfrm>
        </p:grpSpPr>
        <p:sp>
          <p:nvSpPr>
            <p:cNvPr id="75" name="Text Box 6"/>
            <p:cNvSpPr txBox="1">
              <a:spLocks noChangeArrowheads="1"/>
            </p:cNvSpPr>
            <p:nvPr/>
          </p:nvSpPr>
          <p:spPr bwMode="auto">
            <a:xfrm>
              <a:off x="2270452" y="504372"/>
              <a:ext cx="1082348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FFFFF"/>
                  </a:solidFill>
                  <a:latin typeface="Times New Roman"/>
                  <a:cs typeface="+mn-cs"/>
                </a:rPr>
                <a:t>Array</a:t>
              </a:r>
            </a:p>
          </p:txBody>
        </p:sp>
        <p:grpSp>
          <p:nvGrpSpPr>
            <p:cNvPr id="6" name="Group 84"/>
            <p:cNvGrpSpPr/>
            <p:nvPr/>
          </p:nvGrpSpPr>
          <p:grpSpPr>
            <a:xfrm>
              <a:off x="2159992" y="1067812"/>
              <a:ext cx="1270475" cy="3805676"/>
              <a:chOff x="2159992" y="1067812"/>
              <a:chExt cx="1270475" cy="3805676"/>
            </a:xfrm>
          </p:grpSpPr>
          <p:sp>
            <p:nvSpPr>
              <p:cNvPr id="80" name="Rectangle 43"/>
              <p:cNvSpPr>
                <a:spLocks noChangeArrowheads="1"/>
              </p:cNvSpPr>
              <p:nvPr/>
            </p:nvSpPr>
            <p:spPr bwMode="auto">
              <a:xfrm>
                <a:off x="2159992" y="1067812"/>
                <a:ext cx="364202" cy="304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r"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0</a:t>
                </a:r>
              </a:p>
              <a:p>
                <a:pPr algn="r"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1</a:t>
                </a:r>
                <a:b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2</a:t>
                </a:r>
                <a:b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3</a:t>
                </a:r>
                <a:b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4</a:t>
                </a:r>
                <a:b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5</a:t>
                </a:r>
                <a:b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6</a:t>
                </a:r>
                <a:b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</a:br>
                <a:r>
                  <a:rPr lang="en-US" sz="24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 </a:t>
                </a:r>
                <a:r>
                  <a:rPr lang="en-US" sz="2400" i="0" baseline="-2500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7</a:t>
                </a:r>
                <a:endParaRPr lang="en-US" sz="2400" i="0" dirty="0">
                  <a:solidFill>
                    <a:srgbClr val="FFFFFF"/>
                  </a:solidFill>
                  <a:latin typeface="Times New Roman"/>
                  <a:cs typeface="+mn-cs"/>
                </a:endParaRPr>
              </a:p>
            </p:txBody>
          </p:sp>
          <p:cxnSp>
            <p:nvCxnSpPr>
              <p:cNvPr id="82" name="Straight Connector 81"/>
              <p:cNvCxnSpPr/>
              <p:nvPr/>
            </p:nvCxnSpPr>
            <p:spPr bwMode="auto">
              <a:xfrm>
                <a:off x="2464904" y="3933690"/>
                <a:ext cx="0" cy="45720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" name="Straight Connector 82"/>
              <p:cNvCxnSpPr/>
              <p:nvPr/>
            </p:nvCxnSpPr>
            <p:spPr bwMode="auto">
              <a:xfrm>
                <a:off x="3430467" y="3966348"/>
                <a:ext cx="0" cy="45720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4" name="Text Box 7"/>
              <p:cNvSpPr txBox="1">
                <a:spLocks noChangeArrowheads="1"/>
              </p:cNvSpPr>
              <p:nvPr/>
            </p:nvSpPr>
            <p:spPr bwMode="auto">
              <a:xfrm rot="5400000">
                <a:off x="2565016" y="4101189"/>
                <a:ext cx="990600" cy="5539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algn="ctr"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800" i="0" dirty="0">
                    <a:solidFill>
                      <a:srgbClr val="FFFFFF"/>
                    </a:solidFill>
                    <a:latin typeface="Times New Roman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87" name="Rectangle 43"/>
          <p:cNvSpPr>
            <a:spLocks noChangeArrowheads="1"/>
          </p:cNvSpPr>
          <p:nvPr/>
        </p:nvSpPr>
        <p:spPr bwMode="auto">
          <a:xfrm>
            <a:off x="2480307" y="1680686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6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5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  <a:latin typeface="Times New Roman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109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4.07407E-6 L 0.18559 -0.0074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71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32" grpId="0"/>
      <p:bldP spid="38" grpId="0"/>
      <p:bldP spid="57" grpId="0"/>
      <p:bldP spid="87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oup 57"/>
          <p:cNvGrpSpPr/>
          <p:nvPr/>
        </p:nvGrpSpPr>
        <p:grpSpPr>
          <a:xfrm rot="5400000">
            <a:off x="-219263" y="466538"/>
            <a:ext cx="5598744" cy="1392979"/>
            <a:chOff x="-5709815" y="4183726"/>
            <a:chExt cx="14881370" cy="2011622"/>
          </a:xfrm>
        </p:grpSpPr>
        <p:sp>
          <p:nvSpPr>
            <p:cNvPr id="132" name="Line 69"/>
            <p:cNvSpPr>
              <a:spLocks noChangeShapeType="1"/>
            </p:cNvSpPr>
            <p:nvPr/>
          </p:nvSpPr>
          <p:spPr bwMode="auto">
            <a:xfrm>
              <a:off x="-5709815" y="5410199"/>
              <a:ext cx="0" cy="304801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30" name="Line 72"/>
            <p:cNvSpPr>
              <a:spLocks noChangeShapeType="1"/>
            </p:cNvSpPr>
            <p:nvPr/>
          </p:nvSpPr>
          <p:spPr bwMode="auto">
            <a:xfrm>
              <a:off x="-4109614" y="5410199"/>
              <a:ext cx="0" cy="304801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28" name="Line 75"/>
            <p:cNvSpPr>
              <a:spLocks noChangeShapeType="1"/>
            </p:cNvSpPr>
            <p:nvPr/>
          </p:nvSpPr>
          <p:spPr bwMode="auto">
            <a:xfrm>
              <a:off x="-2661816" y="5410199"/>
              <a:ext cx="0" cy="304801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77" name="Rectangle 4"/>
            <p:cNvSpPr>
              <a:spLocks noChangeArrowheads="1"/>
            </p:cNvSpPr>
            <p:nvPr/>
          </p:nvSpPr>
          <p:spPr bwMode="auto">
            <a:xfrm>
              <a:off x="1905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78" name="Rectangle 5"/>
            <p:cNvSpPr>
              <a:spLocks noChangeArrowheads="1"/>
            </p:cNvSpPr>
            <p:nvPr/>
          </p:nvSpPr>
          <p:spPr bwMode="auto">
            <a:xfrm>
              <a:off x="22098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79" name="Rectangle 6"/>
            <p:cNvSpPr>
              <a:spLocks noChangeArrowheads="1"/>
            </p:cNvSpPr>
            <p:nvPr/>
          </p:nvSpPr>
          <p:spPr bwMode="auto">
            <a:xfrm>
              <a:off x="2514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81" name="Freeform 7"/>
            <p:cNvSpPr>
              <a:spLocks/>
            </p:cNvSpPr>
            <p:nvPr/>
          </p:nvSpPr>
          <p:spPr bwMode="auto">
            <a:xfrm>
              <a:off x="2667000" y="46624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85" name="Rectangle 8"/>
            <p:cNvSpPr>
              <a:spLocks noChangeArrowheads="1"/>
            </p:cNvSpPr>
            <p:nvPr/>
          </p:nvSpPr>
          <p:spPr bwMode="auto">
            <a:xfrm>
              <a:off x="3429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86" name="Rectangle 9"/>
            <p:cNvSpPr>
              <a:spLocks noChangeArrowheads="1"/>
            </p:cNvSpPr>
            <p:nvPr/>
          </p:nvSpPr>
          <p:spPr bwMode="auto">
            <a:xfrm>
              <a:off x="37338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88" name="Rectangle 10"/>
            <p:cNvSpPr>
              <a:spLocks noChangeArrowheads="1"/>
            </p:cNvSpPr>
            <p:nvPr/>
          </p:nvSpPr>
          <p:spPr bwMode="auto">
            <a:xfrm>
              <a:off x="4038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89" name="Freeform 11"/>
            <p:cNvSpPr>
              <a:spLocks/>
            </p:cNvSpPr>
            <p:nvPr/>
          </p:nvSpPr>
          <p:spPr bwMode="auto">
            <a:xfrm>
              <a:off x="4191000" y="46624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0" name="Rectangle 12"/>
            <p:cNvSpPr>
              <a:spLocks noChangeArrowheads="1"/>
            </p:cNvSpPr>
            <p:nvPr/>
          </p:nvSpPr>
          <p:spPr bwMode="auto">
            <a:xfrm>
              <a:off x="4953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1" name="Rectangle 13"/>
            <p:cNvSpPr>
              <a:spLocks noChangeArrowheads="1"/>
            </p:cNvSpPr>
            <p:nvPr/>
          </p:nvSpPr>
          <p:spPr bwMode="auto">
            <a:xfrm>
              <a:off x="52578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2" name="Rectangle 14"/>
            <p:cNvSpPr>
              <a:spLocks noChangeArrowheads="1"/>
            </p:cNvSpPr>
            <p:nvPr/>
          </p:nvSpPr>
          <p:spPr bwMode="auto">
            <a:xfrm>
              <a:off x="5562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3" name="Freeform 15"/>
            <p:cNvSpPr>
              <a:spLocks/>
            </p:cNvSpPr>
            <p:nvPr/>
          </p:nvSpPr>
          <p:spPr bwMode="auto">
            <a:xfrm>
              <a:off x="5715000" y="46624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4" name="Rectangle 16"/>
            <p:cNvSpPr>
              <a:spLocks noChangeArrowheads="1"/>
            </p:cNvSpPr>
            <p:nvPr/>
          </p:nvSpPr>
          <p:spPr bwMode="auto">
            <a:xfrm>
              <a:off x="6477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5" name="Rectangle 17"/>
            <p:cNvSpPr>
              <a:spLocks noChangeArrowheads="1"/>
            </p:cNvSpPr>
            <p:nvPr/>
          </p:nvSpPr>
          <p:spPr bwMode="auto">
            <a:xfrm>
              <a:off x="67818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6" name="Rectangle 18"/>
            <p:cNvSpPr>
              <a:spLocks noChangeArrowheads="1"/>
            </p:cNvSpPr>
            <p:nvPr/>
          </p:nvSpPr>
          <p:spPr bwMode="auto">
            <a:xfrm>
              <a:off x="7086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7" name="Freeform 19"/>
            <p:cNvSpPr>
              <a:spLocks/>
            </p:cNvSpPr>
            <p:nvPr/>
          </p:nvSpPr>
          <p:spPr bwMode="auto">
            <a:xfrm rot="10800000">
              <a:off x="2819400" y="48148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8" name="Freeform 20"/>
            <p:cNvSpPr>
              <a:spLocks/>
            </p:cNvSpPr>
            <p:nvPr/>
          </p:nvSpPr>
          <p:spPr bwMode="auto">
            <a:xfrm rot="10800000">
              <a:off x="4343400" y="48148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99" name="Freeform 21"/>
            <p:cNvSpPr>
              <a:spLocks/>
            </p:cNvSpPr>
            <p:nvPr/>
          </p:nvSpPr>
          <p:spPr bwMode="auto">
            <a:xfrm rot="10800000">
              <a:off x="5867400" y="48148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0" name="Freeform 22"/>
            <p:cNvSpPr>
              <a:spLocks/>
            </p:cNvSpPr>
            <p:nvPr/>
          </p:nvSpPr>
          <p:spPr bwMode="auto">
            <a:xfrm>
              <a:off x="2289175" y="4800600"/>
              <a:ext cx="168275" cy="55245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0" y="186"/>
                </a:cxn>
                <a:cxn ang="0">
                  <a:pos x="106" y="348"/>
                </a:cxn>
              </a:cxnLst>
              <a:rect l="0" t="0" r="r" b="b"/>
              <a:pathLst>
                <a:path w="106" h="348">
                  <a:moveTo>
                    <a:pt x="46" y="0"/>
                  </a:moveTo>
                  <a:cubicBezTo>
                    <a:pt x="40" y="31"/>
                    <a:pt x="0" y="128"/>
                    <a:pt x="10" y="186"/>
                  </a:cubicBezTo>
                  <a:cubicBezTo>
                    <a:pt x="20" y="244"/>
                    <a:pt x="86" y="314"/>
                    <a:pt x="106" y="348"/>
                  </a:cubicBezTo>
                </a:path>
              </a:pathLst>
            </a:custGeom>
            <a:noFill/>
            <a:ln w="19050" cmpd="sng">
              <a:solidFill>
                <a:schemeClr val="tx2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1" name="Freeform 23"/>
            <p:cNvSpPr>
              <a:spLocks/>
            </p:cNvSpPr>
            <p:nvPr/>
          </p:nvSpPr>
          <p:spPr bwMode="auto">
            <a:xfrm>
              <a:off x="3810000" y="4800600"/>
              <a:ext cx="168275" cy="55245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0" y="186"/>
                </a:cxn>
                <a:cxn ang="0">
                  <a:pos x="106" y="348"/>
                </a:cxn>
              </a:cxnLst>
              <a:rect l="0" t="0" r="r" b="b"/>
              <a:pathLst>
                <a:path w="106" h="348">
                  <a:moveTo>
                    <a:pt x="46" y="0"/>
                  </a:moveTo>
                  <a:cubicBezTo>
                    <a:pt x="40" y="31"/>
                    <a:pt x="0" y="128"/>
                    <a:pt x="10" y="186"/>
                  </a:cubicBezTo>
                  <a:cubicBezTo>
                    <a:pt x="20" y="244"/>
                    <a:pt x="86" y="314"/>
                    <a:pt x="106" y="348"/>
                  </a:cubicBezTo>
                </a:path>
              </a:pathLst>
            </a:custGeom>
            <a:noFill/>
            <a:ln w="19050" cmpd="sng">
              <a:solidFill>
                <a:schemeClr val="tx2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2" name="Freeform 24"/>
            <p:cNvSpPr>
              <a:spLocks/>
            </p:cNvSpPr>
            <p:nvPr/>
          </p:nvSpPr>
          <p:spPr bwMode="auto">
            <a:xfrm>
              <a:off x="5330825" y="4800600"/>
              <a:ext cx="168275" cy="55245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0" y="186"/>
                </a:cxn>
                <a:cxn ang="0">
                  <a:pos x="106" y="348"/>
                </a:cxn>
              </a:cxnLst>
              <a:rect l="0" t="0" r="r" b="b"/>
              <a:pathLst>
                <a:path w="106" h="348">
                  <a:moveTo>
                    <a:pt x="46" y="0"/>
                  </a:moveTo>
                  <a:cubicBezTo>
                    <a:pt x="40" y="31"/>
                    <a:pt x="0" y="128"/>
                    <a:pt x="10" y="186"/>
                  </a:cubicBezTo>
                  <a:cubicBezTo>
                    <a:pt x="20" y="244"/>
                    <a:pt x="86" y="314"/>
                    <a:pt x="106" y="348"/>
                  </a:cubicBezTo>
                </a:path>
              </a:pathLst>
            </a:custGeom>
            <a:noFill/>
            <a:ln w="19050" cmpd="sng">
              <a:solidFill>
                <a:schemeClr val="tx2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3" name="Freeform 25"/>
            <p:cNvSpPr>
              <a:spLocks/>
            </p:cNvSpPr>
            <p:nvPr/>
          </p:nvSpPr>
          <p:spPr bwMode="auto">
            <a:xfrm>
              <a:off x="6851650" y="4800600"/>
              <a:ext cx="168275" cy="55245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0" y="186"/>
                </a:cxn>
                <a:cxn ang="0">
                  <a:pos x="106" y="348"/>
                </a:cxn>
              </a:cxnLst>
              <a:rect l="0" t="0" r="r" b="b"/>
              <a:pathLst>
                <a:path w="106" h="348">
                  <a:moveTo>
                    <a:pt x="46" y="0"/>
                  </a:moveTo>
                  <a:cubicBezTo>
                    <a:pt x="40" y="31"/>
                    <a:pt x="0" y="128"/>
                    <a:pt x="10" y="186"/>
                  </a:cubicBezTo>
                  <a:cubicBezTo>
                    <a:pt x="20" y="244"/>
                    <a:pt x="86" y="314"/>
                    <a:pt x="106" y="348"/>
                  </a:cubicBezTo>
                </a:path>
              </a:pathLst>
            </a:custGeom>
            <a:noFill/>
            <a:ln w="19050" cmpd="sng">
              <a:solidFill>
                <a:schemeClr val="tx2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4" name="Rectangle 26"/>
            <p:cNvSpPr>
              <a:spLocks noChangeArrowheads="1"/>
            </p:cNvSpPr>
            <p:nvPr/>
          </p:nvSpPr>
          <p:spPr bwMode="auto">
            <a:xfrm>
              <a:off x="8001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5" name="Rectangle 27"/>
            <p:cNvSpPr>
              <a:spLocks noChangeArrowheads="1"/>
            </p:cNvSpPr>
            <p:nvPr/>
          </p:nvSpPr>
          <p:spPr bwMode="auto">
            <a:xfrm>
              <a:off x="990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6" name="Freeform 28"/>
            <p:cNvSpPr>
              <a:spLocks/>
            </p:cNvSpPr>
            <p:nvPr/>
          </p:nvSpPr>
          <p:spPr bwMode="auto">
            <a:xfrm>
              <a:off x="7239000" y="4648200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7" name="Freeform 29"/>
            <p:cNvSpPr>
              <a:spLocks/>
            </p:cNvSpPr>
            <p:nvPr/>
          </p:nvSpPr>
          <p:spPr bwMode="auto">
            <a:xfrm rot="10800000">
              <a:off x="7391400" y="4800600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143000" y="4648200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09" name="Freeform 31"/>
            <p:cNvSpPr>
              <a:spLocks/>
            </p:cNvSpPr>
            <p:nvPr/>
          </p:nvSpPr>
          <p:spPr bwMode="auto">
            <a:xfrm rot="10800000">
              <a:off x="1295400" y="4800600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10" name="Text Box 32"/>
            <p:cNvSpPr txBox="1">
              <a:spLocks noChangeArrowheads="1"/>
            </p:cNvSpPr>
            <p:nvPr/>
          </p:nvSpPr>
          <p:spPr bwMode="auto">
            <a:xfrm>
              <a:off x="7052687" y="4183726"/>
              <a:ext cx="2118868" cy="4114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i="0">
                  <a:solidFill>
                    <a:srgbClr val="FFFFFF"/>
                  </a:solidFill>
                  <a:latin typeface="Times New Roman"/>
                  <a:cs typeface="+mn-cs"/>
                </a:rPr>
                <a:t>trailer</a:t>
              </a:r>
            </a:p>
          </p:txBody>
        </p:sp>
        <p:sp>
          <p:nvSpPr>
            <p:cNvPr id="111" name="Text Box 33"/>
            <p:cNvSpPr txBox="1">
              <a:spLocks noChangeArrowheads="1"/>
            </p:cNvSpPr>
            <p:nvPr/>
          </p:nvSpPr>
          <p:spPr bwMode="auto">
            <a:xfrm>
              <a:off x="-40445" y="4259925"/>
              <a:ext cx="2289099" cy="4114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i="0" dirty="0">
                  <a:solidFill>
                    <a:srgbClr val="FFFFFF"/>
                  </a:solidFill>
                  <a:latin typeface="Times New Roman"/>
                  <a:cs typeface="+mn-cs"/>
                </a:rPr>
                <a:t>header</a:t>
              </a:r>
            </a:p>
          </p:txBody>
        </p:sp>
        <p:sp>
          <p:nvSpPr>
            <p:cNvPr id="112" name="AutoShape 34"/>
            <p:cNvSpPr>
              <a:spLocks noChangeArrowheads="1"/>
            </p:cNvSpPr>
            <p:nvPr/>
          </p:nvSpPr>
          <p:spPr bwMode="auto">
            <a:xfrm>
              <a:off x="1676400" y="4267200"/>
              <a:ext cx="5867400" cy="838200"/>
            </a:xfrm>
            <a:prstGeom prst="roundRect">
              <a:avLst>
                <a:gd name="adj" fmla="val 16667"/>
              </a:avLst>
            </a:prstGeom>
            <a:noFill/>
            <a:ln w="9525">
              <a:solidFill>
                <a:schemeClr val="tx1"/>
              </a:solidFill>
              <a:prstDash val="lgDash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13" name="Text Box 35"/>
            <p:cNvSpPr txBox="1">
              <a:spLocks noChangeArrowheads="1"/>
            </p:cNvSpPr>
            <p:nvPr/>
          </p:nvSpPr>
          <p:spPr bwMode="auto">
            <a:xfrm>
              <a:off x="4289207" y="4244052"/>
              <a:ext cx="4577198" cy="4114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i="0">
                  <a:solidFill>
                    <a:srgbClr val="FFFFFF"/>
                  </a:solidFill>
                  <a:latin typeface="Times New Roman"/>
                  <a:cs typeface="+mn-cs"/>
                </a:rPr>
                <a:t>nodes/positions</a:t>
              </a:r>
            </a:p>
          </p:txBody>
        </p:sp>
        <p:sp>
          <p:nvSpPr>
            <p:cNvPr id="114" name="AutoShape 36"/>
            <p:cNvSpPr>
              <a:spLocks noChangeArrowheads="1"/>
            </p:cNvSpPr>
            <p:nvPr/>
          </p:nvSpPr>
          <p:spPr bwMode="auto">
            <a:xfrm>
              <a:off x="1905000" y="5257800"/>
              <a:ext cx="5638800" cy="914400"/>
            </a:xfrm>
            <a:prstGeom prst="roundRect">
              <a:avLst>
                <a:gd name="adj" fmla="val 16667"/>
              </a:avLst>
            </a:prstGeom>
            <a:noFill/>
            <a:ln w="9525">
              <a:solidFill>
                <a:schemeClr val="tx2"/>
              </a:solidFill>
              <a:prstDash val="lgDash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 i="0">
                <a:solidFill>
                  <a:srgbClr val="FFFFFF"/>
                </a:solidFill>
                <a:latin typeface="Times New Roman"/>
                <a:cs typeface="+mn-cs"/>
              </a:endParaRPr>
            </a:p>
          </p:txBody>
        </p:sp>
        <p:sp>
          <p:nvSpPr>
            <p:cNvPr id="115" name="Text Box 37"/>
            <p:cNvSpPr txBox="1">
              <a:spLocks noChangeArrowheads="1"/>
            </p:cNvSpPr>
            <p:nvPr/>
          </p:nvSpPr>
          <p:spPr bwMode="auto">
            <a:xfrm>
              <a:off x="5800638" y="5783925"/>
              <a:ext cx="2294105" cy="4114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600" i="0">
                  <a:solidFill>
                    <a:srgbClr val="FFFF00"/>
                  </a:solidFill>
                  <a:latin typeface="Times New Roman"/>
                  <a:cs typeface="+mn-cs"/>
                </a:rPr>
                <a:t>entries</a:t>
              </a:r>
            </a:p>
          </p:txBody>
        </p:sp>
      </p:grpSp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grpSp>
        <p:nvGrpSpPr>
          <p:cNvPr id="2" name="Group 72"/>
          <p:cNvGrpSpPr/>
          <p:nvPr/>
        </p:nvGrpSpPr>
        <p:grpSpPr>
          <a:xfrm>
            <a:off x="3581400" y="685800"/>
            <a:ext cx="5334000" cy="3200400"/>
            <a:chOff x="3581400" y="685800"/>
            <a:chExt cx="5334000" cy="3200400"/>
          </a:xfrm>
        </p:grpSpPr>
        <p:sp>
          <p:nvSpPr>
            <p:cNvPr id="35" name="AutoShape 38"/>
            <p:cNvSpPr>
              <a:spLocks noChangeArrowheads="1"/>
            </p:cNvSpPr>
            <p:nvPr/>
          </p:nvSpPr>
          <p:spPr bwMode="auto">
            <a:xfrm>
              <a:off x="3581400" y="685800"/>
              <a:ext cx="5334000" cy="1143000"/>
            </a:xfrm>
            <a:prstGeom prst="wedgeRoundRectCallout">
              <a:avLst>
                <a:gd name="adj1" fmla="val 30218"/>
                <a:gd name="adj2" fmla="val 763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defTabSz="457200"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Problem: Store value/data </a:t>
              </a:r>
              <a:br>
                <a:rPr lang="en-US" altLang="en-US" sz="3000" i="0" dirty="0">
                  <a:solidFill>
                    <a:srgbClr val="FFFFFF"/>
                  </a:solidFill>
                  <a:cs typeface="+mn-cs"/>
                </a:rPr>
              </a:b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                associated with keys.</a:t>
              </a:r>
              <a:endParaRPr lang="en-US" altLang="en-US" i="0" dirty="0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 flipH="1">
              <a:off x="7391400" y="1752600"/>
              <a:ext cx="1447800" cy="2133600"/>
              <a:chOff x="2013" y="2206"/>
              <a:chExt cx="679" cy="1010"/>
            </a:xfrm>
          </p:grpSpPr>
          <p:sp>
            <p:nvSpPr>
              <p:cNvPr id="37" name="Freeform 6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 i="0">
                  <a:solidFill>
                    <a:srgbClr val="FFFFFF"/>
                  </a:solidFill>
                  <a:latin typeface="Times New Roman"/>
                  <a:cs typeface="+mn-cs"/>
                </a:endParaRPr>
              </a:p>
            </p:txBody>
          </p:sp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39" name="Freeform 8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0" name="Freeform 9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1" name="Freeform 10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2" name="Freeform 11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3" name="Freeform 12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5" name="Freeform 14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6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8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9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0" name="Oval 1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1" name="Oval 19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457200" fontAlgn="auto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sz="2400" i="0">
                    <a:solidFill>
                      <a:srgbClr val="FFFFFF"/>
                    </a:solidFill>
                    <a:latin typeface="Arial Rounded MT Bold" pitchFamily="34" charset="0"/>
                    <a:cs typeface="+mn-cs"/>
                  </a:endParaRPr>
                </a:p>
              </p:txBody>
            </p:sp>
            <p:sp>
              <p:nvSpPr>
                <p:cNvPr id="52" name="Oval 20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</p:grp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Input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key,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 v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alue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i="0" dirty="0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8739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3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7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1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9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  <a:latin typeface="Times New Roman"/>
              <a:cs typeface="+mn-cs"/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>
                <a:solidFill>
                  <a:srgbClr val="FFFF00"/>
                </a:solidFill>
                <a:latin typeface="Times New Roman"/>
                <a:cs typeface="+mn-cs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Search</a:t>
            </a: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304800" y="5142210"/>
            <a:ext cx="19710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Ordered Array</a:t>
            </a:r>
          </a:p>
        </p:txBody>
      </p:sp>
      <p:sp>
        <p:nvSpPr>
          <p:cNvPr id="33" name="Text Box 7"/>
          <p:cNvSpPr txBox="1">
            <a:spLocks noChangeArrowheads="1"/>
          </p:cNvSpPr>
          <p:nvPr/>
        </p:nvSpPr>
        <p:spPr bwMode="auto">
          <a:xfrm>
            <a:off x="304800" y="5558135"/>
            <a:ext cx="269496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Ordered Linked List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Unordered Array</a:t>
            </a: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3622675" y="514221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47" name="Text Box 11"/>
          <p:cNvSpPr txBox="1">
            <a:spLocks noChangeArrowheads="1"/>
          </p:cNvSpPr>
          <p:nvPr/>
        </p:nvSpPr>
        <p:spPr bwMode="auto">
          <a:xfrm>
            <a:off x="3622675" y="5558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FFFFF"/>
                </a:solidFill>
                <a:latin typeface="Times New Roman"/>
                <a:cs typeface="+mn-cs"/>
              </a:rPr>
              <a:t>O(1)</a:t>
            </a:r>
          </a:p>
        </p:txBody>
      </p:sp>
      <p:sp>
        <p:nvSpPr>
          <p:cNvPr id="57" name="Text Box 16"/>
          <p:cNvSpPr txBox="1">
            <a:spLocks noChangeArrowheads="1"/>
          </p:cNvSpPr>
          <p:nvPr/>
        </p:nvSpPr>
        <p:spPr bwMode="auto">
          <a:xfrm>
            <a:off x="5471886" y="5143798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Implementations:</a:t>
            </a:r>
          </a:p>
        </p:txBody>
      </p:sp>
      <p:sp>
        <p:nvSpPr>
          <p:cNvPr id="65" name="Text Box 11"/>
          <p:cNvSpPr txBox="1">
            <a:spLocks noChangeArrowheads="1"/>
          </p:cNvSpPr>
          <p:nvPr/>
        </p:nvSpPr>
        <p:spPr bwMode="auto">
          <a:xfrm>
            <a:off x="5486400" y="5575852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87" name="Rectangle 43"/>
          <p:cNvSpPr>
            <a:spLocks noChangeArrowheads="1"/>
          </p:cNvSpPr>
          <p:nvPr/>
        </p:nvSpPr>
        <p:spPr bwMode="auto">
          <a:xfrm>
            <a:off x="1799308" y="2133600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6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5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  <a:latin typeface="Times New Roman"/>
              <a:cs typeface="+mn-cs"/>
            </a:endParaRPr>
          </a:p>
        </p:txBody>
      </p:sp>
      <p:sp>
        <p:nvSpPr>
          <p:cNvPr id="133" name="Text Box 11"/>
          <p:cNvSpPr txBox="1">
            <a:spLocks noChangeArrowheads="1"/>
          </p:cNvSpPr>
          <p:nvPr/>
        </p:nvSpPr>
        <p:spPr bwMode="auto">
          <a:xfrm>
            <a:off x="2667000" y="5943600"/>
            <a:ext cx="4798108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Inserting is O(1) if you have the spot.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but O(n) to find the spot.</a:t>
            </a:r>
          </a:p>
        </p:txBody>
      </p:sp>
    </p:spTree>
    <p:extLst>
      <p:ext uri="{BB962C8B-B14F-4D97-AF65-F5344CB8AC3E}">
        <p14:creationId xmlns:p14="http://schemas.microsoft.com/office/powerpoint/2010/main" val="1353250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4.07407E-6 L 0.11892 0.07037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37" y="35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33" grpId="0"/>
      <p:bldP spid="47" grpId="0"/>
      <p:bldP spid="65" grpId="0"/>
      <p:bldP spid="87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grpSp>
        <p:nvGrpSpPr>
          <p:cNvPr id="2" name="Group 72"/>
          <p:cNvGrpSpPr/>
          <p:nvPr/>
        </p:nvGrpSpPr>
        <p:grpSpPr>
          <a:xfrm>
            <a:off x="3581400" y="685800"/>
            <a:ext cx="5334000" cy="3200400"/>
            <a:chOff x="3581400" y="685800"/>
            <a:chExt cx="5334000" cy="3200400"/>
          </a:xfrm>
        </p:grpSpPr>
        <p:sp>
          <p:nvSpPr>
            <p:cNvPr id="35" name="AutoShape 38"/>
            <p:cNvSpPr>
              <a:spLocks noChangeArrowheads="1"/>
            </p:cNvSpPr>
            <p:nvPr/>
          </p:nvSpPr>
          <p:spPr bwMode="auto">
            <a:xfrm>
              <a:off x="3581400" y="685800"/>
              <a:ext cx="5334000" cy="1143000"/>
            </a:xfrm>
            <a:prstGeom prst="wedgeRoundRectCallout">
              <a:avLst>
                <a:gd name="adj1" fmla="val 30218"/>
                <a:gd name="adj2" fmla="val 763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defTabSz="457200"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Problem: Store value/data </a:t>
              </a:r>
              <a:br>
                <a:rPr lang="en-US" altLang="en-US" sz="3000" i="0" dirty="0">
                  <a:solidFill>
                    <a:srgbClr val="FFFFFF"/>
                  </a:solidFill>
                  <a:cs typeface="+mn-cs"/>
                </a:rPr>
              </a:b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                associated with keys.</a:t>
              </a:r>
              <a:endParaRPr lang="en-US" altLang="en-US" i="0" dirty="0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 flipH="1">
              <a:off x="7391400" y="1752600"/>
              <a:ext cx="1447800" cy="2133600"/>
              <a:chOff x="2013" y="2206"/>
              <a:chExt cx="679" cy="1010"/>
            </a:xfrm>
          </p:grpSpPr>
          <p:sp>
            <p:nvSpPr>
              <p:cNvPr id="37" name="Freeform 6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 i="0">
                  <a:solidFill>
                    <a:srgbClr val="FFFFFF"/>
                  </a:solidFill>
                  <a:latin typeface="Times New Roman"/>
                  <a:cs typeface="+mn-cs"/>
                </a:endParaRPr>
              </a:p>
            </p:txBody>
          </p:sp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39" name="Freeform 8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0" name="Freeform 9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1" name="Freeform 10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2" name="Freeform 11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3" name="Freeform 12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5" name="Freeform 14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6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8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9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0" name="Oval 1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1" name="Oval 19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457200" fontAlgn="auto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sz="2400" i="0">
                    <a:solidFill>
                      <a:srgbClr val="FFFFFF"/>
                    </a:solidFill>
                    <a:latin typeface="Arial Rounded MT Bold" pitchFamily="34" charset="0"/>
                    <a:cs typeface="+mn-cs"/>
                  </a:endParaRPr>
                </a:p>
              </p:txBody>
            </p:sp>
            <p:sp>
              <p:nvSpPr>
                <p:cNvPr id="52" name="Oval 20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</p:grp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Input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key,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 v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alue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i="0" dirty="0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8739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3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7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1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9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  <a:latin typeface="Times New Roman"/>
              <a:cs typeface="+mn-cs"/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>
                <a:solidFill>
                  <a:srgbClr val="FFFF00"/>
                </a:solidFill>
                <a:latin typeface="Times New Roman"/>
                <a:cs typeface="+mn-cs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Search</a:t>
            </a: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304800" y="5142210"/>
            <a:ext cx="19710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Ordered Array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Unordered Array</a:t>
            </a:r>
          </a:p>
        </p:txBody>
      </p:sp>
      <p:sp>
        <p:nvSpPr>
          <p:cNvPr id="36" name="Text Box 9"/>
          <p:cNvSpPr txBox="1">
            <a:spLocks noChangeArrowheads="1"/>
          </p:cNvSpPr>
          <p:nvPr/>
        </p:nvSpPr>
        <p:spPr bwMode="auto">
          <a:xfrm>
            <a:off x="304800" y="5573375"/>
            <a:ext cx="25583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Binary Search Tree</a:t>
            </a: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3622675" y="514221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54" name="Text Box 13"/>
          <p:cNvSpPr txBox="1">
            <a:spLocks noChangeArrowheads="1"/>
          </p:cNvSpPr>
          <p:nvPr/>
        </p:nvSpPr>
        <p:spPr bwMode="auto">
          <a:xfrm>
            <a:off x="5483225" y="557337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FFFFF"/>
                </a:solidFill>
                <a:latin typeface="Times New Roman"/>
                <a:cs typeface="+mn-cs"/>
              </a:rPr>
              <a:t>O(1)</a:t>
            </a:r>
          </a:p>
        </p:txBody>
      </p:sp>
      <p:sp>
        <p:nvSpPr>
          <p:cNvPr id="56" name="Text Box 15"/>
          <p:cNvSpPr txBox="1">
            <a:spLocks noChangeArrowheads="1"/>
          </p:cNvSpPr>
          <p:nvPr/>
        </p:nvSpPr>
        <p:spPr bwMode="auto">
          <a:xfrm>
            <a:off x="3648075" y="557337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57" name="Text Box 16"/>
          <p:cNvSpPr txBox="1">
            <a:spLocks noChangeArrowheads="1"/>
          </p:cNvSpPr>
          <p:nvPr/>
        </p:nvSpPr>
        <p:spPr bwMode="auto">
          <a:xfrm>
            <a:off x="5471886" y="5143798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Implementations:</a:t>
            </a:r>
          </a:p>
        </p:txBody>
      </p:sp>
      <p:grpSp>
        <p:nvGrpSpPr>
          <p:cNvPr id="116" name="Group 9"/>
          <p:cNvGrpSpPr>
            <a:grpSpLocks/>
          </p:cNvGrpSpPr>
          <p:nvPr/>
        </p:nvGrpSpPr>
        <p:grpSpPr bwMode="auto">
          <a:xfrm>
            <a:off x="1752600" y="1968038"/>
            <a:ext cx="2548311" cy="1460962"/>
            <a:chOff x="240" y="1392"/>
            <a:chExt cx="5208" cy="2640"/>
          </a:xfrm>
        </p:grpSpPr>
        <p:sp>
          <p:nvSpPr>
            <p:cNvPr id="117" name="Oval 10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38</a:t>
              </a:r>
            </a:p>
          </p:txBody>
        </p:sp>
        <p:sp>
          <p:nvSpPr>
            <p:cNvPr id="118" name="Oval 11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25</a:t>
              </a:r>
            </a:p>
          </p:txBody>
        </p:sp>
        <p:cxnSp>
          <p:nvCxnSpPr>
            <p:cNvPr id="119" name="AutoShape 12"/>
            <p:cNvCxnSpPr>
              <a:cxnSpLocks noChangeShapeType="1"/>
              <a:stCxn id="117" idx="4"/>
              <a:endCxn id="118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20" name="Oval 13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17</a:t>
              </a:r>
            </a:p>
          </p:txBody>
        </p:sp>
        <p:sp>
          <p:nvSpPr>
            <p:cNvPr id="121" name="Oval 14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</a:t>
              </a:r>
            </a:p>
          </p:txBody>
        </p:sp>
        <p:sp>
          <p:nvSpPr>
            <p:cNvPr id="123" name="Oval 15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21</a:t>
              </a:r>
            </a:p>
          </p:txBody>
        </p:sp>
        <p:cxnSp>
          <p:nvCxnSpPr>
            <p:cNvPr id="124" name="AutoShape 16"/>
            <p:cNvCxnSpPr>
              <a:cxnSpLocks noChangeShapeType="1"/>
              <a:stCxn id="120" idx="4"/>
              <a:endCxn id="121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33" name="AutoShape 17"/>
            <p:cNvCxnSpPr>
              <a:cxnSpLocks noChangeShapeType="1"/>
              <a:stCxn id="120" idx="4"/>
              <a:endCxn id="123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34" name="AutoShape 18"/>
            <p:cNvCxnSpPr>
              <a:cxnSpLocks noChangeShapeType="1"/>
              <a:stCxn id="118" idx="4"/>
              <a:endCxn id="120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35" name="Oval 19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31</a:t>
              </a:r>
            </a:p>
          </p:txBody>
        </p:sp>
        <p:sp>
          <p:nvSpPr>
            <p:cNvPr id="136" name="Oval 20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28</a:t>
              </a:r>
            </a:p>
          </p:txBody>
        </p:sp>
        <p:sp>
          <p:nvSpPr>
            <p:cNvPr id="137" name="Oval 21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35</a:t>
              </a:r>
            </a:p>
          </p:txBody>
        </p:sp>
        <p:cxnSp>
          <p:nvCxnSpPr>
            <p:cNvPr id="138" name="AutoShape 22"/>
            <p:cNvCxnSpPr>
              <a:cxnSpLocks noChangeShapeType="1"/>
              <a:stCxn id="135" idx="4"/>
              <a:endCxn id="136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39" name="AutoShape 23"/>
            <p:cNvCxnSpPr>
              <a:cxnSpLocks noChangeShapeType="1"/>
              <a:stCxn id="135" idx="4"/>
              <a:endCxn id="137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40" name="AutoShape 24"/>
            <p:cNvCxnSpPr>
              <a:cxnSpLocks noChangeShapeType="1"/>
              <a:stCxn id="118" idx="4"/>
              <a:endCxn id="135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41" name="Oval 25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51</a:t>
              </a:r>
            </a:p>
          </p:txBody>
        </p:sp>
        <p:cxnSp>
          <p:nvCxnSpPr>
            <p:cNvPr id="142" name="AutoShape 26"/>
            <p:cNvCxnSpPr>
              <a:cxnSpLocks noChangeShapeType="1"/>
              <a:stCxn id="117" idx="4"/>
              <a:endCxn id="141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43" name="Oval 27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42</a:t>
              </a:r>
            </a:p>
          </p:txBody>
        </p:sp>
        <p:sp>
          <p:nvSpPr>
            <p:cNvPr id="144" name="Oval 28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40</a:t>
              </a:r>
            </a:p>
          </p:txBody>
        </p:sp>
        <p:sp>
          <p:nvSpPr>
            <p:cNvPr id="145" name="Oval 29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49</a:t>
              </a:r>
            </a:p>
          </p:txBody>
        </p:sp>
        <p:cxnSp>
          <p:nvCxnSpPr>
            <p:cNvPr id="146" name="AutoShape 30"/>
            <p:cNvCxnSpPr>
              <a:cxnSpLocks noChangeShapeType="1"/>
              <a:stCxn id="143" idx="4"/>
              <a:endCxn id="144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47" name="AutoShape 31"/>
            <p:cNvCxnSpPr>
              <a:cxnSpLocks noChangeShapeType="1"/>
              <a:stCxn id="143" idx="4"/>
              <a:endCxn id="145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48" name="AutoShape 32"/>
            <p:cNvCxnSpPr>
              <a:cxnSpLocks noChangeShapeType="1"/>
              <a:stCxn id="141" idx="4"/>
              <a:endCxn id="143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49" name="Oval 33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63</a:t>
              </a:r>
            </a:p>
          </p:txBody>
        </p:sp>
        <p:sp>
          <p:nvSpPr>
            <p:cNvPr id="150" name="Oval 34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55</a:t>
              </a:r>
            </a:p>
          </p:txBody>
        </p:sp>
        <p:sp>
          <p:nvSpPr>
            <p:cNvPr id="151" name="Oval 35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71</a:t>
              </a:r>
            </a:p>
          </p:txBody>
        </p:sp>
        <p:cxnSp>
          <p:nvCxnSpPr>
            <p:cNvPr id="152" name="AutoShape 36"/>
            <p:cNvCxnSpPr>
              <a:cxnSpLocks noChangeShapeType="1"/>
              <a:stCxn id="149" idx="4"/>
              <a:endCxn id="150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53" name="AutoShape 37"/>
            <p:cNvCxnSpPr>
              <a:cxnSpLocks noChangeShapeType="1"/>
              <a:stCxn id="149" idx="4"/>
              <a:endCxn id="151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54" name="AutoShape 38"/>
            <p:cNvCxnSpPr>
              <a:cxnSpLocks noChangeShapeType="1"/>
              <a:stCxn id="141" idx="4"/>
              <a:endCxn id="149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260607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54" grpId="0"/>
      <p:bldP spid="56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grpSp>
        <p:nvGrpSpPr>
          <p:cNvPr id="2" name="Group 72"/>
          <p:cNvGrpSpPr/>
          <p:nvPr/>
        </p:nvGrpSpPr>
        <p:grpSpPr>
          <a:xfrm>
            <a:off x="3581400" y="685800"/>
            <a:ext cx="5334000" cy="3200400"/>
            <a:chOff x="3581400" y="685800"/>
            <a:chExt cx="5334000" cy="3200400"/>
          </a:xfrm>
        </p:grpSpPr>
        <p:sp>
          <p:nvSpPr>
            <p:cNvPr id="35" name="AutoShape 38"/>
            <p:cNvSpPr>
              <a:spLocks noChangeArrowheads="1"/>
            </p:cNvSpPr>
            <p:nvPr/>
          </p:nvSpPr>
          <p:spPr bwMode="auto">
            <a:xfrm>
              <a:off x="3581400" y="685800"/>
              <a:ext cx="5334000" cy="1143000"/>
            </a:xfrm>
            <a:prstGeom prst="wedgeRoundRectCallout">
              <a:avLst>
                <a:gd name="adj1" fmla="val 30218"/>
                <a:gd name="adj2" fmla="val 763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defTabSz="457200"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Problem: Store value/data </a:t>
              </a:r>
              <a:br>
                <a:rPr lang="en-US" altLang="en-US" sz="3000" i="0" dirty="0">
                  <a:solidFill>
                    <a:srgbClr val="FFFFFF"/>
                  </a:solidFill>
                  <a:cs typeface="+mn-cs"/>
                </a:rPr>
              </a:b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                associated with keys.</a:t>
              </a:r>
              <a:endParaRPr lang="en-US" altLang="en-US" i="0" dirty="0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 flipH="1">
              <a:off x="7391400" y="1752600"/>
              <a:ext cx="1447800" cy="2133600"/>
              <a:chOff x="2013" y="2206"/>
              <a:chExt cx="679" cy="1010"/>
            </a:xfrm>
          </p:grpSpPr>
          <p:sp>
            <p:nvSpPr>
              <p:cNvPr id="37" name="Freeform 6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 i="0">
                  <a:solidFill>
                    <a:srgbClr val="FFFFFF"/>
                  </a:solidFill>
                  <a:latin typeface="Times New Roman"/>
                  <a:cs typeface="+mn-cs"/>
                </a:endParaRPr>
              </a:p>
            </p:txBody>
          </p:sp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39" name="Freeform 8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0" name="Freeform 9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1" name="Freeform 10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2" name="Freeform 11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3" name="Freeform 12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5" name="Freeform 14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6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8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9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0" name="Oval 1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1" name="Oval 19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457200" fontAlgn="auto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sz="2400" i="0">
                    <a:solidFill>
                      <a:srgbClr val="FFFFFF"/>
                    </a:solidFill>
                    <a:latin typeface="Arial Rounded MT Bold" pitchFamily="34" charset="0"/>
                    <a:cs typeface="+mn-cs"/>
                  </a:endParaRPr>
                </a:p>
              </p:txBody>
            </p:sp>
            <p:sp>
              <p:nvSpPr>
                <p:cNvPr id="52" name="Oval 20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</p:grp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Input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key,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 v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alue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i="0" dirty="0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8739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3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7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1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9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  <a:latin typeface="Times New Roman"/>
              <a:cs typeface="+mn-cs"/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>
                <a:solidFill>
                  <a:srgbClr val="FFFF00"/>
                </a:solidFill>
                <a:latin typeface="Times New Roman"/>
                <a:cs typeface="+mn-cs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Search</a:t>
            </a: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304800" y="5142210"/>
            <a:ext cx="19710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Ordered Array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Unordered Array</a:t>
            </a:r>
          </a:p>
        </p:txBody>
      </p:sp>
      <p:sp>
        <p:nvSpPr>
          <p:cNvPr id="36" name="Text Box 9"/>
          <p:cNvSpPr txBox="1">
            <a:spLocks noChangeArrowheads="1"/>
          </p:cNvSpPr>
          <p:nvPr/>
        </p:nvSpPr>
        <p:spPr bwMode="auto">
          <a:xfrm>
            <a:off x="304800" y="5573375"/>
            <a:ext cx="25583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Binary Search Tree</a:t>
            </a: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3622675" y="514221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54" name="Text Box 13"/>
          <p:cNvSpPr txBox="1">
            <a:spLocks noChangeArrowheads="1"/>
          </p:cNvSpPr>
          <p:nvPr/>
        </p:nvSpPr>
        <p:spPr bwMode="auto">
          <a:xfrm>
            <a:off x="5483225" y="557337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FFFFF"/>
                </a:solidFill>
                <a:latin typeface="Times New Roman"/>
                <a:cs typeface="+mn-cs"/>
              </a:rPr>
              <a:t>O(1)</a:t>
            </a:r>
          </a:p>
        </p:txBody>
      </p:sp>
      <p:sp>
        <p:nvSpPr>
          <p:cNvPr id="56" name="Text Box 15"/>
          <p:cNvSpPr txBox="1">
            <a:spLocks noChangeArrowheads="1"/>
          </p:cNvSpPr>
          <p:nvPr/>
        </p:nvSpPr>
        <p:spPr bwMode="auto">
          <a:xfrm>
            <a:off x="3648075" y="557337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57" name="Text Box 16"/>
          <p:cNvSpPr txBox="1">
            <a:spLocks noChangeArrowheads="1"/>
          </p:cNvSpPr>
          <p:nvPr/>
        </p:nvSpPr>
        <p:spPr bwMode="auto">
          <a:xfrm>
            <a:off x="5471886" y="5143798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60" name="Text Box 18"/>
          <p:cNvSpPr txBox="1">
            <a:spLocks noChangeArrowheads="1"/>
          </p:cNvSpPr>
          <p:nvPr/>
        </p:nvSpPr>
        <p:spPr bwMode="auto">
          <a:xfrm>
            <a:off x="306388" y="5910081"/>
            <a:ext cx="95410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Heaps</a:t>
            </a:r>
          </a:p>
        </p:txBody>
      </p:sp>
      <p:sp>
        <p:nvSpPr>
          <p:cNvPr id="61" name="Text Box 19"/>
          <p:cNvSpPr txBox="1">
            <a:spLocks noChangeArrowheads="1"/>
          </p:cNvSpPr>
          <p:nvPr/>
        </p:nvSpPr>
        <p:spPr bwMode="auto">
          <a:xfrm>
            <a:off x="2727960" y="5910081"/>
            <a:ext cx="20730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Faster: 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62" name="Text Box 20"/>
          <p:cNvSpPr txBox="1">
            <a:spLocks noChangeArrowheads="1"/>
          </p:cNvSpPr>
          <p:nvPr/>
        </p:nvSpPr>
        <p:spPr bwMode="auto">
          <a:xfrm>
            <a:off x="5508625" y="5911668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Implementations: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853577" y="1880658"/>
            <a:ext cx="1961933" cy="1632958"/>
            <a:chOff x="1853577" y="1880658"/>
            <a:chExt cx="1961933" cy="1632958"/>
          </a:xfrm>
        </p:grpSpPr>
        <p:pic>
          <p:nvPicPr>
            <p:cNvPr id="58" name="Picture 5" descr="capture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53577" y="1880658"/>
              <a:ext cx="1794498" cy="1151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" name="Picture 6" descr="capture1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53577" y="3177196"/>
              <a:ext cx="1961933" cy="336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9" name="Text Box 20"/>
          <p:cNvSpPr txBox="1">
            <a:spLocks noChangeArrowheads="1"/>
          </p:cNvSpPr>
          <p:nvPr/>
        </p:nvSpPr>
        <p:spPr bwMode="auto">
          <a:xfrm>
            <a:off x="5234759" y="6258324"/>
            <a:ext cx="14077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00"/>
                </a:solidFill>
                <a:latin typeface="Times New Roman"/>
                <a:cs typeface="+mn-cs"/>
              </a:rPr>
              <a:t>Max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 O(1)</a:t>
            </a:r>
          </a:p>
        </p:txBody>
      </p:sp>
      <p:sp>
        <p:nvSpPr>
          <p:cNvPr id="71" name="AutoShape 38"/>
          <p:cNvSpPr>
            <a:spLocks noChangeArrowheads="1"/>
          </p:cNvSpPr>
          <p:nvPr/>
        </p:nvSpPr>
        <p:spPr bwMode="auto">
          <a:xfrm>
            <a:off x="4117992" y="2057400"/>
            <a:ext cx="3624247" cy="1143000"/>
          </a:xfrm>
          <a:prstGeom prst="wedgeRoundRectCallout">
            <a:avLst>
              <a:gd name="adj1" fmla="val 63789"/>
              <a:gd name="adj2" fmla="val -1587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457200" eaLnBrk="1" fontAlgn="auto" hangingPunct="1">
              <a:spcBef>
                <a:spcPct val="50000"/>
              </a:spcBef>
              <a:spcAft>
                <a:spcPts val="0"/>
              </a:spcAft>
              <a:buFontTx/>
              <a:buNone/>
            </a:pPr>
            <a:r>
              <a:rPr lang="en-US" altLang="en-US" sz="3000" i="0" dirty="0">
                <a:solidFill>
                  <a:srgbClr val="FFFFFF"/>
                </a:solidFill>
                <a:cs typeface="+mn-cs"/>
              </a:rPr>
              <a:t>Heaps are good </a:t>
            </a:r>
            <a:br>
              <a:rPr lang="en-US" altLang="en-US" sz="3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3000" i="0" dirty="0">
                <a:solidFill>
                  <a:srgbClr val="FFFFFF"/>
                </a:solidFill>
                <a:cs typeface="+mn-cs"/>
              </a:rPr>
              <a:t>for Priority Queues.</a:t>
            </a:r>
            <a:endParaRPr lang="en-US" altLang="en-US" i="0" dirty="0">
              <a:solidFill>
                <a:srgbClr val="FFFFFF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9082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  <p:bldP spid="62" grpId="0"/>
      <p:bldP spid="69" grpId="0"/>
      <p:bldP spid="71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grpSp>
        <p:nvGrpSpPr>
          <p:cNvPr id="2" name="Group 72"/>
          <p:cNvGrpSpPr/>
          <p:nvPr/>
        </p:nvGrpSpPr>
        <p:grpSpPr>
          <a:xfrm>
            <a:off x="3581400" y="685800"/>
            <a:ext cx="5334000" cy="3200400"/>
            <a:chOff x="3581400" y="685800"/>
            <a:chExt cx="5334000" cy="3200400"/>
          </a:xfrm>
        </p:grpSpPr>
        <p:sp>
          <p:nvSpPr>
            <p:cNvPr id="35" name="AutoShape 38"/>
            <p:cNvSpPr>
              <a:spLocks noChangeArrowheads="1"/>
            </p:cNvSpPr>
            <p:nvPr/>
          </p:nvSpPr>
          <p:spPr bwMode="auto">
            <a:xfrm>
              <a:off x="3581400" y="685800"/>
              <a:ext cx="5334000" cy="1143000"/>
            </a:xfrm>
            <a:prstGeom prst="wedgeRoundRectCallout">
              <a:avLst>
                <a:gd name="adj1" fmla="val 30218"/>
                <a:gd name="adj2" fmla="val 763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defTabSz="457200"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Problem: Store value/data </a:t>
              </a:r>
              <a:br>
                <a:rPr lang="en-US" altLang="en-US" sz="3000" i="0" dirty="0">
                  <a:solidFill>
                    <a:srgbClr val="FFFFFF"/>
                  </a:solidFill>
                  <a:cs typeface="+mn-cs"/>
                </a:rPr>
              </a:br>
              <a:r>
                <a:rPr lang="en-US" altLang="en-US" sz="3000" i="0" dirty="0">
                  <a:solidFill>
                    <a:srgbClr val="FFFFFF"/>
                  </a:solidFill>
                  <a:cs typeface="+mn-cs"/>
                </a:rPr>
                <a:t>                associated with keys.</a:t>
              </a:r>
              <a:endParaRPr lang="en-US" altLang="en-US" i="0" dirty="0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3" name="Group 5"/>
            <p:cNvGrpSpPr>
              <a:grpSpLocks/>
            </p:cNvGrpSpPr>
            <p:nvPr/>
          </p:nvGrpSpPr>
          <p:grpSpPr bwMode="auto">
            <a:xfrm flipH="1">
              <a:off x="7391400" y="1752600"/>
              <a:ext cx="1447800" cy="2133600"/>
              <a:chOff x="2013" y="2206"/>
              <a:chExt cx="679" cy="1010"/>
            </a:xfrm>
          </p:grpSpPr>
          <p:sp>
            <p:nvSpPr>
              <p:cNvPr id="37" name="Freeform 6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800" i="0">
                  <a:solidFill>
                    <a:srgbClr val="FFFFFF"/>
                  </a:solidFill>
                  <a:latin typeface="Times New Roman"/>
                  <a:cs typeface="+mn-cs"/>
                </a:endParaRPr>
              </a:p>
            </p:txBody>
          </p:sp>
          <p:grpSp>
            <p:nvGrpSpPr>
              <p:cNvPr id="4" name="Group 7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39" name="Freeform 8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0" name="Freeform 9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1" name="Freeform 10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2" name="Freeform 11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3" name="Freeform 12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4" name="Freeform 13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5" name="Freeform 14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45720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 i="0">
                    <a:solidFill>
                      <a:srgbClr val="FFFFFF"/>
                    </a:solidFill>
                    <a:latin typeface="Times New Roman"/>
                    <a:cs typeface="+mn-cs"/>
                  </a:endParaRPr>
                </a:p>
              </p:txBody>
            </p:sp>
            <p:sp>
              <p:nvSpPr>
                <p:cNvPr id="46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8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49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0" name="Oval 1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51" name="Oval 19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457200" fontAlgn="auto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sz="2400" i="0">
                    <a:solidFill>
                      <a:srgbClr val="FFFFFF"/>
                    </a:solidFill>
                    <a:latin typeface="Arial Rounded MT Bold" pitchFamily="34" charset="0"/>
                    <a:cs typeface="+mn-cs"/>
                  </a:endParaRPr>
                </a:p>
              </p:txBody>
            </p:sp>
            <p:sp>
              <p:nvSpPr>
                <p:cNvPr id="52" name="Oval 20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defTabSz="457200" eaLnBrk="1" fontAlgn="auto" hangingPunct="1">
                    <a:spcBef>
                      <a:spcPct val="0"/>
                    </a:spcBef>
                    <a:spcAft>
                      <a:spcPts val="0"/>
                    </a:spcAft>
                    <a:buFontTx/>
                    <a:buNone/>
                  </a:pPr>
                  <a:endParaRPr lang="en-US" alt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</p:grp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Input</a:t>
            </a:r>
          </a:p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key,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 v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</a:rPr>
              <a:t>alue</a:t>
            </a:r>
            <a:r>
              <a:rPr lang="en-US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i="0" dirty="0">
              <a:solidFill>
                <a:srgbClr val="FFFFFF"/>
              </a:solidFill>
              <a:latin typeface="Times New Roman"/>
              <a:cs typeface="+mn-cs"/>
            </a:endParaRPr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8739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3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4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7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1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latin typeface="Times New Roman"/>
                <a:cs typeface="+mn-cs"/>
                <a:sym typeface="Symbol"/>
              </a:rPr>
            </a:b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latin typeface="Times New Roman"/>
                <a:cs typeface="+mn-cs"/>
                <a:sym typeface="Symbol"/>
              </a:rPr>
              <a:t>9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,</a:t>
            </a:r>
            <a:r>
              <a:rPr lang="en-US" sz="2400" i="0" dirty="0">
                <a:solidFill>
                  <a:srgbClr val="33CC33"/>
                </a:solidFill>
                <a:latin typeface="Times New Roman"/>
                <a:cs typeface="+mn-cs"/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  <a:latin typeface="Times New Roman"/>
                <a:cs typeface="+mn-cs"/>
              </a:rPr>
              <a:t>2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  <a:latin typeface="Times New Roman"/>
              <a:cs typeface="+mn-cs"/>
            </a:endParaRPr>
          </a:p>
        </p:txBody>
      </p:sp>
      <p:sp>
        <p:nvSpPr>
          <p:cNvPr id="60" name="Text Box 18"/>
          <p:cNvSpPr txBox="1">
            <a:spLocks noChangeArrowheads="1"/>
          </p:cNvSpPr>
          <p:nvPr/>
        </p:nvSpPr>
        <p:spPr bwMode="auto">
          <a:xfrm>
            <a:off x="306388" y="6300225"/>
            <a:ext cx="168687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Hash Tables</a:t>
            </a:r>
          </a:p>
        </p:txBody>
      </p:sp>
      <p:sp>
        <p:nvSpPr>
          <p:cNvPr id="61" name="Text Box 19"/>
          <p:cNvSpPr txBox="1">
            <a:spLocks noChangeArrowheads="1"/>
          </p:cNvSpPr>
          <p:nvPr/>
        </p:nvSpPr>
        <p:spPr bwMode="auto">
          <a:xfrm>
            <a:off x="2971800" y="6300225"/>
            <a:ext cx="143622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Avg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: O(1)</a:t>
            </a:r>
          </a:p>
        </p:txBody>
      </p:sp>
      <p:sp>
        <p:nvSpPr>
          <p:cNvPr id="62" name="Text Box 20"/>
          <p:cNvSpPr txBox="1">
            <a:spLocks noChangeArrowheads="1"/>
          </p:cNvSpPr>
          <p:nvPr/>
        </p:nvSpPr>
        <p:spPr bwMode="auto">
          <a:xfrm>
            <a:off x="5508625" y="6301812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O(1)</a:t>
            </a:r>
          </a:p>
        </p:txBody>
      </p:sp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6727825" y="4365671"/>
            <a:ext cx="88197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Next</a:t>
            </a:r>
          </a:p>
        </p:txBody>
      </p:sp>
      <p:sp>
        <p:nvSpPr>
          <p:cNvPr id="67" name="Text Box 13"/>
          <p:cNvSpPr txBox="1">
            <a:spLocks noChangeArrowheads="1"/>
          </p:cNvSpPr>
          <p:nvPr/>
        </p:nvSpPr>
        <p:spPr bwMode="auto">
          <a:xfrm>
            <a:off x="6917908" y="5567900"/>
            <a:ext cx="14547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O(1)  </a:t>
            </a:r>
            <a:r>
              <a:rPr lang="en-US" sz="1800" i="0" dirty="0">
                <a:solidFill>
                  <a:srgbClr val="FFFFFF"/>
                </a:solidFill>
                <a:latin typeface="Times New Roman"/>
                <a:cs typeface="+mn-cs"/>
              </a:rPr>
              <a:t>(</a:t>
            </a:r>
            <a:r>
              <a:rPr lang="en-US" sz="1800" i="0" dirty="0" err="1">
                <a:solidFill>
                  <a:srgbClr val="FFFFFF"/>
                </a:solidFill>
                <a:latin typeface="Times New Roman"/>
                <a:cs typeface="+mn-cs"/>
              </a:rPr>
              <a:t>Avg</a:t>
            </a:r>
            <a:r>
              <a:rPr lang="en-US" sz="18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70" name="Text Box 16"/>
          <p:cNvSpPr txBox="1">
            <a:spLocks noChangeArrowheads="1"/>
          </p:cNvSpPr>
          <p:nvPr/>
        </p:nvSpPr>
        <p:spPr bwMode="auto">
          <a:xfrm>
            <a:off x="6906569" y="5138323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O(1)</a:t>
            </a:r>
          </a:p>
        </p:txBody>
      </p:sp>
      <p:sp>
        <p:nvSpPr>
          <p:cNvPr id="72" name="Text Box 20"/>
          <p:cNvSpPr txBox="1">
            <a:spLocks noChangeArrowheads="1"/>
          </p:cNvSpPr>
          <p:nvPr/>
        </p:nvSpPr>
        <p:spPr bwMode="auto">
          <a:xfrm>
            <a:off x="6943308" y="6296337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78" name="AutoShape 38"/>
          <p:cNvSpPr>
            <a:spLocks noChangeArrowheads="1"/>
          </p:cNvSpPr>
          <p:nvPr/>
        </p:nvSpPr>
        <p:spPr bwMode="auto">
          <a:xfrm>
            <a:off x="1905000" y="2057400"/>
            <a:ext cx="5334000" cy="1143000"/>
          </a:xfrm>
          <a:prstGeom prst="wedgeRoundRectCallout">
            <a:avLst>
              <a:gd name="adj1" fmla="val 63789"/>
              <a:gd name="adj2" fmla="val -1587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457200" eaLnBrk="1" fontAlgn="auto" hangingPunct="1">
              <a:spcBef>
                <a:spcPct val="50000"/>
              </a:spcBef>
              <a:spcAft>
                <a:spcPts val="0"/>
              </a:spcAft>
              <a:buFontTx/>
              <a:buNone/>
            </a:pPr>
            <a:r>
              <a:rPr lang="en-US" altLang="en-US" sz="3000" i="0" dirty="0">
                <a:solidFill>
                  <a:srgbClr val="FFFFFF"/>
                </a:solidFill>
                <a:cs typeface="+mn-cs"/>
              </a:rPr>
              <a:t>Hash Tables are very fast,</a:t>
            </a:r>
            <a:br>
              <a:rPr lang="en-US" altLang="en-US" sz="3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3000" i="0" dirty="0">
                <a:solidFill>
                  <a:srgbClr val="FFFFFF"/>
                </a:solidFill>
                <a:cs typeface="+mn-cs"/>
              </a:rPr>
              <a:t>but keys have no order.</a:t>
            </a:r>
            <a:endParaRPr lang="en-US" altLang="en-US" i="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7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>
                <a:solidFill>
                  <a:srgbClr val="FFFF00"/>
                </a:solidFill>
                <a:latin typeface="Times New Roman"/>
                <a:cs typeface="+mn-cs"/>
              </a:rPr>
              <a:t>Insert</a:t>
            </a:r>
          </a:p>
        </p:txBody>
      </p:sp>
      <p:sp>
        <p:nvSpPr>
          <p:cNvPr id="58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Search</a:t>
            </a:r>
          </a:p>
        </p:txBody>
      </p:sp>
      <p:sp>
        <p:nvSpPr>
          <p:cNvPr id="65" name="Text Box 6"/>
          <p:cNvSpPr txBox="1">
            <a:spLocks noChangeArrowheads="1"/>
          </p:cNvSpPr>
          <p:nvPr/>
        </p:nvSpPr>
        <p:spPr bwMode="auto">
          <a:xfrm>
            <a:off x="304800" y="5142210"/>
            <a:ext cx="19710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Ordered Array</a:t>
            </a:r>
          </a:p>
        </p:txBody>
      </p:sp>
      <p:sp>
        <p:nvSpPr>
          <p:cNvPr id="68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Unordered Array</a:t>
            </a:r>
          </a:p>
        </p:txBody>
      </p:sp>
      <p:sp>
        <p:nvSpPr>
          <p:cNvPr id="69" name="Text Box 9"/>
          <p:cNvSpPr txBox="1">
            <a:spLocks noChangeArrowheads="1"/>
          </p:cNvSpPr>
          <p:nvPr/>
        </p:nvSpPr>
        <p:spPr bwMode="auto">
          <a:xfrm>
            <a:off x="304800" y="5573375"/>
            <a:ext cx="25583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Binary Search Tree</a:t>
            </a:r>
          </a:p>
        </p:txBody>
      </p:sp>
      <p:sp>
        <p:nvSpPr>
          <p:cNvPr id="71" name="Text Box 10"/>
          <p:cNvSpPr txBox="1">
            <a:spLocks noChangeArrowheads="1"/>
          </p:cNvSpPr>
          <p:nvPr/>
        </p:nvSpPr>
        <p:spPr bwMode="auto">
          <a:xfrm>
            <a:off x="3622675" y="514221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O(n)</a:t>
            </a:r>
          </a:p>
        </p:txBody>
      </p:sp>
      <p:sp>
        <p:nvSpPr>
          <p:cNvPr id="74" name="Text Box 13"/>
          <p:cNvSpPr txBox="1">
            <a:spLocks noChangeArrowheads="1"/>
          </p:cNvSpPr>
          <p:nvPr/>
        </p:nvSpPr>
        <p:spPr bwMode="auto">
          <a:xfrm>
            <a:off x="5483225" y="557337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7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FFFFF"/>
                </a:solidFill>
                <a:latin typeface="Times New Roman"/>
                <a:cs typeface="+mn-cs"/>
              </a:rPr>
              <a:t>O(1)</a:t>
            </a:r>
          </a:p>
        </p:txBody>
      </p:sp>
      <p:sp>
        <p:nvSpPr>
          <p:cNvPr id="76" name="Text Box 15"/>
          <p:cNvSpPr txBox="1">
            <a:spLocks noChangeArrowheads="1"/>
          </p:cNvSpPr>
          <p:nvPr/>
        </p:nvSpPr>
        <p:spPr bwMode="auto">
          <a:xfrm>
            <a:off x="3648075" y="557337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77" name="Text Box 16"/>
          <p:cNvSpPr txBox="1">
            <a:spLocks noChangeArrowheads="1"/>
          </p:cNvSpPr>
          <p:nvPr/>
        </p:nvSpPr>
        <p:spPr bwMode="auto">
          <a:xfrm>
            <a:off x="5471886" y="5143798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79" name="Text Box 18"/>
          <p:cNvSpPr txBox="1">
            <a:spLocks noChangeArrowheads="1"/>
          </p:cNvSpPr>
          <p:nvPr/>
        </p:nvSpPr>
        <p:spPr bwMode="auto">
          <a:xfrm>
            <a:off x="306388" y="5910081"/>
            <a:ext cx="95410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FFFF"/>
                </a:solidFill>
                <a:latin typeface="Times New Roman"/>
                <a:cs typeface="+mn-cs"/>
              </a:rPr>
              <a:t>Heaps</a:t>
            </a:r>
          </a:p>
        </p:txBody>
      </p:sp>
      <p:sp>
        <p:nvSpPr>
          <p:cNvPr id="80" name="Text Box 19"/>
          <p:cNvSpPr txBox="1">
            <a:spLocks noChangeArrowheads="1"/>
          </p:cNvSpPr>
          <p:nvPr/>
        </p:nvSpPr>
        <p:spPr bwMode="auto">
          <a:xfrm>
            <a:off x="2727960" y="5910081"/>
            <a:ext cx="207300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Faster: O(</a:t>
            </a:r>
            <a:r>
              <a:rPr lang="en-US" sz="2400" i="0" dirty="0" err="1">
                <a:solidFill>
                  <a:srgbClr val="FFFFFF"/>
                </a:solidFill>
                <a:latin typeface="Times New Roman"/>
                <a:cs typeface="+mn-cs"/>
              </a:rPr>
              <a:t>logn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)</a:t>
            </a:r>
          </a:p>
        </p:txBody>
      </p:sp>
      <p:sp>
        <p:nvSpPr>
          <p:cNvPr id="82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i="0" dirty="0">
                <a:solidFill>
                  <a:srgbClr val="FFFF00"/>
                </a:solidFill>
                <a:latin typeface="Times New Roman"/>
                <a:cs typeface="+mn-cs"/>
              </a:rPr>
              <a:t>Implementations:</a:t>
            </a:r>
          </a:p>
        </p:txBody>
      </p:sp>
      <p:sp>
        <p:nvSpPr>
          <p:cNvPr id="83" name="Text Box 20"/>
          <p:cNvSpPr txBox="1">
            <a:spLocks noChangeArrowheads="1"/>
          </p:cNvSpPr>
          <p:nvPr/>
        </p:nvSpPr>
        <p:spPr bwMode="auto">
          <a:xfrm>
            <a:off x="5234759" y="5929140"/>
            <a:ext cx="14077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FFFF00"/>
                </a:solidFill>
                <a:latin typeface="Times New Roman"/>
                <a:cs typeface="+mn-cs"/>
              </a:rPr>
              <a:t>Max</a:t>
            </a:r>
            <a:r>
              <a:rPr lang="en-US" sz="2400" i="0" dirty="0">
                <a:solidFill>
                  <a:srgbClr val="FFFFFF"/>
                </a:solidFill>
                <a:latin typeface="Times New Roman"/>
                <a:cs typeface="+mn-cs"/>
              </a:rPr>
              <a:t> O(1)</a:t>
            </a:r>
          </a:p>
        </p:txBody>
      </p:sp>
    </p:spTree>
    <p:extLst>
      <p:ext uri="{BB962C8B-B14F-4D97-AF65-F5344CB8AC3E}">
        <p14:creationId xmlns:p14="http://schemas.microsoft.com/office/powerpoint/2010/main" val="2265070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  <p:bldP spid="62" grpId="0"/>
      <p:bldP spid="63" grpId="0"/>
      <p:bldP spid="67" grpId="0"/>
      <p:bldP spid="70" grpId="0"/>
      <p:bldP spid="72" grpId="0"/>
      <p:bldP spid="78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8496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5560411"/>
              </p:ext>
            </p:extLst>
          </p:nvPr>
        </p:nvGraphicFramePr>
        <p:xfrm>
          <a:off x="0" y="1104901"/>
          <a:ext cx="9067800" cy="5143499"/>
        </p:xfrm>
        <a:graphic>
          <a:graphicData uri="http://schemas.openxmlformats.org/drawingml/2006/table">
            <a:tbl>
              <a:tblPr/>
              <a:tblGrid>
                <a:gridCol w="17217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1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495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21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85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21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721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914399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Unsorted </a:t>
                      </a:r>
                      <a:b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List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Sorted</a:t>
                      </a:r>
                      <a:b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List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Balanced Trees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Splay Trees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Heap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Hash Tables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Search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083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7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Insert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Delete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049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Find Max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795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Find Next in Order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" name="Rectangle 1"/>
          <p:cNvSpPr/>
          <p:nvPr/>
        </p:nvSpPr>
        <p:spPr>
          <a:xfrm>
            <a:off x="3026164" y="2266434"/>
            <a:ext cx="13644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O(log(n))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0" y="-152400"/>
            <a:ext cx="9067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sz="4000" i="0" dirty="0">
                <a:solidFill>
                  <a:srgbClr val="FFFF00"/>
                </a:solidFill>
              </a:rPr>
              <a:t>Balanced Trees</a:t>
            </a:r>
            <a:endParaRPr lang="en-US" sz="4000" i="0" kern="0" dirty="0">
              <a:solidFill>
                <a:srgbClr val="FFFF0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 flipH="1">
            <a:off x="1932679" y="2253734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  <p:sp>
        <p:nvSpPr>
          <p:cNvPr id="10" name="Rectangle 9"/>
          <p:cNvSpPr/>
          <p:nvPr/>
        </p:nvSpPr>
        <p:spPr>
          <a:xfrm flipH="1">
            <a:off x="1932679" y="3142734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O(1)</a:t>
            </a:r>
          </a:p>
        </p:txBody>
      </p:sp>
      <p:sp>
        <p:nvSpPr>
          <p:cNvPr id="13" name="Rectangle 12"/>
          <p:cNvSpPr/>
          <p:nvPr/>
        </p:nvSpPr>
        <p:spPr>
          <a:xfrm flipH="1">
            <a:off x="3226942" y="3282434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  <p:sp>
        <p:nvSpPr>
          <p:cNvPr id="14" name="Rectangle 13"/>
          <p:cNvSpPr/>
          <p:nvPr/>
        </p:nvSpPr>
        <p:spPr>
          <a:xfrm flipH="1">
            <a:off x="3226942" y="4349234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O(1)</a:t>
            </a:r>
          </a:p>
        </p:txBody>
      </p:sp>
      <p:sp>
        <p:nvSpPr>
          <p:cNvPr id="15" name="Rectangle 14"/>
          <p:cNvSpPr/>
          <p:nvPr/>
        </p:nvSpPr>
        <p:spPr>
          <a:xfrm flipH="1">
            <a:off x="3226942" y="5374759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O(1)</a:t>
            </a:r>
          </a:p>
        </p:txBody>
      </p:sp>
      <p:sp>
        <p:nvSpPr>
          <p:cNvPr id="19" name="Rectangle 18"/>
          <p:cNvSpPr/>
          <p:nvPr/>
        </p:nvSpPr>
        <p:spPr>
          <a:xfrm flipH="1">
            <a:off x="1932679" y="4349234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  <p:sp>
        <p:nvSpPr>
          <p:cNvPr id="20" name="Rectangle 19"/>
          <p:cNvSpPr/>
          <p:nvPr/>
        </p:nvSpPr>
        <p:spPr>
          <a:xfrm flipH="1">
            <a:off x="1932679" y="5374759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  <p:sp>
        <p:nvSpPr>
          <p:cNvPr id="23" name="Rectangle 22"/>
          <p:cNvSpPr/>
          <p:nvPr/>
        </p:nvSpPr>
        <p:spPr>
          <a:xfrm>
            <a:off x="4226881" y="2804984"/>
            <a:ext cx="13644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O(log(n))</a:t>
            </a:r>
          </a:p>
        </p:txBody>
      </p:sp>
      <p:sp>
        <p:nvSpPr>
          <p:cNvPr id="25" name="Rectangle 24"/>
          <p:cNvSpPr/>
          <p:nvPr/>
        </p:nvSpPr>
        <p:spPr>
          <a:xfrm>
            <a:off x="4226881" y="4342284"/>
            <a:ext cx="13644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O(log(n))</a:t>
            </a:r>
          </a:p>
        </p:txBody>
      </p:sp>
      <p:sp>
        <p:nvSpPr>
          <p:cNvPr id="26" name="Rectangle 25"/>
          <p:cNvSpPr/>
          <p:nvPr/>
        </p:nvSpPr>
        <p:spPr>
          <a:xfrm>
            <a:off x="4226881" y="5374759"/>
            <a:ext cx="13644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O(log(n))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658364" y="2804984"/>
            <a:ext cx="13644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O(log(n))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957324" y="4342284"/>
            <a:ext cx="76655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O(1)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957325" y="5374759"/>
            <a:ext cx="766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  <p:sp>
        <p:nvSpPr>
          <p:cNvPr id="31" name="Rectangle 30"/>
          <p:cNvSpPr/>
          <p:nvPr/>
        </p:nvSpPr>
        <p:spPr>
          <a:xfrm flipH="1">
            <a:off x="4115940" y="5644634"/>
            <a:ext cx="156095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1800" i="0" dirty="0">
                <a:solidFill>
                  <a:srgbClr val="FFFFFF"/>
                </a:solidFill>
                <a:cs typeface="+mn-cs"/>
              </a:rPr>
              <a:t>Amortized O(1)</a:t>
            </a:r>
          </a:p>
        </p:txBody>
      </p:sp>
      <p:sp>
        <p:nvSpPr>
          <p:cNvPr id="3" name="Rectangle 2"/>
          <p:cNvSpPr/>
          <p:nvPr/>
        </p:nvSpPr>
        <p:spPr>
          <a:xfrm>
            <a:off x="6828282" y="1411843"/>
            <a:ext cx="10246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1800" i="0" dirty="0">
                <a:solidFill>
                  <a:srgbClr val="FFFFFF"/>
                </a:solidFill>
                <a:cs typeface="+mn-cs"/>
              </a:rPr>
              <a:t>(Priority </a:t>
            </a:r>
            <a:br>
              <a:rPr lang="en-US" sz="1800" i="0" dirty="0">
                <a:solidFill>
                  <a:srgbClr val="FFFFFF"/>
                </a:solidFill>
                <a:cs typeface="+mn-cs"/>
              </a:rPr>
            </a:br>
            <a:r>
              <a:rPr lang="en-US" sz="1800" i="0" dirty="0">
                <a:solidFill>
                  <a:srgbClr val="FFFFFF"/>
                </a:solidFill>
                <a:cs typeface="+mn-cs"/>
              </a:rPr>
              <a:t>Queue)</a:t>
            </a:r>
          </a:p>
        </p:txBody>
      </p:sp>
      <p:sp>
        <p:nvSpPr>
          <p:cNvPr id="37" name="Rectangle 36"/>
          <p:cNvSpPr/>
          <p:nvPr/>
        </p:nvSpPr>
        <p:spPr>
          <a:xfrm flipH="1">
            <a:off x="7977879" y="2804984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O(1)</a:t>
            </a:r>
          </a:p>
        </p:txBody>
      </p:sp>
      <p:sp>
        <p:nvSpPr>
          <p:cNvPr id="39" name="Rectangle 38"/>
          <p:cNvSpPr/>
          <p:nvPr/>
        </p:nvSpPr>
        <p:spPr>
          <a:xfrm flipH="1">
            <a:off x="7977879" y="4342284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  <p:sp>
        <p:nvSpPr>
          <p:cNvPr id="40" name="Rectangle 39"/>
          <p:cNvSpPr/>
          <p:nvPr/>
        </p:nvSpPr>
        <p:spPr>
          <a:xfrm flipH="1">
            <a:off x="7977879" y="5374759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411027" y="2164834"/>
            <a:ext cx="13583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000" i="0" dirty="0">
                <a:solidFill>
                  <a:srgbClr val="FFFFFF"/>
                </a:solidFill>
                <a:cs typeface="+mn-cs"/>
              </a:rPr>
              <a:t>Worst case </a:t>
            </a:r>
            <a:br>
              <a:rPr 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sz="20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494668" y="2901434"/>
            <a:ext cx="1165704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000" i="0" dirty="0">
                <a:solidFill>
                  <a:srgbClr val="FFFFFF"/>
                </a:solidFill>
                <a:cs typeface="+mn-cs"/>
              </a:rPr>
              <a:t>Practice </a:t>
            </a:r>
            <a:br>
              <a:rPr 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sz="2000" i="0" dirty="0">
                <a:solidFill>
                  <a:srgbClr val="FFFFFF"/>
                </a:solidFill>
                <a:cs typeface="+mn-cs"/>
              </a:rPr>
              <a:t>better</a:t>
            </a:r>
            <a:br>
              <a:rPr 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sz="2000" i="0" dirty="0">
                <a:solidFill>
                  <a:srgbClr val="FFFFFF"/>
                </a:solidFill>
                <a:cs typeface="+mn-cs"/>
              </a:rPr>
              <a:t>O(log(n))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957322" y="3274199"/>
            <a:ext cx="76655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000" i="0" dirty="0">
                <a:solidFill>
                  <a:srgbClr val="FFFFFF"/>
                </a:solidFill>
                <a:cs typeface="+mn-cs"/>
              </a:rPr>
              <a:t>better</a:t>
            </a:r>
          </a:p>
        </p:txBody>
      </p:sp>
      <p:sp>
        <p:nvSpPr>
          <p:cNvPr id="44" name="Rectangle 43"/>
          <p:cNvSpPr/>
          <p:nvPr/>
        </p:nvSpPr>
        <p:spPr>
          <a:xfrm>
            <a:off x="7818740" y="1660009"/>
            <a:ext cx="13260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1800" i="0" dirty="0">
                <a:solidFill>
                  <a:srgbClr val="FFFFFF"/>
                </a:solidFill>
                <a:cs typeface="+mn-cs"/>
              </a:rPr>
              <a:t>(Dictionary)</a:t>
            </a:r>
          </a:p>
        </p:txBody>
      </p:sp>
      <p:sp>
        <p:nvSpPr>
          <p:cNvPr id="45" name="Rectangle 44"/>
          <p:cNvSpPr/>
          <p:nvPr/>
        </p:nvSpPr>
        <p:spPr>
          <a:xfrm flipH="1">
            <a:off x="1919979" y="3523734"/>
            <a:ext cx="96292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  <p:sp>
        <p:nvSpPr>
          <p:cNvPr id="46" name="Rectangle 45"/>
          <p:cNvSpPr/>
          <p:nvPr/>
        </p:nvSpPr>
        <p:spPr>
          <a:xfrm>
            <a:off x="3281322" y="1646277"/>
            <a:ext cx="8643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1800" i="0" dirty="0">
                <a:solidFill>
                  <a:srgbClr val="FFFFFF"/>
                </a:solidFill>
                <a:cs typeface="+mn-cs"/>
              </a:rPr>
              <a:t>(Static)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8E2DFAA-A53C-D482-93CF-40464DC7187E}"/>
              </a:ext>
            </a:extLst>
          </p:cNvPr>
          <p:cNvSpPr/>
          <p:nvPr/>
        </p:nvSpPr>
        <p:spPr>
          <a:xfrm>
            <a:off x="7086600" y="2057400"/>
            <a:ext cx="766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spcBef>
                <a:spcPct val="20000"/>
              </a:spcBef>
            </a:pPr>
            <a:r>
              <a:rPr lang="en-US" sz="2400" i="0" dirty="0">
                <a:solidFill>
                  <a:srgbClr val="FFFFFF"/>
                </a:solidFill>
                <a:cs typeface="+mn-cs"/>
              </a:rPr>
              <a:t>O(n)</a:t>
            </a:r>
          </a:p>
        </p:txBody>
      </p:sp>
    </p:spTree>
    <p:extLst>
      <p:ext uri="{BB962C8B-B14F-4D97-AF65-F5344CB8AC3E}">
        <p14:creationId xmlns:p14="http://schemas.microsoft.com/office/powerpoint/2010/main" val="2796765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/>
      <p:bldP spid="10" grpId="0"/>
      <p:bldP spid="13" grpId="0"/>
      <p:bldP spid="14" grpId="0"/>
      <p:bldP spid="15" grpId="0"/>
      <p:bldP spid="19" grpId="0"/>
      <p:bldP spid="20" grpId="0"/>
      <p:bldP spid="23" grpId="0"/>
      <p:bldP spid="25" grpId="0"/>
      <p:bldP spid="26" grpId="0"/>
      <p:bldP spid="27" grpId="0"/>
      <p:bldP spid="29" grpId="0"/>
      <p:bldP spid="30" grpId="0"/>
      <p:bldP spid="31" grpId="0"/>
      <p:bldP spid="3" grpId="0"/>
      <p:bldP spid="37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1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381000"/>
            <a:ext cx="7010400" cy="14478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/>
          <a:p>
            <a:pPr eaLnBrk="1" hangingPunct="1"/>
            <a:r>
              <a:rPr lang="en-US" dirty="0"/>
              <a:t>From binary search to</a:t>
            </a:r>
            <a:br>
              <a:rPr lang="en-US" dirty="0"/>
            </a:br>
            <a:r>
              <a:rPr lang="en-US" dirty="0"/>
              <a:t>Binary Search Trees</a:t>
            </a:r>
            <a:endParaRPr lang="en-US" sz="4000" dirty="0"/>
          </a:p>
        </p:txBody>
      </p:sp>
      <p:sp>
        <p:nvSpPr>
          <p:cNvPr id="4100" name="Slide Number Placeholder 6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457200" eaLnBrk="1" fontAlgn="auto" hangingPunct="1">
              <a:spcBef>
                <a:spcPts val="0"/>
              </a:spcBef>
              <a:spcAft>
                <a:spcPts val="0"/>
              </a:spcAft>
            </a:pPr>
            <a:fld id="{2763A081-D3D3-434E-8740-3E4ED00B00A8}" type="slidenum">
              <a:rPr lang="en-US" sz="1400" i="0">
                <a:solidFill>
                  <a:srgbClr val="000000"/>
                </a:solidFill>
                <a:cs typeface="+mn-cs"/>
              </a:rPr>
              <a:pPr defTabSz="457200" eaLnBrk="1" fontAlgn="auto" hangingPunct="1">
                <a:spcBef>
                  <a:spcPts val="0"/>
                </a:spcBef>
                <a:spcAft>
                  <a:spcPts val="0"/>
                </a:spcAft>
              </a:pPr>
              <a:t>147</a:t>
            </a:fld>
            <a:endParaRPr lang="en-US" sz="1400" i="0" dirty="0">
              <a:solidFill>
                <a:srgbClr val="000000"/>
              </a:solidFill>
              <a:cs typeface="+mn-cs"/>
            </a:endParaRPr>
          </a:p>
        </p:txBody>
      </p:sp>
      <p:pic>
        <p:nvPicPr>
          <p:cNvPr id="4149" name="Picture 53" descr="http://msoe.us/taylor/tutorial/cs2852/bstArray2Tre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204577"/>
            <a:ext cx="4953000" cy="341517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</p:spTree>
    <p:extLst>
      <p:ext uri="{BB962C8B-B14F-4D97-AF65-F5344CB8AC3E}">
        <p14:creationId xmlns:p14="http://schemas.microsoft.com/office/powerpoint/2010/main" val="18628353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82" name="Oval 2"/>
          <p:cNvSpPr>
            <a:spLocks noChangeArrowheads="1"/>
          </p:cNvSpPr>
          <p:nvPr/>
        </p:nvSpPr>
        <p:spPr bwMode="auto">
          <a:xfrm>
            <a:off x="4152900" y="18097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38</a:t>
            </a:r>
          </a:p>
        </p:txBody>
      </p:sp>
      <p:sp>
        <p:nvSpPr>
          <p:cNvPr id="1095683" name="Oval 3"/>
          <p:cNvSpPr>
            <a:spLocks noChangeArrowheads="1"/>
          </p:cNvSpPr>
          <p:nvPr/>
        </p:nvSpPr>
        <p:spPr bwMode="auto">
          <a:xfrm>
            <a:off x="2019300" y="30289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25</a:t>
            </a:r>
          </a:p>
        </p:txBody>
      </p:sp>
      <p:cxnSp>
        <p:nvCxnSpPr>
          <p:cNvPr id="1095684" name="AutoShape 4"/>
          <p:cNvCxnSpPr>
            <a:cxnSpLocks noChangeShapeType="1"/>
            <a:stCxn id="1095682" idx="4"/>
            <a:endCxn id="1095683" idx="0"/>
          </p:cNvCxnSpPr>
          <p:nvPr/>
        </p:nvCxnSpPr>
        <p:spPr bwMode="auto">
          <a:xfrm flipH="1">
            <a:off x="2305050" y="2276485"/>
            <a:ext cx="2133600" cy="7429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sp>
        <p:nvSpPr>
          <p:cNvPr id="1095685" name="Oval 5"/>
          <p:cNvSpPr>
            <a:spLocks noChangeArrowheads="1"/>
          </p:cNvSpPr>
          <p:nvPr/>
        </p:nvSpPr>
        <p:spPr bwMode="auto">
          <a:xfrm>
            <a:off x="914400" y="41719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17</a:t>
            </a:r>
          </a:p>
        </p:txBody>
      </p:sp>
      <p:sp>
        <p:nvSpPr>
          <p:cNvPr id="1095686" name="Oval 6"/>
          <p:cNvSpPr>
            <a:spLocks noChangeArrowheads="1"/>
          </p:cNvSpPr>
          <p:nvPr/>
        </p:nvSpPr>
        <p:spPr bwMode="auto">
          <a:xfrm>
            <a:off x="381000" y="55435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4</a:t>
            </a:r>
          </a:p>
        </p:txBody>
      </p:sp>
      <p:sp>
        <p:nvSpPr>
          <p:cNvPr id="1095687" name="Oval 7"/>
          <p:cNvSpPr>
            <a:spLocks noChangeArrowheads="1"/>
          </p:cNvSpPr>
          <p:nvPr/>
        </p:nvSpPr>
        <p:spPr bwMode="auto">
          <a:xfrm>
            <a:off x="1409700" y="55435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21</a:t>
            </a:r>
          </a:p>
        </p:txBody>
      </p:sp>
      <p:cxnSp>
        <p:nvCxnSpPr>
          <p:cNvPr id="1095688" name="AutoShape 8"/>
          <p:cNvCxnSpPr>
            <a:cxnSpLocks noChangeShapeType="1"/>
            <a:stCxn id="1095685" idx="4"/>
            <a:endCxn id="1095686" idx="0"/>
          </p:cNvCxnSpPr>
          <p:nvPr/>
        </p:nvCxnSpPr>
        <p:spPr bwMode="auto">
          <a:xfrm flipH="1">
            <a:off x="666750" y="463868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cxnSp>
        <p:nvCxnSpPr>
          <p:cNvPr id="1095689" name="AutoShape 9"/>
          <p:cNvCxnSpPr>
            <a:cxnSpLocks noChangeShapeType="1"/>
            <a:stCxn id="1095685" idx="4"/>
            <a:endCxn id="1095687" idx="0"/>
          </p:cNvCxnSpPr>
          <p:nvPr/>
        </p:nvCxnSpPr>
        <p:spPr bwMode="auto">
          <a:xfrm>
            <a:off x="1200150" y="463868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cxnSp>
        <p:nvCxnSpPr>
          <p:cNvPr id="1095690" name="AutoShape 10"/>
          <p:cNvCxnSpPr>
            <a:cxnSpLocks noChangeShapeType="1"/>
            <a:stCxn id="1095683" idx="4"/>
            <a:endCxn id="1095685" idx="0"/>
          </p:cNvCxnSpPr>
          <p:nvPr/>
        </p:nvCxnSpPr>
        <p:spPr bwMode="auto">
          <a:xfrm flipH="1">
            <a:off x="1200150" y="3495685"/>
            <a:ext cx="110490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sp>
        <p:nvSpPr>
          <p:cNvPr id="1095691" name="Oval 11"/>
          <p:cNvSpPr>
            <a:spLocks noChangeArrowheads="1"/>
          </p:cNvSpPr>
          <p:nvPr/>
        </p:nvSpPr>
        <p:spPr bwMode="auto">
          <a:xfrm>
            <a:off x="3181350" y="41719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31</a:t>
            </a:r>
          </a:p>
        </p:txBody>
      </p:sp>
      <p:sp>
        <p:nvSpPr>
          <p:cNvPr id="1095692" name="Oval 12"/>
          <p:cNvSpPr>
            <a:spLocks noChangeArrowheads="1"/>
          </p:cNvSpPr>
          <p:nvPr/>
        </p:nvSpPr>
        <p:spPr bwMode="auto">
          <a:xfrm>
            <a:off x="2647950" y="55435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28</a:t>
            </a:r>
          </a:p>
        </p:txBody>
      </p:sp>
      <p:sp>
        <p:nvSpPr>
          <p:cNvPr id="1095693" name="Oval 13"/>
          <p:cNvSpPr>
            <a:spLocks noChangeArrowheads="1"/>
          </p:cNvSpPr>
          <p:nvPr/>
        </p:nvSpPr>
        <p:spPr bwMode="auto">
          <a:xfrm>
            <a:off x="3676650" y="55435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35</a:t>
            </a:r>
          </a:p>
        </p:txBody>
      </p:sp>
      <p:cxnSp>
        <p:nvCxnSpPr>
          <p:cNvPr id="1095694" name="AutoShape 14"/>
          <p:cNvCxnSpPr>
            <a:cxnSpLocks noChangeShapeType="1"/>
            <a:stCxn id="1095691" idx="4"/>
            <a:endCxn id="1095692" idx="0"/>
          </p:cNvCxnSpPr>
          <p:nvPr/>
        </p:nvCxnSpPr>
        <p:spPr bwMode="auto">
          <a:xfrm flipH="1">
            <a:off x="2933700" y="463868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cxnSp>
        <p:nvCxnSpPr>
          <p:cNvPr id="1095695" name="AutoShape 15"/>
          <p:cNvCxnSpPr>
            <a:cxnSpLocks noChangeShapeType="1"/>
            <a:stCxn id="1095691" idx="4"/>
            <a:endCxn id="1095693" idx="0"/>
          </p:cNvCxnSpPr>
          <p:nvPr/>
        </p:nvCxnSpPr>
        <p:spPr bwMode="auto">
          <a:xfrm>
            <a:off x="3467100" y="463868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cxnSp>
        <p:nvCxnSpPr>
          <p:cNvPr id="1095696" name="AutoShape 16"/>
          <p:cNvCxnSpPr>
            <a:cxnSpLocks noChangeShapeType="1"/>
            <a:stCxn id="1095683" idx="4"/>
            <a:endCxn id="1095691" idx="0"/>
          </p:cNvCxnSpPr>
          <p:nvPr/>
        </p:nvCxnSpPr>
        <p:spPr bwMode="auto">
          <a:xfrm>
            <a:off x="2305050" y="3495685"/>
            <a:ext cx="116205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sp>
        <p:nvSpPr>
          <p:cNvPr id="1095697" name="Oval 17"/>
          <p:cNvSpPr>
            <a:spLocks noChangeArrowheads="1"/>
          </p:cNvSpPr>
          <p:nvPr/>
        </p:nvSpPr>
        <p:spPr bwMode="auto">
          <a:xfrm>
            <a:off x="6419850" y="30289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51</a:t>
            </a:r>
          </a:p>
        </p:txBody>
      </p:sp>
      <p:cxnSp>
        <p:nvCxnSpPr>
          <p:cNvPr id="1095698" name="AutoShape 18"/>
          <p:cNvCxnSpPr>
            <a:cxnSpLocks noChangeShapeType="1"/>
            <a:stCxn id="1095682" idx="4"/>
            <a:endCxn id="1095697" idx="0"/>
          </p:cNvCxnSpPr>
          <p:nvPr/>
        </p:nvCxnSpPr>
        <p:spPr bwMode="auto">
          <a:xfrm>
            <a:off x="4438650" y="2276485"/>
            <a:ext cx="2266950" cy="7429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sp>
        <p:nvSpPr>
          <p:cNvPr id="1095699" name="Oval 19"/>
          <p:cNvSpPr>
            <a:spLocks noChangeArrowheads="1"/>
          </p:cNvSpPr>
          <p:nvPr/>
        </p:nvSpPr>
        <p:spPr bwMode="auto">
          <a:xfrm>
            <a:off x="5314950" y="41719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42</a:t>
            </a:r>
          </a:p>
        </p:txBody>
      </p:sp>
      <p:sp>
        <p:nvSpPr>
          <p:cNvPr id="1095700" name="Oval 20"/>
          <p:cNvSpPr>
            <a:spLocks noChangeArrowheads="1"/>
          </p:cNvSpPr>
          <p:nvPr/>
        </p:nvSpPr>
        <p:spPr bwMode="auto">
          <a:xfrm>
            <a:off x="4781550" y="55435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40</a:t>
            </a:r>
          </a:p>
        </p:txBody>
      </p:sp>
      <p:sp>
        <p:nvSpPr>
          <p:cNvPr id="1095701" name="Oval 21"/>
          <p:cNvSpPr>
            <a:spLocks noChangeArrowheads="1"/>
          </p:cNvSpPr>
          <p:nvPr/>
        </p:nvSpPr>
        <p:spPr bwMode="auto">
          <a:xfrm>
            <a:off x="5810250" y="55435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49</a:t>
            </a:r>
          </a:p>
        </p:txBody>
      </p:sp>
      <p:cxnSp>
        <p:nvCxnSpPr>
          <p:cNvPr id="1095702" name="AutoShape 22"/>
          <p:cNvCxnSpPr>
            <a:cxnSpLocks noChangeShapeType="1"/>
            <a:stCxn id="1095699" idx="4"/>
            <a:endCxn id="1095700" idx="0"/>
          </p:cNvCxnSpPr>
          <p:nvPr/>
        </p:nvCxnSpPr>
        <p:spPr bwMode="auto">
          <a:xfrm flipH="1">
            <a:off x="5067300" y="463868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cxnSp>
        <p:nvCxnSpPr>
          <p:cNvPr id="1095703" name="AutoShape 23"/>
          <p:cNvCxnSpPr>
            <a:cxnSpLocks noChangeShapeType="1"/>
            <a:stCxn id="1095699" idx="4"/>
            <a:endCxn id="1095701" idx="0"/>
          </p:cNvCxnSpPr>
          <p:nvPr/>
        </p:nvCxnSpPr>
        <p:spPr bwMode="auto">
          <a:xfrm>
            <a:off x="5600700" y="463868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cxnSp>
        <p:nvCxnSpPr>
          <p:cNvPr id="1095704" name="AutoShape 24"/>
          <p:cNvCxnSpPr>
            <a:cxnSpLocks noChangeShapeType="1"/>
            <a:stCxn id="1095697" idx="4"/>
            <a:endCxn id="1095699" idx="0"/>
          </p:cNvCxnSpPr>
          <p:nvPr/>
        </p:nvCxnSpPr>
        <p:spPr bwMode="auto">
          <a:xfrm flipH="1">
            <a:off x="5600700" y="3495685"/>
            <a:ext cx="110490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sp>
        <p:nvSpPr>
          <p:cNvPr id="1095705" name="Oval 25"/>
          <p:cNvSpPr>
            <a:spLocks noChangeArrowheads="1"/>
          </p:cNvSpPr>
          <p:nvPr/>
        </p:nvSpPr>
        <p:spPr bwMode="auto">
          <a:xfrm>
            <a:off x="7581900" y="41719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63</a:t>
            </a:r>
          </a:p>
        </p:txBody>
      </p:sp>
      <p:sp>
        <p:nvSpPr>
          <p:cNvPr id="1095706" name="Oval 26"/>
          <p:cNvSpPr>
            <a:spLocks noChangeArrowheads="1"/>
          </p:cNvSpPr>
          <p:nvPr/>
        </p:nvSpPr>
        <p:spPr bwMode="auto">
          <a:xfrm>
            <a:off x="7048500" y="55435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55</a:t>
            </a:r>
          </a:p>
        </p:txBody>
      </p:sp>
      <p:sp>
        <p:nvSpPr>
          <p:cNvPr id="1095707" name="Oval 27"/>
          <p:cNvSpPr>
            <a:spLocks noChangeArrowheads="1"/>
          </p:cNvSpPr>
          <p:nvPr/>
        </p:nvSpPr>
        <p:spPr bwMode="auto">
          <a:xfrm>
            <a:off x="8077200" y="554356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eaLnBrk="0" fontAlgn="auto" hangingPunct="0">
              <a:spcBef>
                <a:spcPts val="0"/>
              </a:spcBef>
              <a:spcAft>
                <a:spcPts val="0"/>
              </a:spcAft>
            </a:pPr>
            <a:r>
              <a:rPr lang="en-US" sz="2400" i="0">
                <a:solidFill>
                  <a:srgbClr val="FBEFD2"/>
                </a:solidFill>
                <a:latin typeface="Arial Rounded MT Bold" pitchFamily="38" charset="0"/>
                <a:cs typeface="+mn-cs"/>
              </a:rPr>
              <a:t>71</a:t>
            </a:r>
          </a:p>
        </p:txBody>
      </p:sp>
      <p:cxnSp>
        <p:nvCxnSpPr>
          <p:cNvPr id="1095708" name="AutoShape 28"/>
          <p:cNvCxnSpPr>
            <a:cxnSpLocks noChangeShapeType="1"/>
            <a:stCxn id="1095705" idx="4"/>
            <a:endCxn id="1095706" idx="0"/>
          </p:cNvCxnSpPr>
          <p:nvPr/>
        </p:nvCxnSpPr>
        <p:spPr bwMode="auto">
          <a:xfrm flipH="1">
            <a:off x="7334250" y="463868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cxnSp>
        <p:nvCxnSpPr>
          <p:cNvPr id="1095709" name="AutoShape 29"/>
          <p:cNvCxnSpPr>
            <a:cxnSpLocks noChangeShapeType="1"/>
            <a:stCxn id="1095705" idx="4"/>
            <a:endCxn id="1095707" idx="0"/>
          </p:cNvCxnSpPr>
          <p:nvPr/>
        </p:nvCxnSpPr>
        <p:spPr bwMode="auto">
          <a:xfrm>
            <a:off x="7867650" y="463868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cxnSp>
        <p:nvCxnSpPr>
          <p:cNvPr id="1095710" name="AutoShape 30"/>
          <p:cNvCxnSpPr>
            <a:cxnSpLocks noChangeShapeType="1"/>
            <a:stCxn id="1095697" idx="4"/>
            <a:endCxn id="1095705" idx="0"/>
          </p:cNvCxnSpPr>
          <p:nvPr/>
        </p:nvCxnSpPr>
        <p:spPr bwMode="auto">
          <a:xfrm>
            <a:off x="6705600" y="3495685"/>
            <a:ext cx="116205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</p:spPr>
      </p:cxnSp>
      <p:sp>
        <p:nvSpPr>
          <p:cNvPr id="1095711" name="Rectangle 31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/>
              <a:t>Binary Search Tree</a:t>
            </a:r>
            <a:endParaRPr lang="en-CA">
              <a:solidFill>
                <a:schemeClr val="tx1"/>
              </a:solidFill>
            </a:endParaRPr>
          </a:p>
        </p:txBody>
      </p:sp>
      <p:sp>
        <p:nvSpPr>
          <p:cNvPr id="1095712" name="Rectangle 32"/>
          <p:cNvSpPr>
            <a:spLocks noChangeArrowheads="1"/>
          </p:cNvSpPr>
          <p:nvPr/>
        </p:nvSpPr>
        <p:spPr bwMode="auto">
          <a:xfrm>
            <a:off x="76200" y="1122363"/>
            <a:ext cx="9144000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prstTxWarp prst="textNoShape">
              <a:avLst/>
            </a:prstTxWarp>
          </a:bodyPr>
          <a:lstStyle/>
          <a:p>
            <a:pPr marL="342900" indent="-342900" algn="ctr" defTabSz="457200" fontAlgn="auto">
              <a:spcBef>
                <a:spcPct val="20000"/>
              </a:spcBef>
              <a:spcAft>
                <a:spcPts val="0"/>
              </a:spcAft>
            </a:pPr>
            <a:r>
              <a:rPr lang="en-US" sz="2400" i="0">
                <a:solidFill>
                  <a:srgbClr val="000000"/>
                </a:solidFill>
                <a:latin typeface="Arial"/>
                <a:ea typeface="Times New Roman" pitchFamily="38" charset="0"/>
                <a:cs typeface="Times New Roman" pitchFamily="38" charset="0"/>
              </a:rPr>
              <a:t>All nodes in left subtree</a:t>
            </a:r>
            <a:r>
              <a:rPr lang="en-US" sz="2400" i="0">
                <a:solidFill>
                  <a:srgbClr val="CC3300"/>
                </a:solidFill>
                <a:latin typeface="Arial"/>
                <a:ea typeface="Times New Roman" pitchFamily="38" charset="0"/>
                <a:cs typeface="Times New Roman" pitchFamily="38" charset="0"/>
              </a:rPr>
              <a:t>  </a:t>
            </a:r>
            <a:r>
              <a:rPr lang="en-CA" sz="2400" i="0">
                <a:solidFill>
                  <a:srgbClr val="CC3300"/>
                </a:solidFill>
                <a:latin typeface="Arial"/>
                <a:ea typeface="Times New Roman" pitchFamily="38" charset="0"/>
                <a:cs typeface="Times New Roman" pitchFamily="38" charset="0"/>
              </a:rPr>
              <a:t>≤</a:t>
            </a:r>
            <a:r>
              <a:rPr lang="en-US" sz="2400" i="0">
                <a:solidFill>
                  <a:srgbClr val="CC3300"/>
                </a:solidFill>
                <a:latin typeface="Arial"/>
                <a:ea typeface="Times New Roman" pitchFamily="38" charset="0"/>
                <a:cs typeface="Times New Roman" pitchFamily="38" charset="0"/>
              </a:rPr>
              <a:t> </a:t>
            </a:r>
            <a:r>
              <a:rPr lang="en-US" sz="2400" i="0">
                <a:solidFill>
                  <a:srgbClr val="000000"/>
                </a:solidFill>
                <a:latin typeface="Arial"/>
                <a:cs typeface="+mn-cs"/>
              </a:rPr>
              <a:t> Any node  </a:t>
            </a:r>
            <a:r>
              <a:rPr lang="en-CA" sz="2400" i="0">
                <a:solidFill>
                  <a:srgbClr val="CC3300"/>
                </a:solidFill>
                <a:latin typeface="Arial"/>
                <a:ea typeface="Times New Roman" pitchFamily="38" charset="0"/>
                <a:cs typeface="Times New Roman" pitchFamily="38" charset="0"/>
              </a:rPr>
              <a:t>≤ </a:t>
            </a:r>
            <a:r>
              <a:rPr lang="en-CA" sz="2400" i="0">
                <a:solidFill>
                  <a:srgbClr val="000000"/>
                </a:solidFill>
                <a:latin typeface="Arial"/>
                <a:ea typeface="Times New Roman" pitchFamily="38" charset="0"/>
                <a:cs typeface="Times New Roman" pitchFamily="38" charset="0"/>
              </a:rPr>
              <a:t>All nodes in right subtree</a:t>
            </a:r>
            <a:endParaRPr lang="en-US" sz="2400" i="0">
              <a:solidFill>
                <a:srgbClr val="000000"/>
              </a:solidFill>
              <a:latin typeface="Arial"/>
              <a:cs typeface="+mn-cs"/>
            </a:endParaRPr>
          </a:p>
          <a:p>
            <a:pPr marL="342900" indent="-342900" defTabSz="457200" fontAlgn="auto">
              <a:spcBef>
                <a:spcPct val="20000"/>
              </a:spcBef>
              <a:spcAft>
                <a:spcPts val="0"/>
              </a:spcAft>
            </a:pPr>
            <a:endParaRPr lang="en-US" sz="2000" i="0">
              <a:solidFill>
                <a:srgbClr val="000000"/>
              </a:solidFill>
              <a:latin typeface="Arial"/>
              <a:cs typeface="+mn-cs"/>
            </a:endParaRPr>
          </a:p>
          <a:p>
            <a:pPr marL="742950" lvl="1" indent="-285750" defTabSz="457200" fontAlgn="auto">
              <a:spcBef>
                <a:spcPct val="20000"/>
              </a:spcBef>
              <a:spcAft>
                <a:spcPts val="0"/>
              </a:spcAft>
              <a:buFontTx/>
              <a:buChar char="–"/>
            </a:pPr>
            <a:endParaRPr lang="en-US" sz="2000" i="0">
              <a:solidFill>
                <a:srgbClr val="000000"/>
              </a:solidFill>
              <a:latin typeface="Arial"/>
              <a:cs typeface="+mn-cs"/>
            </a:endParaRPr>
          </a:p>
          <a:p>
            <a:pPr marL="342900" indent="-342900" defTabSz="457200" fontAlgn="auto">
              <a:spcBef>
                <a:spcPct val="20000"/>
              </a:spcBef>
              <a:spcAft>
                <a:spcPts val="0"/>
              </a:spcAft>
              <a:buFontTx/>
              <a:buChar char="•"/>
            </a:pPr>
            <a:endParaRPr lang="en-CA" sz="24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1095713" name="AutoShape 33"/>
          <p:cNvSpPr>
            <a:spLocks noChangeArrowheads="1"/>
          </p:cNvSpPr>
          <p:nvPr/>
        </p:nvSpPr>
        <p:spPr bwMode="auto">
          <a:xfrm>
            <a:off x="76200" y="3867160"/>
            <a:ext cx="2286000" cy="22098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fontAlgn="auto">
              <a:spcBef>
                <a:spcPct val="50000"/>
              </a:spcBef>
              <a:spcAft>
                <a:spcPts val="0"/>
              </a:spcAft>
            </a:pPr>
            <a:endParaRPr lang="en-US" sz="3000" i="0">
              <a:solidFill>
                <a:srgbClr val="FBEFD2"/>
              </a:solidFill>
              <a:latin typeface="Times New Roman" pitchFamily="38" charset="0"/>
              <a:cs typeface="+mn-cs"/>
            </a:endParaRPr>
          </a:p>
        </p:txBody>
      </p:sp>
      <p:sp>
        <p:nvSpPr>
          <p:cNvPr id="1095714" name="AutoShape 34"/>
          <p:cNvSpPr>
            <a:spLocks noChangeArrowheads="1"/>
          </p:cNvSpPr>
          <p:nvPr/>
        </p:nvSpPr>
        <p:spPr bwMode="auto">
          <a:xfrm>
            <a:off x="2286000" y="3867160"/>
            <a:ext cx="2286000" cy="22098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fontAlgn="auto">
              <a:spcBef>
                <a:spcPct val="50000"/>
              </a:spcBef>
              <a:spcAft>
                <a:spcPts val="0"/>
              </a:spcAft>
            </a:pPr>
            <a:endParaRPr lang="en-US" sz="3000" i="0">
              <a:solidFill>
                <a:srgbClr val="FBEFD2"/>
              </a:solidFill>
              <a:latin typeface="Times New Roman" pitchFamily="38" charset="0"/>
              <a:cs typeface="+mn-cs"/>
            </a:endParaRPr>
          </a:p>
        </p:txBody>
      </p:sp>
      <p:sp>
        <p:nvSpPr>
          <p:cNvPr id="1095715" name="Text Box 35"/>
          <p:cNvSpPr txBox="1">
            <a:spLocks noChangeArrowheads="1"/>
          </p:cNvSpPr>
          <p:nvPr/>
        </p:nvSpPr>
        <p:spPr bwMode="auto">
          <a:xfrm>
            <a:off x="1295400" y="3006735"/>
            <a:ext cx="569387" cy="92333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5400" i="0">
                <a:solidFill>
                  <a:srgbClr val="FBEFD2"/>
                </a:solidFill>
                <a:latin typeface="Times New Roman" pitchFamily="38" charset="0"/>
                <a:ea typeface="Times New Roman" pitchFamily="38" charset="0"/>
                <a:cs typeface="Times New Roman" pitchFamily="38" charset="0"/>
              </a:rPr>
              <a:t>≤</a:t>
            </a:r>
          </a:p>
        </p:txBody>
      </p:sp>
      <p:sp>
        <p:nvSpPr>
          <p:cNvPr id="39" name="Text Box 35"/>
          <p:cNvSpPr txBox="1">
            <a:spLocks noChangeArrowheads="1"/>
          </p:cNvSpPr>
          <p:nvPr/>
        </p:nvSpPr>
        <p:spPr bwMode="auto">
          <a:xfrm>
            <a:off x="1295400" y="2896724"/>
            <a:ext cx="560388" cy="9144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5400" i="0" dirty="0">
                <a:solidFill>
                  <a:srgbClr val="CC3300"/>
                </a:solidFill>
                <a:latin typeface="Times New Roman" pitchFamily="38" charset="0"/>
                <a:ea typeface="Times New Roman" pitchFamily="38" charset="0"/>
                <a:cs typeface="Times New Roman" pitchFamily="38" charset="0"/>
              </a:rPr>
              <a:t>≤</a:t>
            </a:r>
          </a:p>
        </p:txBody>
      </p:sp>
      <p:sp>
        <p:nvSpPr>
          <p:cNvPr id="40" name="Text Box 36"/>
          <p:cNvSpPr txBox="1">
            <a:spLocks noChangeArrowheads="1"/>
          </p:cNvSpPr>
          <p:nvPr/>
        </p:nvSpPr>
        <p:spPr bwMode="auto">
          <a:xfrm>
            <a:off x="2743200" y="2918949"/>
            <a:ext cx="560388" cy="9144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5400" i="0">
                <a:solidFill>
                  <a:srgbClr val="CC3300"/>
                </a:solidFill>
                <a:latin typeface="Times New Roman" pitchFamily="38" charset="0"/>
                <a:ea typeface="Times New Roman" pitchFamily="38" charset="0"/>
                <a:cs typeface="Times New Roman" pitchFamily="38" charset="0"/>
              </a:rPr>
              <a:t>≤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706" name="AutoShape 2" descr="Green marble"/>
          <p:cNvSpPr>
            <a:spLocks noChangeArrowheads="1"/>
          </p:cNvSpPr>
          <p:nvPr/>
        </p:nvSpPr>
        <p:spPr bwMode="auto">
          <a:xfrm>
            <a:off x="3813588" y="3581394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noFill/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fontAlgn="auto">
              <a:spcBef>
                <a:spcPct val="50000"/>
              </a:spcBef>
              <a:spcAft>
                <a:spcPts val="0"/>
              </a:spcAft>
            </a:pPr>
            <a:endParaRPr lang="en-US" sz="3000" i="0">
              <a:solidFill>
                <a:srgbClr val="000000"/>
              </a:solidFill>
              <a:latin typeface="Times New Roman" pitchFamily="38" charset="0"/>
              <a:cs typeface="+mn-cs"/>
            </a:endParaRPr>
          </a:p>
        </p:txBody>
      </p:sp>
      <p:sp>
        <p:nvSpPr>
          <p:cNvPr id="1096709" name="Text Box 5"/>
          <p:cNvSpPr txBox="1">
            <a:spLocks noChangeArrowheads="1"/>
          </p:cNvSpPr>
          <p:nvPr/>
        </p:nvSpPr>
        <p:spPr bwMode="auto">
          <a:xfrm>
            <a:off x="3935826" y="3413119"/>
            <a:ext cx="868362" cy="39687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i="0">
                <a:solidFill>
                  <a:srgbClr val="000000"/>
                </a:solidFill>
                <a:latin typeface="Times New Roman" pitchFamily="38" charset="0"/>
                <a:cs typeface="+mn-cs"/>
              </a:rPr>
              <a:t>key </a:t>
            </a:r>
            <a:r>
              <a:rPr lang="en-US" sz="2000" i="0">
                <a:solidFill>
                  <a:srgbClr val="254C00"/>
                </a:solidFill>
                <a:latin typeface="Times New Roman" pitchFamily="38" charset="0"/>
                <a:cs typeface="+mn-cs"/>
              </a:rPr>
              <a:t>17</a:t>
            </a:r>
            <a:endParaRPr lang="en-CA" sz="2000" i="0">
              <a:solidFill>
                <a:srgbClr val="254C00"/>
              </a:solidFill>
              <a:latin typeface="Times New Roman" pitchFamily="38" charset="0"/>
              <a:cs typeface="+mn-cs"/>
            </a:endParaRP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4118388" y="3136386"/>
            <a:ext cx="4495800" cy="2819400"/>
            <a:chOff x="240" y="1392"/>
            <a:chExt cx="5208" cy="2640"/>
          </a:xfrm>
        </p:grpSpPr>
        <p:sp>
          <p:nvSpPr>
            <p:cNvPr id="1096714" name="Oval 10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38</a:t>
              </a:r>
            </a:p>
          </p:txBody>
        </p:sp>
        <p:sp>
          <p:nvSpPr>
            <p:cNvPr id="1096715" name="Oval 11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25</a:t>
              </a:r>
            </a:p>
          </p:txBody>
        </p:sp>
        <p:cxnSp>
          <p:nvCxnSpPr>
            <p:cNvPr id="1096716" name="AutoShape 12"/>
            <p:cNvCxnSpPr>
              <a:cxnSpLocks noChangeShapeType="1"/>
              <a:stCxn id="1096714" idx="4"/>
              <a:endCxn id="1096715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17" name="Oval 13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17</a:t>
              </a:r>
            </a:p>
          </p:txBody>
        </p:sp>
        <p:sp>
          <p:nvSpPr>
            <p:cNvPr id="1096718" name="Oval 14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</a:t>
              </a:r>
            </a:p>
          </p:txBody>
        </p:sp>
        <p:sp>
          <p:nvSpPr>
            <p:cNvPr id="1096719" name="Oval 15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21</a:t>
              </a:r>
            </a:p>
          </p:txBody>
        </p:sp>
        <p:cxnSp>
          <p:nvCxnSpPr>
            <p:cNvPr id="1096720" name="AutoShape 16"/>
            <p:cNvCxnSpPr>
              <a:cxnSpLocks noChangeShapeType="1"/>
              <a:stCxn id="1096717" idx="4"/>
              <a:endCxn id="1096718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21" name="AutoShape 17"/>
            <p:cNvCxnSpPr>
              <a:cxnSpLocks noChangeShapeType="1"/>
              <a:stCxn id="1096717" idx="4"/>
              <a:endCxn id="1096719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22" name="AutoShape 18"/>
            <p:cNvCxnSpPr>
              <a:cxnSpLocks noChangeShapeType="1"/>
              <a:stCxn id="1096715" idx="4"/>
              <a:endCxn id="1096717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23" name="Oval 19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31</a:t>
              </a:r>
            </a:p>
          </p:txBody>
        </p:sp>
        <p:sp>
          <p:nvSpPr>
            <p:cNvPr id="1096724" name="Oval 20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28</a:t>
              </a:r>
            </a:p>
          </p:txBody>
        </p:sp>
        <p:sp>
          <p:nvSpPr>
            <p:cNvPr id="1096725" name="Oval 21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35</a:t>
              </a:r>
            </a:p>
          </p:txBody>
        </p:sp>
        <p:cxnSp>
          <p:nvCxnSpPr>
            <p:cNvPr id="1096726" name="AutoShape 22"/>
            <p:cNvCxnSpPr>
              <a:cxnSpLocks noChangeShapeType="1"/>
              <a:stCxn id="1096723" idx="4"/>
              <a:endCxn id="1096724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27" name="AutoShape 23"/>
            <p:cNvCxnSpPr>
              <a:cxnSpLocks noChangeShapeType="1"/>
              <a:stCxn id="1096723" idx="4"/>
              <a:endCxn id="1096725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28" name="AutoShape 24"/>
            <p:cNvCxnSpPr>
              <a:cxnSpLocks noChangeShapeType="1"/>
              <a:stCxn id="1096715" idx="4"/>
              <a:endCxn id="1096723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29" name="Oval 25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51</a:t>
              </a:r>
            </a:p>
          </p:txBody>
        </p:sp>
        <p:cxnSp>
          <p:nvCxnSpPr>
            <p:cNvPr id="1096730" name="AutoShape 26"/>
            <p:cNvCxnSpPr>
              <a:cxnSpLocks noChangeShapeType="1"/>
              <a:stCxn id="1096714" idx="4"/>
              <a:endCxn id="1096729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31" name="Oval 27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42</a:t>
              </a:r>
            </a:p>
          </p:txBody>
        </p:sp>
        <p:sp>
          <p:nvSpPr>
            <p:cNvPr id="1096732" name="Oval 28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40</a:t>
              </a:r>
            </a:p>
          </p:txBody>
        </p:sp>
        <p:sp>
          <p:nvSpPr>
            <p:cNvPr id="1096733" name="Oval 29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49</a:t>
              </a:r>
            </a:p>
          </p:txBody>
        </p:sp>
        <p:cxnSp>
          <p:nvCxnSpPr>
            <p:cNvPr id="1096734" name="AutoShape 30"/>
            <p:cNvCxnSpPr>
              <a:cxnSpLocks noChangeShapeType="1"/>
              <a:stCxn id="1096731" idx="4"/>
              <a:endCxn id="1096732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35" name="AutoShape 31"/>
            <p:cNvCxnSpPr>
              <a:cxnSpLocks noChangeShapeType="1"/>
              <a:stCxn id="1096731" idx="4"/>
              <a:endCxn id="1096733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36" name="AutoShape 32"/>
            <p:cNvCxnSpPr>
              <a:cxnSpLocks noChangeShapeType="1"/>
              <a:stCxn id="1096729" idx="4"/>
              <a:endCxn id="1096731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37" name="Oval 33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63</a:t>
              </a:r>
            </a:p>
          </p:txBody>
        </p:sp>
        <p:sp>
          <p:nvSpPr>
            <p:cNvPr id="1096738" name="Oval 34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55</a:t>
              </a:r>
            </a:p>
          </p:txBody>
        </p:sp>
        <p:sp>
          <p:nvSpPr>
            <p:cNvPr id="1096739" name="Oval 35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71</a:t>
              </a:r>
            </a:p>
          </p:txBody>
        </p:sp>
        <p:cxnSp>
          <p:nvCxnSpPr>
            <p:cNvPr id="1096740" name="AutoShape 36"/>
            <p:cNvCxnSpPr>
              <a:cxnSpLocks noChangeShapeType="1"/>
              <a:stCxn id="1096737" idx="4"/>
              <a:endCxn id="1096738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41" name="AutoShape 37"/>
            <p:cNvCxnSpPr>
              <a:cxnSpLocks noChangeShapeType="1"/>
              <a:stCxn id="1096737" idx="4"/>
              <a:endCxn id="1096739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42" name="AutoShape 38"/>
            <p:cNvCxnSpPr>
              <a:cxnSpLocks noChangeShapeType="1"/>
              <a:stCxn id="1096729" idx="4"/>
              <a:endCxn id="1096737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</p:grpSp>
      <p:sp>
        <p:nvSpPr>
          <p:cNvPr id="44" name="Text Box 1028"/>
          <p:cNvSpPr txBox="1">
            <a:spLocks noChangeArrowheads="1"/>
          </p:cNvSpPr>
          <p:nvPr/>
        </p:nvSpPr>
        <p:spPr bwMode="auto">
          <a:xfrm>
            <a:off x="204836" y="3022246"/>
            <a:ext cx="3933824" cy="3693319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Algorithm</a:t>
            </a:r>
            <a:r>
              <a:rPr lang="en-US" sz="1800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 err="1">
                <a:solidFill>
                  <a:srgbClr val="800000"/>
                </a:solidFill>
                <a:latin typeface="Times New Roman" pitchFamily="38" charset="0"/>
                <a:cs typeface="+mn-cs"/>
              </a:rPr>
              <a:t>TreeSearch</a:t>
            </a: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,</a:t>
            </a:r>
            <a:r>
              <a:rPr lang="en-US" sz="1800" b="1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 v</a:t>
            </a: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)	</a:t>
            </a:r>
          </a:p>
          <a:p>
            <a:pPr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</a:pP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	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 = </a:t>
            </a:r>
            <a:r>
              <a:rPr lang="en-US" sz="1800" b="1" dirty="0" err="1">
                <a:solidFill>
                  <a:srgbClr val="254C00"/>
                </a:solidFill>
                <a:latin typeface="Times New Roman" pitchFamily="38" charset="0"/>
                <a:cs typeface="+mn-cs"/>
              </a:rPr>
              <a:t>T.root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()</a:t>
            </a:r>
          </a:p>
          <a:p>
            <a:pPr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</a:pPr>
            <a:r>
              <a:rPr lang="en-US" sz="1800" b="1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     loop</a:t>
            </a:r>
          </a:p>
          <a:p>
            <a:pPr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          </a:t>
            </a: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if</a:t>
            </a: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 err="1">
                <a:solidFill>
                  <a:srgbClr val="254C00"/>
                </a:solidFill>
                <a:latin typeface="Times New Roman" pitchFamily="38" charset="0"/>
                <a:cs typeface="+mn-cs"/>
              </a:rPr>
              <a:t>T.isExternal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	     return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“not there”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     if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254C00"/>
                </a:solidFill>
                <a:latin typeface="Symbol" pitchFamily="38" charset="2"/>
                <a:cs typeface="+mn-cs"/>
                <a:sym typeface="Symbol" pitchFamily="38" charset="2"/>
              </a:rPr>
              <a:t>&lt;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key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  	    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 = </a:t>
            </a:r>
            <a:r>
              <a:rPr lang="en-US" sz="1800" b="1" dirty="0" err="1">
                <a:solidFill>
                  <a:srgbClr val="254C00"/>
                </a:solidFill>
                <a:latin typeface="Times New Roman" pitchFamily="38" charset="0"/>
                <a:cs typeface="+mn-cs"/>
              </a:rPr>
              <a:t>T.left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    else if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254C00"/>
                </a:solidFill>
                <a:latin typeface="Symbol" pitchFamily="38" charset="2"/>
                <a:cs typeface="+mn-cs"/>
                <a:sym typeface="Symbol" pitchFamily="38" charset="2"/>
              </a:rPr>
              <a:t>=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key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   	     </a:t>
            </a: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return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endParaRPr lang="en-US" sz="1800" i="0" dirty="0">
              <a:solidFill>
                <a:srgbClr val="254C00"/>
              </a:solidFill>
              <a:latin typeface="Times New Roman" pitchFamily="38" charset="0"/>
              <a:cs typeface="+mn-cs"/>
            </a:endParaRP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     else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{ </a:t>
            </a:r>
            <a:r>
              <a:rPr lang="en-US" sz="1800" b="1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CC3300"/>
                </a:solidFill>
                <a:latin typeface="Symbol" pitchFamily="38" charset="2"/>
                <a:cs typeface="+mn-cs"/>
                <a:sym typeface="Symbol" pitchFamily="38" charset="2"/>
              </a:rPr>
              <a:t>&gt;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key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) }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</a:pP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	     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 =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 err="1">
                <a:solidFill>
                  <a:srgbClr val="254C00"/>
                </a:solidFill>
                <a:latin typeface="Times New Roman" pitchFamily="38" charset="0"/>
                <a:cs typeface="+mn-cs"/>
              </a:rPr>
              <a:t>T.right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</a:pP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end loop</a:t>
            </a:r>
          </a:p>
        </p:txBody>
      </p:sp>
      <p:sp>
        <p:nvSpPr>
          <p:cNvPr id="45" name="Rectangle 1027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204835" y="841085"/>
            <a:ext cx="9563279" cy="11328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tx2"/>
              </a:buClr>
              <a:buFont typeface="Wingdings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2"/>
              </a:buClr>
              <a:buFont typeface="Wingdings" charset="2"/>
              <a:buChar char="q"/>
              <a:defRPr sz="20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2pPr>
            <a:lvl3pPr marL="1143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3"/>
              </a:buClr>
              <a:buFont typeface="Wingdings" charset="2"/>
              <a:buChar char="²"/>
              <a:defRPr sz="18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3pPr>
            <a:lvl4pPr marL="1600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FF00FF"/>
              </a:buClr>
              <a:buFont typeface="Wingdings" charset="2"/>
              <a:buChar char="v"/>
              <a:defRPr sz="16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4pPr>
            <a:lvl5pPr marL="20574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5pPr>
            <a:lvl6pPr marL="25146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6pPr>
            <a:lvl7pPr marL="29718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7pPr>
            <a:lvl8pPr marL="3429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8pPr>
            <a:lvl9pPr marL="3886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9pPr>
          </a:lstStyle>
          <a:p>
            <a:pPr marL="0" indent="0" defTabSz="457200">
              <a:buClr>
                <a:srgbClr val="800000"/>
              </a:buClr>
              <a:buFont typeface="Wingdings" charset="2"/>
              <a:buNone/>
            </a:pPr>
            <a:r>
              <a:rPr lang="en-US" i="0" dirty="0">
                <a:solidFill>
                  <a:srgbClr val="000000"/>
                </a:solidFill>
              </a:rPr>
              <a:t>Move down the tree. </a:t>
            </a:r>
            <a:br>
              <a:rPr lang="en-US" i="0" dirty="0">
                <a:solidFill>
                  <a:srgbClr val="000000"/>
                </a:solidFill>
              </a:rPr>
            </a:br>
            <a:r>
              <a:rPr lang="en-US" i="0" dirty="0">
                <a:solidFill>
                  <a:srgbClr val="000000"/>
                </a:solidFill>
              </a:rPr>
              <a:t>   Loop Invariant: </a:t>
            </a:r>
            <a:br>
              <a:rPr lang="en-US" i="0" dirty="0">
                <a:solidFill>
                  <a:srgbClr val="000000"/>
                </a:solidFill>
              </a:rPr>
            </a:br>
            <a:r>
              <a:rPr lang="en-US" i="0" dirty="0">
                <a:solidFill>
                  <a:srgbClr val="000000"/>
                </a:solidFill>
              </a:rPr>
              <a:t>      </a:t>
            </a:r>
            <a:r>
              <a:rPr lang="en-CA" i="0" dirty="0">
                <a:solidFill>
                  <a:srgbClr val="000000"/>
                </a:solidFill>
              </a:rPr>
              <a:t>If the key is contained in the original </a:t>
            </a:r>
            <a:r>
              <a:rPr lang="en-US" i="0" dirty="0">
                <a:solidFill>
                  <a:srgbClr val="000000"/>
                </a:solidFill>
              </a:rPr>
              <a:t>tree</a:t>
            </a:r>
            <a:r>
              <a:rPr lang="en-CA" i="0" dirty="0">
                <a:solidFill>
                  <a:srgbClr val="000000"/>
                </a:solidFill>
              </a:rPr>
              <a:t>, </a:t>
            </a:r>
            <a:br>
              <a:rPr lang="en-CA" i="0" dirty="0">
                <a:solidFill>
                  <a:srgbClr val="000000"/>
                </a:solidFill>
              </a:rPr>
            </a:br>
            <a:r>
              <a:rPr lang="en-CA" i="0" dirty="0">
                <a:solidFill>
                  <a:srgbClr val="000000"/>
                </a:solidFill>
              </a:rPr>
              <a:t>      then the key is contained in the sub</a:t>
            </a:r>
            <a:r>
              <a:rPr lang="en-US" i="0" dirty="0">
                <a:solidFill>
                  <a:srgbClr val="000000"/>
                </a:solidFill>
              </a:rPr>
              <a:t>-tree </a:t>
            </a:r>
            <a:br>
              <a:rPr lang="en-US" i="0" dirty="0">
                <a:solidFill>
                  <a:srgbClr val="000000"/>
                </a:solidFill>
              </a:rPr>
            </a:br>
            <a:r>
              <a:rPr lang="en-US" i="0" dirty="0">
                <a:solidFill>
                  <a:srgbClr val="000000"/>
                </a:solidFill>
              </a:rPr>
              <a:t>      rooted at the current node.</a:t>
            </a:r>
          </a:p>
        </p:txBody>
      </p:sp>
      <p:sp>
        <p:nvSpPr>
          <p:cNvPr id="46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dirty="0"/>
              <a:t>Iterative Algorithm</a:t>
            </a:r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05871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/>
          </a:p>
        </p:txBody>
      </p:sp>
      <p:graphicFrame>
        <p:nvGraphicFramePr>
          <p:cNvPr id="7171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72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Lecture</a:t>
            </a:r>
            <a:r>
              <a:rPr lang="en-US" sz="2400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2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7174" name="Text Box 12"/>
          <p:cNvSpPr txBox="1">
            <a:spLocks noChangeArrowheads="1"/>
          </p:cNvSpPr>
          <p:nvPr/>
        </p:nvSpPr>
        <p:spPr bwMode="auto">
          <a:xfrm>
            <a:off x="4646613" y="2303463"/>
            <a:ext cx="3503612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5" action="ppaction://hlinksldjump"/>
              </a:rPr>
              <a:t>Abstract Positions/Pointers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6" action="ppaction://hlinksldjump"/>
              </a:rPr>
              <a:t>Positions in an Array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7" action="ppaction://hlinksldjump"/>
              </a:rPr>
              <a:t>Pointers in C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8" action="ppaction://hlinksldjump"/>
              </a:rPr>
              <a:t>References in Java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9" action="ppaction://hlinksldjump"/>
              </a:rPr>
              <a:t>Implementing Positions in Trees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" action="ppaction://noaction"/>
              </a:rPr>
              <a:t>Building Trees</a:t>
            </a:r>
            <a:endParaRPr lang="en-US" altLang="en-US" sz="2000" i="0"/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sz="4000" i="0" kern="0" dirty="0"/>
              <a:t>Positions and Pointers</a:t>
            </a:r>
          </a:p>
        </p:txBody>
      </p:sp>
      <p:pic>
        <p:nvPicPr>
          <p:cNvPr id="7176" name="Picture 2" descr="http://www.teclasap.com.br/wp-content/uploads/2013/07/finger-in-every-pie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50" y="1905000"/>
            <a:ext cx="4192588" cy="32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395602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706" name="AutoShape 2" descr="Green marble"/>
          <p:cNvSpPr>
            <a:spLocks noChangeArrowheads="1"/>
          </p:cNvSpPr>
          <p:nvPr/>
        </p:nvSpPr>
        <p:spPr bwMode="auto">
          <a:xfrm>
            <a:off x="3813588" y="3581394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 w="38100">
            <a:noFill/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defTabSz="457200" fontAlgn="auto">
              <a:spcBef>
                <a:spcPct val="50000"/>
              </a:spcBef>
              <a:spcAft>
                <a:spcPts val="0"/>
              </a:spcAft>
            </a:pPr>
            <a:endParaRPr lang="en-US" sz="3000" i="0">
              <a:solidFill>
                <a:srgbClr val="000000"/>
              </a:solidFill>
              <a:latin typeface="Times New Roman" pitchFamily="38" charset="0"/>
              <a:cs typeface="+mn-cs"/>
            </a:endParaRPr>
          </a:p>
        </p:txBody>
      </p:sp>
      <p:sp>
        <p:nvSpPr>
          <p:cNvPr id="1096709" name="Text Box 5"/>
          <p:cNvSpPr txBox="1">
            <a:spLocks noChangeArrowheads="1"/>
          </p:cNvSpPr>
          <p:nvPr/>
        </p:nvSpPr>
        <p:spPr bwMode="auto">
          <a:xfrm>
            <a:off x="3935826" y="3413119"/>
            <a:ext cx="868362" cy="39687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i="0">
                <a:solidFill>
                  <a:srgbClr val="000000"/>
                </a:solidFill>
                <a:latin typeface="Times New Roman" pitchFamily="38" charset="0"/>
                <a:cs typeface="+mn-cs"/>
              </a:rPr>
              <a:t>key </a:t>
            </a:r>
            <a:r>
              <a:rPr lang="en-US" sz="2000" i="0">
                <a:solidFill>
                  <a:srgbClr val="254C00"/>
                </a:solidFill>
                <a:latin typeface="Times New Roman" pitchFamily="38" charset="0"/>
                <a:cs typeface="+mn-cs"/>
              </a:rPr>
              <a:t>17</a:t>
            </a:r>
            <a:endParaRPr lang="en-CA" sz="2000" i="0">
              <a:solidFill>
                <a:srgbClr val="254C00"/>
              </a:solidFill>
              <a:latin typeface="Times New Roman" pitchFamily="38" charset="0"/>
              <a:cs typeface="+mn-cs"/>
            </a:endParaRP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4118388" y="3124194"/>
            <a:ext cx="4495800" cy="2819400"/>
            <a:chOff x="240" y="1392"/>
            <a:chExt cx="5208" cy="2640"/>
          </a:xfrm>
        </p:grpSpPr>
        <p:sp>
          <p:nvSpPr>
            <p:cNvPr id="1096714" name="Oval 10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38</a:t>
              </a:r>
            </a:p>
          </p:txBody>
        </p:sp>
        <p:sp>
          <p:nvSpPr>
            <p:cNvPr id="1096715" name="Oval 11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25</a:t>
              </a:r>
            </a:p>
          </p:txBody>
        </p:sp>
        <p:cxnSp>
          <p:nvCxnSpPr>
            <p:cNvPr id="1096716" name="AutoShape 12"/>
            <p:cNvCxnSpPr>
              <a:cxnSpLocks noChangeShapeType="1"/>
              <a:stCxn id="1096714" idx="4"/>
              <a:endCxn id="1096715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17" name="Oval 13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17</a:t>
              </a:r>
            </a:p>
          </p:txBody>
        </p:sp>
        <p:sp>
          <p:nvSpPr>
            <p:cNvPr id="1096718" name="Oval 14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</a:t>
              </a:r>
            </a:p>
          </p:txBody>
        </p:sp>
        <p:sp>
          <p:nvSpPr>
            <p:cNvPr id="1096719" name="Oval 15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21</a:t>
              </a:r>
            </a:p>
          </p:txBody>
        </p:sp>
        <p:cxnSp>
          <p:nvCxnSpPr>
            <p:cNvPr id="1096720" name="AutoShape 16"/>
            <p:cNvCxnSpPr>
              <a:cxnSpLocks noChangeShapeType="1"/>
              <a:stCxn id="1096717" idx="4"/>
              <a:endCxn id="1096718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21" name="AutoShape 17"/>
            <p:cNvCxnSpPr>
              <a:cxnSpLocks noChangeShapeType="1"/>
              <a:stCxn id="1096717" idx="4"/>
              <a:endCxn id="1096719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22" name="AutoShape 18"/>
            <p:cNvCxnSpPr>
              <a:cxnSpLocks noChangeShapeType="1"/>
              <a:stCxn id="1096715" idx="4"/>
              <a:endCxn id="1096717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23" name="Oval 19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31</a:t>
              </a:r>
            </a:p>
          </p:txBody>
        </p:sp>
        <p:sp>
          <p:nvSpPr>
            <p:cNvPr id="1096724" name="Oval 20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28</a:t>
              </a:r>
            </a:p>
          </p:txBody>
        </p:sp>
        <p:sp>
          <p:nvSpPr>
            <p:cNvPr id="1096725" name="Oval 21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35</a:t>
              </a:r>
            </a:p>
          </p:txBody>
        </p:sp>
        <p:cxnSp>
          <p:nvCxnSpPr>
            <p:cNvPr id="1096726" name="AutoShape 22"/>
            <p:cNvCxnSpPr>
              <a:cxnSpLocks noChangeShapeType="1"/>
              <a:stCxn id="1096723" idx="4"/>
              <a:endCxn id="1096724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27" name="AutoShape 23"/>
            <p:cNvCxnSpPr>
              <a:cxnSpLocks noChangeShapeType="1"/>
              <a:stCxn id="1096723" idx="4"/>
              <a:endCxn id="1096725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28" name="AutoShape 24"/>
            <p:cNvCxnSpPr>
              <a:cxnSpLocks noChangeShapeType="1"/>
              <a:stCxn id="1096715" idx="4"/>
              <a:endCxn id="1096723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29" name="Oval 25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51</a:t>
              </a:r>
            </a:p>
          </p:txBody>
        </p:sp>
        <p:cxnSp>
          <p:nvCxnSpPr>
            <p:cNvPr id="1096730" name="AutoShape 26"/>
            <p:cNvCxnSpPr>
              <a:cxnSpLocks noChangeShapeType="1"/>
              <a:stCxn id="1096714" idx="4"/>
              <a:endCxn id="1096729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31" name="Oval 27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42</a:t>
              </a:r>
            </a:p>
          </p:txBody>
        </p:sp>
        <p:sp>
          <p:nvSpPr>
            <p:cNvPr id="1096732" name="Oval 28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40</a:t>
              </a:r>
            </a:p>
          </p:txBody>
        </p:sp>
        <p:sp>
          <p:nvSpPr>
            <p:cNvPr id="1096733" name="Oval 29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49</a:t>
              </a:r>
            </a:p>
          </p:txBody>
        </p:sp>
        <p:cxnSp>
          <p:nvCxnSpPr>
            <p:cNvPr id="1096734" name="AutoShape 30"/>
            <p:cNvCxnSpPr>
              <a:cxnSpLocks noChangeShapeType="1"/>
              <a:stCxn id="1096731" idx="4"/>
              <a:endCxn id="1096732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35" name="AutoShape 31"/>
            <p:cNvCxnSpPr>
              <a:cxnSpLocks noChangeShapeType="1"/>
              <a:stCxn id="1096731" idx="4"/>
              <a:endCxn id="1096733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36" name="AutoShape 32"/>
            <p:cNvCxnSpPr>
              <a:cxnSpLocks noChangeShapeType="1"/>
              <a:stCxn id="1096729" idx="4"/>
              <a:endCxn id="1096731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096737" name="Oval 33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63</a:t>
              </a:r>
            </a:p>
          </p:txBody>
        </p:sp>
        <p:sp>
          <p:nvSpPr>
            <p:cNvPr id="1096738" name="Oval 34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55</a:t>
              </a:r>
            </a:p>
          </p:txBody>
        </p:sp>
        <p:sp>
          <p:nvSpPr>
            <p:cNvPr id="1096739" name="Oval 35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defTabSz="457200" eaLnBrk="0" fontAlgn="auto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>
                  <a:solidFill>
                    <a:srgbClr val="FBEFD2"/>
                  </a:solidFill>
                  <a:latin typeface="Arial Rounded MT Bold" pitchFamily="38" charset="0"/>
                  <a:cs typeface="+mn-cs"/>
                </a:rPr>
                <a:t>71</a:t>
              </a:r>
            </a:p>
          </p:txBody>
        </p:sp>
        <p:cxnSp>
          <p:nvCxnSpPr>
            <p:cNvPr id="1096740" name="AutoShape 36"/>
            <p:cNvCxnSpPr>
              <a:cxnSpLocks noChangeShapeType="1"/>
              <a:stCxn id="1096737" idx="4"/>
              <a:endCxn id="1096738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41" name="AutoShape 37"/>
            <p:cNvCxnSpPr>
              <a:cxnSpLocks noChangeShapeType="1"/>
              <a:stCxn id="1096737" idx="4"/>
              <a:endCxn id="1096739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096742" name="AutoShape 38"/>
            <p:cNvCxnSpPr>
              <a:cxnSpLocks noChangeShapeType="1"/>
              <a:stCxn id="1096729" idx="4"/>
              <a:endCxn id="1096737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</p:grpSp>
      <p:sp>
        <p:nvSpPr>
          <p:cNvPr id="38" name="Rectangle 102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6447"/>
          </a:xfrm>
        </p:spPr>
        <p:txBody>
          <a:bodyPr/>
          <a:lstStyle/>
          <a:p>
            <a:r>
              <a:rPr lang="en-US" dirty="0"/>
              <a:t>Recursive Algorithm</a:t>
            </a:r>
            <a:endParaRPr lang="en-US" sz="4000" dirty="0"/>
          </a:p>
        </p:txBody>
      </p:sp>
      <p:sp>
        <p:nvSpPr>
          <p:cNvPr id="39" name="Rectangle 1027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204836" y="841085"/>
            <a:ext cx="8735964" cy="7990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tx2"/>
              </a:buClr>
              <a:buFont typeface="Wingdings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2"/>
              </a:buClr>
              <a:buFont typeface="Wingdings" charset="2"/>
              <a:buChar char="q"/>
              <a:defRPr sz="20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2pPr>
            <a:lvl3pPr marL="1143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3"/>
              </a:buClr>
              <a:buFont typeface="Wingdings" charset="2"/>
              <a:buChar char="²"/>
              <a:defRPr sz="18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3pPr>
            <a:lvl4pPr marL="1600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FF00FF"/>
              </a:buClr>
              <a:buFont typeface="Wingdings" charset="2"/>
              <a:buChar char="v"/>
              <a:defRPr sz="16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4pPr>
            <a:lvl5pPr marL="20574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5pPr>
            <a:lvl6pPr marL="25146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6pPr>
            <a:lvl7pPr marL="29718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7pPr>
            <a:lvl8pPr marL="3429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8pPr>
            <a:lvl9pPr marL="3886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9pPr>
          </a:lstStyle>
          <a:p>
            <a:pPr>
              <a:lnSpc>
                <a:spcPct val="90000"/>
              </a:lnSpc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If the key is not at the root, ask a friend to look for it in the appropriate subtree.</a:t>
            </a:r>
            <a:endParaRPr lang="en-US" sz="2000" i="0" kern="0" dirty="0">
              <a:solidFill>
                <a:srgbClr val="000000"/>
              </a:solidFill>
            </a:endParaRPr>
          </a:p>
        </p:txBody>
      </p:sp>
      <p:sp>
        <p:nvSpPr>
          <p:cNvPr id="40" name="Text Box 1028"/>
          <p:cNvSpPr txBox="1">
            <a:spLocks noChangeArrowheads="1"/>
          </p:cNvSpPr>
          <p:nvPr/>
        </p:nvSpPr>
        <p:spPr bwMode="auto">
          <a:xfrm>
            <a:off x="204836" y="2964190"/>
            <a:ext cx="3933824" cy="278384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Algorithm</a:t>
            </a:r>
            <a:r>
              <a:rPr lang="en-US" sz="1800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 err="1">
                <a:solidFill>
                  <a:srgbClr val="800000"/>
                </a:solidFill>
                <a:latin typeface="Times New Roman" pitchFamily="38" charset="0"/>
                <a:cs typeface="+mn-cs"/>
              </a:rPr>
              <a:t>TreeSearch</a:t>
            </a: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,</a:t>
            </a:r>
            <a:r>
              <a:rPr lang="en-US" sz="1800" b="1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 v</a:t>
            </a: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)	</a:t>
            </a:r>
          </a:p>
          <a:p>
            <a:pPr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	</a:t>
            </a: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if</a:t>
            </a:r>
            <a:r>
              <a:rPr lang="en-US" sz="1800" i="0" dirty="0">
                <a:solidFill>
                  <a:srgbClr val="8000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 err="1">
                <a:solidFill>
                  <a:srgbClr val="254C00"/>
                </a:solidFill>
                <a:latin typeface="Times New Roman" pitchFamily="38" charset="0"/>
                <a:cs typeface="+mn-cs"/>
              </a:rPr>
              <a:t>T.isExternal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	return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“not there”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if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254C00"/>
                </a:solidFill>
                <a:latin typeface="Symbol" pitchFamily="38" charset="2"/>
                <a:cs typeface="+mn-cs"/>
                <a:sym typeface="Symbol" pitchFamily="38" charset="2"/>
              </a:rPr>
              <a:t>&lt;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key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	</a:t>
            </a: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return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 err="1">
                <a:solidFill>
                  <a:srgbClr val="254C00"/>
                </a:solidFill>
                <a:latin typeface="Times New Roman" pitchFamily="38" charset="0"/>
                <a:cs typeface="+mn-cs"/>
              </a:rPr>
              <a:t>TreeSearch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,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 err="1">
                <a:solidFill>
                  <a:srgbClr val="254C00"/>
                </a:solidFill>
                <a:latin typeface="Times New Roman" pitchFamily="38" charset="0"/>
                <a:cs typeface="+mn-cs"/>
              </a:rPr>
              <a:t>T.left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))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else if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254C00"/>
                </a:solidFill>
                <a:latin typeface="Symbol" pitchFamily="38" charset="2"/>
                <a:cs typeface="+mn-cs"/>
                <a:sym typeface="Symbol" pitchFamily="38" charset="2"/>
              </a:rPr>
              <a:t>=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key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	</a:t>
            </a: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return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endParaRPr lang="en-US" sz="1800" i="0" dirty="0">
              <a:solidFill>
                <a:srgbClr val="254C00"/>
              </a:solidFill>
              <a:latin typeface="Times New Roman" pitchFamily="38" charset="0"/>
              <a:cs typeface="+mn-cs"/>
            </a:endParaRP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else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{ </a:t>
            </a:r>
            <a:r>
              <a:rPr lang="en-US" sz="1800" b="1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i="0" dirty="0">
                <a:solidFill>
                  <a:srgbClr val="CC3300"/>
                </a:solidFill>
                <a:latin typeface="Symbol" pitchFamily="38" charset="2"/>
                <a:cs typeface="+mn-cs"/>
                <a:sym typeface="Symbol" pitchFamily="38" charset="2"/>
              </a:rPr>
              <a:t>&gt;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key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CC3300"/>
                </a:solidFill>
                <a:latin typeface="Times New Roman" pitchFamily="38" charset="0"/>
                <a:cs typeface="+mn-cs"/>
              </a:rPr>
              <a:t>) }</a:t>
            </a:r>
          </a:p>
          <a:p>
            <a:pPr marL="285750" lvl="1" defTabSz="285750" fontAlgn="auto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CC3300"/>
              </a:buClr>
              <a:buSzPct val="110000"/>
              <a:buFont typeface="Wingdings" pitchFamily="38" charset="2"/>
              <a:buNone/>
            </a:pP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	</a:t>
            </a:r>
            <a:r>
              <a:rPr lang="en-US" sz="1800" b="1" i="0" dirty="0">
                <a:solidFill>
                  <a:srgbClr val="000000"/>
                </a:solidFill>
                <a:latin typeface="Times New Roman" pitchFamily="38" charset="0"/>
                <a:cs typeface="+mn-cs"/>
              </a:rPr>
              <a:t>return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 err="1">
                <a:solidFill>
                  <a:srgbClr val="254C00"/>
                </a:solidFill>
                <a:latin typeface="Times New Roman" pitchFamily="38" charset="0"/>
                <a:cs typeface="+mn-cs"/>
              </a:rPr>
              <a:t>TreeSearch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k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,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 </a:t>
            </a:r>
            <a:r>
              <a:rPr lang="en-US" sz="1800" b="1" dirty="0" err="1">
                <a:solidFill>
                  <a:srgbClr val="254C00"/>
                </a:solidFill>
                <a:latin typeface="Times New Roman" pitchFamily="38" charset="0"/>
                <a:cs typeface="+mn-cs"/>
              </a:rPr>
              <a:t>T.right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(</a:t>
            </a:r>
            <a:r>
              <a:rPr lang="en-US" sz="1800" b="1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v</a:t>
            </a:r>
            <a:r>
              <a:rPr lang="en-US" sz="1800" i="0" dirty="0">
                <a:solidFill>
                  <a:srgbClr val="254C00"/>
                </a:solidFill>
                <a:latin typeface="Times New Roman" pitchFamily="38" charset="0"/>
                <a:cs typeface="+mn-cs"/>
              </a:rPr>
              <a:t>))</a:t>
            </a:r>
          </a:p>
        </p:txBody>
      </p:sp>
    </p:spTree>
    <p:extLst>
      <p:ext uri="{BB962C8B-B14F-4D97-AF65-F5344CB8AC3E}">
        <p14:creationId xmlns:p14="http://schemas.microsoft.com/office/powerpoint/2010/main" val="3628671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2" name="Oval 4"/>
          <p:cNvSpPr>
            <a:spLocks noChangeArrowheads="1"/>
          </p:cNvSpPr>
          <p:nvPr/>
        </p:nvSpPr>
        <p:spPr bwMode="auto">
          <a:xfrm flipH="1">
            <a:off x="1159102" y="2074139"/>
            <a:ext cx="320675" cy="319087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3</a:t>
            </a:r>
          </a:p>
        </p:txBody>
      </p:sp>
      <p:sp>
        <p:nvSpPr>
          <p:cNvPr id="140293" name="Oval 5"/>
          <p:cNvSpPr>
            <a:spLocks noChangeArrowheads="1"/>
          </p:cNvSpPr>
          <p:nvPr/>
        </p:nvSpPr>
        <p:spPr bwMode="auto">
          <a:xfrm flipH="1">
            <a:off x="168502" y="1691551"/>
            <a:ext cx="319088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1</a:t>
            </a:r>
          </a:p>
        </p:txBody>
      </p:sp>
      <p:sp>
        <p:nvSpPr>
          <p:cNvPr id="140294" name="Oval 6"/>
          <p:cNvSpPr>
            <a:spLocks noChangeArrowheads="1"/>
          </p:cNvSpPr>
          <p:nvPr/>
        </p:nvSpPr>
        <p:spPr bwMode="auto">
          <a:xfrm flipH="1">
            <a:off x="2497365" y="2453551"/>
            <a:ext cx="319087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11</a:t>
            </a:r>
          </a:p>
        </p:txBody>
      </p:sp>
      <p:sp>
        <p:nvSpPr>
          <p:cNvPr id="140295" name="Oval 7"/>
          <p:cNvSpPr>
            <a:spLocks noChangeArrowheads="1"/>
          </p:cNvSpPr>
          <p:nvPr/>
        </p:nvSpPr>
        <p:spPr bwMode="auto">
          <a:xfrm flipH="1">
            <a:off x="1908402" y="2926626"/>
            <a:ext cx="320675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9</a:t>
            </a:r>
          </a:p>
        </p:txBody>
      </p:sp>
      <p:cxnSp>
        <p:nvCxnSpPr>
          <p:cNvPr id="140298" name="AutoShape 10"/>
          <p:cNvCxnSpPr>
            <a:cxnSpLocks noChangeShapeType="1"/>
            <a:stCxn id="140292" idx="3"/>
            <a:endCxn id="140294" idx="7"/>
          </p:cNvCxnSpPr>
          <p:nvPr/>
        </p:nvCxnSpPr>
        <p:spPr bwMode="auto">
          <a:xfrm>
            <a:off x="1432152" y="2374176"/>
            <a:ext cx="1112838" cy="9683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299" name="AutoShape 11"/>
          <p:cNvCxnSpPr>
            <a:cxnSpLocks noChangeShapeType="1"/>
            <a:stCxn id="140293" idx="3"/>
            <a:endCxn id="140292" idx="7"/>
          </p:cNvCxnSpPr>
          <p:nvPr/>
        </p:nvCxnSpPr>
        <p:spPr bwMode="auto">
          <a:xfrm>
            <a:off x="441552" y="1993176"/>
            <a:ext cx="763588" cy="9842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302" name="AutoShape 14"/>
          <p:cNvCxnSpPr>
            <a:cxnSpLocks noChangeShapeType="1"/>
            <a:stCxn id="140316" idx="1"/>
            <a:endCxn id="140295" idx="5"/>
          </p:cNvCxnSpPr>
          <p:nvPr/>
        </p:nvCxnSpPr>
        <p:spPr bwMode="auto">
          <a:xfrm flipV="1">
            <a:off x="1757590" y="3228251"/>
            <a:ext cx="196850" cy="2047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304" name="AutoShape 16"/>
          <p:cNvCxnSpPr>
            <a:cxnSpLocks noChangeShapeType="1"/>
            <a:stCxn id="140306" idx="7"/>
            <a:endCxn id="140294" idx="3"/>
          </p:cNvCxnSpPr>
          <p:nvPr/>
        </p:nvCxnSpPr>
        <p:spPr bwMode="auto">
          <a:xfrm flipH="1" flipV="1">
            <a:off x="2770415" y="2755176"/>
            <a:ext cx="361950" cy="20796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305" name="AutoShape 17"/>
          <p:cNvCxnSpPr>
            <a:cxnSpLocks noChangeShapeType="1"/>
            <a:stCxn id="140295" idx="1"/>
            <a:endCxn id="140294" idx="5"/>
          </p:cNvCxnSpPr>
          <p:nvPr/>
        </p:nvCxnSpPr>
        <p:spPr bwMode="auto">
          <a:xfrm flipV="1">
            <a:off x="2181452" y="2755176"/>
            <a:ext cx="363538" cy="18891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140306" name="Oval 18"/>
          <p:cNvSpPr>
            <a:spLocks noChangeArrowheads="1"/>
          </p:cNvSpPr>
          <p:nvPr/>
        </p:nvSpPr>
        <p:spPr bwMode="auto">
          <a:xfrm flipH="1">
            <a:off x="3084740" y="2926626"/>
            <a:ext cx="319087" cy="320675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12</a:t>
            </a:r>
          </a:p>
        </p:txBody>
      </p:sp>
      <p:sp>
        <p:nvSpPr>
          <p:cNvPr id="140316" name="Oval 28"/>
          <p:cNvSpPr>
            <a:spLocks noChangeArrowheads="1"/>
          </p:cNvSpPr>
          <p:nvPr/>
        </p:nvSpPr>
        <p:spPr bwMode="auto">
          <a:xfrm flipH="1">
            <a:off x="1484540" y="3415576"/>
            <a:ext cx="320675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8</a:t>
            </a:r>
          </a:p>
        </p:txBody>
      </p:sp>
      <p:sp>
        <p:nvSpPr>
          <p:cNvPr id="140321" name="Text Box 33"/>
          <p:cNvSpPr txBox="1">
            <a:spLocks noChangeArrowheads="1"/>
          </p:cNvSpPr>
          <p:nvPr/>
        </p:nvSpPr>
        <p:spPr bwMode="auto">
          <a:xfrm flipH="1">
            <a:off x="1387702" y="1783626"/>
            <a:ext cx="384532" cy="40011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b="1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v</a:t>
            </a:r>
          </a:p>
        </p:txBody>
      </p:sp>
      <p:sp>
        <p:nvSpPr>
          <p:cNvPr id="140322" name="Text Box 34"/>
          <p:cNvSpPr txBox="1">
            <a:spLocks noChangeArrowheads="1"/>
          </p:cNvSpPr>
          <p:nvPr/>
        </p:nvSpPr>
        <p:spPr bwMode="auto">
          <a:xfrm flipH="1">
            <a:off x="1197202" y="3180626"/>
            <a:ext cx="441764" cy="40011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b="1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w</a:t>
            </a:r>
          </a:p>
        </p:txBody>
      </p:sp>
      <p:sp>
        <p:nvSpPr>
          <p:cNvPr id="140329" name="Oval 41"/>
          <p:cNvSpPr>
            <a:spLocks noChangeArrowheads="1"/>
          </p:cNvSpPr>
          <p:nvPr/>
        </p:nvSpPr>
        <p:spPr bwMode="auto">
          <a:xfrm flipH="1">
            <a:off x="397102" y="2453551"/>
            <a:ext cx="319088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2</a:t>
            </a:r>
          </a:p>
        </p:txBody>
      </p:sp>
      <p:cxnSp>
        <p:nvCxnSpPr>
          <p:cNvPr id="140335" name="AutoShape 47"/>
          <p:cNvCxnSpPr>
            <a:cxnSpLocks noChangeShapeType="1"/>
            <a:stCxn id="140329" idx="1"/>
            <a:endCxn id="140292" idx="5"/>
          </p:cNvCxnSpPr>
          <p:nvPr/>
        </p:nvCxnSpPr>
        <p:spPr bwMode="auto">
          <a:xfrm flipV="1">
            <a:off x="670152" y="2374176"/>
            <a:ext cx="534988" cy="9683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2" name="Freeform 1"/>
          <p:cNvSpPr/>
          <p:nvPr/>
        </p:nvSpPr>
        <p:spPr>
          <a:xfrm>
            <a:off x="1137654" y="2505145"/>
            <a:ext cx="190615" cy="1308100"/>
          </a:xfrm>
          <a:custGeom>
            <a:avLst/>
            <a:gdLst>
              <a:gd name="connsiteX0" fmla="*/ 190615 w 190615"/>
              <a:gd name="connsiteY0" fmla="*/ 1308100 h 1308100"/>
              <a:gd name="connsiteX1" fmla="*/ 115 w 190615"/>
              <a:gd name="connsiteY1" fmla="*/ 476250 h 1308100"/>
              <a:gd name="connsiteX2" fmla="*/ 158865 w 190615"/>
              <a:gd name="connsiteY2" fmla="*/ 0 h 130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615" h="1308100">
                <a:moveTo>
                  <a:pt x="190615" y="1308100"/>
                </a:moveTo>
                <a:cubicBezTo>
                  <a:pt x="98011" y="1001183"/>
                  <a:pt x="5407" y="694267"/>
                  <a:pt x="115" y="476250"/>
                </a:cubicBezTo>
                <a:cubicBezTo>
                  <a:pt x="-5177" y="258233"/>
                  <a:pt x="173682" y="890058"/>
                  <a:pt x="158865" y="0"/>
                </a:cubicBezTo>
              </a:path>
            </a:pathLst>
          </a:custGeom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2202341" y="3233680"/>
            <a:ext cx="471487" cy="555625"/>
            <a:chOff x="6419610" y="5175250"/>
            <a:chExt cx="471487" cy="555625"/>
          </a:xfrm>
        </p:grpSpPr>
        <p:cxnSp>
          <p:nvCxnSpPr>
            <p:cNvPr id="71" name="AutoShape 15"/>
            <p:cNvCxnSpPr>
              <a:cxnSpLocks noChangeShapeType="1"/>
              <a:stCxn id="72" idx="1"/>
            </p:cNvCxnSpPr>
            <p:nvPr/>
          </p:nvCxnSpPr>
          <p:spPr bwMode="auto">
            <a:xfrm flipH="1" flipV="1">
              <a:off x="6419610" y="5175250"/>
              <a:ext cx="198437" cy="2540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72" name="Oval 59"/>
            <p:cNvSpPr>
              <a:spLocks noChangeArrowheads="1"/>
            </p:cNvSpPr>
            <p:nvPr/>
          </p:nvSpPr>
          <p:spPr bwMode="auto">
            <a:xfrm>
              <a:off x="6570422" y="5410200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571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10</a:t>
              </a: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020755" y="4545239"/>
            <a:ext cx="1239209" cy="832448"/>
            <a:chOff x="1962189" y="5479542"/>
            <a:chExt cx="1239209" cy="832448"/>
          </a:xfrm>
        </p:grpSpPr>
        <p:sp>
          <p:nvSpPr>
            <p:cNvPr id="78" name="Oval 5"/>
            <p:cNvSpPr>
              <a:spLocks noChangeArrowheads="1"/>
            </p:cNvSpPr>
            <p:nvPr/>
          </p:nvSpPr>
          <p:spPr bwMode="auto">
            <a:xfrm>
              <a:off x="2455902" y="5479542"/>
              <a:ext cx="319087" cy="32067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6</a:t>
              </a:r>
            </a:p>
          </p:txBody>
        </p:sp>
        <p:cxnSp>
          <p:nvCxnSpPr>
            <p:cNvPr id="79" name="AutoShape 13"/>
            <p:cNvCxnSpPr>
              <a:cxnSpLocks noChangeShapeType="1"/>
              <a:stCxn id="80" idx="7"/>
              <a:endCxn id="78" idx="3"/>
            </p:cNvCxnSpPr>
            <p:nvPr/>
          </p:nvCxnSpPr>
          <p:spPr bwMode="auto">
            <a:xfrm flipV="1">
              <a:off x="2235239" y="5762117"/>
              <a:ext cx="266700" cy="25082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80" name="Oval 23"/>
            <p:cNvSpPr>
              <a:spLocks noChangeArrowheads="1"/>
            </p:cNvSpPr>
            <p:nvPr/>
          </p:nvSpPr>
          <p:spPr bwMode="auto">
            <a:xfrm>
              <a:off x="1962189" y="5974842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5</a:t>
              </a:r>
            </a:p>
          </p:txBody>
        </p:sp>
        <p:cxnSp>
          <p:nvCxnSpPr>
            <p:cNvPr id="81" name="AutoShape 13"/>
            <p:cNvCxnSpPr>
              <a:cxnSpLocks noChangeShapeType="1"/>
              <a:stCxn id="82" idx="1"/>
              <a:endCxn id="78" idx="5"/>
            </p:cNvCxnSpPr>
            <p:nvPr/>
          </p:nvCxnSpPr>
          <p:spPr bwMode="auto">
            <a:xfrm flipH="1" flipV="1">
              <a:off x="2728260" y="5753255"/>
              <a:ext cx="199425" cy="28502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82" name="Oval 23"/>
            <p:cNvSpPr>
              <a:spLocks noChangeArrowheads="1"/>
            </p:cNvSpPr>
            <p:nvPr/>
          </p:nvSpPr>
          <p:spPr bwMode="auto">
            <a:xfrm>
              <a:off x="2880723" y="5991315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7</a:t>
              </a: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1014797" y="3968009"/>
            <a:ext cx="558757" cy="594790"/>
            <a:chOff x="1857375" y="4877598"/>
            <a:chExt cx="558757" cy="594790"/>
          </a:xfrm>
        </p:grpSpPr>
        <p:sp>
          <p:nvSpPr>
            <p:cNvPr id="85" name="Oval 7"/>
            <p:cNvSpPr>
              <a:spLocks noChangeArrowheads="1"/>
            </p:cNvSpPr>
            <p:nvPr/>
          </p:nvSpPr>
          <p:spPr bwMode="auto">
            <a:xfrm>
              <a:off x="1857375" y="4877598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571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4</a:t>
              </a:r>
            </a:p>
          </p:txBody>
        </p:sp>
        <p:cxnSp>
          <p:nvCxnSpPr>
            <p:cNvPr id="86" name="AutoShape 11"/>
            <p:cNvCxnSpPr>
              <a:cxnSpLocks noChangeShapeType="1"/>
            </p:cNvCxnSpPr>
            <p:nvPr/>
          </p:nvCxnSpPr>
          <p:spPr bwMode="auto">
            <a:xfrm flipH="1" flipV="1">
              <a:off x="2148740" y="5156514"/>
              <a:ext cx="267392" cy="315874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</p:grpSp>
      <p:cxnSp>
        <p:nvCxnSpPr>
          <p:cNvPr id="92" name="AutoShape 17"/>
          <p:cNvCxnSpPr>
            <a:cxnSpLocks noChangeShapeType="1"/>
          </p:cNvCxnSpPr>
          <p:nvPr/>
        </p:nvCxnSpPr>
        <p:spPr bwMode="auto">
          <a:xfrm flipV="1">
            <a:off x="1288510" y="3689289"/>
            <a:ext cx="242992" cy="325682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9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6447"/>
          </a:xfrm>
        </p:spPr>
        <p:txBody>
          <a:bodyPr/>
          <a:lstStyle/>
          <a:p>
            <a:r>
              <a:rPr lang="en-US" dirty="0"/>
              <a:t>Insertions/Deletions</a:t>
            </a:r>
            <a:endParaRPr lang="en-US" sz="4000" dirty="0"/>
          </a:p>
        </p:txBody>
      </p:sp>
      <p:sp>
        <p:nvSpPr>
          <p:cNvPr id="97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3509933" y="1001713"/>
            <a:ext cx="8520400" cy="17311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tx2"/>
              </a:buClr>
              <a:buFont typeface="Wingdings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2"/>
              </a:buClr>
              <a:buFont typeface="Wingdings" charset="2"/>
              <a:buChar char="q"/>
              <a:defRPr sz="20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2pPr>
            <a:lvl3pPr marL="1143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3"/>
              </a:buClr>
              <a:buFont typeface="Wingdings" charset="2"/>
              <a:buChar char="²"/>
              <a:defRPr sz="18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3pPr>
            <a:lvl4pPr marL="1600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FF00FF"/>
              </a:buClr>
              <a:buFont typeface="Wingdings" charset="2"/>
              <a:buChar char="v"/>
              <a:defRPr sz="16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4pPr>
            <a:lvl5pPr marL="20574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5pPr>
            <a:lvl6pPr marL="25146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6pPr>
            <a:lvl7pPr marL="29718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7pPr>
            <a:lvl8pPr marL="3429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8pPr>
            <a:lvl9pPr marL="3886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9pPr>
          </a:lstStyle>
          <a:p>
            <a:pPr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To </a:t>
            </a:r>
            <a:r>
              <a:rPr lang="en-US" i="0" kern="0" dirty="0">
                <a:solidFill>
                  <a:srgbClr val="800000"/>
                </a:solidFill>
              </a:rPr>
              <a:t>insert</a:t>
            </a:r>
            <a:r>
              <a:rPr lang="en-US" i="0" kern="0" dirty="0">
                <a:solidFill>
                  <a:srgbClr val="000000"/>
                </a:solidFill>
              </a:rPr>
              <a:t>(key, data): </a:t>
            </a:r>
          </a:p>
          <a:p>
            <a:pPr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We search for key.</a:t>
            </a:r>
          </a:p>
          <a:p>
            <a:pPr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Not being there, </a:t>
            </a:r>
            <a:br>
              <a:rPr lang="en-US" i="0" kern="0" dirty="0">
                <a:solidFill>
                  <a:srgbClr val="000000"/>
                </a:solidFill>
              </a:rPr>
            </a:br>
            <a:r>
              <a:rPr lang="en-US" i="0" kern="0" dirty="0">
                <a:solidFill>
                  <a:srgbClr val="000000"/>
                </a:solidFill>
              </a:rPr>
              <a:t>       we end up in an empty tree.</a:t>
            </a:r>
          </a:p>
          <a:p>
            <a:pPr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Insert the key there. 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53648" y="1080872"/>
            <a:ext cx="138211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0000"/>
                </a:solidFill>
                <a:latin typeface="Arial"/>
                <a:cs typeface="+mn-cs"/>
              </a:rPr>
              <a:t>Insert 10</a:t>
            </a:r>
          </a:p>
        </p:txBody>
      </p:sp>
      <p:sp>
        <p:nvSpPr>
          <p:cNvPr id="101" name="AutoShape 96"/>
          <p:cNvSpPr>
            <a:spLocks noChangeArrowheads="1"/>
          </p:cNvSpPr>
          <p:nvPr/>
        </p:nvSpPr>
        <p:spPr bwMode="auto">
          <a:xfrm rot="2998418">
            <a:off x="1671987" y="3054292"/>
            <a:ext cx="1217613" cy="612775"/>
          </a:xfrm>
          <a:prstGeom prst="roundRect">
            <a:avLst>
              <a:gd name="adj" fmla="val 29167"/>
            </a:avLst>
          </a:prstGeom>
          <a:noFill/>
          <a:ln w="12700">
            <a:solidFill>
              <a:schemeClr val="tx2"/>
            </a:solidFill>
            <a:prstDash val="lgDash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FBEFD2"/>
              </a:solidFill>
              <a:latin typeface="Arial"/>
              <a:cs typeface="+mn-cs"/>
            </a:endParaRPr>
          </a:p>
        </p:txBody>
      </p:sp>
      <p:sp>
        <p:nvSpPr>
          <p:cNvPr id="17" name="Freeform 16"/>
          <p:cNvSpPr/>
          <p:nvPr/>
        </p:nvSpPr>
        <p:spPr bwMode="auto">
          <a:xfrm>
            <a:off x="342900" y="1765300"/>
            <a:ext cx="2390749" cy="1917700"/>
          </a:xfrm>
          <a:custGeom>
            <a:avLst/>
            <a:gdLst>
              <a:gd name="connsiteX0" fmla="*/ 0 w 2727223"/>
              <a:gd name="connsiteY0" fmla="*/ 0 h 2343761"/>
              <a:gd name="connsiteX1" fmla="*/ 965200 w 2727223"/>
              <a:gd name="connsiteY1" fmla="*/ 190500 h 2343761"/>
              <a:gd name="connsiteX2" fmla="*/ 2349500 w 2727223"/>
              <a:gd name="connsiteY2" fmla="*/ 609600 h 2343761"/>
              <a:gd name="connsiteX3" fmla="*/ 1727200 w 2727223"/>
              <a:gd name="connsiteY3" fmla="*/ 1155700 h 2343761"/>
              <a:gd name="connsiteX4" fmla="*/ 2184400 w 2727223"/>
              <a:gd name="connsiteY4" fmla="*/ 1739900 h 2343761"/>
              <a:gd name="connsiteX5" fmla="*/ 2692400 w 2727223"/>
              <a:gd name="connsiteY5" fmla="*/ 2311400 h 2343761"/>
              <a:gd name="connsiteX6" fmla="*/ 2641600 w 2727223"/>
              <a:gd name="connsiteY6" fmla="*/ 2222500 h 2343761"/>
              <a:gd name="connsiteX0" fmla="*/ 0 w 2752623"/>
              <a:gd name="connsiteY0" fmla="*/ 0 h 2521561"/>
              <a:gd name="connsiteX1" fmla="*/ 990600 w 2752623"/>
              <a:gd name="connsiteY1" fmla="*/ 368300 h 2521561"/>
              <a:gd name="connsiteX2" fmla="*/ 2374900 w 2752623"/>
              <a:gd name="connsiteY2" fmla="*/ 787400 h 2521561"/>
              <a:gd name="connsiteX3" fmla="*/ 1752600 w 2752623"/>
              <a:gd name="connsiteY3" fmla="*/ 1333500 h 2521561"/>
              <a:gd name="connsiteX4" fmla="*/ 2209800 w 2752623"/>
              <a:gd name="connsiteY4" fmla="*/ 1917700 h 2521561"/>
              <a:gd name="connsiteX5" fmla="*/ 2717800 w 2752623"/>
              <a:gd name="connsiteY5" fmla="*/ 2489200 h 2521561"/>
              <a:gd name="connsiteX6" fmla="*/ 2667000 w 2752623"/>
              <a:gd name="connsiteY6" fmla="*/ 2400300 h 2521561"/>
              <a:gd name="connsiteX0" fmla="*/ 0 w 2752623"/>
              <a:gd name="connsiteY0" fmla="*/ 0 h 2521561"/>
              <a:gd name="connsiteX1" fmla="*/ 990600 w 2752623"/>
              <a:gd name="connsiteY1" fmla="*/ 368300 h 2521561"/>
              <a:gd name="connsiteX2" fmla="*/ 2374900 w 2752623"/>
              <a:gd name="connsiteY2" fmla="*/ 787400 h 2521561"/>
              <a:gd name="connsiteX3" fmla="*/ 1752600 w 2752623"/>
              <a:gd name="connsiteY3" fmla="*/ 1333500 h 2521561"/>
              <a:gd name="connsiteX4" fmla="*/ 2209800 w 2752623"/>
              <a:gd name="connsiteY4" fmla="*/ 1917700 h 2521561"/>
              <a:gd name="connsiteX5" fmla="*/ 2717800 w 2752623"/>
              <a:gd name="connsiteY5" fmla="*/ 2489200 h 2521561"/>
              <a:gd name="connsiteX6" fmla="*/ 2667000 w 2752623"/>
              <a:gd name="connsiteY6" fmla="*/ 2400300 h 2521561"/>
              <a:gd name="connsiteX0" fmla="*/ 0 w 2752623"/>
              <a:gd name="connsiteY0" fmla="*/ 0 h 2521561"/>
              <a:gd name="connsiteX1" fmla="*/ 965200 w 2752623"/>
              <a:gd name="connsiteY1" fmla="*/ 546100 h 2521561"/>
              <a:gd name="connsiteX2" fmla="*/ 2374900 w 2752623"/>
              <a:gd name="connsiteY2" fmla="*/ 787400 h 2521561"/>
              <a:gd name="connsiteX3" fmla="*/ 1752600 w 2752623"/>
              <a:gd name="connsiteY3" fmla="*/ 1333500 h 2521561"/>
              <a:gd name="connsiteX4" fmla="*/ 2209800 w 2752623"/>
              <a:gd name="connsiteY4" fmla="*/ 1917700 h 2521561"/>
              <a:gd name="connsiteX5" fmla="*/ 2717800 w 2752623"/>
              <a:gd name="connsiteY5" fmla="*/ 2489200 h 2521561"/>
              <a:gd name="connsiteX6" fmla="*/ 2667000 w 2752623"/>
              <a:gd name="connsiteY6" fmla="*/ 2400300 h 2521561"/>
              <a:gd name="connsiteX0" fmla="*/ 0 w 2767452"/>
              <a:gd name="connsiteY0" fmla="*/ 0 h 2529181"/>
              <a:gd name="connsiteX1" fmla="*/ 965200 w 2767452"/>
              <a:gd name="connsiteY1" fmla="*/ 546100 h 2529181"/>
              <a:gd name="connsiteX2" fmla="*/ 2374900 w 2767452"/>
              <a:gd name="connsiteY2" fmla="*/ 787400 h 2529181"/>
              <a:gd name="connsiteX3" fmla="*/ 1752600 w 2767452"/>
              <a:gd name="connsiteY3" fmla="*/ 1333500 h 2529181"/>
              <a:gd name="connsiteX4" fmla="*/ 2209800 w 2767452"/>
              <a:gd name="connsiteY4" fmla="*/ 1917700 h 2529181"/>
              <a:gd name="connsiteX5" fmla="*/ 2717800 w 2767452"/>
              <a:gd name="connsiteY5" fmla="*/ 2489200 h 2529181"/>
              <a:gd name="connsiteX6" fmla="*/ 2705100 w 2767452"/>
              <a:gd name="connsiteY6" fmla="*/ 2425700 h 2529181"/>
              <a:gd name="connsiteX0" fmla="*/ 0 w 2705100"/>
              <a:gd name="connsiteY0" fmla="*/ 0 h 2425700"/>
              <a:gd name="connsiteX1" fmla="*/ 965200 w 2705100"/>
              <a:gd name="connsiteY1" fmla="*/ 546100 h 2425700"/>
              <a:gd name="connsiteX2" fmla="*/ 2374900 w 2705100"/>
              <a:gd name="connsiteY2" fmla="*/ 787400 h 2425700"/>
              <a:gd name="connsiteX3" fmla="*/ 1752600 w 2705100"/>
              <a:gd name="connsiteY3" fmla="*/ 1333500 h 2425700"/>
              <a:gd name="connsiteX4" fmla="*/ 2209800 w 2705100"/>
              <a:gd name="connsiteY4" fmla="*/ 1917700 h 2425700"/>
              <a:gd name="connsiteX5" fmla="*/ 2705100 w 2705100"/>
              <a:gd name="connsiteY5" fmla="*/ 2425700 h 2425700"/>
              <a:gd name="connsiteX0" fmla="*/ 0 w 2390749"/>
              <a:gd name="connsiteY0" fmla="*/ 0 h 1917700"/>
              <a:gd name="connsiteX1" fmla="*/ 965200 w 2390749"/>
              <a:gd name="connsiteY1" fmla="*/ 546100 h 1917700"/>
              <a:gd name="connsiteX2" fmla="*/ 2374900 w 2390749"/>
              <a:gd name="connsiteY2" fmla="*/ 787400 h 1917700"/>
              <a:gd name="connsiteX3" fmla="*/ 1752600 w 2390749"/>
              <a:gd name="connsiteY3" fmla="*/ 1333500 h 1917700"/>
              <a:gd name="connsiteX4" fmla="*/ 2209800 w 2390749"/>
              <a:gd name="connsiteY4" fmla="*/ 1917700 h 191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0749" h="1917700">
                <a:moveTo>
                  <a:pt x="0" y="0"/>
                </a:moveTo>
                <a:cubicBezTo>
                  <a:pt x="274108" y="171450"/>
                  <a:pt x="569383" y="414867"/>
                  <a:pt x="965200" y="546100"/>
                </a:cubicBezTo>
                <a:cubicBezTo>
                  <a:pt x="1361017" y="677333"/>
                  <a:pt x="2243667" y="656167"/>
                  <a:pt x="2374900" y="787400"/>
                </a:cubicBezTo>
                <a:cubicBezTo>
                  <a:pt x="2506133" y="918633"/>
                  <a:pt x="1780117" y="1145117"/>
                  <a:pt x="1752600" y="1333500"/>
                </a:cubicBezTo>
                <a:cubicBezTo>
                  <a:pt x="1725083" y="1521883"/>
                  <a:pt x="2051050" y="1735667"/>
                  <a:pt x="2209800" y="1917700"/>
                </a:cubicBezTo>
              </a:path>
            </a:pathLst>
          </a:custGeom>
          <a:noFill/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101" grpId="0" animBg="1"/>
      <p:bldP spid="17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2" name="Oval 4"/>
          <p:cNvSpPr>
            <a:spLocks noChangeArrowheads="1"/>
          </p:cNvSpPr>
          <p:nvPr/>
        </p:nvSpPr>
        <p:spPr bwMode="auto">
          <a:xfrm flipH="1">
            <a:off x="1159102" y="2074139"/>
            <a:ext cx="320675" cy="319087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3</a:t>
            </a:r>
          </a:p>
        </p:txBody>
      </p:sp>
      <p:sp>
        <p:nvSpPr>
          <p:cNvPr id="140293" name="Oval 5"/>
          <p:cNvSpPr>
            <a:spLocks noChangeArrowheads="1"/>
          </p:cNvSpPr>
          <p:nvPr/>
        </p:nvSpPr>
        <p:spPr bwMode="auto">
          <a:xfrm flipH="1">
            <a:off x="168502" y="1691551"/>
            <a:ext cx="319088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1</a:t>
            </a:r>
          </a:p>
        </p:txBody>
      </p:sp>
      <p:sp>
        <p:nvSpPr>
          <p:cNvPr id="140294" name="Oval 6"/>
          <p:cNvSpPr>
            <a:spLocks noChangeArrowheads="1"/>
          </p:cNvSpPr>
          <p:nvPr/>
        </p:nvSpPr>
        <p:spPr bwMode="auto">
          <a:xfrm flipH="1">
            <a:off x="2497365" y="2453551"/>
            <a:ext cx="319087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11</a:t>
            </a:r>
          </a:p>
        </p:txBody>
      </p:sp>
      <p:sp>
        <p:nvSpPr>
          <p:cNvPr id="140295" name="Oval 7"/>
          <p:cNvSpPr>
            <a:spLocks noChangeArrowheads="1"/>
          </p:cNvSpPr>
          <p:nvPr/>
        </p:nvSpPr>
        <p:spPr bwMode="auto">
          <a:xfrm flipH="1">
            <a:off x="1908402" y="2926626"/>
            <a:ext cx="320675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9</a:t>
            </a:r>
          </a:p>
        </p:txBody>
      </p:sp>
      <p:cxnSp>
        <p:nvCxnSpPr>
          <p:cNvPr id="140298" name="AutoShape 10"/>
          <p:cNvCxnSpPr>
            <a:cxnSpLocks noChangeShapeType="1"/>
            <a:stCxn id="140292" idx="3"/>
            <a:endCxn id="140294" idx="7"/>
          </p:cNvCxnSpPr>
          <p:nvPr/>
        </p:nvCxnSpPr>
        <p:spPr bwMode="auto">
          <a:xfrm>
            <a:off x="1432152" y="2374176"/>
            <a:ext cx="1112838" cy="9683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299" name="AutoShape 11"/>
          <p:cNvCxnSpPr>
            <a:cxnSpLocks noChangeShapeType="1"/>
            <a:stCxn id="140293" idx="3"/>
            <a:endCxn id="140292" idx="7"/>
          </p:cNvCxnSpPr>
          <p:nvPr/>
        </p:nvCxnSpPr>
        <p:spPr bwMode="auto">
          <a:xfrm>
            <a:off x="441552" y="1993176"/>
            <a:ext cx="763588" cy="9842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302" name="AutoShape 14"/>
          <p:cNvCxnSpPr>
            <a:cxnSpLocks noChangeShapeType="1"/>
            <a:stCxn id="140316" idx="1"/>
            <a:endCxn id="140295" idx="5"/>
          </p:cNvCxnSpPr>
          <p:nvPr/>
        </p:nvCxnSpPr>
        <p:spPr bwMode="auto">
          <a:xfrm flipV="1">
            <a:off x="1757590" y="3228251"/>
            <a:ext cx="196850" cy="2047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304" name="AutoShape 16"/>
          <p:cNvCxnSpPr>
            <a:cxnSpLocks noChangeShapeType="1"/>
            <a:stCxn id="140306" idx="7"/>
            <a:endCxn id="140294" idx="3"/>
          </p:cNvCxnSpPr>
          <p:nvPr/>
        </p:nvCxnSpPr>
        <p:spPr bwMode="auto">
          <a:xfrm flipH="1" flipV="1">
            <a:off x="2770415" y="2755176"/>
            <a:ext cx="361950" cy="20796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305" name="AutoShape 17"/>
          <p:cNvCxnSpPr>
            <a:cxnSpLocks noChangeShapeType="1"/>
            <a:stCxn id="140295" idx="1"/>
            <a:endCxn id="140294" idx="5"/>
          </p:cNvCxnSpPr>
          <p:nvPr/>
        </p:nvCxnSpPr>
        <p:spPr bwMode="auto">
          <a:xfrm flipV="1">
            <a:off x="2181452" y="2755176"/>
            <a:ext cx="363538" cy="18891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140306" name="Oval 18"/>
          <p:cNvSpPr>
            <a:spLocks noChangeArrowheads="1"/>
          </p:cNvSpPr>
          <p:nvPr/>
        </p:nvSpPr>
        <p:spPr bwMode="auto">
          <a:xfrm flipH="1">
            <a:off x="3084740" y="2926626"/>
            <a:ext cx="319087" cy="320675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12</a:t>
            </a:r>
          </a:p>
        </p:txBody>
      </p:sp>
      <p:sp>
        <p:nvSpPr>
          <p:cNvPr id="140316" name="Oval 28"/>
          <p:cNvSpPr>
            <a:spLocks noChangeArrowheads="1"/>
          </p:cNvSpPr>
          <p:nvPr/>
        </p:nvSpPr>
        <p:spPr bwMode="auto">
          <a:xfrm flipH="1">
            <a:off x="1484540" y="3415576"/>
            <a:ext cx="320675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8</a:t>
            </a:r>
          </a:p>
        </p:txBody>
      </p:sp>
      <p:sp>
        <p:nvSpPr>
          <p:cNvPr id="140321" name="Text Box 33"/>
          <p:cNvSpPr txBox="1">
            <a:spLocks noChangeArrowheads="1"/>
          </p:cNvSpPr>
          <p:nvPr/>
        </p:nvSpPr>
        <p:spPr bwMode="auto">
          <a:xfrm flipH="1">
            <a:off x="1387702" y="1783626"/>
            <a:ext cx="384532" cy="40011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b="1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v</a:t>
            </a:r>
          </a:p>
        </p:txBody>
      </p:sp>
      <p:sp>
        <p:nvSpPr>
          <p:cNvPr id="140322" name="Text Box 34"/>
          <p:cNvSpPr txBox="1">
            <a:spLocks noChangeArrowheads="1"/>
          </p:cNvSpPr>
          <p:nvPr/>
        </p:nvSpPr>
        <p:spPr bwMode="auto">
          <a:xfrm flipH="1">
            <a:off x="1197202" y="3180626"/>
            <a:ext cx="441764" cy="40011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b="1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w</a:t>
            </a:r>
          </a:p>
        </p:txBody>
      </p:sp>
      <p:sp>
        <p:nvSpPr>
          <p:cNvPr id="140329" name="Oval 41"/>
          <p:cNvSpPr>
            <a:spLocks noChangeArrowheads="1"/>
          </p:cNvSpPr>
          <p:nvPr/>
        </p:nvSpPr>
        <p:spPr bwMode="auto">
          <a:xfrm flipH="1">
            <a:off x="397102" y="2453551"/>
            <a:ext cx="319088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2</a:t>
            </a:r>
          </a:p>
        </p:txBody>
      </p:sp>
      <p:cxnSp>
        <p:nvCxnSpPr>
          <p:cNvPr id="140335" name="AutoShape 47"/>
          <p:cNvCxnSpPr>
            <a:cxnSpLocks noChangeShapeType="1"/>
            <a:stCxn id="140329" idx="1"/>
            <a:endCxn id="140292" idx="5"/>
          </p:cNvCxnSpPr>
          <p:nvPr/>
        </p:nvCxnSpPr>
        <p:spPr bwMode="auto">
          <a:xfrm flipV="1">
            <a:off x="670152" y="2374176"/>
            <a:ext cx="534988" cy="9683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2" name="Freeform 1"/>
          <p:cNvSpPr/>
          <p:nvPr/>
        </p:nvSpPr>
        <p:spPr>
          <a:xfrm>
            <a:off x="1137654" y="2505145"/>
            <a:ext cx="190615" cy="1308100"/>
          </a:xfrm>
          <a:custGeom>
            <a:avLst/>
            <a:gdLst>
              <a:gd name="connsiteX0" fmla="*/ 190615 w 190615"/>
              <a:gd name="connsiteY0" fmla="*/ 1308100 h 1308100"/>
              <a:gd name="connsiteX1" fmla="*/ 115 w 190615"/>
              <a:gd name="connsiteY1" fmla="*/ 476250 h 1308100"/>
              <a:gd name="connsiteX2" fmla="*/ 158865 w 190615"/>
              <a:gd name="connsiteY2" fmla="*/ 0 h 130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615" h="1308100">
                <a:moveTo>
                  <a:pt x="190615" y="1308100"/>
                </a:moveTo>
                <a:cubicBezTo>
                  <a:pt x="98011" y="1001183"/>
                  <a:pt x="5407" y="694267"/>
                  <a:pt x="115" y="476250"/>
                </a:cubicBezTo>
                <a:cubicBezTo>
                  <a:pt x="-5177" y="258233"/>
                  <a:pt x="173682" y="890058"/>
                  <a:pt x="158865" y="0"/>
                </a:cubicBezTo>
              </a:path>
            </a:pathLst>
          </a:custGeom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2202341" y="3233680"/>
            <a:ext cx="471487" cy="555625"/>
            <a:chOff x="6419610" y="5175250"/>
            <a:chExt cx="471487" cy="555625"/>
          </a:xfrm>
        </p:grpSpPr>
        <p:cxnSp>
          <p:nvCxnSpPr>
            <p:cNvPr id="71" name="AutoShape 15"/>
            <p:cNvCxnSpPr>
              <a:cxnSpLocks noChangeShapeType="1"/>
              <a:stCxn id="72" idx="1"/>
            </p:cNvCxnSpPr>
            <p:nvPr/>
          </p:nvCxnSpPr>
          <p:spPr bwMode="auto">
            <a:xfrm flipH="1" flipV="1">
              <a:off x="6419610" y="5175250"/>
              <a:ext cx="198437" cy="2540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72" name="Oval 59"/>
            <p:cNvSpPr>
              <a:spLocks noChangeArrowheads="1"/>
            </p:cNvSpPr>
            <p:nvPr/>
          </p:nvSpPr>
          <p:spPr bwMode="auto">
            <a:xfrm>
              <a:off x="6570422" y="5410200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571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10</a:t>
              </a:r>
            </a:p>
          </p:txBody>
        </p:sp>
      </p:grpSp>
      <p:sp>
        <p:nvSpPr>
          <p:cNvPr id="73" name="Text Box 66"/>
          <p:cNvSpPr txBox="1">
            <a:spLocks noChangeArrowheads="1"/>
          </p:cNvSpPr>
          <p:nvPr/>
        </p:nvSpPr>
        <p:spPr bwMode="auto">
          <a:xfrm>
            <a:off x="2255441" y="3093980"/>
            <a:ext cx="323850" cy="39687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i="0">
                <a:solidFill>
                  <a:srgbClr val="FBEFD2"/>
                </a:solidFill>
                <a:latin typeface="Symbol" pitchFamily="38" charset="2"/>
                <a:cs typeface="+mn-cs"/>
                <a:sym typeface="Symbol" pitchFamily="38" charset="2"/>
              </a:rPr>
              <a:t>&gt;</a:t>
            </a:r>
          </a:p>
        </p:txBody>
      </p:sp>
      <p:sp>
        <p:nvSpPr>
          <p:cNvPr id="76" name="AutoShape 96"/>
          <p:cNvSpPr>
            <a:spLocks noChangeArrowheads="1"/>
          </p:cNvSpPr>
          <p:nvPr/>
        </p:nvSpPr>
        <p:spPr bwMode="auto">
          <a:xfrm rot="18601582" flipH="1">
            <a:off x="334465" y="4053842"/>
            <a:ext cx="1217613" cy="612775"/>
          </a:xfrm>
          <a:prstGeom prst="roundRect">
            <a:avLst>
              <a:gd name="adj" fmla="val 29167"/>
            </a:avLst>
          </a:prstGeom>
          <a:noFill/>
          <a:ln w="12700">
            <a:solidFill>
              <a:schemeClr val="tx2"/>
            </a:solidFill>
            <a:prstDash val="lgDash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FBEFD2"/>
              </a:solidFill>
              <a:latin typeface="Arial"/>
              <a:cs typeface="+mn-cs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1020755" y="4545239"/>
            <a:ext cx="1239209" cy="832448"/>
            <a:chOff x="1962189" y="5479542"/>
            <a:chExt cx="1239209" cy="832448"/>
          </a:xfrm>
        </p:grpSpPr>
        <p:sp>
          <p:nvSpPr>
            <p:cNvPr id="78" name="Oval 5"/>
            <p:cNvSpPr>
              <a:spLocks noChangeArrowheads="1"/>
            </p:cNvSpPr>
            <p:nvPr/>
          </p:nvSpPr>
          <p:spPr bwMode="auto">
            <a:xfrm>
              <a:off x="2455902" y="5479542"/>
              <a:ext cx="319087" cy="32067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6</a:t>
              </a:r>
            </a:p>
          </p:txBody>
        </p:sp>
        <p:cxnSp>
          <p:nvCxnSpPr>
            <p:cNvPr id="79" name="AutoShape 13"/>
            <p:cNvCxnSpPr>
              <a:cxnSpLocks noChangeShapeType="1"/>
              <a:stCxn id="80" idx="7"/>
              <a:endCxn id="78" idx="3"/>
            </p:cNvCxnSpPr>
            <p:nvPr/>
          </p:nvCxnSpPr>
          <p:spPr bwMode="auto">
            <a:xfrm flipV="1">
              <a:off x="2235239" y="5762117"/>
              <a:ext cx="266700" cy="25082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80" name="Oval 23"/>
            <p:cNvSpPr>
              <a:spLocks noChangeArrowheads="1"/>
            </p:cNvSpPr>
            <p:nvPr/>
          </p:nvSpPr>
          <p:spPr bwMode="auto">
            <a:xfrm>
              <a:off x="1962189" y="5974842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5</a:t>
              </a:r>
            </a:p>
          </p:txBody>
        </p:sp>
        <p:cxnSp>
          <p:nvCxnSpPr>
            <p:cNvPr id="81" name="AutoShape 13"/>
            <p:cNvCxnSpPr>
              <a:cxnSpLocks noChangeShapeType="1"/>
              <a:stCxn id="82" idx="1"/>
              <a:endCxn id="78" idx="5"/>
            </p:cNvCxnSpPr>
            <p:nvPr/>
          </p:nvCxnSpPr>
          <p:spPr bwMode="auto">
            <a:xfrm flipH="1" flipV="1">
              <a:off x="2728260" y="5753255"/>
              <a:ext cx="199425" cy="28502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82" name="Oval 23"/>
            <p:cNvSpPr>
              <a:spLocks noChangeArrowheads="1"/>
            </p:cNvSpPr>
            <p:nvPr/>
          </p:nvSpPr>
          <p:spPr bwMode="auto">
            <a:xfrm>
              <a:off x="2880723" y="5991315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7</a:t>
              </a: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1014797" y="3968009"/>
            <a:ext cx="558757" cy="594790"/>
            <a:chOff x="1857375" y="4877598"/>
            <a:chExt cx="558757" cy="594790"/>
          </a:xfrm>
        </p:grpSpPr>
        <p:sp>
          <p:nvSpPr>
            <p:cNvPr id="85" name="Oval 7"/>
            <p:cNvSpPr>
              <a:spLocks noChangeArrowheads="1"/>
            </p:cNvSpPr>
            <p:nvPr/>
          </p:nvSpPr>
          <p:spPr bwMode="auto">
            <a:xfrm>
              <a:off x="1857375" y="4877598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571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4</a:t>
              </a:r>
            </a:p>
          </p:txBody>
        </p:sp>
        <p:cxnSp>
          <p:nvCxnSpPr>
            <p:cNvPr id="86" name="AutoShape 11"/>
            <p:cNvCxnSpPr>
              <a:cxnSpLocks noChangeShapeType="1"/>
            </p:cNvCxnSpPr>
            <p:nvPr/>
          </p:nvCxnSpPr>
          <p:spPr bwMode="auto">
            <a:xfrm flipH="1" flipV="1">
              <a:off x="2148740" y="5156514"/>
              <a:ext cx="267392" cy="315874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</p:grpSp>
      <p:cxnSp>
        <p:nvCxnSpPr>
          <p:cNvPr id="92" name="AutoShape 17"/>
          <p:cNvCxnSpPr>
            <a:cxnSpLocks noChangeShapeType="1"/>
          </p:cNvCxnSpPr>
          <p:nvPr/>
        </p:nvCxnSpPr>
        <p:spPr bwMode="auto">
          <a:xfrm flipV="1">
            <a:off x="1288510" y="3689289"/>
            <a:ext cx="242992" cy="325682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9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6447"/>
          </a:xfrm>
        </p:spPr>
        <p:txBody>
          <a:bodyPr/>
          <a:lstStyle/>
          <a:p>
            <a:r>
              <a:rPr lang="en-US" dirty="0"/>
              <a:t>Insertions/Deletions</a:t>
            </a:r>
            <a:endParaRPr lang="en-US" sz="4000" dirty="0"/>
          </a:p>
        </p:txBody>
      </p:sp>
      <p:sp>
        <p:nvSpPr>
          <p:cNvPr id="97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3509933" y="1001713"/>
            <a:ext cx="8520400" cy="17311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tx2"/>
              </a:buClr>
              <a:buFont typeface="Wingdings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2"/>
              </a:buClr>
              <a:buFont typeface="Wingdings" charset="2"/>
              <a:buChar char="q"/>
              <a:defRPr sz="20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2pPr>
            <a:lvl3pPr marL="1143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3"/>
              </a:buClr>
              <a:buFont typeface="Wingdings" charset="2"/>
              <a:buChar char="²"/>
              <a:defRPr sz="18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3pPr>
            <a:lvl4pPr marL="1600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FF00FF"/>
              </a:buClr>
              <a:buFont typeface="Wingdings" charset="2"/>
              <a:buChar char="v"/>
              <a:defRPr sz="16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4pPr>
            <a:lvl5pPr marL="20574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5pPr>
            <a:lvl6pPr marL="25146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6pPr>
            <a:lvl7pPr marL="29718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7pPr>
            <a:lvl8pPr marL="3429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8pPr>
            <a:lvl9pPr marL="3886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9pPr>
          </a:lstStyle>
          <a:p>
            <a:pPr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To </a:t>
            </a:r>
            <a:r>
              <a:rPr lang="en-US" i="0" kern="0" dirty="0">
                <a:solidFill>
                  <a:srgbClr val="800000"/>
                </a:solidFill>
              </a:rPr>
              <a:t>Delete</a:t>
            </a:r>
            <a:r>
              <a:rPr lang="en-US" i="0" kern="0" dirty="0">
                <a:solidFill>
                  <a:srgbClr val="000000"/>
                </a:solidFill>
              </a:rPr>
              <a:t>(</a:t>
            </a:r>
            <a:r>
              <a:rPr lang="en-US" i="0" kern="0" dirty="0" err="1">
                <a:solidFill>
                  <a:srgbClr val="000000"/>
                </a:solidFill>
              </a:rPr>
              <a:t>key</a:t>
            </a:r>
            <a:r>
              <a:rPr lang="en-US" i="0" kern="0" baseline="-25000" dirty="0" err="1">
                <a:solidFill>
                  <a:srgbClr val="000000"/>
                </a:solidFill>
              </a:rPr>
              <a:t>del</a:t>
            </a:r>
            <a:r>
              <a:rPr lang="en-US" i="0" kern="0" dirty="0">
                <a:solidFill>
                  <a:srgbClr val="000000"/>
                </a:solidFill>
              </a:rPr>
              <a:t>, data): </a:t>
            </a:r>
          </a:p>
          <a:p>
            <a:pPr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If it does not have two children,</a:t>
            </a:r>
          </a:p>
          <a:p>
            <a:pPr lvl="1">
              <a:buClr>
                <a:srgbClr val="254C00"/>
              </a:buClr>
            </a:pPr>
            <a:r>
              <a:rPr lang="en-US" sz="2400" i="0" kern="0" dirty="0">
                <a:solidFill>
                  <a:srgbClr val="000000"/>
                </a:solidFill>
                <a:cs typeface="+mn-cs"/>
              </a:rPr>
              <a:t>point its one child at its parent.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53648" y="1080872"/>
            <a:ext cx="13324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0000"/>
                </a:solidFill>
                <a:latin typeface="Arial"/>
                <a:cs typeface="+mn-cs"/>
              </a:rPr>
              <a:t>Delete 4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29122" y="3598805"/>
            <a:ext cx="93647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kern="0" dirty="0" err="1">
                <a:solidFill>
                  <a:srgbClr val="000000"/>
                </a:solidFill>
                <a:latin typeface="Arial"/>
                <a:cs typeface="+mn-cs"/>
              </a:rPr>
              <a:t>key</a:t>
            </a:r>
            <a:r>
              <a:rPr lang="en-US" sz="2400" i="0" kern="0" baseline="-25000" dirty="0" err="1">
                <a:solidFill>
                  <a:srgbClr val="000000"/>
                </a:solidFill>
                <a:latin typeface="Arial"/>
                <a:cs typeface="+mn-cs"/>
              </a:rPr>
              <a:t>del</a:t>
            </a:r>
            <a:endParaRPr lang="en-US" sz="24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9179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7 L -0.05677 -0.08148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47" y="-40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6" grpId="1" animBg="1"/>
      <p:bldP spid="98" grpId="0"/>
      <p:bldP spid="37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2" name="Oval 4"/>
          <p:cNvSpPr>
            <a:spLocks noChangeArrowheads="1"/>
          </p:cNvSpPr>
          <p:nvPr/>
        </p:nvSpPr>
        <p:spPr bwMode="auto">
          <a:xfrm flipH="1">
            <a:off x="1159102" y="2074139"/>
            <a:ext cx="320675" cy="319087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3</a:t>
            </a:r>
          </a:p>
        </p:txBody>
      </p:sp>
      <p:sp>
        <p:nvSpPr>
          <p:cNvPr id="140293" name="Oval 5"/>
          <p:cNvSpPr>
            <a:spLocks noChangeArrowheads="1"/>
          </p:cNvSpPr>
          <p:nvPr/>
        </p:nvSpPr>
        <p:spPr bwMode="auto">
          <a:xfrm flipH="1">
            <a:off x="168502" y="1691551"/>
            <a:ext cx="319088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1</a:t>
            </a:r>
          </a:p>
        </p:txBody>
      </p:sp>
      <p:sp>
        <p:nvSpPr>
          <p:cNvPr id="140294" name="Oval 6"/>
          <p:cNvSpPr>
            <a:spLocks noChangeArrowheads="1"/>
          </p:cNvSpPr>
          <p:nvPr/>
        </p:nvSpPr>
        <p:spPr bwMode="auto">
          <a:xfrm flipH="1">
            <a:off x="2497365" y="2453551"/>
            <a:ext cx="319087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11</a:t>
            </a:r>
          </a:p>
        </p:txBody>
      </p:sp>
      <p:sp>
        <p:nvSpPr>
          <p:cNvPr id="140295" name="Oval 7"/>
          <p:cNvSpPr>
            <a:spLocks noChangeArrowheads="1"/>
          </p:cNvSpPr>
          <p:nvPr/>
        </p:nvSpPr>
        <p:spPr bwMode="auto">
          <a:xfrm flipH="1">
            <a:off x="1908402" y="2926626"/>
            <a:ext cx="320675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9</a:t>
            </a:r>
          </a:p>
        </p:txBody>
      </p:sp>
      <p:cxnSp>
        <p:nvCxnSpPr>
          <p:cNvPr id="140298" name="AutoShape 10"/>
          <p:cNvCxnSpPr>
            <a:cxnSpLocks noChangeShapeType="1"/>
            <a:stCxn id="140292" idx="3"/>
            <a:endCxn id="140294" idx="7"/>
          </p:cNvCxnSpPr>
          <p:nvPr/>
        </p:nvCxnSpPr>
        <p:spPr bwMode="auto">
          <a:xfrm>
            <a:off x="1432152" y="2374176"/>
            <a:ext cx="1112838" cy="9683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299" name="AutoShape 11"/>
          <p:cNvCxnSpPr>
            <a:cxnSpLocks noChangeShapeType="1"/>
            <a:stCxn id="140293" idx="3"/>
            <a:endCxn id="140292" idx="7"/>
          </p:cNvCxnSpPr>
          <p:nvPr/>
        </p:nvCxnSpPr>
        <p:spPr bwMode="auto">
          <a:xfrm>
            <a:off x="441552" y="1993176"/>
            <a:ext cx="763588" cy="9842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302" name="AutoShape 14"/>
          <p:cNvCxnSpPr>
            <a:cxnSpLocks noChangeShapeType="1"/>
            <a:stCxn id="140316" idx="1"/>
            <a:endCxn id="140295" idx="5"/>
          </p:cNvCxnSpPr>
          <p:nvPr/>
        </p:nvCxnSpPr>
        <p:spPr bwMode="auto">
          <a:xfrm flipV="1">
            <a:off x="1757590" y="3228251"/>
            <a:ext cx="196850" cy="2047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304" name="AutoShape 16"/>
          <p:cNvCxnSpPr>
            <a:cxnSpLocks noChangeShapeType="1"/>
            <a:stCxn id="140306" idx="7"/>
            <a:endCxn id="140294" idx="3"/>
          </p:cNvCxnSpPr>
          <p:nvPr/>
        </p:nvCxnSpPr>
        <p:spPr bwMode="auto">
          <a:xfrm flipH="1" flipV="1">
            <a:off x="2770415" y="2755176"/>
            <a:ext cx="361950" cy="20796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140305" name="AutoShape 17"/>
          <p:cNvCxnSpPr>
            <a:cxnSpLocks noChangeShapeType="1"/>
            <a:stCxn id="140295" idx="1"/>
            <a:endCxn id="140294" idx="5"/>
          </p:cNvCxnSpPr>
          <p:nvPr/>
        </p:nvCxnSpPr>
        <p:spPr bwMode="auto">
          <a:xfrm flipV="1">
            <a:off x="2181452" y="2755176"/>
            <a:ext cx="363538" cy="188913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140306" name="Oval 18"/>
          <p:cNvSpPr>
            <a:spLocks noChangeArrowheads="1"/>
          </p:cNvSpPr>
          <p:nvPr/>
        </p:nvSpPr>
        <p:spPr bwMode="auto">
          <a:xfrm flipH="1">
            <a:off x="3084740" y="2926626"/>
            <a:ext cx="319087" cy="320675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12</a:t>
            </a:r>
          </a:p>
        </p:txBody>
      </p:sp>
      <p:sp>
        <p:nvSpPr>
          <p:cNvPr id="140316" name="Oval 28"/>
          <p:cNvSpPr>
            <a:spLocks noChangeArrowheads="1"/>
          </p:cNvSpPr>
          <p:nvPr/>
        </p:nvSpPr>
        <p:spPr bwMode="auto">
          <a:xfrm flipH="1">
            <a:off x="1484540" y="3415576"/>
            <a:ext cx="320675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8</a:t>
            </a:r>
          </a:p>
        </p:txBody>
      </p:sp>
      <p:sp>
        <p:nvSpPr>
          <p:cNvPr id="140322" name="Text Box 34"/>
          <p:cNvSpPr txBox="1">
            <a:spLocks noChangeArrowheads="1"/>
          </p:cNvSpPr>
          <p:nvPr/>
        </p:nvSpPr>
        <p:spPr bwMode="auto">
          <a:xfrm flipH="1">
            <a:off x="1197202" y="3180626"/>
            <a:ext cx="441764" cy="40011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b="1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w</a:t>
            </a:r>
          </a:p>
        </p:txBody>
      </p:sp>
      <p:sp>
        <p:nvSpPr>
          <p:cNvPr id="140329" name="Oval 41"/>
          <p:cNvSpPr>
            <a:spLocks noChangeArrowheads="1"/>
          </p:cNvSpPr>
          <p:nvPr/>
        </p:nvSpPr>
        <p:spPr bwMode="auto">
          <a:xfrm flipH="1">
            <a:off x="397102" y="2453551"/>
            <a:ext cx="319088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2</a:t>
            </a:r>
          </a:p>
        </p:txBody>
      </p:sp>
      <p:cxnSp>
        <p:nvCxnSpPr>
          <p:cNvPr id="140335" name="AutoShape 47"/>
          <p:cNvCxnSpPr>
            <a:cxnSpLocks noChangeShapeType="1"/>
            <a:stCxn id="140329" idx="1"/>
            <a:endCxn id="140292" idx="5"/>
          </p:cNvCxnSpPr>
          <p:nvPr/>
        </p:nvCxnSpPr>
        <p:spPr bwMode="auto">
          <a:xfrm flipV="1">
            <a:off x="670152" y="2374176"/>
            <a:ext cx="534988" cy="9683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2" name="Freeform 1"/>
          <p:cNvSpPr/>
          <p:nvPr/>
        </p:nvSpPr>
        <p:spPr>
          <a:xfrm>
            <a:off x="1137654" y="2505145"/>
            <a:ext cx="190615" cy="1308100"/>
          </a:xfrm>
          <a:custGeom>
            <a:avLst/>
            <a:gdLst>
              <a:gd name="connsiteX0" fmla="*/ 190615 w 190615"/>
              <a:gd name="connsiteY0" fmla="*/ 1308100 h 1308100"/>
              <a:gd name="connsiteX1" fmla="*/ 115 w 190615"/>
              <a:gd name="connsiteY1" fmla="*/ 476250 h 1308100"/>
              <a:gd name="connsiteX2" fmla="*/ 158865 w 190615"/>
              <a:gd name="connsiteY2" fmla="*/ 0 h 130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615" h="1308100">
                <a:moveTo>
                  <a:pt x="190615" y="1308100"/>
                </a:moveTo>
                <a:cubicBezTo>
                  <a:pt x="98011" y="1001183"/>
                  <a:pt x="5407" y="694267"/>
                  <a:pt x="115" y="476250"/>
                </a:cubicBezTo>
                <a:cubicBezTo>
                  <a:pt x="-5177" y="258233"/>
                  <a:pt x="173682" y="890058"/>
                  <a:pt x="158865" y="0"/>
                </a:cubicBezTo>
              </a:path>
            </a:pathLst>
          </a:custGeom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2202341" y="3233680"/>
            <a:ext cx="471487" cy="555625"/>
            <a:chOff x="6419610" y="5175250"/>
            <a:chExt cx="471487" cy="555625"/>
          </a:xfrm>
        </p:grpSpPr>
        <p:cxnSp>
          <p:nvCxnSpPr>
            <p:cNvPr id="71" name="AutoShape 15"/>
            <p:cNvCxnSpPr>
              <a:cxnSpLocks noChangeShapeType="1"/>
              <a:stCxn id="72" idx="1"/>
            </p:cNvCxnSpPr>
            <p:nvPr/>
          </p:nvCxnSpPr>
          <p:spPr bwMode="auto">
            <a:xfrm flipH="1" flipV="1">
              <a:off x="6419610" y="5175250"/>
              <a:ext cx="198437" cy="2540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72" name="Oval 59"/>
            <p:cNvSpPr>
              <a:spLocks noChangeArrowheads="1"/>
            </p:cNvSpPr>
            <p:nvPr/>
          </p:nvSpPr>
          <p:spPr bwMode="auto">
            <a:xfrm>
              <a:off x="6570422" y="5410200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571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10</a:t>
              </a:r>
            </a:p>
          </p:txBody>
        </p:sp>
      </p:grpSp>
      <p:sp>
        <p:nvSpPr>
          <p:cNvPr id="73" name="Text Box 66"/>
          <p:cNvSpPr txBox="1">
            <a:spLocks noChangeArrowheads="1"/>
          </p:cNvSpPr>
          <p:nvPr/>
        </p:nvSpPr>
        <p:spPr bwMode="auto">
          <a:xfrm>
            <a:off x="2255441" y="3093980"/>
            <a:ext cx="323850" cy="39687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none">
            <a:prstTxWarp prst="textNoShape">
              <a:avLst/>
            </a:prstTxWarp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000" i="0">
                <a:solidFill>
                  <a:srgbClr val="FBEFD2"/>
                </a:solidFill>
                <a:latin typeface="Symbol" pitchFamily="38" charset="2"/>
                <a:cs typeface="+mn-cs"/>
                <a:sym typeface="Symbol" pitchFamily="38" charset="2"/>
              </a:rPr>
              <a:t>&gt;</a:t>
            </a:r>
          </a:p>
        </p:txBody>
      </p:sp>
      <p:sp>
        <p:nvSpPr>
          <p:cNvPr id="76" name="AutoShape 96"/>
          <p:cNvSpPr>
            <a:spLocks noChangeArrowheads="1"/>
          </p:cNvSpPr>
          <p:nvPr/>
        </p:nvSpPr>
        <p:spPr bwMode="auto">
          <a:xfrm rot="18601582" flipH="1">
            <a:off x="334465" y="4053842"/>
            <a:ext cx="1217613" cy="612775"/>
          </a:xfrm>
          <a:prstGeom prst="roundRect">
            <a:avLst>
              <a:gd name="adj" fmla="val 29167"/>
            </a:avLst>
          </a:prstGeom>
          <a:noFill/>
          <a:ln w="12700">
            <a:solidFill>
              <a:schemeClr val="tx2"/>
            </a:solidFill>
            <a:prstDash val="lgDash"/>
            <a:round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FBEFD2"/>
              </a:solidFill>
              <a:latin typeface="Arial"/>
              <a:cs typeface="+mn-cs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1020755" y="4545239"/>
            <a:ext cx="1239209" cy="832448"/>
            <a:chOff x="1962189" y="5479542"/>
            <a:chExt cx="1239209" cy="832448"/>
          </a:xfrm>
        </p:grpSpPr>
        <p:sp>
          <p:nvSpPr>
            <p:cNvPr id="78" name="Oval 5"/>
            <p:cNvSpPr>
              <a:spLocks noChangeArrowheads="1"/>
            </p:cNvSpPr>
            <p:nvPr/>
          </p:nvSpPr>
          <p:spPr bwMode="auto">
            <a:xfrm>
              <a:off x="2455902" y="5479542"/>
              <a:ext cx="319087" cy="32067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6</a:t>
              </a:r>
            </a:p>
          </p:txBody>
        </p:sp>
        <p:cxnSp>
          <p:nvCxnSpPr>
            <p:cNvPr id="79" name="AutoShape 13"/>
            <p:cNvCxnSpPr>
              <a:cxnSpLocks noChangeShapeType="1"/>
              <a:stCxn id="80" idx="7"/>
              <a:endCxn id="78" idx="3"/>
            </p:cNvCxnSpPr>
            <p:nvPr/>
          </p:nvCxnSpPr>
          <p:spPr bwMode="auto">
            <a:xfrm flipV="1">
              <a:off x="2235239" y="5762117"/>
              <a:ext cx="266700" cy="25082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80" name="Oval 23"/>
            <p:cNvSpPr>
              <a:spLocks noChangeArrowheads="1"/>
            </p:cNvSpPr>
            <p:nvPr/>
          </p:nvSpPr>
          <p:spPr bwMode="auto">
            <a:xfrm>
              <a:off x="1962189" y="5974842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5</a:t>
              </a:r>
            </a:p>
          </p:txBody>
        </p:sp>
        <p:cxnSp>
          <p:nvCxnSpPr>
            <p:cNvPr id="81" name="AutoShape 13"/>
            <p:cNvCxnSpPr>
              <a:cxnSpLocks noChangeShapeType="1"/>
              <a:stCxn id="82" idx="1"/>
              <a:endCxn id="78" idx="5"/>
            </p:cNvCxnSpPr>
            <p:nvPr/>
          </p:nvCxnSpPr>
          <p:spPr bwMode="auto">
            <a:xfrm flipH="1" flipV="1">
              <a:off x="2728260" y="5753255"/>
              <a:ext cx="199425" cy="28502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82" name="Oval 23"/>
            <p:cNvSpPr>
              <a:spLocks noChangeArrowheads="1"/>
            </p:cNvSpPr>
            <p:nvPr/>
          </p:nvSpPr>
          <p:spPr bwMode="auto">
            <a:xfrm>
              <a:off x="2880723" y="5991315"/>
              <a:ext cx="320675" cy="320675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Times New Roman" pitchFamily="38" charset="0"/>
                  <a:cs typeface="+mn-cs"/>
                  <a:sym typeface="Symbol" pitchFamily="38" charset="2"/>
                </a:rPr>
                <a:t>7</a:t>
              </a:r>
            </a:p>
          </p:txBody>
        </p:sp>
      </p:grpSp>
      <p:sp>
        <p:nvSpPr>
          <p:cNvPr id="85" name="Oval 7"/>
          <p:cNvSpPr>
            <a:spLocks noChangeArrowheads="1"/>
          </p:cNvSpPr>
          <p:nvPr/>
        </p:nvSpPr>
        <p:spPr bwMode="auto">
          <a:xfrm>
            <a:off x="1014797" y="3968009"/>
            <a:ext cx="320675" cy="320675"/>
          </a:xfrm>
          <a:prstGeom prst="ellipse">
            <a:avLst/>
          </a:prstGeom>
          <a:solidFill>
            <a:schemeClr val="accent1"/>
          </a:solidFill>
          <a:ln w="5715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lIns="0" tIns="0" rIns="0" anchor="ctr" anchorCtr="1">
            <a:prstTxWarp prst="textNoShape">
              <a:avLst/>
            </a:prstTxWarp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FBEFD2"/>
                </a:solidFill>
                <a:latin typeface="Times New Roman" pitchFamily="38" charset="0"/>
                <a:cs typeface="+mn-cs"/>
                <a:sym typeface="Symbol" pitchFamily="38" charset="2"/>
              </a:rPr>
              <a:t>4</a:t>
            </a:r>
          </a:p>
        </p:txBody>
      </p:sp>
      <p:cxnSp>
        <p:nvCxnSpPr>
          <p:cNvPr id="86" name="AutoShape 11"/>
          <p:cNvCxnSpPr>
            <a:cxnSpLocks noChangeShapeType="1"/>
          </p:cNvCxnSpPr>
          <p:nvPr/>
        </p:nvCxnSpPr>
        <p:spPr bwMode="auto">
          <a:xfrm flipH="1" flipV="1">
            <a:off x="1306162" y="4246925"/>
            <a:ext cx="267392" cy="315874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cxnSp>
        <p:nvCxnSpPr>
          <p:cNvPr id="92" name="AutoShape 17"/>
          <p:cNvCxnSpPr>
            <a:cxnSpLocks noChangeShapeType="1"/>
          </p:cNvCxnSpPr>
          <p:nvPr/>
        </p:nvCxnSpPr>
        <p:spPr bwMode="auto">
          <a:xfrm flipV="1">
            <a:off x="1288510" y="3689289"/>
            <a:ext cx="242992" cy="325682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</p:cxnSp>
      <p:sp>
        <p:nvSpPr>
          <p:cNvPr id="9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6447"/>
          </a:xfrm>
        </p:spPr>
        <p:txBody>
          <a:bodyPr/>
          <a:lstStyle/>
          <a:p>
            <a:r>
              <a:rPr lang="en-US" dirty="0"/>
              <a:t>Insertions/Deletions</a:t>
            </a:r>
            <a:endParaRPr lang="en-US" sz="4000" dirty="0"/>
          </a:p>
        </p:txBody>
      </p:sp>
      <p:sp>
        <p:nvSpPr>
          <p:cNvPr id="97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3509933" y="1001713"/>
            <a:ext cx="8520400" cy="17311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tx2"/>
              </a:buClr>
              <a:buFont typeface="Wingdings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2"/>
              </a:buClr>
              <a:buFont typeface="Wingdings" charset="2"/>
              <a:buChar char="q"/>
              <a:defRPr sz="20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2pPr>
            <a:lvl3pPr marL="1143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3"/>
              </a:buClr>
              <a:buFont typeface="Wingdings" charset="2"/>
              <a:buChar char="²"/>
              <a:defRPr sz="18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3pPr>
            <a:lvl4pPr marL="1600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FF00FF"/>
              </a:buClr>
              <a:buFont typeface="Wingdings" charset="2"/>
              <a:buChar char="v"/>
              <a:defRPr sz="16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4pPr>
            <a:lvl5pPr marL="20574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5pPr>
            <a:lvl6pPr marL="25146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6pPr>
            <a:lvl7pPr marL="29718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7pPr>
            <a:lvl8pPr marL="3429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8pPr>
            <a:lvl9pPr marL="3886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9pPr>
          </a:lstStyle>
          <a:p>
            <a:pPr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To </a:t>
            </a:r>
            <a:r>
              <a:rPr lang="en-US" i="0" kern="0" dirty="0">
                <a:solidFill>
                  <a:srgbClr val="800000"/>
                </a:solidFill>
              </a:rPr>
              <a:t>Delete</a:t>
            </a:r>
            <a:r>
              <a:rPr lang="en-US" i="0" kern="0" dirty="0">
                <a:solidFill>
                  <a:srgbClr val="000000"/>
                </a:solidFill>
              </a:rPr>
              <a:t>(</a:t>
            </a:r>
            <a:r>
              <a:rPr lang="en-US" i="0" kern="0" dirty="0" err="1">
                <a:solidFill>
                  <a:srgbClr val="000000"/>
                </a:solidFill>
              </a:rPr>
              <a:t>key</a:t>
            </a:r>
            <a:r>
              <a:rPr lang="en-US" i="0" kern="0" baseline="-25000" dirty="0" err="1">
                <a:solidFill>
                  <a:srgbClr val="000000"/>
                </a:solidFill>
              </a:rPr>
              <a:t>del</a:t>
            </a:r>
            <a:r>
              <a:rPr lang="en-US" i="0" kern="0" dirty="0">
                <a:solidFill>
                  <a:srgbClr val="000000"/>
                </a:solidFill>
              </a:rPr>
              <a:t>, data): </a:t>
            </a:r>
          </a:p>
          <a:p>
            <a:pPr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else find the next </a:t>
            </a:r>
            <a:r>
              <a:rPr lang="en-US" i="0" kern="0" dirty="0" err="1">
                <a:solidFill>
                  <a:srgbClr val="000000"/>
                </a:solidFill>
              </a:rPr>
              <a:t>key</a:t>
            </a:r>
            <a:r>
              <a:rPr lang="en-US" i="0" kern="0" baseline="-25000" dirty="0" err="1">
                <a:solidFill>
                  <a:srgbClr val="000000"/>
                </a:solidFill>
              </a:rPr>
              <a:t>next</a:t>
            </a:r>
            <a:r>
              <a:rPr lang="en-US" i="0" kern="0" dirty="0">
                <a:solidFill>
                  <a:srgbClr val="000000"/>
                </a:solidFill>
              </a:rPr>
              <a:t> in order</a:t>
            </a:r>
          </a:p>
          <a:p>
            <a:pPr lvl="1">
              <a:buClr>
                <a:srgbClr val="254C00"/>
              </a:buClr>
            </a:pPr>
            <a:r>
              <a:rPr lang="en-US" sz="2400" i="0" kern="0" dirty="0">
                <a:solidFill>
                  <a:srgbClr val="000000"/>
                </a:solidFill>
                <a:cs typeface="+mn-cs"/>
              </a:rPr>
              <a:t>right left </a:t>
            </a:r>
            <a:r>
              <a:rPr lang="en-US" sz="2400" i="0" kern="0" dirty="0" err="1">
                <a:solidFill>
                  <a:srgbClr val="000000"/>
                </a:solidFill>
                <a:cs typeface="+mn-cs"/>
              </a:rPr>
              <a:t>left</a:t>
            </a:r>
            <a:r>
              <a:rPr lang="en-US" sz="2400" i="0" kern="0" dirty="0">
                <a:solidFill>
                  <a:srgbClr val="000000"/>
                </a:solidFill>
                <a:cs typeface="+mn-cs"/>
              </a:rPr>
              <a:t> </a:t>
            </a:r>
            <a:r>
              <a:rPr lang="en-US" sz="2400" i="0" kern="0" dirty="0" err="1">
                <a:solidFill>
                  <a:srgbClr val="000000"/>
                </a:solidFill>
                <a:cs typeface="+mn-cs"/>
              </a:rPr>
              <a:t>left</a:t>
            </a:r>
            <a:r>
              <a:rPr lang="en-US" sz="2400" i="0" kern="0" dirty="0">
                <a:solidFill>
                  <a:srgbClr val="000000"/>
                </a:solidFill>
                <a:cs typeface="+mn-cs"/>
              </a:rPr>
              <a:t> …. to empty tree</a:t>
            </a:r>
          </a:p>
          <a:p>
            <a:pPr>
              <a:buClr>
                <a:srgbClr val="800000"/>
              </a:buClr>
            </a:pPr>
            <a:r>
              <a:rPr lang="en-US" i="0" kern="0" dirty="0">
                <a:solidFill>
                  <a:srgbClr val="000000"/>
                </a:solidFill>
              </a:rPr>
              <a:t>Replace </a:t>
            </a:r>
            <a:r>
              <a:rPr lang="en-US" i="0" kern="0" dirty="0" err="1">
                <a:solidFill>
                  <a:srgbClr val="000000"/>
                </a:solidFill>
              </a:rPr>
              <a:t>key</a:t>
            </a:r>
            <a:r>
              <a:rPr lang="en-US" i="0" kern="0" baseline="-25000" dirty="0" err="1">
                <a:solidFill>
                  <a:srgbClr val="000000"/>
                </a:solidFill>
              </a:rPr>
              <a:t>del</a:t>
            </a:r>
            <a:r>
              <a:rPr lang="en-US" i="0" kern="0" dirty="0">
                <a:solidFill>
                  <a:srgbClr val="000000"/>
                </a:solidFill>
              </a:rPr>
              <a:t> to delete with </a:t>
            </a:r>
            <a:r>
              <a:rPr lang="en-US" i="0" kern="0" dirty="0" err="1">
                <a:solidFill>
                  <a:srgbClr val="000000"/>
                </a:solidFill>
              </a:rPr>
              <a:t>key</a:t>
            </a:r>
            <a:r>
              <a:rPr lang="en-US" i="0" kern="0" baseline="-25000" dirty="0" err="1">
                <a:solidFill>
                  <a:srgbClr val="000000"/>
                </a:solidFill>
              </a:rPr>
              <a:t>next</a:t>
            </a:r>
            <a:endParaRPr lang="en-US" i="0" kern="0" dirty="0">
              <a:solidFill>
                <a:srgbClr val="000000"/>
              </a:solidFill>
            </a:endParaRPr>
          </a:p>
          <a:p>
            <a:pPr marL="342900" lvl="1" indent="-342900">
              <a:buClr>
                <a:srgbClr val="800000"/>
              </a:buClr>
              <a:buFont typeface="Wingdings" charset="2"/>
              <a:buChar char="Ø"/>
            </a:pPr>
            <a:r>
              <a:rPr lang="en-US" sz="2400" i="0" kern="0" dirty="0">
                <a:solidFill>
                  <a:srgbClr val="000000"/>
                </a:solidFill>
                <a:cs typeface="+mn-cs"/>
              </a:rPr>
              <a:t>point </a:t>
            </a:r>
            <a:r>
              <a:rPr lang="en-US" sz="2400" i="0" kern="0" dirty="0" err="1">
                <a:solidFill>
                  <a:srgbClr val="000000"/>
                </a:solidFill>
                <a:cs typeface="+mn-cs"/>
              </a:rPr>
              <a:t>key</a:t>
            </a:r>
            <a:r>
              <a:rPr lang="en-US" sz="2400" i="0" kern="0" baseline="-25000" dirty="0" err="1">
                <a:solidFill>
                  <a:srgbClr val="000000"/>
                </a:solidFill>
                <a:cs typeface="+mn-cs"/>
              </a:rPr>
              <a:t>next</a:t>
            </a:r>
            <a:r>
              <a:rPr lang="en-US" sz="2400" i="0" kern="0" dirty="0" err="1">
                <a:solidFill>
                  <a:srgbClr val="000000"/>
                </a:solidFill>
                <a:cs typeface="+mn-cs"/>
              </a:rPr>
              <a:t>’s</a:t>
            </a:r>
            <a:r>
              <a:rPr lang="en-US" sz="2400" i="0" kern="0" dirty="0">
                <a:solidFill>
                  <a:srgbClr val="000000"/>
                </a:solidFill>
                <a:cs typeface="+mn-cs"/>
              </a:rPr>
              <a:t> one child at its parent.</a:t>
            </a:r>
          </a:p>
        </p:txBody>
      </p:sp>
      <p:sp>
        <p:nvSpPr>
          <p:cNvPr id="98" name="Rectangle 97"/>
          <p:cNvSpPr/>
          <p:nvPr/>
        </p:nvSpPr>
        <p:spPr>
          <a:xfrm>
            <a:off x="153648" y="1080872"/>
            <a:ext cx="13324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dirty="0">
                <a:solidFill>
                  <a:srgbClr val="000000"/>
                </a:solidFill>
                <a:latin typeface="Arial"/>
                <a:cs typeface="+mn-cs"/>
              </a:rPr>
              <a:t>Delete 3</a:t>
            </a:r>
          </a:p>
        </p:txBody>
      </p:sp>
      <p:sp>
        <p:nvSpPr>
          <p:cNvPr id="37" name="Freeform 36"/>
          <p:cNvSpPr/>
          <p:nvPr/>
        </p:nvSpPr>
        <p:spPr bwMode="auto">
          <a:xfrm>
            <a:off x="901701" y="2235200"/>
            <a:ext cx="1808103" cy="2235200"/>
          </a:xfrm>
          <a:custGeom>
            <a:avLst/>
            <a:gdLst>
              <a:gd name="connsiteX0" fmla="*/ 419100 w 1819611"/>
              <a:gd name="connsiteY0" fmla="*/ 0 h 2222500"/>
              <a:gd name="connsiteX1" fmla="*/ 1803400 w 1819611"/>
              <a:gd name="connsiteY1" fmla="*/ 368300 h 2222500"/>
              <a:gd name="connsiteX2" fmla="*/ 1155700 w 1819611"/>
              <a:gd name="connsiteY2" fmla="*/ 876300 h 2222500"/>
              <a:gd name="connsiteX3" fmla="*/ 838200 w 1819611"/>
              <a:gd name="connsiteY3" fmla="*/ 1320800 h 2222500"/>
              <a:gd name="connsiteX4" fmla="*/ 317500 w 1819611"/>
              <a:gd name="connsiteY4" fmla="*/ 1905000 h 2222500"/>
              <a:gd name="connsiteX5" fmla="*/ 0 w 1819611"/>
              <a:gd name="connsiteY5" fmla="*/ 2222500 h 2222500"/>
              <a:gd name="connsiteX0" fmla="*/ 419100 w 1819998"/>
              <a:gd name="connsiteY0" fmla="*/ 0 h 2222500"/>
              <a:gd name="connsiteX1" fmla="*/ 1803400 w 1819998"/>
              <a:gd name="connsiteY1" fmla="*/ 368300 h 2222500"/>
              <a:gd name="connsiteX2" fmla="*/ 1155700 w 1819998"/>
              <a:gd name="connsiteY2" fmla="*/ 876300 h 2222500"/>
              <a:gd name="connsiteX3" fmla="*/ 736600 w 1819998"/>
              <a:gd name="connsiteY3" fmla="*/ 1270000 h 2222500"/>
              <a:gd name="connsiteX4" fmla="*/ 317500 w 1819998"/>
              <a:gd name="connsiteY4" fmla="*/ 1905000 h 2222500"/>
              <a:gd name="connsiteX5" fmla="*/ 0 w 1819998"/>
              <a:gd name="connsiteY5" fmla="*/ 2222500 h 2222500"/>
              <a:gd name="connsiteX0" fmla="*/ 419100 w 1820803"/>
              <a:gd name="connsiteY0" fmla="*/ 0 h 2222500"/>
              <a:gd name="connsiteX1" fmla="*/ 1803400 w 1820803"/>
              <a:gd name="connsiteY1" fmla="*/ 368300 h 2222500"/>
              <a:gd name="connsiteX2" fmla="*/ 1168400 w 1820803"/>
              <a:gd name="connsiteY2" fmla="*/ 850900 h 2222500"/>
              <a:gd name="connsiteX3" fmla="*/ 736600 w 1820803"/>
              <a:gd name="connsiteY3" fmla="*/ 1270000 h 2222500"/>
              <a:gd name="connsiteX4" fmla="*/ 317500 w 1820803"/>
              <a:gd name="connsiteY4" fmla="*/ 1905000 h 2222500"/>
              <a:gd name="connsiteX5" fmla="*/ 0 w 1820803"/>
              <a:gd name="connsiteY5" fmla="*/ 2222500 h 2222500"/>
              <a:gd name="connsiteX0" fmla="*/ 419100 w 1820803"/>
              <a:gd name="connsiteY0" fmla="*/ 0 h 2222500"/>
              <a:gd name="connsiteX1" fmla="*/ 1803400 w 1820803"/>
              <a:gd name="connsiteY1" fmla="*/ 368300 h 2222500"/>
              <a:gd name="connsiteX2" fmla="*/ 1168400 w 1820803"/>
              <a:gd name="connsiteY2" fmla="*/ 850900 h 2222500"/>
              <a:gd name="connsiteX3" fmla="*/ 736600 w 1820803"/>
              <a:gd name="connsiteY3" fmla="*/ 1270000 h 2222500"/>
              <a:gd name="connsiteX4" fmla="*/ 266700 w 1820803"/>
              <a:gd name="connsiteY4" fmla="*/ 1866900 h 2222500"/>
              <a:gd name="connsiteX5" fmla="*/ 0 w 1820803"/>
              <a:gd name="connsiteY5" fmla="*/ 2222500 h 2222500"/>
              <a:gd name="connsiteX0" fmla="*/ 406400 w 1808103"/>
              <a:gd name="connsiteY0" fmla="*/ 0 h 2235200"/>
              <a:gd name="connsiteX1" fmla="*/ 1790700 w 1808103"/>
              <a:gd name="connsiteY1" fmla="*/ 368300 h 2235200"/>
              <a:gd name="connsiteX2" fmla="*/ 1155700 w 1808103"/>
              <a:gd name="connsiteY2" fmla="*/ 850900 h 2235200"/>
              <a:gd name="connsiteX3" fmla="*/ 723900 w 1808103"/>
              <a:gd name="connsiteY3" fmla="*/ 1270000 h 2235200"/>
              <a:gd name="connsiteX4" fmla="*/ 254000 w 1808103"/>
              <a:gd name="connsiteY4" fmla="*/ 1866900 h 2235200"/>
              <a:gd name="connsiteX5" fmla="*/ 0 w 1808103"/>
              <a:gd name="connsiteY5" fmla="*/ 22352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8103" h="2235200">
                <a:moveTo>
                  <a:pt x="406400" y="0"/>
                </a:moveTo>
                <a:cubicBezTo>
                  <a:pt x="1037166" y="111125"/>
                  <a:pt x="1665817" y="226483"/>
                  <a:pt x="1790700" y="368300"/>
                </a:cubicBezTo>
                <a:cubicBezTo>
                  <a:pt x="1915583" y="510117"/>
                  <a:pt x="1333500" y="700617"/>
                  <a:pt x="1155700" y="850900"/>
                </a:cubicBezTo>
                <a:cubicBezTo>
                  <a:pt x="977900" y="1001183"/>
                  <a:pt x="874183" y="1100667"/>
                  <a:pt x="723900" y="1270000"/>
                </a:cubicBezTo>
                <a:cubicBezTo>
                  <a:pt x="573617" y="1439333"/>
                  <a:pt x="374650" y="1706033"/>
                  <a:pt x="254000" y="1866900"/>
                </a:cubicBezTo>
                <a:cubicBezTo>
                  <a:pt x="133350" y="2027767"/>
                  <a:pt x="88900" y="2151591"/>
                  <a:pt x="0" y="2235200"/>
                </a:cubicBezTo>
              </a:path>
            </a:pathLst>
          </a:custGeom>
          <a:noFill/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1806" y="3621297"/>
            <a:ext cx="10518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kern="0" dirty="0" err="1">
                <a:solidFill>
                  <a:srgbClr val="000000"/>
                </a:solidFill>
                <a:latin typeface="Arial"/>
                <a:cs typeface="+mn-cs"/>
              </a:rPr>
              <a:t>key</a:t>
            </a:r>
            <a:r>
              <a:rPr lang="en-US" sz="2400" i="0" kern="0" baseline="-25000" dirty="0" err="1">
                <a:solidFill>
                  <a:srgbClr val="000000"/>
                </a:solidFill>
                <a:latin typeface="Arial"/>
                <a:cs typeface="+mn-cs"/>
              </a:rPr>
              <a:t>next</a:t>
            </a:r>
            <a:endParaRPr lang="en-US" sz="24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955902" y="1631523"/>
            <a:ext cx="93647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2400" i="0" kern="0" dirty="0" err="1">
                <a:solidFill>
                  <a:srgbClr val="000000"/>
                </a:solidFill>
                <a:latin typeface="Arial"/>
                <a:cs typeface="+mn-cs"/>
              </a:rPr>
              <a:t>key</a:t>
            </a:r>
            <a:r>
              <a:rPr lang="en-US" sz="2400" i="0" kern="0" baseline="-25000" dirty="0" err="1">
                <a:solidFill>
                  <a:srgbClr val="000000"/>
                </a:solidFill>
                <a:latin typeface="Arial"/>
                <a:cs typeface="+mn-cs"/>
              </a:rPr>
              <a:t>del</a:t>
            </a:r>
            <a:endParaRPr lang="en-US" sz="24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268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140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40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0.00185 L 0.01806 -0.27777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" y="-1379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7 L -0.05677 -0.08148 " pathEditMode="relative" rAng="0" ptsTypes="AA">
                                      <p:cBhvr>
                                        <p:cTn id="6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47" y="-40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2" grpId="0" animBg="1"/>
      <p:bldP spid="76" grpId="0" animBg="1"/>
      <p:bldP spid="76" grpId="1" animBg="1"/>
      <p:bldP spid="85" grpId="0" animBg="1"/>
      <p:bldP spid="98" grpId="0"/>
      <p:bldP spid="37" grpId="0" animBg="1"/>
      <p:bldP spid="37" grpId="1" animBg="1"/>
      <p:bldP spid="4" grpId="0"/>
      <p:bldP spid="39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Performance</a:t>
            </a:r>
            <a:endParaRPr lang="en-US" sz="4000"/>
          </a:p>
        </p:txBody>
      </p:sp>
      <p:sp>
        <p:nvSpPr>
          <p:cNvPr id="141315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258184" y="960029"/>
            <a:ext cx="8619116" cy="2164171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solidFill>
                  <a:schemeClr val="tx2"/>
                </a:solidFill>
              </a:rPr>
              <a:t>find</a:t>
            </a:r>
            <a:r>
              <a:rPr lang="en-US" dirty="0"/>
              <a:t>, </a:t>
            </a:r>
            <a:r>
              <a:rPr lang="en-US" dirty="0">
                <a:solidFill>
                  <a:schemeClr val="tx2"/>
                </a:solidFill>
              </a:rPr>
              <a:t>insert</a:t>
            </a:r>
            <a:r>
              <a:rPr lang="en-US" dirty="0"/>
              <a:t> and </a:t>
            </a:r>
            <a:r>
              <a:rPr lang="en-US" dirty="0">
                <a:solidFill>
                  <a:schemeClr val="tx2"/>
                </a:solidFill>
              </a:rPr>
              <a:t>remove</a:t>
            </a:r>
            <a:r>
              <a:rPr lang="en-US" dirty="0"/>
              <a:t> take </a:t>
            </a:r>
            <a:r>
              <a:rPr lang="en-US" b="1" i="1" dirty="0">
                <a:latin typeface="Times New Roman" pitchFamily="38" charset="0"/>
              </a:rPr>
              <a:t>O</a:t>
            </a:r>
            <a:r>
              <a:rPr lang="en-US" dirty="0">
                <a:latin typeface="Times New Roman" pitchFamily="38" charset="0"/>
              </a:rPr>
              <a:t>(</a:t>
            </a:r>
            <a:r>
              <a:rPr lang="en-US" b="1" i="1" dirty="0">
                <a:latin typeface="Times New Roman" pitchFamily="38" charset="0"/>
              </a:rPr>
              <a:t>height</a:t>
            </a:r>
            <a:r>
              <a:rPr lang="en-US" dirty="0">
                <a:latin typeface="Times New Roman" pitchFamily="38" charset="0"/>
              </a:rPr>
              <a:t>) </a:t>
            </a:r>
            <a:r>
              <a:rPr lang="en-US" dirty="0"/>
              <a:t>time</a:t>
            </a:r>
          </a:p>
          <a:p>
            <a:pPr>
              <a:lnSpc>
                <a:spcPct val="90000"/>
              </a:lnSpc>
            </a:pPr>
            <a:r>
              <a:rPr lang="en-US" dirty="0"/>
              <a:t>In a balanced tree, the height is </a:t>
            </a:r>
            <a:r>
              <a:rPr lang="en-US" b="1" i="1" dirty="0">
                <a:latin typeface="Times New Roman" pitchFamily="38" charset="0"/>
              </a:rPr>
              <a:t>O</a:t>
            </a:r>
            <a:r>
              <a:rPr lang="en-US" dirty="0">
                <a:latin typeface="Times New Roman" pitchFamily="38" charset="0"/>
              </a:rPr>
              <a:t>(log </a:t>
            </a:r>
            <a:r>
              <a:rPr lang="en-US" b="1" i="1" dirty="0">
                <a:latin typeface="Times New Roman" pitchFamily="38" charset="0"/>
              </a:rPr>
              <a:t>n</a:t>
            </a:r>
            <a:r>
              <a:rPr lang="en-US" dirty="0">
                <a:latin typeface="Times New Roman" pitchFamily="38" charset="0"/>
              </a:rPr>
              <a:t>)</a:t>
            </a:r>
            <a:r>
              <a:rPr lang="en-US" dirty="0"/>
              <a:t> 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In the worst case, it is </a:t>
            </a:r>
            <a:r>
              <a:rPr lang="en-US" b="1" i="1" dirty="0">
                <a:latin typeface="Times New Roman" pitchFamily="38" charset="0"/>
              </a:rPr>
              <a:t>O</a:t>
            </a:r>
            <a:r>
              <a:rPr lang="en-US" dirty="0">
                <a:latin typeface="Times New Roman" pitchFamily="38" charset="0"/>
              </a:rPr>
              <a:t>(</a:t>
            </a:r>
            <a:r>
              <a:rPr lang="en-US" b="1" i="1" dirty="0">
                <a:latin typeface="Times New Roman" pitchFamily="38" charset="0"/>
              </a:rPr>
              <a:t>n</a:t>
            </a:r>
            <a:r>
              <a:rPr lang="en-US" dirty="0">
                <a:latin typeface="Times New Roman" pitchFamily="38" charset="0"/>
              </a:rPr>
              <a:t>)</a:t>
            </a:r>
            <a:r>
              <a:rPr lang="en-US" dirty="0"/>
              <a:t> </a:t>
            </a:r>
            <a:endParaRPr lang="en-US" sz="2400" dirty="0"/>
          </a:p>
          <a:p>
            <a:pPr>
              <a:lnSpc>
                <a:spcPct val="90000"/>
              </a:lnSpc>
            </a:pPr>
            <a:r>
              <a:rPr lang="en-US" dirty="0"/>
              <a:t>Thus it worthwhile to balance the tree (next topic)!</a:t>
            </a:r>
            <a:endParaRPr lang="en-US" sz="2400" dirty="0"/>
          </a:p>
        </p:txBody>
      </p:sp>
      <p:grpSp>
        <p:nvGrpSpPr>
          <p:cNvPr id="9" name="Group 8"/>
          <p:cNvGrpSpPr/>
          <p:nvPr/>
        </p:nvGrpSpPr>
        <p:grpSpPr>
          <a:xfrm>
            <a:off x="5455855" y="3829225"/>
            <a:ext cx="2571270" cy="1812677"/>
            <a:chOff x="5455855" y="3829225"/>
            <a:chExt cx="2571270" cy="1812677"/>
          </a:xfrm>
        </p:grpSpPr>
        <p:sp>
          <p:nvSpPr>
            <p:cNvPr id="141317" name="Oval 5"/>
            <p:cNvSpPr>
              <a:spLocks noChangeArrowheads="1"/>
            </p:cNvSpPr>
            <p:nvPr/>
          </p:nvSpPr>
          <p:spPr bwMode="auto">
            <a:xfrm flipH="1">
              <a:off x="5455855" y="3829225"/>
              <a:ext cx="273019" cy="27427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cxnSp>
          <p:nvCxnSpPr>
            <p:cNvPr id="141321" name="AutoShape 9"/>
            <p:cNvCxnSpPr>
              <a:cxnSpLocks noChangeShapeType="1"/>
              <a:stCxn id="141316" idx="3"/>
              <a:endCxn id="141318" idx="7"/>
            </p:cNvCxnSpPr>
            <p:nvPr/>
          </p:nvCxnSpPr>
          <p:spPr bwMode="auto">
            <a:xfrm>
              <a:off x="6262688" y="4453818"/>
              <a:ext cx="381683" cy="17651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141322" name="AutoShape 10"/>
            <p:cNvCxnSpPr>
              <a:cxnSpLocks noChangeShapeType="1"/>
              <a:stCxn id="141317" idx="3"/>
              <a:endCxn id="141316" idx="7"/>
            </p:cNvCxnSpPr>
            <p:nvPr/>
          </p:nvCxnSpPr>
          <p:spPr bwMode="auto">
            <a:xfrm>
              <a:off x="5689484" y="4070915"/>
              <a:ext cx="378967" cy="1738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141324" name="AutoShape 12"/>
            <p:cNvCxnSpPr>
              <a:cxnSpLocks noChangeShapeType="1"/>
              <a:stCxn id="141333" idx="7"/>
              <a:endCxn id="141319" idx="3"/>
            </p:cNvCxnSpPr>
            <p:nvPr/>
          </p:nvCxnSpPr>
          <p:spPr bwMode="auto">
            <a:xfrm flipH="1" flipV="1">
              <a:off x="7410454" y="5225054"/>
              <a:ext cx="381683" cy="1738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141327" name="AutoShape 15"/>
            <p:cNvCxnSpPr>
              <a:cxnSpLocks noChangeShapeType="1"/>
              <a:stCxn id="141319" idx="7"/>
              <a:endCxn id="141318" idx="3"/>
            </p:cNvCxnSpPr>
            <p:nvPr/>
          </p:nvCxnSpPr>
          <p:spPr bwMode="auto">
            <a:xfrm flipH="1" flipV="1">
              <a:off x="6837250" y="4840794"/>
              <a:ext cx="378967" cy="1738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141333" name="Oval 21"/>
            <p:cNvSpPr>
              <a:spLocks noChangeArrowheads="1"/>
            </p:cNvSpPr>
            <p:nvPr/>
          </p:nvSpPr>
          <p:spPr bwMode="auto">
            <a:xfrm flipH="1">
              <a:off x="7752748" y="5367624"/>
              <a:ext cx="274377" cy="27427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sp>
          <p:nvSpPr>
            <p:cNvPr id="141318" name="Oval 6"/>
            <p:cNvSpPr>
              <a:spLocks noChangeArrowheads="1"/>
            </p:cNvSpPr>
            <p:nvPr/>
          </p:nvSpPr>
          <p:spPr bwMode="auto">
            <a:xfrm flipH="1">
              <a:off x="6603622" y="4599104"/>
              <a:ext cx="273019" cy="274277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sp>
          <p:nvSpPr>
            <p:cNvPr id="141316" name="Oval 4"/>
            <p:cNvSpPr>
              <a:spLocks noChangeArrowheads="1"/>
            </p:cNvSpPr>
            <p:nvPr/>
          </p:nvSpPr>
          <p:spPr bwMode="auto">
            <a:xfrm flipH="1">
              <a:off x="6029060" y="4213485"/>
              <a:ext cx="274377" cy="27292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sp>
          <p:nvSpPr>
            <p:cNvPr id="141319" name="Oval 7"/>
            <p:cNvSpPr>
              <a:spLocks noChangeArrowheads="1"/>
            </p:cNvSpPr>
            <p:nvPr/>
          </p:nvSpPr>
          <p:spPr bwMode="auto">
            <a:xfrm flipH="1">
              <a:off x="7176826" y="4983364"/>
              <a:ext cx="274377" cy="27427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259912" y="4070915"/>
            <a:ext cx="3449638" cy="1198563"/>
            <a:chOff x="1259912" y="4070915"/>
            <a:chExt cx="3449638" cy="1198563"/>
          </a:xfrm>
        </p:grpSpPr>
        <p:sp>
          <p:nvSpPr>
            <p:cNvPr id="141382" name="Oval 70"/>
            <p:cNvSpPr>
              <a:spLocks noChangeArrowheads="1"/>
            </p:cNvSpPr>
            <p:nvPr/>
          </p:nvSpPr>
          <p:spPr bwMode="auto">
            <a:xfrm>
              <a:off x="2841062" y="4070915"/>
              <a:ext cx="285750" cy="28416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600" i="0">
                <a:solidFill>
                  <a:srgbClr val="8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cxnSp>
          <p:nvCxnSpPr>
            <p:cNvPr id="141383" name="AutoShape 71"/>
            <p:cNvCxnSpPr>
              <a:cxnSpLocks noChangeShapeType="1"/>
              <a:stCxn id="141382" idx="3"/>
              <a:endCxn id="141385" idx="7"/>
            </p:cNvCxnSpPr>
            <p:nvPr/>
          </p:nvCxnSpPr>
          <p:spPr bwMode="auto">
            <a:xfrm flipH="1">
              <a:off x="2025087" y="4323328"/>
              <a:ext cx="857250" cy="2349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141384" name="AutoShape 72"/>
            <p:cNvCxnSpPr>
              <a:cxnSpLocks noChangeShapeType="1"/>
              <a:stCxn id="141398" idx="1"/>
              <a:endCxn id="141382" idx="5"/>
            </p:cNvCxnSpPr>
            <p:nvPr/>
          </p:nvCxnSpPr>
          <p:spPr bwMode="auto">
            <a:xfrm flipH="1" flipV="1">
              <a:off x="3085537" y="4323328"/>
              <a:ext cx="857250" cy="23653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141385" name="Oval 73"/>
            <p:cNvSpPr>
              <a:spLocks noChangeArrowheads="1"/>
            </p:cNvSpPr>
            <p:nvPr/>
          </p:nvSpPr>
          <p:spPr bwMode="auto">
            <a:xfrm>
              <a:off x="1782200" y="4526528"/>
              <a:ext cx="284162" cy="28575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6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sp>
          <p:nvSpPr>
            <p:cNvPr id="141386" name="Oval 74"/>
            <p:cNvSpPr>
              <a:spLocks noChangeArrowheads="1"/>
            </p:cNvSpPr>
            <p:nvPr/>
          </p:nvSpPr>
          <p:spPr bwMode="auto">
            <a:xfrm>
              <a:off x="2304487" y="4982140"/>
              <a:ext cx="285750" cy="28575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6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cxnSp>
          <p:nvCxnSpPr>
            <p:cNvPr id="141391" name="AutoShape 79"/>
            <p:cNvCxnSpPr>
              <a:cxnSpLocks noChangeShapeType="1"/>
              <a:stCxn id="141393" idx="7"/>
              <a:endCxn id="141385" idx="3"/>
            </p:cNvCxnSpPr>
            <p:nvPr/>
          </p:nvCxnSpPr>
          <p:spPr bwMode="auto">
            <a:xfrm flipV="1">
              <a:off x="1502800" y="4780528"/>
              <a:ext cx="320675" cy="23336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141392" name="AutoShape 80"/>
            <p:cNvCxnSpPr>
              <a:cxnSpLocks noChangeShapeType="1"/>
              <a:stCxn id="141386" idx="1"/>
              <a:endCxn id="141385" idx="5"/>
            </p:cNvCxnSpPr>
            <p:nvPr/>
          </p:nvCxnSpPr>
          <p:spPr bwMode="auto">
            <a:xfrm flipH="1" flipV="1">
              <a:off x="2025087" y="4780528"/>
              <a:ext cx="320675" cy="23336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141393" name="Oval 81"/>
            <p:cNvSpPr>
              <a:spLocks noChangeArrowheads="1"/>
            </p:cNvSpPr>
            <p:nvPr/>
          </p:nvSpPr>
          <p:spPr bwMode="auto">
            <a:xfrm>
              <a:off x="1259912" y="4982140"/>
              <a:ext cx="284163" cy="28575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6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sp>
          <p:nvSpPr>
            <p:cNvPr id="141398" name="Oval 86"/>
            <p:cNvSpPr>
              <a:spLocks noChangeArrowheads="1"/>
            </p:cNvSpPr>
            <p:nvPr/>
          </p:nvSpPr>
          <p:spPr bwMode="auto">
            <a:xfrm>
              <a:off x="3901512" y="4528115"/>
              <a:ext cx="284163" cy="28575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6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sp>
          <p:nvSpPr>
            <p:cNvPr id="141399" name="Oval 87"/>
            <p:cNvSpPr>
              <a:spLocks noChangeArrowheads="1"/>
            </p:cNvSpPr>
            <p:nvPr/>
          </p:nvSpPr>
          <p:spPr bwMode="auto">
            <a:xfrm>
              <a:off x="4423800" y="4983728"/>
              <a:ext cx="285750" cy="28575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6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  <p:cxnSp>
          <p:nvCxnSpPr>
            <p:cNvPr id="141404" name="AutoShape 92"/>
            <p:cNvCxnSpPr>
              <a:cxnSpLocks noChangeShapeType="1"/>
              <a:stCxn id="141406" idx="7"/>
              <a:endCxn id="141398" idx="3"/>
            </p:cNvCxnSpPr>
            <p:nvPr/>
          </p:nvCxnSpPr>
          <p:spPr bwMode="auto">
            <a:xfrm flipV="1">
              <a:off x="3622112" y="4782115"/>
              <a:ext cx="320675" cy="233363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141405" name="AutoShape 93"/>
            <p:cNvCxnSpPr>
              <a:cxnSpLocks noChangeShapeType="1"/>
              <a:stCxn id="141399" idx="1"/>
              <a:endCxn id="141398" idx="5"/>
            </p:cNvCxnSpPr>
            <p:nvPr/>
          </p:nvCxnSpPr>
          <p:spPr bwMode="auto">
            <a:xfrm flipH="1" flipV="1">
              <a:off x="4144400" y="4782115"/>
              <a:ext cx="320675" cy="233363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</p:cxnSp>
        <p:sp>
          <p:nvSpPr>
            <p:cNvPr id="141406" name="Oval 94"/>
            <p:cNvSpPr>
              <a:spLocks noChangeArrowheads="1"/>
            </p:cNvSpPr>
            <p:nvPr/>
          </p:nvSpPr>
          <p:spPr bwMode="auto">
            <a:xfrm>
              <a:off x="3379225" y="4983728"/>
              <a:ext cx="284162" cy="28575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lIns="0" tIns="0" rIns="0" anchor="ctr" anchorCtr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600" i="0">
                <a:solidFill>
                  <a:srgbClr val="000000"/>
                </a:solidFill>
                <a:latin typeface="Times New Roman" pitchFamily="38" charset="0"/>
                <a:cs typeface="+mn-cs"/>
                <a:sym typeface="Symbol" pitchFamily="38" charset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2167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1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1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13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13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13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13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13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13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569417"/>
          </a:xfrm>
        </p:spPr>
        <p:txBody>
          <a:bodyPr/>
          <a:lstStyle/>
          <a:p>
            <a:r>
              <a:rPr lang="en-US" dirty="0"/>
              <a:t>AVL Trees</a:t>
            </a:r>
            <a:endParaRPr lang="en-US" dirty="0">
              <a:ea typeface="Tahoma" pitchFamily="38" charset="0"/>
              <a:cs typeface="Tahoma" pitchFamily="38" charset="0"/>
            </a:endParaRPr>
          </a:p>
        </p:txBody>
      </p:sp>
      <p:sp>
        <p:nvSpPr>
          <p:cNvPr id="17920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sz="half" idx="1"/>
          </p:nvPr>
        </p:nvSpPr>
        <p:spPr>
          <a:xfrm>
            <a:off x="277632" y="727075"/>
            <a:ext cx="9125859" cy="2156802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b="1" dirty="0"/>
              <a:t>AVL trees are “mostly” balanced.</a:t>
            </a:r>
          </a:p>
          <a:p>
            <a:pPr>
              <a:spcBef>
                <a:spcPts val="0"/>
              </a:spcBef>
            </a:pPr>
            <a:r>
              <a:rPr lang="en-US" dirty="0"/>
              <a:t>Tree is said to be an </a:t>
            </a:r>
            <a:r>
              <a:rPr lang="en-US" dirty="0">
                <a:solidFill>
                  <a:srgbClr val="FF0000"/>
                </a:solidFill>
              </a:rPr>
              <a:t>AVL Tree </a:t>
            </a:r>
            <a:r>
              <a:rPr lang="en-US" dirty="0"/>
              <a:t>if and only if </a:t>
            </a:r>
            <a:br>
              <a:rPr lang="en-US" dirty="0"/>
            </a:br>
            <a:r>
              <a:rPr lang="en-US" dirty="0"/>
              <a:t>   heights of siblings differ by at most 1.</a:t>
            </a:r>
          </a:p>
          <a:p>
            <a:pPr>
              <a:spcBef>
                <a:spcPts val="0"/>
              </a:spcBef>
            </a:pPr>
            <a:r>
              <a:rPr lang="en-US" dirty="0" err="1">
                <a:solidFill>
                  <a:srgbClr val="92D050"/>
                </a:solidFill>
              </a:rPr>
              <a:t>balanceFactor</a:t>
            </a:r>
            <a:r>
              <a:rPr lang="en-US" dirty="0"/>
              <a:t>(v) </a:t>
            </a:r>
            <a:br>
              <a:rPr lang="en-US" dirty="0"/>
            </a:br>
            <a:r>
              <a:rPr lang="en-US" dirty="0"/>
              <a:t>   = height(</a:t>
            </a:r>
            <a:r>
              <a:rPr lang="en-US" dirty="0" err="1"/>
              <a:t>rightChild</a:t>
            </a:r>
            <a:r>
              <a:rPr lang="en-US" dirty="0"/>
              <a:t>(v)) - height(</a:t>
            </a:r>
            <a:r>
              <a:rPr lang="en-US" dirty="0" err="1"/>
              <a:t>leftChild</a:t>
            </a:r>
            <a:r>
              <a:rPr lang="en-US" dirty="0"/>
              <a:t>(v))</a:t>
            </a:r>
            <a:br>
              <a:rPr lang="en-US" dirty="0"/>
            </a:br>
            <a:r>
              <a:rPr lang="en-US" dirty="0"/>
              <a:t>   </a:t>
            </a:r>
            <a:r>
              <a:rPr lang="en-US" dirty="0">
                <a:sym typeface="Symbol"/>
              </a:rPr>
              <a:t></a:t>
            </a:r>
            <a:r>
              <a:rPr lang="en-US" dirty="0"/>
              <a:t> { -1,0,1 }.</a:t>
            </a:r>
          </a:p>
          <a:p>
            <a:pPr>
              <a:spcBef>
                <a:spcPts val="0"/>
              </a:spcBef>
            </a:pPr>
            <a:r>
              <a:rPr lang="en-US" b="1" dirty="0">
                <a:solidFill>
                  <a:srgbClr val="3028FF"/>
                </a:solidFill>
              </a:rPr>
              <a:t>Claim</a:t>
            </a:r>
            <a:r>
              <a:rPr lang="en-US" dirty="0"/>
              <a:t>: The </a:t>
            </a:r>
            <a:r>
              <a:rPr lang="en-US" b="1" i="1" dirty="0"/>
              <a:t>height</a:t>
            </a:r>
            <a:r>
              <a:rPr lang="en-US" dirty="0"/>
              <a:t> of an AVL tree storing n keys is </a:t>
            </a:r>
            <a:r>
              <a:rPr lang="en-US" dirty="0">
                <a:latin typeface="Times New Roman"/>
                <a:cs typeface="Times New Roman"/>
              </a:rPr>
              <a:t>≤</a:t>
            </a:r>
            <a:r>
              <a:rPr lang="en-US" dirty="0"/>
              <a:t> O(log n).</a:t>
            </a:r>
          </a:p>
          <a:p>
            <a:pPr>
              <a:spcBef>
                <a:spcPts val="0"/>
              </a:spcBef>
            </a:pPr>
            <a:endParaRPr lang="en-US" dirty="0"/>
          </a:p>
        </p:txBody>
      </p:sp>
      <p:grpSp>
        <p:nvGrpSpPr>
          <p:cNvPr id="179288" name="Group 179287"/>
          <p:cNvGrpSpPr/>
          <p:nvPr/>
        </p:nvGrpSpPr>
        <p:grpSpPr>
          <a:xfrm>
            <a:off x="1831975" y="3710841"/>
            <a:ext cx="4799013" cy="2430463"/>
            <a:chOff x="1831975" y="3710841"/>
            <a:chExt cx="4799013" cy="2430463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746750" y="4591904"/>
              <a:ext cx="20637" cy="19050"/>
            </a:xfrm>
            <a:custGeom>
              <a:avLst/>
              <a:gdLst>
                <a:gd name="T0" fmla="*/ 13 w 13"/>
                <a:gd name="T1" fmla="*/ 0 h 12"/>
                <a:gd name="T2" fmla="*/ 7 w 13"/>
                <a:gd name="T3" fmla="*/ 0 h 12"/>
                <a:gd name="T4" fmla="*/ 0 w 13"/>
                <a:gd name="T5" fmla="*/ 6 h 12"/>
                <a:gd name="T6" fmla="*/ 7 w 13"/>
                <a:gd name="T7" fmla="*/ 12 h 12"/>
                <a:gd name="T8" fmla="*/ 13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7" y="0"/>
                  </a:lnTo>
                  <a:lnTo>
                    <a:pt x="0" y="6"/>
                  </a:lnTo>
                  <a:lnTo>
                    <a:pt x="7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6289675" y="4993541"/>
              <a:ext cx="19050" cy="25400"/>
            </a:xfrm>
            <a:custGeom>
              <a:avLst/>
              <a:gdLst>
                <a:gd name="T0" fmla="*/ 6 w 12"/>
                <a:gd name="T1" fmla="*/ 0 h 16"/>
                <a:gd name="T2" fmla="*/ 12 w 12"/>
                <a:gd name="T3" fmla="*/ 5 h 16"/>
                <a:gd name="T4" fmla="*/ 0 w 12"/>
                <a:gd name="T5" fmla="*/ 16 h 16"/>
                <a:gd name="T6" fmla="*/ 0 w 12"/>
                <a:gd name="T7" fmla="*/ 11 h 16"/>
                <a:gd name="T8" fmla="*/ 6 w 12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6" y="0"/>
                  </a:moveTo>
                  <a:lnTo>
                    <a:pt x="12" y="5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757863" y="4591904"/>
              <a:ext cx="541337" cy="419100"/>
            </a:xfrm>
            <a:custGeom>
              <a:avLst/>
              <a:gdLst>
                <a:gd name="T0" fmla="*/ 6 w 341"/>
                <a:gd name="T1" fmla="*/ 0 h 264"/>
                <a:gd name="T2" fmla="*/ 0 w 341"/>
                <a:gd name="T3" fmla="*/ 12 h 264"/>
                <a:gd name="T4" fmla="*/ 335 w 341"/>
                <a:gd name="T5" fmla="*/ 264 h 264"/>
                <a:gd name="T6" fmla="*/ 341 w 341"/>
                <a:gd name="T7" fmla="*/ 253 h 264"/>
                <a:gd name="T8" fmla="*/ 6 w 341"/>
                <a:gd name="T9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64">
                  <a:moveTo>
                    <a:pt x="6" y="0"/>
                  </a:moveTo>
                  <a:lnTo>
                    <a:pt x="0" y="12"/>
                  </a:lnTo>
                  <a:lnTo>
                    <a:pt x="335" y="264"/>
                  </a:lnTo>
                  <a:lnTo>
                    <a:pt x="341" y="25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6359525" y="5233254"/>
              <a:ext cx="20637" cy="17463"/>
            </a:xfrm>
            <a:custGeom>
              <a:avLst/>
              <a:gdLst>
                <a:gd name="T0" fmla="*/ 13 w 13"/>
                <a:gd name="T1" fmla="*/ 6 h 11"/>
                <a:gd name="T2" fmla="*/ 13 w 13"/>
                <a:gd name="T3" fmla="*/ 0 h 11"/>
                <a:gd name="T4" fmla="*/ 0 w 13"/>
                <a:gd name="T5" fmla="*/ 6 h 11"/>
                <a:gd name="T6" fmla="*/ 0 w 13"/>
                <a:gd name="T7" fmla="*/ 11 h 11"/>
                <a:gd name="T8" fmla="*/ 13 w 13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6"/>
                  </a:moveTo>
                  <a:lnTo>
                    <a:pt x="13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8" name="Oval 18"/>
            <p:cNvSpPr>
              <a:spLocks noChangeArrowheads="1"/>
            </p:cNvSpPr>
            <p:nvPr/>
          </p:nvSpPr>
          <p:spPr bwMode="auto">
            <a:xfrm>
              <a:off x="6148388" y="4993541"/>
              <a:ext cx="461962" cy="4889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9" name="Oval 19"/>
            <p:cNvSpPr>
              <a:spLocks noChangeArrowheads="1"/>
            </p:cNvSpPr>
            <p:nvPr/>
          </p:nvSpPr>
          <p:spPr bwMode="auto">
            <a:xfrm>
              <a:off x="6148388" y="4993541"/>
              <a:ext cx="461962" cy="487363"/>
            </a:xfrm>
            <a:prstGeom prst="ellipse">
              <a:avLst/>
            </a:pr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30" name="Rectangle 20"/>
            <p:cNvSpPr>
              <a:spLocks noChangeArrowheads="1"/>
            </p:cNvSpPr>
            <p:nvPr/>
          </p:nvSpPr>
          <p:spPr bwMode="auto">
            <a:xfrm>
              <a:off x="6269038" y="5107841"/>
              <a:ext cx="361950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>
                  <a:solidFill>
                    <a:srgbClr val="000000"/>
                  </a:solidFill>
                  <a:latin typeface="Times" charset="0"/>
                </a:rPr>
                <a:t>88</a:t>
              </a:r>
              <a:endParaRPr lang="en-US" altLang="en-US" sz="1800" i="0">
                <a:solidFill>
                  <a:srgbClr val="000000"/>
                </a:solidFill>
              </a:endParaRPr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1973263" y="4591904"/>
              <a:ext cx="30162" cy="19050"/>
            </a:xfrm>
            <a:custGeom>
              <a:avLst/>
              <a:gdLst>
                <a:gd name="T0" fmla="*/ 13 w 19"/>
                <a:gd name="T1" fmla="*/ 12 h 12"/>
                <a:gd name="T2" fmla="*/ 19 w 19"/>
                <a:gd name="T3" fmla="*/ 6 h 12"/>
                <a:gd name="T4" fmla="*/ 7 w 19"/>
                <a:gd name="T5" fmla="*/ 0 h 12"/>
                <a:gd name="T6" fmla="*/ 0 w 19"/>
                <a:gd name="T7" fmla="*/ 6 h 12"/>
                <a:gd name="T8" fmla="*/ 13 w 19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3" y="12"/>
                  </a:moveTo>
                  <a:lnTo>
                    <a:pt x="19" y="6"/>
                  </a:lnTo>
                  <a:lnTo>
                    <a:pt x="7" y="0"/>
                  </a:lnTo>
                  <a:lnTo>
                    <a:pt x="0" y="6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05" name="Freeform 24"/>
            <p:cNvSpPr>
              <a:spLocks/>
            </p:cNvSpPr>
            <p:nvPr/>
          </p:nvSpPr>
          <p:spPr bwMode="auto">
            <a:xfrm>
              <a:off x="2054225" y="4591904"/>
              <a:ext cx="19050" cy="19050"/>
            </a:xfrm>
            <a:custGeom>
              <a:avLst/>
              <a:gdLst>
                <a:gd name="T0" fmla="*/ 12 w 12"/>
                <a:gd name="T1" fmla="*/ 6 h 12"/>
                <a:gd name="T2" fmla="*/ 6 w 12"/>
                <a:gd name="T3" fmla="*/ 0 h 12"/>
                <a:gd name="T4" fmla="*/ 0 w 12"/>
                <a:gd name="T5" fmla="*/ 6 h 12"/>
                <a:gd name="T6" fmla="*/ 0 w 12"/>
                <a:gd name="T7" fmla="*/ 12 h 12"/>
                <a:gd name="T8" fmla="*/ 12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07" name="Freeform 26"/>
            <p:cNvSpPr>
              <a:spLocks/>
            </p:cNvSpPr>
            <p:nvPr/>
          </p:nvSpPr>
          <p:spPr bwMode="auto">
            <a:xfrm>
              <a:off x="2054225" y="4601429"/>
              <a:ext cx="631825" cy="649288"/>
            </a:xfrm>
            <a:custGeom>
              <a:avLst/>
              <a:gdLst>
                <a:gd name="T0" fmla="*/ 12 w 398"/>
                <a:gd name="T1" fmla="*/ 0 h 409"/>
                <a:gd name="T2" fmla="*/ 0 w 398"/>
                <a:gd name="T3" fmla="*/ 6 h 409"/>
                <a:gd name="T4" fmla="*/ 385 w 398"/>
                <a:gd name="T5" fmla="*/ 409 h 409"/>
                <a:gd name="T6" fmla="*/ 398 w 398"/>
                <a:gd name="T7" fmla="*/ 404 h 409"/>
                <a:gd name="T8" fmla="*/ 12 w 398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409">
                  <a:moveTo>
                    <a:pt x="12" y="0"/>
                  </a:moveTo>
                  <a:lnTo>
                    <a:pt x="0" y="6"/>
                  </a:lnTo>
                  <a:lnTo>
                    <a:pt x="385" y="409"/>
                  </a:lnTo>
                  <a:lnTo>
                    <a:pt x="398" y="40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08" name="Freeform 27"/>
            <p:cNvSpPr>
              <a:spLocks/>
            </p:cNvSpPr>
            <p:nvPr/>
          </p:nvSpPr>
          <p:spPr bwMode="auto">
            <a:xfrm>
              <a:off x="3278188" y="3942616"/>
              <a:ext cx="20637" cy="17463"/>
            </a:xfrm>
            <a:custGeom>
              <a:avLst/>
              <a:gdLst>
                <a:gd name="T0" fmla="*/ 13 w 13"/>
                <a:gd name="T1" fmla="*/ 0 h 11"/>
                <a:gd name="T2" fmla="*/ 6 w 13"/>
                <a:gd name="T3" fmla="*/ 0 h 11"/>
                <a:gd name="T4" fmla="*/ 0 w 13"/>
                <a:gd name="T5" fmla="*/ 11 h 11"/>
                <a:gd name="T6" fmla="*/ 6 w 13"/>
                <a:gd name="T7" fmla="*/ 11 h 11"/>
                <a:gd name="T8" fmla="*/ 13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lnTo>
                    <a:pt x="6" y="0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09" name="Freeform 28"/>
            <p:cNvSpPr>
              <a:spLocks/>
            </p:cNvSpPr>
            <p:nvPr/>
          </p:nvSpPr>
          <p:spPr bwMode="auto">
            <a:xfrm>
              <a:off x="5757863" y="4591904"/>
              <a:ext cx="19050" cy="26988"/>
            </a:xfrm>
            <a:custGeom>
              <a:avLst/>
              <a:gdLst>
                <a:gd name="T0" fmla="*/ 6 w 12"/>
                <a:gd name="T1" fmla="*/ 0 h 17"/>
                <a:gd name="T2" fmla="*/ 12 w 12"/>
                <a:gd name="T3" fmla="*/ 6 h 17"/>
                <a:gd name="T4" fmla="*/ 6 w 12"/>
                <a:gd name="T5" fmla="*/ 17 h 17"/>
                <a:gd name="T6" fmla="*/ 0 w 12"/>
                <a:gd name="T7" fmla="*/ 12 h 17"/>
                <a:gd name="T8" fmla="*/ 6 w 1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6" y="0"/>
                  </a:moveTo>
                  <a:lnTo>
                    <a:pt x="12" y="6"/>
                  </a:lnTo>
                  <a:lnTo>
                    <a:pt x="6" y="17"/>
                  </a:lnTo>
                  <a:lnTo>
                    <a:pt x="0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10" name="Freeform 29"/>
            <p:cNvSpPr>
              <a:spLocks/>
            </p:cNvSpPr>
            <p:nvPr/>
          </p:nvSpPr>
          <p:spPr bwMode="auto">
            <a:xfrm>
              <a:off x="3287713" y="3942616"/>
              <a:ext cx="2479675" cy="668338"/>
            </a:xfrm>
            <a:custGeom>
              <a:avLst/>
              <a:gdLst>
                <a:gd name="T0" fmla="*/ 7 w 1562"/>
                <a:gd name="T1" fmla="*/ 0 h 421"/>
                <a:gd name="T2" fmla="*/ 0 w 1562"/>
                <a:gd name="T3" fmla="*/ 11 h 421"/>
                <a:gd name="T4" fmla="*/ 1556 w 1562"/>
                <a:gd name="T5" fmla="*/ 421 h 421"/>
                <a:gd name="T6" fmla="*/ 1562 w 1562"/>
                <a:gd name="T7" fmla="*/ 409 h 421"/>
                <a:gd name="T8" fmla="*/ 7 w 1562"/>
                <a:gd name="T9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2" h="421">
                  <a:moveTo>
                    <a:pt x="7" y="0"/>
                  </a:moveTo>
                  <a:lnTo>
                    <a:pt x="0" y="11"/>
                  </a:lnTo>
                  <a:lnTo>
                    <a:pt x="1556" y="421"/>
                  </a:lnTo>
                  <a:lnTo>
                    <a:pt x="1562" y="40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11" name="Freeform 30"/>
            <p:cNvSpPr>
              <a:spLocks/>
            </p:cNvSpPr>
            <p:nvPr/>
          </p:nvSpPr>
          <p:spPr bwMode="auto">
            <a:xfrm>
              <a:off x="2054225" y="4591904"/>
              <a:ext cx="19050" cy="26988"/>
            </a:xfrm>
            <a:custGeom>
              <a:avLst/>
              <a:gdLst>
                <a:gd name="T0" fmla="*/ 6 w 12"/>
                <a:gd name="T1" fmla="*/ 0 h 17"/>
                <a:gd name="T2" fmla="*/ 0 w 12"/>
                <a:gd name="T3" fmla="*/ 6 h 17"/>
                <a:gd name="T4" fmla="*/ 6 w 12"/>
                <a:gd name="T5" fmla="*/ 17 h 17"/>
                <a:gd name="T6" fmla="*/ 12 w 12"/>
                <a:gd name="T7" fmla="*/ 12 h 17"/>
                <a:gd name="T8" fmla="*/ 6 w 1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6" y="0"/>
                  </a:moveTo>
                  <a:lnTo>
                    <a:pt x="0" y="6"/>
                  </a:lnTo>
                  <a:lnTo>
                    <a:pt x="6" y="17"/>
                  </a:lnTo>
                  <a:lnTo>
                    <a:pt x="12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12" name="Freeform 31"/>
            <p:cNvSpPr>
              <a:spLocks/>
            </p:cNvSpPr>
            <p:nvPr/>
          </p:nvSpPr>
          <p:spPr bwMode="auto">
            <a:xfrm>
              <a:off x="3287713" y="3942616"/>
              <a:ext cx="20637" cy="17463"/>
            </a:xfrm>
            <a:custGeom>
              <a:avLst/>
              <a:gdLst>
                <a:gd name="T0" fmla="*/ 0 w 13"/>
                <a:gd name="T1" fmla="*/ 0 h 11"/>
                <a:gd name="T2" fmla="*/ 7 w 13"/>
                <a:gd name="T3" fmla="*/ 0 h 11"/>
                <a:gd name="T4" fmla="*/ 13 w 13"/>
                <a:gd name="T5" fmla="*/ 11 h 11"/>
                <a:gd name="T6" fmla="*/ 7 w 13"/>
                <a:gd name="T7" fmla="*/ 11 h 11"/>
                <a:gd name="T8" fmla="*/ 0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lnTo>
                    <a:pt x="7" y="0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13" name="Freeform 32"/>
            <p:cNvSpPr>
              <a:spLocks/>
            </p:cNvSpPr>
            <p:nvPr/>
          </p:nvSpPr>
          <p:spPr bwMode="auto">
            <a:xfrm>
              <a:off x="2063750" y="3942616"/>
              <a:ext cx="1235075" cy="668338"/>
            </a:xfrm>
            <a:custGeom>
              <a:avLst/>
              <a:gdLst>
                <a:gd name="T0" fmla="*/ 0 w 778"/>
                <a:gd name="T1" fmla="*/ 409 h 421"/>
                <a:gd name="T2" fmla="*/ 6 w 778"/>
                <a:gd name="T3" fmla="*/ 421 h 421"/>
                <a:gd name="T4" fmla="*/ 778 w 778"/>
                <a:gd name="T5" fmla="*/ 11 h 421"/>
                <a:gd name="T6" fmla="*/ 771 w 778"/>
                <a:gd name="T7" fmla="*/ 0 h 421"/>
                <a:gd name="T8" fmla="*/ 0 w 778"/>
                <a:gd name="T9" fmla="*/ 40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421">
                  <a:moveTo>
                    <a:pt x="0" y="409"/>
                  </a:moveTo>
                  <a:lnTo>
                    <a:pt x="6" y="421"/>
                  </a:lnTo>
                  <a:lnTo>
                    <a:pt x="778" y="11"/>
                  </a:lnTo>
                  <a:lnTo>
                    <a:pt x="771" y="0"/>
                  </a:lnTo>
                  <a:lnTo>
                    <a:pt x="0" y="4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14" name="Oval 33"/>
            <p:cNvSpPr>
              <a:spLocks noChangeArrowheads="1"/>
            </p:cNvSpPr>
            <p:nvPr/>
          </p:nvSpPr>
          <p:spPr bwMode="auto">
            <a:xfrm>
              <a:off x="3067050" y="3710841"/>
              <a:ext cx="461962" cy="4905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15" name="Oval 34"/>
            <p:cNvSpPr>
              <a:spLocks noChangeArrowheads="1"/>
            </p:cNvSpPr>
            <p:nvPr/>
          </p:nvSpPr>
          <p:spPr bwMode="auto">
            <a:xfrm>
              <a:off x="3067050" y="3712429"/>
              <a:ext cx="461962" cy="487363"/>
            </a:xfrm>
            <a:prstGeom prst="ellipse">
              <a:avLst/>
            </a:pr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16" name="Rectangle 35"/>
            <p:cNvSpPr>
              <a:spLocks noChangeArrowheads="1"/>
            </p:cNvSpPr>
            <p:nvPr/>
          </p:nvSpPr>
          <p:spPr bwMode="auto">
            <a:xfrm>
              <a:off x="3187700" y="3818791"/>
              <a:ext cx="361950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>
                  <a:solidFill>
                    <a:srgbClr val="000000"/>
                  </a:solidFill>
                  <a:latin typeface="Times" charset="0"/>
                </a:rPr>
                <a:t>44</a:t>
              </a:r>
              <a:endParaRPr lang="en-US" altLang="en-US" sz="1800" i="0">
                <a:solidFill>
                  <a:srgbClr val="000000"/>
                </a:solidFill>
              </a:endParaRPr>
            </a:p>
          </p:txBody>
        </p:sp>
        <p:sp>
          <p:nvSpPr>
            <p:cNvPr id="179217" name="Oval 36"/>
            <p:cNvSpPr>
              <a:spLocks noChangeArrowheads="1"/>
            </p:cNvSpPr>
            <p:nvPr/>
          </p:nvSpPr>
          <p:spPr bwMode="auto">
            <a:xfrm>
              <a:off x="1833563" y="4361716"/>
              <a:ext cx="461962" cy="479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18" name="Oval 37"/>
            <p:cNvSpPr>
              <a:spLocks noChangeArrowheads="1"/>
            </p:cNvSpPr>
            <p:nvPr/>
          </p:nvSpPr>
          <p:spPr bwMode="auto">
            <a:xfrm>
              <a:off x="1831975" y="4361716"/>
              <a:ext cx="463550" cy="479425"/>
            </a:xfrm>
            <a:prstGeom prst="ellipse">
              <a:avLst/>
            </a:pr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19" name="Rectangle 38"/>
            <p:cNvSpPr>
              <a:spLocks noChangeArrowheads="1"/>
            </p:cNvSpPr>
            <p:nvPr/>
          </p:nvSpPr>
          <p:spPr bwMode="auto">
            <a:xfrm>
              <a:off x="1954213" y="4468079"/>
              <a:ext cx="361950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 dirty="0">
                  <a:solidFill>
                    <a:srgbClr val="000000"/>
                  </a:solidFill>
                  <a:latin typeface="Times" charset="0"/>
                </a:rPr>
                <a:t>17</a:t>
              </a:r>
              <a:endParaRPr lang="en-US" altLang="en-US" sz="1800" i="0" dirty="0">
                <a:solidFill>
                  <a:srgbClr val="000000"/>
                </a:solidFill>
              </a:endParaRPr>
            </a:p>
          </p:txBody>
        </p:sp>
        <p:sp>
          <p:nvSpPr>
            <p:cNvPr id="179220" name="Freeform 39"/>
            <p:cNvSpPr>
              <a:spLocks/>
            </p:cNvSpPr>
            <p:nvPr/>
          </p:nvSpPr>
          <p:spPr bwMode="auto">
            <a:xfrm>
              <a:off x="5757863" y="4591904"/>
              <a:ext cx="19050" cy="19050"/>
            </a:xfrm>
            <a:custGeom>
              <a:avLst/>
              <a:gdLst>
                <a:gd name="T0" fmla="*/ 6 w 12"/>
                <a:gd name="T1" fmla="*/ 12 h 12"/>
                <a:gd name="T2" fmla="*/ 12 w 12"/>
                <a:gd name="T3" fmla="*/ 12 h 12"/>
                <a:gd name="T4" fmla="*/ 6 w 12"/>
                <a:gd name="T5" fmla="*/ 0 h 12"/>
                <a:gd name="T6" fmla="*/ 0 w 12"/>
                <a:gd name="T7" fmla="*/ 0 h 12"/>
                <a:gd name="T8" fmla="*/ 6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lnTo>
                    <a:pt x="12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21" name="Freeform 40"/>
            <p:cNvSpPr>
              <a:spLocks/>
            </p:cNvSpPr>
            <p:nvPr/>
          </p:nvSpPr>
          <p:spPr bwMode="auto">
            <a:xfrm>
              <a:off x="4513263" y="5233254"/>
              <a:ext cx="19050" cy="26988"/>
            </a:xfrm>
            <a:custGeom>
              <a:avLst/>
              <a:gdLst>
                <a:gd name="T0" fmla="*/ 12 w 12"/>
                <a:gd name="T1" fmla="*/ 11 h 17"/>
                <a:gd name="T2" fmla="*/ 6 w 12"/>
                <a:gd name="T3" fmla="*/ 17 h 17"/>
                <a:gd name="T4" fmla="*/ 0 w 12"/>
                <a:gd name="T5" fmla="*/ 6 h 17"/>
                <a:gd name="T6" fmla="*/ 6 w 12"/>
                <a:gd name="T7" fmla="*/ 0 h 17"/>
                <a:gd name="T8" fmla="*/ 12 w 12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2" y="11"/>
                  </a:moveTo>
                  <a:lnTo>
                    <a:pt x="6" y="17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22" name="Freeform 41"/>
            <p:cNvSpPr>
              <a:spLocks/>
            </p:cNvSpPr>
            <p:nvPr/>
          </p:nvSpPr>
          <p:spPr bwMode="auto">
            <a:xfrm>
              <a:off x="4522788" y="4591904"/>
              <a:ext cx="1244600" cy="658813"/>
            </a:xfrm>
            <a:custGeom>
              <a:avLst/>
              <a:gdLst>
                <a:gd name="T0" fmla="*/ 784 w 784"/>
                <a:gd name="T1" fmla="*/ 12 h 415"/>
                <a:gd name="T2" fmla="*/ 778 w 784"/>
                <a:gd name="T3" fmla="*/ 0 h 415"/>
                <a:gd name="T4" fmla="*/ 0 w 784"/>
                <a:gd name="T5" fmla="*/ 404 h 415"/>
                <a:gd name="T6" fmla="*/ 6 w 784"/>
                <a:gd name="T7" fmla="*/ 415 h 415"/>
                <a:gd name="T8" fmla="*/ 784 w 784"/>
                <a:gd name="T9" fmla="*/ 12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4" h="415">
                  <a:moveTo>
                    <a:pt x="784" y="12"/>
                  </a:moveTo>
                  <a:lnTo>
                    <a:pt x="778" y="0"/>
                  </a:lnTo>
                  <a:lnTo>
                    <a:pt x="0" y="404"/>
                  </a:lnTo>
                  <a:lnTo>
                    <a:pt x="6" y="415"/>
                  </a:lnTo>
                  <a:lnTo>
                    <a:pt x="78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23" name="Oval 42"/>
            <p:cNvSpPr>
              <a:spLocks noChangeArrowheads="1"/>
            </p:cNvSpPr>
            <p:nvPr/>
          </p:nvSpPr>
          <p:spPr bwMode="auto">
            <a:xfrm>
              <a:off x="5526088" y="4361716"/>
              <a:ext cx="461962" cy="4794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24" name="Oval 43"/>
            <p:cNvSpPr>
              <a:spLocks noChangeArrowheads="1"/>
            </p:cNvSpPr>
            <p:nvPr/>
          </p:nvSpPr>
          <p:spPr bwMode="auto">
            <a:xfrm>
              <a:off x="5526088" y="4361716"/>
              <a:ext cx="461962" cy="479425"/>
            </a:xfrm>
            <a:prstGeom prst="ellipse">
              <a:avLst/>
            </a:pr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25" name="Rectangle 44"/>
            <p:cNvSpPr>
              <a:spLocks noChangeArrowheads="1"/>
            </p:cNvSpPr>
            <p:nvPr/>
          </p:nvSpPr>
          <p:spPr bwMode="auto">
            <a:xfrm>
              <a:off x="5646738" y="4468079"/>
              <a:ext cx="361950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>
                  <a:solidFill>
                    <a:srgbClr val="000000"/>
                  </a:solidFill>
                  <a:latin typeface="Times" charset="0"/>
                </a:rPr>
                <a:t>78</a:t>
              </a:r>
              <a:endParaRPr lang="en-US" altLang="en-US" sz="1800" i="0">
                <a:solidFill>
                  <a:srgbClr val="000000"/>
                </a:solidFill>
              </a:endParaRPr>
            </a:p>
          </p:txBody>
        </p:sp>
        <p:sp>
          <p:nvSpPr>
            <p:cNvPr id="179236" name="Oval 55"/>
            <p:cNvSpPr>
              <a:spLocks noChangeArrowheads="1"/>
            </p:cNvSpPr>
            <p:nvPr/>
          </p:nvSpPr>
          <p:spPr bwMode="auto">
            <a:xfrm>
              <a:off x="2444750" y="5001479"/>
              <a:ext cx="461962" cy="4889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37" name="Oval 56"/>
            <p:cNvSpPr>
              <a:spLocks noChangeArrowheads="1"/>
            </p:cNvSpPr>
            <p:nvPr/>
          </p:nvSpPr>
          <p:spPr bwMode="auto">
            <a:xfrm>
              <a:off x="2444750" y="5003066"/>
              <a:ext cx="461962" cy="487363"/>
            </a:xfrm>
            <a:prstGeom prst="ellipse">
              <a:avLst/>
            </a:pr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38" name="Rectangle 57"/>
            <p:cNvSpPr>
              <a:spLocks noChangeArrowheads="1"/>
            </p:cNvSpPr>
            <p:nvPr/>
          </p:nvSpPr>
          <p:spPr bwMode="auto">
            <a:xfrm>
              <a:off x="2576513" y="5117366"/>
              <a:ext cx="361950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>
                  <a:solidFill>
                    <a:srgbClr val="000000"/>
                  </a:solidFill>
                  <a:latin typeface="Times" charset="0"/>
                </a:rPr>
                <a:t>32</a:t>
              </a:r>
              <a:endParaRPr lang="en-US" altLang="en-US" sz="1800" i="0">
                <a:solidFill>
                  <a:srgbClr val="000000"/>
                </a:solidFill>
              </a:endParaRPr>
            </a:p>
          </p:txBody>
        </p:sp>
        <p:sp>
          <p:nvSpPr>
            <p:cNvPr id="179240" name="Freeform 59"/>
            <p:cNvSpPr>
              <a:spLocks/>
            </p:cNvSpPr>
            <p:nvPr/>
          </p:nvSpPr>
          <p:spPr bwMode="auto">
            <a:xfrm>
              <a:off x="4513263" y="5233254"/>
              <a:ext cx="30162" cy="17463"/>
            </a:xfrm>
            <a:custGeom>
              <a:avLst/>
              <a:gdLst>
                <a:gd name="T0" fmla="*/ 0 w 19"/>
                <a:gd name="T1" fmla="*/ 6 h 11"/>
                <a:gd name="T2" fmla="*/ 6 w 19"/>
                <a:gd name="T3" fmla="*/ 0 h 11"/>
                <a:gd name="T4" fmla="*/ 19 w 19"/>
                <a:gd name="T5" fmla="*/ 6 h 11"/>
                <a:gd name="T6" fmla="*/ 12 w 19"/>
                <a:gd name="T7" fmla="*/ 11 h 11"/>
                <a:gd name="T8" fmla="*/ 0 w 19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6"/>
                  </a:moveTo>
                  <a:lnTo>
                    <a:pt x="6" y="0"/>
                  </a:lnTo>
                  <a:lnTo>
                    <a:pt x="19" y="6"/>
                  </a:lnTo>
                  <a:lnTo>
                    <a:pt x="12" y="1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41" name="Freeform 60"/>
            <p:cNvSpPr>
              <a:spLocks/>
            </p:cNvSpPr>
            <p:nvPr/>
          </p:nvSpPr>
          <p:spPr bwMode="auto">
            <a:xfrm>
              <a:off x="3900488" y="5242779"/>
              <a:ext cx="631825" cy="657225"/>
            </a:xfrm>
            <a:custGeom>
              <a:avLst/>
              <a:gdLst>
                <a:gd name="T0" fmla="*/ 0 w 398"/>
                <a:gd name="T1" fmla="*/ 409 h 414"/>
                <a:gd name="T2" fmla="*/ 13 w 398"/>
                <a:gd name="T3" fmla="*/ 414 h 414"/>
                <a:gd name="T4" fmla="*/ 398 w 398"/>
                <a:gd name="T5" fmla="*/ 5 h 414"/>
                <a:gd name="T6" fmla="*/ 386 w 398"/>
                <a:gd name="T7" fmla="*/ 0 h 414"/>
                <a:gd name="T8" fmla="*/ 0 w 398"/>
                <a:gd name="T9" fmla="*/ 409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414">
                  <a:moveTo>
                    <a:pt x="0" y="409"/>
                  </a:moveTo>
                  <a:lnTo>
                    <a:pt x="13" y="414"/>
                  </a:lnTo>
                  <a:lnTo>
                    <a:pt x="398" y="5"/>
                  </a:lnTo>
                  <a:lnTo>
                    <a:pt x="386" y="0"/>
                  </a:lnTo>
                  <a:lnTo>
                    <a:pt x="0" y="4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42" name="Freeform 61"/>
            <p:cNvSpPr>
              <a:spLocks/>
            </p:cNvSpPr>
            <p:nvPr/>
          </p:nvSpPr>
          <p:spPr bwMode="auto">
            <a:xfrm>
              <a:off x="4513263" y="5233254"/>
              <a:ext cx="19050" cy="17463"/>
            </a:xfrm>
            <a:custGeom>
              <a:avLst/>
              <a:gdLst>
                <a:gd name="T0" fmla="*/ 12 w 12"/>
                <a:gd name="T1" fmla="*/ 6 h 11"/>
                <a:gd name="T2" fmla="*/ 6 w 12"/>
                <a:gd name="T3" fmla="*/ 0 h 11"/>
                <a:gd name="T4" fmla="*/ 0 w 12"/>
                <a:gd name="T5" fmla="*/ 6 h 11"/>
                <a:gd name="T6" fmla="*/ 0 w 12"/>
                <a:gd name="T7" fmla="*/ 11 h 11"/>
                <a:gd name="T8" fmla="*/ 12 w 12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44" name="Freeform 63"/>
            <p:cNvSpPr>
              <a:spLocks/>
            </p:cNvSpPr>
            <p:nvPr/>
          </p:nvSpPr>
          <p:spPr bwMode="auto">
            <a:xfrm>
              <a:off x="4513263" y="5242779"/>
              <a:ext cx="631825" cy="657225"/>
            </a:xfrm>
            <a:custGeom>
              <a:avLst/>
              <a:gdLst>
                <a:gd name="T0" fmla="*/ 12 w 398"/>
                <a:gd name="T1" fmla="*/ 0 h 414"/>
                <a:gd name="T2" fmla="*/ 0 w 398"/>
                <a:gd name="T3" fmla="*/ 5 h 414"/>
                <a:gd name="T4" fmla="*/ 385 w 398"/>
                <a:gd name="T5" fmla="*/ 414 h 414"/>
                <a:gd name="T6" fmla="*/ 398 w 398"/>
                <a:gd name="T7" fmla="*/ 409 h 414"/>
                <a:gd name="T8" fmla="*/ 12 w 398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414">
                  <a:moveTo>
                    <a:pt x="12" y="0"/>
                  </a:moveTo>
                  <a:lnTo>
                    <a:pt x="0" y="5"/>
                  </a:lnTo>
                  <a:lnTo>
                    <a:pt x="385" y="414"/>
                  </a:lnTo>
                  <a:lnTo>
                    <a:pt x="398" y="40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45" name="Oval 64"/>
            <p:cNvSpPr>
              <a:spLocks noChangeArrowheads="1"/>
            </p:cNvSpPr>
            <p:nvPr/>
          </p:nvSpPr>
          <p:spPr bwMode="auto">
            <a:xfrm>
              <a:off x="4292600" y="5001479"/>
              <a:ext cx="460375" cy="4889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46" name="Oval 65"/>
            <p:cNvSpPr>
              <a:spLocks noChangeArrowheads="1"/>
            </p:cNvSpPr>
            <p:nvPr/>
          </p:nvSpPr>
          <p:spPr bwMode="auto">
            <a:xfrm>
              <a:off x="4291013" y="5003066"/>
              <a:ext cx="463550" cy="487363"/>
            </a:xfrm>
            <a:prstGeom prst="ellipse">
              <a:avLst/>
            </a:pr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47" name="Rectangle 66"/>
            <p:cNvSpPr>
              <a:spLocks noChangeArrowheads="1"/>
            </p:cNvSpPr>
            <p:nvPr/>
          </p:nvSpPr>
          <p:spPr bwMode="auto">
            <a:xfrm>
              <a:off x="4422775" y="5117366"/>
              <a:ext cx="361950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>
                  <a:solidFill>
                    <a:srgbClr val="000000"/>
                  </a:solidFill>
                  <a:latin typeface="Times" charset="0"/>
                </a:rPr>
                <a:t>50</a:t>
              </a:r>
              <a:endParaRPr lang="en-US" altLang="en-US" sz="1800" i="0">
                <a:solidFill>
                  <a:srgbClr val="000000"/>
                </a:solidFill>
              </a:endParaRPr>
            </a:p>
          </p:txBody>
        </p:sp>
        <p:sp>
          <p:nvSpPr>
            <p:cNvPr id="179258" name="Oval 77"/>
            <p:cNvSpPr>
              <a:spLocks noChangeArrowheads="1"/>
            </p:cNvSpPr>
            <p:nvPr/>
          </p:nvSpPr>
          <p:spPr bwMode="auto">
            <a:xfrm>
              <a:off x="3689350" y="5650766"/>
              <a:ext cx="461962" cy="4905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59" name="Oval 78"/>
            <p:cNvSpPr>
              <a:spLocks noChangeArrowheads="1"/>
            </p:cNvSpPr>
            <p:nvPr/>
          </p:nvSpPr>
          <p:spPr bwMode="auto">
            <a:xfrm>
              <a:off x="3689350" y="5652354"/>
              <a:ext cx="461962" cy="487363"/>
            </a:xfrm>
            <a:prstGeom prst="ellipse">
              <a:avLst/>
            </a:pr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60" name="Rectangle 79"/>
            <p:cNvSpPr>
              <a:spLocks noChangeArrowheads="1"/>
            </p:cNvSpPr>
            <p:nvPr/>
          </p:nvSpPr>
          <p:spPr bwMode="auto">
            <a:xfrm>
              <a:off x="3810000" y="5758716"/>
              <a:ext cx="361950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>
                  <a:solidFill>
                    <a:srgbClr val="000000"/>
                  </a:solidFill>
                  <a:latin typeface="Times" charset="0"/>
                </a:rPr>
                <a:t>48</a:t>
              </a:r>
              <a:endParaRPr lang="en-US" altLang="en-US" sz="1800" i="0">
                <a:solidFill>
                  <a:srgbClr val="000000"/>
                </a:solidFill>
              </a:endParaRPr>
            </a:p>
          </p:txBody>
        </p:sp>
        <p:sp>
          <p:nvSpPr>
            <p:cNvPr id="179273" name="Oval 92"/>
            <p:cNvSpPr>
              <a:spLocks noChangeArrowheads="1"/>
            </p:cNvSpPr>
            <p:nvPr/>
          </p:nvSpPr>
          <p:spPr bwMode="auto">
            <a:xfrm>
              <a:off x="4914900" y="5650766"/>
              <a:ext cx="460375" cy="4905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74" name="Oval 93"/>
            <p:cNvSpPr>
              <a:spLocks noChangeArrowheads="1"/>
            </p:cNvSpPr>
            <p:nvPr/>
          </p:nvSpPr>
          <p:spPr bwMode="auto">
            <a:xfrm>
              <a:off x="4913313" y="5652354"/>
              <a:ext cx="463550" cy="487363"/>
            </a:xfrm>
            <a:prstGeom prst="ellipse">
              <a:avLst/>
            </a:pr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79275" name="Rectangle 94"/>
            <p:cNvSpPr>
              <a:spLocks noChangeArrowheads="1"/>
            </p:cNvSpPr>
            <p:nvPr/>
          </p:nvSpPr>
          <p:spPr bwMode="auto">
            <a:xfrm>
              <a:off x="5033963" y="5758716"/>
              <a:ext cx="361950" cy="311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>
                  <a:solidFill>
                    <a:srgbClr val="000000"/>
                  </a:solidFill>
                  <a:latin typeface="Times" charset="0"/>
                </a:rPr>
                <a:t>62</a:t>
              </a:r>
              <a:endParaRPr lang="en-US" altLang="en-US" sz="1800" i="0">
                <a:solidFill>
                  <a:srgbClr val="000000"/>
                </a:solidFill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1044485" y="4081972"/>
            <a:ext cx="885351" cy="1410655"/>
            <a:chOff x="884831" y="4081972"/>
            <a:chExt cx="885351" cy="1410655"/>
          </a:xfrm>
        </p:grpSpPr>
        <p:cxnSp>
          <p:nvCxnSpPr>
            <p:cNvPr id="179290" name="Straight Arrow Connector 179289"/>
            <p:cNvCxnSpPr/>
            <p:nvPr/>
          </p:nvCxnSpPr>
          <p:spPr bwMode="auto">
            <a:xfrm>
              <a:off x="1758459" y="4441789"/>
              <a:ext cx="11723" cy="1050838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accent3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145" name="Rectangle 95"/>
            <p:cNvSpPr>
              <a:spLocks noChangeArrowheads="1"/>
            </p:cNvSpPr>
            <p:nvPr/>
          </p:nvSpPr>
          <p:spPr bwMode="auto">
            <a:xfrm>
              <a:off x="1601788" y="4201379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 dirty="0">
                  <a:solidFill>
                    <a:srgbClr val="0000FF"/>
                  </a:solidFill>
                  <a:latin typeface="Times" charset="0"/>
                </a:rPr>
                <a:t>2</a:t>
              </a:r>
              <a:endParaRPr lang="en-US" altLang="en-US" sz="1800" i="0" dirty="0">
                <a:solidFill>
                  <a:srgbClr val="0000FF"/>
                </a:solidFill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884831" y="4081972"/>
              <a:ext cx="70403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 dirty="0">
                  <a:solidFill>
                    <a:srgbClr val="0000FF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subtree</a:t>
              </a:r>
            </a:p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 dirty="0">
                  <a:solidFill>
                    <a:srgbClr val="0000FF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height</a:t>
              </a: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4682260" y="4184450"/>
            <a:ext cx="961304" cy="1927767"/>
            <a:chOff x="5872408" y="4184450"/>
            <a:chExt cx="961304" cy="1927767"/>
          </a:xfrm>
        </p:grpSpPr>
        <p:cxnSp>
          <p:nvCxnSpPr>
            <p:cNvPr id="159" name="Straight Arrow Connector 158"/>
            <p:cNvCxnSpPr/>
            <p:nvPr/>
          </p:nvCxnSpPr>
          <p:spPr bwMode="auto">
            <a:xfrm>
              <a:off x="6812196" y="4288508"/>
              <a:ext cx="21516" cy="182370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accent3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160" name="Rectangle 95"/>
            <p:cNvSpPr>
              <a:spLocks noChangeArrowheads="1"/>
            </p:cNvSpPr>
            <p:nvPr/>
          </p:nvSpPr>
          <p:spPr bwMode="auto">
            <a:xfrm>
              <a:off x="6622466" y="4310669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 dirty="0">
                  <a:solidFill>
                    <a:srgbClr val="0000FF"/>
                  </a:solidFill>
                  <a:latin typeface="Times" charset="0"/>
                </a:rPr>
                <a:t>3</a:t>
              </a:r>
              <a:endParaRPr lang="en-US" altLang="en-US" sz="1800" i="0" dirty="0">
                <a:solidFill>
                  <a:srgbClr val="0000FF"/>
                </a:solidFill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5872408" y="4184450"/>
              <a:ext cx="78098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 dirty="0">
                  <a:solidFill>
                    <a:srgbClr val="0000FF"/>
                  </a:solidFill>
                  <a:latin typeface="Arial"/>
                  <a:cs typeface="+mn-cs"/>
                </a:rPr>
                <a:t>subtree</a:t>
              </a:r>
            </a:p>
            <a:p>
              <a:pPr algn="ctr"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400" i="0" dirty="0">
                  <a:solidFill>
                    <a:srgbClr val="0000FF"/>
                  </a:solidFill>
                  <a:latin typeface="Arial"/>
                  <a:cs typeface="+mn-cs"/>
                </a:rPr>
                <a:t>height</a:t>
              </a:r>
            </a:p>
          </p:txBody>
        </p:sp>
      </p:grpSp>
      <p:sp>
        <p:nvSpPr>
          <p:cNvPr id="165" name="TextBox 164"/>
          <p:cNvSpPr txBox="1"/>
          <p:nvPr/>
        </p:nvSpPr>
        <p:spPr>
          <a:xfrm>
            <a:off x="647425" y="3669122"/>
            <a:ext cx="2278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 err="1">
                <a:solidFill>
                  <a:srgbClr val="92D05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balanceFactor</a:t>
            </a:r>
            <a:r>
              <a:rPr lang="en-US" sz="1800" i="0" dirty="0">
                <a:solidFill>
                  <a:srgbClr val="92D05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 = </a:t>
            </a:r>
            <a:r>
              <a:rPr lang="en-US" sz="1800" i="0" dirty="0">
                <a:solidFill>
                  <a:srgbClr val="0000FF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2-3</a:t>
            </a:r>
            <a:r>
              <a:rPr lang="en-US" sz="1800" i="0" dirty="0">
                <a:solidFill>
                  <a:srgbClr val="92D05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 = </a:t>
            </a:r>
          </a:p>
        </p:txBody>
      </p:sp>
      <p:sp>
        <p:nvSpPr>
          <p:cNvPr id="98" name="Rectangle 97"/>
          <p:cNvSpPr/>
          <p:nvPr/>
        </p:nvSpPr>
        <p:spPr>
          <a:xfrm>
            <a:off x="2782839" y="3677444"/>
            <a:ext cx="3770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92D050"/>
                </a:solidFill>
                <a:latin typeface="Times" panose="02020603050405020304" pitchFamily="18" charset="0"/>
                <a:cs typeface="Times" panose="02020603050405020304" pitchFamily="18" charset="0"/>
              </a:rPr>
              <a:t>-1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9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9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9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9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92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92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9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92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/>
      <p:bldP spid="98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Content Placeholder 83"/>
          <p:cNvSpPr>
            <a:spLocks noGrp="1"/>
          </p:cNvSpPr>
          <p:nvPr>
            <p:ph idx="1"/>
          </p:nvPr>
        </p:nvSpPr>
        <p:spPr>
          <a:xfrm>
            <a:off x="457200" y="727777"/>
            <a:ext cx="8229600" cy="878359"/>
          </a:xfrm>
        </p:spPr>
        <p:txBody>
          <a:bodyPr/>
          <a:lstStyle/>
          <a:p>
            <a:r>
              <a:rPr lang="en-US" dirty="0"/>
              <a:t>Cases</a:t>
            </a:r>
          </a:p>
        </p:txBody>
      </p:sp>
      <p:sp>
        <p:nvSpPr>
          <p:cNvPr id="144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-24607" y="2590784"/>
            <a:ext cx="4548931" cy="4086577"/>
            <a:chOff x="-24607" y="2590784"/>
            <a:chExt cx="4548931" cy="4086577"/>
          </a:xfrm>
        </p:grpSpPr>
        <p:grpSp>
          <p:nvGrpSpPr>
            <p:cNvPr id="6" name="Group 5"/>
            <p:cNvGrpSpPr/>
            <p:nvPr/>
          </p:nvGrpSpPr>
          <p:grpSpPr>
            <a:xfrm>
              <a:off x="-24607" y="2590784"/>
              <a:ext cx="4548931" cy="4086577"/>
              <a:chOff x="-24607" y="2590784"/>
              <a:chExt cx="4548931" cy="4086577"/>
            </a:xfrm>
          </p:grpSpPr>
          <p:sp>
            <p:nvSpPr>
              <p:cNvPr id="206" name="Rectangle 205"/>
              <p:cNvSpPr/>
              <p:nvPr/>
            </p:nvSpPr>
            <p:spPr bwMode="auto">
              <a:xfrm>
                <a:off x="2430240" y="2590784"/>
                <a:ext cx="2094084" cy="4086577"/>
              </a:xfrm>
              <a:prstGeom prst="rect">
                <a:avLst/>
              </a:prstGeom>
              <a:solidFill>
                <a:schemeClr val="accent1">
                  <a:alpha val="1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-110" charset="0"/>
                </a:endParaRPr>
              </a:p>
            </p:txBody>
          </p:sp>
          <p:grpSp>
            <p:nvGrpSpPr>
              <p:cNvPr id="85" name="Group 84"/>
              <p:cNvGrpSpPr/>
              <p:nvPr/>
            </p:nvGrpSpPr>
            <p:grpSpPr>
              <a:xfrm>
                <a:off x="-24607" y="3117598"/>
                <a:ext cx="2326084" cy="3497505"/>
                <a:chOff x="457200" y="1422077"/>
                <a:chExt cx="3202990" cy="4816025"/>
              </a:xfrm>
            </p:grpSpPr>
            <p:cxnSp>
              <p:nvCxnSpPr>
                <p:cNvPr id="5" name="Straight Connector 4"/>
                <p:cNvCxnSpPr/>
                <p:nvPr/>
              </p:nvCxnSpPr>
              <p:spPr bwMode="auto">
                <a:xfrm rot="16200000" flipH="1">
                  <a:off x="1963470" y="3458933"/>
                  <a:ext cx="542935" cy="368106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8" name="Straight Connector 7"/>
                <p:cNvCxnSpPr/>
                <p:nvPr/>
              </p:nvCxnSpPr>
              <p:spPr bwMode="auto">
                <a:xfrm rot="10800000" flipV="1">
                  <a:off x="1458931" y="3371519"/>
                  <a:ext cx="591953" cy="578665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9" name="Oval 8"/>
                <p:cNvSpPr/>
                <p:nvPr/>
              </p:nvSpPr>
              <p:spPr bwMode="auto">
                <a:xfrm>
                  <a:off x="1086772" y="3870533"/>
                  <a:ext cx="432507" cy="432507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cxnSp>
              <p:nvCxnSpPr>
                <p:cNvPr id="12" name="Straight Connector 11"/>
                <p:cNvCxnSpPr/>
                <p:nvPr/>
              </p:nvCxnSpPr>
              <p:spPr bwMode="auto">
                <a:xfrm rot="5400000">
                  <a:off x="847240" y="4390736"/>
                  <a:ext cx="542935" cy="367543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13" name="Straight Connector 12"/>
                <p:cNvCxnSpPr/>
                <p:nvPr/>
              </p:nvCxnSpPr>
              <p:spPr bwMode="auto">
                <a:xfrm rot="16200000" flipH="1">
                  <a:off x="1215065" y="4390454"/>
                  <a:ext cx="542935" cy="368106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4" name="TextBox 13"/>
                <p:cNvSpPr txBox="1"/>
                <p:nvPr/>
              </p:nvSpPr>
              <p:spPr>
                <a:xfrm>
                  <a:off x="1145957" y="3870534"/>
                  <a:ext cx="300082" cy="5085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x</a:t>
                  </a:r>
                </a:p>
              </p:txBody>
            </p:sp>
            <p:sp>
              <p:nvSpPr>
                <p:cNvPr id="18" name="Oval 17"/>
                <p:cNvSpPr/>
                <p:nvPr/>
              </p:nvSpPr>
              <p:spPr bwMode="auto">
                <a:xfrm>
                  <a:off x="2563474" y="2000742"/>
                  <a:ext cx="432507" cy="432507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21" name="TextBox 20"/>
                <p:cNvSpPr txBox="1"/>
                <p:nvPr/>
              </p:nvSpPr>
              <p:spPr>
                <a:xfrm>
                  <a:off x="2622658" y="2000741"/>
                  <a:ext cx="300082" cy="5085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z</a:t>
                  </a:r>
                </a:p>
              </p:txBody>
            </p:sp>
            <p:sp>
              <p:nvSpPr>
                <p:cNvPr id="22" name="Oval 21"/>
                <p:cNvSpPr/>
                <p:nvPr/>
              </p:nvSpPr>
              <p:spPr bwMode="auto">
                <a:xfrm>
                  <a:off x="1818059" y="2948575"/>
                  <a:ext cx="432507" cy="432507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23" name="TextBox 22"/>
                <p:cNvSpPr txBox="1"/>
                <p:nvPr/>
              </p:nvSpPr>
              <p:spPr>
                <a:xfrm>
                  <a:off x="1877244" y="2948576"/>
                  <a:ext cx="312907" cy="5085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y</a:t>
                  </a:r>
                </a:p>
              </p:txBody>
            </p:sp>
            <p:sp>
              <p:nvSpPr>
                <p:cNvPr id="25" name="TextBox 24"/>
                <p:cNvSpPr txBox="1"/>
                <p:nvPr/>
              </p:nvSpPr>
              <p:spPr>
                <a:xfrm>
                  <a:off x="1774669" y="1984430"/>
                  <a:ext cx="1148071" cy="46618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height</a:t>
                  </a:r>
                </a:p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 = </a:t>
                  </a:r>
                  <a:r>
                    <a:rPr lang="en-US" sz="800" b="1" dirty="0" err="1">
                      <a:solidFill>
                        <a:srgbClr val="0000FF"/>
                      </a:solidFill>
                    </a:rPr>
                    <a:t>h</a:t>
                  </a:r>
                  <a:endParaRPr lang="en-US" sz="800" b="1" dirty="0">
                    <a:solidFill>
                      <a:srgbClr val="0000FF"/>
                    </a:solidFill>
                  </a:endParaRPr>
                </a:p>
              </p:txBody>
            </p:sp>
            <p:cxnSp>
              <p:nvCxnSpPr>
                <p:cNvPr id="26" name="Straight Connector 25"/>
                <p:cNvCxnSpPr/>
                <p:nvPr/>
              </p:nvCxnSpPr>
              <p:spPr bwMode="auto">
                <a:xfrm rot="10800000" flipV="1">
                  <a:off x="2187228" y="2433248"/>
                  <a:ext cx="591953" cy="578665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37" name="Straight Connector 36"/>
                <p:cNvCxnSpPr/>
                <p:nvPr/>
              </p:nvCxnSpPr>
              <p:spPr bwMode="auto">
                <a:xfrm rot="10800000" flipH="1" flipV="1">
                  <a:off x="2766917" y="2433249"/>
                  <a:ext cx="591953" cy="578665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54" name="Isosceles Triangle 53"/>
                <p:cNvSpPr/>
                <p:nvPr/>
              </p:nvSpPr>
              <p:spPr bwMode="auto">
                <a:xfrm>
                  <a:off x="633616" y="4845975"/>
                  <a:ext cx="602640" cy="519517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56" name="Isosceles Triangle 55"/>
                <p:cNvSpPr/>
                <p:nvPr/>
              </p:nvSpPr>
              <p:spPr bwMode="auto">
                <a:xfrm>
                  <a:off x="1369266" y="4845975"/>
                  <a:ext cx="602640" cy="519517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58" name="Isosceles Triangle 57"/>
                <p:cNvSpPr/>
                <p:nvPr/>
              </p:nvSpPr>
              <p:spPr bwMode="auto">
                <a:xfrm>
                  <a:off x="2117671" y="3914454"/>
                  <a:ext cx="602640" cy="519517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59" name="Isosceles Triangle 58"/>
                <p:cNvSpPr/>
                <p:nvPr/>
              </p:nvSpPr>
              <p:spPr bwMode="auto">
                <a:xfrm>
                  <a:off x="3057550" y="3011913"/>
                  <a:ext cx="602640" cy="519517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60" name="TextBox 59"/>
                <p:cNvSpPr txBox="1"/>
                <p:nvPr/>
              </p:nvSpPr>
              <p:spPr>
                <a:xfrm>
                  <a:off x="729309" y="4996161"/>
                  <a:ext cx="411253" cy="31785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0</a:t>
                  </a:r>
                </a:p>
              </p:txBody>
            </p:sp>
            <p:sp>
              <p:nvSpPr>
                <p:cNvPr id="61" name="TextBox 60"/>
                <p:cNvSpPr txBox="1"/>
                <p:nvPr/>
              </p:nvSpPr>
              <p:spPr>
                <a:xfrm>
                  <a:off x="1465991" y="4996161"/>
                  <a:ext cx="411253" cy="317853"/>
                </a:xfrm>
                <a:prstGeom prst="rect">
                  <a:avLst/>
                </a:prstGeom>
                <a:no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1</a:t>
                  </a:r>
                </a:p>
              </p:txBody>
            </p:sp>
            <p:sp>
              <p:nvSpPr>
                <p:cNvPr id="62" name="TextBox 61"/>
                <p:cNvSpPr txBox="1"/>
                <p:nvPr/>
              </p:nvSpPr>
              <p:spPr>
                <a:xfrm>
                  <a:off x="2213362" y="4064640"/>
                  <a:ext cx="411253" cy="317853"/>
                </a:xfrm>
                <a:prstGeom prst="rect">
                  <a:avLst/>
                </a:prstGeom>
                <a:noFill/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2</a:t>
                  </a:r>
                </a:p>
              </p:txBody>
            </p:sp>
            <p:sp>
              <p:nvSpPr>
                <p:cNvPr id="63" name="TextBox 62"/>
                <p:cNvSpPr txBox="1"/>
                <p:nvPr/>
              </p:nvSpPr>
              <p:spPr>
                <a:xfrm>
                  <a:off x="3153244" y="3162098"/>
                  <a:ext cx="411253" cy="31785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3</a:t>
                  </a:r>
                </a:p>
              </p:txBody>
            </p:sp>
            <p:cxnSp>
              <p:nvCxnSpPr>
                <p:cNvPr id="64" name="Straight Connector 63"/>
                <p:cNvCxnSpPr/>
                <p:nvPr/>
              </p:nvCxnSpPr>
              <p:spPr bwMode="auto">
                <a:xfrm rot="10800000" flipH="1" flipV="1">
                  <a:off x="2128358" y="1422077"/>
                  <a:ext cx="591953" cy="578665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65" name="TextBox 64"/>
                <p:cNvSpPr txBox="1"/>
                <p:nvPr/>
              </p:nvSpPr>
              <p:spPr>
                <a:xfrm>
                  <a:off x="1302478" y="3042528"/>
                  <a:ext cx="546178" cy="296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h-1</a:t>
                  </a:r>
                </a:p>
              </p:txBody>
            </p:sp>
            <p:sp>
              <p:nvSpPr>
                <p:cNvPr id="66" name="TextBox 65"/>
                <p:cNvSpPr txBox="1"/>
                <p:nvPr/>
              </p:nvSpPr>
              <p:spPr>
                <a:xfrm>
                  <a:off x="2720312" y="3042528"/>
                  <a:ext cx="530543" cy="296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h-3</a:t>
                  </a:r>
                </a:p>
              </p:txBody>
            </p:sp>
            <p:sp>
              <p:nvSpPr>
                <p:cNvPr id="67" name="TextBox 66"/>
                <p:cNvSpPr txBox="1"/>
                <p:nvPr/>
              </p:nvSpPr>
              <p:spPr>
                <a:xfrm>
                  <a:off x="596805" y="3914454"/>
                  <a:ext cx="574035" cy="296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h-2</a:t>
                  </a:r>
                </a:p>
              </p:txBody>
            </p:sp>
            <p:sp>
              <p:nvSpPr>
                <p:cNvPr id="68" name="TextBox 67"/>
                <p:cNvSpPr txBox="1"/>
                <p:nvPr/>
              </p:nvSpPr>
              <p:spPr>
                <a:xfrm>
                  <a:off x="457200" y="5771917"/>
                  <a:ext cx="1671157" cy="46618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800" b="1" dirty="0">
                      <a:solidFill>
                        <a:srgbClr val="0000FF"/>
                      </a:solidFill>
                    </a:rPr>
                    <a:t>one is h-3 &amp; one is h-4</a:t>
                  </a:r>
                </a:p>
              </p:txBody>
            </p:sp>
            <p:sp>
              <p:nvSpPr>
                <p:cNvPr id="69" name="TextBox 68"/>
                <p:cNvSpPr txBox="1"/>
                <p:nvPr/>
              </p:nvSpPr>
              <p:spPr>
                <a:xfrm>
                  <a:off x="1764018" y="3914456"/>
                  <a:ext cx="573734" cy="296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h-3</a:t>
                  </a:r>
                </a:p>
              </p:txBody>
            </p:sp>
            <p:sp>
              <p:nvSpPr>
                <p:cNvPr id="72" name="Left Brace 71"/>
                <p:cNvSpPr/>
                <p:nvPr/>
              </p:nvSpPr>
              <p:spPr bwMode="auto">
                <a:xfrm rot="16200000">
                  <a:off x="1114435" y="5058266"/>
                  <a:ext cx="397877" cy="1168128"/>
                </a:xfrm>
                <a:prstGeom prst="leftBrace">
                  <a:avLst/>
                </a:prstGeom>
                <a:noFill/>
                <a:ln w="28575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</p:grpSp>
          <p:grpSp>
            <p:nvGrpSpPr>
              <p:cNvPr id="173" name="Group 172"/>
              <p:cNvGrpSpPr/>
              <p:nvPr/>
            </p:nvGrpSpPr>
            <p:grpSpPr>
              <a:xfrm>
                <a:off x="2450884" y="3117598"/>
                <a:ext cx="1983192" cy="3497505"/>
                <a:chOff x="5728070" y="2140030"/>
                <a:chExt cx="2075475" cy="3660254"/>
              </a:xfrm>
            </p:grpSpPr>
            <p:cxnSp>
              <p:nvCxnSpPr>
                <p:cNvPr id="116" name="Straight Connector 115"/>
                <p:cNvCxnSpPr/>
                <p:nvPr/>
              </p:nvCxnSpPr>
              <p:spPr bwMode="auto">
                <a:xfrm rot="16200000" flipH="1">
                  <a:off x="6514011" y="3688072"/>
                  <a:ext cx="412639" cy="279766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117" name="Straight Connector 116"/>
                <p:cNvCxnSpPr/>
                <p:nvPr/>
              </p:nvCxnSpPr>
              <p:spPr bwMode="auto">
                <a:xfrm rot="10800000" flipV="1">
                  <a:off x="6130553" y="3621636"/>
                  <a:ext cx="449894" cy="439794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18" name="Oval 117"/>
                <p:cNvSpPr/>
                <p:nvPr/>
              </p:nvSpPr>
              <p:spPr bwMode="auto">
                <a:xfrm>
                  <a:off x="6700822" y="4000895"/>
                  <a:ext cx="328712" cy="328712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cxnSp>
              <p:nvCxnSpPr>
                <p:cNvPr id="119" name="Straight Connector 118"/>
                <p:cNvCxnSpPr/>
                <p:nvPr/>
              </p:nvCxnSpPr>
              <p:spPr bwMode="auto">
                <a:xfrm rot="5400000">
                  <a:off x="6518774" y="4396257"/>
                  <a:ext cx="412639" cy="279338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120" name="Straight Connector 119"/>
                <p:cNvCxnSpPr/>
                <p:nvPr/>
              </p:nvCxnSpPr>
              <p:spPr bwMode="auto">
                <a:xfrm rot="16200000" flipH="1">
                  <a:off x="6798326" y="4396042"/>
                  <a:ext cx="412639" cy="279766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21" name="TextBox 120"/>
                <p:cNvSpPr txBox="1"/>
                <p:nvPr/>
              </p:nvSpPr>
              <p:spPr>
                <a:xfrm>
                  <a:off x="6745803" y="4000895"/>
                  <a:ext cx="228067" cy="38651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x</a:t>
                  </a:r>
                </a:p>
              </p:txBody>
            </p:sp>
            <p:sp>
              <p:nvSpPr>
                <p:cNvPr id="122" name="Oval 121"/>
                <p:cNvSpPr/>
                <p:nvPr/>
              </p:nvSpPr>
              <p:spPr bwMode="auto">
                <a:xfrm>
                  <a:off x="6970024" y="2579824"/>
                  <a:ext cx="328712" cy="328712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23" name="TextBox 122"/>
                <p:cNvSpPr txBox="1"/>
                <p:nvPr/>
              </p:nvSpPr>
              <p:spPr>
                <a:xfrm>
                  <a:off x="7015005" y="2579824"/>
                  <a:ext cx="228067" cy="38651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z</a:t>
                  </a:r>
                </a:p>
              </p:txBody>
            </p:sp>
            <p:sp>
              <p:nvSpPr>
                <p:cNvPr id="124" name="Oval 123"/>
                <p:cNvSpPr/>
                <p:nvPr/>
              </p:nvSpPr>
              <p:spPr bwMode="auto">
                <a:xfrm>
                  <a:off x="6403496" y="3300192"/>
                  <a:ext cx="328712" cy="328712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25" name="TextBox 124"/>
                <p:cNvSpPr txBox="1"/>
                <p:nvPr/>
              </p:nvSpPr>
              <p:spPr>
                <a:xfrm>
                  <a:off x="6448478" y="3300194"/>
                  <a:ext cx="237814" cy="38651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y</a:t>
                  </a:r>
                </a:p>
              </p:txBody>
            </p:sp>
            <p:sp>
              <p:nvSpPr>
                <p:cNvPr id="126" name="TextBox 125"/>
                <p:cNvSpPr txBox="1"/>
                <p:nvPr/>
              </p:nvSpPr>
              <p:spPr>
                <a:xfrm>
                  <a:off x="6370519" y="2567426"/>
                  <a:ext cx="872552" cy="3543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height</a:t>
                  </a:r>
                </a:p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 = </a:t>
                  </a:r>
                  <a:r>
                    <a:rPr lang="en-US" sz="800" b="1" dirty="0" err="1">
                      <a:solidFill>
                        <a:srgbClr val="0000FF"/>
                      </a:solidFill>
                    </a:rPr>
                    <a:t>h</a:t>
                  </a:r>
                  <a:endParaRPr lang="en-US" sz="800" b="1" dirty="0">
                    <a:solidFill>
                      <a:srgbClr val="0000FF"/>
                    </a:solidFill>
                  </a:endParaRPr>
                </a:p>
              </p:txBody>
            </p:sp>
            <p:cxnSp>
              <p:nvCxnSpPr>
                <p:cNvPr id="127" name="Straight Connector 126"/>
                <p:cNvCxnSpPr/>
                <p:nvPr/>
              </p:nvCxnSpPr>
              <p:spPr bwMode="auto">
                <a:xfrm rot="10800000" flipV="1">
                  <a:off x="6684071" y="2908536"/>
                  <a:ext cx="449894" cy="439794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128" name="Straight Connector 127"/>
                <p:cNvCxnSpPr/>
                <p:nvPr/>
              </p:nvCxnSpPr>
              <p:spPr bwMode="auto">
                <a:xfrm rot="10800000" flipH="1" flipV="1">
                  <a:off x="7124643" y="2908536"/>
                  <a:ext cx="449894" cy="439794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29" name="Isosceles Triangle 128"/>
                <p:cNvSpPr/>
                <p:nvPr/>
              </p:nvSpPr>
              <p:spPr bwMode="auto">
                <a:xfrm>
                  <a:off x="6356416" y="4742246"/>
                  <a:ext cx="458016" cy="394841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30" name="Isosceles Triangle 129"/>
                <p:cNvSpPr/>
                <p:nvPr/>
              </p:nvSpPr>
              <p:spPr bwMode="auto">
                <a:xfrm>
                  <a:off x="6915522" y="4742246"/>
                  <a:ext cx="458016" cy="394841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31" name="Isosceles Triangle 130"/>
                <p:cNvSpPr/>
                <p:nvPr/>
              </p:nvSpPr>
              <p:spPr bwMode="auto">
                <a:xfrm>
                  <a:off x="5898400" y="4036941"/>
                  <a:ext cx="458016" cy="394841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32" name="Isosceles Triangle 131"/>
                <p:cNvSpPr/>
                <p:nvPr/>
              </p:nvSpPr>
              <p:spPr bwMode="auto">
                <a:xfrm>
                  <a:off x="7345529" y="3348330"/>
                  <a:ext cx="458016" cy="394841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33" name="TextBox 132"/>
                <p:cNvSpPr txBox="1"/>
                <p:nvPr/>
              </p:nvSpPr>
              <p:spPr>
                <a:xfrm>
                  <a:off x="6429144" y="4856389"/>
                  <a:ext cx="312559" cy="24157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1</a:t>
                  </a:r>
                </a:p>
              </p:txBody>
            </p:sp>
            <p:sp>
              <p:nvSpPr>
                <p:cNvPr id="134" name="TextBox 133"/>
                <p:cNvSpPr txBox="1"/>
                <p:nvPr/>
              </p:nvSpPr>
              <p:spPr>
                <a:xfrm>
                  <a:off x="6989034" y="4856389"/>
                  <a:ext cx="312559" cy="241573"/>
                </a:xfrm>
                <a:prstGeom prst="rect">
                  <a:avLst/>
                </a:prstGeom>
                <a:no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2</a:t>
                  </a:r>
                </a:p>
              </p:txBody>
            </p:sp>
            <p:sp>
              <p:nvSpPr>
                <p:cNvPr id="135" name="TextBox 134"/>
                <p:cNvSpPr txBox="1"/>
                <p:nvPr/>
              </p:nvSpPr>
              <p:spPr>
                <a:xfrm>
                  <a:off x="5971128" y="4151085"/>
                  <a:ext cx="312559" cy="241573"/>
                </a:xfrm>
                <a:prstGeom prst="rect">
                  <a:avLst/>
                </a:prstGeom>
                <a:noFill/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0</a:t>
                  </a:r>
                </a:p>
              </p:txBody>
            </p:sp>
            <p:sp>
              <p:nvSpPr>
                <p:cNvPr id="136" name="TextBox 135"/>
                <p:cNvSpPr txBox="1"/>
                <p:nvPr/>
              </p:nvSpPr>
              <p:spPr>
                <a:xfrm>
                  <a:off x="7418257" y="3462473"/>
                  <a:ext cx="312559" cy="24157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3</a:t>
                  </a:r>
                </a:p>
              </p:txBody>
            </p:sp>
            <p:cxnSp>
              <p:nvCxnSpPr>
                <p:cNvPr id="137" name="Straight Connector 136"/>
                <p:cNvCxnSpPr/>
                <p:nvPr/>
              </p:nvCxnSpPr>
              <p:spPr bwMode="auto">
                <a:xfrm rot="10800000" flipH="1" flipV="1">
                  <a:off x="6639328" y="2140030"/>
                  <a:ext cx="449894" cy="439794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38" name="TextBox 137"/>
                <p:cNvSpPr txBox="1"/>
                <p:nvPr/>
              </p:nvSpPr>
              <p:spPr>
                <a:xfrm>
                  <a:off x="6011647" y="3371598"/>
                  <a:ext cx="415104" cy="22546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h-1</a:t>
                  </a:r>
                </a:p>
              </p:txBody>
            </p:sp>
            <p:sp>
              <p:nvSpPr>
                <p:cNvPr id="139" name="TextBox 138"/>
                <p:cNvSpPr txBox="1"/>
                <p:nvPr/>
              </p:nvSpPr>
              <p:spPr>
                <a:xfrm>
                  <a:off x="7089221" y="3371598"/>
                  <a:ext cx="403221" cy="22546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h-3</a:t>
                  </a:r>
                </a:p>
              </p:txBody>
            </p:sp>
            <p:sp>
              <p:nvSpPr>
                <p:cNvPr id="140" name="TextBox 139"/>
                <p:cNvSpPr txBox="1"/>
                <p:nvPr/>
              </p:nvSpPr>
              <p:spPr>
                <a:xfrm>
                  <a:off x="6328439" y="4034275"/>
                  <a:ext cx="436276" cy="22546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h-2</a:t>
                  </a:r>
                </a:p>
              </p:txBody>
            </p:sp>
            <p:sp>
              <p:nvSpPr>
                <p:cNvPr id="141" name="TextBox 140"/>
                <p:cNvSpPr txBox="1"/>
                <p:nvPr/>
              </p:nvSpPr>
              <p:spPr>
                <a:xfrm>
                  <a:off x="6222337" y="5445976"/>
                  <a:ext cx="1270106" cy="3543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800" b="1" dirty="0">
                      <a:solidFill>
                        <a:srgbClr val="0000FF"/>
                      </a:solidFill>
                    </a:rPr>
                    <a:t>one is h-3 &amp; one is h-4</a:t>
                  </a:r>
                </a:p>
              </p:txBody>
            </p:sp>
            <p:sp>
              <p:nvSpPr>
                <p:cNvPr id="142" name="TextBox 141"/>
                <p:cNvSpPr txBox="1"/>
                <p:nvPr/>
              </p:nvSpPr>
              <p:spPr>
                <a:xfrm>
                  <a:off x="5728070" y="4036942"/>
                  <a:ext cx="436047" cy="22546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h-3</a:t>
                  </a:r>
                </a:p>
              </p:txBody>
            </p:sp>
            <p:sp>
              <p:nvSpPr>
                <p:cNvPr id="143" name="Left Brace 142"/>
                <p:cNvSpPr/>
                <p:nvPr/>
              </p:nvSpPr>
              <p:spPr bwMode="auto">
                <a:xfrm rot="16200000">
                  <a:off x="6721846" y="4903590"/>
                  <a:ext cx="302393" cy="887796"/>
                </a:xfrm>
                <a:prstGeom prst="leftBrace">
                  <a:avLst/>
                </a:prstGeom>
                <a:noFill/>
                <a:ln w="28575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</p:grpSp>
          <p:sp>
            <p:nvSpPr>
              <p:cNvPr id="204" name="Rectangle 203"/>
              <p:cNvSpPr/>
              <p:nvPr/>
            </p:nvSpPr>
            <p:spPr bwMode="auto">
              <a:xfrm>
                <a:off x="65856" y="2590928"/>
                <a:ext cx="2276593" cy="4082671"/>
              </a:xfrm>
              <a:prstGeom prst="rect">
                <a:avLst/>
              </a:prstGeom>
              <a:solidFill>
                <a:schemeClr val="accent1">
                  <a:alpha val="1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-110" charset="0"/>
                </a:endParaRPr>
              </a:p>
            </p:txBody>
          </p:sp>
          <p:graphicFrame>
            <p:nvGraphicFramePr>
              <p:cNvPr id="209" name="Object 208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38547172"/>
                  </p:ext>
                </p:extLst>
              </p:nvPr>
            </p:nvGraphicFramePr>
            <p:xfrm>
              <a:off x="573147" y="2669572"/>
              <a:ext cx="1156250" cy="35395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2" imgW="622300" imgH="190500" progId="Equation.DSMT4">
                      <p:embed/>
                    </p:oleObj>
                  </mc:Choice>
                  <mc:Fallback>
                    <p:oleObj name="Equation" r:id="rId2" imgW="622300" imgH="1905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73147" y="2669572"/>
                            <a:ext cx="1156250" cy="353954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3492" name="Object 4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46552746"/>
                  </p:ext>
                </p:extLst>
              </p:nvPr>
            </p:nvGraphicFramePr>
            <p:xfrm>
              <a:off x="2880791" y="2626121"/>
              <a:ext cx="1155700" cy="3540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4" imgW="622300" imgH="190500" progId="Equation.DSMT4">
                      <p:embed/>
                    </p:oleObj>
                  </mc:Choice>
                  <mc:Fallback>
                    <p:oleObj name="Equation" r:id="rId4" imgW="622300" imgH="1905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880791" y="2626121"/>
                            <a:ext cx="1155700" cy="354012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45" name="TextBox 144"/>
            <p:cNvSpPr txBox="1"/>
            <p:nvPr/>
          </p:nvSpPr>
          <p:spPr>
            <a:xfrm>
              <a:off x="1460028" y="3220171"/>
              <a:ext cx="429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92D050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+2</a:t>
              </a: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868716" y="3945595"/>
              <a:ext cx="429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92D050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+1</a:t>
              </a: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3538764" y="3238459"/>
              <a:ext cx="429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92D050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+2</a:t>
              </a: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032796" y="3939499"/>
              <a:ext cx="377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92D050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-1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593864" y="2591433"/>
            <a:ext cx="4539808" cy="4084624"/>
            <a:chOff x="4593864" y="2591433"/>
            <a:chExt cx="4539808" cy="4084624"/>
          </a:xfrm>
        </p:grpSpPr>
        <p:grpSp>
          <p:nvGrpSpPr>
            <p:cNvPr id="4" name="Group 3"/>
            <p:cNvGrpSpPr/>
            <p:nvPr/>
          </p:nvGrpSpPr>
          <p:grpSpPr>
            <a:xfrm>
              <a:off x="4593864" y="2591433"/>
              <a:ext cx="4539808" cy="4084624"/>
              <a:chOff x="4593864" y="2591433"/>
              <a:chExt cx="4539808" cy="4084624"/>
            </a:xfrm>
          </p:grpSpPr>
          <p:grpSp>
            <p:nvGrpSpPr>
              <p:cNvPr id="86" name="Group 85"/>
              <p:cNvGrpSpPr/>
              <p:nvPr/>
            </p:nvGrpSpPr>
            <p:grpSpPr>
              <a:xfrm flipH="1">
                <a:off x="4593864" y="3118174"/>
                <a:ext cx="2374805" cy="3497505"/>
                <a:chOff x="457200" y="1422077"/>
                <a:chExt cx="3270078" cy="4816025"/>
              </a:xfrm>
            </p:grpSpPr>
            <p:cxnSp>
              <p:nvCxnSpPr>
                <p:cNvPr id="87" name="Straight Connector 86"/>
                <p:cNvCxnSpPr/>
                <p:nvPr/>
              </p:nvCxnSpPr>
              <p:spPr bwMode="auto">
                <a:xfrm rot="16200000" flipH="1">
                  <a:off x="1963470" y="3458933"/>
                  <a:ext cx="542935" cy="368106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88" name="Straight Connector 87"/>
                <p:cNvCxnSpPr/>
                <p:nvPr/>
              </p:nvCxnSpPr>
              <p:spPr bwMode="auto">
                <a:xfrm rot="10800000" flipV="1">
                  <a:off x="1458931" y="3371519"/>
                  <a:ext cx="591953" cy="578665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89" name="Oval 88"/>
                <p:cNvSpPr/>
                <p:nvPr/>
              </p:nvSpPr>
              <p:spPr bwMode="auto">
                <a:xfrm>
                  <a:off x="1086772" y="3870533"/>
                  <a:ext cx="432507" cy="432507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cxnSp>
              <p:nvCxnSpPr>
                <p:cNvPr id="90" name="Straight Connector 89"/>
                <p:cNvCxnSpPr/>
                <p:nvPr/>
              </p:nvCxnSpPr>
              <p:spPr bwMode="auto">
                <a:xfrm rot="5400000">
                  <a:off x="847240" y="4390736"/>
                  <a:ext cx="542935" cy="367543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91" name="Straight Connector 90"/>
                <p:cNvCxnSpPr/>
                <p:nvPr/>
              </p:nvCxnSpPr>
              <p:spPr bwMode="auto">
                <a:xfrm rot="16200000" flipH="1">
                  <a:off x="1215065" y="4390454"/>
                  <a:ext cx="542935" cy="368106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92" name="TextBox 91"/>
                <p:cNvSpPr txBox="1"/>
                <p:nvPr/>
              </p:nvSpPr>
              <p:spPr>
                <a:xfrm>
                  <a:off x="1145957" y="3870534"/>
                  <a:ext cx="300081" cy="5085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x</a:t>
                  </a:r>
                </a:p>
              </p:txBody>
            </p:sp>
            <p:sp>
              <p:nvSpPr>
                <p:cNvPr id="93" name="Oval 92"/>
                <p:cNvSpPr/>
                <p:nvPr/>
              </p:nvSpPr>
              <p:spPr bwMode="auto">
                <a:xfrm>
                  <a:off x="2563474" y="2000742"/>
                  <a:ext cx="432507" cy="432507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94" name="TextBox 93"/>
                <p:cNvSpPr txBox="1"/>
                <p:nvPr/>
              </p:nvSpPr>
              <p:spPr>
                <a:xfrm>
                  <a:off x="2622660" y="2000741"/>
                  <a:ext cx="300081" cy="5085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z</a:t>
                  </a:r>
                </a:p>
              </p:txBody>
            </p:sp>
            <p:sp>
              <p:nvSpPr>
                <p:cNvPr id="95" name="Oval 94"/>
                <p:cNvSpPr/>
                <p:nvPr/>
              </p:nvSpPr>
              <p:spPr bwMode="auto">
                <a:xfrm>
                  <a:off x="1818059" y="2948575"/>
                  <a:ext cx="432507" cy="432507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96" name="TextBox 95"/>
                <p:cNvSpPr txBox="1"/>
                <p:nvPr/>
              </p:nvSpPr>
              <p:spPr>
                <a:xfrm>
                  <a:off x="1877244" y="2948576"/>
                  <a:ext cx="312907" cy="5085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y</a:t>
                  </a:r>
                </a:p>
              </p:txBody>
            </p:sp>
            <p:sp>
              <p:nvSpPr>
                <p:cNvPr id="97" name="TextBox 96"/>
                <p:cNvSpPr txBox="1"/>
                <p:nvPr/>
              </p:nvSpPr>
              <p:spPr>
                <a:xfrm>
                  <a:off x="2579207" y="1938039"/>
                  <a:ext cx="1148071" cy="46618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height</a:t>
                  </a:r>
                </a:p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 = </a:t>
                  </a:r>
                  <a:r>
                    <a:rPr lang="en-US" sz="800" b="1" dirty="0" err="1">
                      <a:solidFill>
                        <a:srgbClr val="0000FF"/>
                      </a:solidFill>
                    </a:rPr>
                    <a:t>h</a:t>
                  </a:r>
                  <a:endParaRPr lang="en-US" sz="800" b="1" dirty="0">
                    <a:solidFill>
                      <a:srgbClr val="0000FF"/>
                    </a:solidFill>
                  </a:endParaRPr>
                </a:p>
              </p:txBody>
            </p:sp>
            <p:cxnSp>
              <p:nvCxnSpPr>
                <p:cNvPr id="98" name="Straight Connector 97"/>
                <p:cNvCxnSpPr/>
                <p:nvPr/>
              </p:nvCxnSpPr>
              <p:spPr bwMode="auto">
                <a:xfrm rot="10800000" flipV="1">
                  <a:off x="2187228" y="2433248"/>
                  <a:ext cx="591953" cy="578665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99" name="Straight Connector 98"/>
                <p:cNvCxnSpPr/>
                <p:nvPr/>
              </p:nvCxnSpPr>
              <p:spPr bwMode="auto">
                <a:xfrm rot="10800000" flipH="1" flipV="1">
                  <a:off x="2766917" y="2433249"/>
                  <a:ext cx="591953" cy="578665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00" name="Isosceles Triangle 99"/>
                <p:cNvSpPr/>
                <p:nvPr/>
              </p:nvSpPr>
              <p:spPr bwMode="auto">
                <a:xfrm>
                  <a:off x="633616" y="4845975"/>
                  <a:ext cx="602640" cy="519517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01" name="Isosceles Triangle 100"/>
                <p:cNvSpPr/>
                <p:nvPr/>
              </p:nvSpPr>
              <p:spPr bwMode="auto">
                <a:xfrm>
                  <a:off x="1369266" y="4845975"/>
                  <a:ext cx="602640" cy="519517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02" name="Isosceles Triangle 101"/>
                <p:cNvSpPr/>
                <p:nvPr/>
              </p:nvSpPr>
              <p:spPr bwMode="auto">
                <a:xfrm>
                  <a:off x="2117671" y="3914454"/>
                  <a:ext cx="602640" cy="519517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03" name="Isosceles Triangle 102"/>
                <p:cNvSpPr/>
                <p:nvPr/>
              </p:nvSpPr>
              <p:spPr bwMode="auto">
                <a:xfrm>
                  <a:off x="3057550" y="3011913"/>
                  <a:ext cx="602640" cy="519517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04" name="TextBox 103"/>
                <p:cNvSpPr txBox="1"/>
                <p:nvPr/>
              </p:nvSpPr>
              <p:spPr>
                <a:xfrm>
                  <a:off x="729309" y="4996161"/>
                  <a:ext cx="411253" cy="31785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3</a:t>
                  </a:r>
                </a:p>
              </p:txBody>
            </p:sp>
            <p:sp>
              <p:nvSpPr>
                <p:cNvPr id="105" name="TextBox 104"/>
                <p:cNvSpPr txBox="1"/>
                <p:nvPr/>
              </p:nvSpPr>
              <p:spPr>
                <a:xfrm>
                  <a:off x="1465991" y="4996161"/>
                  <a:ext cx="411253" cy="317853"/>
                </a:xfrm>
                <a:prstGeom prst="rect">
                  <a:avLst/>
                </a:prstGeom>
                <a:no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2</a:t>
                  </a:r>
                </a:p>
              </p:txBody>
            </p:sp>
            <p:sp>
              <p:nvSpPr>
                <p:cNvPr id="106" name="TextBox 105"/>
                <p:cNvSpPr txBox="1"/>
                <p:nvPr/>
              </p:nvSpPr>
              <p:spPr>
                <a:xfrm>
                  <a:off x="2213365" y="4064640"/>
                  <a:ext cx="411253" cy="317853"/>
                </a:xfrm>
                <a:prstGeom prst="rect">
                  <a:avLst/>
                </a:prstGeom>
                <a:noFill/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1</a:t>
                  </a:r>
                </a:p>
              </p:txBody>
            </p:sp>
            <p:sp>
              <p:nvSpPr>
                <p:cNvPr id="107" name="TextBox 106"/>
                <p:cNvSpPr txBox="1"/>
                <p:nvPr/>
              </p:nvSpPr>
              <p:spPr>
                <a:xfrm>
                  <a:off x="3153243" y="3162098"/>
                  <a:ext cx="411253" cy="31785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0</a:t>
                  </a:r>
                </a:p>
              </p:txBody>
            </p:sp>
            <p:cxnSp>
              <p:nvCxnSpPr>
                <p:cNvPr id="108" name="Straight Connector 107"/>
                <p:cNvCxnSpPr/>
                <p:nvPr/>
              </p:nvCxnSpPr>
              <p:spPr bwMode="auto">
                <a:xfrm rot="10800000" flipH="1" flipV="1">
                  <a:off x="2128358" y="1422077"/>
                  <a:ext cx="591953" cy="578665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09" name="TextBox 108"/>
                <p:cNvSpPr txBox="1"/>
                <p:nvPr/>
              </p:nvSpPr>
              <p:spPr>
                <a:xfrm>
                  <a:off x="1302478" y="3042528"/>
                  <a:ext cx="546178" cy="296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h-1</a:t>
                  </a:r>
                </a:p>
              </p:txBody>
            </p:sp>
            <p:sp>
              <p:nvSpPr>
                <p:cNvPr id="110" name="TextBox 109"/>
                <p:cNvSpPr txBox="1"/>
                <p:nvPr/>
              </p:nvSpPr>
              <p:spPr>
                <a:xfrm>
                  <a:off x="2720310" y="3042528"/>
                  <a:ext cx="530542" cy="296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h-3</a:t>
                  </a:r>
                </a:p>
              </p:txBody>
            </p:sp>
            <p:sp>
              <p:nvSpPr>
                <p:cNvPr id="111" name="TextBox 110"/>
                <p:cNvSpPr txBox="1"/>
                <p:nvPr/>
              </p:nvSpPr>
              <p:spPr>
                <a:xfrm>
                  <a:off x="596806" y="3914454"/>
                  <a:ext cx="574035" cy="296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h-2</a:t>
                  </a:r>
                </a:p>
              </p:txBody>
            </p:sp>
            <p:sp>
              <p:nvSpPr>
                <p:cNvPr id="112" name="TextBox 111"/>
                <p:cNvSpPr txBox="1"/>
                <p:nvPr/>
              </p:nvSpPr>
              <p:spPr>
                <a:xfrm>
                  <a:off x="457200" y="5771917"/>
                  <a:ext cx="1671157" cy="46618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800" b="1" dirty="0">
                      <a:solidFill>
                        <a:srgbClr val="0000FF"/>
                      </a:solidFill>
                    </a:rPr>
                    <a:t>one is h-3 &amp; one is h-4</a:t>
                  </a:r>
                </a:p>
              </p:txBody>
            </p:sp>
            <p:sp>
              <p:nvSpPr>
                <p:cNvPr id="113" name="TextBox 112"/>
                <p:cNvSpPr txBox="1"/>
                <p:nvPr/>
              </p:nvSpPr>
              <p:spPr>
                <a:xfrm>
                  <a:off x="1764018" y="3914456"/>
                  <a:ext cx="573734" cy="296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h-3</a:t>
                  </a:r>
                </a:p>
              </p:txBody>
            </p:sp>
            <p:sp>
              <p:nvSpPr>
                <p:cNvPr id="114" name="Left Brace 113"/>
                <p:cNvSpPr/>
                <p:nvPr/>
              </p:nvSpPr>
              <p:spPr bwMode="auto">
                <a:xfrm rot="16200000">
                  <a:off x="1114435" y="5058266"/>
                  <a:ext cx="397877" cy="1168128"/>
                </a:xfrm>
                <a:prstGeom prst="leftBrace">
                  <a:avLst/>
                </a:prstGeom>
                <a:noFill/>
                <a:ln w="28575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</p:grpSp>
          <p:grpSp>
            <p:nvGrpSpPr>
              <p:cNvPr id="174" name="Group 173"/>
              <p:cNvGrpSpPr/>
              <p:nvPr/>
            </p:nvGrpSpPr>
            <p:grpSpPr>
              <a:xfrm flipH="1">
                <a:off x="6962246" y="3132688"/>
                <a:ext cx="2171426" cy="3497505"/>
                <a:chOff x="5629618" y="2140030"/>
                <a:chExt cx="2272468" cy="3660254"/>
              </a:xfrm>
            </p:grpSpPr>
            <p:cxnSp>
              <p:nvCxnSpPr>
                <p:cNvPr id="175" name="Straight Connector 174"/>
                <p:cNvCxnSpPr/>
                <p:nvPr/>
              </p:nvCxnSpPr>
              <p:spPr bwMode="auto">
                <a:xfrm rot="16200000" flipH="1">
                  <a:off x="6514011" y="3688072"/>
                  <a:ext cx="412639" cy="279766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176" name="Straight Connector 175"/>
                <p:cNvCxnSpPr/>
                <p:nvPr/>
              </p:nvCxnSpPr>
              <p:spPr bwMode="auto">
                <a:xfrm rot="10800000" flipV="1">
                  <a:off x="6130553" y="3621636"/>
                  <a:ext cx="449894" cy="439794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77" name="Oval 176"/>
                <p:cNvSpPr/>
                <p:nvPr/>
              </p:nvSpPr>
              <p:spPr bwMode="auto">
                <a:xfrm>
                  <a:off x="6700822" y="4000895"/>
                  <a:ext cx="328712" cy="328712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cxnSp>
              <p:nvCxnSpPr>
                <p:cNvPr id="178" name="Straight Connector 177"/>
                <p:cNvCxnSpPr/>
                <p:nvPr/>
              </p:nvCxnSpPr>
              <p:spPr bwMode="auto">
                <a:xfrm rot="5400000">
                  <a:off x="6518774" y="4396257"/>
                  <a:ext cx="412639" cy="279338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179" name="Straight Connector 178"/>
                <p:cNvCxnSpPr/>
                <p:nvPr/>
              </p:nvCxnSpPr>
              <p:spPr bwMode="auto">
                <a:xfrm rot="16200000" flipH="1">
                  <a:off x="6798326" y="4396042"/>
                  <a:ext cx="412639" cy="279766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80" name="TextBox 179"/>
                <p:cNvSpPr txBox="1"/>
                <p:nvPr/>
              </p:nvSpPr>
              <p:spPr>
                <a:xfrm>
                  <a:off x="6745804" y="4000895"/>
                  <a:ext cx="228067" cy="38651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x</a:t>
                  </a:r>
                </a:p>
              </p:txBody>
            </p:sp>
            <p:sp>
              <p:nvSpPr>
                <p:cNvPr id="181" name="Oval 180"/>
                <p:cNvSpPr/>
                <p:nvPr/>
              </p:nvSpPr>
              <p:spPr bwMode="auto">
                <a:xfrm>
                  <a:off x="6970024" y="2579824"/>
                  <a:ext cx="328712" cy="328712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82" name="TextBox 181"/>
                <p:cNvSpPr txBox="1"/>
                <p:nvPr/>
              </p:nvSpPr>
              <p:spPr>
                <a:xfrm>
                  <a:off x="7015005" y="2579824"/>
                  <a:ext cx="228067" cy="38651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z</a:t>
                  </a:r>
                </a:p>
              </p:txBody>
            </p:sp>
            <p:sp>
              <p:nvSpPr>
                <p:cNvPr id="183" name="Oval 182"/>
                <p:cNvSpPr/>
                <p:nvPr/>
              </p:nvSpPr>
              <p:spPr bwMode="auto">
                <a:xfrm>
                  <a:off x="6403496" y="3300192"/>
                  <a:ext cx="328712" cy="328712"/>
                </a:xfrm>
                <a:prstGeom prst="ellipse">
                  <a:avLst/>
                </a:prstGeom>
                <a:solidFill>
                  <a:schemeClr val="accent6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84" name="TextBox 183"/>
                <p:cNvSpPr txBox="1"/>
                <p:nvPr/>
              </p:nvSpPr>
              <p:spPr>
                <a:xfrm>
                  <a:off x="6448478" y="3300194"/>
                  <a:ext cx="237814" cy="38651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/>
                    <a:t>y</a:t>
                  </a:r>
                </a:p>
              </p:txBody>
            </p:sp>
            <p:sp>
              <p:nvSpPr>
                <p:cNvPr id="185" name="TextBox 184"/>
                <p:cNvSpPr txBox="1"/>
                <p:nvPr/>
              </p:nvSpPr>
              <p:spPr>
                <a:xfrm>
                  <a:off x="7029534" y="2556081"/>
                  <a:ext cx="872552" cy="3543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height</a:t>
                  </a:r>
                </a:p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 = </a:t>
                  </a:r>
                  <a:r>
                    <a:rPr lang="en-US" sz="800" b="1" dirty="0" err="1">
                      <a:solidFill>
                        <a:srgbClr val="0000FF"/>
                      </a:solidFill>
                    </a:rPr>
                    <a:t>h</a:t>
                  </a:r>
                  <a:endParaRPr lang="en-US" sz="800" b="1" dirty="0">
                    <a:solidFill>
                      <a:srgbClr val="0000FF"/>
                    </a:solidFill>
                  </a:endParaRPr>
                </a:p>
              </p:txBody>
            </p:sp>
            <p:cxnSp>
              <p:nvCxnSpPr>
                <p:cNvPr id="186" name="Straight Connector 185"/>
                <p:cNvCxnSpPr/>
                <p:nvPr/>
              </p:nvCxnSpPr>
              <p:spPr bwMode="auto">
                <a:xfrm rot="10800000" flipV="1">
                  <a:off x="6684071" y="2908536"/>
                  <a:ext cx="449894" cy="439794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cxnSp>
              <p:nvCxnSpPr>
                <p:cNvPr id="187" name="Straight Connector 186"/>
                <p:cNvCxnSpPr/>
                <p:nvPr/>
              </p:nvCxnSpPr>
              <p:spPr bwMode="auto">
                <a:xfrm rot="10800000" flipH="1" flipV="1">
                  <a:off x="7124643" y="2908536"/>
                  <a:ext cx="449894" cy="439794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88" name="Isosceles Triangle 187"/>
                <p:cNvSpPr/>
                <p:nvPr/>
              </p:nvSpPr>
              <p:spPr bwMode="auto">
                <a:xfrm>
                  <a:off x="6356416" y="4742246"/>
                  <a:ext cx="458016" cy="394841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89" name="Isosceles Triangle 188"/>
                <p:cNvSpPr/>
                <p:nvPr/>
              </p:nvSpPr>
              <p:spPr bwMode="auto">
                <a:xfrm>
                  <a:off x="6915522" y="4742246"/>
                  <a:ext cx="458016" cy="394841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90" name="Isosceles Triangle 189"/>
                <p:cNvSpPr/>
                <p:nvPr/>
              </p:nvSpPr>
              <p:spPr bwMode="auto">
                <a:xfrm>
                  <a:off x="5898400" y="4036941"/>
                  <a:ext cx="458016" cy="394841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91" name="Isosceles Triangle 190"/>
                <p:cNvSpPr/>
                <p:nvPr/>
              </p:nvSpPr>
              <p:spPr bwMode="auto">
                <a:xfrm>
                  <a:off x="7345529" y="3348330"/>
                  <a:ext cx="458016" cy="394841"/>
                </a:xfrm>
                <a:prstGeom prst="triangle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  <p:sp>
              <p:nvSpPr>
                <p:cNvPr id="192" name="TextBox 191"/>
                <p:cNvSpPr txBox="1"/>
                <p:nvPr/>
              </p:nvSpPr>
              <p:spPr>
                <a:xfrm>
                  <a:off x="6429145" y="4856389"/>
                  <a:ext cx="312560" cy="24157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2</a:t>
                  </a:r>
                </a:p>
              </p:txBody>
            </p:sp>
            <p:sp>
              <p:nvSpPr>
                <p:cNvPr id="193" name="TextBox 192"/>
                <p:cNvSpPr txBox="1"/>
                <p:nvPr/>
              </p:nvSpPr>
              <p:spPr>
                <a:xfrm>
                  <a:off x="6989033" y="4856389"/>
                  <a:ext cx="312560" cy="241573"/>
                </a:xfrm>
                <a:prstGeom prst="rect">
                  <a:avLst/>
                </a:prstGeom>
                <a:noFill/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1</a:t>
                  </a:r>
                </a:p>
              </p:txBody>
            </p:sp>
            <p:sp>
              <p:nvSpPr>
                <p:cNvPr id="194" name="TextBox 193"/>
                <p:cNvSpPr txBox="1"/>
                <p:nvPr/>
              </p:nvSpPr>
              <p:spPr>
                <a:xfrm>
                  <a:off x="5971129" y="4151085"/>
                  <a:ext cx="312560" cy="241573"/>
                </a:xfrm>
                <a:prstGeom prst="rect">
                  <a:avLst/>
                </a:prstGeom>
                <a:noFill/>
                <a:effectLst>
                  <a:outerShdw blurRad="50800" dist="38100" dir="2700000">
                    <a:srgbClr val="000000">
                      <a:alpha val="43000"/>
                    </a:srgbClr>
                  </a:outerShdw>
                </a:effectLst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3</a:t>
                  </a:r>
                </a:p>
              </p:txBody>
            </p:sp>
            <p:sp>
              <p:nvSpPr>
                <p:cNvPr id="195" name="TextBox 194"/>
                <p:cNvSpPr txBox="1"/>
                <p:nvPr/>
              </p:nvSpPr>
              <p:spPr>
                <a:xfrm>
                  <a:off x="7418256" y="3462473"/>
                  <a:ext cx="312560" cy="24157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900" dirty="0">
                      <a:solidFill>
                        <a:schemeClr val="bg1"/>
                      </a:solidFill>
                    </a:rPr>
                    <a:t>T</a:t>
                  </a:r>
                  <a:r>
                    <a:rPr lang="en-US" sz="900" baseline="-25000" dirty="0">
                      <a:solidFill>
                        <a:schemeClr val="bg1"/>
                      </a:solidFill>
                    </a:rPr>
                    <a:t>0</a:t>
                  </a:r>
                </a:p>
              </p:txBody>
            </p:sp>
            <p:cxnSp>
              <p:nvCxnSpPr>
                <p:cNvPr id="196" name="Straight Connector 195"/>
                <p:cNvCxnSpPr/>
                <p:nvPr/>
              </p:nvCxnSpPr>
              <p:spPr bwMode="auto">
                <a:xfrm rot="10800000" flipH="1" flipV="1">
                  <a:off x="6639328" y="2140030"/>
                  <a:ext cx="449894" cy="439794"/>
                </a:xfrm>
                <a:prstGeom prst="line">
                  <a:avLst/>
                </a:prstGeom>
                <a:solidFill>
                  <a:schemeClr val="accent1"/>
                </a:solidFill>
                <a:ln w="38100" cap="flat" cmpd="sng" algn="ctr">
                  <a:solidFill>
                    <a:schemeClr val="accent2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scene3d>
                  <a:camera prst="orthographicFront"/>
                  <a:lightRig rig="threePt" dir="t"/>
                </a:scene3d>
                <a:sp3d prstMaterial="matte"/>
              </p:spPr>
            </p:cxnSp>
            <p:sp>
              <p:nvSpPr>
                <p:cNvPr id="197" name="TextBox 196"/>
                <p:cNvSpPr txBox="1"/>
                <p:nvPr/>
              </p:nvSpPr>
              <p:spPr>
                <a:xfrm>
                  <a:off x="6011647" y="3371598"/>
                  <a:ext cx="415104" cy="22546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h-1</a:t>
                  </a:r>
                </a:p>
              </p:txBody>
            </p:sp>
            <p:sp>
              <p:nvSpPr>
                <p:cNvPr id="198" name="TextBox 197"/>
                <p:cNvSpPr txBox="1"/>
                <p:nvPr/>
              </p:nvSpPr>
              <p:spPr>
                <a:xfrm>
                  <a:off x="7089222" y="3371598"/>
                  <a:ext cx="403221" cy="22546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h-3</a:t>
                  </a:r>
                </a:p>
              </p:txBody>
            </p:sp>
            <p:sp>
              <p:nvSpPr>
                <p:cNvPr id="199" name="TextBox 198"/>
                <p:cNvSpPr txBox="1"/>
                <p:nvPr/>
              </p:nvSpPr>
              <p:spPr>
                <a:xfrm>
                  <a:off x="6328439" y="4034275"/>
                  <a:ext cx="436276" cy="22546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h-2</a:t>
                  </a:r>
                </a:p>
              </p:txBody>
            </p:sp>
            <p:sp>
              <p:nvSpPr>
                <p:cNvPr id="200" name="TextBox 199"/>
                <p:cNvSpPr txBox="1"/>
                <p:nvPr/>
              </p:nvSpPr>
              <p:spPr>
                <a:xfrm>
                  <a:off x="6222335" y="5445976"/>
                  <a:ext cx="1270106" cy="3543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800" b="1" dirty="0">
                      <a:solidFill>
                        <a:srgbClr val="0000FF"/>
                      </a:solidFill>
                    </a:rPr>
                    <a:t>one is h-3 &amp; one is h-4</a:t>
                  </a:r>
                </a:p>
              </p:txBody>
            </p:sp>
            <p:sp>
              <p:nvSpPr>
                <p:cNvPr id="201" name="TextBox 200"/>
                <p:cNvSpPr txBox="1"/>
                <p:nvPr/>
              </p:nvSpPr>
              <p:spPr>
                <a:xfrm>
                  <a:off x="5629618" y="4036942"/>
                  <a:ext cx="436047" cy="22546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800" b="1" dirty="0">
                      <a:solidFill>
                        <a:srgbClr val="0000FF"/>
                      </a:solidFill>
                    </a:rPr>
                    <a:t>h-3</a:t>
                  </a:r>
                </a:p>
              </p:txBody>
            </p:sp>
            <p:sp>
              <p:nvSpPr>
                <p:cNvPr id="202" name="Left Brace 201"/>
                <p:cNvSpPr/>
                <p:nvPr/>
              </p:nvSpPr>
              <p:spPr bwMode="auto">
                <a:xfrm rot="16200000">
                  <a:off x="6721846" y="4903590"/>
                  <a:ext cx="302393" cy="887796"/>
                </a:xfrm>
                <a:prstGeom prst="leftBrace">
                  <a:avLst/>
                </a:prstGeom>
                <a:noFill/>
                <a:ln w="28575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00" b="1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110" charset="0"/>
                  </a:endParaRPr>
                </a:p>
              </p:txBody>
            </p:sp>
          </p:grpSp>
          <p:sp>
            <p:nvSpPr>
              <p:cNvPr id="205" name="Rectangle 204"/>
              <p:cNvSpPr/>
              <p:nvPr/>
            </p:nvSpPr>
            <p:spPr bwMode="auto">
              <a:xfrm>
                <a:off x="4603201" y="2591433"/>
                <a:ext cx="2276593" cy="4084624"/>
              </a:xfrm>
              <a:prstGeom prst="rect">
                <a:avLst/>
              </a:prstGeom>
              <a:solidFill>
                <a:schemeClr val="accent1">
                  <a:alpha val="1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-110" charset="0"/>
                </a:endParaRPr>
              </a:p>
            </p:txBody>
          </p:sp>
          <p:sp>
            <p:nvSpPr>
              <p:cNvPr id="207" name="Rectangle 206"/>
              <p:cNvSpPr/>
              <p:nvPr/>
            </p:nvSpPr>
            <p:spPr bwMode="auto">
              <a:xfrm>
                <a:off x="6960197" y="2606523"/>
                <a:ext cx="2094084" cy="4068996"/>
              </a:xfrm>
              <a:prstGeom prst="rect">
                <a:avLst/>
              </a:prstGeom>
              <a:solidFill>
                <a:schemeClr val="accent1">
                  <a:alpha val="1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-110" charset="0"/>
                </a:endParaRPr>
              </a:p>
            </p:txBody>
          </p:sp>
          <p:graphicFrame>
            <p:nvGraphicFramePr>
              <p:cNvPr id="63491" name="Object 3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95743348"/>
                  </p:ext>
                </p:extLst>
              </p:nvPr>
            </p:nvGraphicFramePr>
            <p:xfrm>
              <a:off x="5166877" y="2634987"/>
              <a:ext cx="1155700" cy="3540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6" imgW="622300" imgH="190500" progId="Equation.DSMT4">
                      <p:embed/>
                    </p:oleObj>
                  </mc:Choice>
                  <mc:Fallback>
                    <p:oleObj name="Equation" r:id="rId6" imgW="622300" imgH="1905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166877" y="2634987"/>
                            <a:ext cx="1155700" cy="354013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63493" name="Object 5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15956600"/>
                  </p:ext>
                </p:extLst>
              </p:nvPr>
            </p:nvGraphicFramePr>
            <p:xfrm>
              <a:off x="7421270" y="2670903"/>
              <a:ext cx="1155700" cy="3540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8" imgW="622300" imgH="190500" progId="Equation.DSMT4">
                      <p:embed/>
                    </p:oleObj>
                  </mc:Choice>
                  <mc:Fallback>
                    <p:oleObj name="Equation" r:id="rId8" imgW="622300" imgH="19050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7421270" y="2670903"/>
                            <a:ext cx="1155700" cy="354013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50" name="TextBox 149"/>
            <p:cNvSpPr txBox="1"/>
            <p:nvPr/>
          </p:nvSpPr>
          <p:spPr>
            <a:xfrm>
              <a:off x="5056668" y="3244555"/>
              <a:ext cx="377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92D050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-2</a:t>
              </a: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5611994" y="3945595"/>
              <a:ext cx="377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92D050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-1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7476097" y="3262843"/>
              <a:ext cx="3770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92D050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-2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019231" y="3939499"/>
              <a:ext cx="42992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92D050"/>
                  </a:solidFill>
                  <a:latin typeface="Times" panose="02020603050405020304" pitchFamily="18" charset="0"/>
                  <a:cs typeface="Times" panose="02020603050405020304" pitchFamily="18" charset="0"/>
                </a:rPr>
                <a:t>+1</a:t>
              </a:r>
            </a:p>
          </p:txBody>
        </p:sp>
      </p:grpSp>
      <p:sp>
        <p:nvSpPr>
          <p:cNvPr id="146" name="Curved Down Arrow 145"/>
          <p:cNvSpPr/>
          <p:nvPr/>
        </p:nvSpPr>
        <p:spPr bwMode="auto">
          <a:xfrm>
            <a:off x="1486213" y="4093190"/>
            <a:ext cx="385323" cy="253538"/>
          </a:xfrm>
          <a:prstGeom prst="curvedDownArrow">
            <a:avLst/>
          </a:prstGeom>
          <a:solidFill>
            <a:srgbClr val="FFFF00"/>
          </a:solidFill>
          <a:ln w="952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Arial" pitchFamily="-110" charset="0"/>
            </a:endParaRPr>
          </a:p>
        </p:txBody>
      </p:sp>
      <p:sp>
        <p:nvSpPr>
          <p:cNvPr id="154" name="Curved Down Arrow 153"/>
          <p:cNvSpPr/>
          <p:nvPr/>
        </p:nvSpPr>
        <p:spPr bwMode="auto">
          <a:xfrm flipH="1">
            <a:off x="3010240" y="4764584"/>
            <a:ext cx="385323" cy="253538"/>
          </a:xfrm>
          <a:prstGeom prst="curvedDownArrow">
            <a:avLst/>
          </a:prstGeom>
          <a:solidFill>
            <a:srgbClr val="FFFF00"/>
          </a:solidFill>
          <a:ln w="952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Arial" pitchFamily="-110" charset="0"/>
            </a:endParaRPr>
          </a:p>
        </p:txBody>
      </p:sp>
      <p:sp>
        <p:nvSpPr>
          <p:cNvPr id="155" name="Curved Down Arrow 154"/>
          <p:cNvSpPr/>
          <p:nvPr/>
        </p:nvSpPr>
        <p:spPr bwMode="auto">
          <a:xfrm>
            <a:off x="3602002" y="4089499"/>
            <a:ext cx="385323" cy="253538"/>
          </a:xfrm>
          <a:prstGeom prst="curvedDownArrow">
            <a:avLst/>
          </a:prstGeom>
          <a:solidFill>
            <a:srgbClr val="FFFF00"/>
          </a:solidFill>
          <a:ln w="952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rgbClr val="FF0000"/>
              </a:solidFill>
              <a:effectLst/>
              <a:latin typeface="Arial" pitchFamily="-11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0763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build="p"/>
      <p:bldP spid="146" grpId="0" animBg="1"/>
      <p:bldP spid="154" grpId="0" animBg="1"/>
      <p:bldP spid="155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2" name="Straight Connector 131"/>
          <p:cNvCxnSpPr/>
          <p:nvPr/>
        </p:nvCxnSpPr>
        <p:spPr bwMode="auto">
          <a:xfrm>
            <a:off x="3327005" y="1727528"/>
            <a:ext cx="295977" cy="29666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164" name="Oval 163"/>
          <p:cNvSpPr/>
          <p:nvPr/>
        </p:nvSpPr>
        <p:spPr bwMode="auto">
          <a:xfrm>
            <a:off x="3580317" y="2007874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65" name="Oval 164"/>
          <p:cNvSpPr/>
          <p:nvPr/>
        </p:nvSpPr>
        <p:spPr bwMode="auto">
          <a:xfrm>
            <a:off x="2172416" y="2955709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cxnSp>
        <p:nvCxnSpPr>
          <p:cNvPr id="166" name="Straight Connector 165"/>
          <p:cNvCxnSpPr/>
          <p:nvPr/>
        </p:nvCxnSpPr>
        <p:spPr bwMode="auto">
          <a:xfrm rot="10800000" flipV="1">
            <a:off x="2529862" y="2440382"/>
            <a:ext cx="1275397" cy="578102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167" name="TextBox 166"/>
          <p:cNvSpPr txBox="1"/>
          <p:nvPr/>
        </p:nvSpPr>
        <p:spPr>
          <a:xfrm>
            <a:off x="3639531" y="2007874"/>
            <a:ext cx="313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7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2231601" y="2955709"/>
            <a:ext cx="3130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4</a:t>
            </a:r>
          </a:p>
        </p:txBody>
      </p:sp>
      <p:sp>
        <p:nvSpPr>
          <p:cNvPr id="169" name="Oval 168"/>
          <p:cNvSpPr/>
          <p:nvPr/>
        </p:nvSpPr>
        <p:spPr bwMode="auto">
          <a:xfrm>
            <a:off x="1427001" y="3903542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486186" y="3903542"/>
            <a:ext cx="3130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3</a:t>
            </a:r>
          </a:p>
        </p:txBody>
      </p:sp>
      <p:cxnSp>
        <p:nvCxnSpPr>
          <p:cNvPr id="174" name="Straight Connector 173"/>
          <p:cNvCxnSpPr/>
          <p:nvPr/>
        </p:nvCxnSpPr>
        <p:spPr bwMode="auto">
          <a:xfrm rot="10800000" flipV="1">
            <a:off x="1796170" y="3388215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175" name="Oval 174"/>
          <p:cNvSpPr/>
          <p:nvPr/>
        </p:nvSpPr>
        <p:spPr bwMode="auto">
          <a:xfrm>
            <a:off x="4348426" y="2949522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4407611" y="2949522"/>
            <a:ext cx="313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8</a:t>
            </a:r>
          </a:p>
        </p:txBody>
      </p:sp>
      <p:cxnSp>
        <p:nvCxnSpPr>
          <p:cNvPr id="184" name="Straight Connector 183"/>
          <p:cNvCxnSpPr/>
          <p:nvPr/>
        </p:nvCxnSpPr>
        <p:spPr bwMode="auto">
          <a:xfrm>
            <a:off x="3805257" y="2440381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cxnSp>
        <p:nvCxnSpPr>
          <p:cNvPr id="185" name="Straight Connector 184"/>
          <p:cNvCxnSpPr/>
          <p:nvPr/>
        </p:nvCxnSpPr>
        <p:spPr bwMode="auto">
          <a:xfrm rot="10800000" flipH="1" flipV="1">
            <a:off x="2375859" y="3388216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186" name="Oval 185"/>
          <p:cNvSpPr/>
          <p:nvPr/>
        </p:nvSpPr>
        <p:spPr bwMode="auto">
          <a:xfrm>
            <a:off x="2844135" y="3895871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2903320" y="3895871"/>
            <a:ext cx="3130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5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49390" y="2732316"/>
            <a:ext cx="3461594" cy="901823"/>
            <a:chOff x="5528900" y="2708870"/>
            <a:chExt cx="3461594" cy="901823"/>
          </a:xfrm>
        </p:grpSpPr>
        <p:sp>
          <p:nvSpPr>
            <p:cNvPr id="196" name="Oval 195"/>
            <p:cNvSpPr/>
            <p:nvPr/>
          </p:nvSpPr>
          <p:spPr bwMode="auto">
            <a:xfrm>
              <a:off x="5528900" y="2708870"/>
              <a:ext cx="3461594" cy="901823"/>
            </a:xfrm>
            <a:prstGeom prst="ellipse">
              <a:avLst/>
            </a:prstGeom>
            <a:solidFill>
              <a:schemeClr val="bg1">
                <a:lumMod val="50000"/>
                <a:alpha val="31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6882830" y="2986038"/>
              <a:ext cx="1107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Problem!</a:t>
              </a:r>
            </a:p>
          </p:txBody>
        </p:sp>
      </p:grpSp>
      <p:cxnSp>
        <p:nvCxnSpPr>
          <p:cNvPr id="98" name="Straight Arrow Connector 97"/>
          <p:cNvCxnSpPr>
            <a:stCxn id="111" idx="0"/>
            <a:endCxn id="115" idx="1"/>
          </p:cNvCxnSpPr>
          <p:nvPr/>
        </p:nvCxnSpPr>
        <p:spPr bwMode="auto">
          <a:xfrm flipH="1" flipV="1">
            <a:off x="2922300" y="3756632"/>
            <a:ext cx="947710" cy="708963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2"/>
            </a:solidFill>
            <a:prstDash val="dash"/>
            <a:round/>
            <a:headEnd type="none" w="med" len="med"/>
            <a:tailEnd type="arrow" w="med" len="med"/>
          </a:ln>
          <a:effectLst/>
        </p:spPr>
      </p:cxnSp>
      <p:cxnSp>
        <p:nvCxnSpPr>
          <p:cNvPr id="100" name="Straight Arrow Connector 99"/>
          <p:cNvCxnSpPr>
            <a:stCxn id="115" idx="1"/>
            <a:endCxn id="117" idx="1"/>
          </p:cNvCxnSpPr>
          <p:nvPr/>
        </p:nvCxnSpPr>
        <p:spPr bwMode="auto">
          <a:xfrm flipH="1" flipV="1">
            <a:off x="2271258" y="2830756"/>
            <a:ext cx="651042" cy="925876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2"/>
            </a:solidFill>
            <a:prstDash val="dash"/>
            <a:round/>
            <a:headEnd type="none" w="med" len="med"/>
            <a:tailEnd type="arrow" w="med" len="med"/>
          </a:ln>
          <a:effectLst/>
        </p:spPr>
      </p:cxnSp>
      <p:cxnSp>
        <p:nvCxnSpPr>
          <p:cNvPr id="101" name="Straight Arrow Connector 100"/>
          <p:cNvCxnSpPr>
            <a:stCxn id="117" idx="1"/>
            <a:endCxn id="118" idx="1"/>
          </p:cNvCxnSpPr>
          <p:nvPr/>
        </p:nvCxnSpPr>
        <p:spPr bwMode="auto">
          <a:xfrm flipV="1">
            <a:off x="2271258" y="1866028"/>
            <a:ext cx="1394052" cy="964728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2"/>
            </a:solidFill>
            <a:prstDash val="dash"/>
            <a:round/>
            <a:headEnd type="none" w="med" len="med"/>
            <a:tailEnd type="arrow" w="med" len="med"/>
          </a:ln>
          <a:effectLst/>
        </p:spPr>
      </p:cxnSp>
      <p:sp>
        <p:nvSpPr>
          <p:cNvPr id="10" name="Rectangle 9"/>
          <p:cNvSpPr/>
          <p:nvPr/>
        </p:nvSpPr>
        <p:spPr>
          <a:xfrm>
            <a:off x="2813390" y="5284149"/>
            <a:ext cx="307007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Increases heights </a:t>
            </a:r>
            <a:b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</a:b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along path from leaf to root. 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3060389" y="4328378"/>
            <a:ext cx="1055754" cy="832764"/>
            <a:chOff x="72467" y="4425243"/>
            <a:chExt cx="1055754" cy="832764"/>
          </a:xfrm>
        </p:grpSpPr>
        <p:cxnSp>
          <p:nvCxnSpPr>
            <p:cNvPr id="137" name="Straight Connector 136"/>
            <p:cNvCxnSpPr>
              <a:stCxn id="186" idx="4"/>
            </p:cNvCxnSpPr>
            <p:nvPr/>
          </p:nvCxnSpPr>
          <p:spPr bwMode="auto">
            <a:xfrm>
              <a:off x="72467" y="4425243"/>
              <a:ext cx="675171" cy="479908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139" name="Oval 138"/>
            <p:cNvSpPr/>
            <p:nvPr/>
          </p:nvSpPr>
          <p:spPr bwMode="auto">
            <a:xfrm>
              <a:off x="695714" y="4825500"/>
              <a:ext cx="432507" cy="432507"/>
            </a:xfrm>
            <a:prstGeom prst="ellipse">
              <a:avLst/>
            </a:prstGeom>
            <a:solidFill>
              <a:schemeClr val="accent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747638" y="4853106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6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812302" y="4465595"/>
            <a:ext cx="2575190" cy="580996"/>
            <a:chOff x="846383" y="4524210"/>
            <a:chExt cx="2575190" cy="580996"/>
          </a:xfrm>
        </p:grpSpPr>
        <p:sp>
          <p:nvSpPr>
            <p:cNvPr id="107" name="TextBox 106"/>
            <p:cNvSpPr txBox="1"/>
            <p:nvPr/>
          </p:nvSpPr>
          <p:spPr>
            <a:xfrm>
              <a:off x="1611462" y="4705096"/>
              <a:ext cx="181011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2000" i="0" dirty="0" err="1">
                  <a:solidFill>
                    <a:srgbClr val="92D050"/>
                  </a:solidFill>
                  <a:latin typeface="Arial"/>
                  <a:cs typeface="+mn-cs"/>
                </a:rPr>
                <a:t>balanceFactor</a:t>
              </a:r>
              <a:endParaRPr lang="en-US" sz="2000" i="0" dirty="0">
                <a:solidFill>
                  <a:srgbClr val="92D050"/>
                </a:solidFill>
                <a:latin typeface="Arial"/>
                <a:cs typeface="+mn-cs"/>
              </a:endParaRPr>
            </a:p>
          </p:txBody>
        </p:sp>
        <p:cxnSp>
          <p:nvCxnSpPr>
            <p:cNvPr id="108" name="Straight Arrow Connector 107"/>
            <p:cNvCxnSpPr>
              <a:stCxn id="107" idx="1"/>
            </p:cNvCxnSpPr>
            <p:nvPr/>
          </p:nvCxnSpPr>
          <p:spPr bwMode="auto">
            <a:xfrm flipH="1" flipV="1">
              <a:off x="1060544" y="4705097"/>
              <a:ext cx="550918" cy="200054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111" name="Rectangle 97"/>
            <p:cNvSpPr>
              <a:spLocks noChangeArrowheads="1"/>
            </p:cNvSpPr>
            <p:nvPr/>
          </p:nvSpPr>
          <p:spPr bwMode="auto">
            <a:xfrm>
              <a:off x="846383" y="4524210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1800" i="0" dirty="0">
                  <a:solidFill>
                    <a:srgbClr val="92D050"/>
                  </a:solidFill>
                  <a:latin typeface="Times" charset="0"/>
                </a:rPr>
                <a:t>0</a:t>
              </a:r>
              <a:endParaRPr lang="en-US" altLang="en-US" sz="1800" i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115" name="Rectangle 101"/>
          <p:cNvSpPr>
            <a:spLocks noChangeArrowheads="1"/>
          </p:cNvSpPr>
          <p:nvPr/>
        </p:nvSpPr>
        <p:spPr bwMode="auto">
          <a:xfrm>
            <a:off x="2922300" y="3618132"/>
            <a:ext cx="1923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1800" i="0" dirty="0">
                <a:solidFill>
                  <a:srgbClr val="92D050"/>
                </a:solidFill>
                <a:latin typeface="Times" charset="0"/>
              </a:rPr>
              <a:t>-1</a:t>
            </a:r>
            <a:endParaRPr lang="en-US" altLang="en-US" sz="1800" i="0" dirty="0">
              <a:solidFill>
                <a:srgbClr val="92D050"/>
              </a:solidFill>
            </a:endParaRPr>
          </a:p>
        </p:txBody>
      </p:sp>
      <p:sp>
        <p:nvSpPr>
          <p:cNvPr id="118" name="Rectangle 101"/>
          <p:cNvSpPr>
            <a:spLocks noChangeArrowheads="1"/>
          </p:cNvSpPr>
          <p:nvPr/>
        </p:nvSpPr>
        <p:spPr bwMode="auto">
          <a:xfrm>
            <a:off x="3665310" y="1727528"/>
            <a:ext cx="2452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1800" i="0" dirty="0">
                <a:solidFill>
                  <a:srgbClr val="92D050"/>
                </a:solidFill>
                <a:latin typeface="Times" charset="0"/>
              </a:rPr>
              <a:t>+2</a:t>
            </a:r>
            <a:endParaRPr lang="en-US" altLang="en-US" sz="1800" i="0" dirty="0">
              <a:solidFill>
                <a:srgbClr val="92D050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2294705" y="1866029"/>
            <a:ext cx="1575305" cy="2599566"/>
            <a:chOff x="2423658" y="2018428"/>
            <a:chExt cx="1575305" cy="2599566"/>
          </a:xfrm>
        </p:grpSpPr>
        <p:cxnSp>
          <p:nvCxnSpPr>
            <p:cNvPr id="128" name="Straight Arrow Connector 127"/>
            <p:cNvCxnSpPr>
              <a:stCxn id="111" idx="0"/>
              <a:endCxn id="115" idx="1"/>
            </p:cNvCxnSpPr>
            <p:nvPr/>
          </p:nvCxnSpPr>
          <p:spPr bwMode="auto">
            <a:xfrm flipH="1" flipV="1">
              <a:off x="3051253" y="3909031"/>
              <a:ext cx="947710" cy="708963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29" name="Straight Arrow Connector 128"/>
            <p:cNvCxnSpPr>
              <a:stCxn id="115" idx="1"/>
            </p:cNvCxnSpPr>
            <p:nvPr/>
          </p:nvCxnSpPr>
          <p:spPr bwMode="auto">
            <a:xfrm flipH="1" flipV="1">
              <a:off x="2423659" y="2983157"/>
              <a:ext cx="627594" cy="925874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arrow" w="med" len="med"/>
            </a:ln>
            <a:effectLst/>
          </p:spPr>
        </p:cxnSp>
        <p:cxnSp>
          <p:nvCxnSpPr>
            <p:cNvPr id="130" name="Straight Arrow Connector 129"/>
            <p:cNvCxnSpPr/>
            <p:nvPr/>
          </p:nvCxnSpPr>
          <p:spPr bwMode="auto">
            <a:xfrm flipV="1">
              <a:off x="2423658" y="2018428"/>
              <a:ext cx="1394052" cy="964728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arrow" w="med" len="med"/>
            </a:ln>
            <a:effectLst/>
          </p:spPr>
        </p:cxnSp>
      </p:grpSp>
      <p:sp>
        <p:nvSpPr>
          <p:cNvPr id="117" name="Rectangle 101"/>
          <p:cNvSpPr>
            <a:spLocks noChangeArrowheads="1"/>
          </p:cNvSpPr>
          <p:nvPr/>
        </p:nvSpPr>
        <p:spPr bwMode="auto">
          <a:xfrm>
            <a:off x="2271258" y="2692256"/>
            <a:ext cx="1923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1800" i="0" dirty="0">
                <a:solidFill>
                  <a:srgbClr val="92D050"/>
                </a:solidFill>
                <a:latin typeface="Times" charset="0"/>
              </a:rPr>
              <a:t>-1</a:t>
            </a:r>
            <a:endParaRPr lang="en-US" altLang="en-US" sz="1800" i="0" dirty="0">
              <a:solidFill>
                <a:srgbClr val="92D050"/>
              </a:solidFill>
            </a:endParaRPr>
          </a:p>
        </p:txBody>
      </p:sp>
      <p:sp>
        <p:nvSpPr>
          <p:cNvPr id="42" name="Content Placeholder 197"/>
          <p:cNvSpPr>
            <a:spLocks noGrp="1"/>
          </p:cNvSpPr>
          <p:nvPr>
            <p:ph idx="1"/>
          </p:nvPr>
        </p:nvSpPr>
        <p:spPr>
          <a:xfrm>
            <a:off x="220863" y="886243"/>
            <a:ext cx="8043906" cy="989616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Inserting new leaf 6 in to AVL tree </a:t>
            </a:r>
          </a:p>
        </p:txBody>
      </p:sp>
    </p:spTree>
    <p:extLst>
      <p:ext uri="{BB962C8B-B14F-4D97-AF65-F5344CB8AC3E}">
        <p14:creationId xmlns:p14="http://schemas.microsoft.com/office/powerpoint/2010/main" val="2021072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5" grpId="0"/>
      <p:bldP spid="118" grpId="0"/>
      <p:bldP spid="117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2" name="Straight Connector 131"/>
          <p:cNvCxnSpPr/>
          <p:nvPr/>
        </p:nvCxnSpPr>
        <p:spPr bwMode="auto">
          <a:xfrm>
            <a:off x="3327005" y="1727528"/>
            <a:ext cx="295977" cy="29666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164" name="Oval 163"/>
          <p:cNvSpPr/>
          <p:nvPr/>
        </p:nvSpPr>
        <p:spPr bwMode="auto">
          <a:xfrm>
            <a:off x="3580317" y="2007874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65" name="Oval 164"/>
          <p:cNvSpPr/>
          <p:nvPr/>
        </p:nvSpPr>
        <p:spPr bwMode="auto">
          <a:xfrm>
            <a:off x="2172416" y="2955709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cxnSp>
        <p:nvCxnSpPr>
          <p:cNvPr id="166" name="Straight Connector 165"/>
          <p:cNvCxnSpPr/>
          <p:nvPr/>
        </p:nvCxnSpPr>
        <p:spPr bwMode="auto">
          <a:xfrm rot="10800000" flipV="1">
            <a:off x="2529862" y="2440382"/>
            <a:ext cx="1275397" cy="578102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167" name="TextBox 166"/>
          <p:cNvSpPr txBox="1"/>
          <p:nvPr/>
        </p:nvSpPr>
        <p:spPr>
          <a:xfrm>
            <a:off x="3639531" y="2007874"/>
            <a:ext cx="313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7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2231601" y="2955709"/>
            <a:ext cx="3130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4</a:t>
            </a:r>
          </a:p>
        </p:txBody>
      </p:sp>
      <p:sp>
        <p:nvSpPr>
          <p:cNvPr id="169" name="Oval 168"/>
          <p:cNvSpPr/>
          <p:nvPr/>
        </p:nvSpPr>
        <p:spPr bwMode="auto">
          <a:xfrm>
            <a:off x="1427001" y="3903542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486186" y="3903542"/>
            <a:ext cx="3130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3</a:t>
            </a:r>
          </a:p>
        </p:txBody>
      </p:sp>
      <p:cxnSp>
        <p:nvCxnSpPr>
          <p:cNvPr id="174" name="Straight Connector 173"/>
          <p:cNvCxnSpPr/>
          <p:nvPr/>
        </p:nvCxnSpPr>
        <p:spPr bwMode="auto">
          <a:xfrm rot="10800000" flipV="1">
            <a:off x="1796170" y="3388215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175" name="Oval 174"/>
          <p:cNvSpPr/>
          <p:nvPr/>
        </p:nvSpPr>
        <p:spPr bwMode="auto">
          <a:xfrm>
            <a:off x="4348426" y="2949522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4407611" y="2949522"/>
            <a:ext cx="313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8</a:t>
            </a:r>
          </a:p>
        </p:txBody>
      </p:sp>
      <p:cxnSp>
        <p:nvCxnSpPr>
          <p:cNvPr id="184" name="Straight Connector 183"/>
          <p:cNvCxnSpPr/>
          <p:nvPr/>
        </p:nvCxnSpPr>
        <p:spPr bwMode="auto">
          <a:xfrm>
            <a:off x="3805257" y="2440381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cxnSp>
        <p:nvCxnSpPr>
          <p:cNvPr id="185" name="Straight Connector 184"/>
          <p:cNvCxnSpPr/>
          <p:nvPr/>
        </p:nvCxnSpPr>
        <p:spPr bwMode="auto">
          <a:xfrm rot="10800000" flipH="1" flipV="1">
            <a:off x="2375859" y="3388216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186" name="Oval 185"/>
          <p:cNvSpPr/>
          <p:nvPr/>
        </p:nvSpPr>
        <p:spPr bwMode="auto">
          <a:xfrm>
            <a:off x="2844135" y="3895871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2903320" y="3895871"/>
            <a:ext cx="3130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5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49390" y="2732316"/>
            <a:ext cx="3461594" cy="901823"/>
            <a:chOff x="5528900" y="2708870"/>
            <a:chExt cx="3461594" cy="901823"/>
          </a:xfrm>
        </p:grpSpPr>
        <p:sp>
          <p:nvSpPr>
            <p:cNvPr id="196" name="Oval 195"/>
            <p:cNvSpPr/>
            <p:nvPr/>
          </p:nvSpPr>
          <p:spPr bwMode="auto">
            <a:xfrm>
              <a:off x="5528900" y="2708870"/>
              <a:ext cx="3461594" cy="901823"/>
            </a:xfrm>
            <a:prstGeom prst="ellipse">
              <a:avLst/>
            </a:prstGeom>
            <a:solidFill>
              <a:schemeClr val="bg1">
                <a:lumMod val="50000"/>
                <a:alpha val="31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6882830" y="2986038"/>
              <a:ext cx="1107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Problem!</a:t>
              </a:r>
            </a:p>
          </p:txBody>
        </p:sp>
      </p:grpSp>
      <p:cxnSp>
        <p:nvCxnSpPr>
          <p:cNvPr id="100" name="Straight Arrow Connector 99"/>
          <p:cNvCxnSpPr>
            <a:stCxn id="115" idx="1"/>
            <a:endCxn id="117" idx="1"/>
          </p:cNvCxnSpPr>
          <p:nvPr/>
        </p:nvCxnSpPr>
        <p:spPr bwMode="auto">
          <a:xfrm flipH="1" flipV="1">
            <a:off x="2271258" y="2830756"/>
            <a:ext cx="651042" cy="925876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2"/>
            </a:solidFill>
            <a:prstDash val="dash"/>
            <a:round/>
            <a:headEnd type="none" w="med" len="med"/>
            <a:tailEnd type="arrow" w="med" len="med"/>
          </a:ln>
          <a:effectLst/>
        </p:spPr>
      </p:cxnSp>
      <p:cxnSp>
        <p:nvCxnSpPr>
          <p:cNvPr id="101" name="Straight Arrow Connector 100"/>
          <p:cNvCxnSpPr>
            <a:stCxn id="117" idx="1"/>
            <a:endCxn id="118" idx="1"/>
          </p:cNvCxnSpPr>
          <p:nvPr/>
        </p:nvCxnSpPr>
        <p:spPr bwMode="auto">
          <a:xfrm flipV="1">
            <a:off x="2271258" y="1866028"/>
            <a:ext cx="1394052" cy="964728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2"/>
            </a:solidFill>
            <a:prstDash val="dash"/>
            <a:round/>
            <a:headEnd type="none" w="med" len="med"/>
            <a:tailEnd type="arrow" w="med" len="med"/>
          </a:ln>
          <a:effectLst/>
        </p:spPr>
      </p:cxnSp>
      <p:grpSp>
        <p:nvGrpSpPr>
          <p:cNvPr id="12" name="Group 11"/>
          <p:cNvGrpSpPr/>
          <p:nvPr/>
        </p:nvGrpSpPr>
        <p:grpSpPr>
          <a:xfrm>
            <a:off x="3060389" y="4328378"/>
            <a:ext cx="1055754" cy="832764"/>
            <a:chOff x="72467" y="4425243"/>
            <a:chExt cx="1055754" cy="832764"/>
          </a:xfrm>
        </p:grpSpPr>
        <p:cxnSp>
          <p:nvCxnSpPr>
            <p:cNvPr id="137" name="Straight Connector 136"/>
            <p:cNvCxnSpPr>
              <a:stCxn id="186" idx="4"/>
            </p:cNvCxnSpPr>
            <p:nvPr/>
          </p:nvCxnSpPr>
          <p:spPr bwMode="auto">
            <a:xfrm>
              <a:off x="72467" y="4425243"/>
              <a:ext cx="675171" cy="479908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139" name="Oval 138"/>
            <p:cNvSpPr/>
            <p:nvPr/>
          </p:nvSpPr>
          <p:spPr bwMode="auto">
            <a:xfrm>
              <a:off x="695714" y="4825500"/>
              <a:ext cx="432507" cy="432507"/>
            </a:xfrm>
            <a:prstGeom prst="ellipse">
              <a:avLst/>
            </a:prstGeom>
            <a:solidFill>
              <a:schemeClr val="accent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747638" y="4853106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6</a:t>
              </a:r>
            </a:p>
          </p:txBody>
        </p:sp>
      </p:grpSp>
      <p:sp>
        <p:nvSpPr>
          <p:cNvPr id="115" name="Rectangle 101"/>
          <p:cNvSpPr>
            <a:spLocks noChangeArrowheads="1"/>
          </p:cNvSpPr>
          <p:nvPr/>
        </p:nvSpPr>
        <p:spPr bwMode="auto">
          <a:xfrm>
            <a:off x="2922300" y="3618132"/>
            <a:ext cx="1923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1800" i="0" dirty="0">
                <a:solidFill>
                  <a:srgbClr val="92D050"/>
                </a:solidFill>
                <a:latin typeface="Times" charset="0"/>
              </a:rPr>
              <a:t>-1</a:t>
            </a:r>
            <a:endParaRPr lang="en-US" altLang="en-US" sz="1800" i="0" dirty="0">
              <a:solidFill>
                <a:srgbClr val="92D050"/>
              </a:solidFill>
            </a:endParaRPr>
          </a:p>
        </p:txBody>
      </p:sp>
      <p:sp>
        <p:nvSpPr>
          <p:cNvPr id="118" name="Rectangle 101"/>
          <p:cNvSpPr>
            <a:spLocks noChangeArrowheads="1"/>
          </p:cNvSpPr>
          <p:nvPr/>
        </p:nvSpPr>
        <p:spPr bwMode="auto">
          <a:xfrm>
            <a:off x="3665310" y="1727528"/>
            <a:ext cx="2452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1800" i="0" dirty="0">
                <a:solidFill>
                  <a:srgbClr val="92D050"/>
                </a:solidFill>
                <a:latin typeface="Times" charset="0"/>
              </a:rPr>
              <a:t>+2</a:t>
            </a:r>
            <a:endParaRPr lang="en-US" altLang="en-US" sz="1800" i="0" dirty="0">
              <a:solidFill>
                <a:srgbClr val="92D050"/>
              </a:solidFill>
            </a:endParaRPr>
          </a:p>
        </p:txBody>
      </p:sp>
      <p:sp>
        <p:nvSpPr>
          <p:cNvPr id="117" name="Rectangle 101"/>
          <p:cNvSpPr>
            <a:spLocks noChangeArrowheads="1"/>
          </p:cNvSpPr>
          <p:nvPr/>
        </p:nvSpPr>
        <p:spPr bwMode="auto">
          <a:xfrm>
            <a:off x="2271258" y="2692256"/>
            <a:ext cx="1923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1800" i="0" dirty="0">
                <a:solidFill>
                  <a:srgbClr val="92D050"/>
                </a:solidFill>
                <a:latin typeface="Times" charset="0"/>
              </a:rPr>
              <a:t>-1</a:t>
            </a:r>
            <a:endParaRPr lang="en-US" altLang="en-US" sz="1800" i="0" dirty="0">
              <a:solidFill>
                <a:srgbClr val="92D050"/>
              </a:solidFill>
            </a:endParaRPr>
          </a:p>
        </p:txBody>
      </p:sp>
      <p:sp>
        <p:nvSpPr>
          <p:cNvPr id="43" name="Content Placeholder 2"/>
          <p:cNvSpPr txBox="1">
            <a:spLocks/>
          </p:cNvSpPr>
          <p:nvPr/>
        </p:nvSpPr>
        <p:spPr bwMode="auto">
          <a:xfrm>
            <a:off x="4049646" y="4032721"/>
            <a:ext cx="5471725" cy="2685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tx2"/>
              </a:buClr>
              <a:buFont typeface="Wingdings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2"/>
              </a:buClr>
              <a:buFont typeface="Wingdings" charset="2"/>
              <a:buChar char="q"/>
              <a:defRPr sz="20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2pPr>
            <a:lvl3pPr marL="1143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3"/>
              </a:buClr>
              <a:buFont typeface="Wingdings" charset="2"/>
              <a:buChar char="²"/>
              <a:defRPr sz="18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3pPr>
            <a:lvl4pPr marL="1600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FF00FF"/>
              </a:buClr>
              <a:buFont typeface="Wingdings" charset="2"/>
              <a:buChar char="v"/>
              <a:defRPr sz="16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4pPr>
            <a:lvl5pPr marL="20574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5pPr>
            <a:lvl6pPr marL="25146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6pPr>
            <a:lvl7pPr marL="29718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7pPr>
            <a:lvl8pPr marL="3429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8pPr>
            <a:lvl9pPr marL="3886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9pPr>
          </a:lstStyle>
          <a:p>
            <a:pPr marL="457200" lvl="1" indent="0">
              <a:buClr>
                <a:srgbClr val="254C00"/>
              </a:buClr>
              <a:buFont typeface="Wingdings" charset="2"/>
              <a:buNone/>
            </a:pPr>
            <a:endParaRPr lang="en-US" i="0" kern="0" dirty="0">
              <a:solidFill>
                <a:srgbClr val="000000"/>
              </a:solidFill>
              <a:cs typeface="+mn-cs"/>
            </a:endParaRPr>
          </a:p>
          <a:p>
            <a:pPr lvl="1">
              <a:buClr>
                <a:srgbClr val="254C00"/>
              </a:buClr>
            </a:pPr>
            <a:r>
              <a:rPr lang="en-US" i="0" kern="0" dirty="0">
                <a:solidFill>
                  <a:srgbClr val="000000"/>
                </a:solidFill>
                <a:cs typeface="+mn-cs"/>
              </a:rPr>
              <a:t>Denote</a:t>
            </a:r>
          </a:p>
          <a:p>
            <a:pPr lvl="2">
              <a:buClr>
                <a:srgbClr val="0000FF"/>
              </a:buClr>
            </a:pPr>
            <a:r>
              <a:rPr lang="en-US" i="0" kern="0" dirty="0">
                <a:solidFill>
                  <a:srgbClr val="000000"/>
                </a:solidFill>
                <a:cs typeface="+mn-cs"/>
              </a:rPr>
              <a:t>z = the lowest imbalanced node</a:t>
            </a:r>
          </a:p>
          <a:p>
            <a:pPr lvl="2">
              <a:buClr>
                <a:srgbClr val="0000FF"/>
              </a:buClr>
            </a:pPr>
            <a:r>
              <a:rPr lang="en-US" i="0" kern="0" dirty="0">
                <a:solidFill>
                  <a:srgbClr val="000000"/>
                </a:solidFill>
                <a:cs typeface="+mn-cs"/>
              </a:rPr>
              <a:t>y = the child of z with highest subtree</a:t>
            </a:r>
          </a:p>
          <a:p>
            <a:pPr lvl="2">
              <a:buClr>
                <a:srgbClr val="0000FF"/>
              </a:buClr>
            </a:pPr>
            <a:r>
              <a:rPr lang="en-US" i="0" kern="0" dirty="0">
                <a:solidFill>
                  <a:srgbClr val="000000"/>
                </a:solidFill>
                <a:cs typeface="+mn-cs"/>
              </a:rPr>
              <a:t>x = the child of y with highest subtree</a:t>
            </a:r>
          </a:p>
        </p:txBody>
      </p:sp>
      <p:cxnSp>
        <p:nvCxnSpPr>
          <p:cNvPr id="44" name="Straight Arrow Connector 43"/>
          <p:cNvCxnSpPr/>
          <p:nvPr/>
        </p:nvCxnSpPr>
        <p:spPr bwMode="auto">
          <a:xfrm flipH="1" flipV="1">
            <a:off x="3952575" y="2543908"/>
            <a:ext cx="1146963" cy="2561299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7030A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5" name="Straight Arrow Connector 44"/>
          <p:cNvCxnSpPr/>
          <p:nvPr/>
        </p:nvCxnSpPr>
        <p:spPr bwMode="auto">
          <a:xfrm flipH="1" flipV="1">
            <a:off x="2544646" y="3293694"/>
            <a:ext cx="2554892" cy="2251322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7030A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46" name="Straight Arrow Connector 45"/>
          <p:cNvCxnSpPr/>
          <p:nvPr/>
        </p:nvCxnSpPr>
        <p:spPr bwMode="auto">
          <a:xfrm flipH="1" flipV="1">
            <a:off x="3216364" y="4289750"/>
            <a:ext cx="1883174" cy="1653851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7030A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37" name="Straight Arrow Connector 36"/>
          <p:cNvCxnSpPr/>
          <p:nvPr/>
        </p:nvCxnSpPr>
        <p:spPr bwMode="auto">
          <a:xfrm flipH="1" flipV="1">
            <a:off x="2922300" y="3756632"/>
            <a:ext cx="947710" cy="708963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2"/>
            </a:solidFill>
            <a:prstDash val="dash"/>
            <a:round/>
            <a:headEnd type="none" w="med" len="med"/>
            <a:tailEnd type="arrow" w="med" len="med"/>
          </a:ln>
          <a:effectLst/>
        </p:spPr>
      </p:cxnSp>
      <p:sp>
        <p:nvSpPr>
          <p:cNvPr id="39" name="Content Placeholder 197"/>
          <p:cNvSpPr>
            <a:spLocks noGrp="1"/>
          </p:cNvSpPr>
          <p:nvPr>
            <p:ph idx="1"/>
          </p:nvPr>
        </p:nvSpPr>
        <p:spPr>
          <a:xfrm>
            <a:off x="220863" y="886243"/>
            <a:ext cx="6204651" cy="4730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Inserting new leaf 6 in to AVL tree </a:t>
            </a:r>
          </a:p>
        </p:txBody>
      </p:sp>
    </p:spTree>
    <p:extLst>
      <p:ext uri="{BB962C8B-B14F-4D97-AF65-F5344CB8AC3E}">
        <p14:creationId xmlns:p14="http://schemas.microsoft.com/office/powerpoint/2010/main" val="3338709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164" name="Oval 163"/>
          <p:cNvSpPr/>
          <p:nvPr/>
        </p:nvSpPr>
        <p:spPr bwMode="auto">
          <a:xfrm>
            <a:off x="3580317" y="2007874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65" name="Oval 164"/>
          <p:cNvSpPr/>
          <p:nvPr/>
        </p:nvSpPr>
        <p:spPr bwMode="auto">
          <a:xfrm>
            <a:off x="2172416" y="2955709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cxnSp>
        <p:nvCxnSpPr>
          <p:cNvPr id="166" name="Straight Connector 165"/>
          <p:cNvCxnSpPr/>
          <p:nvPr/>
        </p:nvCxnSpPr>
        <p:spPr bwMode="auto">
          <a:xfrm rot="10800000" flipV="1">
            <a:off x="2529862" y="2440382"/>
            <a:ext cx="1275397" cy="578102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167" name="TextBox 166"/>
          <p:cNvSpPr txBox="1"/>
          <p:nvPr/>
        </p:nvSpPr>
        <p:spPr>
          <a:xfrm>
            <a:off x="3639531" y="2007874"/>
            <a:ext cx="313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z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2231601" y="2955709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y</a:t>
            </a:r>
          </a:p>
        </p:txBody>
      </p:sp>
      <p:cxnSp>
        <p:nvCxnSpPr>
          <p:cNvPr id="174" name="Straight Connector 173"/>
          <p:cNvCxnSpPr/>
          <p:nvPr/>
        </p:nvCxnSpPr>
        <p:spPr bwMode="auto">
          <a:xfrm rot="10800000" flipV="1">
            <a:off x="1796170" y="3388215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cxnSp>
        <p:nvCxnSpPr>
          <p:cNvPr id="70" name="Straight Connector 69"/>
          <p:cNvCxnSpPr/>
          <p:nvPr/>
        </p:nvCxnSpPr>
        <p:spPr bwMode="auto">
          <a:xfrm>
            <a:off x="3327005" y="1727528"/>
            <a:ext cx="295977" cy="29666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cxnSp>
        <p:nvCxnSpPr>
          <p:cNvPr id="51" name="Straight Connector 50"/>
          <p:cNvCxnSpPr/>
          <p:nvPr/>
        </p:nvCxnSpPr>
        <p:spPr bwMode="auto">
          <a:xfrm rot="10800000" flipH="1" flipV="1">
            <a:off x="2375859" y="3388216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48" name="Oval 47"/>
          <p:cNvSpPr/>
          <p:nvPr/>
        </p:nvSpPr>
        <p:spPr bwMode="auto">
          <a:xfrm>
            <a:off x="2844135" y="3895871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903320" y="3895871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x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01119" y="2456695"/>
            <a:ext cx="3214141" cy="2943966"/>
            <a:chOff x="1501119" y="2456695"/>
            <a:chExt cx="3214141" cy="2943966"/>
          </a:xfrm>
        </p:grpSpPr>
        <p:cxnSp>
          <p:nvCxnSpPr>
            <p:cNvPr id="95" name="Straight Connector 94"/>
            <p:cNvCxnSpPr/>
            <p:nvPr/>
          </p:nvCxnSpPr>
          <p:spPr bwMode="auto">
            <a:xfrm rot="5400000">
              <a:off x="2617413" y="4425905"/>
              <a:ext cx="542935" cy="367543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cxnSp>
          <p:nvCxnSpPr>
            <p:cNvPr id="96" name="Straight Connector 95"/>
            <p:cNvCxnSpPr/>
            <p:nvPr/>
          </p:nvCxnSpPr>
          <p:spPr bwMode="auto">
            <a:xfrm rot="16200000" flipH="1">
              <a:off x="2985238" y="4425623"/>
              <a:ext cx="542935" cy="368106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cxnSp>
          <p:nvCxnSpPr>
            <p:cNvPr id="97" name="Straight Connector 96"/>
            <p:cNvCxnSpPr/>
            <p:nvPr/>
          </p:nvCxnSpPr>
          <p:spPr bwMode="auto">
            <a:xfrm rot="10800000" flipH="1" flipV="1">
              <a:off x="3821987" y="2456695"/>
              <a:ext cx="591953" cy="578665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99" name="Isosceles Triangle 98"/>
            <p:cNvSpPr/>
            <p:nvPr/>
          </p:nvSpPr>
          <p:spPr bwMode="auto">
            <a:xfrm>
              <a:off x="2403789" y="4881144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2" name="Isosceles Triangle 101"/>
            <p:cNvSpPr/>
            <p:nvPr/>
          </p:nvSpPr>
          <p:spPr bwMode="auto">
            <a:xfrm>
              <a:off x="3139439" y="4881144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4" name="Isosceles Triangle 103"/>
            <p:cNvSpPr/>
            <p:nvPr/>
          </p:nvSpPr>
          <p:spPr bwMode="auto">
            <a:xfrm>
              <a:off x="4112620" y="3035359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2499482" y="5031329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2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3236164" y="5031329"/>
              <a:ext cx="410690" cy="369332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3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4208313" y="3185544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4</a:t>
              </a:r>
            </a:p>
          </p:txBody>
        </p:sp>
        <p:sp>
          <p:nvSpPr>
            <p:cNvPr id="60" name="Isosceles Triangle 59"/>
            <p:cNvSpPr/>
            <p:nvPr/>
          </p:nvSpPr>
          <p:spPr bwMode="auto">
            <a:xfrm>
              <a:off x="1501119" y="3966751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596812" y="4116936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1</a:t>
              </a:r>
            </a:p>
          </p:txBody>
        </p:sp>
      </p:grpSp>
      <p:grpSp>
        <p:nvGrpSpPr>
          <p:cNvPr id="50" name="Group 49"/>
          <p:cNvGrpSpPr/>
          <p:nvPr/>
        </p:nvGrpSpPr>
        <p:grpSpPr>
          <a:xfrm rot="2537543">
            <a:off x="3894196" y="4229633"/>
            <a:ext cx="1172116" cy="518400"/>
            <a:chOff x="4866823" y="2553930"/>
            <a:chExt cx="1172116" cy="518400"/>
          </a:xfrm>
        </p:grpSpPr>
        <p:sp>
          <p:nvSpPr>
            <p:cNvPr id="52" name="Right Arrow 51"/>
            <p:cNvSpPr/>
            <p:nvPr/>
          </p:nvSpPr>
          <p:spPr bwMode="auto">
            <a:xfrm>
              <a:off x="4986081" y="2857605"/>
              <a:ext cx="1030699" cy="214725"/>
            </a:xfrm>
            <a:prstGeom prst="rightArrow">
              <a:avLst/>
            </a:prstGeom>
            <a:solidFill>
              <a:schemeClr val="tx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innerShdw blurRad="63500" dist="50800" dir="13500000">
                <a:srgbClr val="000000">
                  <a:alpha val="5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8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866823" y="2553930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 err="1">
                  <a:solidFill>
                    <a:srgbClr val="000000"/>
                  </a:solidFill>
                  <a:latin typeface="Arial"/>
                  <a:cs typeface="+mn-cs"/>
                </a:rPr>
                <a:t>rotateL</a:t>
              </a: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(y)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213846" y="4124543"/>
            <a:ext cx="1673250" cy="2103696"/>
            <a:chOff x="6436084" y="1192220"/>
            <a:chExt cx="1673250" cy="2103696"/>
          </a:xfrm>
        </p:grpSpPr>
        <p:cxnSp>
          <p:nvCxnSpPr>
            <p:cNvPr id="55" name="Straight Connector 54"/>
            <p:cNvCxnSpPr/>
            <p:nvPr/>
          </p:nvCxnSpPr>
          <p:spPr bwMode="auto">
            <a:xfrm>
              <a:off x="7423515" y="1192220"/>
              <a:ext cx="295977" cy="29666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dash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56" name="Oval 55"/>
            <p:cNvSpPr/>
            <p:nvPr/>
          </p:nvSpPr>
          <p:spPr bwMode="auto">
            <a:xfrm>
              <a:off x="7676827" y="1472566"/>
              <a:ext cx="432507" cy="432507"/>
            </a:xfrm>
            <a:prstGeom prst="ellipse">
              <a:avLst/>
            </a:prstGeom>
            <a:solidFill>
              <a:schemeClr val="accent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57" name="Oval 56"/>
            <p:cNvSpPr/>
            <p:nvPr/>
          </p:nvSpPr>
          <p:spPr bwMode="auto">
            <a:xfrm>
              <a:off x="6972306" y="2174218"/>
              <a:ext cx="432507" cy="432507"/>
            </a:xfrm>
            <a:prstGeom prst="ellipse">
              <a:avLst/>
            </a:prstGeom>
            <a:solidFill>
              <a:schemeClr val="accent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cxnSp>
          <p:nvCxnSpPr>
            <p:cNvPr id="58" name="Straight Connector 57"/>
            <p:cNvCxnSpPr/>
            <p:nvPr/>
          </p:nvCxnSpPr>
          <p:spPr bwMode="auto">
            <a:xfrm flipH="1">
              <a:off x="7329753" y="1875858"/>
              <a:ext cx="534642" cy="361135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59" name="TextBox 58"/>
            <p:cNvSpPr txBox="1"/>
            <p:nvPr/>
          </p:nvSpPr>
          <p:spPr>
            <a:xfrm>
              <a:off x="7736558" y="1472566"/>
              <a:ext cx="31304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z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7031491" y="217421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x</a:t>
              </a:r>
            </a:p>
          </p:txBody>
        </p:sp>
        <p:cxnSp>
          <p:nvCxnSpPr>
            <p:cNvPr id="65" name="Straight Connector 64"/>
            <p:cNvCxnSpPr/>
            <p:nvPr/>
          </p:nvCxnSpPr>
          <p:spPr bwMode="auto">
            <a:xfrm rot="10800000" flipV="1">
              <a:off x="6596060" y="2606724"/>
              <a:ext cx="591953" cy="578665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71" name="Oval 70"/>
            <p:cNvSpPr/>
            <p:nvPr/>
          </p:nvSpPr>
          <p:spPr bwMode="auto">
            <a:xfrm>
              <a:off x="6436084" y="2863409"/>
              <a:ext cx="432507" cy="432507"/>
            </a:xfrm>
            <a:prstGeom prst="ellipse">
              <a:avLst/>
            </a:prstGeom>
            <a:solidFill>
              <a:schemeClr val="accent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495269" y="2863409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y</a:t>
              </a:r>
            </a:p>
          </p:txBody>
        </p:sp>
      </p:grpSp>
      <p:sp>
        <p:nvSpPr>
          <p:cNvPr id="111" name="Rectangle 110"/>
          <p:cNvSpPr/>
          <p:nvPr/>
        </p:nvSpPr>
        <p:spPr>
          <a:xfrm>
            <a:off x="4912389" y="2740673"/>
            <a:ext cx="128357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y </a:t>
            </a:r>
            <a:r>
              <a:rPr lang="en-US" sz="1800" i="0" kern="0" dirty="0">
                <a:solidFill>
                  <a:srgbClr val="000000"/>
                </a:solidFill>
                <a:latin typeface="Arial"/>
                <a:cs typeface="Times New Roman"/>
              </a:rPr>
              <a:t>≤ x ≤ z</a:t>
            </a:r>
            <a:endParaRPr lang="en-US" sz="1800" i="0" kern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46" name="Content Placeholder 197"/>
          <p:cNvSpPr>
            <a:spLocks noGrp="1"/>
          </p:cNvSpPr>
          <p:nvPr>
            <p:ph idx="1"/>
          </p:nvPr>
        </p:nvSpPr>
        <p:spPr>
          <a:xfrm>
            <a:off x="220863" y="886243"/>
            <a:ext cx="6204651" cy="4730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Inserting new leaf 6 in to AVL tree </a:t>
            </a:r>
          </a:p>
        </p:txBody>
      </p:sp>
    </p:spTree>
    <p:extLst>
      <p:ext uri="{BB962C8B-B14F-4D97-AF65-F5344CB8AC3E}">
        <p14:creationId xmlns:p14="http://schemas.microsoft.com/office/powerpoint/2010/main" val="1395700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/>
              <a:t>High Level Positions/Pointers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01688"/>
            <a:ext cx="7696200" cy="5262562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Positions:</a:t>
            </a: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 Given a data structure,</a:t>
            </a:r>
            <a:br>
              <a:rPr lang="en-CA" altLang="en-US" i="0" dirty="0">
                <a:solidFill>
                  <a:srgbClr val="FFFFFF"/>
                </a:solidFill>
                <a:cs typeface="Arial" charset="0"/>
              </a:rPr>
            </a:b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  we want to have one or more </a:t>
            </a: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current elements</a:t>
            </a:r>
            <a:br>
              <a:rPr lang="en-CA" altLang="en-US" i="0" dirty="0">
                <a:solidFill>
                  <a:srgbClr val="FFFFFF"/>
                </a:solidFill>
                <a:cs typeface="Arial" charset="0"/>
              </a:rPr>
            </a:b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  that we are considering.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Conceptualizations: 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Fingers in pies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Pins on maps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Little girl dancing there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Me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>
              <a:spcBef>
                <a:spcPts val="0"/>
              </a:spcBef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>
              <a:spcBef>
                <a:spcPts val="0"/>
              </a:spcBef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196" name="AutoShape 2" descr="Image result for array index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197" name="AutoShape 4" descr="Image result for array index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9" name="Picture 2" descr="http://www.teclasap.com.br/wp-content/uploads/2013/07/finger-in-every-pi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1752600"/>
            <a:ext cx="184943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4" descr="http://rack.1.mshcdn.com/media/ZgkyMDEyLzEyLzA0LzY3L2hpZ2hsaWdodGFwLmI4WC5wbmcKcAl0aHVtYgk5NTB4NTM0IwplCWpwZw/9fd251ff/83a/highlight-app-takes-automatic-location-based-sharing-to-the-next-level-2e1c09d8e7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3424238"/>
            <a:ext cx="2209800" cy="1243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3788" y="4918075"/>
            <a:ext cx="5000625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6363" y="4876800"/>
            <a:ext cx="3170237" cy="1743075"/>
            <a:chOff x="106695" y="4876800"/>
            <a:chExt cx="3169905" cy="1742302"/>
          </a:xfrm>
        </p:grpSpPr>
        <p:grpSp>
          <p:nvGrpSpPr>
            <p:cNvPr id="8203" name="Group 11"/>
            <p:cNvGrpSpPr>
              <a:grpSpLocks/>
            </p:cNvGrpSpPr>
            <p:nvPr/>
          </p:nvGrpSpPr>
          <p:grpSpPr bwMode="auto">
            <a:xfrm>
              <a:off x="228600" y="4876800"/>
              <a:ext cx="3048000" cy="1742302"/>
              <a:chOff x="1066800" y="3733800"/>
              <a:chExt cx="4114800" cy="2571750"/>
            </a:xfrm>
          </p:grpSpPr>
          <p:pic>
            <p:nvPicPr>
              <p:cNvPr id="8206" name="Picture 2" descr="http://i.stack.imgur.com/5kJXf.gif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66800" y="3733800"/>
                <a:ext cx="4114800" cy="2571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07" name="Picture 3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87269" y="5296929"/>
                <a:ext cx="457200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08" name="Picture 5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7828" y="5739714"/>
                <a:ext cx="320040" cy="187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09" name="Picture 5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00185" y="5773105"/>
                <a:ext cx="320040" cy="187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10" name="Picture 7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8194" y="4694666"/>
                <a:ext cx="4381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204" name="Picture 2" descr="http://www.gifs.net/Animation11/Hobbies_and_Entertainment/Dances_Classic/Little_ballerina_2.gif"/>
            <p:cNvPicPr>
              <a:picLocks noChangeAspect="1" noChangeArrowheads="1" noCrop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8400" y="5105400"/>
              <a:ext cx="283993" cy="439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05" name="Picture 4" descr="http://s2.rimg.info/a3b54f36a641c4f9f9044f166ca0887c.gif"/>
            <p:cNvPicPr>
              <a:picLocks noChangeAspect="1" noChangeArrowheads="1" noCrop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95" y="5751365"/>
              <a:ext cx="466060" cy="566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85738" y="4352925"/>
            <a:ext cx="5605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See Goodrich Sec </a:t>
            </a:r>
            <a:r>
              <a:rPr lang="en-US" altLang="en-US" sz="2800" i="0">
                <a:solidFill>
                  <a:srgbClr val="FFFFFF"/>
                </a:solidFill>
                <a:cs typeface="Arial" charset="0"/>
              </a:rPr>
              <a:t>7.3 Positional Lists</a:t>
            </a:r>
            <a:endParaRPr lang="en-CA" altLang="en-US" sz="2800" i="0">
              <a:solidFill>
                <a:srgbClr val="FFFFFF"/>
              </a:solidFill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164" name="Oval 163"/>
          <p:cNvSpPr/>
          <p:nvPr/>
        </p:nvSpPr>
        <p:spPr bwMode="auto">
          <a:xfrm>
            <a:off x="3580317" y="2007874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65" name="Oval 164"/>
          <p:cNvSpPr/>
          <p:nvPr/>
        </p:nvSpPr>
        <p:spPr bwMode="auto">
          <a:xfrm>
            <a:off x="2172416" y="2955709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cxnSp>
        <p:nvCxnSpPr>
          <p:cNvPr id="166" name="Straight Connector 165"/>
          <p:cNvCxnSpPr/>
          <p:nvPr/>
        </p:nvCxnSpPr>
        <p:spPr bwMode="auto">
          <a:xfrm rot="10800000" flipV="1">
            <a:off x="2529862" y="2440382"/>
            <a:ext cx="1275397" cy="578102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167" name="TextBox 166"/>
          <p:cNvSpPr txBox="1"/>
          <p:nvPr/>
        </p:nvSpPr>
        <p:spPr>
          <a:xfrm>
            <a:off x="3639531" y="2007874"/>
            <a:ext cx="313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z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2231601" y="2955709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y</a:t>
            </a:r>
          </a:p>
        </p:txBody>
      </p:sp>
      <p:cxnSp>
        <p:nvCxnSpPr>
          <p:cNvPr id="174" name="Straight Connector 173"/>
          <p:cNvCxnSpPr/>
          <p:nvPr/>
        </p:nvCxnSpPr>
        <p:spPr bwMode="auto">
          <a:xfrm rot="10800000" flipV="1">
            <a:off x="1796170" y="3388215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cxnSp>
        <p:nvCxnSpPr>
          <p:cNvPr id="70" name="Straight Connector 69"/>
          <p:cNvCxnSpPr/>
          <p:nvPr/>
        </p:nvCxnSpPr>
        <p:spPr bwMode="auto">
          <a:xfrm>
            <a:off x="3327005" y="1727528"/>
            <a:ext cx="295977" cy="29666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cxnSp>
        <p:nvCxnSpPr>
          <p:cNvPr id="51" name="Straight Connector 50"/>
          <p:cNvCxnSpPr/>
          <p:nvPr/>
        </p:nvCxnSpPr>
        <p:spPr bwMode="auto">
          <a:xfrm rot="10800000" flipH="1" flipV="1">
            <a:off x="2375859" y="3388216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48" name="Oval 47"/>
          <p:cNvSpPr/>
          <p:nvPr/>
        </p:nvSpPr>
        <p:spPr bwMode="auto">
          <a:xfrm>
            <a:off x="2844135" y="3895871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903320" y="3895871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x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01119" y="2456695"/>
            <a:ext cx="3214141" cy="2943966"/>
            <a:chOff x="1501119" y="2456695"/>
            <a:chExt cx="3214141" cy="2943966"/>
          </a:xfrm>
        </p:grpSpPr>
        <p:cxnSp>
          <p:nvCxnSpPr>
            <p:cNvPr id="95" name="Straight Connector 94"/>
            <p:cNvCxnSpPr/>
            <p:nvPr/>
          </p:nvCxnSpPr>
          <p:spPr bwMode="auto">
            <a:xfrm rot="5400000">
              <a:off x="2617413" y="4425905"/>
              <a:ext cx="542935" cy="367543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cxnSp>
          <p:nvCxnSpPr>
            <p:cNvPr id="96" name="Straight Connector 95"/>
            <p:cNvCxnSpPr/>
            <p:nvPr/>
          </p:nvCxnSpPr>
          <p:spPr bwMode="auto">
            <a:xfrm rot="16200000" flipH="1">
              <a:off x="2985238" y="4425623"/>
              <a:ext cx="542935" cy="368106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cxnSp>
          <p:nvCxnSpPr>
            <p:cNvPr id="97" name="Straight Connector 96"/>
            <p:cNvCxnSpPr/>
            <p:nvPr/>
          </p:nvCxnSpPr>
          <p:spPr bwMode="auto">
            <a:xfrm rot="10800000" flipH="1" flipV="1">
              <a:off x="3821987" y="2456695"/>
              <a:ext cx="591953" cy="578665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99" name="Isosceles Triangle 98"/>
            <p:cNvSpPr/>
            <p:nvPr/>
          </p:nvSpPr>
          <p:spPr bwMode="auto">
            <a:xfrm>
              <a:off x="2403789" y="4881144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2" name="Isosceles Triangle 101"/>
            <p:cNvSpPr/>
            <p:nvPr/>
          </p:nvSpPr>
          <p:spPr bwMode="auto">
            <a:xfrm>
              <a:off x="3139439" y="4881144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4" name="Isosceles Triangle 103"/>
            <p:cNvSpPr/>
            <p:nvPr/>
          </p:nvSpPr>
          <p:spPr bwMode="auto">
            <a:xfrm>
              <a:off x="4112620" y="3035359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2499482" y="5031329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2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3236164" y="5031329"/>
              <a:ext cx="410690" cy="369332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3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4208313" y="3185544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4</a:t>
              </a:r>
            </a:p>
          </p:txBody>
        </p:sp>
        <p:sp>
          <p:nvSpPr>
            <p:cNvPr id="60" name="Isosceles Triangle 59"/>
            <p:cNvSpPr/>
            <p:nvPr/>
          </p:nvSpPr>
          <p:spPr bwMode="auto">
            <a:xfrm>
              <a:off x="1501119" y="3966751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596812" y="4116936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1</a:t>
              </a:r>
            </a:p>
          </p:txBody>
        </p:sp>
      </p:grpSp>
      <p:grpSp>
        <p:nvGrpSpPr>
          <p:cNvPr id="50" name="Group 49"/>
          <p:cNvGrpSpPr/>
          <p:nvPr/>
        </p:nvGrpSpPr>
        <p:grpSpPr>
          <a:xfrm rot="2537543">
            <a:off x="3894196" y="4229633"/>
            <a:ext cx="1172116" cy="518400"/>
            <a:chOff x="4866823" y="2553930"/>
            <a:chExt cx="1172116" cy="518400"/>
          </a:xfrm>
        </p:grpSpPr>
        <p:sp>
          <p:nvSpPr>
            <p:cNvPr id="52" name="Right Arrow 51"/>
            <p:cNvSpPr/>
            <p:nvPr/>
          </p:nvSpPr>
          <p:spPr bwMode="auto">
            <a:xfrm>
              <a:off x="4986081" y="2857605"/>
              <a:ext cx="1030699" cy="214725"/>
            </a:xfrm>
            <a:prstGeom prst="rightArrow">
              <a:avLst/>
            </a:prstGeom>
            <a:solidFill>
              <a:schemeClr val="tx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innerShdw blurRad="63500" dist="50800" dir="13500000">
                <a:srgbClr val="000000">
                  <a:alpha val="5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8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866823" y="2553930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 err="1">
                  <a:solidFill>
                    <a:srgbClr val="000000"/>
                  </a:solidFill>
                  <a:latin typeface="Arial"/>
                  <a:cs typeface="+mn-cs"/>
                </a:rPr>
                <a:t>rotateL</a:t>
              </a: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(y)</a:t>
              </a:r>
            </a:p>
          </p:txBody>
        </p:sp>
      </p:grpSp>
      <p:grpSp>
        <p:nvGrpSpPr>
          <p:cNvPr id="67" name="Group 66"/>
          <p:cNvGrpSpPr/>
          <p:nvPr/>
        </p:nvGrpSpPr>
        <p:grpSpPr>
          <a:xfrm rot="19877585">
            <a:off x="5212176" y="3502392"/>
            <a:ext cx="1210588" cy="518400"/>
            <a:chOff x="4866823" y="2553930"/>
            <a:chExt cx="1210588" cy="518400"/>
          </a:xfrm>
        </p:grpSpPr>
        <p:sp>
          <p:nvSpPr>
            <p:cNvPr id="68" name="Right Arrow 67"/>
            <p:cNvSpPr/>
            <p:nvPr/>
          </p:nvSpPr>
          <p:spPr bwMode="auto">
            <a:xfrm>
              <a:off x="4986081" y="2857605"/>
              <a:ext cx="1030699" cy="214725"/>
            </a:xfrm>
            <a:prstGeom prst="rightArrow">
              <a:avLst/>
            </a:prstGeom>
            <a:solidFill>
              <a:schemeClr val="tx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innerShdw blurRad="63500" dist="50800" dir="13500000">
                <a:srgbClr val="000000">
                  <a:alpha val="5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b="1" i="0">
                <a:solidFill>
                  <a:srgbClr val="8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866823" y="2553930"/>
              <a:ext cx="12105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 err="1">
                  <a:solidFill>
                    <a:srgbClr val="000000"/>
                  </a:solidFill>
                  <a:latin typeface="Arial"/>
                  <a:cs typeface="+mn-cs"/>
                </a:rPr>
                <a:t>rotateR</a:t>
              </a: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(z)</a:t>
              </a:r>
            </a:p>
          </p:txBody>
        </p:sp>
      </p:grpSp>
      <p:cxnSp>
        <p:nvCxnSpPr>
          <p:cNvPr id="55" name="Straight Connector 54"/>
          <p:cNvCxnSpPr/>
          <p:nvPr/>
        </p:nvCxnSpPr>
        <p:spPr bwMode="auto">
          <a:xfrm>
            <a:off x="5201277" y="4124543"/>
            <a:ext cx="295977" cy="29666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56" name="Oval 55"/>
          <p:cNvSpPr/>
          <p:nvPr/>
        </p:nvSpPr>
        <p:spPr bwMode="auto">
          <a:xfrm>
            <a:off x="5454589" y="4404889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57" name="Oval 56"/>
          <p:cNvSpPr/>
          <p:nvPr/>
        </p:nvSpPr>
        <p:spPr bwMode="auto">
          <a:xfrm>
            <a:off x="4750068" y="5106541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cxnSp>
        <p:nvCxnSpPr>
          <p:cNvPr id="58" name="Straight Connector 57"/>
          <p:cNvCxnSpPr/>
          <p:nvPr/>
        </p:nvCxnSpPr>
        <p:spPr bwMode="auto">
          <a:xfrm flipH="1">
            <a:off x="5107515" y="4808181"/>
            <a:ext cx="534642" cy="36113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59" name="TextBox 58"/>
          <p:cNvSpPr txBox="1"/>
          <p:nvPr/>
        </p:nvSpPr>
        <p:spPr>
          <a:xfrm>
            <a:off x="5514320" y="4404889"/>
            <a:ext cx="313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z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4809253" y="5106541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x</a:t>
            </a:r>
          </a:p>
        </p:txBody>
      </p:sp>
      <p:cxnSp>
        <p:nvCxnSpPr>
          <p:cNvPr id="65" name="Straight Connector 64"/>
          <p:cNvCxnSpPr/>
          <p:nvPr/>
        </p:nvCxnSpPr>
        <p:spPr bwMode="auto">
          <a:xfrm rot="10800000" flipV="1">
            <a:off x="4373822" y="5539047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71" name="Oval 70"/>
          <p:cNvSpPr/>
          <p:nvPr/>
        </p:nvSpPr>
        <p:spPr bwMode="auto">
          <a:xfrm>
            <a:off x="4213846" y="5795732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b="1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4273031" y="5795732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y</a:t>
            </a:r>
          </a:p>
        </p:txBody>
      </p:sp>
      <p:sp>
        <p:nvSpPr>
          <p:cNvPr id="111" name="Rectangle 110"/>
          <p:cNvSpPr/>
          <p:nvPr/>
        </p:nvSpPr>
        <p:spPr>
          <a:xfrm>
            <a:off x="4912389" y="2740673"/>
            <a:ext cx="128357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y </a:t>
            </a:r>
            <a:r>
              <a:rPr lang="en-US" sz="1800" i="0" kern="0" dirty="0">
                <a:solidFill>
                  <a:srgbClr val="000000"/>
                </a:solidFill>
                <a:latin typeface="Arial"/>
                <a:cs typeface="Times New Roman"/>
              </a:rPr>
              <a:t>≤ x ≤ z</a:t>
            </a:r>
            <a:endParaRPr lang="en-US" sz="1800" i="0" kern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6513040" y="1789206"/>
            <a:ext cx="1942171" cy="1586308"/>
            <a:chOff x="6513040" y="1789206"/>
            <a:chExt cx="1942171" cy="1586308"/>
          </a:xfrm>
        </p:grpSpPr>
        <p:grpSp>
          <p:nvGrpSpPr>
            <p:cNvPr id="7" name="Group 6"/>
            <p:cNvGrpSpPr/>
            <p:nvPr/>
          </p:nvGrpSpPr>
          <p:grpSpPr>
            <a:xfrm>
              <a:off x="6513040" y="2021049"/>
              <a:ext cx="1942171" cy="1354465"/>
              <a:chOff x="6513040" y="2021049"/>
              <a:chExt cx="1942171" cy="1354465"/>
            </a:xfrm>
          </p:grpSpPr>
          <p:cxnSp>
            <p:nvCxnSpPr>
              <p:cNvPr id="74" name="Straight Connector 73"/>
              <p:cNvCxnSpPr/>
              <p:nvPr/>
            </p:nvCxnSpPr>
            <p:spPr bwMode="auto">
              <a:xfrm rot="10800000" flipV="1">
                <a:off x="6885199" y="2443993"/>
                <a:ext cx="591953" cy="578665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/>
            </p:spPr>
          </p:cxnSp>
          <p:sp>
            <p:nvSpPr>
              <p:cNvPr id="75" name="Oval 74"/>
              <p:cNvSpPr/>
              <p:nvPr/>
            </p:nvSpPr>
            <p:spPr bwMode="auto">
              <a:xfrm>
                <a:off x="6513040" y="2943007"/>
                <a:ext cx="432507" cy="432507"/>
              </a:xfrm>
              <a:prstGeom prst="ellipse">
                <a:avLst/>
              </a:prstGeom>
              <a:solidFill>
                <a:schemeClr val="accent6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 b="1" i="0">
                  <a:solidFill>
                    <a:srgbClr val="000000"/>
                  </a:solidFill>
                  <a:latin typeface="Arial" pitchFamily="-110" charset="0"/>
                  <a:cs typeface="+mn-cs"/>
                </a:endParaRP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6572225" y="2943007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800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y</a:t>
                </a:r>
              </a:p>
            </p:txBody>
          </p:sp>
          <p:sp>
            <p:nvSpPr>
              <p:cNvPr id="79" name="Oval 78"/>
              <p:cNvSpPr/>
              <p:nvPr/>
            </p:nvSpPr>
            <p:spPr bwMode="auto">
              <a:xfrm>
                <a:off x="8022704" y="2940201"/>
                <a:ext cx="432507" cy="432507"/>
              </a:xfrm>
              <a:prstGeom prst="ellipse">
                <a:avLst/>
              </a:prstGeom>
              <a:solidFill>
                <a:schemeClr val="accent6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 b="1" i="0">
                  <a:solidFill>
                    <a:srgbClr val="000000"/>
                  </a:solidFill>
                  <a:latin typeface="Arial" pitchFamily="-110" charset="0"/>
                  <a:cs typeface="+mn-cs"/>
                </a:endParaRPr>
              </a:p>
            </p:txBody>
          </p:sp>
          <p:sp>
            <p:nvSpPr>
              <p:cNvPr id="80" name="TextBox 79"/>
              <p:cNvSpPr txBox="1"/>
              <p:nvPr/>
            </p:nvSpPr>
            <p:spPr>
              <a:xfrm>
                <a:off x="8081889" y="2940201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800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z</a:t>
                </a:r>
              </a:p>
            </p:txBody>
          </p:sp>
          <p:sp>
            <p:nvSpPr>
              <p:cNvPr id="81" name="Oval 80"/>
              <p:cNvSpPr/>
              <p:nvPr/>
            </p:nvSpPr>
            <p:spPr bwMode="auto">
              <a:xfrm>
                <a:off x="7244327" y="2021049"/>
                <a:ext cx="432507" cy="432507"/>
              </a:xfrm>
              <a:prstGeom prst="ellipse">
                <a:avLst/>
              </a:prstGeom>
              <a:solidFill>
                <a:schemeClr val="accent6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 b="1" i="0">
                  <a:solidFill>
                    <a:srgbClr val="000000"/>
                  </a:solidFill>
                  <a:latin typeface="Arial" pitchFamily="-110" charset="0"/>
                  <a:cs typeface="+mn-cs"/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7303512" y="2021049"/>
                <a:ext cx="3000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800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x</a:t>
                </a:r>
              </a:p>
            </p:txBody>
          </p:sp>
          <p:cxnSp>
            <p:nvCxnSpPr>
              <p:cNvPr id="107" name="Straight Connector 106"/>
              <p:cNvCxnSpPr/>
              <p:nvPr/>
            </p:nvCxnSpPr>
            <p:spPr bwMode="auto">
              <a:xfrm rot="10800000" flipH="1" flipV="1">
                <a:off x="7477152" y="2453556"/>
                <a:ext cx="591953" cy="578665"/>
              </a:xfrm>
              <a:prstGeom prst="line">
                <a:avLst/>
              </a:prstGeom>
              <a:solidFill>
                <a:schemeClr val="accent1"/>
              </a:solidFill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  <a:scene3d>
                <a:camera prst="orthographicFront"/>
                <a:lightRig rig="threePt" dir="t"/>
              </a:scene3d>
              <a:sp3d prstMaterial="matte"/>
            </p:spPr>
          </p:cxnSp>
        </p:grpSp>
        <p:cxnSp>
          <p:nvCxnSpPr>
            <p:cNvPr id="117" name="Straight Connector 116"/>
            <p:cNvCxnSpPr/>
            <p:nvPr/>
          </p:nvCxnSpPr>
          <p:spPr bwMode="auto">
            <a:xfrm>
              <a:off x="7009740" y="1789206"/>
              <a:ext cx="295977" cy="29666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dash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</p:grpSp>
      <p:sp>
        <p:nvSpPr>
          <p:cNvPr id="63" name="Content Placeholder 197"/>
          <p:cNvSpPr>
            <a:spLocks noGrp="1"/>
          </p:cNvSpPr>
          <p:nvPr>
            <p:ph idx="1"/>
          </p:nvPr>
        </p:nvSpPr>
        <p:spPr>
          <a:xfrm>
            <a:off x="220863" y="886243"/>
            <a:ext cx="6204651" cy="4730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Inserting new leaf 6 in to AVL tree </a:t>
            </a:r>
          </a:p>
        </p:txBody>
      </p:sp>
    </p:spTree>
    <p:extLst>
      <p:ext uri="{BB962C8B-B14F-4D97-AF65-F5344CB8AC3E}">
        <p14:creationId xmlns:p14="http://schemas.microsoft.com/office/powerpoint/2010/main" val="2084904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Content Placeholder 197"/>
          <p:cNvSpPr>
            <a:spLocks noGrp="1"/>
          </p:cNvSpPr>
          <p:nvPr>
            <p:ph idx="1"/>
          </p:nvPr>
        </p:nvSpPr>
        <p:spPr>
          <a:xfrm>
            <a:off x="220863" y="886243"/>
            <a:ext cx="6204651" cy="4730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Inserting new leaf 6 in to AVL tree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164" name="Oval 163"/>
          <p:cNvSpPr/>
          <p:nvPr/>
        </p:nvSpPr>
        <p:spPr bwMode="auto">
          <a:xfrm>
            <a:off x="3580317" y="2007874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165" name="Oval 164"/>
          <p:cNvSpPr/>
          <p:nvPr/>
        </p:nvSpPr>
        <p:spPr bwMode="auto">
          <a:xfrm>
            <a:off x="2172416" y="2955709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cxnSp>
        <p:nvCxnSpPr>
          <p:cNvPr id="166" name="Straight Connector 165"/>
          <p:cNvCxnSpPr/>
          <p:nvPr/>
        </p:nvCxnSpPr>
        <p:spPr bwMode="auto">
          <a:xfrm rot="10800000" flipV="1">
            <a:off x="2529862" y="2440382"/>
            <a:ext cx="1275397" cy="578102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167" name="TextBox 166"/>
          <p:cNvSpPr txBox="1"/>
          <p:nvPr/>
        </p:nvSpPr>
        <p:spPr>
          <a:xfrm>
            <a:off x="3639531" y="2007874"/>
            <a:ext cx="313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z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2231601" y="2955709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y</a:t>
            </a:r>
          </a:p>
        </p:txBody>
      </p:sp>
      <p:cxnSp>
        <p:nvCxnSpPr>
          <p:cNvPr id="174" name="Straight Connector 173"/>
          <p:cNvCxnSpPr/>
          <p:nvPr/>
        </p:nvCxnSpPr>
        <p:spPr bwMode="auto">
          <a:xfrm rot="10800000" flipV="1">
            <a:off x="1796170" y="3388215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cxnSp>
        <p:nvCxnSpPr>
          <p:cNvPr id="70" name="Straight Connector 69"/>
          <p:cNvCxnSpPr/>
          <p:nvPr/>
        </p:nvCxnSpPr>
        <p:spPr bwMode="auto">
          <a:xfrm>
            <a:off x="3327005" y="1727528"/>
            <a:ext cx="295977" cy="29666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cxnSp>
        <p:nvCxnSpPr>
          <p:cNvPr id="51" name="Straight Connector 50"/>
          <p:cNvCxnSpPr/>
          <p:nvPr/>
        </p:nvCxnSpPr>
        <p:spPr bwMode="auto">
          <a:xfrm rot="10800000" flipH="1" flipV="1">
            <a:off x="2375859" y="3388216"/>
            <a:ext cx="591953" cy="578665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sp>
        <p:nvSpPr>
          <p:cNvPr id="48" name="Oval 47"/>
          <p:cNvSpPr/>
          <p:nvPr/>
        </p:nvSpPr>
        <p:spPr bwMode="auto">
          <a:xfrm>
            <a:off x="2844135" y="3895871"/>
            <a:ext cx="432507" cy="432507"/>
          </a:xfrm>
          <a:prstGeom prst="ellipse">
            <a:avLst/>
          </a:prstGeom>
          <a:solidFill>
            <a:schemeClr val="accent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800" i="0">
              <a:solidFill>
                <a:srgbClr val="000000"/>
              </a:solidFill>
              <a:latin typeface="Arial" pitchFamily="-110" charset="0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903320" y="3895871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x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01119" y="2456695"/>
            <a:ext cx="3214141" cy="2943966"/>
            <a:chOff x="1501119" y="2456695"/>
            <a:chExt cx="3214141" cy="2943966"/>
          </a:xfrm>
        </p:grpSpPr>
        <p:cxnSp>
          <p:nvCxnSpPr>
            <p:cNvPr id="95" name="Straight Connector 94"/>
            <p:cNvCxnSpPr/>
            <p:nvPr/>
          </p:nvCxnSpPr>
          <p:spPr bwMode="auto">
            <a:xfrm rot="5400000">
              <a:off x="2617413" y="4425905"/>
              <a:ext cx="542935" cy="367543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cxnSp>
          <p:nvCxnSpPr>
            <p:cNvPr id="96" name="Straight Connector 95"/>
            <p:cNvCxnSpPr/>
            <p:nvPr/>
          </p:nvCxnSpPr>
          <p:spPr bwMode="auto">
            <a:xfrm rot="16200000" flipH="1">
              <a:off x="2985238" y="4425623"/>
              <a:ext cx="542935" cy="368106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cxnSp>
          <p:nvCxnSpPr>
            <p:cNvPr id="97" name="Straight Connector 96"/>
            <p:cNvCxnSpPr/>
            <p:nvPr/>
          </p:nvCxnSpPr>
          <p:spPr bwMode="auto">
            <a:xfrm rot="10800000" flipH="1" flipV="1">
              <a:off x="3821987" y="2456695"/>
              <a:ext cx="591953" cy="578665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99" name="Isosceles Triangle 98"/>
            <p:cNvSpPr/>
            <p:nvPr/>
          </p:nvSpPr>
          <p:spPr bwMode="auto">
            <a:xfrm>
              <a:off x="2403789" y="4881144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2" name="Isosceles Triangle 101"/>
            <p:cNvSpPr/>
            <p:nvPr/>
          </p:nvSpPr>
          <p:spPr bwMode="auto">
            <a:xfrm>
              <a:off x="3139439" y="4881144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4" name="Isosceles Triangle 103"/>
            <p:cNvSpPr/>
            <p:nvPr/>
          </p:nvSpPr>
          <p:spPr bwMode="auto">
            <a:xfrm>
              <a:off x="4112620" y="3035359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2499482" y="5031329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2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3236164" y="5031329"/>
              <a:ext cx="410690" cy="369332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3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4208313" y="3185544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4</a:t>
              </a:r>
            </a:p>
          </p:txBody>
        </p:sp>
        <p:sp>
          <p:nvSpPr>
            <p:cNvPr id="60" name="Isosceles Triangle 59"/>
            <p:cNvSpPr/>
            <p:nvPr/>
          </p:nvSpPr>
          <p:spPr bwMode="auto">
            <a:xfrm>
              <a:off x="1501119" y="3966751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596812" y="4116936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1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513040" y="2021049"/>
            <a:ext cx="1942171" cy="1354465"/>
            <a:chOff x="6513040" y="2021049"/>
            <a:chExt cx="1942171" cy="1354465"/>
          </a:xfrm>
        </p:grpSpPr>
        <p:cxnSp>
          <p:nvCxnSpPr>
            <p:cNvPr id="74" name="Straight Connector 73"/>
            <p:cNvCxnSpPr/>
            <p:nvPr/>
          </p:nvCxnSpPr>
          <p:spPr bwMode="auto">
            <a:xfrm rot="10800000" flipV="1">
              <a:off x="6885199" y="2443993"/>
              <a:ext cx="591953" cy="578665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75" name="Oval 74"/>
            <p:cNvSpPr/>
            <p:nvPr/>
          </p:nvSpPr>
          <p:spPr bwMode="auto">
            <a:xfrm>
              <a:off x="6513040" y="2943007"/>
              <a:ext cx="432507" cy="432507"/>
            </a:xfrm>
            <a:prstGeom prst="ellipse">
              <a:avLst/>
            </a:prstGeom>
            <a:solidFill>
              <a:schemeClr val="accent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6572225" y="2943007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y</a:t>
              </a:r>
            </a:p>
          </p:txBody>
        </p:sp>
        <p:sp>
          <p:nvSpPr>
            <p:cNvPr id="79" name="Oval 78"/>
            <p:cNvSpPr/>
            <p:nvPr/>
          </p:nvSpPr>
          <p:spPr bwMode="auto">
            <a:xfrm>
              <a:off x="8022704" y="2940201"/>
              <a:ext cx="432507" cy="432507"/>
            </a:xfrm>
            <a:prstGeom prst="ellipse">
              <a:avLst/>
            </a:prstGeom>
            <a:solidFill>
              <a:schemeClr val="accent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8081889" y="294020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z</a:t>
              </a:r>
            </a:p>
          </p:txBody>
        </p:sp>
        <p:sp>
          <p:nvSpPr>
            <p:cNvPr id="81" name="Oval 80"/>
            <p:cNvSpPr/>
            <p:nvPr/>
          </p:nvSpPr>
          <p:spPr bwMode="auto">
            <a:xfrm>
              <a:off x="7244327" y="2021049"/>
              <a:ext cx="432507" cy="432507"/>
            </a:xfrm>
            <a:prstGeom prst="ellipse">
              <a:avLst/>
            </a:prstGeom>
            <a:solidFill>
              <a:schemeClr val="accent6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303512" y="2021049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Arial"/>
                  <a:cs typeface="+mn-cs"/>
                </a:rPr>
                <a:t>x</a:t>
              </a:r>
            </a:p>
          </p:txBody>
        </p:sp>
        <p:cxnSp>
          <p:nvCxnSpPr>
            <p:cNvPr id="107" name="Straight Connector 106"/>
            <p:cNvCxnSpPr/>
            <p:nvPr/>
          </p:nvCxnSpPr>
          <p:spPr bwMode="auto">
            <a:xfrm rot="10800000" flipH="1" flipV="1">
              <a:off x="7477152" y="2453556"/>
              <a:ext cx="591953" cy="578665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</p:grpSp>
      <p:grpSp>
        <p:nvGrpSpPr>
          <p:cNvPr id="8" name="Group 7"/>
          <p:cNvGrpSpPr/>
          <p:nvPr/>
        </p:nvGrpSpPr>
        <p:grpSpPr>
          <a:xfrm>
            <a:off x="6059884" y="3372707"/>
            <a:ext cx="2866273" cy="1065259"/>
            <a:chOff x="6059884" y="3372707"/>
            <a:chExt cx="2866273" cy="1065259"/>
          </a:xfrm>
        </p:grpSpPr>
        <p:cxnSp>
          <p:nvCxnSpPr>
            <p:cNvPr id="76" name="Straight Connector 75"/>
            <p:cNvCxnSpPr/>
            <p:nvPr/>
          </p:nvCxnSpPr>
          <p:spPr bwMode="auto">
            <a:xfrm rot="5400000">
              <a:off x="6273508" y="3463210"/>
              <a:ext cx="542935" cy="367543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cxnSp>
          <p:nvCxnSpPr>
            <p:cNvPr id="77" name="Straight Connector 76"/>
            <p:cNvCxnSpPr/>
            <p:nvPr/>
          </p:nvCxnSpPr>
          <p:spPr bwMode="auto">
            <a:xfrm rot="16200000" flipH="1">
              <a:off x="6641333" y="3462928"/>
              <a:ext cx="542935" cy="368106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sp>
          <p:nvSpPr>
            <p:cNvPr id="83" name="Isosceles Triangle 82"/>
            <p:cNvSpPr/>
            <p:nvPr/>
          </p:nvSpPr>
          <p:spPr bwMode="auto">
            <a:xfrm>
              <a:off x="6059884" y="3918449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84" name="Isosceles Triangle 83"/>
            <p:cNvSpPr/>
            <p:nvPr/>
          </p:nvSpPr>
          <p:spPr bwMode="auto">
            <a:xfrm>
              <a:off x="6795534" y="3918449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85" name="Isosceles Triangle 84"/>
            <p:cNvSpPr/>
            <p:nvPr/>
          </p:nvSpPr>
          <p:spPr bwMode="auto">
            <a:xfrm>
              <a:off x="7599157" y="3902998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86" name="Isosceles Triangle 85"/>
            <p:cNvSpPr/>
            <p:nvPr/>
          </p:nvSpPr>
          <p:spPr bwMode="auto">
            <a:xfrm>
              <a:off x="8323517" y="3877756"/>
              <a:ext cx="602640" cy="519517"/>
            </a:xfrm>
            <a:prstGeom prst="triangle">
              <a:avLst/>
            </a:prstGeom>
            <a:solidFill>
              <a:schemeClr val="accent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800" i="0">
                <a:solidFill>
                  <a:srgbClr val="000000"/>
                </a:solidFill>
                <a:latin typeface="Arial" pitchFamily="-110" charset="0"/>
                <a:cs typeface="+mn-cs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155577" y="4068634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1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6892259" y="4068634"/>
              <a:ext cx="410690" cy="369332"/>
            </a:xfrm>
            <a:prstGeom prst="rect">
              <a:avLst/>
            </a:prstGeom>
            <a:no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2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7694850" y="4053183"/>
              <a:ext cx="410690" cy="369332"/>
            </a:xfrm>
            <a:prstGeom prst="rect">
              <a:avLst/>
            </a:prstGeom>
            <a:noFill/>
            <a:effectLst>
              <a:outerShdw blurRad="50800" dist="38100" dir="2700000">
                <a:srgbClr val="000000">
                  <a:alpha val="43000"/>
                </a:srgbClr>
              </a:outerShdw>
            </a:effectLst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3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8419210" y="4027941"/>
              <a:ext cx="410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FBEFD2"/>
                  </a:solidFill>
                  <a:latin typeface="Arial"/>
                  <a:cs typeface="+mn-cs"/>
                </a:rPr>
                <a:t>T</a:t>
              </a:r>
              <a:r>
                <a: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rPr>
                <a:t>4</a:t>
              </a: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 rot="5400000">
              <a:off x="7810421" y="3460404"/>
              <a:ext cx="542935" cy="367543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  <p:cxnSp>
          <p:nvCxnSpPr>
            <p:cNvPr id="105" name="Straight Connector 104"/>
            <p:cNvCxnSpPr/>
            <p:nvPr/>
          </p:nvCxnSpPr>
          <p:spPr bwMode="auto">
            <a:xfrm rot="16200000" flipH="1">
              <a:off x="8178246" y="3460122"/>
              <a:ext cx="542935" cy="368106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srgbClr val="000000">
                  <a:alpha val="43000"/>
                </a:srgbClr>
              </a:outerShdw>
            </a:effectLst>
            <a:scene3d>
              <a:camera prst="orthographicFront"/>
              <a:lightRig rig="threePt" dir="t"/>
            </a:scene3d>
            <a:sp3d prstMaterial="matte"/>
          </p:spPr>
        </p:cxnSp>
      </p:grpSp>
      <p:sp>
        <p:nvSpPr>
          <p:cNvPr id="123" name="Rectangle 122"/>
          <p:cNvSpPr/>
          <p:nvPr/>
        </p:nvSpPr>
        <p:spPr>
          <a:xfrm>
            <a:off x="5412589" y="5260197"/>
            <a:ext cx="375389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This subtree is balanced.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And shorter by one.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1800" i="0" dirty="0">
                <a:solidFill>
                  <a:srgbClr val="000000"/>
                </a:solidFill>
                <a:latin typeface="Arial"/>
                <a:cs typeface="+mn-cs"/>
              </a:rPr>
              <a:t>Hence the whole is an AVL Tree</a:t>
            </a:r>
          </a:p>
        </p:txBody>
      </p:sp>
      <p:cxnSp>
        <p:nvCxnSpPr>
          <p:cNvPr id="129" name="Straight Connector 128"/>
          <p:cNvCxnSpPr/>
          <p:nvPr/>
        </p:nvCxnSpPr>
        <p:spPr bwMode="auto">
          <a:xfrm>
            <a:off x="7009740" y="1789206"/>
            <a:ext cx="295977" cy="29666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chemeClr val="accent2"/>
            </a:solidFill>
            <a:prstDash val="dash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 prstMaterial="matte"/>
        </p:spPr>
      </p:cxnSp>
      <p:grpSp>
        <p:nvGrpSpPr>
          <p:cNvPr id="130" name="Group 129"/>
          <p:cNvGrpSpPr/>
          <p:nvPr/>
        </p:nvGrpSpPr>
        <p:grpSpPr>
          <a:xfrm>
            <a:off x="674106" y="389532"/>
            <a:ext cx="6335094" cy="1408500"/>
            <a:chOff x="674106" y="389532"/>
            <a:chExt cx="6335094" cy="1408500"/>
          </a:xfrm>
        </p:grpSpPr>
        <p:grpSp>
          <p:nvGrpSpPr>
            <p:cNvPr id="131" name="Group 130"/>
            <p:cNvGrpSpPr/>
            <p:nvPr/>
          </p:nvGrpSpPr>
          <p:grpSpPr>
            <a:xfrm>
              <a:off x="674106" y="393767"/>
              <a:ext cx="2800887" cy="1404265"/>
              <a:chOff x="674106" y="393767"/>
              <a:chExt cx="2800887" cy="1404265"/>
            </a:xfrm>
          </p:grpSpPr>
          <p:sp>
            <p:nvSpPr>
              <p:cNvPr id="135" name="Isosceles Triangle 134"/>
              <p:cNvSpPr/>
              <p:nvPr/>
            </p:nvSpPr>
            <p:spPr bwMode="auto">
              <a:xfrm>
                <a:off x="674106" y="393767"/>
                <a:ext cx="2800887" cy="1404265"/>
              </a:xfrm>
              <a:prstGeom prst="triangl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>
                  <a:srgbClr val="000000">
                    <a:alpha val="43000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 i="0">
                  <a:solidFill>
                    <a:srgbClr val="000000"/>
                  </a:solidFill>
                  <a:latin typeface="Arial" pitchFamily="-110" charset="0"/>
                  <a:cs typeface="+mn-cs"/>
                </a:endParaRPr>
              </a:p>
            </p:txBody>
          </p:sp>
          <p:sp>
            <p:nvSpPr>
              <p:cNvPr id="136" name="TextBox 135"/>
              <p:cNvSpPr txBox="1"/>
              <p:nvPr/>
            </p:nvSpPr>
            <p:spPr>
              <a:xfrm>
                <a:off x="1350696" y="1095899"/>
                <a:ext cx="144148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800" i="0" dirty="0">
                    <a:solidFill>
                      <a:srgbClr val="FBEFD2"/>
                    </a:solidFill>
                    <a:latin typeface="Arial"/>
                    <a:cs typeface="+mn-cs"/>
                  </a:rPr>
                  <a:t>Rest of Tree</a:t>
                </a:r>
                <a:endPara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endParaRP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4208313" y="389532"/>
              <a:ext cx="2800887" cy="1404265"/>
              <a:chOff x="674106" y="393767"/>
              <a:chExt cx="2800887" cy="1404265"/>
            </a:xfrm>
          </p:grpSpPr>
          <p:sp>
            <p:nvSpPr>
              <p:cNvPr id="133" name="Isosceles Triangle 132"/>
              <p:cNvSpPr/>
              <p:nvPr/>
            </p:nvSpPr>
            <p:spPr bwMode="auto">
              <a:xfrm>
                <a:off x="674106" y="393767"/>
                <a:ext cx="2800887" cy="1404265"/>
              </a:xfrm>
              <a:prstGeom prst="triangl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outerShdw blurRad="50800" dist="38100" dir="2700000">
                  <a:srgbClr val="000000">
                    <a:alpha val="43000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endParaRPr lang="en-US" sz="800" i="0">
                  <a:solidFill>
                    <a:srgbClr val="000000"/>
                  </a:solidFill>
                  <a:latin typeface="Arial" pitchFamily="-110" charset="0"/>
                  <a:cs typeface="+mn-cs"/>
                </a:endParaRPr>
              </a:p>
            </p:txBody>
          </p:sp>
          <p:sp>
            <p:nvSpPr>
              <p:cNvPr id="134" name="TextBox 133"/>
              <p:cNvSpPr txBox="1"/>
              <p:nvPr/>
            </p:nvSpPr>
            <p:spPr>
              <a:xfrm>
                <a:off x="1350696" y="1095899"/>
                <a:ext cx="144148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800" i="0" dirty="0">
                    <a:solidFill>
                      <a:srgbClr val="FBEFD2"/>
                    </a:solidFill>
                    <a:latin typeface="Arial"/>
                    <a:cs typeface="+mn-cs"/>
                  </a:rPr>
                  <a:t>Rest of Tree</a:t>
                </a:r>
                <a:endParaRPr lang="en-US" sz="1800" i="0" baseline="-25000" dirty="0">
                  <a:solidFill>
                    <a:srgbClr val="FBEFD2"/>
                  </a:solidFill>
                  <a:latin typeface="Arial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7819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E9290F7-C6B0-A346-918C-CFC1EFF49AA0}" type="slidenum">
              <a:rPr lang="en-US" sz="1400">
                <a:solidFill>
                  <a:srgbClr val="000000"/>
                </a:solidFill>
              </a:rPr>
              <a:pPr eaLnBrk="1" hangingPunct="1"/>
              <a:t>162</a:t>
            </a:fld>
            <a:endParaRPr lang="en-US" sz="1400">
              <a:solidFill>
                <a:srgbClr val="000000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715692" y="1482919"/>
            <a:ext cx="7278935" cy="3361972"/>
            <a:chOff x="1040554" y="1337964"/>
            <a:chExt cx="7278935" cy="3361972"/>
          </a:xfrm>
        </p:grpSpPr>
        <p:sp>
          <p:nvSpPr>
            <p:cNvPr id="11" name="Oval 386"/>
            <p:cNvSpPr>
              <a:spLocks noChangeArrowheads="1"/>
            </p:cNvSpPr>
            <p:nvPr/>
          </p:nvSpPr>
          <p:spPr bwMode="auto">
            <a:xfrm>
              <a:off x="3913325" y="1668088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7</a:t>
              </a:r>
            </a:p>
          </p:txBody>
        </p:sp>
        <p:cxnSp>
          <p:nvCxnSpPr>
            <p:cNvPr id="12" name="Straight Connector 11"/>
            <p:cNvCxnSpPr>
              <a:stCxn id="11" idx="2"/>
              <a:endCxn id="30" idx="7"/>
            </p:cNvCxnSpPr>
            <p:nvPr/>
          </p:nvCxnSpPr>
          <p:spPr>
            <a:xfrm flipH="1">
              <a:off x="2184098" y="1828426"/>
              <a:ext cx="1729227" cy="35580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386"/>
            <p:cNvSpPr>
              <a:spLocks noChangeArrowheads="1"/>
            </p:cNvSpPr>
            <p:nvPr/>
          </p:nvSpPr>
          <p:spPr bwMode="auto">
            <a:xfrm>
              <a:off x="6212813" y="2043212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19</a:t>
              </a:r>
            </a:p>
          </p:txBody>
        </p:sp>
        <p:cxnSp>
          <p:nvCxnSpPr>
            <p:cNvPr id="14" name="Straight Connector 13"/>
            <p:cNvCxnSpPr>
              <a:stCxn id="13" idx="5"/>
              <a:endCxn id="15" idx="1"/>
            </p:cNvCxnSpPr>
            <p:nvPr/>
          </p:nvCxnSpPr>
          <p:spPr>
            <a:xfrm>
              <a:off x="6486526" y="2316925"/>
              <a:ext cx="852730" cy="2055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Oval 386"/>
            <p:cNvSpPr>
              <a:spLocks noChangeArrowheads="1"/>
            </p:cNvSpPr>
            <p:nvPr/>
          </p:nvSpPr>
          <p:spPr bwMode="auto">
            <a:xfrm>
              <a:off x="7292294" y="2475512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31</a:t>
              </a:r>
            </a:p>
          </p:txBody>
        </p:sp>
        <p:sp>
          <p:nvSpPr>
            <p:cNvPr id="16" name="Rectangle 387"/>
            <p:cNvSpPr>
              <a:spLocks noChangeAspect="1" noChangeArrowheads="1"/>
            </p:cNvSpPr>
            <p:nvPr/>
          </p:nvSpPr>
          <p:spPr bwMode="auto">
            <a:xfrm>
              <a:off x="8031777" y="3087715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7" name="Straight Connector 16"/>
            <p:cNvCxnSpPr>
              <a:stCxn id="15" idx="5"/>
              <a:endCxn id="16" idx="0"/>
            </p:cNvCxnSpPr>
            <p:nvPr/>
          </p:nvCxnSpPr>
          <p:spPr>
            <a:xfrm>
              <a:off x="7566007" y="2749225"/>
              <a:ext cx="580864" cy="33849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386"/>
            <p:cNvSpPr>
              <a:spLocks noChangeArrowheads="1"/>
            </p:cNvSpPr>
            <p:nvPr/>
          </p:nvSpPr>
          <p:spPr bwMode="auto">
            <a:xfrm>
              <a:off x="6863105" y="3089727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23</a:t>
              </a:r>
            </a:p>
          </p:txBody>
        </p:sp>
        <p:sp>
          <p:nvSpPr>
            <p:cNvPr id="19" name="Rectangle 387"/>
            <p:cNvSpPr>
              <a:spLocks noChangeAspect="1" noChangeArrowheads="1"/>
            </p:cNvSpPr>
            <p:nvPr/>
          </p:nvSpPr>
          <p:spPr bwMode="auto">
            <a:xfrm>
              <a:off x="6645186" y="3608343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20" name="Straight Connector 19"/>
            <p:cNvCxnSpPr>
              <a:stCxn id="18" idx="3"/>
              <a:endCxn id="19" idx="0"/>
            </p:cNvCxnSpPr>
            <p:nvPr/>
          </p:nvCxnSpPr>
          <p:spPr>
            <a:xfrm flipH="1">
              <a:off x="6760280" y="3363440"/>
              <a:ext cx="149787" cy="24490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>
              <a:stCxn id="15" idx="3"/>
              <a:endCxn id="18" idx="0"/>
            </p:cNvCxnSpPr>
            <p:nvPr/>
          </p:nvCxnSpPr>
          <p:spPr>
            <a:xfrm flipH="1">
              <a:off x="7023443" y="2749225"/>
              <a:ext cx="315813" cy="34050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>
              <a:stCxn id="11" idx="6"/>
              <a:endCxn id="13" idx="1"/>
            </p:cNvCxnSpPr>
            <p:nvPr/>
          </p:nvCxnSpPr>
          <p:spPr>
            <a:xfrm>
              <a:off x="4234000" y="1828426"/>
              <a:ext cx="2025775" cy="26174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Rectangle 387"/>
            <p:cNvSpPr>
              <a:spLocks noChangeAspect="1" noChangeArrowheads="1"/>
            </p:cNvSpPr>
            <p:nvPr/>
          </p:nvSpPr>
          <p:spPr bwMode="auto">
            <a:xfrm>
              <a:off x="7199904" y="3608343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24" name="Straight Connector 23"/>
            <p:cNvCxnSpPr>
              <a:stCxn id="18" idx="5"/>
              <a:endCxn id="23" idx="0"/>
            </p:cNvCxnSpPr>
            <p:nvPr/>
          </p:nvCxnSpPr>
          <p:spPr>
            <a:xfrm>
              <a:off x="7136818" y="3363440"/>
              <a:ext cx="178180" cy="24490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Oval 386"/>
            <p:cNvSpPr>
              <a:spLocks noChangeArrowheads="1"/>
            </p:cNvSpPr>
            <p:nvPr/>
          </p:nvSpPr>
          <p:spPr bwMode="auto">
            <a:xfrm>
              <a:off x="5425126" y="2522759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13</a:t>
              </a:r>
            </a:p>
          </p:txBody>
        </p:sp>
        <p:cxnSp>
          <p:nvCxnSpPr>
            <p:cNvPr id="27" name="Straight Connector 26"/>
            <p:cNvCxnSpPr>
              <a:stCxn id="25" idx="3"/>
              <a:endCxn id="80" idx="7"/>
            </p:cNvCxnSpPr>
            <p:nvPr/>
          </p:nvCxnSpPr>
          <p:spPr>
            <a:xfrm flipH="1">
              <a:off x="5015983" y="2796472"/>
              <a:ext cx="456105" cy="31411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>
              <a:stCxn id="25" idx="5"/>
            </p:cNvCxnSpPr>
            <p:nvPr/>
          </p:nvCxnSpPr>
          <p:spPr>
            <a:xfrm>
              <a:off x="5698839" y="2796472"/>
              <a:ext cx="339337" cy="31157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>
              <a:stCxn id="13" idx="3"/>
              <a:endCxn id="25" idx="7"/>
            </p:cNvCxnSpPr>
            <p:nvPr/>
          </p:nvCxnSpPr>
          <p:spPr>
            <a:xfrm flipH="1">
              <a:off x="5698839" y="2316925"/>
              <a:ext cx="560936" cy="25279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Oval 386"/>
            <p:cNvSpPr>
              <a:spLocks noChangeArrowheads="1"/>
            </p:cNvSpPr>
            <p:nvPr/>
          </p:nvSpPr>
          <p:spPr bwMode="auto">
            <a:xfrm>
              <a:off x="1910385" y="2137270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2</a:t>
              </a:r>
            </a:p>
          </p:txBody>
        </p:sp>
        <p:cxnSp>
          <p:nvCxnSpPr>
            <p:cNvPr id="32" name="Straight Connector 31"/>
            <p:cNvCxnSpPr>
              <a:stCxn id="30" idx="5"/>
              <a:endCxn id="62" idx="1"/>
            </p:cNvCxnSpPr>
            <p:nvPr/>
          </p:nvCxnSpPr>
          <p:spPr>
            <a:xfrm>
              <a:off x="2184098" y="2410983"/>
              <a:ext cx="400173" cy="3010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Oval 386"/>
            <p:cNvSpPr>
              <a:spLocks noChangeArrowheads="1"/>
            </p:cNvSpPr>
            <p:nvPr/>
          </p:nvSpPr>
          <p:spPr bwMode="auto">
            <a:xfrm>
              <a:off x="1261428" y="2668585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1</a:t>
              </a:r>
            </a:p>
          </p:txBody>
        </p:sp>
        <p:sp>
          <p:nvSpPr>
            <p:cNvPr id="34" name="Rectangle 387"/>
            <p:cNvSpPr>
              <a:spLocks noChangeAspect="1" noChangeArrowheads="1"/>
            </p:cNvSpPr>
            <p:nvPr/>
          </p:nvSpPr>
          <p:spPr bwMode="auto">
            <a:xfrm>
              <a:off x="1112052" y="3276967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35" name="Straight Connector 34"/>
            <p:cNvCxnSpPr>
              <a:stCxn id="33" idx="3"/>
              <a:endCxn id="34" idx="0"/>
            </p:cNvCxnSpPr>
            <p:nvPr/>
          </p:nvCxnSpPr>
          <p:spPr>
            <a:xfrm flipH="1">
              <a:off x="1227146" y="2942298"/>
              <a:ext cx="81244" cy="33466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>
              <a:stCxn id="30" idx="3"/>
              <a:endCxn id="33" idx="7"/>
            </p:cNvCxnSpPr>
            <p:nvPr/>
          </p:nvCxnSpPr>
          <p:spPr>
            <a:xfrm flipH="1">
              <a:off x="1535141" y="2410983"/>
              <a:ext cx="422206" cy="30456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Rectangle 387"/>
            <p:cNvSpPr>
              <a:spLocks noChangeAspect="1" noChangeArrowheads="1"/>
            </p:cNvSpPr>
            <p:nvPr/>
          </p:nvSpPr>
          <p:spPr bwMode="auto">
            <a:xfrm>
              <a:off x="1568983" y="3266278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38" name="Straight Connector 37"/>
            <p:cNvCxnSpPr>
              <a:stCxn id="33" idx="5"/>
              <a:endCxn id="37" idx="0"/>
            </p:cNvCxnSpPr>
            <p:nvPr/>
          </p:nvCxnSpPr>
          <p:spPr>
            <a:xfrm>
              <a:off x="1535141" y="2942298"/>
              <a:ext cx="148936" cy="32398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Oval 386"/>
            <p:cNvSpPr>
              <a:spLocks noChangeArrowheads="1"/>
            </p:cNvSpPr>
            <p:nvPr/>
          </p:nvSpPr>
          <p:spPr bwMode="auto">
            <a:xfrm>
              <a:off x="5859296" y="3089727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15</a:t>
              </a:r>
            </a:p>
          </p:txBody>
        </p:sp>
        <p:sp>
          <p:nvSpPr>
            <p:cNvPr id="40" name="Rectangle 387"/>
            <p:cNvSpPr>
              <a:spLocks noChangeAspect="1" noChangeArrowheads="1"/>
            </p:cNvSpPr>
            <p:nvPr/>
          </p:nvSpPr>
          <p:spPr bwMode="auto">
            <a:xfrm>
              <a:off x="5646620" y="3608343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41" name="Straight Connector 40"/>
            <p:cNvCxnSpPr>
              <a:stCxn id="39" idx="3"/>
              <a:endCxn id="40" idx="0"/>
            </p:cNvCxnSpPr>
            <p:nvPr/>
          </p:nvCxnSpPr>
          <p:spPr>
            <a:xfrm flipH="1">
              <a:off x="5761714" y="3363440"/>
              <a:ext cx="144544" cy="24490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Rectangle 387"/>
            <p:cNvSpPr>
              <a:spLocks noChangeAspect="1" noChangeArrowheads="1"/>
            </p:cNvSpPr>
            <p:nvPr/>
          </p:nvSpPr>
          <p:spPr bwMode="auto">
            <a:xfrm>
              <a:off x="6224055" y="3608343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43" name="Straight Connector 42"/>
            <p:cNvCxnSpPr>
              <a:stCxn id="39" idx="5"/>
              <a:endCxn id="42" idx="0"/>
            </p:cNvCxnSpPr>
            <p:nvPr/>
          </p:nvCxnSpPr>
          <p:spPr>
            <a:xfrm>
              <a:off x="6133009" y="3363440"/>
              <a:ext cx="206140" cy="24490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angle 43"/>
            <p:cNvSpPr/>
            <p:nvPr/>
          </p:nvSpPr>
          <p:spPr>
            <a:xfrm>
              <a:off x="1238617" y="2332745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1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1040554" y="3449087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1568983" y="3427097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1919062" y="1814900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3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5620933" y="3772630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6195103" y="3772630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6600910" y="3791320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164155" y="3772630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8017803" y="3264421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5982166" y="2812192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1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5393020" y="2188778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3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307456" y="2153142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2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6759224" y="2828922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1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6305144" y="1718903"/>
              <a:ext cx="117019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4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3934649" y="1337964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5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62" name="Oval 386"/>
            <p:cNvSpPr>
              <a:spLocks noChangeArrowheads="1"/>
            </p:cNvSpPr>
            <p:nvPr/>
          </p:nvSpPr>
          <p:spPr bwMode="auto">
            <a:xfrm>
              <a:off x="2537309" y="2665104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3</a:t>
              </a:r>
            </a:p>
          </p:txBody>
        </p:sp>
        <p:sp>
          <p:nvSpPr>
            <p:cNvPr id="63" name="Rectangle 387"/>
            <p:cNvSpPr>
              <a:spLocks noChangeAspect="1" noChangeArrowheads="1"/>
            </p:cNvSpPr>
            <p:nvPr/>
          </p:nvSpPr>
          <p:spPr bwMode="auto">
            <a:xfrm>
              <a:off x="2202789" y="3270502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64" name="Straight Connector 63"/>
            <p:cNvCxnSpPr>
              <a:stCxn id="62" idx="3"/>
              <a:endCxn id="63" idx="0"/>
            </p:cNvCxnSpPr>
            <p:nvPr/>
          </p:nvCxnSpPr>
          <p:spPr>
            <a:xfrm flipH="1">
              <a:off x="2317883" y="2938817"/>
              <a:ext cx="266388" cy="33168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>
              <a:stCxn id="62" idx="5"/>
            </p:cNvCxnSpPr>
            <p:nvPr/>
          </p:nvCxnSpPr>
          <p:spPr>
            <a:xfrm>
              <a:off x="2811022" y="2938817"/>
              <a:ext cx="339337" cy="31157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Oval 386"/>
            <p:cNvSpPr>
              <a:spLocks noChangeArrowheads="1"/>
            </p:cNvSpPr>
            <p:nvPr/>
          </p:nvSpPr>
          <p:spPr bwMode="auto">
            <a:xfrm>
              <a:off x="2971479" y="3232072"/>
              <a:ext cx="320675" cy="332370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4</a:t>
              </a:r>
            </a:p>
          </p:txBody>
        </p:sp>
        <p:sp>
          <p:nvSpPr>
            <p:cNvPr id="68" name="Rectangle 387"/>
            <p:cNvSpPr>
              <a:spLocks noChangeAspect="1" noChangeArrowheads="1"/>
            </p:cNvSpPr>
            <p:nvPr/>
          </p:nvSpPr>
          <p:spPr bwMode="auto">
            <a:xfrm>
              <a:off x="2758803" y="3750687"/>
              <a:ext cx="230188" cy="238583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69" name="Straight Connector 68"/>
            <p:cNvCxnSpPr>
              <a:stCxn id="67" idx="3"/>
              <a:endCxn id="68" idx="0"/>
            </p:cNvCxnSpPr>
            <p:nvPr/>
          </p:nvCxnSpPr>
          <p:spPr>
            <a:xfrm flipH="1">
              <a:off x="2873897" y="3515768"/>
              <a:ext cx="144544" cy="23491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Rectangle 387"/>
            <p:cNvSpPr>
              <a:spLocks noChangeAspect="1" noChangeArrowheads="1"/>
            </p:cNvSpPr>
            <p:nvPr/>
          </p:nvSpPr>
          <p:spPr bwMode="auto">
            <a:xfrm>
              <a:off x="3336238" y="3750687"/>
              <a:ext cx="230188" cy="238583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71" name="Straight Connector 70"/>
            <p:cNvCxnSpPr>
              <a:stCxn id="67" idx="5"/>
              <a:endCxn id="70" idx="0"/>
            </p:cNvCxnSpPr>
            <p:nvPr/>
          </p:nvCxnSpPr>
          <p:spPr>
            <a:xfrm>
              <a:off x="3245192" y="3515768"/>
              <a:ext cx="206140" cy="23491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Rectangle 71"/>
            <p:cNvSpPr/>
            <p:nvPr/>
          </p:nvSpPr>
          <p:spPr>
            <a:xfrm>
              <a:off x="2131291" y="3443570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2733116" y="3914975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307286" y="3914975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3094349" y="2954537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1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2688412" y="2341178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2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80" name="Oval 386"/>
            <p:cNvSpPr>
              <a:spLocks noChangeArrowheads="1"/>
            </p:cNvSpPr>
            <p:nvPr/>
          </p:nvSpPr>
          <p:spPr bwMode="auto">
            <a:xfrm>
              <a:off x="4742270" y="3063626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9</a:t>
              </a:r>
            </a:p>
          </p:txBody>
        </p:sp>
        <p:cxnSp>
          <p:nvCxnSpPr>
            <p:cNvPr id="82" name="Straight Connector 81"/>
            <p:cNvCxnSpPr>
              <a:stCxn id="80" idx="3"/>
              <a:endCxn id="96" idx="7"/>
            </p:cNvCxnSpPr>
            <p:nvPr/>
          </p:nvCxnSpPr>
          <p:spPr>
            <a:xfrm flipH="1">
              <a:off x="4515239" y="3337339"/>
              <a:ext cx="273993" cy="35903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>
              <a:stCxn id="80" idx="5"/>
            </p:cNvCxnSpPr>
            <p:nvPr/>
          </p:nvCxnSpPr>
          <p:spPr>
            <a:xfrm>
              <a:off x="5015983" y="3337339"/>
              <a:ext cx="339337" cy="31157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Oval 386"/>
            <p:cNvSpPr>
              <a:spLocks noChangeArrowheads="1"/>
            </p:cNvSpPr>
            <p:nvPr/>
          </p:nvSpPr>
          <p:spPr bwMode="auto">
            <a:xfrm>
              <a:off x="5176440" y="3630594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11</a:t>
              </a:r>
            </a:p>
          </p:txBody>
        </p:sp>
        <p:sp>
          <p:nvSpPr>
            <p:cNvPr id="85" name="Rectangle 387"/>
            <p:cNvSpPr>
              <a:spLocks noChangeAspect="1" noChangeArrowheads="1"/>
            </p:cNvSpPr>
            <p:nvPr/>
          </p:nvSpPr>
          <p:spPr bwMode="auto">
            <a:xfrm>
              <a:off x="4963764" y="4149210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86" name="Straight Connector 85"/>
            <p:cNvCxnSpPr>
              <a:stCxn id="84" idx="3"/>
              <a:endCxn id="85" idx="0"/>
            </p:cNvCxnSpPr>
            <p:nvPr/>
          </p:nvCxnSpPr>
          <p:spPr>
            <a:xfrm flipH="1">
              <a:off x="5078858" y="3904307"/>
              <a:ext cx="144544" cy="24490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Rectangle 387"/>
            <p:cNvSpPr>
              <a:spLocks noChangeAspect="1" noChangeArrowheads="1"/>
            </p:cNvSpPr>
            <p:nvPr/>
          </p:nvSpPr>
          <p:spPr bwMode="auto">
            <a:xfrm>
              <a:off x="5541199" y="4149210"/>
              <a:ext cx="230188" cy="230188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88" name="Straight Connector 87"/>
            <p:cNvCxnSpPr>
              <a:stCxn id="84" idx="5"/>
              <a:endCxn id="87" idx="0"/>
            </p:cNvCxnSpPr>
            <p:nvPr/>
          </p:nvCxnSpPr>
          <p:spPr>
            <a:xfrm>
              <a:off x="5450153" y="3904307"/>
              <a:ext cx="206140" cy="24490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Rectangle 89"/>
            <p:cNvSpPr/>
            <p:nvPr/>
          </p:nvSpPr>
          <p:spPr>
            <a:xfrm>
              <a:off x="4938077" y="4313497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512247" y="4313497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5299310" y="3353059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1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4740395" y="2730257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2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  <p:sp>
          <p:nvSpPr>
            <p:cNvPr id="96" name="Oval 386"/>
            <p:cNvSpPr>
              <a:spLocks noChangeArrowheads="1"/>
            </p:cNvSpPr>
            <p:nvPr/>
          </p:nvSpPr>
          <p:spPr bwMode="auto">
            <a:xfrm>
              <a:off x="4241526" y="3647701"/>
              <a:ext cx="320675" cy="332370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i="0" dirty="0">
                  <a:solidFill>
                    <a:srgbClr val="000000"/>
                  </a:solidFill>
                  <a:latin typeface="Times New Roman" charset="0"/>
                  <a:cs typeface="+mn-cs"/>
                  <a:sym typeface="Symbol" charset="0"/>
                </a:rPr>
                <a:t>8</a:t>
              </a:r>
            </a:p>
          </p:txBody>
        </p:sp>
        <p:sp>
          <p:nvSpPr>
            <p:cNvPr id="97" name="Rectangle 387"/>
            <p:cNvSpPr>
              <a:spLocks noChangeAspect="1" noChangeArrowheads="1"/>
            </p:cNvSpPr>
            <p:nvPr/>
          </p:nvSpPr>
          <p:spPr bwMode="auto">
            <a:xfrm>
              <a:off x="4028850" y="4166316"/>
              <a:ext cx="230188" cy="238583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98" name="Straight Connector 97"/>
            <p:cNvCxnSpPr>
              <a:stCxn id="96" idx="3"/>
              <a:endCxn id="97" idx="0"/>
            </p:cNvCxnSpPr>
            <p:nvPr/>
          </p:nvCxnSpPr>
          <p:spPr>
            <a:xfrm flipH="1">
              <a:off x="4143944" y="3931397"/>
              <a:ext cx="144544" cy="23491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Rectangle 387"/>
            <p:cNvSpPr>
              <a:spLocks noChangeAspect="1" noChangeArrowheads="1"/>
            </p:cNvSpPr>
            <p:nvPr/>
          </p:nvSpPr>
          <p:spPr bwMode="auto">
            <a:xfrm>
              <a:off x="4606285" y="4166316"/>
              <a:ext cx="230188" cy="238583"/>
            </a:xfrm>
            <a:prstGeom prst="rect">
              <a:avLst/>
            </a:prstGeom>
            <a:solidFill>
              <a:schemeClr val="fol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endParaRPr lang="en-US" sz="1800" i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00" name="Straight Connector 99"/>
            <p:cNvCxnSpPr>
              <a:stCxn id="96" idx="5"/>
              <a:endCxn id="99" idx="0"/>
            </p:cNvCxnSpPr>
            <p:nvPr/>
          </p:nvCxnSpPr>
          <p:spPr>
            <a:xfrm>
              <a:off x="4515239" y="3931397"/>
              <a:ext cx="206140" cy="23491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Rectangle 100"/>
            <p:cNvSpPr/>
            <p:nvPr/>
          </p:nvSpPr>
          <p:spPr>
            <a:xfrm>
              <a:off x="4003163" y="4330604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4577333" y="4330604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C00000"/>
                  </a:solidFill>
                  <a:latin typeface="Arial"/>
                  <a:cs typeface="+mn-cs"/>
                </a:rPr>
                <a:t>0</a:t>
              </a:r>
              <a:endParaRPr lang="en-CA" sz="1800" i="0" dirty="0">
                <a:solidFill>
                  <a:srgbClr val="C00000"/>
                </a:solidFill>
                <a:latin typeface="Arial"/>
                <a:cs typeface="+mn-cs"/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4251020" y="3363440"/>
              <a:ext cx="3016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CA" sz="1800" b="1" i="0" dirty="0">
                  <a:solidFill>
                    <a:srgbClr val="0000FF"/>
                  </a:solidFill>
                  <a:latin typeface="Arial"/>
                  <a:cs typeface="+mn-cs"/>
                </a:rPr>
                <a:t>1</a:t>
              </a:r>
              <a:endParaRPr lang="en-CA" sz="1800" i="0" dirty="0">
                <a:solidFill>
                  <a:srgbClr val="0000FF"/>
                </a:solidFill>
                <a:latin typeface="Arial"/>
                <a:cs typeface="+mn-cs"/>
              </a:endParaRPr>
            </a:p>
          </p:txBody>
        </p:sp>
      </p:grpSp>
      <p:sp>
        <p:nvSpPr>
          <p:cNvPr id="89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94" name="Rectangle 93"/>
          <p:cNvSpPr/>
          <p:nvPr/>
        </p:nvSpPr>
        <p:spPr>
          <a:xfrm>
            <a:off x="249267" y="653027"/>
            <a:ext cx="37538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Example: Insert 12</a:t>
            </a:r>
            <a:endParaRPr lang="en-US" sz="18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6856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E9290F7-C6B0-A346-918C-CFC1EFF49AA0}" type="slidenum">
              <a:rPr lang="en-US" sz="1400">
                <a:solidFill>
                  <a:srgbClr val="000000"/>
                </a:solidFill>
              </a:rPr>
              <a:pPr eaLnBrk="1" hangingPunct="1"/>
              <a:t>163</a:t>
            </a:fld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1" name="Oval 386"/>
          <p:cNvSpPr>
            <a:spLocks noChangeArrowheads="1"/>
          </p:cNvSpPr>
          <p:nvPr/>
        </p:nvSpPr>
        <p:spPr bwMode="auto">
          <a:xfrm>
            <a:off x="3588463" y="1813043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7</a:t>
            </a:r>
          </a:p>
        </p:txBody>
      </p:sp>
      <p:cxnSp>
        <p:nvCxnSpPr>
          <p:cNvPr id="12" name="Straight Connector 11"/>
          <p:cNvCxnSpPr>
            <a:stCxn id="11" idx="2"/>
            <a:endCxn id="30" idx="7"/>
          </p:cNvCxnSpPr>
          <p:nvPr/>
        </p:nvCxnSpPr>
        <p:spPr>
          <a:xfrm flipH="1">
            <a:off x="1859236" y="1973381"/>
            <a:ext cx="1729227" cy="3558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386"/>
          <p:cNvSpPr>
            <a:spLocks noChangeArrowheads="1"/>
          </p:cNvSpPr>
          <p:nvPr/>
        </p:nvSpPr>
        <p:spPr bwMode="auto">
          <a:xfrm>
            <a:off x="5887951" y="21881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19</a:t>
            </a:r>
          </a:p>
        </p:txBody>
      </p:sp>
      <p:cxnSp>
        <p:nvCxnSpPr>
          <p:cNvPr id="14" name="Straight Connector 13"/>
          <p:cNvCxnSpPr>
            <a:stCxn id="13" idx="5"/>
            <a:endCxn id="15" idx="1"/>
          </p:cNvCxnSpPr>
          <p:nvPr/>
        </p:nvCxnSpPr>
        <p:spPr>
          <a:xfrm>
            <a:off x="6161664" y="2461880"/>
            <a:ext cx="852730" cy="2055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386"/>
          <p:cNvSpPr>
            <a:spLocks noChangeArrowheads="1"/>
          </p:cNvSpPr>
          <p:nvPr/>
        </p:nvSpPr>
        <p:spPr bwMode="auto">
          <a:xfrm>
            <a:off x="6967432" y="26204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31</a:t>
            </a:r>
          </a:p>
        </p:txBody>
      </p:sp>
      <p:sp>
        <p:nvSpPr>
          <p:cNvPr id="16" name="Rectangle 387"/>
          <p:cNvSpPr>
            <a:spLocks noChangeAspect="1" noChangeArrowheads="1"/>
          </p:cNvSpPr>
          <p:nvPr/>
        </p:nvSpPr>
        <p:spPr bwMode="auto">
          <a:xfrm>
            <a:off x="7706915" y="3232670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7" name="Straight Connector 16"/>
          <p:cNvCxnSpPr>
            <a:stCxn id="15" idx="5"/>
            <a:endCxn id="16" idx="0"/>
          </p:cNvCxnSpPr>
          <p:nvPr/>
        </p:nvCxnSpPr>
        <p:spPr>
          <a:xfrm>
            <a:off x="7241145" y="2894180"/>
            <a:ext cx="580864" cy="33849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386"/>
          <p:cNvSpPr>
            <a:spLocks noChangeArrowheads="1"/>
          </p:cNvSpPr>
          <p:nvPr/>
        </p:nvSpPr>
        <p:spPr bwMode="auto">
          <a:xfrm>
            <a:off x="6538243" y="3234682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23</a:t>
            </a:r>
          </a:p>
        </p:txBody>
      </p:sp>
      <p:sp>
        <p:nvSpPr>
          <p:cNvPr id="19" name="Rectangle 387"/>
          <p:cNvSpPr>
            <a:spLocks noChangeAspect="1" noChangeArrowheads="1"/>
          </p:cNvSpPr>
          <p:nvPr/>
        </p:nvSpPr>
        <p:spPr bwMode="auto">
          <a:xfrm>
            <a:off x="6320324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0" name="Straight Connector 19"/>
          <p:cNvCxnSpPr>
            <a:stCxn id="18" idx="3"/>
            <a:endCxn id="19" idx="0"/>
          </p:cNvCxnSpPr>
          <p:nvPr/>
        </p:nvCxnSpPr>
        <p:spPr>
          <a:xfrm flipH="1">
            <a:off x="6435418" y="3508395"/>
            <a:ext cx="149787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15" idx="3"/>
            <a:endCxn id="18" idx="0"/>
          </p:cNvCxnSpPr>
          <p:nvPr/>
        </p:nvCxnSpPr>
        <p:spPr>
          <a:xfrm flipH="1">
            <a:off x="6698581" y="2894180"/>
            <a:ext cx="315813" cy="3405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11" idx="6"/>
            <a:endCxn id="13" idx="1"/>
          </p:cNvCxnSpPr>
          <p:nvPr/>
        </p:nvCxnSpPr>
        <p:spPr>
          <a:xfrm>
            <a:off x="3909138" y="1973381"/>
            <a:ext cx="2025775" cy="261748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387"/>
          <p:cNvSpPr>
            <a:spLocks noChangeAspect="1" noChangeArrowheads="1"/>
          </p:cNvSpPr>
          <p:nvPr/>
        </p:nvSpPr>
        <p:spPr bwMode="auto">
          <a:xfrm>
            <a:off x="6875042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4" name="Straight Connector 23"/>
          <p:cNvCxnSpPr>
            <a:stCxn id="18" idx="5"/>
            <a:endCxn id="23" idx="0"/>
          </p:cNvCxnSpPr>
          <p:nvPr/>
        </p:nvCxnSpPr>
        <p:spPr>
          <a:xfrm>
            <a:off x="6811956" y="3508395"/>
            <a:ext cx="17818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386"/>
          <p:cNvSpPr>
            <a:spLocks noChangeArrowheads="1"/>
          </p:cNvSpPr>
          <p:nvPr/>
        </p:nvSpPr>
        <p:spPr bwMode="auto">
          <a:xfrm>
            <a:off x="5100264" y="2667714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13</a:t>
            </a:r>
          </a:p>
        </p:txBody>
      </p:sp>
      <p:cxnSp>
        <p:nvCxnSpPr>
          <p:cNvPr id="27" name="Straight Connector 26"/>
          <p:cNvCxnSpPr>
            <a:stCxn id="25" idx="3"/>
            <a:endCxn id="80" idx="7"/>
          </p:cNvCxnSpPr>
          <p:nvPr/>
        </p:nvCxnSpPr>
        <p:spPr>
          <a:xfrm flipH="1">
            <a:off x="4691121" y="2941427"/>
            <a:ext cx="456105" cy="314116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25" idx="5"/>
          </p:cNvCxnSpPr>
          <p:nvPr/>
        </p:nvCxnSpPr>
        <p:spPr>
          <a:xfrm>
            <a:off x="5373977" y="2941427"/>
            <a:ext cx="339337" cy="3115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3" idx="3"/>
            <a:endCxn id="25" idx="7"/>
          </p:cNvCxnSpPr>
          <p:nvPr/>
        </p:nvCxnSpPr>
        <p:spPr>
          <a:xfrm flipH="1">
            <a:off x="5373977" y="2461880"/>
            <a:ext cx="560936" cy="252796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386"/>
          <p:cNvSpPr>
            <a:spLocks noChangeArrowheads="1"/>
          </p:cNvSpPr>
          <p:nvPr/>
        </p:nvSpPr>
        <p:spPr bwMode="auto">
          <a:xfrm>
            <a:off x="1585523" y="2282225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</a:t>
            </a:r>
          </a:p>
        </p:txBody>
      </p:sp>
      <p:cxnSp>
        <p:nvCxnSpPr>
          <p:cNvPr id="32" name="Straight Connector 31"/>
          <p:cNvCxnSpPr>
            <a:stCxn id="30" idx="5"/>
            <a:endCxn id="62" idx="1"/>
          </p:cNvCxnSpPr>
          <p:nvPr/>
        </p:nvCxnSpPr>
        <p:spPr>
          <a:xfrm>
            <a:off x="1859236" y="2555938"/>
            <a:ext cx="400173" cy="3010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86"/>
          <p:cNvSpPr>
            <a:spLocks noChangeArrowheads="1"/>
          </p:cNvSpPr>
          <p:nvPr/>
        </p:nvSpPr>
        <p:spPr bwMode="auto">
          <a:xfrm>
            <a:off x="936566" y="2813540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</a:t>
            </a:r>
          </a:p>
        </p:txBody>
      </p:sp>
      <p:sp>
        <p:nvSpPr>
          <p:cNvPr id="34" name="Rectangle 387"/>
          <p:cNvSpPr>
            <a:spLocks noChangeAspect="1" noChangeArrowheads="1"/>
          </p:cNvSpPr>
          <p:nvPr/>
        </p:nvSpPr>
        <p:spPr bwMode="auto">
          <a:xfrm>
            <a:off x="787190" y="3421922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5" name="Straight Connector 34"/>
          <p:cNvCxnSpPr>
            <a:stCxn id="33" idx="3"/>
            <a:endCxn id="34" idx="0"/>
          </p:cNvCxnSpPr>
          <p:nvPr/>
        </p:nvCxnSpPr>
        <p:spPr>
          <a:xfrm flipH="1">
            <a:off x="902284" y="3087253"/>
            <a:ext cx="81244" cy="3346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>
            <a:stCxn id="30" idx="3"/>
            <a:endCxn id="33" idx="7"/>
          </p:cNvCxnSpPr>
          <p:nvPr/>
        </p:nvCxnSpPr>
        <p:spPr>
          <a:xfrm flipH="1">
            <a:off x="1210279" y="2555938"/>
            <a:ext cx="422206" cy="3045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87"/>
          <p:cNvSpPr>
            <a:spLocks noChangeAspect="1" noChangeArrowheads="1"/>
          </p:cNvSpPr>
          <p:nvPr/>
        </p:nvSpPr>
        <p:spPr bwMode="auto">
          <a:xfrm>
            <a:off x="1244121" y="3411233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8" name="Straight Connector 37"/>
          <p:cNvCxnSpPr>
            <a:stCxn id="33" idx="5"/>
            <a:endCxn id="37" idx="0"/>
          </p:cNvCxnSpPr>
          <p:nvPr/>
        </p:nvCxnSpPr>
        <p:spPr>
          <a:xfrm>
            <a:off x="1210279" y="3087253"/>
            <a:ext cx="148936" cy="3239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6"/>
          <p:cNvSpPr>
            <a:spLocks noChangeArrowheads="1"/>
          </p:cNvSpPr>
          <p:nvPr/>
        </p:nvSpPr>
        <p:spPr bwMode="auto">
          <a:xfrm>
            <a:off x="5534434" y="3234682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15</a:t>
            </a:r>
          </a:p>
        </p:txBody>
      </p:sp>
      <p:sp>
        <p:nvSpPr>
          <p:cNvPr id="40" name="Rectangle 387"/>
          <p:cNvSpPr>
            <a:spLocks noChangeAspect="1" noChangeArrowheads="1"/>
          </p:cNvSpPr>
          <p:nvPr/>
        </p:nvSpPr>
        <p:spPr bwMode="auto">
          <a:xfrm>
            <a:off x="5321758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1" name="Straight Connector 40"/>
          <p:cNvCxnSpPr>
            <a:stCxn id="39" idx="3"/>
            <a:endCxn id="40" idx="0"/>
          </p:cNvCxnSpPr>
          <p:nvPr/>
        </p:nvCxnSpPr>
        <p:spPr>
          <a:xfrm flipH="1">
            <a:off x="5436852" y="3508395"/>
            <a:ext cx="144544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387"/>
          <p:cNvSpPr>
            <a:spLocks noChangeAspect="1" noChangeArrowheads="1"/>
          </p:cNvSpPr>
          <p:nvPr/>
        </p:nvSpPr>
        <p:spPr bwMode="auto">
          <a:xfrm>
            <a:off x="5899193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3" name="Straight Connector 42"/>
          <p:cNvCxnSpPr>
            <a:stCxn id="39" idx="5"/>
            <a:endCxn id="42" idx="0"/>
          </p:cNvCxnSpPr>
          <p:nvPr/>
        </p:nvCxnSpPr>
        <p:spPr>
          <a:xfrm>
            <a:off x="5808147" y="3508395"/>
            <a:ext cx="20614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913755" y="247770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15692" y="359404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244121" y="357205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594200" y="195985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296071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870241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6276048" y="393627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6839293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7692941" y="340937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657304" y="295714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068158" y="233373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982594" y="229809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434362" y="297387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5980282" y="1863858"/>
            <a:ext cx="117019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4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3609787" y="148291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5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62" name="Oval 386"/>
          <p:cNvSpPr>
            <a:spLocks noChangeArrowheads="1"/>
          </p:cNvSpPr>
          <p:nvPr/>
        </p:nvSpPr>
        <p:spPr bwMode="auto">
          <a:xfrm>
            <a:off x="2212447" y="2810059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</a:t>
            </a:r>
          </a:p>
        </p:txBody>
      </p:sp>
      <p:sp>
        <p:nvSpPr>
          <p:cNvPr id="63" name="Rectangle 387"/>
          <p:cNvSpPr>
            <a:spLocks noChangeAspect="1" noChangeArrowheads="1"/>
          </p:cNvSpPr>
          <p:nvPr/>
        </p:nvSpPr>
        <p:spPr bwMode="auto">
          <a:xfrm>
            <a:off x="1877927" y="3415457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4" name="Straight Connector 63"/>
          <p:cNvCxnSpPr>
            <a:stCxn id="62" idx="3"/>
            <a:endCxn id="63" idx="0"/>
          </p:cNvCxnSpPr>
          <p:nvPr/>
        </p:nvCxnSpPr>
        <p:spPr>
          <a:xfrm flipH="1">
            <a:off x="1993021" y="3083772"/>
            <a:ext cx="266388" cy="331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>
            <a:stCxn id="62" idx="5"/>
          </p:cNvCxnSpPr>
          <p:nvPr/>
        </p:nvCxnSpPr>
        <p:spPr>
          <a:xfrm>
            <a:off x="2486160" y="3083772"/>
            <a:ext cx="339337" cy="3115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Oval 386"/>
          <p:cNvSpPr>
            <a:spLocks noChangeArrowheads="1"/>
          </p:cNvSpPr>
          <p:nvPr/>
        </p:nvSpPr>
        <p:spPr bwMode="auto">
          <a:xfrm>
            <a:off x="2646617" y="3377027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4</a:t>
            </a:r>
          </a:p>
        </p:txBody>
      </p:sp>
      <p:sp>
        <p:nvSpPr>
          <p:cNvPr id="68" name="Rectangle 387"/>
          <p:cNvSpPr>
            <a:spLocks noChangeAspect="1" noChangeArrowheads="1"/>
          </p:cNvSpPr>
          <p:nvPr/>
        </p:nvSpPr>
        <p:spPr bwMode="auto">
          <a:xfrm>
            <a:off x="2433941" y="3895642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9" name="Straight Connector 68"/>
          <p:cNvCxnSpPr>
            <a:stCxn id="67" idx="3"/>
            <a:endCxn id="68" idx="0"/>
          </p:cNvCxnSpPr>
          <p:nvPr/>
        </p:nvCxnSpPr>
        <p:spPr>
          <a:xfrm flipH="1">
            <a:off x="2549035" y="3660723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Rectangle 387"/>
          <p:cNvSpPr>
            <a:spLocks noChangeAspect="1" noChangeArrowheads="1"/>
          </p:cNvSpPr>
          <p:nvPr/>
        </p:nvSpPr>
        <p:spPr bwMode="auto">
          <a:xfrm>
            <a:off x="3011376" y="3895642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71" name="Straight Connector 70"/>
          <p:cNvCxnSpPr>
            <a:stCxn id="67" idx="5"/>
            <a:endCxn id="70" idx="0"/>
          </p:cNvCxnSpPr>
          <p:nvPr/>
        </p:nvCxnSpPr>
        <p:spPr>
          <a:xfrm>
            <a:off x="2920330" y="3660723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tangle 71"/>
          <p:cNvSpPr/>
          <p:nvPr/>
        </p:nvSpPr>
        <p:spPr>
          <a:xfrm>
            <a:off x="1806429" y="358852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2408254" y="405993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2982424" y="405993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2769487" y="309949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2363550" y="248613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80" name="Oval 386"/>
          <p:cNvSpPr>
            <a:spLocks noChangeArrowheads="1"/>
          </p:cNvSpPr>
          <p:nvPr/>
        </p:nvSpPr>
        <p:spPr bwMode="auto">
          <a:xfrm>
            <a:off x="4417408" y="3208581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9</a:t>
            </a:r>
          </a:p>
        </p:txBody>
      </p:sp>
      <p:cxnSp>
        <p:nvCxnSpPr>
          <p:cNvPr id="82" name="Straight Connector 81"/>
          <p:cNvCxnSpPr>
            <a:stCxn id="80" idx="3"/>
            <a:endCxn id="96" idx="7"/>
          </p:cNvCxnSpPr>
          <p:nvPr/>
        </p:nvCxnSpPr>
        <p:spPr>
          <a:xfrm flipH="1">
            <a:off x="4190377" y="3482294"/>
            <a:ext cx="273993" cy="3590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80" idx="5"/>
          </p:cNvCxnSpPr>
          <p:nvPr/>
        </p:nvCxnSpPr>
        <p:spPr>
          <a:xfrm>
            <a:off x="4691121" y="3482294"/>
            <a:ext cx="339337" cy="311577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Oval 386"/>
          <p:cNvSpPr>
            <a:spLocks noChangeArrowheads="1"/>
          </p:cNvSpPr>
          <p:nvPr/>
        </p:nvSpPr>
        <p:spPr bwMode="auto">
          <a:xfrm>
            <a:off x="4851578" y="3775549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11</a:t>
            </a:r>
          </a:p>
        </p:txBody>
      </p:sp>
      <p:sp>
        <p:nvSpPr>
          <p:cNvPr id="85" name="Rectangle 387"/>
          <p:cNvSpPr>
            <a:spLocks noChangeAspect="1" noChangeArrowheads="1"/>
          </p:cNvSpPr>
          <p:nvPr/>
        </p:nvSpPr>
        <p:spPr bwMode="auto">
          <a:xfrm>
            <a:off x="4638902" y="4294165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86" name="Straight Connector 85"/>
          <p:cNvCxnSpPr>
            <a:stCxn id="84" idx="3"/>
            <a:endCxn id="85" idx="0"/>
          </p:cNvCxnSpPr>
          <p:nvPr/>
        </p:nvCxnSpPr>
        <p:spPr>
          <a:xfrm flipH="1">
            <a:off x="4753996" y="4049262"/>
            <a:ext cx="144544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Rectangle 387"/>
          <p:cNvSpPr>
            <a:spLocks noChangeAspect="1" noChangeArrowheads="1"/>
          </p:cNvSpPr>
          <p:nvPr/>
        </p:nvSpPr>
        <p:spPr bwMode="auto">
          <a:xfrm>
            <a:off x="5216337" y="4294165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88" name="Straight Connector 87"/>
          <p:cNvCxnSpPr>
            <a:stCxn id="84" idx="5"/>
            <a:endCxn id="87" idx="0"/>
          </p:cNvCxnSpPr>
          <p:nvPr/>
        </p:nvCxnSpPr>
        <p:spPr>
          <a:xfrm>
            <a:off x="5125291" y="4049262"/>
            <a:ext cx="206140" cy="244903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tangle 89"/>
          <p:cNvSpPr/>
          <p:nvPr/>
        </p:nvSpPr>
        <p:spPr>
          <a:xfrm>
            <a:off x="4613215" y="445845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5187385" y="445845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974448" y="3498014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415533" y="287521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96" name="Oval 386"/>
          <p:cNvSpPr>
            <a:spLocks noChangeArrowheads="1"/>
          </p:cNvSpPr>
          <p:nvPr/>
        </p:nvSpPr>
        <p:spPr bwMode="auto">
          <a:xfrm>
            <a:off x="3916664" y="3792656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8</a:t>
            </a:r>
          </a:p>
        </p:txBody>
      </p:sp>
      <p:sp>
        <p:nvSpPr>
          <p:cNvPr id="97" name="Rectangle 387"/>
          <p:cNvSpPr>
            <a:spLocks noChangeAspect="1" noChangeArrowheads="1"/>
          </p:cNvSpPr>
          <p:nvPr/>
        </p:nvSpPr>
        <p:spPr bwMode="auto">
          <a:xfrm>
            <a:off x="3703988" y="4311271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98" name="Straight Connector 97"/>
          <p:cNvCxnSpPr>
            <a:stCxn id="96" idx="3"/>
            <a:endCxn id="97" idx="0"/>
          </p:cNvCxnSpPr>
          <p:nvPr/>
        </p:nvCxnSpPr>
        <p:spPr>
          <a:xfrm flipH="1">
            <a:off x="3819082" y="4076352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387"/>
          <p:cNvSpPr>
            <a:spLocks noChangeAspect="1" noChangeArrowheads="1"/>
          </p:cNvSpPr>
          <p:nvPr/>
        </p:nvSpPr>
        <p:spPr bwMode="auto">
          <a:xfrm>
            <a:off x="4281423" y="4311271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00" name="Straight Connector 99"/>
          <p:cNvCxnSpPr>
            <a:stCxn id="96" idx="5"/>
            <a:endCxn id="99" idx="0"/>
          </p:cNvCxnSpPr>
          <p:nvPr/>
        </p:nvCxnSpPr>
        <p:spPr>
          <a:xfrm>
            <a:off x="4190377" y="4076352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Rectangle 100"/>
          <p:cNvSpPr/>
          <p:nvPr/>
        </p:nvSpPr>
        <p:spPr>
          <a:xfrm>
            <a:off x="3678301" y="447555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4252471" y="447555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3926158" y="350839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400663" y="4134225"/>
            <a:ext cx="4074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b="1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w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66536" y="5410199"/>
            <a:ext cx="7820264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00"/>
                </a:solidFill>
                <a:latin typeface="Arial"/>
                <a:cs typeface="+mn-cs"/>
              </a:rPr>
              <a:t>Step 1.1: </a:t>
            </a:r>
            <a:r>
              <a:rPr lang="en-CA" sz="1800" i="0" dirty="0">
                <a:solidFill>
                  <a:srgbClr val="000000"/>
                </a:solidFill>
                <a:latin typeface="Arial"/>
                <a:cs typeface="+mn-cs"/>
              </a:rPr>
              <a:t>top-down search</a:t>
            </a:r>
          </a:p>
        </p:txBody>
      </p:sp>
      <p:sp>
        <p:nvSpPr>
          <p:cNvPr id="89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94" name="Rectangle 93"/>
          <p:cNvSpPr/>
          <p:nvPr/>
        </p:nvSpPr>
        <p:spPr>
          <a:xfrm>
            <a:off x="249267" y="653027"/>
            <a:ext cx="37538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Example: Insert 12</a:t>
            </a:r>
            <a:endParaRPr lang="en-US" sz="18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159582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/>
          <p:cNvSpPr/>
          <p:nvPr/>
        </p:nvSpPr>
        <p:spPr bwMode="auto">
          <a:xfrm>
            <a:off x="4876800" y="4219575"/>
            <a:ext cx="1095376" cy="1095375"/>
          </a:xfrm>
          <a:custGeom>
            <a:avLst/>
            <a:gdLst>
              <a:gd name="connsiteX0" fmla="*/ 9525 w 1181100"/>
              <a:gd name="connsiteY0" fmla="*/ 1114425 h 1190625"/>
              <a:gd name="connsiteX1" fmla="*/ 0 w 1181100"/>
              <a:gd name="connsiteY1" fmla="*/ 590550 h 1190625"/>
              <a:gd name="connsiteX2" fmla="*/ 152400 w 1181100"/>
              <a:gd name="connsiteY2" fmla="*/ 0 h 1190625"/>
              <a:gd name="connsiteX3" fmla="*/ 914400 w 1181100"/>
              <a:gd name="connsiteY3" fmla="*/ 76200 h 1190625"/>
              <a:gd name="connsiteX4" fmla="*/ 1181100 w 1181100"/>
              <a:gd name="connsiteY4" fmla="*/ 457200 h 1190625"/>
              <a:gd name="connsiteX5" fmla="*/ 1152525 w 1181100"/>
              <a:gd name="connsiteY5" fmla="*/ 1085850 h 1190625"/>
              <a:gd name="connsiteX6" fmla="*/ 952500 w 1181100"/>
              <a:gd name="connsiteY6" fmla="*/ 1190625 h 1190625"/>
              <a:gd name="connsiteX7" fmla="*/ 180975 w 1181100"/>
              <a:gd name="connsiteY7" fmla="*/ 1181100 h 1190625"/>
              <a:gd name="connsiteX8" fmla="*/ 9525 w 1181100"/>
              <a:gd name="connsiteY8" fmla="*/ 1114425 h 1190625"/>
              <a:gd name="connsiteX0" fmla="*/ 9525 w 1181100"/>
              <a:gd name="connsiteY0" fmla="*/ 1057275 h 1133475"/>
              <a:gd name="connsiteX1" fmla="*/ 0 w 1181100"/>
              <a:gd name="connsiteY1" fmla="*/ 533400 h 1133475"/>
              <a:gd name="connsiteX2" fmla="*/ 133350 w 1181100"/>
              <a:gd name="connsiteY2" fmla="*/ 0 h 1133475"/>
              <a:gd name="connsiteX3" fmla="*/ 914400 w 1181100"/>
              <a:gd name="connsiteY3" fmla="*/ 19050 h 1133475"/>
              <a:gd name="connsiteX4" fmla="*/ 1181100 w 1181100"/>
              <a:gd name="connsiteY4" fmla="*/ 400050 h 1133475"/>
              <a:gd name="connsiteX5" fmla="*/ 1152525 w 1181100"/>
              <a:gd name="connsiteY5" fmla="*/ 1028700 h 1133475"/>
              <a:gd name="connsiteX6" fmla="*/ 952500 w 1181100"/>
              <a:gd name="connsiteY6" fmla="*/ 1133475 h 1133475"/>
              <a:gd name="connsiteX7" fmla="*/ 180975 w 1181100"/>
              <a:gd name="connsiteY7" fmla="*/ 1123950 h 1133475"/>
              <a:gd name="connsiteX8" fmla="*/ 9525 w 1181100"/>
              <a:gd name="connsiteY8" fmla="*/ 1057275 h 1133475"/>
              <a:gd name="connsiteX0" fmla="*/ 9525 w 1181100"/>
              <a:gd name="connsiteY0" fmla="*/ 1085850 h 1162050"/>
              <a:gd name="connsiteX1" fmla="*/ 0 w 1181100"/>
              <a:gd name="connsiteY1" fmla="*/ 561975 h 1162050"/>
              <a:gd name="connsiteX2" fmla="*/ 133350 w 1181100"/>
              <a:gd name="connsiteY2" fmla="*/ 28575 h 1162050"/>
              <a:gd name="connsiteX3" fmla="*/ 914400 w 1181100"/>
              <a:gd name="connsiteY3" fmla="*/ 0 h 1162050"/>
              <a:gd name="connsiteX4" fmla="*/ 1181100 w 1181100"/>
              <a:gd name="connsiteY4" fmla="*/ 428625 h 1162050"/>
              <a:gd name="connsiteX5" fmla="*/ 1152525 w 1181100"/>
              <a:gd name="connsiteY5" fmla="*/ 1057275 h 1162050"/>
              <a:gd name="connsiteX6" fmla="*/ 952500 w 1181100"/>
              <a:gd name="connsiteY6" fmla="*/ 1162050 h 1162050"/>
              <a:gd name="connsiteX7" fmla="*/ 180975 w 1181100"/>
              <a:gd name="connsiteY7" fmla="*/ 1152525 h 1162050"/>
              <a:gd name="connsiteX8" fmla="*/ 9525 w 1181100"/>
              <a:gd name="connsiteY8" fmla="*/ 1085850 h 1162050"/>
              <a:gd name="connsiteX0" fmla="*/ 9525 w 1181100"/>
              <a:gd name="connsiteY0" fmla="*/ 1085850 h 1162050"/>
              <a:gd name="connsiteX1" fmla="*/ 0 w 1181100"/>
              <a:gd name="connsiteY1" fmla="*/ 561975 h 1162050"/>
              <a:gd name="connsiteX2" fmla="*/ 219075 w 1181100"/>
              <a:gd name="connsiteY2" fmla="*/ 0 h 1162050"/>
              <a:gd name="connsiteX3" fmla="*/ 914400 w 1181100"/>
              <a:gd name="connsiteY3" fmla="*/ 0 h 1162050"/>
              <a:gd name="connsiteX4" fmla="*/ 1181100 w 1181100"/>
              <a:gd name="connsiteY4" fmla="*/ 428625 h 1162050"/>
              <a:gd name="connsiteX5" fmla="*/ 1152525 w 1181100"/>
              <a:gd name="connsiteY5" fmla="*/ 1057275 h 1162050"/>
              <a:gd name="connsiteX6" fmla="*/ 952500 w 1181100"/>
              <a:gd name="connsiteY6" fmla="*/ 1162050 h 1162050"/>
              <a:gd name="connsiteX7" fmla="*/ 180975 w 1181100"/>
              <a:gd name="connsiteY7" fmla="*/ 1152525 h 1162050"/>
              <a:gd name="connsiteX8" fmla="*/ 9525 w 1181100"/>
              <a:gd name="connsiteY8" fmla="*/ 1085850 h 1162050"/>
              <a:gd name="connsiteX0" fmla="*/ 9525 w 1181100"/>
              <a:gd name="connsiteY0" fmla="*/ 1085850 h 1162050"/>
              <a:gd name="connsiteX1" fmla="*/ 0 w 1181100"/>
              <a:gd name="connsiteY1" fmla="*/ 561975 h 1162050"/>
              <a:gd name="connsiteX2" fmla="*/ 219075 w 1181100"/>
              <a:gd name="connsiteY2" fmla="*/ 0 h 1162050"/>
              <a:gd name="connsiteX3" fmla="*/ 695325 w 1181100"/>
              <a:gd name="connsiteY3" fmla="*/ 0 h 1162050"/>
              <a:gd name="connsiteX4" fmla="*/ 1181100 w 1181100"/>
              <a:gd name="connsiteY4" fmla="*/ 428625 h 1162050"/>
              <a:gd name="connsiteX5" fmla="*/ 1152525 w 1181100"/>
              <a:gd name="connsiteY5" fmla="*/ 1057275 h 1162050"/>
              <a:gd name="connsiteX6" fmla="*/ 952500 w 1181100"/>
              <a:gd name="connsiteY6" fmla="*/ 1162050 h 1162050"/>
              <a:gd name="connsiteX7" fmla="*/ 180975 w 1181100"/>
              <a:gd name="connsiteY7" fmla="*/ 1152525 h 1162050"/>
              <a:gd name="connsiteX8" fmla="*/ 9525 w 1181100"/>
              <a:gd name="connsiteY8" fmla="*/ 1085850 h 1162050"/>
              <a:gd name="connsiteX0" fmla="*/ 9525 w 1409700"/>
              <a:gd name="connsiteY0" fmla="*/ 1085850 h 1162050"/>
              <a:gd name="connsiteX1" fmla="*/ 0 w 1409700"/>
              <a:gd name="connsiteY1" fmla="*/ 561975 h 1162050"/>
              <a:gd name="connsiteX2" fmla="*/ 219075 w 1409700"/>
              <a:gd name="connsiteY2" fmla="*/ 0 h 1162050"/>
              <a:gd name="connsiteX3" fmla="*/ 695325 w 1409700"/>
              <a:gd name="connsiteY3" fmla="*/ 0 h 1162050"/>
              <a:gd name="connsiteX4" fmla="*/ 1409700 w 1409700"/>
              <a:gd name="connsiteY4" fmla="*/ 657225 h 1162050"/>
              <a:gd name="connsiteX5" fmla="*/ 1152525 w 1409700"/>
              <a:gd name="connsiteY5" fmla="*/ 1057275 h 1162050"/>
              <a:gd name="connsiteX6" fmla="*/ 952500 w 1409700"/>
              <a:gd name="connsiteY6" fmla="*/ 1162050 h 1162050"/>
              <a:gd name="connsiteX7" fmla="*/ 180975 w 1409700"/>
              <a:gd name="connsiteY7" fmla="*/ 1152525 h 1162050"/>
              <a:gd name="connsiteX8" fmla="*/ 9525 w 1409700"/>
              <a:gd name="connsiteY8" fmla="*/ 1085850 h 1162050"/>
              <a:gd name="connsiteX0" fmla="*/ 161925 w 1562100"/>
              <a:gd name="connsiteY0" fmla="*/ 1085850 h 1162050"/>
              <a:gd name="connsiteX1" fmla="*/ 0 w 1562100"/>
              <a:gd name="connsiteY1" fmla="*/ 847725 h 1162050"/>
              <a:gd name="connsiteX2" fmla="*/ 371475 w 1562100"/>
              <a:gd name="connsiteY2" fmla="*/ 0 h 1162050"/>
              <a:gd name="connsiteX3" fmla="*/ 847725 w 1562100"/>
              <a:gd name="connsiteY3" fmla="*/ 0 h 1162050"/>
              <a:gd name="connsiteX4" fmla="*/ 1562100 w 1562100"/>
              <a:gd name="connsiteY4" fmla="*/ 657225 h 1162050"/>
              <a:gd name="connsiteX5" fmla="*/ 1304925 w 1562100"/>
              <a:gd name="connsiteY5" fmla="*/ 1057275 h 1162050"/>
              <a:gd name="connsiteX6" fmla="*/ 1104900 w 1562100"/>
              <a:gd name="connsiteY6" fmla="*/ 1162050 h 1162050"/>
              <a:gd name="connsiteX7" fmla="*/ 333375 w 1562100"/>
              <a:gd name="connsiteY7" fmla="*/ 1152525 h 1162050"/>
              <a:gd name="connsiteX8" fmla="*/ 161925 w 1562100"/>
              <a:gd name="connsiteY8" fmla="*/ 1085850 h 1162050"/>
              <a:gd name="connsiteX0" fmla="*/ 200025 w 1600200"/>
              <a:gd name="connsiteY0" fmla="*/ 1085850 h 1162050"/>
              <a:gd name="connsiteX1" fmla="*/ 0 w 1600200"/>
              <a:gd name="connsiteY1" fmla="*/ 971550 h 1162050"/>
              <a:gd name="connsiteX2" fmla="*/ 409575 w 1600200"/>
              <a:gd name="connsiteY2" fmla="*/ 0 h 1162050"/>
              <a:gd name="connsiteX3" fmla="*/ 885825 w 1600200"/>
              <a:gd name="connsiteY3" fmla="*/ 0 h 1162050"/>
              <a:gd name="connsiteX4" fmla="*/ 1600200 w 1600200"/>
              <a:gd name="connsiteY4" fmla="*/ 657225 h 1162050"/>
              <a:gd name="connsiteX5" fmla="*/ 1343025 w 1600200"/>
              <a:gd name="connsiteY5" fmla="*/ 1057275 h 1162050"/>
              <a:gd name="connsiteX6" fmla="*/ 1143000 w 1600200"/>
              <a:gd name="connsiteY6" fmla="*/ 1162050 h 1162050"/>
              <a:gd name="connsiteX7" fmla="*/ 371475 w 1600200"/>
              <a:gd name="connsiteY7" fmla="*/ 1152525 h 1162050"/>
              <a:gd name="connsiteX8" fmla="*/ 200025 w 1600200"/>
              <a:gd name="connsiteY8" fmla="*/ 1085850 h 1162050"/>
              <a:gd name="connsiteX0" fmla="*/ 200025 w 1752600"/>
              <a:gd name="connsiteY0" fmla="*/ 1085850 h 1162050"/>
              <a:gd name="connsiteX1" fmla="*/ 0 w 1752600"/>
              <a:gd name="connsiteY1" fmla="*/ 971550 h 1162050"/>
              <a:gd name="connsiteX2" fmla="*/ 409575 w 1752600"/>
              <a:gd name="connsiteY2" fmla="*/ 0 h 1162050"/>
              <a:gd name="connsiteX3" fmla="*/ 885825 w 1752600"/>
              <a:gd name="connsiteY3" fmla="*/ 0 h 1162050"/>
              <a:gd name="connsiteX4" fmla="*/ 1752600 w 1752600"/>
              <a:gd name="connsiteY4" fmla="*/ 819150 h 1162050"/>
              <a:gd name="connsiteX5" fmla="*/ 1343025 w 1752600"/>
              <a:gd name="connsiteY5" fmla="*/ 1057275 h 1162050"/>
              <a:gd name="connsiteX6" fmla="*/ 1143000 w 1752600"/>
              <a:gd name="connsiteY6" fmla="*/ 1162050 h 1162050"/>
              <a:gd name="connsiteX7" fmla="*/ 371475 w 1752600"/>
              <a:gd name="connsiteY7" fmla="*/ 1152525 h 1162050"/>
              <a:gd name="connsiteX8" fmla="*/ 200025 w 1752600"/>
              <a:gd name="connsiteY8" fmla="*/ 1085850 h 1162050"/>
              <a:gd name="connsiteX0" fmla="*/ 200025 w 1752600"/>
              <a:gd name="connsiteY0" fmla="*/ 1085850 h 1162050"/>
              <a:gd name="connsiteX1" fmla="*/ 0 w 1752600"/>
              <a:gd name="connsiteY1" fmla="*/ 971550 h 1162050"/>
              <a:gd name="connsiteX2" fmla="*/ 409575 w 1752600"/>
              <a:gd name="connsiteY2" fmla="*/ 0 h 1162050"/>
              <a:gd name="connsiteX3" fmla="*/ 885825 w 1752600"/>
              <a:gd name="connsiteY3" fmla="*/ 0 h 1162050"/>
              <a:gd name="connsiteX4" fmla="*/ 1752600 w 1752600"/>
              <a:gd name="connsiteY4" fmla="*/ 819150 h 1162050"/>
              <a:gd name="connsiteX5" fmla="*/ 1571625 w 1752600"/>
              <a:gd name="connsiteY5" fmla="*/ 1000125 h 1162050"/>
              <a:gd name="connsiteX6" fmla="*/ 1143000 w 1752600"/>
              <a:gd name="connsiteY6" fmla="*/ 1162050 h 1162050"/>
              <a:gd name="connsiteX7" fmla="*/ 371475 w 1752600"/>
              <a:gd name="connsiteY7" fmla="*/ 1152525 h 1162050"/>
              <a:gd name="connsiteX8" fmla="*/ 200025 w 1752600"/>
              <a:gd name="connsiteY8" fmla="*/ 1085850 h 1162050"/>
              <a:gd name="connsiteX0" fmla="*/ 200025 w 1752600"/>
              <a:gd name="connsiteY0" fmla="*/ 1085850 h 1162050"/>
              <a:gd name="connsiteX1" fmla="*/ 0 w 1752600"/>
              <a:gd name="connsiteY1" fmla="*/ 971550 h 1162050"/>
              <a:gd name="connsiteX2" fmla="*/ 409575 w 1752600"/>
              <a:gd name="connsiteY2" fmla="*/ 0 h 1162050"/>
              <a:gd name="connsiteX3" fmla="*/ 885825 w 1752600"/>
              <a:gd name="connsiteY3" fmla="*/ 0 h 1162050"/>
              <a:gd name="connsiteX4" fmla="*/ 1752600 w 1752600"/>
              <a:gd name="connsiteY4" fmla="*/ 819150 h 1162050"/>
              <a:gd name="connsiteX5" fmla="*/ 1476375 w 1752600"/>
              <a:gd name="connsiteY5" fmla="*/ 1038225 h 1162050"/>
              <a:gd name="connsiteX6" fmla="*/ 1143000 w 1752600"/>
              <a:gd name="connsiteY6" fmla="*/ 1162050 h 1162050"/>
              <a:gd name="connsiteX7" fmla="*/ 371475 w 1752600"/>
              <a:gd name="connsiteY7" fmla="*/ 1152525 h 1162050"/>
              <a:gd name="connsiteX8" fmla="*/ 200025 w 1752600"/>
              <a:gd name="connsiteY8" fmla="*/ 1085850 h 1162050"/>
              <a:gd name="connsiteX0" fmla="*/ 200025 w 1685925"/>
              <a:gd name="connsiteY0" fmla="*/ 1085850 h 1162050"/>
              <a:gd name="connsiteX1" fmla="*/ 0 w 1685925"/>
              <a:gd name="connsiteY1" fmla="*/ 971550 h 1162050"/>
              <a:gd name="connsiteX2" fmla="*/ 409575 w 1685925"/>
              <a:gd name="connsiteY2" fmla="*/ 0 h 1162050"/>
              <a:gd name="connsiteX3" fmla="*/ 885825 w 1685925"/>
              <a:gd name="connsiteY3" fmla="*/ 0 h 1162050"/>
              <a:gd name="connsiteX4" fmla="*/ 1685925 w 1685925"/>
              <a:gd name="connsiteY4" fmla="*/ 866775 h 1162050"/>
              <a:gd name="connsiteX5" fmla="*/ 1476375 w 1685925"/>
              <a:gd name="connsiteY5" fmla="*/ 1038225 h 1162050"/>
              <a:gd name="connsiteX6" fmla="*/ 1143000 w 1685925"/>
              <a:gd name="connsiteY6" fmla="*/ 1162050 h 1162050"/>
              <a:gd name="connsiteX7" fmla="*/ 371475 w 1685925"/>
              <a:gd name="connsiteY7" fmla="*/ 1152525 h 1162050"/>
              <a:gd name="connsiteX8" fmla="*/ 200025 w 1685925"/>
              <a:gd name="connsiteY8" fmla="*/ 1085850 h 1162050"/>
              <a:gd name="connsiteX0" fmla="*/ 200025 w 1685925"/>
              <a:gd name="connsiteY0" fmla="*/ 1085850 h 1162050"/>
              <a:gd name="connsiteX1" fmla="*/ 0 w 1685925"/>
              <a:gd name="connsiteY1" fmla="*/ 971550 h 1162050"/>
              <a:gd name="connsiteX2" fmla="*/ 409575 w 1685925"/>
              <a:gd name="connsiteY2" fmla="*/ 0 h 1162050"/>
              <a:gd name="connsiteX3" fmla="*/ 962025 w 1685925"/>
              <a:gd name="connsiteY3" fmla="*/ 9525 h 1162050"/>
              <a:gd name="connsiteX4" fmla="*/ 1685925 w 1685925"/>
              <a:gd name="connsiteY4" fmla="*/ 866775 h 1162050"/>
              <a:gd name="connsiteX5" fmla="*/ 1476375 w 1685925"/>
              <a:gd name="connsiteY5" fmla="*/ 1038225 h 1162050"/>
              <a:gd name="connsiteX6" fmla="*/ 1143000 w 1685925"/>
              <a:gd name="connsiteY6" fmla="*/ 1162050 h 1162050"/>
              <a:gd name="connsiteX7" fmla="*/ 371475 w 1685925"/>
              <a:gd name="connsiteY7" fmla="*/ 1152525 h 1162050"/>
              <a:gd name="connsiteX8" fmla="*/ 200025 w 1685925"/>
              <a:gd name="connsiteY8" fmla="*/ 1085850 h 1162050"/>
              <a:gd name="connsiteX0" fmla="*/ 200025 w 1685925"/>
              <a:gd name="connsiteY0" fmla="*/ 1076325 h 1152525"/>
              <a:gd name="connsiteX1" fmla="*/ 0 w 1685925"/>
              <a:gd name="connsiteY1" fmla="*/ 962025 h 1152525"/>
              <a:gd name="connsiteX2" fmla="*/ 352425 w 1685925"/>
              <a:gd name="connsiteY2" fmla="*/ 19050 h 1152525"/>
              <a:gd name="connsiteX3" fmla="*/ 962025 w 1685925"/>
              <a:gd name="connsiteY3" fmla="*/ 0 h 1152525"/>
              <a:gd name="connsiteX4" fmla="*/ 1685925 w 1685925"/>
              <a:gd name="connsiteY4" fmla="*/ 857250 h 1152525"/>
              <a:gd name="connsiteX5" fmla="*/ 1476375 w 1685925"/>
              <a:gd name="connsiteY5" fmla="*/ 1028700 h 1152525"/>
              <a:gd name="connsiteX6" fmla="*/ 1143000 w 1685925"/>
              <a:gd name="connsiteY6" fmla="*/ 1152525 h 1152525"/>
              <a:gd name="connsiteX7" fmla="*/ 371475 w 1685925"/>
              <a:gd name="connsiteY7" fmla="*/ 1143000 h 1152525"/>
              <a:gd name="connsiteX8" fmla="*/ 200025 w 1685925"/>
              <a:gd name="connsiteY8" fmla="*/ 1076325 h 1152525"/>
              <a:gd name="connsiteX0" fmla="*/ 200025 w 1600200"/>
              <a:gd name="connsiteY0" fmla="*/ 1076325 h 1152525"/>
              <a:gd name="connsiteX1" fmla="*/ 0 w 1600200"/>
              <a:gd name="connsiteY1" fmla="*/ 962025 h 1152525"/>
              <a:gd name="connsiteX2" fmla="*/ 352425 w 1600200"/>
              <a:gd name="connsiteY2" fmla="*/ 19050 h 1152525"/>
              <a:gd name="connsiteX3" fmla="*/ 962025 w 1600200"/>
              <a:gd name="connsiteY3" fmla="*/ 0 h 1152525"/>
              <a:gd name="connsiteX4" fmla="*/ 1600200 w 1600200"/>
              <a:gd name="connsiteY4" fmla="*/ 876300 h 1152525"/>
              <a:gd name="connsiteX5" fmla="*/ 1476375 w 1600200"/>
              <a:gd name="connsiteY5" fmla="*/ 1028700 h 1152525"/>
              <a:gd name="connsiteX6" fmla="*/ 1143000 w 1600200"/>
              <a:gd name="connsiteY6" fmla="*/ 1152525 h 1152525"/>
              <a:gd name="connsiteX7" fmla="*/ 371475 w 1600200"/>
              <a:gd name="connsiteY7" fmla="*/ 1143000 h 1152525"/>
              <a:gd name="connsiteX8" fmla="*/ 200025 w 1600200"/>
              <a:gd name="connsiteY8" fmla="*/ 1076325 h 1152525"/>
              <a:gd name="connsiteX0" fmla="*/ 200025 w 1600200"/>
              <a:gd name="connsiteY0" fmla="*/ 1076325 h 1152525"/>
              <a:gd name="connsiteX1" fmla="*/ 0 w 1600200"/>
              <a:gd name="connsiteY1" fmla="*/ 962025 h 1152525"/>
              <a:gd name="connsiteX2" fmla="*/ 352425 w 1600200"/>
              <a:gd name="connsiteY2" fmla="*/ 19050 h 1152525"/>
              <a:gd name="connsiteX3" fmla="*/ 962025 w 1600200"/>
              <a:gd name="connsiteY3" fmla="*/ 0 h 1152525"/>
              <a:gd name="connsiteX4" fmla="*/ 1266826 w 1600200"/>
              <a:gd name="connsiteY4" fmla="*/ 342900 h 1152525"/>
              <a:gd name="connsiteX5" fmla="*/ 1600200 w 1600200"/>
              <a:gd name="connsiteY5" fmla="*/ 876300 h 1152525"/>
              <a:gd name="connsiteX6" fmla="*/ 1476375 w 1600200"/>
              <a:gd name="connsiteY6" fmla="*/ 1028700 h 1152525"/>
              <a:gd name="connsiteX7" fmla="*/ 1143000 w 1600200"/>
              <a:gd name="connsiteY7" fmla="*/ 1152525 h 1152525"/>
              <a:gd name="connsiteX8" fmla="*/ 371475 w 1600200"/>
              <a:gd name="connsiteY8" fmla="*/ 1143000 h 1152525"/>
              <a:gd name="connsiteX9" fmla="*/ 200025 w 1600200"/>
              <a:gd name="connsiteY9" fmla="*/ 1076325 h 1152525"/>
              <a:gd name="connsiteX0" fmla="*/ 200025 w 1600200"/>
              <a:gd name="connsiteY0" fmla="*/ 1076325 h 1152525"/>
              <a:gd name="connsiteX1" fmla="*/ 0 w 1600200"/>
              <a:gd name="connsiteY1" fmla="*/ 962025 h 1152525"/>
              <a:gd name="connsiteX2" fmla="*/ 352425 w 1600200"/>
              <a:gd name="connsiteY2" fmla="*/ 19050 h 1152525"/>
              <a:gd name="connsiteX3" fmla="*/ 962025 w 1600200"/>
              <a:gd name="connsiteY3" fmla="*/ 0 h 1152525"/>
              <a:gd name="connsiteX4" fmla="*/ 1266826 w 1600200"/>
              <a:gd name="connsiteY4" fmla="*/ 342900 h 1152525"/>
              <a:gd name="connsiteX5" fmla="*/ 1600200 w 1600200"/>
              <a:gd name="connsiteY5" fmla="*/ 876300 h 1152525"/>
              <a:gd name="connsiteX6" fmla="*/ 1276350 w 1600200"/>
              <a:gd name="connsiteY6" fmla="*/ 1085850 h 1152525"/>
              <a:gd name="connsiteX7" fmla="*/ 1143000 w 1600200"/>
              <a:gd name="connsiteY7" fmla="*/ 1152525 h 1152525"/>
              <a:gd name="connsiteX8" fmla="*/ 371475 w 1600200"/>
              <a:gd name="connsiteY8" fmla="*/ 1143000 h 1152525"/>
              <a:gd name="connsiteX9" fmla="*/ 200025 w 1600200"/>
              <a:gd name="connsiteY9" fmla="*/ 1076325 h 1152525"/>
              <a:gd name="connsiteX0" fmla="*/ 200025 w 1295400"/>
              <a:gd name="connsiteY0" fmla="*/ 1076325 h 1152525"/>
              <a:gd name="connsiteX1" fmla="*/ 0 w 1295400"/>
              <a:gd name="connsiteY1" fmla="*/ 962025 h 1152525"/>
              <a:gd name="connsiteX2" fmla="*/ 352425 w 1295400"/>
              <a:gd name="connsiteY2" fmla="*/ 19050 h 1152525"/>
              <a:gd name="connsiteX3" fmla="*/ 962025 w 1295400"/>
              <a:gd name="connsiteY3" fmla="*/ 0 h 1152525"/>
              <a:gd name="connsiteX4" fmla="*/ 1266826 w 1295400"/>
              <a:gd name="connsiteY4" fmla="*/ 342900 h 1152525"/>
              <a:gd name="connsiteX5" fmla="*/ 1295400 w 1295400"/>
              <a:gd name="connsiteY5" fmla="*/ 933450 h 1152525"/>
              <a:gd name="connsiteX6" fmla="*/ 1276350 w 1295400"/>
              <a:gd name="connsiteY6" fmla="*/ 1085850 h 1152525"/>
              <a:gd name="connsiteX7" fmla="*/ 1143000 w 1295400"/>
              <a:gd name="connsiteY7" fmla="*/ 1152525 h 1152525"/>
              <a:gd name="connsiteX8" fmla="*/ 371475 w 1295400"/>
              <a:gd name="connsiteY8" fmla="*/ 1143000 h 1152525"/>
              <a:gd name="connsiteX9" fmla="*/ 200025 w 1295400"/>
              <a:gd name="connsiteY9" fmla="*/ 1076325 h 1152525"/>
              <a:gd name="connsiteX0" fmla="*/ 200025 w 1295400"/>
              <a:gd name="connsiteY0" fmla="*/ 1076325 h 1152525"/>
              <a:gd name="connsiteX1" fmla="*/ 0 w 1295400"/>
              <a:gd name="connsiteY1" fmla="*/ 962025 h 1152525"/>
              <a:gd name="connsiteX2" fmla="*/ 190501 w 1295400"/>
              <a:gd name="connsiteY2" fmla="*/ 495300 h 1152525"/>
              <a:gd name="connsiteX3" fmla="*/ 352425 w 1295400"/>
              <a:gd name="connsiteY3" fmla="*/ 19050 h 1152525"/>
              <a:gd name="connsiteX4" fmla="*/ 962025 w 1295400"/>
              <a:gd name="connsiteY4" fmla="*/ 0 h 1152525"/>
              <a:gd name="connsiteX5" fmla="*/ 1266826 w 1295400"/>
              <a:gd name="connsiteY5" fmla="*/ 342900 h 1152525"/>
              <a:gd name="connsiteX6" fmla="*/ 1295400 w 1295400"/>
              <a:gd name="connsiteY6" fmla="*/ 933450 h 1152525"/>
              <a:gd name="connsiteX7" fmla="*/ 1276350 w 1295400"/>
              <a:gd name="connsiteY7" fmla="*/ 1085850 h 1152525"/>
              <a:gd name="connsiteX8" fmla="*/ 1143000 w 1295400"/>
              <a:gd name="connsiteY8" fmla="*/ 1152525 h 1152525"/>
              <a:gd name="connsiteX9" fmla="*/ 371475 w 1295400"/>
              <a:gd name="connsiteY9" fmla="*/ 1143000 h 1152525"/>
              <a:gd name="connsiteX10" fmla="*/ 200025 w 1295400"/>
              <a:gd name="connsiteY10" fmla="*/ 1076325 h 1152525"/>
              <a:gd name="connsiteX0" fmla="*/ 27855 w 1123230"/>
              <a:gd name="connsiteY0" fmla="*/ 1076325 h 1152525"/>
              <a:gd name="connsiteX1" fmla="*/ 18330 w 1123230"/>
              <a:gd name="connsiteY1" fmla="*/ 1028700 h 1152525"/>
              <a:gd name="connsiteX2" fmla="*/ 18331 w 1123230"/>
              <a:gd name="connsiteY2" fmla="*/ 495300 h 1152525"/>
              <a:gd name="connsiteX3" fmla="*/ 180255 w 1123230"/>
              <a:gd name="connsiteY3" fmla="*/ 19050 h 1152525"/>
              <a:gd name="connsiteX4" fmla="*/ 789855 w 1123230"/>
              <a:gd name="connsiteY4" fmla="*/ 0 h 1152525"/>
              <a:gd name="connsiteX5" fmla="*/ 1094656 w 1123230"/>
              <a:gd name="connsiteY5" fmla="*/ 342900 h 1152525"/>
              <a:gd name="connsiteX6" fmla="*/ 1123230 w 1123230"/>
              <a:gd name="connsiteY6" fmla="*/ 933450 h 1152525"/>
              <a:gd name="connsiteX7" fmla="*/ 1104180 w 1123230"/>
              <a:gd name="connsiteY7" fmla="*/ 1085850 h 1152525"/>
              <a:gd name="connsiteX8" fmla="*/ 970830 w 1123230"/>
              <a:gd name="connsiteY8" fmla="*/ 1152525 h 1152525"/>
              <a:gd name="connsiteX9" fmla="*/ 199305 w 1123230"/>
              <a:gd name="connsiteY9" fmla="*/ 1143000 h 1152525"/>
              <a:gd name="connsiteX10" fmla="*/ 27855 w 1123230"/>
              <a:gd name="connsiteY10" fmla="*/ 1076325 h 1152525"/>
              <a:gd name="connsiteX0" fmla="*/ 199305 w 1123230"/>
              <a:gd name="connsiteY0" fmla="*/ 1143000 h 1152525"/>
              <a:gd name="connsiteX1" fmla="*/ 18330 w 1123230"/>
              <a:gd name="connsiteY1" fmla="*/ 1028700 h 1152525"/>
              <a:gd name="connsiteX2" fmla="*/ 18331 w 1123230"/>
              <a:gd name="connsiteY2" fmla="*/ 495300 h 1152525"/>
              <a:gd name="connsiteX3" fmla="*/ 180255 w 1123230"/>
              <a:gd name="connsiteY3" fmla="*/ 19050 h 1152525"/>
              <a:gd name="connsiteX4" fmla="*/ 789855 w 1123230"/>
              <a:gd name="connsiteY4" fmla="*/ 0 h 1152525"/>
              <a:gd name="connsiteX5" fmla="*/ 1094656 w 1123230"/>
              <a:gd name="connsiteY5" fmla="*/ 342900 h 1152525"/>
              <a:gd name="connsiteX6" fmla="*/ 1123230 w 1123230"/>
              <a:gd name="connsiteY6" fmla="*/ 933450 h 1152525"/>
              <a:gd name="connsiteX7" fmla="*/ 1104180 w 1123230"/>
              <a:gd name="connsiteY7" fmla="*/ 1085850 h 1152525"/>
              <a:gd name="connsiteX8" fmla="*/ 970830 w 1123230"/>
              <a:gd name="connsiteY8" fmla="*/ 1152525 h 1152525"/>
              <a:gd name="connsiteX9" fmla="*/ 199305 w 1123230"/>
              <a:gd name="connsiteY9" fmla="*/ 1143000 h 1152525"/>
              <a:gd name="connsiteX0" fmla="*/ 199305 w 1123230"/>
              <a:gd name="connsiteY0" fmla="*/ 1143000 h 1152525"/>
              <a:gd name="connsiteX1" fmla="*/ 18330 w 1123230"/>
              <a:gd name="connsiteY1" fmla="*/ 1028700 h 1152525"/>
              <a:gd name="connsiteX2" fmla="*/ 18331 w 1123230"/>
              <a:gd name="connsiteY2" fmla="*/ 495300 h 1152525"/>
              <a:gd name="connsiteX3" fmla="*/ 180255 w 1123230"/>
              <a:gd name="connsiteY3" fmla="*/ 19050 h 1152525"/>
              <a:gd name="connsiteX4" fmla="*/ 789855 w 1123230"/>
              <a:gd name="connsiteY4" fmla="*/ 0 h 1152525"/>
              <a:gd name="connsiteX5" fmla="*/ 1094656 w 1123230"/>
              <a:gd name="connsiteY5" fmla="*/ 342900 h 1152525"/>
              <a:gd name="connsiteX6" fmla="*/ 1123230 w 1123230"/>
              <a:gd name="connsiteY6" fmla="*/ 933450 h 1152525"/>
              <a:gd name="connsiteX7" fmla="*/ 970830 w 1123230"/>
              <a:gd name="connsiteY7" fmla="*/ 1152525 h 1152525"/>
              <a:gd name="connsiteX8" fmla="*/ 199305 w 1123230"/>
              <a:gd name="connsiteY8" fmla="*/ 1143000 h 1152525"/>
              <a:gd name="connsiteX0" fmla="*/ 180975 w 1104900"/>
              <a:gd name="connsiteY0" fmla="*/ 1143000 h 1152525"/>
              <a:gd name="connsiteX1" fmla="*/ 0 w 1104900"/>
              <a:gd name="connsiteY1" fmla="*/ 1028700 h 1152525"/>
              <a:gd name="connsiteX2" fmla="*/ 1 w 1104900"/>
              <a:gd name="connsiteY2" fmla="*/ 495300 h 1152525"/>
              <a:gd name="connsiteX3" fmla="*/ 161925 w 1104900"/>
              <a:gd name="connsiteY3" fmla="*/ 19050 h 1152525"/>
              <a:gd name="connsiteX4" fmla="*/ 771525 w 1104900"/>
              <a:gd name="connsiteY4" fmla="*/ 0 h 1152525"/>
              <a:gd name="connsiteX5" fmla="*/ 1076326 w 1104900"/>
              <a:gd name="connsiteY5" fmla="*/ 342900 h 1152525"/>
              <a:gd name="connsiteX6" fmla="*/ 1104900 w 1104900"/>
              <a:gd name="connsiteY6" fmla="*/ 933450 h 1152525"/>
              <a:gd name="connsiteX7" fmla="*/ 952500 w 1104900"/>
              <a:gd name="connsiteY7" fmla="*/ 1152525 h 1152525"/>
              <a:gd name="connsiteX8" fmla="*/ 180975 w 1104900"/>
              <a:gd name="connsiteY8" fmla="*/ 1143000 h 1152525"/>
              <a:gd name="connsiteX0" fmla="*/ 295275 w 1104900"/>
              <a:gd name="connsiteY0" fmla="*/ 1143000 h 1152525"/>
              <a:gd name="connsiteX1" fmla="*/ 0 w 1104900"/>
              <a:gd name="connsiteY1" fmla="*/ 1028700 h 1152525"/>
              <a:gd name="connsiteX2" fmla="*/ 1 w 1104900"/>
              <a:gd name="connsiteY2" fmla="*/ 495300 h 1152525"/>
              <a:gd name="connsiteX3" fmla="*/ 161925 w 1104900"/>
              <a:gd name="connsiteY3" fmla="*/ 19050 h 1152525"/>
              <a:gd name="connsiteX4" fmla="*/ 771525 w 1104900"/>
              <a:gd name="connsiteY4" fmla="*/ 0 h 1152525"/>
              <a:gd name="connsiteX5" fmla="*/ 1076326 w 1104900"/>
              <a:gd name="connsiteY5" fmla="*/ 342900 h 1152525"/>
              <a:gd name="connsiteX6" fmla="*/ 1104900 w 1104900"/>
              <a:gd name="connsiteY6" fmla="*/ 933450 h 1152525"/>
              <a:gd name="connsiteX7" fmla="*/ 952500 w 1104900"/>
              <a:gd name="connsiteY7" fmla="*/ 1152525 h 1152525"/>
              <a:gd name="connsiteX8" fmla="*/ 295275 w 1104900"/>
              <a:gd name="connsiteY8" fmla="*/ 1143000 h 1152525"/>
              <a:gd name="connsiteX0" fmla="*/ 295275 w 1104900"/>
              <a:gd name="connsiteY0" fmla="*/ 1143000 h 1152525"/>
              <a:gd name="connsiteX1" fmla="*/ 0 w 1104900"/>
              <a:gd name="connsiteY1" fmla="*/ 1114425 h 1152525"/>
              <a:gd name="connsiteX2" fmla="*/ 1 w 1104900"/>
              <a:gd name="connsiteY2" fmla="*/ 495300 h 1152525"/>
              <a:gd name="connsiteX3" fmla="*/ 161925 w 1104900"/>
              <a:gd name="connsiteY3" fmla="*/ 19050 h 1152525"/>
              <a:gd name="connsiteX4" fmla="*/ 771525 w 1104900"/>
              <a:gd name="connsiteY4" fmla="*/ 0 h 1152525"/>
              <a:gd name="connsiteX5" fmla="*/ 1076326 w 1104900"/>
              <a:gd name="connsiteY5" fmla="*/ 342900 h 1152525"/>
              <a:gd name="connsiteX6" fmla="*/ 1104900 w 1104900"/>
              <a:gd name="connsiteY6" fmla="*/ 933450 h 1152525"/>
              <a:gd name="connsiteX7" fmla="*/ 952500 w 1104900"/>
              <a:gd name="connsiteY7" fmla="*/ 1152525 h 1152525"/>
              <a:gd name="connsiteX8" fmla="*/ 295275 w 1104900"/>
              <a:gd name="connsiteY8" fmla="*/ 1143000 h 1152525"/>
              <a:gd name="connsiteX0" fmla="*/ 952500 w 1104900"/>
              <a:gd name="connsiteY0" fmla="*/ 1152525 h 1152525"/>
              <a:gd name="connsiteX1" fmla="*/ 0 w 1104900"/>
              <a:gd name="connsiteY1" fmla="*/ 1114425 h 1152525"/>
              <a:gd name="connsiteX2" fmla="*/ 1 w 1104900"/>
              <a:gd name="connsiteY2" fmla="*/ 495300 h 1152525"/>
              <a:gd name="connsiteX3" fmla="*/ 161925 w 1104900"/>
              <a:gd name="connsiteY3" fmla="*/ 19050 h 1152525"/>
              <a:gd name="connsiteX4" fmla="*/ 771525 w 1104900"/>
              <a:gd name="connsiteY4" fmla="*/ 0 h 1152525"/>
              <a:gd name="connsiteX5" fmla="*/ 1076326 w 1104900"/>
              <a:gd name="connsiteY5" fmla="*/ 342900 h 1152525"/>
              <a:gd name="connsiteX6" fmla="*/ 1104900 w 1104900"/>
              <a:gd name="connsiteY6" fmla="*/ 933450 h 1152525"/>
              <a:gd name="connsiteX7" fmla="*/ 952500 w 1104900"/>
              <a:gd name="connsiteY7" fmla="*/ 1152525 h 1152525"/>
              <a:gd name="connsiteX0" fmla="*/ 1104900 w 1104900"/>
              <a:gd name="connsiteY0" fmla="*/ 933450 h 1114425"/>
              <a:gd name="connsiteX1" fmla="*/ 0 w 1104900"/>
              <a:gd name="connsiteY1" fmla="*/ 1114425 h 1114425"/>
              <a:gd name="connsiteX2" fmla="*/ 1 w 1104900"/>
              <a:gd name="connsiteY2" fmla="*/ 495300 h 1114425"/>
              <a:gd name="connsiteX3" fmla="*/ 161925 w 1104900"/>
              <a:gd name="connsiteY3" fmla="*/ 19050 h 1114425"/>
              <a:gd name="connsiteX4" fmla="*/ 771525 w 1104900"/>
              <a:gd name="connsiteY4" fmla="*/ 0 h 1114425"/>
              <a:gd name="connsiteX5" fmla="*/ 1076326 w 1104900"/>
              <a:gd name="connsiteY5" fmla="*/ 342900 h 1114425"/>
              <a:gd name="connsiteX6" fmla="*/ 1104900 w 1104900"/>
              <a:gd name="connsiteY6" fmla="*/ 933450 h 1114425"/>
              <a:gd name="connsiteX0" fmla="*/ 1104900 w 1104900"/>
              <a:gd name="connsiteY0" fmla="*/ 1095375 h 1114425"/>
              <a:gd name="connsiteX1" fmla="*/ 0 w 1104900"/>
              <a:gd name="connsiteY1" fmla="*/ 1114425 h 1114425"/>
              <a:gd name="connsiteX2" fmla="*/ 1 w 1104900"/>
              <a:gd name="connsiteY2" fmla="*/ 495300 h 1114425"/>
              <a:gd name="connsiteX3" fmla="*/ 161925 w 1104900"/>
              <a:gd name="connsiteY3" fmla="*/ 19050 h 1114425"/>
              <a:gd name="connsiteX4" fmla="*/ 771525 w 1104900"/>
              <a:gd name="connsiteY4" fmla="*/ 0 h 1114425"/>
              <a:gd name="connsiteX5" fmla="*/ 1076326 w 1104900"/>
              <a:gd name="connsiteY5" fmla="*/ 342900 h 1114425"/>
              <a:gd name="connsiteX6" fmla="*/ 1104900 w 1104900"/>
              <a:gd name="connsiteY6" fmla="*/ 1095375 h 1114425"/>
              <a:gd name="connsiteX0" fmla="*/ 1095375 w 1095375"/>
              <a:gd name="connsiteY0" fmla="*/ 1114425 h 1114425"/>
              <a:gd name="connsiteX1" fmla="*/ 0 w 1095375"/>
              <a:gd name="connsiteY1" fmla="*/ 1114425 h 1114425"/>
              <a:gd name="connsiteX2" fmla="*/ 1 w 1095375"/>
              <a:gd name="connsiteY2" fmla="*/ 495300 h 1114425"/>
              <a:gd name="connsiteX3" fmla="*/ 161925 w 1095375"/>
              <a:gd name="connsiteY3" fmla="*/ 19050 h 1114425"/>
              <a:gd name="connsiteX4" fmla="*/ 771525 w 1095375"/>
              <a:gd name="connsiteY4" fmla="*/ 0 h 1114425"/>
              <a:gd name="connsiteX5" fmla="*/ 1076326 w 1095375"/>
              <a:gd name="connsiteY5" fmla="*/ 342900 h 1114425"/>
              <a:gd name="connsiteX6" fmla="*/ 1095375 w 1095375"/>
              <a:gd name="connsiteY6" fmla="*/ 1114425 h 1114425"/>
              <a:gd name="connsiteX0" fmla="*/ 1095375 w 1095376"/>
              <a:gd name="connsiteY0" fmla="*/ 1114425 h 1114425"/>
              <a:gd name="connsiteX1" fmla="*/ 0 w 1095376"/>
              <a:gd name="connsiteY1" fmla="*/ 1114425 h 1114425"/>
              <a:gd name="connsiteX2" fmla="*/ 1 w 1095376"/>
              <a:gd name="connsiteY2" fmla="*/ 495300 h 1114425"/>
              <a:gd name="connsiteX3" fmla="*/ 161925 w 1095376"/>
              <a:gd name="connsiteY3" fmla="*/ 19050 h 1114425"/>
              <a:gd name="connsiteX4" fmla="*/ 771525 w 1095376"/>
              <a:gd name="connsiteY4" fmla="*/ 0 h 1114425"/>
              <a:gd name="connsiteX5" fmla="*/ 1095376 w 1095376"/>
              <a:gd name="connsiteY5" fmla="*/ 361950 h 1114425"/>
              <a:gd name="connsiteX6" fmla="*/ 1095375 w 1095376"/>
              <a:gd name="connsiteY6" fmla="*/ 1114425 h 1114425"/>
              <a:gd name="connsiteX0" fmla="*/ 1095375 w 1095376"/>
              <a:gd name="connsiteY0" fmla="*/ 1095375 h 1095375"/>
              <a:gd name="connsiteX1" fmla="*/ 0 w 1095376"/>
              <a:gd name="connsiteY1" fmla="*/ 1095375 h 1095375"/>
              <a:gd name="connsiteX2" fmla="*/ 1 w 1095376"/>
              <a:gd name="connsiteY2" fmla="*/ 476250 h 1095375"/>
              <a:gd name="connsiteX3" fmla="*/ 161925 w 1095376"/>
              <a:gd name="connsiteY3" fmla="*/ 0 h 1095375"/>
              <a:gd name="connsiteX4" fmla="*/ 847725 w 1095376"/>
              <a:gd name="connsiteY4" fmla="*/ 0 h 1095375"/>
              <a:gd name="connsiteX5" fmla="*/ 1095376 w 1095376"/>
              <a:gd name="connsiteY5" fmla="*/ 342900 h 1095375"/>
              <a:gd name="connsiteX6" fmla="*/ 1095375 w 1095376"/>
              <a:gd name="connsiteY6" fmla="*/ 1095375 h 1095375"/>
              <a:gd name="connsiteX0" fmla="*/ 1095375 w 1104901"/>
              <a:gd name="connsiteY0" fmla="*/ 1095375 h 1095375"/>
              <a:gd name="connsiteX1" fmla="*/ 0 w 1104901"/>
              <a:gd name="connsiteY1" fmla="*/ 1095375 h 1095375"/>
              <a:gd name="connsiteX2" fmla="*/ 1 w 1104901"/>
              <a:gd name="connsiteY2" fmla="*/ 476250 h 1095375"/>
              <a:gd name="connsiteX3" fmla="*/ 161925 w 1104901"/>
              <a:gd name="connsiteY3" fmla="*/ 0 h 1095375"/>
              <a:gd name="connsiteX4" fmla="*/ 847725 w 1104901"/>
              <a:gd name="connsiteY4" fmla="*/ 0 h 1095375"/>
              <a:gd name="connsiteX5" fmla="*/ 1104901 w 1104901"/>
              <a:gd name="connsiteY5" fmla="*/ 438150 h 1095375"/>
              <a:gd name="connsiteX6" fmla="*/ 1095375 w 1104901"/>
              <a:gd name="connsiteY6" fmla="*/ 1095375 h 1095375"/>
              <a:gd name="connsiteX0" fmla="*/ 1095375 w 1114426"/>
              <a:gd name="connsiteY0" fmla="*/ 1095375 h 1095375"/>
              <a:gd name="connsiteX1" fmla="*/ 0 w 1114426"/>
              <a:gd name="connsiteY1" fmla="*/ 1095375 h 1095375"/>
              <a:gd name="connsiteX2" fmla="*/ 1 w 1114426"/>
              <a:gd name="connsiteY2" fmla="*/ 476250 h 1095375"/>
              <a:gd name="connsiteX3" fmla="*/ 161925 w 1114426"/>
              <a:gd name="connsiteY3" fmla="*/ 0 h 1095375"/>
              <a:gd name="connsiteX4" fmla="*/ 847725 w 1114426"/>
              <a:gd name="connsiteY4" fmla="*/ 0 h 1095375"/>
              <a:gd name="connsiteX5" fmla="*/ 1114426 w 1114426"/>
              <a:gd name="connsiteY5" fmla="*/ 438150 h 1095375"/>
              <a:gd name="connsiteX6" fmla="*/ 1095375 w 1114426"/>
              <a:gd name="connsiteY6" fmla="*/ 1095375 h 1095375"/>
              <a:gd name="connsiteX0" fmla="*/ 1095375 w 1095376"/>
              <a:gd name="connsiteY0" fmla="*/ 1095375 h 1095375"/>
              <a:gd name="connsiteX1" fmla="*/ 0 w 1095376"/>
              <a:gd name="connsiteY1" fmla="*/ 1095375 h 1095375"/>
              <a:gd name="connsiteX2" fmla="*/ 1 w 1095376"/>
              <a:gd name="connsiteY2" fmla="*/ 476250 h 1095375"/>
              <a:gd name="connsiteX3" fmla="*/ 161925 w 1095376"/>
              <a:gd name="connsiteY3" fmla="*/ 0 h 1095375"/>
              <a:gd name="connsiteX4" fmla="*/ 847725 w 1095376"/>
              <a:gd name="connsiteY4" fmla="*/ 0 h 1095375"/>
              <a:gd name="connsiteX5" fmla="*/ 1095376 w 1095376"/>
              <a:gd name="connsiteY5" fmla="*/ 466725 h 1095375"/>
              <a:gd name="connsiteX6" fmla="*/ 1095375 w 1095376"/>
              <a:gd name="connsiteY6" fmla="*/ 1095375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5376" h="1095375">
                <a:moveTo>
                  <a:pt x="1095375" y="1095375"/>
                </a:moveTo>
                <a:lnTo>
                  <a:pt x="0" y="1095375"/>
                </a:lnTo>
                <a:cubicBezTo>
                  <a:pt x="0" y="917575"/>
                  <a:pt x="1" y="654050"/>
                  <a:pt x="1" y="476250"/>
                </a:cubicBezTo>
                <a:lnTo>
                  <a:pt x="161925" y="0"/>
                </a:lnTo>
                <a:lnTo>
                  <a:pt x="847725" y="0"/>
                </a:lnTo>
                <a:lnTo>
                  <a:pt x="1095376" y="466725"/>
                </a:lnTo>
                <a:cubicBezTo>
                  <a:pt x="1095376" y="717550"/>
                  <a:pt x="1095375" y="844550"/>
                  <a:pt x="1095375" y="109537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3175">
            <a:noFill/>
            <a:round/>
            <a:headEnd/>
            <a:tailEnd/>
          </a:ln>
          <a:effectLst/>
        </p:spPr>
        <p:txBody>
          <a:bodyPr rtlCol="0" anchor="ctr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endParaRPr lang="en-CA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E9290F7-C6B0-A346-918C-CFC1EFF49AA0}" type="slidenum">
              <a:rPr lang="en-US" sz="1400">
                <a:solidFill>
                  <a:srgbClr val="000000"/>
                </a:solidFill>
              </a:rPr>
              <a:pPr eaLnBrk="1" hangingPunct="1"/>
              <a:t>164</a:t>
            </a:fld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1" name="Oval 386"/>
          <p:cNvSpPr>
            <a:spLocks noChangeArrowheads="1"/>
          </p:cNvSpPr>
          <p:nvPr/>
        </p:nvSpPr>
        <p:spPr bwMode="auto">
          <a:xfrm>
            <a:off x="3588463" y="1813043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7</a:t>
            </a:r>
          </a:p>
        </p:txBody>
      </p:sp>
      <p:cxnSp>
        <p:nvCxnSpPr>
          <p:cNvPr id="12" name="Straight Connector 11"/>
          <p:cNvCxnSpPr>
            <a:stCxn id="11" idx="2"/>
            <a:endCxn id="30" idx="7"/>
          </p:cNvCxnSpPr>
          <p:nvPr/>
        </p:nvCxnSpPr>
        <p:spPr>
          <a:xfrm flipH="1">
            <a:off x="1859236" y="1973381"/>
            <a:ext cx="1729227" cy="3558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386"/>
          <p:cNvSpPr>
            <a:spLocks noChangeArrowheads="1"/>
          </p:cNvSpPr>
          <p:nvPr/>
        </p:nvSpPr>
        <p:spPr bwMode="auto">
          <a:xfrm>
            <a:off x="5887951" y="21881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19</a:t>
            </a:r>
          </a:p>
        </p:txBody>
      </p:sp>
      <p:cxnSp>
        <p:nvCxnSpPr>
          <p:cNvPr id="14" name="Straight Connector 13"/>
          <p:cNvCxnSpPr>
            <a:stCxn id="13" idx="5"/>
            <a:endCxn id="15" idx="1"/>
          </p:cNvCxnSpPr>
          <p:nvPr/>
        </p:nvCxnSpPr>
        <p:spPr>
          <a:xfrm>
            <a:off x="6161664" y="2461880"/>
            <a:ext cx="852730" cy="2055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386"/>
          <p:cNvSpPr>
            <a:spLocks noChangeArrowheads="1"/>
          </p:cNvSpPr>
          <p:nvPr/>
        </p:nvSpPr>
        <p:spPr bwMode="auto">
          <a:xfrm>
            <a:off x="6967432" y="26204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31</a:t>
            </a:r>
          </a:p>
        </p:txBody>
      </p:sp>
      <p:sp>
        <p:nvSpPr>
          <p:cNvPr id="16" name="Rectangle 387"/>
          <p:cNvSpPr>
            <a:spLocks noChangeAspect="1" noChangeArrowheads="1"/>
          </p:cNvSpPr>
          <p:nvPr/>
        </p:nvSpPr>
        <p:spPr bwMode="auto">
          <a:xfrm>
            <a:off x="7706915" y="3232670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7" name="Straight Connector 16"/>
          <p:cNvCxnSpPr>
            <a:stCxn id="15" idx="5"/>
            <a:endCxn id="16" idx="0"/>
          </p:cNvCxnSpPr>
          <p:nvPr/>
        </p:nvCxnSpPr>
        <p:spPr>
          <a:xfrm>
            <a:off x="7241145" y="2894180"/>
            <a:ext cx="580864" cy="33849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386"/>
          <p:cNvSpPr>
            <a:spLocks noChangeArrowheads="1"/>
          </p:cNvSpPr>
          <p:nvPr/>
        </p:nvSpPr>
        <p:spPr bwMode="auto">
          <a:xfrm>
            <a:off x="6538243" y="3234682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23</a:t>
            </a:r>
          </a:p>
        </p:txBody>
      </p:sp>
      <p:sp>
        <p:nvSpPr>
          <p:cNvPr id="19" name="Rectangle 387"/>
          <p:cNvSpPr>
            <a:spLocks noChangeAspect="1" noChangeArrowheads="1"/>
          </p:cNvSpPr>
          <p:nvPr/>
        </p:nvSpPr>
        <p:spPr bwMode="auto">
          <a:xfrm>
            <a:off x="6320324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0" name="Straight Connector 19"/>
          <p:cNvCxnSpPr>
            <a:stCxn id="18" idx="3"/>
            <a:endCxn id="19" idx="0"/>
          </p:cNvCxnSpPr>
          <p:nvPr/>
        </p:nvCxnSpPr>
        <p:spPr>
          <a:xfrm flipH="1">
            <a:off x="6435418" y="3508395"/>
            <a:ext cx="149787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15" idx="3"/>
            <a:endCxn id="18" idx="0"/>
          </p:cNvCxnSpPr>
          <p:nvPr/>
        </p:nvCxnSpPr>
        <p:spPr>
          <a:xfrm flipH="1">
            <a:off x="6698581" y="2894180"/>
            <a:ext cx="315813" cy="3405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11" idx="6"/>
            <a:endCxn id="13" idx="1"/>
          </p:cNvCxnSpPr>
          <p:nvPr/>
        </p:nvCxnSpPr>
        <p:spPr>
          <a:xfrm>
            <a:off x="3909138" y="1973381"/>
            <a:ext cx="2025775" cy="261748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387"/>
          <p:cNvSpPr>
            <a:spLocks noChangeAspect="1" noChangeArrowheads="1"/>
          </p:cNvSpPr>
          <p:nvPr/>
        </p:nvSpPr>
        <p:spPr bwMode="auto">
          <a:xfrm>
            <a:off x="6875042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4" name="Straight Connector 23"/>
          <p:cNvCxnSpPr>
            <a:stCxn id="18" idx="5"/>
            <a:endCxn id="23" idx="0"/>
          </p:cNvCxnSpPr>
          <p:nvPr/>
        </p:nvCxnSpPr>
        <p:spPr>
          <a:xfrm>
            <a:off x="6811956" y="3508395"/>
            <a:ext cx="17818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386"/>
          <p:cNvSpPr>
            <a:spLocks noChangeArrowheads="1"/>
          </p:cNvSpPr>
          <p:nvPr/>
        </p:nvSpPr>
        <p:spPr bwMode="auto">
          <a:xfrm>
            <a:off x="5100264" y="2667714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13</a:t>
            </a:r>
          </a:p>
        </p:txBody>
      </p:sp>
      <p:cxnSp>
        <p:nvCxnSpPr>
          <p:cNvPr id="27" name="Straight Connector 26"/>
          <p:cNvCxnSpPr>
            <a:stCxn id="25" idx="3"/>
            <a:endCxn id="80" idx="7"/>
          </p:cNvCxnSpPr>
          <p:nvPr/>
        </p:nvCxnSpPr>
        <p:spPr>
          <a:xfrm flipH="1">
            <a:off x="4691121" y="2941427"/>
            <a:ext cx="456105" cy="314116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25" idx="5"/>
          </p:cNvCxnSpPr>
          <p:nvPr/>
        </p:nvCxnSpPr>
        <p:spPr>
          <a:xfrm>
            <a:off x="5373977" y="2941427"/>
            <a:ext cx="339337" cy="3115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3" idx="3"/>
            <a:endCxn id="25" idx="7"/>
          </p:cNvCxnSpPr>
          <p:nvPr/>
        </p:nvCxnSpPr>
        <p:spPr>
          <a:xfrm flipH="1">
            <a:off x="5373977" y="2461880"/>
            <a:ext cx="560936" cy="252796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386"/>
          <p:cNvSpPr>
            <a:spLocks noChangeArrowheads="1"/>
          </p:cNvSpPr>
          <p:nvPr/>
        </p:nvSpPr>
        <p:spPr bwMode="auto">
          <a:xfrm>
            <a:off x="1585523" y="2282225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</a:t>
            </a:r>
          </a:p>
        </p:txBody>
      </p:sp>
      <p:cxnSp>
        <p:nvCxnSpPr>
          <p:cNvPr id="32" name="Straight Connector 31"/>
          <p:cNvCxnSpPr>
            <a:stCxn id="30" idx="5"/>
            <a:endCxn id="62" idx="1"/>
          </p:cNvCxnSpPr>
          <p:nvPr/>
        </p:nvCxnSpPr>
        <p:spPr>
          <a:xfrm>
            <a:off x="1859236" y="2555938"/>
            <a:ext cx="400173" cy="3010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86"/>
          <p:cNvSpPr>
            <a:spLocks noChangeArrowheads="1"/>
          </p:cNvSpPr>
          <p:nvPr/>
        </p:nvSpPr>
        <p:spPr bwMode="auto">
          <a:xfrm>
            <a:off x="936566" y="2813540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</a:t>
            </a:r>
          </a:p>
        </p:txBody>
      </p:sp>
      <p:sp>
        <p:nvSpPr>
          <p:cNvPr id="34" name="Rectangle 387"/>
          <p:cNvSpPr>
            <a:spLocks noChangeAspect="1" noChangeArrowheads="1"/>
          </p:cNvSpPr>
          <p:nvPr/>
        </p:nvSpPr>
        <p:spPr bwMode="auto">
          <a:xfrm>
            <a:off x="787190" y="3421922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5" name="Straight Connector 34"/>
          <p:cNvCxnSpPr>
            <a:stCxn id="33" idx="3"/>
            <a:endCxn id="34" idx="0"/>
          </p:cNvCxnSpPr>
          <p:nvPr/>
        </p:nvCxnSpPr>
        <p:spPr>
          <a:xfrm flipH="1">
            <a:off x="902284" y="3087253"/>
            <a:ext cx="81244" cy="3346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>
            <a:stCxn id="30" idx="3"/>
            <a:endCxn id="33" idx="7"/>
          </p:cNvCxnSpPr>
          <p:nvPr/>
        </p:nvCxnSpPr>
        <p:spPr>
          <a:xfrm flipH="1">
            <a:off x="1210279" y="2555938"/>
            <a:ext cx="422206" cy="3045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87"/>
          <p:cNvSpPr>
            <a:spLocks noChangeAspect="1" noChangeArrowheads="1"/>
          </p:cNvSpPr>
          <p:nvPr/>
        </p:nvSpPr>
        <p:spPr bwMode="auto">
          <a:xfrm>
            <a:off x="1244121" y="3411233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8" name="Straight Connector 37"/>
          <p:cNvCxnSpPr>
            <a:stCxn id="33" idx="5"/>
            <a:endCxn id="37" idx="0"/>
          </p:cNvCxnSpPr>
          <p:nvPr/>
        </p:nvCxnSpPr>
        <p:spPr>
          <a:xfrm>
            <a:off x="1210279" y="3087253"/>
            <a:ext cx="148936" cy="3239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6"/>
          <p:cNvSpPr>
            <a:spLocks noChangeArrowheads="1"/>
          </p:cNvSpPr>
          <p:nvPr/>
        </p:nvSpPr>
        <p:spPr bwMode="auto">
          <a:xfrm>
            <a:off x="5534434" y="3234682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15</a:t>
            </a:r>
          </a:p>
        </p:txBody>
      </p:sp>
      <p:sp>
        <p:nvSpPr>
          <p:cNvPr id="40" name="Rectangle 387"/>
          <p:cNvSpPr>
            <a:spLocks noChangeAspect="1" noChangeArrowheads="1"/>
          </p:cNvSpPr>
          <p:nvPr/>
        </p:nvSpPr>
        <p:spPr bwMode="auto">
          <a:xfrm>
            <a:off x="5321758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1" name="Straight Connector 40"/>
          <p:cNvCxnSpPr>
            <a:stCxn id="39" idx="3"/>
            <a:endCxn id="40" idx="0"/>
          </p:cNvCxnSpPr>
          <p:nvPr/>
        </p:nvCxnSpPr>
        <p:spPr>
          <a:xfrm flipH="1">
            <a:off x="5436852" y="3508395"/>
            <a:ext cx="144544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387"/>
          <p:cNvSpPr>
            <a:spLocks noChangeAspect="1" noChangeArrowheads="1"/>
          </p:cNvSpPr>
          <p:nvPr/>
        </p:nvSpPr>
        <p:spPr bwMode="auto">
          <a:xfrm>
            <a:off x="5899193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3" name="Straight Connector 42"/>
          <p:cNvCxnSpPr>
            <a:stCxn id="39" idx="5"/>
            <a:endCxn id="42" idx="0"/>
          </p:cNvCxnSpPr>
          <p:nvPr/>
        </p:nvCxnSpPr>
        <p:spPr>
          <a:xfrm>
            <a:off x="5808147" y="3508395"/>
            <a:ext cx="20614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913755" y="247770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15692" y="359404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244121" y="357205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594200" y="195985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296071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870241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6276048" y="393627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6839293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7692941" y="340937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657304" y="295714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068158" y="233373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982594" y="229809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434362" y="297387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5980282" y="1863858"/>
            <a:ext cx="117019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4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3609787" y="148291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5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62" name="Oval 386"/>
          <p:cNvSpPr>
            <a:spLocks noChangeArrowheads="1"/>
          </p:cNvSpPr>
          <p:nvPr/>
        </p:nvSpPr>
        <p:spPr bwMode="auto">
          <a:xfrm>
            <a:off x="2212447" y="2810059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</a:t>
            </a:r>
          </a:p>
        </p:txBody>
      </p:sp>
      <p:sp>
        <p:nvSpPr>
          <p:cNvPr id="63" name="Rectangle 387"/>
          <p:cNvSpPr>
            <a:spLocks noChangeAspect="1" noChangeArrowheads="1"/>
          </p:cNvSpPr>
          <p:nvPr/>
        </p:nvSpPr>
        <p:spPr bwMode="auto">
          <a:xfrm>
            <a:off x="1877927" y="3415457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4" name="Straight Connector 63"/>
          <p:cNvCxnSpPr>
            <a:stCxn id="62" idx="3"/>
            <a:endCxn id="63" idx="0"/>
          </p:cNvCxnSpPr>
          <p:nvPr/>
        </p:nvCxnSpPr>
        <p:spPr>
          <a:xfrm flipH="1">
            <a:off x="1993021" y="3083772"/>
            <a:ext cx="266388" cy="331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>
            <a:stCxn id="62" idx="5"/>
          </p:cNvCxnSpPr>
          <p:nvPr/>
        </p:nvCxnSpPr>
        <p:spPr>
          <a:xfrm>
            <a:off x="2486160" y="3083772"/>
            <a:ext cx="339337" cy="3115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Oval 386"/>
          <p:cNvSpPr>
            <a:spLocks noChangeArrowheads="1"/>
          </p:cNvSpPr>
          <p:nvPr/>
        </p:nvSpPr>
        <p:spPr bwMode="auto">
          <a:xfrm>
            <a:off x="2646617" y="3377027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4</a:t>
            </a:r>
          </a:p>
        </p:txBody>
      </p:sp>
      <p:sp>
        <p:nvSpPr>
          <p:cNvPr id="68" name="Rectangle 387"/>
          <p:cNvSpPr>
            <a:spLocks noChangeAspect="1" noChangeArrowheads="1"/>
          </p:cNvSpPr>
          <p:nvPr/>
        </p:nvSpPr>
        <p:spPr bwMode="auto">
          <a:xfrm>
            <a:off x="2433941" y="3895642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9" name="Straight Connector 68"/>
          <p:cNvCxnSpPr>
            <a:stCxn id="67" idx="3"/>
            <a:endCxn id="68" idx="0"/>
          </p:cNvCxnSpPr>
          <p:nvPr/>
        </p:nvCxnSpPr>
        <p:spPr>
          <a:xfrm flipH="1">
            <a:off x="2549035" y="3660723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Rectangle 387"/>
          <p:cNvSpPr>
            <a:spLocks noChangeAspect="1" noChangeArrowheads="1"/>
          </p:cNvSpPr>
          <p:nvPr/>
        </p:nvSpPr>
        <p:spPr bwMode="auto">
          <a:xfrm>
            <a:off x="3011376" y="3895642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71" name="Straight Connector 70"/>
          <p:cNvCxnSpPr>
            <a:stCxn id="67" idx="5"/>
            <a:endCxn id="70" idx="0"/>
          </p:cNvCxnSpPr>
          <p:nvPr/>
        </p:nvCxnSpPr>
        <p:spPr>
          <a:xfrm>
            <a:off x="2920330" y="3660723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tangle 71"/>
          <p:cNvSpPr/>
          <p:nvPr/>
        </p:nvSpPr>
        <p:spPr>
          <a:xfrm>
            <a:off x="1806429" y="358852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2408254" y="405993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2982424" y="405993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2769487" y="309949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2363550" y="248613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80" name="Oval 386"/>
          <p:cNvSpPr>
            <a:spLocks noChangeArrowheads="1"/>
          </p:cNvSpPr>
          <p:nvPr/>
        </p:nvSpPr>
        <p:spPr bwMode="auto">
          <a:xfrm>
            <a:off x="4417408" y="3208581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9</a:t>
            </a:r>
          </a:p>
        </p:txBody>
      </p:sp>
      <p:cxnSp>
        <p:nvCxnSpPr>
          <p:cNvPr id="82" name="Straight Connector 81"/>
          <p:cNvCxnSpPr>
            <a:stCxn id="80" idx="3"/>
            <a:endCxn id="96" idx="7"/>
          </p:cNvCxnSpPr>
          <p:nvPr/>
        </p:nvCxnSpPr>
        <p:spPr>
          <a:xfrm flipH="1">
            <a:off x="4190377" y="3482294"/>
            <a:ext cx="273993" cy="3590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80" idx="5"/>
          </p:cNvCxnSpPr>
          <p:nvPr/>
        </p:nvCxnSpPr>
        <p:spPr>
          <a:xfrm>
            <a:off x="4691121" y="3482294"/>
            <a:ext cx="339337" cy="311577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Oval 386"/>
          <p:cNvSpPr>
            <a:spLocks noChangeArrowheads="1"/>
          </p:cNvSpPr>
          <p:nvPr/>
        </p:nvSpPr>
        <p:spPr bwMode="auto">
          <a:xfrm>
            <a:off x="4851578" y="3775549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11</a:t>
            </a:r>
          </a:p>
        </p:txBody>
      </p:sp>
      <p:sp>
        <p:nvSpPr>
          <p:cNvPr id="85" name="Rectangle 387"/>
          <p:cNvSpPr>
            <a:spLocks noChangeAspect="1" noChangeArrowheads="1"/>
          </p:cNvSpPr>
          <p:nvPr/>
        </p:nvSpPr>
        <p:spPr bwMode="auto">
          <a:xfrm>
            <a:off x="4638902" y="4294165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86" name="Straight Connector 85"/>
          <p:cNvCxnSpPr>
            <a:stCxn id="84" idx="3"/>
            <a:endCxn id="85" idx="0"/>
          </p:cNvCxnSpPr>
          <p:nvPr/>
        </p:nvCxnSpPr>
        <p:spPr>
          <a:xfrm flipH="1">
            <a:off x="4753996" y="4049262"/>
            <a:ext cx="144544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84" idx="5"/>
            <a:endCxn id="111" idx="0"/>
          </p:cNvCxnSpPr>
          <p:nvPr/>
        </p:nvCxnSpPr>
        <p:spPr>
          <a:xfrm>
            <a:off x="5125291" y="4049262"/>
            <a:ext cx="217148" cy="259907"/>
          </a:xfrm>
          <a:prstGeom prst="line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tangle 89"/>
          <p:cNvSpPr/>
          <p:nvPr/>
        </p:nvSpPr>
        <p:spPr>
          <a:xfrm>
            <a:off x="4613215" y="445845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974448" y="3498014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415533" y="287521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96" name="Oval 386"/>
          <p:cNvSpPr>
            <a:spLocks noChangeArrowheads="1"/>
          </p:cNvSpPr>
          <p:nvPr/>
        </p:nvSpPr>
        <p:spPr bwMode="auto">
          <a:xfrm>
            <a:off x="3916664" y="3792656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8</a:t>
            </a:r>
          </a:p>
        </p:txBody>
      </p:sp>
      <p:sp>
        <p:nvSpPr>
          <p:cNvPr id="97" name="Rectangle 387"/>
          <p:cNvSpPr>
            <a:spLocks noChangeAspect="1" noChangeArrowheads="1"/>
          </p:cNvSpPr>
          <p:nvPr/>
        </p:nvSpPr>
        <p:spPr bwMode="auto">
          <a:xfrm>
            <a:off x="3703988" y="4311271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98" name="Straight Connector 97"/>
          <p:cNvCxnSpPr>
            <a:stCxn id="96" idx="3"/>
            <a:endCxn id="97" idx="0"/>
          </p:cNvCxnSpPr>
          <p:nvPr/>
        </p:nvCxnSpPr>
        <p:spPr>
          <a:xfrm flipH="1">
            <a:off x="3819082" y="4076352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387"/>
          <p:cNvSpPr>
            <a:spLocks noChangeAspect="1" noChangeArrowheads="1"/>
          </p:cNvSpPr>
          <p:nvPr/>
        </p:nvSpPr>
        <p:spPr bwMode="auto">
          <a:xfrm>
            <a:off x="4281423" y="4311271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00" name="Straight Connector 99"/>
          <p:cNvCxnSpPr>
            <a:stCxn id="96" idx="5"/>
            <a:endCxn id="99" idx="0"/>
          </p:cNvCxnSpPr>
          <p:nvPr/>
        </p:nvCxnSpPr>
        <p:spPr>
          <a:xfrm>
            <a:off x="4190377" y="4076352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Rectangle 100"/>
          <p:cNvSpPr/>
          <p:nvPr/>
        </p:nvSpPr>
        <p:spPr>
          <a:xfrm>
            <a:off x="3678301" y="447555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4252471" y="447555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3926158" y="350839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400663" y="4134225"/>
            <a:ext cx="4074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b="1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w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866536" y="5410199"/>
                <a:ext cx="7820264" cy="46166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>
                <a:spAutoFit/>
              </a:bodyPr>
              <a:lstStyle/>
              <a:p>
                <a:pPr defTabSz="45720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CA" sz="1800" b="1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Step 1.2: </a:t>
                </a:r>
                <a:r>
                  <a:rPr lang="en-CA" sz="1800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expand </a:t>
                </a:r>
                <a14:m>
                  <m:oMath xmlns:m="http://schemas.openxmlformats.org/officeDocument/2006/math">
                    <m:r>
                      <a:rPr lang="en-CA" sz="1800" b="1" dirty="0" smtClean="0">
                        <a:solidFill>
                          <a:srgbClr val="000000"/>
                        </a:solidFill>
                        <a:latin typeface="Cambria Math"/>
                        <a:cs typeface="+mn-cs"/>
                      </a:rPr>
                      <m:t>𝒘</m:t>
                    </m:r>
                  </m:oMath>
                </a14:m>
                <a:r>
                  <a:rPr lang="en-CA" sz="1800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 and insert new item in it</a:t>
                </a:r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6536" y="5410199"/>
                <a:ext cx="7820264" cy="461665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1" name="Oval 386"/>
          <p:cNvSpPr>
            <a:spLocks noChangeArrowheads="1"/>
          </p:cNvSpPr>
          <p:nvPr/>
        </p:nvSpPr>
        <p:spPr bwMode="auto">
          <a:xfrm>
            <a:off x="5182101" y="4309169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12</a:t>
            </a:r>
          </a:p>
        </p:txBody>
      </p:sp>
      <p:sp>
        <p:nvSpPr>
          <p:cNvPr id="112" name="Rectangle 387"/>
          <p:cNvSpPr>
            <a:spLocks noChangeAspect="1" noChangeArrowheads="1"/>
          </p:cNvSpPr>
          <p:nvPr/>
        </p:nvSpPr>
        <p:spPr bwMode="auto">
          <a:xfrm>
            <a:off x="4969425" y="4827784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13" name="Straight Connector 112"/>
          <p:cNvCxnSpPr>
            <a:stCxn id="111" idx="3"/>
            <a:endCxn id="112" idx="0"/>
          </p:cNvCxnSpPr>
          <p:nvPr/>
        </p:nvCxnSpPr>
        <p:spPr>
          <a:xfrm flipH="1">
            <a:off x="5084519" y="4592865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Rectangle 387"/>
          <p:cNvSpPr>
            <a:spLocks noChangeAspect="1" noChangeArrowheads="1"/>
          </p:cNvSpPr>
          <p:nvPr/>
        </p:nvSpPr>
        <p:spPr bwMode="auto">
          <a:xfrm>
            <a:off x="5546860" y="4827784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15" name="Straight Connector 114"/>
          <p:cNvCxnSpPr>
            <a:stCxn id="111" idx="5"/>
            <a:endCxn id="114" idx="0"/>
          </p:cNvCxnSpPr>
          <p:nvPr/>
        </p:nvCxnSpPr>
        <p:spPr>
          <a:xfrm>
            <a:off x="5455814" y="4592865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Rectangle 115"/>
          <p:cNvSpPr/>
          <p:nvPr/>
        </p:nvSpPr>
        <p:spPr>
          <a:xfrm>
            <a:off x="4943738" y="499207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5517908" y="499207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4982142" y="412450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4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249267" y="653027"/>
            <a:ext cx="37538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Example: Insert 12</a:t>
            </a:r>
            <a:endParaRPr lang="en-US" sz="18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9464808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E9290F7-C6B0-A346-918C-CFC1EFF49AA0}" type="slidenum">
              <a:rPr lang="en-US" sz="1400">
                <a:solidFill>
                  <a:srgbClr val="000000"/>
                </a:solidFill>
              </a:rPr>
              <a:pPr eaLnBrk="1" hangingPunct="1"/>
              <a:t>165</a:t>
            </a:fld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1" name="Oval 386"/>
          <p:cNvSpPr>
            <a:spLocks noChangeArrowheads="1"/>
          </p:cNvSpPr>
          <p:nvPr/>
        </p:nvSpPr>
        <p:spPr bwMode="auto">
          <a:xfrm>
            <a:off x="3588463" y="1813043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7</a:t>
            </a:r>
          </a:p>
        </p:txBody>
      </p:sp>
      <p:cxnSp>
        <p:nvCxnSpPr>
          <p:cNvPr id="12" name="Straight Connector 11"/>
          <p:cNvCxnSpPr>
            <a:stCxn id="11" idx="2"/>
            <a:endCxn id="30" idx="7"/>
          </p:cNvCxnSpPr>
          <p:nvPr/>
        </p:nvCxnSpPr>
        <p:spPr>
          <a:xfrm flipH="1">
            <a:off x="1859236" y="1973381"/>
            <a:ext cx="1729227" cy="3558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386"/>
          <p:cNvSpPr>
            <a:spLocks noChangeArrowheads="1"/>
          </p:cNvSpPr>
          <p:nvPr/>
        </p:nvSpPr>
        <p:spPr bwMode="auto">
          <a:xfrm>
            <a:off x="5887951" y="21881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19</a:t>
            </a:r>
          </a:p>
        </p:txBody>
      </p:sp>
      <p:cxnSp>
        <p:nvCxnSpPr>
          <p:cNvPr id="14" name="Straight Connector 13"/>
          <p:cNvCxnSpPr>
            <a:stCxn id="13" idx="5"/>
            <a:endCxn id="15" idx="1"/>
          </p:cNvCxnSpPr>
          <p:nvPr/>
        </p:nvCxnSpPr>
        <p:spPr>
          <a:xfrm>
            <a:off x="6161664" y="2461880"/>
            <a:ext cx="852730" cy="2055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386"/>
          <p:cNvSpPr>
            <a:spLocks noChangeArrowheads="1"/>
          </p:cNvSpPr>
          <p:nvPr/>
        </p:nvSpPr>
        <p:spPr bwMode="auto">
          <a:xfrm>
            <a:off x="6967432" y="26204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31</a:t>
            </a:r>
          </a:p>
        </p:txBody>
      </p:sp>
      <p:sp>
        <p:nvSpPr>
          <p:cNvPr id="16" name="Rectangle 387"/>
          <p:cNvSpPr>
            <a:spLocks noChangeAspect="1" noChangeArrowheads="1"/>
          </p:cNvSpPr>
          <p:nvPr/>
        </p:nvSpPr>
        <p:spPr bwMode="auto">
          <a:xfrm>
            <a:off x="7706915" y="3232670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7" name="Straight Connector 16"/>
          <p:cNvCxnSpPr>
            <a:stCxn id="15" idx="5"/>
            <a:endCxn id="16" idx="0"/>
          </p:cNvCxnSpPr>
          <p:nvPr/>
        </p:nvCxnSpPr>
        <p:spPr>
          <a:xfrm>
            <a:off x="7241145" y="2894180"/>
            <a:ext cx="580864" cy="33849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386"/>
          <p:cNvSpPr>
            <a:spLocks noChangeArrowheads="1"/>
          </p:cNvSpPr>
          <p:nvPr/>
        </p:nvSpPr>
        <p:spPr bwMode="auto">
          <a:xfrm>
            <a:off x="6538243" y="3234682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23</a:t>
            </a:r>
          </a:p>
        </p:txBody>
      </p:sp>
      <p:sp>
        <p:nvSpPr>
          <p:cNvPr id="19" name="Rectangle 387"/>
          <p:cNvSpPr>
            <a:spLocks noChangeAspect="1" noChangeArrowheads="1"/>
          </p:cNvSpPr>
          <p:nvPr/>
        </p:nvSpPr>
        <p:spPr bwMode="auto">
          <a:xfrm>
            <a:off x="6320324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0" name="Straight Connector 19"/>
          <p:cNvCxnSpPr>
            <a:stCxn id="18" idx="3"/>
            <a:endCxn id="19" idx="0"/>
          </p:cNvCxnSpPr>
          <p:nvPr/>
        </p:nvCxnSpPr>
        <p:spPr>
          <a:xfrm flipH="1">
            <a:off x="6435418" y="3508395"/>
            <a:ext cx="149787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15" idx="3"/>
            <a:endCxn id="18" idx="0"/>
          </p:cNvCxnSpPr>
          <p:nvPr/>
        </p:nvCxnSpPr>
        <p:spPr>
          <a:xfrm flipH="1">
            <a:off x="6698581" y="2894180"/>
            <a:ext cx="315813" cy="3405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11" idx="6"/>
            <a:endCxn id="13" idx="1"/>
          </p:cNvCxnSpPr>
          <p:nvPr/>
        </p:nvCxnSpPr>
        <p:spPr>
          <a:xfrm>
            <a:off x="3909138" y="1973381"/>
            <a:ext cx="2025775" cy="261748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387"/>
          <p:cNvSpPr>
            <a:spLocks noChangeAspect="1" noChangeArrowheads="1"/>
          </p:cNvSpPr>
          <p:nvPr/>
        </p:nvSpPr>
        <p:spPr bwMode="auto">
          <a:xfrm>
            <a:off x="6875042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4" name="Straight Connector 23"/>
          <p:cNvCxnSpPr>
            <a:stCxn id="18" idx="5"/>
            <a:endCxn id="23" idx="0"/>
          </p:cNvCxnSpPr>
          <p:nvPr/>
        </p:nvCxnSpPr>
        <p:spPr>
          <a:xfrm>
            <a:off x="6811956" y="3508395"/>
            <a:ext cx="17818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386"/>
          <p:cNvSpPr>
            <a:spLocks noChangeArrowheads="1"/>
          </p:cNvSpPr>
          <p:nvPr/>
        </p:nvSpPr>
        <p:spPr bwMode="auto">
          <a:xfrm>
            <a:off x="5100264" y="2667714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8100">
            <a:solidFill>
              <a:srgbClr val="C00000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13</a:t>
            </a:r>
          </a:p>
        </p:txBody>
      </p:sp>
      <p:cxnSp>
        <p:nvCxnSpPr>
          <p:cNvPr id="27" name="Straight Connector 26"/>
          <p:cNvCxnSpPr>
            <a:stCxn id="25" idx="3"/>
            <a:endCxn id="80" idx="7"/>
          </p:cNvCxnSpPr>
          <p:nvPr/>
        </p:nvCxnSpPr>
        <p:spPr>
          <a:xfrm flipH="1">
            <a:off x="4691121" y="2941427"/>
            <a:ext cx="456105" cy="314116"/>
          </a:xfrm>
          <a:prstGeom prst="line">
            <a:avLst/>
          </a:prstGeom>
          <a:ln w="38100">
            <a:solidFill>
              <a:srgbClr val="C00000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25" idx="5"/>
          </p:cNvCxnSpPr>
          <p:nvPr/>
        </p:nvCxnSpPr>
        <p:spPr>
          <a:xfrm>
            <a:off x="5373977" y="2941427"/>
            <a:ext cx="339337" cy="3115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3" idx="3"/>
            <a:endCxn id="25" idx="7"/>
          </p:cNvCxnSpPr>
          <p:nvPr/>
        </p:nvCxnSpPr>
        <p:spPr>
          <a:xfrm flipH="1">
            <a:off x="5373977" y="2461880"/>
            <a:ext cx="560936" cy="252796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386"/>
          <p:cNvSpPr>
            <a:spLocks noChangeArrowheads="1"/>
          </p:cNvSpPr>
          <p:nvPr/>
        </p:nvSpPr>
        <p:spPr bwMode="auto">
          <a:xfrm>
            <a:off x="1585523" y="2282225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</a:t>
            </a:r>
          </a:p>
        </p:txBody>
      </p:sp>
      <p:cxnSp>
        <p:nvCxnSpPr>
          <p:cNvPr id="32" name="Straight Connector 31"/>
          <p:cNvCxnSpPr>
            <a:stCxn id="30" idx="5"/>
            <a:endCxn id="62" idx="1"/>
          </p:cNvCxnSpPr>
          <p:nvPr/>
        </p:nvCxnSpPr>
        <p:spPr>
          <a:xfrm>
            <a:off x="1859236" y="2555938"/>
            <a:ext cx="400173" cy="3010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86"/>
          <p:cNvSpPr>
            <a:spLocks noChangeArrowheads="1"/>
          </p:cNvSpPr>
          <p:nvPr/>
        </p:nvSpPr>
        <p:spPr bwMode="auto">
          <a:xfrm>
            <a:off x="936566" y="2813540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</a:t>
            </a:r>
          </a:p>
        </p:txBody>
      </p:sp>
      <p:sp>
        <p:nvSpPr>
          <p:cNvPr id="34" name="Rectangle 387"/>
          <p:cNvSpPr>
            <a:spLocks noChangeAspect="1" noChangeArrowheads="1"/>
          </p:cNvSpPr>
          <p:nvPr/>
        </p:nvSpPr>
        <p:spPr bwMode="auto">
          <a:xfrm>
            <a:off x="787190" y="3421922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5" name="Straight Connector 34"/>
          <p:cNvCxnSpPr>
            <a:stCxn id="33" idx="3"/>
            <a:endCxn id="34" idx="0"/>
          </p:cNvCxnSpPr>
          <p:nvPr/>
        </p:nvCxnSpPr>
        <p:spPr>
          <a:xfrm flipH="1">
            <a:off x="902284" y="3087253"/>
            <a:ext cx="81244" cy="3346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>
            <a:stCxn id="30" idx="3"/>
            <a:endCxn id="33" idx="7"/>
          </p:cNvCxnSpPr>
          <p:nvPr/>
        </p:nvCxnSpPr>
        <p:spPr>
          <a:xfrm flipH="1">
            <a:off x="1210279" y="2555938"/>
            <a:ext cx="422206" cy="3045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87"/>
          <p:cNvSpPr>
            <a:spLocks noChangeAspect="1" noChangeArrowheads="1"/>
          </p:cNvSpPr>
          <p:nvPr/>
        </p:nvSpPr>
        <p:spPr bwMode="auto">
          <a:xfrm>
            <a:off x="1244121" y="3411233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8" name="Straight Connector 37"/>
          <p:cNvCxnSpPr>
            <a:stCxn id="33" idx="5"/>
            <a:endCxn id="37" idx="0"/>
          </p:cNvCxnSpPr>
          <p:nvPr/>
        </p:nvCxnSpPr>
        <p:spPr>
          <a:xfrm>
            <a:off x="1210279" y="3087253"/>
            <a:ext cx="148936" cy="3239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6"/>
          <p:cNvSpPr>
            <a:spLocks noChangeArrowheads="1"/>
          </p:cNvSpPr>
          <p:nvPr/>
        </p:nvSpPr>
        <p:spPr bwMode="auto">
          <a:xfrm>
            <a:off x="5534434" y="3234682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15</a:t>
            </a:r>
          </a:p>
        </p:txBody>
      </p:sp>
      <p:sp>
        <p:nvSpPr>
          <p:cNvPr id="40" name="Rectangle 387"/>
          <p:cNvSpPr>
            <a:spLocks noChangeAspect="1" noChangeArrowheads="1"/>
          </p:cNvSpPr>
          <p:nvPr/>
        </p:nvSpPr>
        <p:spPr bwMode="auto">
          <a:xfrm>
            <a:off x="5321758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1" name="Straight Connector 40"/>
          <p:cNvCxnSpPr>
            <a:stCxn id="39" idx="3"/>
            <a:endCxn id="40" idx="0"/>
          </p:cNvCxnSpPr>
          <p:nvPr/>
        </p:nvCxnSpPr>
        <p:spPr>
          <a:xfrm flipH="1">
            <a:off x="5436852" y="3508395"/>
            <a:ext cx="144544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387"/>
          <p:cNvSpPr>
            <a:spLocks noChangeAspect="1" noChangeArrowheads="1"/>
          </p:cNvSpPr>
          <p:nvPr/>
        </p:nvSpPr>
        <p:spPr bwMode="auto">
          <a:xfrm>
            <a:off x="5899193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3" name="Straight Connector 42"/>
          <p:cNvCxnSpPr>
            <a:stCxn id="39" idx="5"/>
            <a:endCxn id="42" idx="0"/>
          </p:cNvCxnSpPr>
          <p:nvPr/>
        </p:nvCxnSpPr>
        <p:spPr>
          <a:xfrm>
            <a:off x="5808147" y="3508395"/>
            <a:ext cx="20614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913755" y="247770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15692" y="359404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244121" y="357205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594200" y="195985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296071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870241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6276048" y="393627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6839293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7692941" y="340937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657304" y="295714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068158" y="233373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4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982594" y="229809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434362" y="297387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5980282" y="1863858"/>
            <a:ext cx="117019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4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3609787" y="148291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5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62" name="Oval 386"/>
          <p:cNvSpPr>
            <a:spLocks noChangeArrowheads="1"/>
          </p:cNvSpPr>
          <p:nvPr/>
        </p:nvSpPr>
        <p:spPr bwMode="auto">
          <a:xfrm>
            <a:off x="2212447" y="2810059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</a:t>
            </a:r>
          </a:p>
        </p:txBody>
      </p:sp>
      <p:sp>
        <p:nvSpPr>
          <p:cNvPr id="63" name="Rectangle 387"/>
          <p:cNvSpPr>
            <a:spLocks noChangeAspect="1" noChangeArrowheads="1"/>
          </p:cNvSpPr>
          <p:nvPr/>
        </p:nvSpPr>
        <p:spPr bwMode="auto">
          <a:xfrm>
            <a:off x="1877927" y="3415457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4" name="Straight Connector 63"/>
          <p:cNvCxnSpPr>
            <a:stCxn id="62" idx="3"/>
            <a:endCxn id="63" idx="0"/>
          </p:cNvCxnSpPr>
          <p:nvPr/>
        </p:nvCxnSpPr>
        <p:spPr>
          <a:xfrm flipH="1">
            <a:off x="1993021" y="3083772"/>
            <a:ext cx="266388" cy="331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>
            <a:stCxn id="62" idx="5"/>
          </p:cNvCxnSpPr>
          <p:nvPr/>
        </p:nvCxnSpPr>
        <p:spPr>
          <a:xfrm>
            <a:off x="2486160" y="3083772"/>
            <a:ext cx="339337" cy="3115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Oval 386"/>
          <p:cNvSpPr>
            <a:spLocks noChangeArrowheads="1"/>
          </p:cNvSpPr>
          <p:nvPr/>
        </p:nvSpPr>
        <p:spPr bwMode="auto">
          <a:xfrm>
            <a:off x="2646617" y="3377027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4</a:t>
            </a:r>
          </a:p>
        </p:txBody>
      </p:sp>
      <p:sp>
        <p:nvSpPr>
          <p:cNvPr id="68" name="Rectangle 387"/>
          <p:cNvSpPr>
            <a:spLocks noChangeAspect="1" noChangeArrowheads="1"/>
          </p:cNvSpPr>
          <p:nvPr/>
        </p:nvSpPr>
        <p:spPr bwMode="auto">
          <a:xfrm>
            <a:off x="2433941" y="3895642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9" name="Straight Connector 68"/>
          <p:cNvCxnSpPr>
            <a:stCxn id="67" idx="3"/>
            <a:endCxn id="68" idx="0"/>
          </p:cNvCxnSpPr>
          <p:nvPr/>
        </p:nvCxnSpPr>
        <p:spPr>
          <a:xfrm flipH="1">
            <a:off x="2549035" y="3660723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Rectangle 387"/>
          <p:cNvSpPr>
            <a:spLocks noChangeAspect="1" noChangeArrowheads="1"/>
          </p:cNvSpPr>
          <p:nvPr/>
        </p:nvSpPr>
        <p:spPr bwMode="auto">
          <a:xfrm>
            <a:off x="3011376" y="3895642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71" name="Straight Connector 70"/>
          <p:cNvCxnSpPr>
            <a:stCxn id="67" idx="5"/>
            <a:endCxn id="70" idx="0"/>
          </p:cNvCxnSpPr>
          <p:nvPr/>
        </p:nvCxnSpPr>
        <p:spPr>
          <a:xfrm>
            <a:off x="2920330" y="3660723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tangle 71"/>
          <p:cNvSpPr/>
          <p:nvPr/>
        </p:nvSpPr>
        <p:spPr>
          <a:xfrm>
            <a:off x="1806429" y="358852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2408254" y="405993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2982424" y="405993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2769487" y="309949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2363550" y="248613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80" name="Oval 386"/>
          <p:cNvSpPr>
            <a:spLocks noChangeArrowheads="1"/>
          </p:cNvSpPr>
          <p:nvPr/>
        </p:nvSpPr>
        <p:spPr bwMode="auto">
          <a:xfrm>
            <a:off x="4417408" y="3208581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8100">
            <a:solidFill>
              <a:srgbClr val="C00000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9</a:t>
            </a:r>
          </a:p>
        </p:txBody>
      </p:sp>
      <p:cxnSp>
        <p:nvCxnSpPr>
          <p:cNvPr id="82" name="Straight Connector 81"/>
          <p:cNvCxnSpPr>
            <a:stCxn id="80" idx="3"/>
            <a:endCxn id="96" idx="7"/>
          </p:cNvCxnSpPr>
          <p:nvPr/>
        </p:nvCxnSpPr>
        <p:spPr>
          <a:xfrm flipH="1">
            <a:off x="4190377" y="3482294"/>
            <a:ext cx="273993" cy="3590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80" idx="5"/>
          </p:cNvCxnSpPr>
          <p:nvPr/>
        </p:nvCxnSpPr>
        <p:spPr>
          <a:xfrm>
            <a:off x="4691121" y="3482294"/>
            <a:ext cx="339337" cy="311577"/>
          </a:xfrm>
          <a:prstGeom prst="line">
            <a:avLst/>
          </a:prstGeom>
          <a:ln w="38100">
            <a:solidFill>
              <a:srgbClr val="C00000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Oval 386"/>
          <p:cNvSpPr>
            <a:spLocks noChangeArrowheads="1"/>
          </p:cNvSpPr>
          <p:nvPr/>
        </p:nvSpPr>
        <p:spPr bwMode="auto">
          <a:xfrm>
            <a:off x="4851578" y="3775549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8100">
            <a:solidFill>
              <a:srgbClr val="C00000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11</a:t>
            </a:r>
          </a:p>
        </p:txBody>
      </p:sp>
      <p:sp>
        <p:nvSpPr>
          <p:cNvPr id="85" name="Rectangle 387"/>
          <p:cNvSpPr>
            <a:spLocks noChangeAspect="1" noChangeArrowheads="1"/>
          </p:cNvSpPr>
          <p:nvPr/>
        </p:nvSpPr>
        <p:spPr bwMode="auto">
          <a:xfrm>
            <a:off x="4638902" y="4294165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86" name="Straight Connector 85"/>
          <p:cNvCxnSpPr>
            <a:stCxn id="84" idx="3"/>
            <a:endCxn id="85" idx="0"/>
          </p:cNvCxnSpPr>
          <p:nvPr/>
        </p:nvCxnSpPr>
        <p:spPr>
          <a:xfrm flipH="1">
            <a:off x="4753996" y="4049262"/>
            <a:ext cx="144544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84" idx="5"/>
            <a:endCxn id="111" idx="0"/>
          </p:cNvCxnSpPr>
          <p:nvPr/>
        </p:nvCxnSpPr>
        <p:spPr>
          <a:xfrm>
            <a:off x="5125291" y="4049262"/>
            <a:ext cx="217148" cy="259907"/>
          </a:xfrm>
          <a:prstGeom prst="line">
            <a:avLst/>
          </a:prstGeom>
          <a:ln w="38100">
            <a:solidFill>
              <a:srgbClr val="C00000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tangle 89"/>
          <p:cNvSpPr/>
          <p:nvPr/>
        </p:nvSpPr>
        <p:spPr>
          <a:xfrm>
            <a:off x="4613215" y="445845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974448" y="3498014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415533" y="287521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6" name="Oval 386"/>
          <p:cNvSpPr>
            <a:spLocks noChangeArrowheads="1"/>
          </p:cNvSpPr>
          <p:nvPr/>
        </p:nvSpPr>
        <p:spPr bwMode="auto">
          <a:xfrm>
            <a:off x="3916664" y="3792656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8</a:t>
            </a:r>
          </a:p>
        </p:txBody>
      </p:sp>
      <p:sp>
        <p:nvSpPr>
          <p:cNvPr id="97" name="Rectangle 387"/>
          <p:cNvSpPr>
            <a:spLocks noChangeAspect="1" noChangeArrowheads="1"/>
          </p:cNvSpPr>
          <p:nvPr/>
        </p:nvSpPr>
        <p:spPr bwMode="auto">
          <a:xfrm>
            <a:off x="3703988" y="4311271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98" name="Straight Connector 97"/>
          <p:cNvCxnSpPr>
            <a:stCxn id="96" idx="3"/>
            <a:endCxn id="97" idx="0"/>
          </p:cNvCxnSpPr>
          <p:nvPr/>
        </p:nvCxnSpPr>
        <p:spPr>
          <a:xfrm flipH="1">
            <a:off x="3819082" y="4076352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387"/>
          <p:cNvSpPr>
            <a:spLocks noChangeAspect="1" noChangeArrowheads="1"/>
          </p:cNvSpPr>
          <p:nvPr/>
        </p:nvSpPr>
        <p:spPr bwMode="auto">
          <a:xfrm>
            <a:off x="4281423" y="4311271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00" name="Straight Connector 99"/>
          <p:cNvCxnSpPr>
            <a:stCxn id="96" idx="5"/>
            <a:endCxn id="99" idx="0"/>
          </p:cNvCxnSpPr>
          <p:nvPr/>
        </p:nvCxnSpPr>
        <p:spPr>
          <a:xfrm>
            <a:off x="4190377" y="4076352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Rectangle 100"/>
          <p:cNvSpPr/>
          <p:nvPr/>
        </p:nvSpPr>
        <p:spPr>
          <a:xfrm>
            <a:off x="3678301" y="447555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4252471" y="447555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3926158" y="350839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400663" y="4134225"/>
            <a:ext cx="4074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b="1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w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866536" y="5410199"/>
                <a:ext cx="7820264" cy="83099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>
                <a:spAutoFit/>
              </a:bodyPr>
              <a:lstStyle/>
              <a:p>
                <a:pPr defTabSz="116205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CA" sz="1800" b="1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Step 2.1: </a:t>
                </a:r>
                <a:r>
                  <a:rPr lang="en-CA" sz="1800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move up along ancestral path of </a:t>
                </a:r>
                <a14:m>
                  <m:oMath xmlns:m="http://schemas.openxmlformats.org/officeDocument/2006/math">
                    <m:r>
                      <a:rPr lang="en-CA" sz="1800" b="1" dirty="0" smtClean="0">
                        <a:solidFill>
                          <a:srgbClr val="000000"/>
                        </a:solidFill>
                        <a:latin typeface="Cambria Math"/>
                        <a:cs typeface="+mn-cs"/>
                      </a:rPr>
                      <m:t>𝒘</m:t>
                    </m:r>
                  </m:oMath>
                </a14:m>
                <a:r>
                  <a:rPr lang="en-CA" sz="1800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; update</a:t>
                </a:r>
                <a:br>
                  <a:rPr lang="en-CA" sz="1800" i="0" dirty="0">
                    <a:solidFill>
                      <a:srgbClr val="000000"/>
                    </a:solidFill>
                    <a:latin typeface="Arial"/>
                    <a:cs typeface="+mn-cs"/>
                  </a:rPr>
                </a:br>
                <a:r>
                  <a:rPr lang="en-CA" sz="1800" i="0" dirty="0">
                    <a:solidFill>
                      <a:srgbClr val="000000"/>
                    </a:solidFill>
                    <a:latin typeface="Arial"/>
                    <a:cs typeface="+mn-cs"/>
                  </a:rPr>
                  <a:t>	ancestor heights; find unbalanced node.</a:t>
                </a:r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6536" y="5410199"/>
                <a:ext cx="7820264" cy="830997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1" name="Oval 386"/>
          <p:cNvSpPr>
            <a:spLocks noChangeArrowheads="1"/>
          </p:cNvSpPr>
          <p:nvPr/>
        </p:nvSpPr>
        <p:spPr bwMode="auto">
          <a:xfrm>
            <a:off x="5182101" y="4309169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12</a:t>
            </a:r>
          </a:p>
        </p:txBody>
      </p:sp>
      <p:sp>
        <p:nvSpPr>
          <p:cNvPr id="112" name="Rectangle 387"/>
          <p:cNvSpPr>
            <a:spLocks noChangeAspect="1" noChangeArrowheads="1"/>
          </p:cNvSpPr>
          <p:nvPr/>
        </p:nvSpPr>
        <p:spPr bwMode="auto">
          <a:xfrm>
            <a:off x="4969425" y="4827784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13" name="Straight Connector 112"/>
          <p:cNvCxnSpPr>
            <a:stCxn id="111" idx="3"/>
            <a:endCxn id="112" idx="0"/>
          </p:cNvCxnSpPr>
          <p:nvPr/>
        </p:nvCxnSpPr>
        <p:spPr>
          <a:xfrm flipH="1">
            <a:off x="5084519" y="4592865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Rectangle 387"/>
          <p:cNvSpPr>
            <a:spLocks noChangeAspect="1" noChangeArrowheads="1"/>
          </p:cNvSpPr>
          <p:nvPr/>
        </p:nvSpPr>
        <p:spPr bwMode="auto">
          <a:xfrm>
            <a:off x="5546860" y="4827784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15" name="Straight Connector 114"/>
          <p:cNvCxnSpPr>
            <a:stCxn id="111" idx="5"/>
            <a:endCxn id="114" idx="0"/>
          </p:cNvCxnSpPr>
          <p:nvPr/>
        </p:nvCxnSpPr>
        <p:spPr>
          <a:xfrm>
            <a:off x="5455814" y="4592865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Rectangle 115"/>
          <p:cNvSpPr/>
          <p:nvPr/>
        </p:nvSpPr>
        <p:spPr>
          <a:xfrm>
            <a:off x="4943738" y="499207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5517908" y="499207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4982142" y="412450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679498" y="3083772"/>
            <a:ext cx="9749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gency FB" panose="020B0503020202020204" pitchFamily="34" charset="0"/>
                <a:cs typeface="+mn-cs"/>
              </a:rPr>
              <a:t>imbalance</a:t>
            </a:r>
          </a:p>
        </p:txBody>
      </p:sp>
      <p:sp>
        <p:nvSpPr>
          <p:cNvPr id="104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249267" y="653027"/>
            <a:ext cx="37538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Example: Insert 12</a:t>
            </a:r>
            <a:endParaRPr lang="en-US" sz="18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0114773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 bwMode="auto">
          <a:xfrm>
            <a:off x="4229100" y="2428875"/>
            <a:ext cx="1362075" cy="1762125"/>
          </a:xfrm>
          <a:custGeom>
            <a:avLst/>
            <a:gdLst>
              <a:gd name="connsiteX0" fmla="*/ 1076325 w 1409700"/>
              <a:gd name="connsiteY0" fmla="*/ 0 h 1885950"/>
              <a:gd name="connsiteX1" fmla="*/ 0 w 1409700"/>
              <a:gd name="connsiteY1" fmla="*/ 971550 h 1885950"/>
              <a:gd name="connsiteX2" fmla="*/ 857250 w 1409700"/>
              <a:gd name="connsiteY2" fmla="*/ 1885950 h 1885950"/>
              <a:gd name="connsiteX3" fmla="*/ 1133475 w 1409700"/>
              <a:gd name="connsiteY3" fmla="*/ 1733550 h 1885950"/>
              <a:gd name="connsiteX4" fmla="*/ 1152525 w 1409700"/>
              <a:gd name="connsiteY4" fmla="*/ 1295400 h 1885950"/>
              <a:gd name="connsiteX5" fmla="*/ 1152525 w 1409700"/>
              <a:gd name="connsiteY5" fmla="*/ 1114425 h 1885950"/>
              <a:gd name="connsiteX6" fmla="*/ 847725 w 1409700"/>
              <a:gd name="connsiteY6" fmla="*/ 1200150 h 1885950"/>
              <a:gd name="connsiteX7" fmla="*/ 685800 w 1409700"/>
              <a:gd name="connsiteY7" fmla="*/ 1057275 h 1885950"/>
              <a:gd name="connsiteX8" fmla="*/ 723900 w 1409700"/>
              <a:gd name="connsiteY8" fmla="*/ 876300 h 1885950"/>
              <a:gd name="connsiteX9" fmla="*/ 981075 w 1409700"/>
              <a:gd name="connsiteY9" fmla="*/ 723900 h 1885950"/>
              <a:gd name="connsiteX10" fmla="*/ 1219200 w 1409700"/>
              <a:gd name="connsiteY10" fmla="*/ 714375 h 1885950"/>
              <a:gd name="connsiteX11" fmla="*/ 1409700 w 1409700"/>
              <a:gd name="connsiteY11" fmla="*/ 581025 h 1885950"/>
              <a:gd name="connsiteX12" fmla="*/ 1409700 w 1409700"/>
              <a:gd name="connsiteY12" fmla="*/ 409575 h 1885950"/>
              <a:gd name="connsiteX13" fmla="*/ 1362075 w 1409700"/>
              <a:gd name="connsiteY13" fmla="*/ 104775 h 1885950"/>
              <a:gd name="connsiteX14" fmla="*/ 1209675 w 1409700"/>
              <a:gd name="connsiteY14" fmla="*/ 28575 h 1885950"/>
              <a:gd name="connsiteX15" fmla="*/ 1076325 w 1409700"/>
              <a:gd name="connsiteY15" fmla="*/ 0 h 1885950"/>
              <a:gd name="connsiteX0" fmla="*/ 971550 w 1409700"/>
              <a:gd name="connsiteY0" fmla="*/ 28575 h 1857375"/>
              <a:gd name="connsiteX1" fmla="*/ 0 w 1409700"/>
              <a:gd name="connsiteY1" fmla="*/ 942975 h 1857375"/>
              <a:gd name="connsiteX2" fmla="*/ 857250 w 1409700"/>
              <a:gd name="connsiteY2" fmla="*/ 1857375 h 1857375"/>
              <a:gd name="connsiteX3" fmla="*/ 1133475 w 1409700"/>
              <a:gd name="connsiteY3" fmla="*/ 1704975 h 1857375"/>
              <a:gd name="connsiteX4" fmla="*/ 1152525 w 1409700"/>
              <a:gd name="connsiteY4" fmla="*/ 1266825 h 1857375"/>
              <a:gd name="connsiteX5" fmla="*/ 1152525 w 1409700"/>
              <a:gd name="connsiteY5" fmla="*/ 1085850 h 1857375"/>
              <a:gd name="connsiteX6" fmla="*/ 847725 w 1409700"/>
              <a:gd name="connsiteY6" fmla="*/ 1171575 h 1857375"/>
              <a:gd name="connsiteX7" fmla="*/ 685800 w 1409700"/>
              <a:gd name="connsiteY7" fmla="*/ 1028700 h 1857375"/>
              <a:gd name="connsiteX8" fmla="*/ 723900 w 1409700"/>
              <a:gd name="connsiteY8" fmla="*/ 847725 h 1857375"/>
              <a:gd name="connsiteX9" fmla="*/ 981075 w 1409700"/>
              <a:gd name="connsiteY9" fmla="*/ 695325 h 1857375"/>
              <a:gd name="connsiteX10" fmla="*/ 1219200 w 1409700"/>
              <a:gd name="connsiteY10" fmla="*/ 685800 h 1857375"/>
              <a:gd name="connsiteX11" fmla="*/ 1409700 w 1409700"/>
              <a:gd name="connsiteY11" fmla="*/ 552450 h 1857375"/>
              <a:gd name="connsiteX12" fmla="*/ 1409700 w 1409700"/>
              <a:gd name="connsiteY12" fmla="*/ 381000 h 1857375"/>
              <a:gd name="connsiteX13" fmla="*/ 1362075 w 1409700"/>
              <a:gd name="connsiteY13" fmla="*/ 76200 h 1857375"/>
              <a:gd name="connsiteX14" fmla="*/ 1209675 w 1409700"/>
              <a:gd name="connsiteY14" fmla="*/ 0 h 1857375"/>
              <a:gd name="connsiteX15" fmla="*/ 971550 w 1409700"/>
              <a:gd name="connsiteY15" fmla="*/ 28575 h 1857375"/>
              <a:gd name="connsiteX0" fmla="*/ 971550 w 1409700"/>
              <a:gd name="connsiteY0" fmla="*/ 28575 h 1857375"/>
              <a:gd name="connsiteX1" fmla="*/ 819150 w 1409700"/>
              <a:gd name="connsiteY1" fmla="*/ 333375 h 1857375"/>
              <a:gd name="connsiteX2" fmla="*/ 0 w 1409700"/>
              <a:gd name="connsiteY2" fmla="*/ 942975 h 1857375"/>
              <a:gd name="connsiteX3" fmla="*/ 857250 w 1409700"/>
              <a:gd name="connsiteY3" fmla="*/ 1857375 h 1857375"/>
              <a:gd name="connsiteX4" fmla="*/ 1133475 w 1409700"/>
              <a:gd name="connsiteY4" fmla="*/ 1704975 h 1857375"/>
              <a:gd name="connsiteX5" fmla="*/ 1152525 w 1409700"/>
              <a:gd name="connsiteY5" fmla="*/ 1266825 h 1857375"/>
              <a:gd name="connsiteX6" fmla="*/ 1152525 w 1409700"/>
              <a:gd name="connsiteY6" fmla="*/ 1085850 h 1857375"/>
              <a:gd name="connsiteX7" fmla="*/ 847725 w 1409700"/>
              <a:gd name="connsiteY7" fmla="*/ 1171575 h 1857375"/>
              <a:gd name="connsiteX8" fmla="*/ 685800 w 1409700"/>
              <a:gd name="connsiteY8" fmla="*/ 1028700 h 1857375"/>
              <a:gd name="connsiteX9" fmla="*/ 723900 w 1409700"/>
              <a:gd name="connsiteY9" fmla="*/ 847725 h 1857375"/>
              <a:gd name="connsiteX10" fmla="*/ 981075 w 1409700"/>
              <a:gd name="connsiteY10" fmla="*/ 695325 h 1857375"/>
              <a:gd name="connsiteX11" fmla="*/ 1219200 w 1409700"/>
              <a:gd name="connsiteY11" fmla="*/ 685800 h 1857375"/>
              <a:gd name="connsiteX12" fmla="*/ 1409700 w 1409700"/>
              <a:gd name="connsiteY12" fmla="*/ 552450 h 1857375"/>
              <a:gd name="connsiteX13" fmla="*/ 1409700 w 1409700"/>
              <a:gd name="connsiteY13" fmla="*/ 381000 h 1857375"/>
              <a:gd name="connsiteX14" fmla="*/ 1362075 w 1409700"/>
              <a:gd name="connsiteY14" fmla="*/ 76200 h 1857375"/>
              <a:gd name="connsiteX15" fmla="*/ 1209675 w 1409700"/>
              <a:gd name="connsiteY15" fmla="*/ 0 h 1857375"/>
              <a:gd name="connsiteX16" fmla="*/ 971550 w 1409700"/>
              <a:gd name="connsiteY16" fmla="*/ 28575 h 1857375"/>
              <a:gd name="connsiteX0" fmla="*/ 971550 w 1409700"/>
              <a:gd name="connsiteY0" fmla="*/ 28575 h 1857375"/>
              <a:gd name="connsiteX1" fmla="*/ 819150 w 1409700"/>
              <a:gd name="connsiteY1" fmla="*/ 333375 h 1857375"/>
              <a:gd name="connsiteX2" fmla="*/ 819150 w 1409700"/>
              <a:gd name="connsiteY2" fmla="*/ 504825 h 1857375"/>
              <a:gd name="connsiteX3" fmla="*/ 0 w 1409700"/>
              <a:gd name="connsiteY3" fmla="*/ 942975 h 1857375"/>
              <a:gd name="connsiteX4" fmla="*/ 857250 w 1409700"/>
              <a:gd name="connsiteY4" fmla="*/ 1857375 h 1857375"/>
              <a:gd name="connsiteX5" fmla="*/ 1133475 w 1409700"/>
              <a:gd name="connsiteY5" fmla="*/ 1704975 h 1857375"/>
              <a:gd name="connsiteX6" fmla="*/ 1152525 w 1409700"/>
              <a:gd name="connsiteY6" fmla="*/ 1266825 h 1857375"/>
              <a:gd name="connsiteX7" fmla="*/ 1152525 w 1409700"/>
              <a:gd name="connsiteY7" fmla="*/ 1085850 h 1857375"/>
              <a:gd name="connsiteX8" fmla="*/ 847725 w 1409700"/>
              <a:gd name="connsiteY8" fmla="*/ 1171575 h 1857375"/>
              <a:gd name="connsiteX9" fmla="*/ 685800 w 1409700"/>
              <a:gd name="connsiteY9" fmla="*/ 1028700 h 1857375"/>
              <a:gd name="connsiteX10" fmla="*/ 723900 w 1409700"/>
              <a:gd name="connsiteY10" fmla="*/ 847725 h 1857375"/>
              <a:gd name="connsiteX11" fmla="*/ 981075 w 1409700"/>
              <a:gd name="connsiteY11" fmla="*/ 695325 h 1857375"/>
              <a:gd name="connsiteX12" fmla="*/ 1219200 w 1409700"/>
              <a:gd name="connsiteY12" fmla="*/ 685800 h 1857375"/>
              <a:gd name="connsiteX13" fmla="*/ 1409700 w 1409700"/>
              <a:gd name="connsiteY13" fmla="*/ 552450 h 1857375"/>
              <a:gd name="connsiteX14" fmla="*/ 1409700 w 1409700"/>
              <a:gd name="connsiteY14" fmla="*/ 381000 h 1857375"/>
              <a:gd name="connsiteX15" fmla="*/ 1362075 w 1409700"/>
              <a:gd name="connsiteY15" fmla="*/ 76200 h 1857375"/>
              <a:gd name="connsiteX16" fmla="*/ 1209675 w 1409700"/>
              <a:gd name="connsiteY16" fmla="*/ 0 h 1857375"/>
              <a:gd name="connsiteX17" fmla="*/ 971550 w 1409700"/>
              <a:gd name="connsiteY17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0 w 1285875"/>
              <a:gd name="connsiteY3" fmla="*/ 962025 h 1857375"/>
              <a:gd name="connsiteX4" fmla="*/ 733425 w 1285875"/>
              <a:gd name="connsiteY4" fmla="*/ 1857375 h 1857375"/>
              <a:gd name="connsiteX5" fmla="*/ 1009650 w 1285875"/>
              <a:gd name="connsiteY5" fmla="*/ 1704975 h 1857375"/>
              <a:gd name="connsiteX6" fmla="*/ 1028700 w 1285875"/>
              <a:gd name="connsiteY6" fmla="*/ 1266825 h 1857375"/>
              <a:gd name="connsiteX7" fmla="*/ 1028700 w 1285875"/>
              <a:gd name="connsiteY7" fmla="*/ 1085850 h 1857375"/>
              <a:gd name="connsiteX8" fmla="*/ 723900 w 1285875"/>
              <a:gd name="connsiteY8" fmla="*/ 1171575 h 1857375"/>
              <a:gd name="connsiteX9" fmla="*/ 561975 w 1285875"/>
              <a:gd name="connsiteY9" fmla="*/ 1028700 h 1857375"/>
              <a:gd name="connsiteX10" fmla="*/ 600075 w 1285875"/>
              <a:gd name="connsiteY10" fmla="*/ 847725 h 1857375"/>
              <a:gd name="connsiteX11" fmla="*/ 857250 w 1285875"/>
              <a:gd name="connsiteY11" fmla="*/ 695325 h 1857375"/>
              <a:gd name="connsiteX12" fmla="*/ 1095375 w 1285875"/>
              <a:gd name="connsiteY12" fmla="*/ 685800 h 1857375"/>
              <a:gd name="connsiteX13" fmla="*/ 1285875 w 1285875"/>
              <a:gd name="connsiteY13" fmla="*/ 552450 h 1857375"/>
              <a:gd name="connsiteX14" fmla="*/ 1285875 w 1285875"/>
              <a:gd name="connsiteY14" fmla="*/ 381000 h 1857375"/>
              <a:gd name="connsiteX15" fmla="*/ 1238250 w 1285875"/>
              <a:gd name="connsiteY15" fmla="*/ 76200 h 1857375"/>
              <a:gd name="connsiteX16" fmla="*/ 1085850 w 1285875"/>
              <a:gd name="connsiteY16" fmla="*/ 0 h 1857375"/>
              <a:gd name="connsiteX17" fmla="*/ 847725 w 1285875"/>
              <a:gd name="connsiteY17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76200 w 1285875"/>
              <a:gd name="connsiteY3" fmla="*/ 752475 h 1857375"/>
              <a:gd name="connsiteX4" fmla="*/ 0 w 1285875"/>
              <a:gd name="connsiteY4" fmla="*/ 962025 h 1857375"/>
              <a:gd name="connsiteX5" fmla="*/ 733425 w 1285875"/>
              <a:gd name="connsiteY5" fmla="*/ 1857375 h 1857375"/>
              <a:gd name="connsiteX6" fmla="*/ 1009650 w 1285875"/>
              <a:gd name="connsiteY6" fmla="*/ 1704975 h 1857375"/>
              <a:gd name="connsiteX7" fmla="*/ 1028700 w 1285875"/>
              <a:gd name="connsiteY7" fmla="*/ 1266825 h 1857375"/>
              <a:gd name="connsiteX8" fmla="*/ 1028700 w 1285875"/>
              <a:gd name="connsiteY8" fmla="*/ 1085850 h 1857375"/>
              <a:gd name="connsiteX9" fmla="*/ 723900 w 1285875"/>
              <a:gd name="connsiteY9" fmla="*/ 1171575 h 1857375"/>
              <a:gd name="connsiteX10" fmla="*/ 561975 w 1285875"/>
              <a:gd name="connsiteY10" fmla="*/ 1028700 h 1857375"/>
              <a:gd name="connsiteX11" fmla="*/ 600075 w 1285875"/>
              <a:gd name="connsiteY11" fmla="*/ 847725 h 1857375"/>
              <a:gd name="connsiteX12" fmla="*/ 857250 w 1285875"/>
              <a:gd name="connsiteY12" fmla="*/ 695325 h 1857375"/>
              <a:gd name="connsiteX13" fmla="*/ 1095375 w 1285875"/>
              <a:gd name="connsiteY13" fmla="*/ 685800 h 1857375"/>
              <a:gd name="connsiteX14" fmla="*/ 1285875 w 1285875"/>
              <a:gd name="connsiteY14" fmla="*/ 552450 h 1857375"/>
              <a:gd name="connsiteX15" fmla="*/ 1285875 w 1285875"/>
              <a:gd name="connsiteY15" fmla="*/ 381000 h 1857375"/>
              <a:gd name="connsiteX16" fmla="*/ 1238250 w 1285875"/>
              <a:gd name="connsiteY16" fmla="*/ 76200 h 1857375"/>
              <a:gd name="connsiteX17" fmla="*/ 1085850 w 1285875"/>
              <a:gd name="connsiteY17" fmla="*/ 0 h 1857375"/>
              <a:gd name="connsiteX18" fmla="*/ 847725 w 1285875"/>
              <a:gd name="connsiteY18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238125 w 1285875"/>
              <a:gd name="connsiteY3" fmla="*/ 676275 h 1857375"/>
              <a:gd name="connsiteX4" fmla="*/ 76200 w 1285875"/>
              <a:gd name="connsiteY4" fmla="*/ 752475 h 1857375"/>
              <a:gd name="connsiteX5" fmla="*/ 0 w 1285875"/>
              <a:gd name="connsiteY5" fmla="*/ 962025 h 1857375"/>
              <a:gd name="connsiteX6" fmla="*/ 733425 w 1285875"/>
              <a:gd name="connsiteY6" fmla="*/ 1857375 h 1857375"/>
              <a:gd name="connsiteX7" fmla="*/ 1009650 w 1285875"/>
              <a:gd name="connsiteY7" fmla="*/ 1704975 h 1857375"/>
              <a:gd name="connsiteX8" fmla="*/ 1028700 w 1285875"/>
              <a:gd name="connsiteY8" fmla="*/ 1266825 h 1857375"/>
              <a:gd name="connsiteX9" fmla="*/ 1028700 w 1285875"/>
              <a:gd name="connsiteY9" fmla="*/ 1085850 h 1857375"/>
              <a:gd name="connsiteX10" fmla="*/ 723900 w 1285875"/>
              <a:gd name="connsiteY10" fmla="*/ 1171575 h 1857375"/>
              <a:gd name="connsiteX11" fmla="*/ 561975 w 1285875"/>
              <a:gd name="connsiteY11" fmla="*/ 1028700 h 1857375"/>
              <a:gd name="connsiteX12" fmla="*/ 600075 w 1285875"/>
              <a:gd name="connsiteY12" fmla="*/ 847725 h 1857375"/>
              <a:gd name="connsiteX13" fmla="*/ 857250 w 1285875"/>
              <a:gd name="connsiteY13" fmla="*/ 695325 h 1857375"/>
              <a:gd name="connsiteX14" fmla="*/ 1095375 w 1285875"/>
              <a:gd name="connsiteY14" fmla="*/ 685800 h 1857375"/>
              <a:gd name="connsiteX15" fmla="*/ 1285875 w 1285875"/>
              <a:gd name="connsiteY15" fmla="*/ 552450 h 1857375"/>
              <a:gd name="connsiteX16" fmla="*/ 1285875 w 1285875"/>
              <a:gd name="connsiteY16" fmla="*/ 381000 h 1857375"/>
              <a:gd name="connsiteX17" fmla="*/ 1238250 w 1285875"/>
              <a:gd name="connsiteY17" fmla="*/ 76200 h 1857375"/>
              <a:gd name="connsiteX18" fmla="*/ 1085850 w 1285875"/>
              <a:gd name="connsiteY18" fmla="*/ 0 h 1857375"/>
              <a:gd name="connsiteX19" fmla="*/ 847725 w 1285875"/>
              <a:gd name="connsiteY19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733425 w 1285875"/>
              <a:gd name="connsiteY7" fmla="*/ 1857375 h 1857375"/>
              <a:gd name="connsiteX8" fmla="*/ 1009650 w 1285875"/>
              <a:gd name="connsiteY8" fmla="*/ 1704975 h 1857375"/>
              <a:gd name="connsiteX9" fmla="*/ 1028700 w 1285875"/>
              <a:gd name="connsiteY9" fmla="*/ 1266825 h 1857375"/>
              <a:gd name="connsiteX10" fmla="*/ 1028700 w 1285875"/>
              <a:gd name="connsiteY10" fmla="*/ 1085850 h 1857375"/>
              <a:gd name="connsiteX11" fmla="*/ 723900 w 1285875"/>
              <a:gd name="connsiteY11" fmla="*/ 1171575 h 1857375"/>
              <a:gd name="connsiteX12" fmla="*/ 561975 w 1285875"/>
              <a:gd name="connsiteY12" fmla="*/ 1028700 h 1857375"/>
              <a:gd name="connsiteX13" fmla="*/ 600075 w 1285875"/>
              <a:gd name="connsiteY13" fmla="*/ 847725 h 1857375"/>
              <a:gd name="connsiteX14" fmla="*/ 857250 w 1285875"/>
              <a:gd name="connsiteY14" fmla="*/ 695325 h 1857375"/>
              <a:gd name="connsiteX15" fmla="*/ 1095375 w 1285875"/>
              <a:gd name="connsiteY15" fmla="*/ 685800 h 1857375"/>
              <a:gd name="connsiteX16" fmla="*/ 1285875 w 1285875"/>
              <a:gd name="connsiteY16" fmla="*/ 552450 h 1857375"/>
              <a:gd name="connsiteX17" fmla="*/ 1285875 w 1285875"/>
              <a:gd name="connsiteY17" fmla="*/ 381000 h 1857375"/>
              <a:gd name="connsiteX18" fmla="*/ 1238250 w 1285875"/>
              <a:gd name="connsiteY18" fmla="*/ 76200 h 1857375"/>
              <a:gd name="connsiteX19" fmla="*/ 1085850 w 1285875"/>
              <a:gd name="connsiteY19" fmla="*/ 0 h 1857375"/>
              <a:gd name="connsiteX20" fmla="*/ 847725 w 1285875"/>
              <a:gd name="connsiteY20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47625 w 1285875"/>
              <a:gd name="connsiteY7" fmla="*/ 1104900 h 1857375"/>
              <a:gd name="connsiteX8" fmla="*/ 733425 w 1285875"/>
              <a:gd name="connsiteY8" fmla="*/ 1857375 h 1857375"/>
              <a:gd name="connsiteX9" fmla="*/ 1009650 w 1285875"/>
              <a:gd name="connsiteY9" fmla="*/ 1704975 h 1857375"/>
              <a:gd name="connsiteX10" fmla="*/ 1028700 w 1285875"/>
              <a:gd name="connsiteY10" fmla="*/ 1266825 h 1857375"/>
              <a:gd name="connsiteX11" fmla="*/ 1028700 w 1285875"/>
              <a:gd name="connsiteY11" fmla="*/ 1085850 h 1857375"/>
              <a:gd name="connsiteX12" fmla="*/ 723900 w 1285875"/>
              <a:gd name="connsiteY12" fmla="*/ 1171575 h 1857375"/>
              <a:gd name="connsiteX13" fmla="*/ 561975 w 1285875"/>
              <a:gd name="connsiteY13" fmla="*/ 1028700 h 1857375"/>
              <a:gd name="connsiteX14" fmla="*/ 600075 w 1285875"/>
              <a:gd name="connsiteY14" fmla="*/ 847725 h 1857375"/>
              <a:gd name="connsiteX15" fmla="*/ 857250 w 1285875"/>
              <a:gd name="connsiteY15" fmla="*/ 695325 h 1857375"/>
              <a:gd name="connsiteX16" fmla="*/ 1095375 w 1285875"/>
              <a:gd name="connsiteY16" fmla="*/ 685800 h 1857375"/>
              <a:gd name="connsiteX17" fmla="*/ 1285875 w 1285875"/>
              <a:gd name="connsiteY17" fmla="*/ 552450 h 1857375"/>
              <a:gd name="connsiteX18" fmla="*/ 1285875 w 1285875"/>
              <a:gd name="connsiteY18" fmla="*/ 381000 h 1857375"/>
              <a:gd name="connsiteX19" fmla="*/ 1238250 w 1285875"/>
              <a:gd name="connsiteY19" fmla="*/ 76200 h 1857375"/>
              <a:gd name="connsiteX20" fmla="*/ 1085850 w 1285875"/>
              <a:gd name="connsiteY20" fmla="*/ 0 h 1857375"/>
              <a:gd name="connsiteX21" fmla="*/ 847725 w 1285875"/>
              <a:gd name="connsiteY21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47625 w 1285875"/>
              <a:gd name="connsiteY7" fmla="*/ 1104900 h 1857375"/>
              <a:gd name="connsiteX8" fmla="*/ 266700 w 1285875"/>
              <a:gd name="connsiteY8" fmla="*/ 1266825 h 1857375"/>
              <a:gd name="connsiteX9" fmla="*/ 733425 w 1285875"/>
              <a:gd name="connsiteY9" fmla="*/ 1857375 h 1857375"/>
              <a:gd name="connsiteX10" fmla="*/ 1009650 w 1285875"/>
              <a:gd name="connsiteY10" fmla="*/ 1704975 h 1857375"/>
              <a:gd name="connsiteX11" fmla="*/ 1028700 w 1285875"/>
              <a:gd name="connsiteY11" fmla="*/ 1266825 h 1857375"/>
              <a:gd name="connsiteX12" fmla="*/ 1028700 w 1285875"/>
              <a:gd name="connsiteY12" fmla="*/ 1085850 h 1857375"/>
              <a:gd name="connsiteX13" fmla="*/ 723900 w 1285875"/>
              <a:gd name="connsiteY13" fmla="*/ 1171575 h 1857375"/>
              <a:gd name="connsiteX14" fmla="*/ 561975 w 1285875"/>
              <a:gd name="connsiteY14" fmla="*/ 1028700 h 1857375"/>
              <a:gd name="connsiteX15" fmla="*/ 600075 w 1285875"/>
              <a:gd name="connsiteY15" fmla="*/ 847725 h 1857375"/>
              <a:gd name="connsiteX16" fmla="*/ 857250 w 1285875"/>
              <a:gd name="connsiteY16" fmla="*/ 695325 h 1857375"/>
              <a:gd name="connsiteX17" fmla="*/ 1095375 w 1285875"/>
              <a:gd name="connsiteY17" fmla="*/ 685800 h 1857375"/>
              <a:gd name="connsiteX18" fmla="*/ 1285875 w 1285875"/>
              <a:gd name="connsiteY18" fmla="*/ 552450 h 1857375"/>
              <a:gd name="connsiteX19" fmla="*/ 1285875 w 1285875"/>
              <a:gd name="connsiteY19" fmla="*/ 381000 h 1857375"/>
              <a:gd name="connsiteX20" fmla="*/ 1238250 w 1285875"/>
              <a:gd name="connsiteY20" fmla="*/ 76200 h 1857375"/>
              <a:gd name="connsiteX21" fmla="*/ 1085850 w 1285875"/>
              <a:gd name="connsiteY21" fmla="*/ 0 h 1857375"/>
              <a:gd name="connsiteX22" fmla="*/ 847725 w 1285875"/>
              <a:gd name="connsiteY22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47625 w 1285875"/>
              <a:gd name="connsiteY7" fmla="*/ 1104900 h 1857375"/>
              <a:gd name="connsiteX8" fmla="*/ 266700 w 1285875"/>
              <a:gd name="connsiteY8" fmla="*/ 1266825 h 1857375"/>
              <a:gd name="connsiteX9" fmla="*/ 428625 w 1285875"/>
              <a:gd name="connsiteY9" fmla="*/ 1228725 h 1857375"/>
              <a:gd name="connsiteX10" fmla="*/ 733425 w 1285875"/>
              <a:gd name="connsiteY10" fmla="*/ 1857375 h 1857375"/>
              <a:gd name="connsiteX11" fmla="*/ 1009650 w 1285875"/>
              <a:gd name="connsiteY11" fmla="*/ 1704975 h 1857375"/>
              <a:gd name="connsiteX12" fmla="*/ 1028700 w 1285875"/>
              <a:gd name="connsiteY12" fmla="*/ 1266825 h 1857375"/>
              <a:gd name="connsiteX13" fmla="*/ 1028700 w 1285875"/>
              <a:gd name="connsiteY13" fmla="*/ 1085850 h 1857375"/>
              <a:gd name="connsiteX14" fmla="*/ 723900 w 1285875"/>
              <a:gd name="connsiteY14" fmla="*/ 1171575 h 1857375"/>
              <a:gd name="connsiteX15" fmla="*/ 561975 w 1285875"/>
              <a:gd name="connsiteY15" fmla="*/ 1028700 h 1857375"/>
              <a:gd name="connsiteX16" fmla="*/ 600075 w 1285875"/>
              <a:gd name="connsiteY16" fmla="*/ 847725 h 1857375"/>
              <a:gd name="connsiteX17" fmla="*/ 857250 w 1285875"/>
              <a:gd name="connsiteY17" fmla="*/ 695325 h 1857375"/>
              <a:gd name="connsiteX18" fmla="*/ 1095375 w 1285875"/>
              <a:gd name="connsiteY18" fmla="*/ 685800 h 1857375"/>
              <a:gd name="connsiteX19" fmla="*/ 1285875 w 1285875"/>
              <a:gd name="connsiteY19" fmla="*/ 552450 h 1857375"/>
              <a:gd name="connsiteX20" fmla="*/ 1285875 w 1285875"/>
              <a:gd name="connsiteY20" fmla="*/ 381000 h 1857375"/>
              <a:gd name="connsiteX21" fmla="*/ 1238250 w 1285875"/>
              <a:gd name="connsiteY21" fmla="*/ 76200 h 1857375"/>
              <a:gd name="connsiteX22" fmla="*/ 1085850 w 1285875"/>
              <a:gd name="connsiteY22" fmla="*/ 0 h 1857375"/>
              <a:gd name="connsiteX23" fmla="*/ 847725 w 1285875"/>
              <a:gd name="connsiteY23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47625 w 1285875"/>
              <a:gd name="connsiteY7" fmla="*/ 1104900 h 1857375"/>
              <a:gd name="connsiteX8" fmla="*/ 266700 w 1285875"/>
              <a:gd name="connsiteY8" fmla="*/ 1266825 h 1857375"/>
              <a:gd name="connsiteX9" fmla="*/ 428625 w 1285875"/>
              <a:gd name="connsiteY9" fmla="*/ 1228725 h 1857375"/>
              <a:gd name="connsiteX10" fmla="*/ 581025 w 1285875"/>
              <a:gd name="connsiteY10" fmla="*/ 1362075 h 1857375"/>
              <a:gd name="connsiteX11" fmla="*/ 733425 w 1285875"/>
              <a:gd name="connsiteY11" fmla="*/ 1857375 h 1857375"/>
              <a:gd name="connsiteX12" fmla="*/ 1009650 w 1285875"/>
              <a:gd name="connsiteY12" fmla="*/ 1704975 h 1857375"/>
              <a:gd name="connsiteX13" fmla="*/ 1028700 w 1285875"/>
              <a:gd name="connsiteY13" fmla="*/ 1266825 h 1857375"/>
              <a:gd name="connsiteX14" fmla="*/ 1028700 w 1285875"/>
              <a:gd name="connsiteY14" fmla="*/ 1085850 h 1857375"/>
              <a:gd name="connsiteX15" fmla="*/ 723900 w 1285875"/>
              <a:gd name="connsiteY15" fmla="*/ 1171575 h 1857375"/>
              <a:gd name="connsiteX16" fmla="*/ 561975 w 1285875"/>
              <a:gd name="connsiteY16" fmla="*/ 1028700 h 1857375"/>
              <a:gd name="connsiteX17" fmla="*/ 600075 w 1285875"/>
              <a:gd name="connsiteY17" fmla="*/ 847725 h 1857375"/>
              <a:gd name="connsiteX18" fmla="*/ 857250 w 1285875"/>
              <a:gd name="connsiteY18" fmla="*/ 695325 h 1857375"/>
              <a:gd name="connsiteX19" fmla="*/ 1095375 w 1285875"/>
              <a:gd name="connsiteY19" fmla="*/ 685800 h 1857375"/>
              <a:gd name="connsiteX20" fmla="*/ 1285875 w 1285875"/>
              <a:gd name="connsiteY20" fmla="*/ 552450 h 1857375"/>
              <a:gd name="connsiteX21" fmla="*/ 1285875 w 1285875"/>
              <a:gd name="connsiteY21" fmla="*/ 381000 h 1857375"/>
              <a:gd name="connsiteX22" fmla="*/ 1238250 w 1285875"/>
              <a:gd name="connsiteY22" fmla="*/ 76200 h 1857375"/>
              <a:gd name="connsiteX23" fmla="*/ 1085850 w 1285875"/>
              <a:gd name="connsiteY23" fmla="*/ 0 h 1857375"/>
              <a:gd name="connsiteX24" fmla="*/ 847725 w 1285875"/>
              <a:gd name="connsiteY24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47625 w 1285875"/>
              <a:gd name="connsiteY7" fmla="*/ 1104900 h 1857375"/>
              <a:gd name="connsiteX8" fmla="*/ 266700 w 1285875"/>
              <a:gd name="connsiteY8" fmla="*/ 1266825 h 1857375"/>
              <a:gd name="connsiteX9" fmla="*/ 428625 w 1285875"/>
              <a:gd name="connsiteY9" fmla="*/ 1228725 h 1857375"/>
              <a:gd name="connsiteX10" fmla="*/ 581025 w 1285875"/>
              <a:gd name="connsiteY10" fmla="*/ 1362075 h 1857375"/>
              <a:gd name="connsiteX11" fmla="*/ 542925 w 1285875"/>
              <a:gd name="connsiteY11" fmla="*/ 1733550 h 1857375"/>
              <a:gd name="connsiteX12" fmla="*/ 733425 w 1285875"/>
              <a:gd name="connsiteY12" fmla="*/ 1857375 h 1857375"/>
              <a:gd name="connsiteX13" fmla="*/ 1009650 w 1285875"/>
              <a:gd name="connsiteY13" fmla="*/ 1704975 h 1857375"/>
              <a:gd name="connsiteX14" fmla="*/ 1028700 w 1285875"/>
              <a:gd name="connsiteY14" fmla="*/ 1266825 h 1857375"/>
              <a:gd name="connsiteX15" fmla="*/ 1028700 w 1285875"/>
              <a:gd name="connsiteY15" fmla="*/ 1085850 h 1857375"/>
              <a:gd name="connsiteX16" fmla="*/ 723900 w 1285875"/>
              <a:gd name="connsiteY16" fmla="*/ 1171575 h 1857375"/>
              <a:gd name="connsiteX17" fmla="*/ 561975 w 1285875"/>
              <a:gd name="connsiteY17" fmla="*/ 1028700 h 1857375"/>
              <a:gd name="connsiteX18" fmla="*/ 600075 w 1285875"/>
              <a:gd name="connsiteY18" fmla="*/ 847725 h 1857375"/>
              <a:gd name="connsiteX19" fmla="*/ 857250 w 1285875"/>
              <a:gd name="connsiteY19" fmla="*/ 695325 h 1857375"/>
              <a:gd name="connsiteX20" fmla="*/ 1095375 w 1285875"/>
              <a:gd name="connsiteY20" fmla="*/ 685800 h 1857375"/>
              <a:gd name="connsiteX21" fmla="*/ 1285875 w 1285875"/>
              <a:gd name="connsiteY21" fmla="*/ 552450 h 1857375"/>
              <a:gd name="connsiteX22" fmla="*/ 1285875 w 1285875"/>
              <a:gd name="connsiteY22" fmla="*/ 381000 h 1857375"/>
              <a:gd name="connsiteX23" fmla="*/ 1238250 w 1285875"/>
              <a:gd name="connsiteY23" fmla="*/ 76200 h 1857375"/>
              <a:gd name="connsiteX24" fmla="*/ 1085850 w 1285875"/>
              <a:gd name="connsiteY24" fmla="*/ 0 h 1857375"/>
              <a:gd name="connsiteX25" fmla="*/ 847725 w 1285875"/>
              <a:gd name="connsiteY25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47625 w 1285875"/>
              <a:gd name="connsiteY7" fmla="*/ 1104900 h 1857375"/>
              <a:gd name="connsiteX8" fmla="*/ 266700 w 1285875"/>
              <a:gd name="connsiteY8" fmla="*/ 1266825 h 1857375"/>
              <a:gd name="connsiteX9" fmla="*/ 428625 w 1285875"/>
              <a:gd name="connsiteY9" fmla="*/ 1228725 h 1857375"/>
              <a:gd name="connsiteX10" fmla="*/ 581025 w 1285875"/>
              <a:gd name="connsiteY10" fmla="*/ 1362075 h 1857375"/>
              <a:gd name="connsiteX11" fmla="*/ 542925 w 1285875"/>
              <a:gd name="connsiteY11" fmla="*/ 1733550 h 1857375"/>
              <a:gd name="connsiteX12" fmla="*/ 733425 w 1285875"/>
              <a:gd name="connsiteY12" fmla="*/ 1857375 h 1857375"/>
              <a:gd name="connsiteX13" fmla="*/ 1009650 w 1285875"/>
              <a:gd name="connsiteY13" fmla="*/ 1704975 h 1857375"/>
              <a:gd name="connsiteX14" fmla="*/ 1028700 w 1285875"/>
              <a:gd name="connsiteY14" fmla="*/ 1266825 h 1857375"/>
              <a:gd name="connsiteX15" fmla="*/ 1028700 w 1285875"/>
              <a:gd name="connsiteY15" fmla="*/ 1085850 h 1857375"/>
              <a:gd name="connsiteX16" fmla="*/ 723900 w 1285875"/>
              <a:gd name="connsiteY16" fmla="*/ 1171575 h 1857375"/>
              <a:gd name="connsiteX17" fmla="*/ 561975 w 1285875"/>
              <a:gd name="connsiteY17" fmla="*/ 1028700 h 1857375"/>
              <a:gd name="connsiteX18" fmla="*/ 600075 w 1285875"/>
              <a:gd name="connsiteY18" fmla="*/ 847725 h 1857375"/>
              <a:gd name="connsiteX19" fmla="*/ 857250 w 1285875"/>
              <a:gd name="connsiteY19" fmla="*/ 695325 h 1857375"/>
              <a:gd name="connsiteX20" fmla="*/ 1095375 w 1285875"/>
              <a:gd name="connsiteY20" fmla="*/ 685800 h 1857375"/>
              <a:gd name="connsiteX21" fmla="*/ 1285875 w 1285875"/>
              <a:gd name="connsiteY21" fmla="*/ 552450 h 1857375"/>
              <a:gd name="connsiteX22" fmla="*/ 1285875 w 1285875"/>
              <a:gd name="connsiteY22" fmla="*/ 381000 h 1857375"/>
              <a:gd name="connsiteX23" fmla="*/ 1238250 w 1285875"/>
              <a:gd name="connsiteY23" fmla="*/ 76200 h 1857375"/>
              <a:gd name="connsiteX24" fmla="*/ 1085850 w 1285875"/>
              <a:gd name="connsiteY24" fmla="*/ 0 h 1857375"/>
              <a:gd name="connsiteX25" fmla="*/ 847725 w 1285875"/>
              <a:gd name="connsiteY25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47625 w 1285875"/>
              <a:gd name="connsiteY7" fmla="*/ 1104900 h 1857375"/>
              <a:gd name="connsiteX8" fmla="*/ 266700 w 1285875"/>
              <a:gd name="connsiteY8" fmla="*/ 1266825 h 1857375"/>
              <a:gd name="connsiteX9" fmla="*/ 428625 w 1285875"/>
              <a:gd name="connsiteY9" fmla="*/ 1228725 h 1857375"/>
              <a:gd name="connsiteX10" fmla="*/ 581025 w 1285875"/>
              <a:gd name="connsiteY10" fmla="*/ 1362075 h 1857375"/>
              <a:gd name="connsiteX11" fmla="*/ 533400 w 1285875"/>
              <a:gd name="connsiteY11" fmla="*/ 1571625 h 1857375"/>
              <a:gd name="connsiteX12" fmla="*/ 542925 w 1285875"/>
              <a:gd name="connsiteY12" fmla="*/ 1733550 h 1857375"/>
              <a:gd name="connsiteX13" fmla="*/ 733425 w 1285875"/>
              <a:gd name="connsiteY13" fmla="*/ 1857375 h 1857375"/>
              <a:gd name="connsiteX14" fmla="*/ 1009650 w 1285875"/>
              <a:gd name="connsiteY14" fmla="*/ 1704975 h 1857375"/>
              <a:gd name="connsiteX15" fmla="*/ 1028700 w 1285875"/>
              <a:gd name="connsiteY15" fmla="*/ 1266825 h 1857375"/>
              <a:gd name="connsiteX16" fmla="*/ 1028700 w 1285875"/>
              <a:gd name="connsiteY16" fmla="*/ 1085850 h 1857375"/>
              <a:gd name="connsiteX17" fmla="*/ 723900 w 1285875"/>
              <a:gd name="connsiteY17" fmla="*/ 1171575 h 1857375"/>
              <a:gd name="connsiteX18" fmla="*/ 561975 w 1285875"/>
              <a:gd name="connsiteY18" fmla="*/ 1028700 h 1857375"/>
              <a:gd name="connsiteX19" fmla="*/ 600075 w 1285875"/>
              <a:gd name="connsiteY19" fmla="*/ 847725 h 1857375"/>
              <a:gd name="connsiteX20" fmla="*/ 857250 w 1285875"/>
              <a:gd name="connsiteY20" fmla="*/ 695325 h 1857375"/>
              <a:gd name="connsiteX21" fmla="*/ 1095375 w 1285875"/>
              <a:gd name="connsiteY21" fmla="*/ 685800 h 1857375"/>
              <a:gd name="connsiteX22" fmla="*/ 1285875 w 1285875"/>
              <a:gd name="connsiteY22" fmla="*/ 552450 h 1857375"/>
              <a:gd name="connsiteX23" fmla="*/ 1285875 w 1285875"/>
              <a:gd name="connsiteY23" fmla="*/ 381000 h 1857375"/>
              <a:gd name="connsiteX24" fmla="*/ 1238250 w 1285875"/>
              <a:gd name="connsiteY24" fmla="*/ 76200 h 1857375"/>
              <a:gd name="connsiteX25" fmla="*/ 1085850 w 1285875"/>
              <a:gd name="connsiteY25" fmla="*/ 0 h 1857375"/>
              <a:gd name="connsiteX26" fmla="*/ 847725 w 1285875"/>
              <a:gd name="connsiteY26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47625 w 1285875"/>
              <a:gd name="connsiteY7" fmla="*/ 1104900 h 1857375"/>
              <a:gd name="connsiteX8" fmla="*/ 266700 w 1285875"/>
              <a:gd name="connsiteY8" fmla="*/ 1266825 h 1857375"/>
              <a:gd name="connsiteX9" fmla="*/ 428625 w 1285875"/>
              <a:gd name="connsiteY9" fmla="*/ 1228725 h 1857375"/>
              <a:gd name="connsiteX10" fmla="*/ 581025 w 1285875"/>
              <a:gd name="connsiteY10" fmla="*/ 1362075 h 1857375"/>
              <a:gd name="connsiteX11" fmla="*/ 533400 w 1285875"/>
              <a:gd name="connsiteY11" fmla="*/ 1571625 h 1857375"/>
              <a:gd name="connsiteX12" fmla="*/ 542925 w 1285875"/>
              <a:gd name="connsiteY12" fmla="*/ 1733550 h 1857375"/>
              <a:gd name="connsiteX13" fmla="*/ 733425 w 1285875"/>
              <a:gd name="connsiteY13" fmla="*/ 1857375 h 1857375"/>
              <a:gd name="connsiteX14" fmla="*/ 1009650 w 1285875"/>
              <a:gd name="connsiteY14" fmla="*/ 1704975 h 1857375"/>
              <a:gd name="connsiteX15" fmla="*/ 1028700 w 1285875"/>
              <a:gd name="connsiteY15" fmla="*/ 1266825 h 1857375"/>
              <a:gd name="connsiteX16" fmla="*/ 1028700 w 1285875"/>
              <a:gd name="connsiteY16" fmla="*/ 1085850 h 1857375"/>
              <a:gd name="connsiteX17" fmla="*/ 723900 w 1285875"/>
              <a:gd name="connsiteY17" fmla="*/ 1171575 h 1857375"/>
              <a:gd name="connsiteX18" fmla="*/ 561975 w 1285875"/>
              <a:gd name="connsiteY18" fmla="*/ 1028700 h 1857375"/>
              <a:gd name="connsiteX19" fmla="*/ 600075 w 1285875"/>
              <a:gd name="connsiteY19" fmla="*/ 847725 h 1857375"/>
              <a:gd name="connsiteX20" fmla="*/ 857250 w 1285875"/>
              <a:gd name="connsiteY20" fmla="*/ 695325 h 1857375"/>
              <a:gd name="connsiteX21" fmla="*/ 1095375 w 1285875"/>
              <a:gd name="connsiteY21" fmla="*/ 685800 h 1857375"/>
              <a:gd name="connsiteX22" fmla="*/ 1285875 w 1285875"/>
              <a:gd name="connsiteY22" fmla="*/ 552450 h 1857375"/>
              <a:gd name="connsiteX23" fmla="*/ 1285875 w 1285875"/>
              <a:gd name="connsiteY23" fmla="*/ 381000 h 1857375"/>
              <a:gd name="connsiteX24" fmla="*/ 1238250 w 1285875"/>
              <a:gd name="connsiteY24" fmla="*/ 76200 h 1857375"/>
              <a:gd name="connsiteX25" fmla="*/ 1085850 w 1285875"/>
              <a:gd name="connsiteY25" fmla="*/ 0 h 1857375"/>
              <a:gd name="connsiteX26" fmla="*/ 847725 w 1285875"/>
              <a:gd name="connsiteY26" fmla="*/ 28575 h 1857375"/>
              <a:gd name="connsiteX0" fmla="*/ 847725 w 1285875"/>
              <a:gd name="connsiteY0" fmla="*/ 28575 h 1857375"/>
              <a:gd name="connsiteX1" fmla="*/ 695325 w 1285875"/>
              <a:gd name="connsiteY1" fmla="*/ 333375 h 1857375"/>
              <a:gd name="connsiteX2" fmla="*/ 695325 w 1285875"/>
              <a:gd name="connsiteY2" fmla="*/ 504825 h 1857375"/>
              <a:gd name="connsiteX3" fmla="*/ 466725 w 1285875"/>
              <a:gd name="connsiteY3" fmla="*/ 695325 h 1857375"/>
              <a:gd name="connsiteX4" fmla="*/ 238125 w 1285875"/>
              <a:gd name="connsiteY4" fmla="*/ 676275 h 1857375"/>
              <a:gd name="connsiteX5" fmla="*/ 76200 w 1285875"/>
              <a:gd name="connsiteY5" fmla="*/ 752475 h 1857375"/>
              <a:gd name="connsiteX6" fmla="*/ 0 w 1285875"/>
              <a:gd name="connsiteY6" fmla="*/ 962025 h 1857375"/>
              <a:gd name="connsiteX7" fmla="*/ 47625 w 1285875"/>
              <a:gd name="connsiteY7" fmla="*/ 1104900 h 1857375"/>
              <a:gd name="connsiteX8" fmla="*/ 266700 w 1285875"/>
              <a:gd name="connsiteY8" fmla="*/ 1266825 h 1857375"/>
              <a:gd name="connsiteX9" fmla="*/ 428625 w 1285875"/>
              <a:gd name="connsiteY9" fmla="*/ 1228725 h 1857375"/>
              <a:gd name="connsiteX10" fmla="*/ 581025 w 1285875"/>
              <a:gd name="connsiteY10" fmla="*/ 1362075 h 1857375"/>
              <a:gd name="connsiteX11" fmla="*/ 495300 w 1285875"/>
              <a:gd name="connsiteY11" fmla="*/ 1562100 h 1857375"/>
              <a:gd name="connsiteX12" fmla="*/ 542925 w 1285875"/>
              <a:gd name="connsiteY12" fmla="*/ 1733550 h 1857375"/>
              <a:gd name="connsiteX13" fmla="*/ 733425 w 1285875"/>
              <a:gd name="connsiteY13" fmla="*/ 1857375 h 1857375"/>
              <a:gd name="connsiteX14" fmla="*/ 1009650 w 1285875"/>
              <a:gd name="connsiteY14" fmla="*/ 1704975 h 1857375"/>
              <a:gd name="connsiteX15" fmla="*/ 1028700 w 1285875"/>
              <a:gd name="connsiteY15" fmla="*/ 1266825 h 1857375"/>
              <a:gd name="connsiteX16" fmla="*/ 1028700 w 1285875"/>
              <a:gd name="connsiteY16" fmla="*/ 1085850 h 1857375"/>
              <a:gd name="connsiteX17" fmla="*/ 723900 w 1285875"/>
              <a:gd name="connsiteY17" fmla="*/ 1171575 h 1857375"/>
              <a:gd name="connsiteX18" fmla="*/ 561975 w 1285875"/>
              <a:gd name="connsiteY18" fmla="*/ 1028700 h 1857375"/>
              <a:gd name="connsiteX19" fmla="*/ 600075 w 1285875"/>
              <a:gd name="connsiteY19" fmla="*/ 847725 h 1857375"/>
              <a:gd name="connsiteX20" fmla="*/ 857250 w 1285875"/>
              <a:gd name="connsiteY20" fmla="*/ 695325 h 1857375"/>
              <a:gd name="connsiteX21" fmla="*/ 1095375 w 1285875"/>
              <a:gd name="connsiteY21" fmla="*/ 685800 h 1857375"/>
              <a:gd name="connsiteX22" fmla="*/ 1285875 w 1285875"/>
              <a:gd name="connsiteY22" fmla="*/ 552450 h 1857375"/>
              <a:gd name="connsiteX23" fmla="*/ 1285875 w 1285875"/>
              <a:gd name="connsiteY23" fmla="*/ 381000 h 1857375"/>
              <a:gd name="connsiteX24" fmla="*/ 1238250 w 1285875"/>
              <a:gd name="connsiteY24" fmla="*/ 76200 h 1857375"/>
              <a:gd name="connsiteX25" fmla="*/ 1085850 w 1285875"/>
              <a:gd name="connsiteY25" fmla="*/ 0 h 1857375"/>
              <a:gd name="connsiteX26" fmla="*/ 847725 w 1285875"/>
              <a:gd name="connsiteY26" fmla="*/ 28575 h 1857375"/>
              <a:gd name="connsiteX0" fmla="*/ 847725 w 1285875"/>
              <a:gd name="connsiteY0" fmla="*/ 28575 h 1790700"/>
              <a:gd name="connsiteX1" fmla="*/ 695325 w 1285875"/>
              <a:gd name="connsiteY1" fmla="*/ 333375 h 1790700"/>
              <a:gd name="connsiteX2" fmla="*/ 695325 w 1285875"/>
              <a:gd name="connsiteY2" fmla="*/ 504825 h 1790700"/>
              <a:gd name="connsiteX3" fmla="*/ 466725 w 1285875"/>
              <a:gd name="connsiteY3" fmla="*/ 695325 h 1790700"/>
              <a:gd name="connsiteX4" fmla="*/ 238125 w 1285875"/>
              <a:gd name="connsiteY4" fmla="*/ 676275 h 1790700"/>
              <a:gd name="connsiteX5" fmla="*/ 76200 w 1285875"/>
              <a:gd name="connsiteY5" fmla="*/ 752475 h 1790700"/>
              <a:gd name="connsiteX6" fmla="*/ 0 w 1285875"/>
              <a:gd name="connsiteY6" fmla="*/ 962025 h 1790700"/>
              <a:gd name="connsiteX7" fmla="*/ 47625 w 1285875"/>
              <a:gd name="connsiteY7" fmla="*/ 1104900 h 1790700"/>
              <a:gd name="connsiteX8" fmla="*/ 266700 w 1285875"/>
              <a:gd name="connsiteY8" fmla="*/ 1266825 h 1790700"/>
              <a:gd name="connsiteX9" fmla="*/ 428625 w 1285875"/>
              <a:gd name="connsiteY9" fmla="*/ 1228725 h 1790700"/>
              <a:gd name="connsiteX10" fmla="*/ 581025 w 1285875"/>
              <a:gd name="connsiteY10" fmla="*/ 1362075 h 1790700"/>
              <a:gd name="connsiteX11" fmla="*/ 495300 w 1285875"/>
              <a:gd name="connsiteY11" fmla="*/ 1562100 h 1790700"/>
              <a:gd name="connsiteX12" fmla="*/ 542925 w 1285875"/>
              <a:gd name="connsiteY12" fmla="*/ 1733550 h 1790700"/>
              <a:gd name="connsiteX13" fmla="*/ 752475 w 1285875"/>
              <a:gd name="connsiteY13" fmla="*/ 1790700 h 1790700"/>
              <a:gd name="connsiteX14" fmla="*/ 1009650 w 1285875"/>
              <a:gd name="connsiteY14" fmla="*/ 1704975 h 1790700"/>
              <a:gd name="connsiteX15" fmla="*/ 1028700 w 1285875"/>
              <a:gd name="connsiteY15" fmla="*/ 1266825 h 1790700"/>
              <a:gd name="connsiteX16" fmla="*/ 1028700 w 1285875"/>
              <a:gd name="connsiteY16" fmla="*/ 1085850 h 1790700"/>
              <a:gd name="connsiteX17" fmla="*/ 723900 w 1285875"/>
              <a:gd name="connsiteY17" fmla="*/ 1171575 h 1790700"/>
              <a:gd name="connsiteX18" fmla="*/ 561975 w 1285875"/>
              <a:gd name="connsiteY18" fmla="*/ 1028700 h 1790700"/>
              <a:gd name="connsiteX19" fmla="*/ 600075 w 1285875"/>
              <a:gd name="connsiteY19" fmla="*/ 847725 h 1790700"/>
              <a:gd name="connsiteX20" fmla="*/ 857250 w 1285875"/>
              <a:gd name="connsiteY20" fmla="*/ 695325 h 1790700"/>
              <a:gd name="connsiteX21" fmla="*/ 1095375 w 1285875"/>
              <a:gd name="connsiteY21" fmla="*/ 685800 h 1790700"/>
              <a:gd name="connsiteX22" fmla="*/ 1285875 w 1285875"/>
              <a:gd name="connsiteY22" fmla="*/ 552450 h 1790700"/>
              <a:gd name="connsiteX23" fmla="*/ 1285875 w 1285875"/>
              <a:gd name="connsiteY23" fmla="*/ 381000 h 1790700"/>
              <a:gd name="connsiteX24" fmla="*/ 1238250 w 1285875"/>
              <a:gd name="connsiteY24" fmla="*/ 76200 h 1790700"/>
              <a:gd name="connsiteX25" fmla="*/ 1085850 w 1285875"/>
              <a:gd name="connsiteY25" fmla="*/ 0 h 1790700"/>
              <a:gd name="connsiteX26" fmla="*/ 847725 w 1285875"/>
              <a:gd name="connsiteY26" fmla="*/ 28575 h 1790700"/>
              <a:gd name="connsiteX0" fmla="*/ 847725 w 1285875"/>
              <a:gd name="connsiteY0" fmla="*/ 28575 h 1790700"/>
              <a:gd name="connsiteX1" fmla="*/ 695325 w 1285875"/>
              <a:gd name="connsiteY1" fmla="*/ 333375 h 1790700"/>
              <a:gd name="connsiteX2" fmla="*/ 695325 w 1285875"/>
              <a:gd name="connsiteY2" fmla="*/ 504825 h 1790700"/>
              <a:gd name="connsiteX3" fmla="*/ 466725 w 1285875"/>
              <a:gd name="connsiteY3" fmla="*/ 695325 h 1790700"/>
              <a:gd name="connsiteX4" fmla="*/ 238125 w 1285875"/>
              <a:gd name="connsiteY4" fmla="*/ 676275 h 1790700"/>
              <a:gd name="connsiteX5" fmla="*/ 76200 w 1285875"/>
              <a:gd name="connsiteY5" fmla="*/ 752475 h 1790700"/>
              <a:gd name="connsiteX6" fmla="*/ 0 w 1285875"/>
              <a:gd name="connsiteY6" fmla="*/ 962025 h 1790700"/>
              <a:gd name="connsiteX7" fmla="*/ 47625 w 1285875"/>
              <a:gd name="connsiteY7" fmla="*/ 1104900 h 1790700"/>
              <a:gd name="connsiteX8" fmla="*/ 266700 w 1285875"/>
              <a:gd name="connsiteY8" fmla="*/ 1266825 h 1790700"/>
              <a:gd name="connsiteX9" fmla="*/ 428625 w 1285875"/>
              <a:gd name="connsiteY9" fmla="*/ 1228725 h 1790700"/>
              <a:gd name="connsiteX10" fmla="*/ 581025 w 1285875"/>
              <a:gd name="connsiteY10" fmla="*/ 1362075 h 1790700"/>
              <a:gd name="connsiteX11" fmla="*/ 495300 w 1285875"/>
              <a:gd name="connsiteY11" fmla="*/ 1562100 h 1790700"/>
              <a:gd name="connsiteX12" fmla="*/ 542925 w 1285875"/>
              <a:gd name="connsiteY12" fmla="*/ 1733550 h 1790700"/>
              <a:gd name="connsiteX13" fmla="*/ 752475 w 1285875"/>
              <a:gd name="connsiteY13" fmla="*/ 1790700 h 1790700"/>
              <a:gd name="connsiteX14" fmla="*/ 962025 w 1285875"/>
              <a:gd name="connsiteY14" fmla="*/ 1685925 h 1790700"/>
              <a:gd name="connsiteX15" fmla="*/ 1028700 w 1285875"/>
              <a:gd name="connsiteY15" fmla="*/ 1266825 h 1790700"/>
              <a:gd name="connsiteX16" fmla="*/ 1028700 w 1285875"/>
              <a:gd name="connsiteY16" fmla="*/ 1085850 h 1790700"/>
              <a:gd name="connsiteX17" fmla="*/ 723900 w 1285875"/>
              <a:gd name="connsiteY17" fmla="*/ 1171575 h 1790700"/>
              <a:gd name="connsiteX18" fmla="*/ 561975 w 1285875"/>
              <a:gd name="connsiteY18" fmla="*/ 1028700 h 1790700"/>
              <a:gd name="connsiteX19" fmla="*/ 600075 w 1285875"/>
              <a:gd name="connsiteY19" fmla="*/ 847725 h 1790700"/>
              <a:gd name="connsiteX20" fmla="*/ 857250 w 1285875"/>
              <a:gd name="connsiteY20" fmla="*/ 695325 h 1790700"/>
              <a:gd name="connsiteX21" fmla="*/ 1095375 w 1285875"/>
              <a:gd name="connsiteY21" fmla="*/ 685800 h 1790700"/>
              <a:gd name="connsiteX22" fmla="*/ 1285875 w 1285875"/>
              <a:gd name="connsiteY22" fmla="*/ 552450 h 1790700"/>
              <a:gd name="connsiteX23" fmla="*/ 1285875 w 1285875"/>
              <a:gd name="connsiteY23" fmla="*/ 381000 h 1790700"/>
              <a:gd name="connsiteX24" fmla="*/ 1238250 w 1285875"/>
              <a:gd name="connsiteY24" fmla="*/ 76200 h 1790700"/>
              <a:gd name="connsiteX25" fmla="*/ 1085850 w 1285875"/>
              <a:gd name="connsiteY25" fmla="*/ 0 h 1790700"/>
              <a:gd name="connsiteX26" fmla="*/ 847725 w 1285875"/>
              <a:gd name="connsiteY26" fmla="*/ 28575 h 1790700"/>
              <a:gd name="connsiteX0" fmla="*/ 847725 w 1285875"/>
              <a:gd name="connsiteY0" fmla="*/ 28575 h 1790700"/>
              <a:gd name="connsiteX1" fmla="*/ 695325 w 1285875"/>
              <a:gd name="connsiteY1" fmla="*/ 333375 h 1790700"/>
              <a:gd name="connsiteX2" fmla="*/ 695325 w 1285875"/>
              <a:gd name="connsiteY2" fmla="*/ 504825 h 1790700"/>
              <a:gd name="connsiteX3" fmla="*/ 466725 w 1285875"/>
              <a:gd name="connsiteY3" fmla="*/ 695325 h 1790700"/>
              <a:gd name="connsiteX4" fmla="*/ 238125 w 1285875"/>
              <a:gd name="connsiteY4" fmla="*/ 676275 h 1790700"/>
              <a:gd name="connsiteX5" fmla="*/ 76200 w 1285875"/>
              <a:gd name="connsiteY5" fmla="*/ 752475 h 1790700"/>
              <a:gd name="connsiteX6" fmla="*/ 0 w 1285875"/>
              <a:gd name="connsiteY6" fmla="*/ 962025 h 1790700"/>
              <a:gd name="connsiteX7" fmla="*/ 47625 w 1285875"/>
              <a:gd name="connsiteY7" fmla="*/ 1104900 h 1790700"/>
              <a:gd name="connsiteX8" fmla="*/ 266700 w 1285875"/>
              <a:gd name="connsiteY8" fmla="*/ 1266825 h 1790700"/>
              <a:gd name="connsiteX9" fmla="*/ 428625 w 1285875"/>
              <a:gd name="connsiteY9" fmla="*/ 1228725 h 1790700"/>
              <a:gd name="connsiteX10" fmla="*/ 581025 w 1285875"/>
              <a:gd name="connsiteY10" fmla="*/ 1362075 h 1790700"/>
              <a:gd name="connsiteX11" fmla="*/ 495300 w 1285875"/>
              <a:gd name="connsiteY11" fmla="*/ 1562100 h 1790700"/>
              <a:gd name="connsiteX12" fmla="*/ 542925 w 1285875"/>
              <a:gd name="connsiteY12" fmla="*/ 1733550 h 1790700"/>
              <a:gd name="connsiteX13" fmla="*/ 752475 w 1285875"/>
              <a:gd name="connsiteY13" fmla="*/ 1790700 h 1790700"/>
              <a:gd name="connsiteX14" fmla="*/ 962025 w 1285875"/>
              <a:gd name="connsiteY14" fmla="*/ 1685925 h 1790700"/>
              <a:gd name="connsiteX15" fmla="*/ 981075 w 1285875"/>
              <a:gd name="connsiteY15" fmla="*/ 1533525 h 1790700"/>
              <a:gd name="connsiteX16" fmla="*/ 1028700 w 1285875"/>
              <a:gd name="connsiteY16" fmla="*/ 1085850 h 1790700"/>
              <a:gd name="connsiteX17" fmla="*/ 723900 w 1285875"/>
              <a:gd name="connsiteY17" fmla="*/ 1171575 h 1790700"/>
              <a:gd name="connsiteX18" fmla="*/ 561975 w 1285875"/>
              <a:gd name="connsiteY18" fmla="*/ 1028700 h 1790700"/>
              <a:gd name="connsiteX19" fmla="*/ 600075 w 1285875"/>
              <a:gd name="connsiteY19" fmla="*/ 847725 h 1790700"/>
              <a:gd name="connsiteX20" fmla="*/ 857250 w 1285875"/>
              <a:gd name="connsiteY20" fmla="*/ 695325 h 1790700"/>
              <a:gd name="connsiteX21" fmla="*/ 1095375 w 1285875"/>
              <a:gd name="connsiteY21" fmla="*/ 685800 h 1790700"/>
              <a:gd name="connsiteX22" fmla="*/ 1285875 w 1285875"/>
              <a:gd name="connsiteY22" fmla="*/ 552450 h 1790700"/>
              <a:gd name="connsiteX23" fmla="*/ 1285875 w 1285875"/>
              <a:gd name="connsiteY23" fmla="*/ 381000 h 1790700"/>
              <a:gd name="connsiteX24" fmla="*/ 1238250 w 1285875"/>
              <a:gd name="connsiteY24" fmla="*/ 76200 h 1790700"/>
              <a:gd name="connsiteX25" fmla="*/ 1085850 w 1285875"/>
              <a:gd name="connsiteY25" fmla="*/ 0 h 1790700"/>
              <a:gd name="connsiteX26" fmla="*/ 847725 w 1285875"/>
              <a:gd name="connsiteY26" fmla="*/ 28575 h 1790700"/>
              <a:gd name="connsiteX0" fmla="*/ 847725 w 1285875"/>
              <a:gd name="connsiteY0" fmla="*/ 28575 h 1790700"/>
              <a:gd name="connsiteX1" fmla="*/ 695325 w 1285875"/>
              <a:gd name="connsiteY1" fmla="*/ 333375 h 1790700"/>
              <a:gd name="connsiteX2" fmla="*/ 695325 w 1285875"/>
              <a:gd name="connsiteY2" fmla="*/ 504825 h 1790700"/>
              <a:gd name="connsiteX3" fmla="*/ 466725 w 1285875"/>
              <a:gd name="connsiteY3" fmla="*/ 695325 h 1790700"/>
              <a:gd name="connsiteX4" fmla="*/ 238125 w 1285875"/>
              <a:gd name="connsiteY4" fmla="*/ 676275 h 1790700"/>
              <a:gd name="connsiteX5" fmla="*/ 76200 w 1285875"/>
              <a:gd name="connsiteY5" fmla="*/ 752475 h 1790700"/>
              <a:gd name="connsiteX6" fmla="*/ 0 w 1285875"/>
              <a:gd name="connsiteY6" fmla="*/ 962025 h 1790700"/>
              <a:gd name="connsiteX7" fmla="*/ 47625 w 1285875"/>
              <a:gd name="connsiteY7" fmla="*/ 1104900 h 1790700"/>
              <a:gd name="connsiteX8" fmla="*/ 266700 w 1285875"/>
              <a:gd name="connsiteY8" fmla="*/ 1266825 h 1790700"/>
              <a:gd name="connsiteX9" fmla="*/ 428625 w 1285875"/>
              <a:gd name="connsiteY9" fmla="*/ 1228725 h 1790700"/>
              <a:gd name="connsiteX10" fmla="*/ 581025 w 1285875"/>
              <a:gd name="connsiteY10" fmla="*/ 1362075 h 1790700"/>
              <a:gd name="connsiteX11" fmla="*/ 495300 w 1285875"/>
              <a:gd name="connsiteY11" fmla="*/ 1562100 h 1790700"/>
              <a:gd name="connsiteX12" fmla="*/ 542925 w 1285875"/>
              <a:gd name="connsiteY12" fmla="*/ 1733550 h 1790700"/>
              <a:gd name="connsiteX13" fmla="*/ 752475 w 1285875"/>
              <a:gd name="connsiteY13" fmla="*/ 1790700 h 1790700"/>
              <a:gd name="connsiteX14" fmla="*/ 962025 w 1285875"/>
              <a:gd name="connsiteY14" fmla="*/ 1685925 h 1790700"/>
              <a:gd name="connsiteX15" fmla="*/ 981075 w 1285875"/>
              <a:gd name="connsiteY15" fmla="*/ 1533525 h 1790700"/>
              <a:gd name="connsiteX16" fmla="*/ 895350 w 1285875"/>
              <a:gd name="connsiteY16" fmla="*/ 1162050 h 1790700"/>
              <a:gd name="connsiteX17" fmla="*/ 723900 w 1285875"/>
              <a:gd name="connsiteY17" fmla="*/ 1171575 h 1790700"/>
              <a:gd name="connsiteX18" fmla="*/ 561975 w 1285875"/>
              <a:gd name="connsiteY18" fmla="*/ 1028700 h 1790700"/>
              <a:gd name="connsiteX19" fmla="*/ 600075 w 1285875"/>
              <a:gd name="connsiteY19" fmla="*/ 847725 h 1790700"/>
              <a:gd name="connsiteX20" fmla="*/ 857250 w 1285875"/>
              <a:gd name="connsiteY20" fmla="*/ 695325 h 1790700"/>
              <a:gd name="connsiteX21" fmla="*/ 1095375 w 1285875"/>
              <a:gd name="connsiteY21" fmla="*/ 685800 h 1790700"/>
              <a:gd name="connsiteX22" fmla="*/ 1285875 w 1285875"/>
              <a:gd name="connsiteY22" fmla="*/ 552450 h 1790700"/>
              <a:gd name="connsiteX23" fmla="*/ 1285875 w 1285875"/>
              <a:gd name="connsiteY23" fmla="*/ 381000 h 1790700"/>
              <a:gd name="connsiteX24" fmla="*/ 1238250 w 1285875"/>
              <a:gd name="connsiteY24" fmla="*/ 76200 h 1790700"/>
              <a:gd name="connsiteX25" fmla="*/ 1085850 w 1285875"/>
              <a:gd name="connsiteY25" fmla="*/ 0 h 1790700"/>
              <a:gd name="connsiteX26" fmla="*/ 847725 w 1285875"/>
              <a:gd name="connsiteY26" fmla="*/ 28575 h 1790700"/>
              <a:gd name="connsiteX0" fmla="*/ 847725 w 1285875"/>
              <a:gd name="connsiteY0" fmla="*/ 28575 h 1790700"/>
              <a:gd name="connsiteX1" fmla="*/ 695325 w 1285875"/>
              <a:gd name="connsiteY1" fmla="*/ 333375 h 1790700"/>
              <a:gd name="connsiteX2" fmla="*/ 695325 w 1285875"/>
              <a:gd name="connsiteY2" fmla="*/ 504825 h 1790700"/>
              <a:gd name="connsiteX3" fmla="*/ 466725 w 1285875"/>
              <a:gd name="connsiteY3" fmla="*/ 695325 h 1790700"/>
              <a:gd name="connsiteX4" fmla="*/ 238125 w 1285875"/>
              <a:gd name="connsiteY4" fmla="*/ 676275 h 1790700"/>
              <a:gd name="connsiteX5" fmla="*/ 76200 w 1285875"/>
              <a:gd name="connsiteY5" fmla="*/ 752475 h 1790700"/>
              <a:gd name="connsiteX6" fmla="*/ 0 w 1285875"/>
              <a:gd name="connsiteY6" fmla="*/ 962025 h 1790700"/>
              <a:gd name="connsiteX7" fmla="*/ 47625 w 1285875"/>
              <a:gd name="connsiteY7" fmla="*/ 1104900 h 1790700"/>
              <a:gd name="connsiteX8" fmla="*/ 266700 w 1285875"/>
              <a:gd name="connsiteY8" fmla="*/ 1266825 h 1790700"/>
              <a:gd name="connsiteX9" fmla="*/ 428625 w 1285875"/>
              <a:gd name="connsiteY9" fmla="*/ 1228725 h 1790700"/>
              <a:gd name="connsiteX10" fmla="*/ 581025 w 1285875"/>
              <a:gd name="connsiteY10" fmla="*/ 1362075 h 1790700"/>
              <a:gd name="connsiteX11" fmla="*/ 495300 w 1285875"/>
              <a:gd name="connsiteY11" fmla="*/ 1562100 h 1790700"/>
              <a:gd name="connsiteX12" fmla="*/ 542925 w 1285875"/>
              <a:gd name="connsiteY12" fmla="*/ 1733550 h 1790700"/>
              <a:gd name="connsiteX13" fmla="*/ 752475 w 1285875"/>
              <a:gd name="connsiteY13" fmla="*/ 1790700 h 1790700"/>
              <a:gd name="connsiteX14" fmla="*/ 962025 w 1285875"/>
              <a:gd name="connsiteY14" fmla="*/ 1685925 h 1790700"/>
              <a:gd name="connsiteX15" fmla="*/ 981075 w 1285875"/>
              <a:gd name="connsiteY15" fmla="*/ 1533525 h 1790700"/>
              <a:gd name="connsiteX16" fmla="*/ 990600 w 1285875"/>
              <a:gd name="connsiteY16" fmla="*/ 1343025 h 1790700"/>
              <a:gd name="connsiteX17" fmla="*/ 895350 w 1285875"/>
              <a:gd name="connsiteY17" fmla="*/ 1162050 h 1790700"/>
              <a:gd name="connsiteX18" fmla="*/ 723900 w 1285875"/>
              <a:gd name="connsiteY18" fmla="*/ 1171575 h 1790700"/>
              <a:gd name="connsiteX19" fmla="*/ 561975 w 1285875"/>
              <a:gd name="connsiteY19" fmla="*/ 1028700 h 1790700"/>
              <a:gd name="connsiteX20" fmla="*/ 600075 w 1285875"/>
              <a:gd name="connsiteY20" fmla="*/ 847725 h 1790700"/>
              <a:gd name="connsiteX21" fmla="*/ 857250 w 1285875"/>
              <a:gd name="connsiteY21" fmla="*/ 695325 h 1790700"/>
              <a:gd name="connsiteX22" fmla="*/ 1095375 w 1285875"/>
              <a:gd name="connsiteY22" fmla="*/ 685800 h 1790700"/>
              <a:gd name="connsiteX23" fmla="*/ 1285875 w 1285875"/>
              <a:gd name="connsiteY23" fmla="*/ 552450 h 1790700"/>
              <a:gd name="connsiteX24" fmla="*/ 1285875 w 1285875"/>
              <a:gd name="connsiteY24" fmla="*/ 381000 h 1790700"/>
              <a:gd name="connsiteX25" fmla="*/ 1238250 w 1285875"/>
              <a:gd name="connsiteY25" fmla="*/ 76200 h 1790700"/>
              <a:gd name="connsiteX26" fmla="*/ 1085850 w 1285875"/>
              <a:gd name="connsiteY26" fmla="*/ 0 h 1790700"/>
              <a:gd name="connsiteX27" fmla="*/ 847725 w 1285875"/>
              <a:gd name="connsiteY27" fmla="*/ 28575 h 1790700"/>
              <a:gd name="connsiteX0" fmla="*/ 847725 w 1285875"/>
              <a:gd name="connsiteY0" fmla="*/ 28575 h 1790700"/>
              <a:gd name="connsiteX1" fmla="*/ 695325 w 1285875"/>
              <a:gd name="connsiteY1" fmla="*/ 333375 h 1790700"/>
              <a:gd name="connsiteX2" fmla="*/ 695325 w 1285875"/>
              <a:gd name="connsiteY2" fmla="*/ 504825 h 1790700"/>
              <a:gd name="connsiteX3" fmla="*/ 466725 w 1285875"/>
              <a:gd name="connsiteY3" fmla="*/ 695325 h 1790700"/>
              <a:gd name="connsiteX4" fmla="*/ 238125 w 1285875"/>
              <a:gd name="connsiteY4" fmla="*/ 676275 h 1790700"/>
              <a:gd name="connsiteX5" fmla="*/ 76200 w 1285875"/>
              <a:gd name="connsiteY5" fmla="*/ 752475 h 1790700"/>
              <a:gd name="connsiteX6" fmla="*/ 0 w 1285875"/>
              <a:gd name="connsiteY6" fmla="*/ 962025 h 1790700"/>
              <a:gd name="connsiteX7" fmla="*/ 47625 w 1285875"/>
              <a:gd name="connsiteY7" fmla="*/ 1104900 h 1790700"/>
              <a:gd name="connsiteX8" fmla="*/ 266700 w 1285875"/>
              <a:gd name="connsiteY8" fmla="*/ 1266825 h 1790700"/>
              <a:gd name="connsiteX9" fmla="*/ 428625 w 1285875"/>
              <a:gd name="connsiteY9" fmla="*/ 1228725 h 1790700"/>
              <a:gd name="connsiteX10" fmla="*/ 581025 w 1285875"/>
              <a:gd name="connsiteY10" fmla="*/ 1362075 h 1790700"/>
              <a:gd name="connsiteX11" fmla="*/ 495300 w 1285875"/>
              <a:gd name="connsiteY11" fmla="*/ 1562100 h 1790700"/>
              <a:gd name="connsiteX12" fmla="*/ 542925 w 1285875"/>
              <a:gd name="connsiteY12" fmla="*/ 1733550 h 1790700"/>
              <a:gd name="connsiteX13" fmla="*/ 752475 w 1285875"/>
              <a:gd name="connsiteY13" fmla="*/ 1790700 h 1790700"/>
              <a:gd name="connsiteX14" fmla="*/ 962025 w 1285875"/>
              <a:gd name="connsiteY14" fmla="*/ 1685925 h 1790700"/>
              <a:gd name="connsiteX15" fmla="*/ 981075 w 1285875"/>
              <a:gd name="connsiteY15" fmla="*/ 1533525 h 1790700"/>
              <a:gd name="connsiteX16" fmla="*/ 990600 w 1285875"/>
              <a:gd name="connsiteY16" fmla="*/ 1343025 h 1790700"/>
              <a:gd name="connsiteX17" fmla="*/ 895350 w 1285875"/>
              <a:gd name="connsiteY17" fmla="*/ 1162050 h 1790700"/>
              <a:gd name="connsiteX18" fmla="*/ 723900 w 1285875"/>
              <a:gd name="connsiteY18" fmla="*/ 1171575 h 1790700"/>
              <a:gd name="connsiteX19" fmla="*/ 561975 w 1285875"/>
              <a:gd name="connsiteY19" fmla="*/ 1028700 h 1790700"/>
              <a:gd name="connsiteX20" fmla="*/ 600075 w 1285875"/>
              <a:gd name="connsiteY20" fmla="*/ 847725 h 1790700"/>
              <a:gd name="connsiteX21" fmla="*/ 857250 w 1285875"/>
              <a:gd name="connsiteY21" fmla="*/ 695325 h 1790700"/>
              <a:gd name="connsiteX22" fmla="*/ 1095375 w 1285875"/>
              <a:gd name="connsiteY22" fmla="*/ 685800 h 1790700"/>
              <a:gd name="connsiteX23" fmla="*/ 1285875 w 1285875"/>
              <a:gd name="connsiteY23" fmla="*/ 552450 h 1790700"/>
              <a:gd name="connsiteX24" fmla="*/ 1285875 w 1285875"/>
              <a:gd name="connsiteY24" fmla="*/ 381000 h 1790700"/>
              <a:gd name="connsiteX25" fmla="*/ 1285875 w 1285875"/>
              <a:gd name="connsiteY25" fmla="*/ 161925 h 1790700"/>
              <a:gd name="connsiteX26" fmla="*/ 1085850 w 1285875"/>
              <a:gd name="connsiteY26" fmla="*/ 0 h 1790700"/>
              <a:gd name="connsiteX27" fmla="*/ 847725 w 1285875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695325 w 1333500"/>
              <a:gd name="connsiteY2" fmla="*/ 504825 h 1790700"/>
              <a:gd name="connsiteX3" fmla="*/ 466725 w 1333500"/>
              <a:gd name="connsiteY3" fmla="*/ 695325 h 1790700"/>
              <a:gd name="connsiteX4" fmla="*/ 238125 w 1333500"/>
              <a:gd name="connsiteY4" fmla="*/ 676275 h 1790700"/>
              <a:gd name="connsiteX5" fmla="*/ 76200 w 1333500"/>
              <a:gd name="connsiteY5" fmla="*/ 752475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981075 w 1333500"/>
              <a:gd name="connsiteY15" fmla="*/ 1533525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95325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695325 w 1333500"/>
              <a:gd name="connsiteY2" fmla="*/ 504825 h 1790700"/>
              <a:gd name="connsiteX3" fmla="*/ 466725 w 1333500"/>
              <a:gd name="connsiteY3" fmla="*/ 695325 h 1790700"/>
              <a:gd name="connsiteX4" fmla="*/ 238125 w 1333500"/>
              <a:gd name="connsiteY4" fmla="*/ 676275 h 1790700"/>
              <a:gd name="connsiteX5" fmla="*/ 76200 w 1333500"/>
              <a:gd name="connsiteY5" fmla="*/ 752475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95325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695325 w 1333500"/>
              <a:gd name="connsiteY2" fmla="*/ 504825 h 1790700"/>
              <a:gd name="connsiteX3" fmla="*/ 466725 w 1333500"/>
              <a:gd name="connsiteY3" fmla="*/ 695325 h 1790700"/>
              <a:gd name="connsiteX4" fmla="*/ 219075 w 1333500"/>
              <a:gd name="connsiteY4" fmla="*/ 609600 h 1790700"/>
              <a:gd name="connsiteX5" fmla="*/ 76200 w 1333500"/>
              <a:gd name="connsiteY5" fmla="*/ 752475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95325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695325 w 1333500"/>
              <a:gd name="connsiteY2" fmla="*/ 504825 h 1790700"/>
              <a:gd name="connsiteX3" fmla="*/ 466725 w 1333500"/>
              <a:gd name="connsiteY3" fmla="*/ 695325 h 1790700"/>
              <a:gd name="connsiteX4" fmla="*/ 219075 w 1333500"/>
              <a:gd name="connsiteY4" fmla="*/ 609600 h 1790700"/>
              <a:gd name="connsiteX5" fmla="*/ 38100 w 1333500"/>
              <a:gd name="connsiteY5" fmla="*/ 752475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95325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695325 w 1333500"/>
              <a:gd name="connsiteY2" fmla="*/ 504825 h 1790700"/>
              <a:gd name="connsiteX3" fmla="*/ 495300 w 1333500"/>
              <a:gd name="connsiteY3" fmla="*/ 676275 h 1790700"/>
              <a:gd name="connsiteX4" fmla="*/ 219075 w 1333500"/>
              <a:gd name="connsiteY4" fmla="*/ 609600 h 1790700"/>
              <a:gd name="connsiteX5" fmla="*/ 38100 w 1333500"/>
              <a:gd name="connsiteY5" fmla="*/ 752475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95325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695325 w 1333500"/>
              <a:gd name="connsiteY2" fmla="*/ 504825 h 1790700"/>
              <a:gd name="connsiteX3" fmla="*/ 495300 w 1333500"/>
              <a:gd name="connsiteY3" fmla="*/ 676275 h 1790700"/>
              <a:gd name="connsiteX4" fmla="*/ 266700 w 1333500"/>
              <a:gd name="connsiteY4" fmla="*/ 571500 h 1790700"/>
              <a:gd name="connsiteX5" fmla="*/ 38100 w 1333500"/>
              <a:gd name="connsiteY5" fmla="*/ 752475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95325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695325 w 1333500"/>
              <a:gd name="connsiteY2" fmla="*/ 504825 h 1790700"/>
              <a:gd name="connsiteX3" fmla="*/ 495300 w 1333500"/>
              <a:gd name="connsiteY3" fmla="*/ 676275 h 1790700"/>
              <a:gd name="connsiteX4" fmla="*/ 266700 w 1333500"/>
              <a:gd name="connsiteY4" fmla="*/ 571500 h 1790700"/>
              <a:gd name="connsiteX5" fmla="*/ 28575 w 1333500"/>
              <a:gd name="connsiteY5" fmla="*/ 685800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95325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695325 w 1333500"/>
              <a:gd name="connsiteY2" fmla="*/ 504825 h 1790700"/>
              <a:gd name="connsiteX3" fmla="*/ 561975 w 1333500"/>
              <a:gd name="connsiteY3" fmla="*/ 638175 h 1790700"/>
              <a:gd name="connsiteX4" fmla="*/ 266700 w 1333500"/>
              <a:gd name="connsiteY4" fmla="*/ 571500 h 1790700"/>
              <a:gd name="connsiteX5" fmla="*/ 28575 w 1333500"/>
              <a:gd name="connsiteY5" fmla="*/ 685800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95325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704850 w 1333500"/>
              <a:gd name="connsiteY2" fmla="*/ 561975 h 1790700"/>
              <a:gd name="connsiteX3" fmla="*/ 561975 w 1333500"/>
              <a:gd name="connsiteY3" fmla="*/ 638175 h 1790700"/>
              <a:gd name="connsiteX4" fmla="*/ 266700 w 1333500"/>
              <a:gd name="connsiteY4" fmla="*/ 571500 h 1790700"/>
              <a:gd name="connsiteX5" fmla="*/ 28575 w 1333500"/>
              <a:gd name="connsiteY5" fmla="*/ 685800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95325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47725 w 1333500"/>
              <a:gd name="connsiteY0" fmla="*/ 28575 h 1790700"/>
              <a:gd name="connsiteX1" fmla="*/ 695325 w 1333500"/>
              <a:gd name="connsiteY1" fmla="*/ 333375 h 1790700"/>
              <a:gd name="connsiteX2" fmla="*/ 704850 w 1333500"/>
              <a:gd name="connsiteY2" fmla="*/ 561975 h 1790700"/>
              <a:gd name="connsiteX3" fmla="*/ 561975 w 1333500"/>
              <a:gd name="connsiteY3" fmla="*/ 638175 h 1790700"/>
              <a:gd name="connsiteX4" fmla="*/ 266700 w 1333500"/>
              <a:gd name="connsiteY4" fmla="*/ 571500 h 1790700"/>
              <a:gd name="connsiteX5" fmla="*/ 28575 w 1333500"/>
              <a:gd name="connsiteY5" fmla="*/ 685800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66750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47725 w 1333500"/>
              <a:gd name="connsiteY27" fmla="*/ 28575 h 1790700"/>
              <a:gd name="connsiteX0" fmla="*/ 800100 w 1333500"/>
              <a:gd name="connsiteY0" fmla="*/ 57150 h 1790700"/>
              <a:gd name="connsiteX1" fmla="*/ 695325 w 1333500"/>
              <a:gd name="connsiteY1" fmla="*/ 333375 h 1790700"/>
              <a:gd name="connsiteX2" fmla="*/ 704850 w 1333500"/>
              <a:gd name="connsiteY2" fmla="*/ 561975 h 1790700"/>
              <a:gd name="connsiteX3" fmla="*/ 561975 w 1333500"/>
              <a:gd name="connsiteY3" fmla="*/ 638175 h 1790700"/>
              <a:gd name="connsiteX4" fmla="*/ 266700 w 1333500"/>
              <a:gd name="connsiteY4" fmla="*/ 571500 h 1790700"/>
              <a:gd name="connsiteX5" fmla="*/ 28575 w 1333500"/>
              <a:gd name="connsiteY5" fmla="*/ 685800 h 1790700"/>
              <a:gd name="connsiteX6" fmla="*/ 0 w 1333500"/>
              <a:gd name="connsiteY6" fmla="*/ 962025 h 1790700"/>
              <a:gd name="connsiteX7" fmla="*/ 47625 w 1333500"/>
              <a:gd name="connsiteY7" fmla="*/ 1104900 h 1790700"/>
              <a:gd name="connsiteX8" fmla="*/ 266700 w 1333500"/>
              <a:gd name="connsiteY8" fmla="*/ 1266825 h 1790700"/>
              <a:gd name="connsiteX9" fmla="*/ 428625 w 1333500"/>
              <a:gd name="connsiteY9" fmla="*/ 1228725 h 1790700"/>
              <a:gd name="connsiteX10" fmla="*/ 581025 w 1333500"/>
              <a:gd name="connsiteY10" fmla="*/ 1362075 h 1790700"/>
              <a:gd name="connsiteX11" fmla="*/ 495300 w 1333500"/>
              <a:gd name="connsiteY11" fmla="*/ 1562100 h 1790700"/>
              <a:gd name="connsiteX12" fmla="*/ 542925 w 1333500"/>
              <a:gd name="connsiteY12" fmla="*/ 1733550 h 1790700"/>
              <a:gd name="connsiteX13" fmla="*/ 752475 w 1333500"/>
              <a:gd name="connsiteY13" fmla="*/ 1790700 h 1790700"/>
              <a:gd name="connsiteX14" fmla="*/ 962025 w 1333500"/>
              <a:gd name="connsiteY14" fmla="*/ 1685925 h 1790700"/>
              <a:gd name="connsiteX15" fmla="*/ 1038225 w 1333500"/>
              <a:gd name="connsiteY15" fmla="*/ 1524000 h 1790700"/>
              <a:gd name="connsiteX16" fmla="*/ 990600 w 1333500"/>
              <a:gd name="connsiteY16" fmla="*/ 1343025 h 1790700"/>
              <a:gd name="connsiteX17" fmla="*/ 895350 w 1333500"/>
              <a:gd name="connsiteY17" fmla="*/ 1162050 h 1790700"/>
              <a:gd name="connsiteX18" fmla="*/ 723900 w 1333500"/>
              <a:gd name="connsiteY18" fmla="*/ 1171575 h 1790700"/>
              <a:gd name="connsiteX19" fmla="*/ 561975 w 1333500"/>
              <a:gd name="connsiteY19" fmla="*/ 1028700 h 1790700"/>
              <a:gd name="connsiteX20" fmla="*/ 600075 w 1333500"/>
              <a:gd name="connsiteY20" fmla="*/ 847725 h 1790700"/>
              <a:gd name="connsiteX21" fmla="*/ 857250 w 1333500"/>
              <a:gd name="connsiteY21" fmla="*/ 666750 h 1790700"/>
              <a:gd name="connsiteX22" fmla="*/ 1095375 w 1333500"/>
              <a:gd name="connsiteY22" fmla="*/ 685800 h 1790700"/>
              <a:gd name="connsiteX23" fmla="*/ 1285875 w 1333500"/>
              <a:gd name="connsiteY23" fmla="*/ 552450 h 1790700"/>
              <a:gd name="connsiteX24" fmla="*/ 1333500 w 1333500"/>
              <a:gd name="connsiteY24" fmla="*/ 381000 h 1790700"/>
              <a:gd name="connsiteX25" fmla="*/ 1285875 w 1333500"/>
              <a:gd name="connsiteY25" fmla="*/ 161925 h 1790700"/>
              <a:gd name="connsiteX26" fmla="*/ 1085850 w 1333500"/>
              <a:gd name="connsiteY26" fmla="*/ 0 h 1790700"/>
              <a:gd name="connsiteX27" fmla="*/ 800100 w 1333500"/>
              <a:gd name="connsiteY27" fmla="*/ 57150 h 1790700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266700 w 1333500"/>
              <a:gd name="connsiteY4" fmla="*/ 542925 h 1762125"/>
              <a:gd name="connsiteX5" fmla="*/ 28575 w 1333500"/>
              <a:gd name="connsiteY5" fmla="*/ 657225 h 1762125"/>
              <a:gd name="connsiteX6" fmla="*/ 0 w 1333500"/>
              <a:gd name="connsiteY6" fmla="*/ 933450 h 1762125"/>
              <a:gd name="connsiteX7" fmla="*/ 47625 w 1333500"/>
              <a:gd name="connsiteY7" fmla="*/ 1076325 h 1762125"/>
              <a:gd name="connsiteX8" fmla="*/ 266700 w 1333500"/>
              <a:gd name="connsiteY8" fmla="*/ 1238250 h 1762125"/>
              <a:gd name="connsiteX9" fmla="*/ 428625 w 1333500"/>
              <a:gd name="connsiteY9" fmla="*/ 1200150 h 1762125"/>
              <a:gd name="connsiteX10" fmla="*/ 581025 w 1333500"/>
              <a:gd name="connsiteY10" fmla="*/ 1333500 h 1762125"/>
              <a:gd name="connsiteX11" fmla="*/ 495300 w 1333500"/>
              <a:gd name="connsiteY11" fmla="*/ 1533525 h 1762125"/>
              <a:gd name="connsiteX12" fmla="*/ 542925 w 1333500"/>
              <a:gd name="connsiteY12" fmla="*/ 1704975 h 1762125"/>
              <a:gd name="connsiteX13" fmla="*/ 752475 w 1333500"/>
              <a:gd name="connsiteY13" fmla="*/ 1762125 h 1762125"/>
              <a:gd name="connsiteX14" fmla="*/ 962025 w 1333500"/>
              <a:gd name="connsiteY14" fmla="*/ 1657350 h 1762125"/>
              <a:gd name="connsiteX15" fmla="*/ 1038225 w 1333500"/>
              <a:gd name="connsiteY15" fmla="*/ 1495425 h 1762125"/>
              <a:gd name="connsiteX16" fmla="*/ 990600 w 1333500"/>
              <a:gd name="connsiteY16" fmla="*/ 1314450 h 1762125"/>
              <a:gd name="connsiteX17" fmla="*/ 895350 w 1333500"/>
              <a:gd name="connsiteY17" fmla="*/ 1133475 h 1762125"/>
              <a:gd name="connsiteX18" fmla="*/ 723900 w 1333500"/>
              <a:gd name="connsiteY18" fmla="*/ 1143000 h 1762125"/>
              <a:gd name="connsiteX19" fmla="*/ 561975 w 1333500"/>
              <a:gd name="connsiteY19" fmla="*/ 1000125 h 1762125"/>
              <a:gd name="connsiteX20" fmla="*/ 600075 w 1333500"/>
              <a:gd name="connsiteY20" fmla="*/ 819150 h 1762125"/>
              <a:gd name="connsiteX21" fmla="*/ 857250 w 1333500"/>
              <a:gd name="connsiteY21" fmla="*/ 638175 h 1762125"/>
              <a:gd name="connsiteX22" fmla="*/ 1095375 w 1333500"/>
              <a:gd name="connsiteY22" fmla="*/ 657225 h 1762125"/>
              <a:gd name="connsiteX23" fmla="*/ 1285875 w 1333500"/>
              <a:gd name="connsiteY23" fmla="*/ 523875 h 1762125"/>
              <a:gd name="connsiteX24" fmla="*/ 1333500 w 1333500"/>
              <a:gd name="connsiteY24" fmla="*/ 352425 h 1762125"/>
              <a:gd name="connsiteX25" fmla="*/ 1285875 w 1333500"/>
              <a:gd name="connsiteY25" fmla="*/ 133350 h 1762125"/>
              <a:gd name="connsiteX26" fmla="*/ 1076325 w 1333500"/>
              <a:gd name="connsiteY26" fmla="*/ 0 h 1762125"/>
              <a:gd name="connsiteX27" fmla="*/ 800100 w 1333500"/>
              <a:gd name="connsiteY27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266700 w 1333500"/>
              <a:gd name="connsiteY4" fmla="*/ 542925 h 1762125"/>
              <a:gd name="connsiteX5" fmla="*/ 28575 w 1333500"/>
              <a:gd name="connsiteY5" fmla="*/ 657225 h 1762125"/>
              <a:gd name="connsiteX6" fmla="*/ 0 w 1333500"/>
              <a:gd name="connsiteY6" fmla="*/ 933450 h 1762125"/>
              <a:gd name="connsiteX7" fmla="*/ 47625 w 1333500"/>
              <a:gd name="connsiteY7" fmla="*/ 1076325 h 1762125"/>
              <a:gd name="connsiteX8" fmla="*/ 266700 w 1333500"/>
              <a:gd name="connsiteY8" fmla="*/ 1238250 h 1762125"/>
              <a:gd name="connsiteX9" fmla="*/ 428625 w 1333500"/>
              <a:gd name="connsiteY9" fmla="*/ 1200150 h 1762125"/>
              <a:gd name="connsiteX10" fmla="*/ 581025 w 1333500"/>
              <a:gd name="connsiteY10" fmla="*/ 1333500 h 1762125"/>
              <a:gd name="connsiteX11" fmla="*/ 495300 w 1333500"/>
              <a:gd name="connsiteY11" fmla="*/ 1533525 h 1762125"/>
              <a:gd name="connsiteX12" fmla="*/ 542925 w 1333500"/>
              <a:gd name="connsiteY12" fmla="*/ 1704975 h 1762125"/>
              <a:gd name="connsiteX13" fmla="*/ 752475 w 1333500"/>
              <a:gd name="connsiteY13" fmla="*/ 1762125 h 1762125"/>
              <a:gd name="connsiteX14" fmla="*/ 962025 w 1333500"/>
              <a:gd name="connsiteY14" fmla="*/ 1657350 h 1762125"/>
              <a:gd name="connsiteX15" fmla="*/ 1038225 w 1333500"/>
              <a:gd name="connsiteY15" fmla="*/ 1495425 h 1762125"/>
              <a:gd name="connsiteX16" fmla="*/ 990600 w 1333500"/>
              <a:gd name="connsiteY16" fmla="*/ 1228725 h 1762125"/>
              <a:gd name="connsiteX17" fmla="*/ 895350 w 1333500"/>
              <a:gd name="connsiteY17" fmla="*/ 1133475 h 1762125"/>
              <a:gd name="connsiteX18" fmla="*/ 723900 w 1333500"/>
              <a:gd name="connsiteY18" fmla="*/ 1143000 h 1762125"/>
              <a:gd name="connsiteX19" fmla="*/ 561975 w 1333500"/>
              <a:gd name="connsiteY19" fmla="*/ 1000125 h 1762125"/>
              <a:gd name="connsiteX20" fmla="*/ 600075 w 1333500"/>
              <a:gd name="connsiteY20" fmla="*/ 819150 h 1762125"/>
              <a:gd name="connsiteX21" fmla="*/ 857250 w 1333500"/>
              <a:gd name="connsiteY21" fmla="*/ 638175 h 1762125"/>
              <a:gd name="connsiteX22" fmla="*/ 1095375 w 1333500"/>
              <a:gd name="connsiteY22" fmla="*/ 657225 h 1762125"/>
              <a:gd name="connsiteX23" fmla="*/ 1285875 w 1333500"/>
              <a:gd name="connsiteY23" fmla="*/ 523875 h 1762125"/>
              <a:gd name="connsiteX24" fmla="*/ 1333500 w 1333500"/>
              <a:gd name="connsiteY24" fmla="*/ 352425 h 1762125"/>
              <a:gd name="connsiteX25" fmla="*/ 1285875 w 1333500"/>
              <a:gd name="connsiteY25" fmla="*/ 133350 h 1762125"/>
              <a:gd name="connsiteX26" fmla="*/ 1076325 w 1333500"/>
              <a:gd name="connsiteY26" fmla="*/ 0 h 1762125"/>
              <a:gd name="connsiteX27" fmla="*/ 800100 w 1333500"/>
              <a:gd name="connsiteY27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266700 w 1333500"/>
              <a:gd name="connsiteY4" fmla="*/ 542925 h 1762125"/>
              <a:gd name="connsiteX5" fmla="*/ 28575 w 1333500"/>
              <a:gd name="connsiteY5" fmla="*/ 657225 h 1762125"/>
              <a:gd name="connsiteX6" fmla="*/ 0 w 1333500"/>
              <a:gd name="connsiteY6" fmla="*/ 933450 h 1762125"/>
              <a:gd name="connsiteX7" fmla="*/ 47625 w 1333500"/>
              <a:gd name="connsiteY7" fmla="*/ 1076325 h 1762125"/>
              <a:gd name="connsiteX8" fmla="*/ 266700 w 1333500"/>
              <a:gd name="connsiteY8" fmla="*/ 1238250 h 1762125"/>
              <a:gd name="connsiteX9" fmla="*/ 428625 w 1333500"/>
              <a:gd name="connsiteY9" fmla="*/ 1200150 h 1762125"/>
              <a:gd name="connsiteX10" fmla="*/ 581025 w 1333500"/>
              <a:gd name="connsiteY10" fmla="*/ 1333500 h 1762125"/>
              <a:gd name="connsiteX11" fmla="*/ 495300 w 1333500"/>
              <a:gd name="connsiteY11" fmla="*/ 1533525 h 1762125"/>
              <a:gd name="connsiteX12" fmla="*/ 542925 w 1333500"/>
              <a:gd name="connsiteY12" fmla="*/ 1704975 h 1762125"/>
              <a:gd name="connsiteX13" fmla="*/ 752475 w 1333500"/>
              <a:gd name="connsiteY13" fmla="*/ 1762125 h 1762125"/>
              <a:gd name="connsiteX14" fmla="*/ 962025 w 1333500"/>
              <a:gd name="connsiteY14" fmla="*/ 1657350 h 1762125"/>
              <a:gd name="connsiteX15" fmla="*/ 1038225 w 1333500"/>
              <a:gd name="connsiteY15" fmla="*/ 1495425 h 1762125"/>
              <a:gd name="connsiteX16" fmla="*/ 990600 w 1333500"/>
              <a:gd name="connsiteY16" fmla="*/ 1228725 h 1762125"/>
              <a:gd name="connsiteX17" fmla="*/ 847725 w 1333500"/>
              <a:gd name="connsiteY17" fmla="*/ 1143000 h 1762125"/>
              <a:gd name="connsiteX18" fmla="*/ 723900 w 1333500"/>
              <a:gd name="connsiteY18" fmla="*/ 1143000 h 1762125"/>
              <a:gd name="connsiteX19" fmla="*/ 561975 w 1333500"/>
              <a:gd name="connsiteY19" fmla="*/ 1000125 h 1762125"/>
              <a:gd name="connsiteX20" fmla="*/ 600075 w 1333500"/>
              <a:gd name="connsiteY20" fmla="*/ 819150 h 1762125"/>
              <a:gd name="connsiteX21" fmla="*/ 857250 w 1333500"/>
              <a:gd name="connsiteY21" fmla="*/ 638175 h 1762125"/>
              <a:gd name="connsiteX22" fmla="*/ 1095375 w 1333500"/>
              <a:gd name="connsiteY22" fmla="*/ 657225 h 1762125"/>
              <a:gd name="connsiteX23" fmla="*/ 1285875 w 1333500"/>
              <a:gd name="connsiteY23" fmla="*/ 523875 h 1762125"/>
              <a:gd name="connsiteX24" fmla="*/ 1333500 w 1333500"/>
              <a:gd name="connsiteY24" fmla="*/ 352425 h 1762125"/>
              <a:gd name="connsiteX25" fmla="*/ 1285875 w 1333500"/>
              <a:gd name="connsiteY25" fmla="*/ 133350 h 1762125"/>
              <a:gd name="connsiteX26" fmla="*/ 1076325 w 1333500"/>
              <a:gd name="connsiteY26" fmla="*/ 0 h 1762125"/>
              <a:gd name="connsiteX27" fmla="*/ 800100 w 1333500"/>
              <a:gd name="connsiteY27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266700 w 1333500"/>
              <a:gd name="connsiteY4" fmla="*/ 542925 h 1762125"/>
              <a:gd name="connsiteX5" fmla="*/ 28575 w 1333500"/>
              <a:gd name="connsiteY5" fmla="*/ 657225 h 1762125"/>
              <a:gd name="connsiteX6" fmla="*/ 0 w 1333500"/>
              <a:gd name="connsiteY6" fmla="*/ 933450 h 1762125"/>
              <a:gd name="connsiteX7" fmla="*/ 47625 w 1333500"/>
              <a:gd name="connsiteY7" fmla="*/ 1076325 h 1762125"/>
              <a:gd name="connsiteX8" fmla="*/ 228600 w 1333500"/>
              <a:gd name="connsiteY8" fmla="*/ 1190625 h 1762125"/>
              <a:gd name="connsiteX9" fmla="*/ 428625 w 1333500"/>
              <a:gd name="connsiteY9" fmla="*/ 1200150 h 1762125"/>
              <a:gd name="connsiteX10" fmla="*/ 581025 w 1333500"/>
              <a:gd name="connsiteY10" fmla="*/ 1333500 h 1762125"/>
              <a:gd name="connsiteX11" fmla="*/ 495300 w 1333500"/>
              <a:gd name="connsiteY11" fmla="*/ 1533525 h 1762125"/>
              <a:gd name="connsiteX12" fmla="*/ 542925 w 1333500"/>
              <a:gd name="connsiteY12" fmla="*/ 1704975 h 1762125"/>
              <a:gd name="connsiteX13" fmla="*/ 752475 w 1333500"/>
              <a:gd name="connsiteY13" fmla="*/ 1762125 h 1762125"/>
              <a:gd name="connsiteX14" fmla="*/ 962025 w 1333500"/>
              <a:gd name="connsiteY14" fmla="*/ 1657350 h 1762125"/>
              <a:gd name="connsiteX15" fmla="*/ 1038225 w 1333500"/>
              <a:gd name="connsiteY15" fmla="*/ 1495425 h 1762125"/>
              <a:gd name="connsiteX16" fmla="*/ 990600 w 1333500"/>
              <a:gd name="connsiteY16" fmla="*/ 1228725 h 1762125"/>
              <a:gd name="connsiteX17" fmla="*/ 847725 w 1333500"/>
              <a:gd name="connsiteY17" fmla="*/ 1143000 h 1762125"/>
              <a:gd name="connsiteX18" fmla="*/ 723900 w 1333500"/>
              <a:gd name="connsiteY18" fmla="*/ 1143000 h 1762125"/>
              <a:gd name="connsiteX19" fmla="*/ 561975 w 1333500"/>
              <a:gd name="connsiteY19" fmla="*/ 1000125 h 1762125"/>
              <a:gd name="connsiteX20" fmla="*/ 600075 w 1333500"/>
              <a:gd name="connsiteY20" fmla="*/ 819150 h 1762125"/>
              <a:gd name="connsiteX21" fmla="*/ 857250 w 1333500"/>
              <a:gd name="connsiteY21" fmla="*/ 638175 h 1762125"/>
              <a:gd name="connsiteX22" fmla="*/ 1095375 w 1333500"/>
              <a:gd name="connsiteY22" fmla="*/ 657225 h 1762125"/>
              <a:gd name="connsiteX23" fmla="*/ 1285875 w 1333500"/>
              <a:gd name="connsiteY23" fmla="*/ 523875 h 1762125"/>
              <a:gd name="connsiteX24" fmla="*/ 1333500 w 1333500"/>
              <a:gd name="connsiteY24" fmla="*/ 352425 h 1762125"/>
              <a:gd name="connsiteX25" fmla="*/ 1285875 w 1333500"/>
              <a:gd name="connsiteY25" fmla="*/ 133350 h 1762125"/>
              <a:gd name="connsiteX26" fmla="*/ 1076325 w 1333500"/>
              <a:gd name="connsiteY26" fmla="*/ 0 h 1762125"/>
              <a:gd name="connsiteX27" fmla="*/ 800100 w 1333500"/>
              <a:gd name="connsiteY27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266700 w 1333500"/>
              <a:gd name="connsiteY4" fmla="*/ 542925 h 1762125"/>
              <a:gd name="connsiteX5" fmla="*/ 0 w 1333500"/>
              <a:gd name="connsiteY5" fmla="*/ 723900 h 1762125"/>
              <a:gd name="connsiteX6" fmla="*/ 0 w 1333500"/>
              <a:gd name="connsiteY6" fmla="*/ 933450 h 1762125"/>
              <a:gd name="connsiteX7" fmla="*/ 47625 w 1333500"/>
              <a:gd name="connsiteY7" fmla="*/ 1076325 h 1762125"/>
              <a:gd name="connsiteX8" fmla="*/ 228600 w 1333500"/>
              <a:gd name="connsiteY8" fmla="*/ 1190625 h 1762125"/>
              <a:gd name="connsiteX9" fmla="*/ 428625 w 1333500"/>
              <a:gd name="connsiteY9" fmla="*/ 1200150 h 1762125"/>
              <a:gd name="connsiteX10" fmla="*/ 581025 w 1333500"/>
              <a:gd name="connsiteY10" fmla="*/ 1333500 h 1762125"/>
              <a:gd name="connsiteX11" fmla="*/ 495300 w 1333500"/>
              <a:gd name="connsiteY11" fmla="*/ 1533525 h 1762125"/>
              <a:gd name="connsiteX12" fmla="*/ 542925 w 1333500"/>
              <a:gd name="connsiteY12" fmla="*/ 1704975 h 1762125"/>
              <a:gd name="connsiteX13" fmla="*/ 752475 w 1333500"/>
              <a:gd name="connsiteY13" fmla="*/ 1762125 h 1762125"/>
              <a:gd name="connsiteX14" fmla="*/ 962025 w 1333500"/>
              <a:gd name="connsiteY14" fmla="*/ 1657350 h 1762125"/>
              <a:gd name="connsiteX15" fmla="*/ 1038225 w 1333500"/>
              <a:gd name="connsiteY15" fmla="*/ 1495425 h 1762125"/>
              <a:gd name="connsiteX16" fmla="*/ 990600 w 1333500"/>
              <a:gd name="connsiteY16" fmla="*/ 1228725 h 1762125"/>
              <a:gd name="connsiteX17" fmla="*/ 847725 w 1333500"/>
              <a:gd name="connsiteY17" fmla="*/ 1143000 h 1762125"/>
              <a:gd name="connsiteX18" fmla="*/ 723900 w 1333500"/>
              <a:gd name="connsiteY18" fmla="*/ 1143000 h 1762125"/>
              <a:gd name="connsiteX19" fmla="*/ 561975 w 1333500"/>
              <a:gd name="connsiteY19" fmla="*/ 1000125 h 1762125"/>
              <a:gd name="connsiteX20" fmla="*/ 600075 w 1333500"/>
              <a:gd name="connsiteY20" fmla="*/ 819150 h 1762125"/>
              <a:gd name="connsiteX21" fmla="*/ 857250 w 1333500"/>
              <a:gd name="connsiteY21" fmla="*/ 638175 h 1762125"/>
              <a:gd name="connsiteX22" fmla="*/ 1095375 w 1333500"/>
              <a:gd name="connsiteY22" fmla="*/ 657225 h 1762125"/>
              <a:gd name="connsiteX23" fmla="*/ 1285875 w 1333500"/>
              <a:gd name="connsiteY23" fmla="*/ 523875 h 1762125"/>
              <a:gd name="connsiteX24" fmla="*/ 1333500 w 1333500"/>
              <a:gd name="connsiteY24" fmla="*/ 352425 h 1762125"/>
              <a:gd name="connsiteX25" fmla="*/ 1285875 w 1333500"/>
              <a:gd name="connsiteY25" fmla="*/ 133350 h 1762125"/>
              <a:gd name="connsiteX26" fmla="*/ 1076325 w 1333500"/>
              <a:gd name="connsiteY26" fmla="*/ 0 h 1762125"/>
              <a:gd name="connsiteX27" fmla="*/ 800100 w 1333500"/>
              <a:gd name="connsiteY27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266700 w 1333500"/>
              <a:gd name="connsiteY4" fmla="*/ 542925 h 1762125"/>
              <a:gd name="connsiteX5" fmla="*/ 123824 w 1333500"/>
              <a:gd name="connsiteY5" fmla="*/ 581025 h 1762125"/>
              <a:gd name="connsiteX6" fmla="*/ 0 w 1333500"/>
              <a:gd name="connsiteY6" fmla="*/ 723900 h 1762125"/>
              <a:gd name="connsiteX7" fmla="*/ 0 w 1333500"/>
              <a:gd name="connsiteY7" fmla="*/ 933450 h 1762125"/>
              <a:gd name="connsiteX8" fmla="*/ 47625 w 1333500"/>
              <a:gd name="connsiteY8" fmla="*/ 1076325 h 1762125"/>
              <a:gd name="connsiteX9" fmla="*/ 228600 w 1333500"/>
              <a:gd name="connsiteY9" fmla="*/ 1190625 h 1762125"/>
              <a:gd name="connsiteX10" fmla="*/ 428625 w 1333500"/>
              <a:gd name="connsiteY10" fmla="*/ 1200150 h 1762125"/>
              <a:gd name="connsiteX11" fmla="*/ 581025 w 1333500"/>
              <a:gd name="connsiteY11" fmla="*/ 1333500 h 1762125"/>
              <a:gd name="connsiteX12" fmla="*/ 495300 w 1333500"/>
              <a:gd name="connsiteY12" fmla="*/ 1533525 h 1762125"/>
              <a:gd name="connsiteX13" fmla="*/ 542925 w 1333500"/>
              <a:gd name="connsiteY13" fmla="*/ 1704975 h 1762125"/>
              <a:gd name="connsiteX14" fmla="*/ 752475 w 1333500"/>
              <a:gd name="connsiteY14" fmla="*/ 1762125 h 1762125"/>
              <a:gd name="connsiteX15" fmla="*/ 962025 w 1333500"/>
              <a:gd name="connsiteY15" fmla="*/ 1657350 h 1762125"/>
              <a:gd name="connsiteX16" fmla="*/ 1038225 w 1333500"/>
              <a:gd name="connsiteY16" fmla="*/ 1495425 h 1762125"/>
              <a:gd name="connsiteX17" fmla="*/ 990600 w 1333500"/>
              <a:gd name="connsiteY17" fmla="*/ 1228725 h 1762125"/>
              <a:gd name="connsiteX18" fmla="*/ 847725 w 1333500"/>
              <a:gd name="connsiteY18" fmla="*/ 1143000 h 1762125"/>
              <a:gd name="connsiteX19" fmla="*/ 723900 w 1333500"/>
              <a:gd name="connsiteY19" fmla="*/ 1143000 h 1762125"/>
              <a:gd name="connsiteX20" fmla="*/ 561975 w 1333500"/>
              <a:gd name="connsiteY20" fmla="*/ 1000125 h 1762125"/>
              <a:gd name="connsiteX21" fmla="*/ 600075 w 1333500"/>
              <a:gd name="connsiteY21" fmla="*/ 819150 h 1762125"/>
              <a:gd name="connsiteX22" fmla="*/ 857250 w 1333500"/>
              <a:gd name="connsiteY22" fmla="*/ 638175 h 1762125"/>
              <a:gd name="connsiteX23" fmla="*/ 1095375 w 1333500"/>
              <a:gd name="connsiteY23" fmla="*/ 657225 h 1762125"/>
              <a:gd name="connsiteX24" fmla="*/ 1285875 w 1333500"/>
              <a:gd name="connsiteY24" fmla="*/ 523875 h 1762125"/>
              <a:gd name="connsiteX25" fmla="*/ 1333500 w 1333500"/>
              <a:gd name="connsiteY25" fmla="*/ 352425 h 1762125"/>
              <a:gd name="connsiteX26" fmla="*/ 1285875 w 1333500"/>
              <a:gd name="connsiteY26" fmla="*/ 133350 h 1762125"/>
              <a:gd name="connsiteX27" fmla="*/ 1076325 w 1333500"/>
              <a:gd name="connsiteY27" fmla="*/ 0 h 1762125"/>
              <a:gd name="connsiteX28" fmla="*/ 800100 w 1333500"/>
              <a:gd name="connsiteY28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390524 w 1333500"/>
              <a:gd name="connsiteY4" fmla="*/ 542925 h 1762125"/>
              <a:gd name="connsiteX5" fmla="*/ 266700 w 1333500"/>
              <a:gd name="connsiteY5" fmla="*/ 542925 h 1762125"/>
              <a:gd name="connsiteX6" fmla="*/ 123824 w 1333500"/>
              <a:gd name="connsiteY6" fmla="*/ 581025 h 1762125"/>
              <a:gd name="connsiteX7" fmla="*/ 0 w 1333500"/>
              <a:gd name="connsiteY7" fmla="*/ 723900 h 1762125"/>
              <a:gd name="connsiteX8" fmla="*/ 0 w 1333500"/>
              <a:gd name="connsiteY8" fmla="*/ 933450 h 1762125"/>
              <a:gd name="connsiteX9" fmla="*/ 47625 w 1333500"/>
              <a:gd name="connsiteY9" fmla="*/ 1076325 h 1762125"/>
              <a:gd name="connsiteX10" fmla="*/ 228600 w 1333500"/>
              <a:gd name="connsiteY10" fmla="*/ 1190625 h 1762125"/>
              <a:gd name="connsiteX11" fmla="*/ 428625 w 1333500"/>
              <a:gd name="connsiteY11" fmla="*/ 1200150 h 1762125"/>
              <a:gd name="connsiteX12" fmla="*/ 581025 w 1333500"/>
              <a:gd name="connsiteY12" fmla="*/ 1333500 h 1762125"/>
              <a:gd name="connsiteX13" fmla="*/ 495300 w 1333500"/>
              <a:gd name="connsiteY13" fmla="*/ 1533525 h 1762125"/>
              <a:gd name="connsiteX14" fmla="*/ 542925 w 1333500"/>
              <a:gd name="connsiteY14" fmla="*/ 1704975 h 1762125"/>
              <a:gd name="connsiteX15" fmla="*/ 752475 w 1333500"/>
              <a:gd name="connsiteY15" fmla="*/ 1762125 h 1762125"/>
              <a:gd name="connsiteX16" fmla="*/ 962025 w 1333500"/>
              <a:gd name="connsiteY16" fmla="*/ 1657350 h 1762125"/>
              <a:gd name="connsiteX17" fmla="*/ 1038225 w 1333500"/>
              <a:gd name="connsiteY17" fmla="*/ 1495425 h 1762125"/>
              <a:gd name="connsiteX18" fmla="*/ 990600 w 1333500"/>
              <a:gd name="connsiteY18" fmla="*/ 1228725 h 1762125"/>
              <a:gd name="connsiteX19" fmla="*/ 847725 w 1333500"/>
              <a:gd name="connsiteY19" fmla="*/ 1143000 h 1762125"/>
              <a:gd name="connsiteX20" fmla="*/ 723900 w 1333500"/>
              <a:gd name="connsiteY20" fmla="*/ 1143000 h 1762125"/>
              <a:gd name="connsiteX21" fmla="*/ 561975 w 1333500"/>
              <a:gd name="connsiteY21" fmla="*/ 1000125 h 1762125"/>
              <a:gd name="connsiteX22" fmla="*/ 600075 w 1333500"/>
              <a:gd name="connsiteY22" fmla="*/ 819150 h 1762125"/>
              <a:gd name="connsiteX23" fmla="*/ 857250 w 1333500"/>
              <a:gd name="connsiteY23" fmla="*/ 638175 h 1762125"/>
              <a:gd name="connsiteX24" fmla="*/ 1095375 w 1333500"/>
              <a:gd name="connsiteY24" fmla="*/ 657225 h 1762125"/>
              <a:gd name="connsiteX25" fmla="*/ 1285875 w 1333500"/>
              <a:gd name="connsiteY25" fmla="*/ 523875 h 1762125"/>
              <a:gd name="connsiteX26" fmla="*/ 1333500 w 1333500"/>
              <a:gd name="connsiteY26" fmla="*/ 352425 h 1762125"/>
              <a:gd name="connsiteX27" fmla="*/ 1285875 w 1333500"/>
              <a:gd name="connsiteY27" fmla="*/ 133350 h 1762125"/>
              <a:gd name="connsiteX28" fmla="*/ 1076325 w 1333500"/>
              <a:gd name="connsiteY28" fmla="*/ 0 h 1762125"/>
              <a:gd name="connsiteX29" fmla="*/ 800100 w 1333500"/>
              <a:gd name="connsiteY29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390524 w 1333500"/>
              <a:gd name="connsiteY4" fmla="*/ 542925 h 1762125"/>
              <a:gd name="connsiteX5" fmla="*/ 266700 w 1333500"/>
              <a:gd name="connsiteY5" fmla="*/ 542925 h 1762125"/>
              <a:gd name="connsiteX6" fmla="*/ 123824 w 1333500"/>
              <a:gd name="connsiteY6" fmla="*/ 581025 h 1762125"/>
              <a:gd name="connsiteX7" fmla="*/ 9525 w 1333500"/>
              <a:gd name="connsiteY7" fmla="*/ 752475 h 1762125"/>
              <a:gd name="connsiteX8" fmla="*/ 0 w 1333500"/>
              <a:gd name="connsiteY8" fmla="*/ 933450 h 1762125"/>
              <a:gd name="connsiteX9" fmla="*/ 47625 w 1333500"/>
              <a:gd name="connsiteY9" fmla="*/ 1076325 h 1762125"/>
              <a:gd name="connsiteX10" fmla="*/ 228600 w 1333500"/>
              <a:gd name="connsiteY10" fmla="*/ 1190625 h 1762125"/>
              <a:gd name="connsiteX11" fmla="*/ 428625 w 1333500"/>
              <a:gd name="connsiteY11" fmla="*/ 1200150 h 1762125"/>
              <a:gd name="connsiteX12" fmla="*/ 581025 w 1333500"/>
              <a:gd name="connsiteY12" fmla="*/ 1333500 h 1762125"/>
              <a:gd name="connsiteX13" fmla="*/ 495300 w 1333500"/>
              <a:gd name="connsiteY13" fmla="*/ 1533525 h 1762125"/>
              <a:gd name="connsiteX14" fmla="*/ 542925 w 1333500"/>
              <a:gd name="connsiteY14" fmla="*/ 1704975 h 1762125"/>
              <a:gd name="connsiteX15" fmla="*/ 752475 w 1333500"/>
              <a:gd name="connsiteY15" fmla="*/ 1762125 h 1762125"/>
              <a:gd name="connsiteX16" fmla="*/ 962025 w 1333500"/>
              <a:gd name="connsiteY16" fmla="*/ 1657350 h 1762125"/>
              <a:gd name="connsiteX17" fmla="*/ 1038225 w 1333500"/>
              <a:gd name="connsiteY17" fmla="*/ 1495425 h 1762125"/>
              <a:gd name="connsiteX18" fmla="*/ 990600 w 1333500"/>
              <a:gd name="connsiteY18" fmla="*/ 1228725 h 1762125"/>
              <a:gd name="connsiteX19" fmla="*/ 847725 w 1333500"/>
              <a:gd name="connsiteY19" fmla="*/ 1143000 h 1762125"/>
              <a:gd name="connsiteX20" fmla="*/ 723900 w 1333500"/>
              <a:gd name="connsiteY20" fmla="*/ 1143000 h 1762125"/>
              <a:gd name="connsiteX21" fmla="*/ 561975 w 1333500"/>
              <a:gd name="connsiteY21" fmla="*/ 1000125 h 1762125"/>
              <a:gd name="connsiteX22" fmla="*/ 600075 w 1333500"/>
              <a:gd name="connsiteY22" fmla="*/ 819150 h 1762125"/>
              <a:gd name="connsiteX23" fmla="*/ 857250 w 1333500"/>
              <a:gd name="connsiteY23" fmla="*/ 638175 h 1762125"/>
              <a:gd name="connsiteX24" fmla="*/ 1095375 w 1333500"/>
              <a:gd name="connsiteY24" fmla="*/ 657225 h 1762125"/>
              <a:gd name="connsiteX25" fmla="*/ 1285875 w 1333500"/>
              <a:gd name="connsiteY25" fmla="*/ 523875 h 1762125"/>
              <a:gd name="connsiteX26" fmla="*/ 1333500 w 1333500"/>
              <a:gd name="connsiteY26" fmla="*/ 352425 h 1762125"/>
              <a:gd name="connsiteX27" fmla="*/ 1285875 w 1333500"/>
              <a:gd name="connsiteY27" fmla="*/ 133350 h 1762125"/>
              <a:gd name="connsiteX28" fmla="*/ 1076325 w 1333500"/>
              <a:gd name="connsiteY28" fmla="*/ 0 h 1762125"/>
              <a:gd name="connsiteX29" fmla="*/ 800100 w 1333500"/>
              <a:gd name="connsiteY29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390524 w 1333500"/>
              <a:gd name="connsiteY4" fmla="*/ 542925 h 1762125"/>
              <a:gd name="connsiteX5" fmla="*/ 266700 w 1333500"/>
              <a:gd name="connsiteY5" fmla="*/ 542925 h 1762125"/>
              <a:gd name="connsiteX6" fmla="*/ 123824 w 1333500"/>
              <a:gd name="connsiteY6" fmla="*/ 581025 h 1762125"/>
              <a:gd name="connsiteX7" fmla="*/ 9525 w 1333500"/>
              <a:gd name="connsiteY7" fmla="*/ 752475 h 1762125"/>
              <a:gd name="connsiteX8" fmla="*/ 0 w 1333500"/>
              <a:gd name="connsiteY8" fmla="*/ 933450 h 1762125"/>
              <a:gd name="connsiteX9" fmla="*/ 47625 w 1333500"/>
              <a:gd name="connsiteY9" fmla="*/ 1076325 h 1762125"/>
              <a:gd name="connsiteX10" fmla="*/ 228600 w 1333500"/>
              <a:gd name="connsiteY10" fmla="*/ 1190625 h 1762125"/>
              <a:gd name="connsiteX11" fmla="*/ 428625 w 1333500"/>
              <a:gd name="connsiteY11" fmla="*/ 1200150 h 1762125"/>
              <a:gd name="connsiteX12" fmla="*/ 581025 w 1333500"/>
              <a:gd name="connsiteY12" fmla="*/ 1333500 h 1762125"/>
              <a:gd name="connsiteX13" fmla="*/ 495300 w 1333500"/>
              <a:gd name="connsiteY13" fmla="*/ 1533525 h 1762125"/>
              <a:gd name="connsiteX14" fmla="*/ 542925 w 1333500"/>
              <a:gd name="connsiteY14" fmla="*/ 1704975 h 1762125"/>
              <a:gd name="connsiteX15" fmla="*/ 752475 w 1333500"/>
              <a:gd name="connsiteY15" fmla="*/ 1762125 h 1762125"/>
              <a:gd name="connsiteX16" fmla="*/ 962025 w 1333500"/>
              <a:gd name="connsiteY16" fmla="*/ 1657350 h 1762125"/>
              <a:gd name="connsiteX17" fmla="*/ 1009650 w 1333500"/>
              <a:gd name="connsiteY17" fmla="*/ 1533525 h 1762125"/>
              <a:gd name="connsiteX18" fmla="*/ 990600 w 1333500"/>
              <a:gd name="connsiteY18" fmla="*/ 1228725 h 1762125"/>
              <a:gd name="connsiteX19" fmla="*/ 847725 w 1333500"/>
              <a:gd name="connsiteY19" fmla="*/ 1143000 h 1762125"/>
              <a:gd name="connsiteX20" fmla="*/ 723900 w 1333500"/>
              <a:gd name="connsiteY20" fmla="*/ 1143000 h 1762125"/>
              <a:gd name="connsiteX21" fmla="*/ 561975 w 1333500"/>
              <a:gd name="connsiteY21" fmla="*/ 1000125 h 1762125"/>
              <a:gd name="connsiteX22" fmla="*/ 600075 w 1333500"/>
              <a:gd name="connsiteY22" fmla="*/ 819150 h 1762125"/>
              <a:gd name="connsiteX23" fmla="*/ 857250 w 1333500"/>
              <a:gd name="connsiteY23" fmla="*/ 638175 h 1762125"/>
              <a:gd name="connsiteX24" fmla="*/ 1095375 w 1333500"/>
              <a:gd name="connsiteY24" fmla="*/ 657225 h 1762125"/>
              <a:gd name="connsiteX25" fmla="*/ 1285875 w 1333500"/>
              <a:gd name="connsiteY25" fmla="*/ 523875 h 1762125"/>
              <a:gd name="connsiteX26" fmla="*/ 1333500 w 1333500"/>
              <a:gd name="connsiteY26" fmla="*/ 352425 h 1762125"/>
              <a:gd name="connsiteX27" fmla="*/ 1285875 w 1333500"/>
              <a:gd name="connsiteY27" fmla="*/ 133350 h 1762125"/>
              <a:gd name="connsiteX28" fmla="*/ 1076325 w 1333500"/>
              <a:gd name="connsiteY28" fmla="*/ 0 h 1762125"/>
              <a:gd name="connsiteX29" fmla="*/ 800100 w 1333500"/>
              <a:gd name="connsiteY29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390524 w 1333500"/>
              <a:gd name="connsiteY4" fmla="*/ 542925 h 1762125"/>
              <a:gd name="connsiteX5" fmla="*/ 266700 w 1333500"/>
              <a:gd name="connsiteY5" fmla="*/ 542925 h 1762125"/>
              <a:gd name="connsiteX6" fmla="*/ 123824 w 1333500"/>
              <a:gd name="connsiteY6" fmla="*/ 581025 h 1762125"/>
              <a:gd name="connsiteX7" fmla="*/ 9525 w 1333500"/>
              <a:gd name="connsiteY7" fmla="*/ 752475 h 1762125"/>
              <a:gd name="connsiteX8" fmla="*/ 0 w 1333500"/>
              <a:gd name="connsiteY8" fmla="*/ 933450 h 1762125"/>
              <a:gd name="connsiteX9" fmla="*/ 47625 w 1333500"/>
              <a:gd name="connsiteY9" fmla="*/ 1076325 h 1762125"/>
              <a:gd name="connsiteX10" fmla="*/ 228600 w 1333500"/>
              <a:gd name="connsiteY10" fmla="*/ 1190625 h 1762125"/>
              <a:gd name="connsiteX11" fmla="*/ 428625 w 1333500"/>
              <a:gd name="connsiteY11" fmla="*/ 1200150 h 1762125"/>
              <a:gd name="connsiteX12" fmla="*/ 581025 w 1333500"/>
              <a:gd name="connsiteY12" fmla="*/ 1333500 h 1762125"/>
              <a:gd name="connsiteX13" fmla="*/ 495300 w 1333500"/>
              <a:gd name="connsiteY13" fmla="*/ 1533525 h 1762125"/>
              <a:gd name="connsiteX14" fmla="*/ 542925 w 1333500"/>
              <a:gd name="connsiteY14" fmla="*/ 1704975 h 1762125"/>
              <a:gd name="connsiteX15" fmla="*/ 752475 w 1333500"/>
              <a:gd name="connsiteY15" fmla="*/ 1762125 h 1762125"/>
              <a:gd name="connsiteX16" fmla="*/ 962025 w 1333500"/>
              <a:gd name="connsiteY16" fmla="*/ 1657350 h 1762125"/>
              <a:gd name="connsiteX17" fmla="*/ 1009650 w 1333500"/>
              <a:gd name="connsiteY17" fmla="*/ 1533525 h 1762125"/>
              <a:gd name="connsiteX18" fmla="*/ 1019174 w 1333500"/>
              <a:gd name="connsiteY18" fmla="*/ 1352550 h 1762125"/>
              <a:gd name="connsiteX19" fmla="*/ 990600 w 1333500"/>
              <a:gd name="connsiteY19" fmla="*/ 1228725 h 1762125"/>
              <a:gd name="connsiteX20" fmla="*/ 847725 w 1333500"/>
              <a:gd name="connsiteY20" fmla="*/ 1143000 h 1762125"/>
              <a:gd name="connsiteX21" fmla="*/ 723900 w 1333500"/>
              <a:gd name="connsiteY21" fmla="*/ 1143000 h 1762125"/>
              <a:gd name="connsiteX22" fmla="*/ 561975 w 1333500"/>
              <a:gd name="connsiteY22" fmla="*/ 1000125 h 1762125"/>
              <a:gd name="connsiteX23" fmla="*/ 600075 w 1333500"/>
              <a:gd name="connsiteY23" fmla="*/ 819150 h 1762125"/>
              <a:gd name="connsiteX24" fmla="*/ 857250 w 1333500"/>
              <a:gd name="connsiteY24" fmla="*/ 638175 h 1762125"/>
              <a:gd name="connsiteX25" fmla="*/ 1095375 w 1333500"/>
              <a:gd name="connsiteY25" fmla="*/ 657225 h 1762125"/>
              <a:gd name="connsiteX26" fmla="*/ 1285875 w 1333500"/>
              <a:gd name="connsiteY26" fmla="*/ 523875 h 1762125"/>
              <a:gd name="connsiteX27" fmla="*/ 1333500 w 1333500"/>
              <a:gd name="connsiteY27" fmla="*/ 352425 h 1762125"/>
              <a:gd name="connsiteX28" fmla="*/ 1285875 w 1333500"/>
              <a:gd name="connsiteY28" fmla="*/ 133350 h 1762125"/>
              <a:gd name="connsiteX29" fmla="*/ 1076325 w 1333500"/>
              <a:gd name="connsiteY29" fmla="*/ 0 h 1762125"/>
              <a:gd name="connsiteX30" fmla="*/ 800100 w 1333500"/>
              <a:gd name="connsiteY30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390524 w 1333500"/>
              <a:gd name="connsiteY4" fmla="*/ 542925 h 1762125"/>
              <a:gd name="connsiteX5" fmla="*/ 266700 w 1333500"/>
              <a:gd name="connsiteY5" fmla="*/ 542925 h 1762125"/>
              <a:gd name="connsiteX6" fmla="*/ 123824 w 1333500"/>
              <a:gd name="connsiteY6" fmla="*/ 581025 h 1762125"/>
              <a:gd name="connsiteX7" fmla="*/ 9525 w 1333500"/>
              <a:gd name="connsiteY7" fmla="*/ 752475 h 1762125"/>
              <a:gd name="connsiteX8" fmla="*/ 0 w 1333500"/>
              <a:gd name="connsiteY8" fmla="*/ 933450 h 1762125"/>
              <a:gd name="connsiteX9" fmla="*/ 47625 w 1333500"/>
              <a:gd name="connsiteY9" fmla="*/ 1076325 h 1762125"/>
              <a:gd name="connsiteX10" fmla="*/ 228600 w 1333500"/>
              <a:gd name="connsiteY10" fmla="*/ 1190625 h 1762125"/>
              <a:gd name="connsiteX11" fmla="*/ 428625 w 1333500"/>
              <a:gd name="connsiteY11" fmla="*/ 1200150 h 1762125"/>
              <a:gd name="connsiteX12" fmla="*/ 581025 w 1333500"/>
              <a:gd name="connsiteY12" fmla="*/ 1333500 h 1762125"/>
              <a:gd name="connsiteX13" fmla="*/ 361950 w 1333500"/>
              <a:gd name="connsiteY13" fmla="*/ 1581150 h 1762125"/>
              <a:gd name="connsiteX14" fmla="*/ 542925 w 1333500"/>
              <a:gd name="connsiteY14" fmla="*/ 1704975 h 1762125"/>
              <a:gd name="connsiteX15" fmla="*/ 752475 w 1333500"/>
              <a:gd name="connsiteY15" fmla="*/ 1762125 h 1762125"/>
              <a:gd name="connsiteX16" fmla="*/ 962025 w 1333500"/>
              <a:gd name="connsiteY16" fmla="*/ 1657350 h 1762125"/>
              <a:gd name="connsiteX17" fmla="*/ 1009650 w 1333500"/>
              <a:gd name="connsiteY17" fmla="*/ 1533525 h 1762125"/>
              <a:gd name="connsiteX18" fmla="*/ 1019174 w 1333500"/>
              <a:gd name="connsiteY18" fmla="*/ 1352550 h 1762125"/>
              <a:gd name="connsiteX19" fmla="*/ 990600 w 1333500"/>
              <a:gd name="connsiteY19" fmla="*/ 1228725 h 1762125"/>
              <a:gd name="connsiteX20" fmla="*/ 847725 w 1333500"/>
              <a:gd name="connsiteY20" fmla="*/ 1143000 h 1762125"/>
              <a:gd name="connsiteX21" fmla="*/ 723900 w 1333500"/>
              <a:gd name="connsiteY21" fmla="*/ 1143000 h 1762125"/>
              <a:gd name="connsiteX22" fmla="*/ 561975 w 1333500"/>
              <a:gd name="connsiteY22" fmla="*/ 1000125 h 1762125"/>
              <a:gd name="connsiteX23" fmla="*/ 600075 w 1333500"/>
              <a:gd name="connsiteY23" fmla="*/ 819150 h 1762125"/>
              <a:gd name="connsiteX24" fmla="*/ 857250 w 1333500"/>
              <a:gd name="connsiteY24" fmla="*/ 638175 h 1762125"/>
              <a:gd name="connsiteX25" fmla="*/ 1095375 w 1333500"/>
              <a:gd name="connsiteY25" fmla="*/ 657225 h 1762125"/>
              <a:gd name="connsiteX26" fmla="*/ 1285875 w 1333500"/>
              <a:gd name="connsiteY26" fmla="*/ 523875 h 1762125"/>
              <a:gd name="connsiteX27" fmla="*/ 1333500 w 1333500"/>
              <a:gd name="connsiteY27" fmla="*/ 352425 h 1762125"/>
              <a:gd name="connsiteX28" fmla="*/ 1285875 w 1333500"/>
              <a:gd name="connsiteY28" fmla="*/ 133350 h 1762125"/>
              <a:gd name="connsiteX29" fmla="*/ 1076325 w 1333500"/>
              <a:gd name="connsiteY29" fmla="*/ 0 h 1762125"/>
              <a:gd name="connsiteX30" fmla="*/ 800100 w 1333500"/>
              <a:gd name="connsiteY30" fmla="*/ 28575 h 1762125"/>
              <a:gd name="connsiteX0" fmla="*/ 800100 w 1333500"/>
              <a:gd name="connsiteY0" fmla="*/ 28575 h 1762125"/>
              <a:gd name="connsiteX1" fmla="*/ 695325 w 1333500"/>
              <a:gd name="connsiteY1" fmla="*/ 304800 h 1762125"/>
              <a:gd name="connsiteX2" fmla="*/ 704850 w 1333500"/>
              <a:gd name="connsiteY2" fmla="*/ 533400 h 1762125"/>
              <a:gd name="connsiteX3" fmla="*/ 561975 w 1333500"/>
              <a:gd name="connsiteY3" fmla="*/ 609600 h 1762125"/>
              <a:gd name="connsiteX4" fmla="*/ 390524 w 1333500"/>
              <a:gd name="connsiteY4" fmla="*/ 542925 h 1762125"/>
              <a:gd name="connsiteX5" fmla="*/ 266700 w 1333500"/>
              <a:gd name="connsiteY5" fmla="*/ 542925 h 1762125"/>
              <a:gd name="connsiteX6" fmla="*/ 123824 w 1333500"/>
              <a:gd name="connsiteY6" fmla="*/ 581025 h 1762125"/>
              <a:gd name="connsiteX7" fmla="*/ 9525 w 1333500"/>
              <a:gd name="connsiteY7" fmla="*/ 752475 h 1762125"/>
              <a:gd name="connsiteX8" fmla="*/ 0 w 1333500"/>
              <a:gd name="connsiteY8" fmla="*/ 933450 h 1762125"/>
              <a:gd name="connsiteX9" fmla="*/ 47625 w 1333500"/>
              <a:gd name="connsiteY9" fmla="*/ 1076325 h 1762125"/>
              <a:gd name="connsiteX10" fmla="*/ 228600 w 1333500"/>
              <a:gd name="connsiteY10" fmla="*/ 1190625 h 1762125"/>
              <a:gd name="connsiteX11" fmla="*/ 428625 w 1333500"/>
              <a:gd name="connsiteY11" fmla="*/ 1200150 h 1762125"/>
              <a:gd name="connsiteX12" fmla="*/ 581025 w 1333500"/>
              <a:gd name="connsiteY12" fmla="*/ 1333500 h 1762125"/>
              <a:gd name="connsiteX13" fmla="*/ 361949 w 1333500"/>
              <a:gd name="connsiteY13" fmla="*/ 1409700 h 1762125"/>
              <a:gd name="connsiteX14" fmla="*/ 361950 w 1333500"/>
              <a:gd name="connsiteY14" fmla="*/ 1581150 h 1762125"/>
              <a:gd name="connsiteX15" fmla="*/ 542925 w 1333500"/>
              <a:gd name="connsiteY15" fmla="*/ 1704975 h 1762125"/>
              <a:gd name="connsiteX16" fmla="*/ 752475 w 1333500"/>
              <a:gd name="connsiteY16" fmla="*/ 1762125 h 1762125"/>
              <a:gd name="connsiteX17" fmla="*/ 962025 w 1333500"/>
              <a:gd name="connsiteY17" fmla="*/ 1657350 h 1762125"/>
              <a:gd name="connsiteX18" fmla="*/ 1009650 w 1333500"/>
              <a:gd name="connsiteY18" fmla="*/ 1533525 h 1762125"/>
              <a:gd name="connsiteX19" fmla="*/ 1019174 w 1333500"/>
              <a:gd name="connsiteY19" fmla="*/ 1352550 h 1762125"/>
              <a:gd name="connsiteX20" fmla="*/ 990600 w 1333500"/>
              <a:gd name="connsiteY20" fmla="*/ 1228725 h 1762125"/>
              <a:gd name="connsiteX21" fmla="*/ 847725 w 1333500"/>
              <a:gd name="connsiteY21" fmla="*/ 1143000 h 1762125"/>
              <a:gd name="connsiteX22" fmla="*/ 723900 w 1333500"/>
              <a:gd name="connsiteY22" fmla="*/ 1143000 h 1762125"/>
              <a:gd name="connsiteX23" fmla="*/ 561975 w 1333500"/>
              <a:gd name="connsiteY23" fmla="*/ 1000125 h 1762125"/>
              <a:gd name="connsiteX24" fmla="*/ 600075 w 1333500"/>
              <a:gd name="connsiteY24" fmla="*/ 819150 h 1762125"/>
              <a:gd name="connsiteX25" fmla="*/ 857250 w 1333500"/>
              <a:gd name="connsiteY25" fmla="*/ 638175 h 1762125"/>
              <a:gd name="connsiteX26" fmla="*/ 1095375 w 1333500"/>
              <a:gd name="connsiteY26" fmla="*/ 657225 h 1762125"/>
              <a:gd name="connsiteX27" fmla="*/ 1285875 w 1333500"/>
              <a:gd name="connsiteY27" fmla="*/ 523875 h 1762125"/>
              <a:gd name="connsiteX28" fmla="*/ 1333500 w 1333500"/>
              <a:gd name="connsiteY28" fmla="*/ 352425 h 1762125"/>
              <a:gd name="connsiteX29" fmla="*/ 1285875 w 1333500"/>
              <a:gd name="connsiteY29" fmla="*/ 133350 h 1762125"/>
              <a:gd name="connsiteX30" fmla="*/ 1076325 w 1333500"/>
              <a:gd name="connsiteY30" fmla="*/ 0 h 1762125"/>
              <a:gd name="connsiteX31" fmla="*/ 800100 w 1333500"/>
              <a:gd name="connsiteY31" fmla="*/ 28575 h 1762125"/>
              <a:gd name="connsiteX0" fmla="*/ 866775 w 1400175"/>
              <a:gd name="connsiteY0" fmla="*/ 28575 h 1762125"/>
              <a:gd name="connsiteX1" fmla="*/ 762000 w 1400175"/>
              <a:gd name="connsiteY1" fmla="*/ 304800 h 1762125"/>
              <a:gd name="connsiteX2" fmla="*/ 771525 w 1400175"/>
              <a:gd name="connsiteY2" fmla="*/ 533400 h 1762125"/>
              <a:gd name="connsiteX3" fmla="*/ 628650 w 1400175"/>
              <a:gd name="connsiteY3" fmla="*/ 609600 h 1762125"/>
              <a:gd name="connsiteX4" fmla="*/ 457199 w 1400175"/>
              <a:gd name="connsiteY4" fmla="*/ 542925 h 1762125"/>
              <a:gd name="connsiteX5" fmla="*/ 333375 w 1400175"/>
              <a:gd name="connsiteY5" fmla="*/ 542925 h 1762125"/>
              <a:gd name="connsiteX6" fmla="*/ 190499 w 1400175"/>
              <a:gd name="connsiteY6" fmla="*/ 581025 h 1762125"/>
              <a:gd name="connsiteX7" fmla="*/ 76200 w 1400175"/>
              <a:gd name="connsiteY7" fmla="*/ 752475 h 1762125"/>
              <a:gd name="connsiteX8" fmla="*/ 0 w 1400175"/>
              <a:gd name="connsiteY8" fmla="*/ 962025 h 1762125"/>
              <a:gd name="connsiteX9" fmla="*/ 114300 w 1400175"/>
              <a:gd name="connsiteY9" fmla="*/ 1076325 h 1762125"/>
              <a:gd name="connsiteX10" fmla="*/ 295275 w 1400175"/>
              <a:gd name="connsiteY10" fmla="*/ 1190625 h 1762125"/>
              <a:gd name="connsiteX11" fmla="*/ 495300 w 1400175"/>
              <a:gd name="connsiteY11" fmla="*/ 1200150 h 1762125"/>
              <a:gd name="connsiteX12" fmla="*/ 647700 w 1400175"/>
              <a:gd name="connsiteY12" fmla="*/ 1333500 h 1762125"/>
              <a:gd name="connsiteX13" fmla="*/ 428624 w 1400175"/>
              <a:gd name="connsiteY13" fmla="*/ 1409700 h 1762125"/>
              <a:gd name="connsiteX14" fmla="*/ 428625 w 1400175"/>
              <a:gd name="connsiteY14" fmla="*/ 1581150 h 1762125"/>
              <a:gd name="connsiteX15" fmla="*/ 609600 w 1400175"/>
              <a:gd name="connsiteY15" fmla="*/ 1704975 h 1762125"/>
              <a:gd name="connsiteX16" fmla="*/ 819150 w 1400175"/>
              <a:gd name="connsiteY16" fmla="*/ 1762125 h 1762125"/>
              <a:gd name="connsiteX17" fmla="*/ 1028700 w 1400175"/>
              <a:gd name="connsiteY17" fmla="*/ 1657350 h 1762125"/>
              <a:gd name="connsiteX18" fmla="*/ 1076325 w 1400175"/>
              <a:gd name="connsiteY18" fmla="*/ 1533525 h 1762125"/>
              <a:gd name="connsiteX19" fmla="*/ 1085849 w 1400175"/>
              <a:gd name="connsiteY19" fmla="*/ 1352550 h 1762125"/>
              <a:gd name="connsiteX20" fmla="*/ 1057275 w 1400175"/>
              <a:gd name="connsiteY20" fmla="*/ 1228725 h 1762125"/>
              <a:gd name="connsiteX21" fmla="*/ 914400 w 1400175"/>
              <a:gd name="connsiteY21" fmla="*/ 1143000 h 1762125"/>
              <a:gd name="connsiteX22" fmla="*/ 790575 w 1400175"/>
              <a:gd name="connsiteY22" fmla="*/ 1143000 h 1762125"/>
              <a:gd name="connsiteX23" fmla="*/ 628650 w 1400175"/>
              <a:gd name="connsiteY23" fmla="*/ 1000125 h 1762125"/>
              <a:gd name="connsiteX24" fmla="*/ 666750 w 1400175"/>
              <a:gd name="connsiteY24" fmla="*/ 819150 h 1762125"/>
              <a:gd name="connsiteX25" fmla="*/ 923925 w 1400175"/>
              <a:gd name="connsiteY25" fmla="*/ 638175 h 1762125"/>
              <a:gd name="connsiteX26" fmla="*/ 1162050 w 1400175"/>
              <a:gd name="connsiteY26" fmla="*/ 657225 h 1762125"/>
              <a:gd name="connsiteX27" fmla="*/ 1352550 w 1400175"/>
              <a:gd name="connsiteY27" fmla="*/ 523875 h 1762125"/>
              <a:gd name="connsiteX28" fmla="*/ 1400175 w 1400175"/>
              <a:gd name="connsiteY28" fmla="*/ 352425 h 1762125"/>
              <a:gd name="connsiteX29" fmla="*/ 1352550 w 1400175"/>
              <a:gd name="connsiteY29" fmla="*/ 133350 h 1762125"/>
              <a:gd name="connsiteX30" fmla="*/ 1143000 w 1400175"/>
              <a:gd name="connsiteY30" fmla="*/ 0 h 1762125"/>
              <a:gd name="connsiteX31" fmla="*/ 866775 w 1400175"/>
              <a:gd name="connsiteY31" fmla="*/ 28575 h 1762125"/>
              <a:gd name="connsiteX0" fmla="*/ 866775 w 1400175"/>
              <a:gd name="connsiteY0" fmla="*/ 28575 h 1762125"/>
              <a:gd name="connsiteX1" fmla="*/ 762000 w 1400175"/>
              <a:gd name="connsiteY1" fmla="*/ 304800 h 1762125"/>
              <a:gd name="connsiteX2" fmla="*/ 771525 w 1400175"/>
              <a:gd name="connsiteY2" fmla="*/ 533400 h 1762125"/>
              <a:gd name="connsiteX3" fmla="*/ 628650 w 1400175"/>
              <a:gd name="connsiteY3" fmla="*/ 609600 h 1762125"/>
              <a:gd name="connsiteX4" fmla="*/ 457199 w 1400175"/>
              <a:gd name="connsiteY4" fmla="*/ 542925 h 1762125"/>
              <a:gd name="connsiteX5" fmla="*/ 333375 w 1400175"/>
              <a:gd name="connsiteY5" fmla="*/ 542925 h 1762125"/>
              <a:gd name="connsiteX6" fmla="*/ 190499 w 1400175"/>
              <a:gd name="connsiteY6" fmla="*/ 581025 h 1762125"/>
              <a:gd name="connsiteX7" fmla="*/ 38100 w 1400175"/>
              <a:gd name="connsiteY7" fmla="*/ 723900 h 1762125"/>
              <a:gd name="connsiteX8" fmla="*/ 0 w 1400175"/>
              <a:gd name="connsiteY8" fmla="*/ 962025 h 1762125"/>
              <a:gd name="connsiteX9" fmla="*/ 114300 w 1400175"/>
              <a:gd name="connsiteY9" fmla="*/ 1076325 h 1762125"/>
              <a:gd name="connsiteX10" fmla="*/ 295275 w 1400175"/>
              <a:gd name="connsiteY10" fmla="*/ 1190625 h 1762125"/>
              <a:gd name="connsiteX11" fmla="*/ 495300 w 1400175"/>
              <a:gd name="connsiteY11" fmla="*/ 1200150 h 1762125"/>
              <a:gd name="connsiteX12" fmla="*/ 647700 w 1400175"/>
              <a:gd name="connsiteY12" fmla="*/ 1333500 h 1762125"/>
              <a:gd name="connsiteX13" fmla="*/ 428624 w 1400175"/>
              <a:gd name="connsiteY13" fmla="*/ 1409700 h 1762125"/>
              <a:gd name="connsiteX14" fmla="*/ 428625 w 1400175"/>
              <a:gd name="connsiteY14" fmla="*/ 1581150 h 1762125"/>
              <a:gd name="connsiteX15" fmla="*/ 609600 w 1400175"/>
              <a:gd name="connsiteY15" fmla="*/ 1704975 h 1762125"/>
              <a:gd name="connsiteX16" fmla="*/ 819150 w 1400175"/>
              <a:gd name="connsiteY16" fmla="*/ 1762125 h 1762125"/>
              <a:gd name="connsiteX17" fmla="*/ 1028700 w 1400175"/>
              <a:gd name="connsiteY17" fmla="*/ 1657350 h 1762125"/>
              <a:gd name="connsiteX18" fmla="*/ 1076325 w 1400175"/>
              <a:gd name="connsiteY18" fmla="*/ 1533525 h 1762125"/>
              <a:gd name="connsiteX19" fmla="*/ 1085849 w 1400175"/>
              <a:gd name="connsiteY19" fmla="*/ 1352550 h 1762125"/>
              <a:gd name="connsiteX20" fmla="*/ 1057275 w 1400175"/>
              <a:gd name="connsiteY20" fmla="*/ 1228725 h 1762125"/>
              <a:gd name="connsiteX21" fmla="*/ 914400 w 1400175"/>
              <a:gd name="connsiteY21" fmla="*/ 1143000 h 1762125"/>
              <a:gd name="connsiteX22" fmla="*/ 790575 w 1400175"/>
              <a:gd name="connsiteY22" fmla="*/ 1143000 h 1762125"/>
              <a:gd name="connsiteX23" fmla="*/ 628650 w 1400175"/>
              <a:gd name="connsiteY23" fmla="*/ 1000125 h 1762125"/>
              <a:gd name="connsiteX24" fmla="*/ 666750 w 1400175"/>
              <a:gd name="connsiteY24" fmla="*/ 819150 h 1762125"/>
              <a:gd name="connsiteX25" fmla="*/ 923925 w 1400175"/>
              <a:gd name="connsiteY25" fmla="*/ 638175 h 1762125"/>
              <a:gd name="connsiteX26" fmla="*/ 1162050 w 1400175"/>
              <a:gd name="connsiteY26" fmla="*/ 657225 h 1762125"/>
              <a:gd name="connsiteX27" fmla="*/ 1352550 w 1400175"/>
              <a:gd name="connsiteY27" fmla="*/ 523875 h 1762125"/>
              <a:gd name="connsiteX28" fmla="*/ 1400175 w 1400175"/>
              <a:gd name="connsiteY28" fmla="*/ 352425 h 1762125"/>
              <a:gd name="connsiteX29" fmla="*/ 1352550 w 1400175"/>
              <a:gd name="connsiteY29" fmla="*/ 133350 h 1762125"/>
              <a:gd name="connsiteX30" fmla="*/ 1143000 w 1400175"/>
              <a:gd name="connsiteY30" fmla="*/ 0 h 1762125"/>
              <a:gd name="connsiteX31" fmla="*/ 866775 w 1400175"/>
              <a:gd name="connsiteY31" fmla="*/ 28575 h 1762125"/>
              <a:gd name="connsiteX0" fmla="*/ 866775 w 1400175"/>
              <a:gd name="connsiteY0" fmla="*/ 28575 h 1762125"/>
              <a:gd name="connsiteX1" fmla="*/ 714375 w 1400175"/>
              <a:gd name="connsiteY1" fmla="*/ 276225 h 1762125"/>
              <a:gd name="connsiteX2" fmla="*/ 771525 w 1400175"/>
              <a:gd name="connsiteY2" fmla="*/ 533400 h 1762125"/>
              <a:gd name="connsiteX3" fmla="*/ 628650 w 1400175"/>
              <a:gd name="connsiteY3" fmla="*/ 609600 h 1762125"/>
              <a:gd name="connsiteX4" fmla="*/ 457199 w 1400175"/>
              <a:gd name="connsiteY4" fmla="*/ 542925 h 1762125"/>
              <a:gd name="connsiteX5" fmla="*/ 333375 w 1400175"/>
              <a:gd name="connsiteY5" fmla="*/ 542925 h 1762125"/>
              <a:gd name="connsiteX6" fmla="*/ 190499 w 1400175"/>
              <a:gd name="connsiteY6" fmla="*/ 581025 h 1762125"/>
              <a:gd name="connsiteX7" fmla="*/ 38100 w 1400175"/>
              <a:gd name="connsiteY7" fmla="*/ 723900 h 1762125"/>
              <a:gd name="connsiteX8" fmla="*/ 0 w 1400175"/>
              <a:gd name="connsiteY8" fmla="*/ 962025 h 1762125"/>
              <a:gd name="connsiteX9" fmla="*/ 114300 w 1400175"/>
              <a:gd name="connsiteY9" fmla="*/ 1076325 h 1762125"/>
              <a:gd name="connsiteX10" fmla="*/ 295275 w 1400175"/>
              <a:gd name="connsiteY10" fmla="*/ 1190625 h 1762125"/>
              <a:gd name="connsiteX11" fmla="*/ 495300 w 1400175"/>
              <a:gd name="connsiteY11" fmla="*/ 1200150 h 1762125"/>
              <a:gd name="connsiteX12" fmla="*/ 647700 w 1400175"/>
              <a:gd name="connsiteY12" fmla="*/ 1333500 h 1762125"/>
              <a:gd name="connsiteX13" fmla="*/ 428624 w 1400175"/>
              <a:gd name="connsiteY13" fmla="*/ 1409700 h 1762125"/>
              <a:gd name="connsiteX14" fmla="*/ 428625 w 1400175"/>
              <a:gd name="connsiteY14" fmla="*/ 1581150 h 1762125"/>
              <a:gd name="connsiteX15" fmla="*/ 609600 w 1400175"/>
              <a:gd name="connsiteY15" fmla="*/ 1704975 h 1762125"/>
              <a:gd name="connsiteX16" fmla="*/ 819150 w 1400175"/>
              <a:gd name="connsiteY16" fmla="*/ 1762125 h 1762125"/>
              <a:gd name="connsiteX17" fmla="*/ 1028700 w 1400175"/>
              <a:gd name="connsiteY17" fmla="*/ 1657350 h 1762125"/>
              <a:gd name="connsiteX18" fmla="*/ 1076325 w 1400175"/>
              <a:gd name="connsiteY18" fmla="*/ 1533525 h 1762125"/>
              <a:gd name="connsiteX19" fmla="*/ 1085849 w 1400175"/>
              <a:gd name="connsiteY19" fmla="*/ 1352550 h 1762125"/>
              <a:gd name="connsiteX20" fmla="*/ 1057275 w 1400175"/>
              <a:gd name="connsiteY20" fmla="*/ 1228725 h 1762125"/>
              <a:gd name="connsiteX21" fmla="*/ 914400 w 1400175"/>
              <a:gd name="connsiteY21" fmla="*/ 1143000 h 1762125"/>
              <a:gd name="connsiteX22" fmla="*/ 790575 w 1400175"/>
              <a:gd name="connsiteY22" fmla="*/ 1143000 h 1762125"/>
              <a:gd name="connsiteX23" fmla="*/ 628650 w 1400175"/>
              <a:gd name="connsiteY23" fmla="*/ 1000125 h 1762125"/>
              <a:gd name="connsiteX24" fmla="*/ 666750 w 1400175"/>
              <a:gd name="connsiteY24" fmla="*/ 819150 h 1762125"/>
              <a:gd name="connsiteX25" fmla="*/ 923925 w 1400175"/>
              <a:gd name="connsiteY25" fmla="*/ 638175 h 1762125"/>
              <a:gd name="connsiteX26" fmla="*/ 1162050 w 1400175"/>
              <a:gd name="connsiteY26" fmla="*/ 657225 h 1762125"/>
              <a:gd name="connsiteX27" fmla="*/ 1352550 w 1400175"/>
              <a:gd name="connsiteY27" fmla="*/ 523875 h 1762125"/>
              <a:gd name="connsiteX28" fmla="*/ 1400175 w 1400175"/>
              <a:gd name="connsiteY28" fmla="*/ 352425 h 1762125"/>
              <a:gd name="connsiteX29" fmla="*/ 1352550 w 1400175"/>
              <a:gd name="connsiteY29" fmla="*/ 133350 h 1762125"/>
              <a:gd name="connsiteX30" fmla="*/ 1143000 w 1400175"/>
              <a:gd name="connsiteY30" fmla="*/ 0 h 1762125"/>
              <a:gd name="connsiteX31" fmla="*/ 866775 w 1400175"/>
              <a:gd name="connsiteY31" fmla="*/ 28575 h 1762125"/>
              <a:gd name="connsiteX0" fmla="*/ 866775 w 1400175"/>
              <a:gd name="connsiteY0" fmla="*/ 28575 h 1762125"/>
              <a:gd name="connsiteX1" fmla="*/ 742950 w 1400175"/>
              <a:gd name="connsiteY1" fmla="*/ 133350 h 1762125"/>
              <a:gd name="connsiteX2" fmla="*/ 714375 w 1400175"/>
              <a:gd name="connsiteY2" fmla="*/ 276225 h 1762125"/>
              <a:gd name="connsiteX3" fmla="*/ 771525 w 1400175"/>
              <a:gd name="connsiteY3" fmla="*/ 533400 h 1762125"/>
              <a:gd name="connsiteX4" fmla="*/ 628650 w 1400175"/>
              <a:gd name="connsiteY4" fmla="*/ 609600 h 1762125"/>
              <a:gd name="connsiteX5" fmla="*/ 457199 w 1400175"/>
              <a:gd name="connsiteY5" fmla="*/ 542925 h 1762125"/>
              <a:gd name="connsiteX6" fmla="*/ 333375 w 1400175"/>
              <a:gd name="connsiteY6" fmla="*/ 542925 h 1762125"/>
              <a:gd name="connsiteX7" fmla="*/ 190499 w 1400175"/>
              <a:gd name="connsiteY7" fmla="*/ 581025 h 1762125"/>
              <a:gd name="connsiteX8" fmla="*/ 38100 w 1400175"/>
              <a:gd name="connsiteY8" fmla="*/ 723900 h 1762125"/>
              <a:gd name="connsiteX9" fmla="*/ 0 w 1400175"/>
              <a:gd name="connsiteY9" fmla="*/ 962025 h 1762125"/>
              <a:gd name="connsiteX10" fmla="*/ 114300 w 1400175"/>
              <a:gd name="connsiteY10" fmla="*/ 1076325 h 1762125"/>
              <a:gd name="connsiteX11" fmla="*/ 295275 w 1400175"/>
              <a:gd name="connsiteY11" fmla="*/ 1190625 h 1762125"/>
              <a:gd name="connsiteX12" fmla="*/ 495300 w 1400175"/>
              <a:gd name="connsiteY12" fmla="*/ 1200150 h 1762125"/>
              <a:gd name="connsiteX13" fmla="*/ 647700 w 1400175"/>
              <a:gd name="connsiteY13" fmla="*/ 1333500 h 1762125"/>
              <a:gd name="connsiteX14" fmla="*/ 428624 w 1400175"/>
              <a:gd name="connsiteY14" fmla="*/ 1409700 h 1762125"/>
              <a:gd name="connsiteX15" fmla="*/ 428625 w 1400175"/>
              <a:gd name="connsiteY15" fmla="*/ 1581150 h 1762125"/>
              <a:gd name="connsiteX16" fmla="*/ 609600 w 1400175"/>
              <a:gd name="connsiteY16" fmla="*/ 1704975 h 1762125"/>
              <a:gd name="connsiteX17" fmla="*/ 819150 w 1400175"/>
              <a:gd name="connsiteY17" fmla="*/ 1762125 h 1762125"/>
              <a:gd name="connsiteX18" fmla="*/ 1028700 w 1400175"/>
              <a:gd name="connsiteY18" fmla="*/ 1657350 h 1762125"/>
              <a:gd name="connsiteX19" fmla="*/ 1076325 w 1400175"/>
              <a:gd name="connsiteY19" fmla="*/ 1533525 h 1762125"/>
              <a:gd name="connsiteX20" fmla="*/ 1085849 w 1400175"/>
              <a:gd name="connsiteY20" fmla="*/ 1352550 h 1762125"/>
              <a:gd name="connsiteX21" fmla="*/ 1057275 w 1400175"/>
              <a:gd name="connsiteY21" fmla="*/ 1228725 h 1762125"/>
              <a:gd name="connsiteX22" fmla="*/ 914400 w 1400175"/>
              <a:gd name="connsiteY22" fmla="*/ 1143000 h 1762125"/>
              <a:gd name="connsiteX23" fmla="*/ 790575 w 1400175"/>
              <a:gd name="connsiteY23" fmla="*/ 1143000 h 1762125"/>
              <a:gd name="connsiteX24" fmla="*/ 628650 w 1400175"/>
              <a:gd name="connsiteY24" fmla="*/ 1000125 h 1762125"/>
              <a:gd name="connsiteX25" fmla="*/ 666750 w 1400175"/>
              <a:gd name="connsiteY25" fmla="*/ 819150 h 1762125"/>
              <a:gd name="connsiteX26" fmla="*/ 923925 w 1400175"/>
              <a:gd name="connsiteY26" fmla="*/ 638175 h 1762125"/>
              <a:gd name="connsiteX27" fmla="*/ 1162050 w 1400175"/>
              <a:gd name="connsiteY27" fmla="*/ 657225 h 1762125"/>
              <a:gd name="connsiteX28" fmla="*/ 1352550 w 1400175"/>
              <a:gd name="connsiteY28" fmla="*/ 523875 h 1762125"/>
              <a:gd name="connsiteX29" fmla="*/ 1400175 w 1400175"/>
              <a:gd name="connsiteY29" fmla="*/ 352425 h 1762125"/>
              <a:gd name="connsiteX30" fmla="*/ 1352550 w 1400175"/>
              <a:gd name="connsiteY30" fmla="*/ 133350 h 1762125"/>
              <a:gd name="connsiteX31" fmla="*/ 1143000 w 1400175"/>
              <a:gd name="connsiteY31" fmla="*/ 0 h 1762125"/>
              <a:gd name="connsiteX32" fmla="*/ 866775 w 1400175"/>
              <a:gd name="connsiteY32" fmla="*/ 28575 h 1762125"/>
              <a:gd name="connsiteX0" fmla="*/ 866775 w 1400175"/>
              <a:gd name="connsiteY0" fmla="*/ 28575 h 1762125"/>
              <a:gd name="connsiteX1" fmla="*/ 742950 w 1400175"/>
              <a:gd name="connsiteY1" fmla="*/ 133350 h 1762125"/>
              <a:gd name="connsiteX2" fmla="*/ 714375 w 1400175"/>
              <a:gd name="connsiteY2" fmla="*/ 276225 h 1762125"/>
              <a:gd name="connsiteX3" fmla="*/ 771525 w 1400175"/>
              <a:gd name="connsiteY3" fmla="*/ 533400 h 1762125"/>
              <a:gd name="connsiteX4" fmla="*/ 628650 w 1400175"/>
              <a:gd name="connsiteY4" fmla="*/ 609600 h 1762125"/>
              <a:gd name="connsiteX5" fmla="*/ 457199 w 1400175"/>
              <a:gd name="connsiteY5" fmla="*/ 542925 h 1762125"/>
              <a:gd name="connsiteX6" fmla="*/ 333375 w 1400175"/>
              <a:gd name="connsiteY6" fmla="*/ 542925 h 1762125"/>
              <a:gd name="connsiteX7" fmla="*/ 190499 w 1400175"/>
              <a:gd name="connsiteY7" fmla="*/ 581025 h 1762125"/>
              <a:gd name="connsiteX8" fmla="*/ 38100 w 1400175"/>
              <a:gd name="connsiteY8" fmla="*/ 723900 h 1762125"/>
              <a:gd name="connsiteX9" fmla="*/ 0 w 1400175"/>
              <a:gd name="connsiteY9" fmla="*/ 962025 h 1762125"/>
              <a:gd name="connsiteX10" fmla="*/ 114300 w 1400175"/>
              <a:gd name="connsiteY10" fmla="*/ 1076325 h 1762125"/>
              <a:gd name="connsiteX11" fmla="*/ 295275 w 1400175"/>
              <a:gd name="connsiteY11" fmla="*/ 1190625 h 1762125"/>
              <a:gd name="connsiteX12" fmla="*/ 495300 w 1400175"/>
              <a:gd name="connsiteY12" fmla="*/ 1200150 h 1762125"/>
              <a:gd name="connsiteX13" fmla="*/ 647700 w 1400175"/>
              <a:gd name="connsiteY13" fmla="*/ 1333500 h 1762125"/>
              <a:gd name="connsiteX14" fmla="*/ 428624 w 1400175"/>
              <a:gd name="connsiteY14" fmla="*/ 1409700 h 1762125"/>
              <a:gd name="connsiteX15" fmla="*/ 428625 w 1400175"/>
              <a:gd name="connsiteY15" fmla="*/ 1581150 h 1762125"/>
              <a:gd name="connsiteX16" fmla="*/ 581025 w 1400175"/>
              <a:gd name="connsiteY16" fmla="*/ 1752600 h 1762125"/>
              <a:gd name="connsiteX17" fmla="*/ 819150 w 1400175"/>
              <a:gd name="connsiteY17" fmla="*/ 1762125 h 1762125"/>
              <a:gd name="connsiteX18" fmla="*/ 1028700 w 1400175"/>
              <a:gd name="connsiteY18" fmla="*/ 1657350 h 1762125"/>
              <a:gd name="connsiteX19" fmla="*/ 1076325 w 1400175"/>
              <a:gd name="connsiteY19" fmla="*/ 1533525 h 1762125"/>
              <a:gd name="connsiteX20" fmla="*/ 1085849 w 1400175"/>
              <a:gd name="connsiteY20" fmla="*/ 1352550 h 1762125"/>
              <a:gd name="connsiteX21" fmla="*/ 1057275 w 1400175"/>
              <a:gd name="connsiteY21" fmla="*/ 1228725 h 1762125"/>
              <a:gd name="connsiteX22" fmla="*/ 914400 w 1400175"/>
              <a:gd name="connsiteY22" fmla="*/ 1143000 h 1762125"/>
              <a:gd name="connsiteX23" fmla="*/ 790575 w 1400175"/>
              <a:gd name="connsiteY23" fmla="*/ 1143000 h 1762125"/>
              <a:gd name="connsiteX24" fmla="*/ 628650 w 1400175"/>
              <a:gd name="connsiteY24" fmla="*/ 1000125 h 1762125"/>
              <a:gd name="connsiteX25" fmla="*/ 666750 w 1400175"/>
              <a:gd name="connsiteY25" fmla="*/ 819150 h 1762125"/>
              <a:gd name="connsiteX26" fmla="*/ 923925 w 1400175"/>
              <a:gd name="connsiteY26" fmla="*/ 638175 h 1762125"/>
              <a:gd name="connsiteX27" fmla="*/ 1162050 w 1400175"/>
              <a:gd name="connsiteY27" fmla="*/ 657225 h 1762125"/>
              <a:gd name="connsiteX28" fmla="*/ 1352550 w 1400175"/>
              <a:gd name="connsiteY28" fmla="*/ 523875 h 1762125"/>
              <a:gd name="connsiteX29" fmla="*/ 1400175 w 1400175"/>
              <a:gd name="connsiteY29" fmla="*/ 352425 h 1762125"/>
              <a:gd name="connsiteX30" fmla="*/ 1352550 w 1400175"/>
              <a:gd name="connsiteY30" fmla="*/ 133350 h 1762125"/>
              <a:gd name="connsiteX31" fmla="*/ 1143000 w 1400175"/>
              <a:gd name="connsiteY31" fmla="*/ 0 h 1762125"/>
              <a:gd name="connsiteX32" fmla="*/ 866775 w 1400175"/>
              <a:gd name="connsiteY32" fmla="*/ 28575 h 1762125"/>
              <a:gd name="connsiteX0" fmla="*/ 866775 w 1400175"/>
              <a:gd name="connsiteY0" fmla="*/ 28575 h 1762125"/>
              <a:gd name="connsiteX1" fmla="*/ 742950 w 1400175"/>
              <a:gd name="connsiteY1" fmla="*/ 133350 h 1762125"/>
              <a:gd name="connsiteX2" fmla="*/ 714375 w 1400175"/>
              <a:gd name="connsiteY2" fmla="*/ 276225 h 1762125"/>
              <a:gd name="connsiteX3" fmla="*/ 771525 w 1400175"/>
              <a:gd name="connsiteY3" fmla="*/ 533400 h 1762125"/>
              <a:gd name="connsiteX4" fmla="*/ 628650 w 1400175"/>
              <a:gd name="connsiteY4" fmla="*/ 609600 h 1762125"/>
              <a:gd name="connsiteX5" fmla="*/ 457199 w 1400175"/>
              <a:gd name="connsiteY5" fmla="*/ 542925 h 1762125"/>
              <a:gd name="connsiteX6" fmla="*/ 333375 w 1400175"/>
              <a:gd name="connsiteY6" fmla="*/ 542925 h 1762125"/>
              <a:gd name="connsiteX7" fmla="*/ 190499 w 1400175"/>
              <a:gd name="connsiteY7" fmla="*/ 581025 h 1762125"/>
              <a:gd name="connsiteX8" fmla="*/ 38100 w 1400175"/>
              <a:gd name="connsiteY8" fmla="*/ 723900 h 1762125"/>
              <a:gd name="connsiteX9" fmla="*/ 0 w 1400175"/>
              <a:gd name="connsiteY9" fmla="*/ 962025 h 1762125"/>
              <a:gd name="connsiteX10" fmla="*/ 114300 w 1400175"/>
              <a:gd name="connsiteY10" fmla="*/ 1076325 h 1762125"/>
              <a:gd name="connsiteX11" fmla="*/ 295275 w 1400175"/>
              <a:gd name="connsiteY11" fmla="*/ 1190625 h 1762125"/>
              <a:gd name="connsiteX12" fmla="*/ 495300 w 1400175"/>
              <a:gd name="connsiteY12" fmla="*/ 1200150 h 1762125"/>
              <a:gd name="connsiteX13" fmla="*/ 647700 w 1400175"/>
              <a:gd name="connsiteY13" fmla="*/ 1333500 h 1762125"/>
              <a:gd name="connsiteX14" fmla="*/ 495299 w 1400175"/>
              <a:gd name="connsiteY14" fmla="*/ 1409700 h 1762125"/>
              <a:gd name="connsiteX15" fmla="*/ 428625 w 1400175"/>
              <a:gd name="connsiteY15" fmla="*/ 1581150 h 1762125"/>
              <a:gd name="connsiteX16" fmla="*/ 581025 w 1400175"/>
              <a:gd name="connsiteY16" fmla="*/ 1752600 h 1762125"/>
              <a:gd name="connsiteX17" fmla="*/ 819150 w 1400175"/>
              <a:gd name="connsiteY17" fmla="*/ 1762125 h 1762125"/>
              <a:gd name="connsiteX18" fmla="*/ 1028700 w 1400175"/>
              <a:gd name="connsiteY18" fmla="*/ 1657350 h 1762125"/>
              <a:gd name="connsiteX19" fmla="*/ 1076325 w 1400175"/>
              <a:gd name="connsiteY19" fmla="*/ 1533525 h 1762125"/>
              <a:gd name="connsiteX20" fmla="*/ 1085849 w 1400175"/>
              <a:gd name="connsiteY20" fmla="*/ 1352550 h 1762125"/>
              <a:gd name="connsiteX21" fmla="*/ 1057275 w 1400175"/>
              <a:gd name="connsiteY21" fmla="*/ 1228725 h 1762125"/>
              <a:gd name="connsiteX22" fmla="*/ 914400 w 1400175"/>
              <a:gd name="connsiteY22" fmla="*/ 1143000 h 1762125"/>
              <a:gd name="connsiteX23" fmla="*/ 790575 w 1400175"/>
              <a:gd name="connsiteY23" fmla="*/ 1143000 h 1762125"/>
              <a:gd name="connsiteX24" fmla="*/ 628650 w 1400175"/>
              <a:gd name="connsiteY24" fmla="*/ 1000125 h 1762125"/>
              <a:gd name="connsiteX25" fmla="*/ 666750 w 1400175"/>
              <a:gd name="connsiteY25" fmla="*/ 819150 h 1762125"/>
              <a:gd name="connsiteX26" fmla="*/ 923925 w 1400175"/>
              <a:gd name="connsiteY26" fmla="*/ 638175 h 1762125"/>
              <a:gd name="connsiteX27" fmla="*/ 1162050 w 1400175"/>
              <a:gd name="connsiteY27" fmla="*/ 657225 h 1762125"/>
              <a:gd name="connsiteX28" fmla="*/ 1352550 w 1400175"/>
              <a:gd name="connsiteY28" fmla="*/ 523875 h 1762125"/>
              <a:gd name="connsiteX29" fmla="*/ 1400175 w 1400175"/>
              <a:gd name="connsiteY29" fmla="*/ 352425 h 1762125"/>
              <a:gd name="connsiteX30" fmla="*/ 1352550 w 1400175"/>
              <a:gd name="connsiteY30" fmla="*/ 133350 h 1762125"/>
              <a:gd name="connsiteX31" fmla="*/ 1143000 w 1400175"/>
              <a:gd name="connsiteY31" fmla="*/ 0 h 1762125"/>
              <a:gd name="connsiteX32" fmla="*/ 866775 w 1400175"/>
              <a:gd name="connsiteY32" fmla="*/ 28575 h 1762125"/>
              <a:gd name="connsiteX0" fmla="*/ 866775 w 1400175"/>
              <a:gd name="connsiteY0" fmla="*/ 28575 h 1762125"/>
              <a:gd name="connsiteX1" fmla="*/ 742950 w 1400175"/>
              <a:gd name="connsiteY1" fmla="*/ 133350 h 1762125"/>
              <a:gd name="connsiteX2" fmla="*/ 714375 w 1400175"/>
              <a:gd name="connsiteY2" fmla="*/ 276225 h 1762125"/>
              <a:gd name="connsiteX3" fmla="*/ 771525 w 1400175"/>
              <a:gd name="connsiteY3" fmla="*/ 533400 h 1762125"/>
              <a:gd name="connsiteX4" fmla="*/ 628650 w 1400175"/>
              <a:gd name="connsiteY4" fmla="*/ 609600 h 1762125"/>
              <a:gd name="connsiteX5" fmla="*/ 457199 w 1400175"/>
              <a:gd name="connsiteY5" fmla="*/ 542925 h 1762125"/>
              <a:gd name="connsiteX6" fmla="*/ 333375 w 1400175"/>
              <a:gd name="connsiteY6" fmla="*/ 542925 h 1762125"/>
              <a:gd name="connsiteX7" fmla="*/ 190499 w 1400175"/>
              <a:gd name="connsiteY7" fmla="*/ 581025 h 1762125"/>
              <a:gd name="connsiteX8" fmla="*/ 38100 w 1400175"/>
              <a:gd name="connsiteY8" fmla="*/ 723900 h 1762125"/>
              <a:gd name="connsiteX9" fmla="*/ 0 w 1400175"/>
              <a:gd name="connsiteY9" fmla="*/ 962025 h 1762125"/>
              <a:gd name="connsiteX10" fmla="*/ 114300 w 1400175"/>
              <a:gd name="connsiteY10" fmla="*/ 1076325 h 1762125"/>
              <a:gd name="connsiteX11" fmla="*/ 295275 w 1400175"/>
              <a:gd name="connsiteY11" fmla="*/ 1190625 h 1762125"/>
              <a:gd name="connsiteX12" fmla="*/ 495300 w 1400175"/>
              <a:gd name="connsiteY12" fmla="*/ 1200150 h 1762125"/>
              <a:gd name="connsiteX13" fmla="*/ 590550 w 1400175"/>
              <a:gd name="connsiteY13" fmla="*/ 1295400 h 1762125"/>
              <a:gd name="connsiteX14" fmla="*/ 495299 w 1400175"/>
              <a:gd name="connsiteY14" fmla="*/ 1409700 h 1762125"/>
              <a:gd name="connsiteX15" fmla="*/ 428625 w 1400175"/>
              <a:gd name="connsiteY15" fmla="*/ 1581150 h 1762125"/>
              <a:gd name="connsiteX16" fmla="*/ 581025 w 1400175"/>
              <a:gd name="connsiteY16" fmla="*/ 1752600 h 1762125"/>
              <a:gd name="connsiteX17" fmla="*/ 819150 w 1400175"/>
              <a:gd name="connsiteY17" fmla="*/ 1762125 h 1762125"/>
              <a:gd name="connsiteX18" fmla="*/ 1028700 w 1400175"/>
              <a:gd name="connsiteY18" fmla="*/ 1657350 h 1762125"/>
              <a:gd name="connsiteX19" fmla="*/ 1076325 w 1400175"/>
              <a:gd name="connsiteY19" fmla="*/ 1533525 h 1762125"/>
              <a:gd name="connsiteX20" fmla="*/ 1085849 w 1400175"/>
              <a:gd name="connsiteY20" fmla="*/ 1352550 h 1762125"/>
              <a:gd name="connsiteX21" fmla="*/ 1057275 w 1400175"/>
              <a:gd name="connsiteY21" fmla="*/ 1228725 h 1762125"/>
              <a:gd name="connsiteX22" fmla="*/ 914400 w 1400175"/>
              <a:gd name="connsiteY22" fmla="*/ 1143000 h 1762125"/>
              <a:gd name="connsiteX23" fmla="*/ 790575 w 1400175"/>
              <a:gd name="connsiteY23" fmla="*/ 1143000 h 1762125"/>
              <a:gd name="connsiteX24" fmla="*/ 628650 w 1400175"/>
              <a:gd name="connsiteY24" fmla="*/ 1000125 h 1762125"/>
              <a:gd name="connsiteX25" fmla="*/ 666750 w 1400175"/>
              <a:gd name="connsiteY25" fmla="*/ 819150 h 1762125"/>
              <a:gd name="connsiteX26" fmla="*/ 923925 w 1400175"/>
              <a:gd name="connsiteY26" fmla="*/ 638175 h 1762125"/>
              <a:gd name="connsiteX27" fmla="*/ 1162050 w 1400175"/>
              <a:gd name="connsiteY27" fmla="*/ 657225 h 1762125"/>
              <a:gd name="connsiteX28" fmla="*/ 1352550 w 1400175"/>
              <a:gd name="connsiteY28" fmla="*/ 523875 h 1762125"/>
              <a:gd name="connsiteX29" fmla="*/ 1400175 w 1400175"/>
              <a:gd name="connsiteY29" fmla="*/ 352425 h 1762125"/>
              <a:gd name="connsiteX30" fmla="*/ 1352550 w 1400175"/>
              <a:gd name="connsiteY30" fmla="*/ 133350 h 1762125"/>
              <a:gd name="connsiteX31" fmla="*/ 1143000 w 1400175"/>
              <a:gd name="connsiteY31" fmla="*/ 0 h 1762125"/>
              <a:gd name="connsiteX32" fmla="*/ 866775 w 1400175"/>
              <a:gd name="connsiteY32" fmla="*/ 28575 h 1762125"/>
              <a:gd name="connsiteX0" fmla="*/ 866775 w 1400175"/>
              <a:gd name="connsiteY0" fmla="*/ 28575 h 1762125"/>
              <a:gd name="connsiteX1" fmla="*/ 742950 w 1400175"/>
              <a:gd name="connsiteY1" fmla="*/ 133350 h 1762125"/>
              <a:gd name="connsiteX2" fmla="*/ 714375 w 1400175"/>
              <a:gd name="connsiteY2" fmla="*/ 276225 h 1762125"/>
              <a:gd name="connsiteX3" fmla="*/ 771525 w 1400175"/>
              <a:gd name="connsiteY3" fmla="*/ 533400 h 1762125"/>
              <a:gd name="connsiteX4" fmla="*/ 628650 w 1400175"/>
              <a:gd name="connsiteY4" fmla="*/ 609600 h 1762125"/>
              <a:gd name="connsiteX5" fmla="*/ 457199 w 1400175"/>
              <a:gd name="connsiteY5" fmla="*/ 542925 h 1762125"/>
              <a:gd name="connsiteX6" fmla="*/ 333375 w 1400175"/>
              <a:gd name="connsiteY6" fmla="*/ 542925 h 1762125"/>
              <a:gd name="connsiteX7" fmla="*/ 190499 w 1400175"/>
              <a:gd name="connsiteY7" fmla="*/ 581025 h 1762125"/>
              <a:gd name="connsiteX8" fmla="*/ 38100 w 1400175"/>
              <a:gd name="connsiteY8" fmla="*/ 723900 h 1762125"/>
              <a:gd name="connsiteX9" fmla="*/ 0 w 1400175"/>
              <a:gd name="connsiteY9" fmla="*/ 962025 h 1762125"/>
              <a:gd name="connsiteX10" fmla="*/ 104775 w 1400175"/>
              <a:gd name="connsiteY10" fmla="*/ 1104900 h 1762125"/>
              <a:gd name="connsiteX11" fmla="*/ 295275 w 1400175"/>
              <a:gd name="connsiteY11" fmla="*/ 1190625 h 1762125"/>
              <a:gd name="connsiteX12" fmla="*/ 495300 w 1400175"/>
              <a:gd name="connsiteY12" fmla="*/ 1200150 h 1762125"/>
              <a:gd name="connsiteX13" fmla="*/ 590550 w 1400175"/>
              <a:gd name="connsiteY13" fmla="*/ 1295400 h 1762125"/>
              <a:gd name="connsiteX14" fmla="*/ 495299 w 1400175"/>
              <a:gd name="connsiteY14" fmla="*/ 1409700 h 1762125"/>
              <a:gd name="connsiteX15" fmla="*/ 428625 w 1400175"/>
              <a:gd name="connsiteY15" fmla="*/ 1581150 h 1762125"/>
              <a:gd name="connsiteX16" fmla="*/ 581025 w 1400175"/>
              <a:gd name="connsiteY16" fmla="*/ 1752600 h 1762125"/>
              <a:gd name="connsiteX17" fmla="*/ 819150 w 1400175"/>
              <a:gd name="connsiteY17" fmla="*/ 1762125 h 1762125"/>
              <a:gd name="connsiteX18" fmla="*/ 1028700 w 1400175"/>
              <a:gd name="connsiteY18" fmla="*/ 1657350 h 1762125"/>
              <a:gd name="connsiteX19" fmla="*/ 1076325 w 1400175"/>
              <a:gd name="connsiteY19" fmla="*/ 1533525 h 1762125"/>
              <a:gd name="connsiteX20" fmla="*/ 1085849 w 1400175"/>
              <a:gd name="connsiteY20" fmla="*/ 1352550 h 1762125"/>
              <a:gd name="connsiteX21" fmla="*/ 1057275 w 1400175"/>
              <a:gd name="connsiteY21" fmla="*/ 1228725 h 1762125"/>
              <a:gd name="connsiteX22" fmla="*/ 914400 w 1400175"/>
              <a:gd name="connsiteY22" fmla="*/ 1143000 h 1762125"/>
              <a:gd name="connsiteX23" fmla="*/ 790575 w 1400175"/>
              <a:gd name="connsiteY23" fmla="*/ 1143000 h 1762125"/>
              <a:gd name="connsiteX24" fmla="*/ 628650 w 1400175"/>
              <a:gd name="connsiteY24" fmla="*/ 1000125 h 1762125"/>
              <a:gd name="connsiteX25" fmla="*/ 666750 w 1400175"/>
              <a:gd name="connsiteY25" fmla="*/ 819150 h 1762125"/>
              <a:gd name="connsiteX26" fmla="*/ 923925 w 1400175"/>
              <a:gd name="connsiteY26" fmla="*/ 638175 h 1762125"/>
              <a:gd name="connsiteX27" fmla="*/ 1162050 w 1400175"/>
              <a:gd name="connsiteY27" fmla="*/ 657225 h 1762125"/>
              <a:gd name="connsiteX28" fmla="*/ 1352550 w 1400175"/>
              <a:gd name="connsiteY28" fmla="*/ 523875 h 1762125"/>
              <a:gd name="connsiteX29" fmla="*/ 1400175 w 1400175"/>
              <a:gd name="connsiteY29" fmla="*/ 352425 h 1762125"/>
              <a:gd name="connsiteX30" fmla="*/ 1352550 w 1400175"/>
              <a:gd name="connsiteY30" fmla="*/ 133350 h 1762125"/>
              <a:gd name="connsiteX31" fmla="*/ 1143000 w 1400175"/>
              <a:gd name="connsiteY31" fmla="*/ 0 h 1762125"/>
              <a:gd name="connsiteX32" fmla="*/ 866775 w 1400175"/>
              <a:gd name="connsiteY32" fmla="*/ 28575 h 1762125"/>
              <a:gd name="connsiteX0" fmla="*/ 828675 w 1362075"/>
              <a:gd name="connsiteY0" fmla="*/ 28575 h 1762125"/>
              <a:gd name="connsiteX1" fmla="*/ 704850 w 1362075"/>
              <a:gd name="connsiteY1" fmla="*/ 133350 h 1762125"/>
              <a:gd name="connsiteX2" fmla="*/ 676275 w 1362075"/>
              <a:gd name="connsiteY2" fmla="*/ 276225 h 1762125"/>
              <a:gd name="connsiteX3" fmla="*/ 733425 w 1362075"/>
              <a:gd name="connsiteY3" fmla="*/ 533400 h 1762125"/>
              <a:gd name="connsiteX4" fmla="*/ 590550 w 1362075"/>
              <a:gd name="connsiteY4" fmla="*/ 609600 h 1762125"/>
              <a:gd name="connsiteX5" fmla="*/ 419099 w 1362075"/>
              <a:gd name="connsiteY5" fmla="*/ 542925 h 1762125"/>
              <a:gd name="connsiteX6" fmla="*/ 295275 w 1362075"/>
              <a:gd name="connsiteY6" fmla="*/ 542925 h 1762125"/>
              <a:gd name="connsiteX7" fmla="*/ 152399 w 1362075"/>
              <a:gd name="connsiteY7" fmla="*/ 581025 h 1762125"/>
              <a:gd name="connsiteX8" fmla="*/ 0 w 1362075"/>
              <a:gd name="connsiteY8" fmla="*/ 723900 h 1762125"/>
              <a:gd name="connsiteX9" fmla="*/ 0 w 1362075"/>
              <a:gd name="connsiteY9" fmla="*/ 923925 h 1762125"/>
              <a:gd name="connsiteX10" fmla="*/ 66675 w 1362075"/>
              <a:gd name="connsiteY10" fmla="*/ 1104900 h 1762125"/>
              <a:gd name="connsiteX11" fmla="*/ 257175 w 1362075"/>
              <a:gd name="connsiteY11" fmla="*/ 1190625 h 1762125"/>
              <a:gd name="connsiteX12" fmla="*/ 457200 w 1362075"/>
              <a:gd name="connsiteY12" fmla="*/ 1200150 h 1762125"/>
              <a:gd name="connsiteX13" fmla="*/ 552450 w 1362075"/>
              <a:gd name="connsiteY13" fmla="*/ 1295400 h 1762125"/>
              <a:gd name="connsiteX14" fmla="*/ 457199 w 1362075"/>
              <a:gd name="connsiteY14" fmla="*/ 1409700 h 1762125"/>
              <a:gd name="connsiteX15" fmla="*/ 390525 w 1362075"/>
              <a:gd name="connsiteY15" fmla="*/ 1581150 h 1762125"/>
              <a:gd name="connsiteX16" fmla="*/ 542925 w 1362075"/>
              <a:gd name="connsiteY16" fmla="*/ 1752600 h 1762125"/>
              <a:gd name="connsiteX17" fmla="*/ 781050 w 1362075"/>
              <a:gd name="connsiteY17" fmla="*/ 1762125 h 1762125"/>
              <a:gd name="connsiteX18" fmla="*/ 990600 w 1362075"/>
              <a:gd name="connsiteY18" fmla="*/ 1657350 h 1762125"/>
              <a:gd name="connsiteX19" fmla="*/ 1038225 w 1362075"/>
              <a:gd name="connsiteY19" fmla="*/ 1533525 h 1762125"/>
              <a:gd name="connsiteX20" fmla="*/ 1047749 w 1362075"/>
              <a:gd name="connsiteY20" fmla="*/ 1352550 h 1762125"/>
              <a:gd name="connsiteX21" fmla="*/ 1019175 w 1362075"/>
              <a:gd name="connsiteY21" fmla="*/ 1228725 h 1762125"/>
              <a:gd name="connsiteX22" fmla="*/ 876300 w 1362075"/>
              <a:gd name="connsiteY22" fmla="*/ 1143000 h 1762125"/>
              <a:gd name="connsiteX23" fmla="*/ 752475 w 1362075"/>
              <a:gd name="connsiteY23" fmla="*/ 1143000 h 1762125"/>
              <a:gd name="connsiteX24" fmla="*/ 590550 w 1362075"/>
              <a:gd name="connsiteY24" fmla="*/ 1000125 h 1762125"/>
              <a:gd name="connsiteX25" fmla="*/ 628650 w 1362075"/>
              <a:gd name="connsiteY25" fmla="*/ 819150 h 1762125"/>
              <a:gd name="connsiteX26" fmla="*/ 885825 w 1362075"/>
              <a:gd name="connsiteY26" fmla="*/ 638175 h 1762125"/>
              <a:gd name="connsiteX27" fmla="*/ 1123950 w 1362075"/>
              <a:gd name="connsiteY27" fmla="*/ 657225 h 1762125"/>
              <a:gd name="connsiteX28" fmla="*/ 1314450 w 1362075"/>
              <a:gd name="connsiteY28" fmla="*/ 523875 h 1762125"/>
              <a:gd name="connsiteX29" fmla="*/ 1362075 w 1362075"/>
              <a:gd name="connsiteY29" fmla="*/ 352425 h 1762125"/>
              <a:gd name="connsiteX30" fmla="*/ 1314450 w 1362075"/>
              <a:gd name="connsiteY30" fmla="*/ 133350 h 1762125"/>
              <a:gd name="connsiteX31" fmla="*/ 1104900 w 1362075"/>
              <a:gd name="connsiteY31" fmla="*/ 0 h 1762125"/>
              <a:gd name="connsiteX32" fmla="*/ 828675 w 1362075"/>
              <a:gd name="connsiteY32" fmla="*/ 28575 h 176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62075" h="1762125">
                <a:moveTo>
                  <a:pt x="828675" y="28575"/>
                </a:moveTo>
                <a:cubicBezTo>
                  <a:pt x="768350" y="52387"/>
                  <a:pt x="730250" y="92075"/>
                  <a:pt x="704850" y="133350"/>
                </a:cubicBezTo>
                <a:cubicBezTo>
                  <a:pt x="679450" y="174625"/>
                  <a:pt x="677862" y="211138"/>
                  <a:pt x="676275" y="276225"/>
                </a:cubicBezTo>
                <a:cubicBezTo>
                  <a:pt x="644525" y="304800"/>
                  <a:pt x="765175" y="504825"/>
                  <a:pt x="733425" y="533400"/>
                </a:cubicBezTo>
                <a:cubicBezTo>
                  <a:pt x="681038" y="584200"/>
                  <a:pt x="666750" y="581025"/>
                  <a:pt x="590550" y="609600"/>
                </a:cubicBezTo>
                <a:cubicBezTo>
                  <a:pt x="533400" y="614363"/>
                  <a:pt x="468311" y="554037"/>
                  <a:pt x="419099" y="542925"/>
                </a:cubicBezTo>
                <a:cubicBezTo>
                  <a:pt x="369887" y="531813"/>
                  <a:pt x="334962" y="539750"/>
                  <a:pt x="295275" y="542925"/>
                </a:cubicBezTo>
                <a:cubicBezTo>
                  <a:pt x="255588" y="546100"/>
                  <a:pt x="196849" y="550863"/>
                  <a:pt x="152399" y="581025"/>
                </a:cubicBezTo>
                <a:cubicBezTo>
                  <a:pt x="107949" y="611187"/>
                  <a:pt x="19050" y="671512"/>
                  <a:pt x="0" y="723900"/>
                </a:cubicBezTo>
                <a:lnTo>
                  <a:pt x="0" y="923925"/>
                </a:lnTo>
                <a:cubicBezTo>
                  <a:pt x="28575" y="962025"/>
                  <a:pt x="38100" y="1066800"/>
                  <a:pt x="66675" y="1104900"/>
                </a:cubicBezTo>
                <a:cubicBezTo>
                  <a:pt x="98425" y="1136650"/>
                  <a:pt x="225425" y="1158875"/>
                  <a:pt x="257175" y="1190625"/>
                </a:cubicBezTo>
                <a:cubicBezTo>
                  <a:pt x="273050" y="1206500"/>
                  <a:pt x="441325" y="1184275"/>
                  <a:pt x="457200" y="1200150"/>
                </a:cubicBezTo>
                <a:cubicBezTo>
                  <a:pt x="482600" y="1247775"/>
                  <a:pt x="527050" y="1247775"/>
                  <a:pt x="552450" y="1295400"/>
                </a:cubicBezTo>
                <a:cubicBezTo>
                  <a:pt x="517525" y="1327150"/>
                  <a:pt x="492124" y="1377950"/>
                  <a:pt x="457199" y="1409700"/>
                </a:cubicBezTo>
                <a:cubicBezTo>
                  <a:pt x="457199" y="1466850"/>
                  <a:pt x="390525" y="1524000"/>
                  <a:pt x="390525" y="1581150"/>
                </a:cubicBezTo>
                <a:cubicBezTo>
                  <a:pt x="384175" y="1643063"/>
                  <a:pt x="509588" y="1704975"/>
                  <a:pt x="542925" y="1752600"/>
                </a:cubicBezTo>
                <a:lnTo>
                  <a:pt x="781050" y="1762125"/>
                </a:lnTo>
                <a:lnTo>
                  <a:pt x="990600" y="1657350"/>
                </a:lnTo>
                <a:lnTo>
                  <a:pt x="1038225" y="1533525"/>
                </a:lnTo>
                <a:cubicBezTo>
                  <a:pt x="1042987" y="1477963"/>
                  <a:pt x="1050924" y="1403350"/>
                  <a:pt x="1047749" y="1352550"/>
                </a:cubicBezTo>
                <a:cubicBezTo>
                  <a:pt x="1044574" y="1301750"/>
                  <a:pt x="1042987" y="1258888"/>
                  <a:pt x="1019175" y="1228725"/>
                </a:cubicBezTo>
                <a:lnTo>
                  <a:pt x="876300" y="1143000"/>
                </a:lnTo>
                <a:lnTo>
                  <a:pt x="752475" y="1143000"/>
                </a:lnTo>
                <a:lnTo>
                  <a:pt x="590550" y="1000125"/>
                </a:lnTo>
                <a:lnTo>
                  <a:pt x="628650" y="819150"/>
                </a:lnTo>
                <a:lnTo>
                  <a:pt x="885825" y="638175"/>
                </a:lnTo>
                <a:lnTo>
                  <a:pt x="1123950" y="657225"/>
                </a:lnTo>
                <a:lnTo>
                  <a:pt x="1314450" y="523875"/>
                </a:lnTo>
                <a:lnTo>
                  <a:pt x="1362075" y="352425"/>
                </a:lnTo>
                <a:lnTo>
                  <a:pt x="1314450" y="133350"/>
                </a:lnTo>
                <a:lnTo>
                  <a:pt x="1104900" y="0"/>
                </a:lnTo>
                <a:lnTo>
                  <a:pt x="828675" y="28575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9050">
            <a:noFill/>
            <a:round/>
            <a:headEnd/>
            <a:tailEnd/>
          </a:ln>
          <a:effectLst/>
        </p:spPr>
        <p:txBody>
          <a:bodyPr rtlCol="0" anchor="ctr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endParaRPr lang="en-CA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E9290F7-C6B0-A346-918C-CFC1EFF49AA0}" type="slidenum">
              <a:rPr lang="en-US" sz="1400">
                <a:solidFill>
                  <a:srgbClr val="000000"/>
                </a:solidFill>
              </a:rPr>
              <a:pPr eaLnBrk="1" hangingPunct="1"/>
              <a:t>166</a:t>
            </a:fld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1" name="Oval 386"/>
          <p:cNvSpPr>
            <a:spLocks noChangeArrowheads="1"/>
          </p:cNvSpPr>
          <p:nvPr/>
        </p:nvSpPr>
        <p:spPr bwMode="auto">
          <a:xfrm>
            <a:off x="3588463" y="1813043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7</a:t>
            </a:r>
          </a:p>
        </p:txBody>
      </p:sp>
      <p:cxnSp>
        <p:nvCxnSpPr>
          <p:cNvPr id="12" name="Straight Connector 11"/>
          <p:cNvCxnSpPr>
            <a:stCxn id="11" idx="2"/>
            <a:endCxn id="30" idx="7"/>
          </p:cNvCxnSpPr>
          <p:nvPr/>
        </p:nvCxnSpPr>
        <p:spPr>
          <a:xfrm flipH="1">
            <a:off x="1859236" y="1973381"/>
            <a:ext cx="1729227" cy="3558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386"/>
          <p:cNvSpPr>
            <a:spLocks noChangeArrowheads="1"/>
          </p:cNvSpPr>
          <p:nvPr/>
        </p:nvSpPr>
        <p:spPr bwMode="auto">
          <a:xfrm>
            <a:off x="5887951" y="21881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19</a:t>
            </a:r>
          </a:p>
        </p:txBody>
      </p:sp>
      <p:cxnSp>
        <p:nvCxnSpPr>
          <p:cNvPr id="14" name="Straight Connector 13"/>
          <p:cNvCxnSpPr>
            <a:stCxn id="13" idx="5"/>
            <a:endCxn id="15" idx="1"/>
          </p:cNvCxnSpPr>
          <p:nvPr/>
        </p:nvCxnSpPr>
        <p:spPr>
          <a:xfrm>
            <a:off x="6161664" y="2461880"/>
            <a:ext cx="852730" cy="2055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386"/>
          <p:cNvSpPr>
            <a:spLocks noChangeArrowheads="1"/>
          </p:cNvSpPr>
          <p:nvPr/>
        </p:nvSpPr>
        <p:spPr bwMode="auto">
          <a:xfrm>
            <a:off x="6967432" y="26204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31</a:t>
            </a:r>
          </a:p>
        </p:txBody>
      </p:sp>
      <p:sp>
        <p:nvSpPr>
          <p:cNvPr id="16" name="Rectangle 387"/>
          <p:cNvSpPr>
            <a:spLocks noChangeAspect="1" noChangeArrowheads="1"/>
          </p:cNvSpPr>
          <p:nvPr/>
        </p:nvSpPr>
        <p:spPr bwMode="auto">
          <a:xfrm>
            <a:off x="7706915" y="3232670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7" name="Straight Connector 16"/>
          <p:cNvCxnSpPr>
            <a:stCxn id="15" idx="5"/>
            <a:endCxn id="16" idx="0"/>
          </p:cNvCxnSpPr>
          <p:nvPr/>
        </p:nvCxnSpPr>
        <p:spPr>
          <a:xfrm>
            <a:off x="7241145" y="2894180"/>
            <a:ext cx="580864" cy="33849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386"/>
          <p:cNvSpPr>
            <a:spLocks noChangeArrowheads="1"/>
          </p:cNvSpPr>
          <p:nvPr/>
        </p:nvSpPr>
        <p:spPr bwMode="auto">
          <a:xfrm>
            <a:off x="6538243" y="3234682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23</a:t>
            </a:r>
          </a:p>
        </p:txBody>
      </p:sp>
      <p:sp>
        <p:nvSpPr>
          <p:cNvPr id="19" name="Rectangle 387"/>
          <p:cNvSpPr>
            <a:spLocks noChangeAspect="1" noChangeArrowheads="1"/>
          </p:cNvSpPr>
          <p:nvPr/>
        </p:nvSpPr>
        <p:spPr bwMode="auto">
          <a:xfrm>
            <a:off x="6320324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0" name="Straight Connector 19"/>
          <p:cNvCxnSpPr>
            <a:stCxn id="18" idx="3"/>
            <a:endCxn id="19" idx="0"/>
          </p:cNvCxnSpPr>
          <p:nvPr/>
        </p:nvCxnSpPr>
        <p:spPr>
          <a:xfrm flipH="1">
            <a:off x="6435418" y="3508395"/>
            <a:ext cx="149787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15" idx="3"/>
            <a:endCxn id="18" idx="0"/>
          </p:cNvCxnSpPr>
          <p:nvPr/>
        </p:nvCxnSpPr>
        <p:spPr>
          <a:xfrm flipH="1">
            <a:off x="6698581" y="2894180"/>
            <a:ext cx="315813" cy="3405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11" idx="6"/>
            <a:endCxn id="13" idx="1"/>
          </p:cNvCxnSpPr>
          <p:nvPr/>
        </p:nvCxnSpPr>
        <p:spPr>
          <a:xfrm>
            <a:off x="3909138" y="1973381"/>
            <a:ext cx="2025775" cy="261748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387"/>
          <p:cNvSpPr>
            <a:spLocks noChangeAspect="1" noChangeArrowheads="1"/>
          </p:cNvSpPr>
          <p:nvPr/>
        </p:nvSpPr>
        <p:spPr bwMode="auto">
          <a:xfrm>
            <a:off x="6875042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4" name="Straight Connector 23"/>
          <p:cNvCxnSpPr>
            <a:stCxn id="18" idx="5"/>
            <a:endCxn id="23" idx="0"/>
          </p:cNvCxnSpPr>
          <p:nvPr/>
        </p:nvCxnSpPr>
        <p:spPr>
          <a:xfrm>
            <a:off x="6811956" y="3508395"/>
            <a:ext cx="17818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386"/>
          <p:cNvSpPr>
            <a:spLocks noChangeArrowheads="1"/>
          </p:cNvSpPr>
          <p:nvPr/>
        </p:nvSpPr>
        <p:spPr bwMode="auto">
          <a:xfrm>
            <a:off x="5100264" y="2667714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13</a:t>
            </a:r>
          </a:p>
        </p:txBody>
      </p:sp>
      <p:cxnSp>
        <p:nvCxnSpPr>
          <p:cNvPr id="27" name="Straight Connector 26"/>
          <p:cNvCxnSpPr>
            <a:stCxn id="25" idx="3"/>
            <a:endCxn id="80" idx="7"/>
          </p:cNvCxnSpPr>
          <p:nvPr/>
        </p:nvCxnSpPr>
        <p:spPr>
          <a:xfrm flipH="1">
            <a:off x="4691121" y="2941427"/>
            <a:ext cx="456105" cy="314116"/>
          </a:xfrm>
          <a:prstGeom prst="line">
            <a:avLst/>
          </a:prstGeom>
          <a:ln w="38100">
            <a:solidFill>
              <a:schemeClr val="tx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25" idx="5"/>
          </p:cNvCxnSpPr>
          <p:nvPr/>
        </p:nvCxnSpPr>
        <p:spPr>
          <a:xfrm>
            <a:off x="5373977" y="2941427"/>
            <a:ext cx="339337" cy="3115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3" idx="3"/>
            <a:endCxn id="25" idx="7"/>
          </p:cNvCxnSpPr>
          <p:nvPr/>
        </p:nvCxnSpPr>
        <p:spPr>
          <a:xfrm flipH="1">
            <a:off x="5373977" y="2461880"/>
            <a:ext cx="560936" cy="252796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386"/>
          <p:cNvSpPr>
            <a:spLocks noChangeArrowheads="1"/>
          </p:cNvSpPr>
          <p:nvPr/>
        </p:nvSpPr>
        <p:spPr bwMode="auto">
          <a:xfrm>
            <a:off x="1585523" y="2282225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</a:t>
            </a:r>
          </a:p>
        </p:txBody>
      </p:sp>
      <p:cxnSp>
        <p:nvCxnSpPr>
          <p:cNvPr id="32" name="Straight Connector 31"/>
          <p:cNvCxnSpPr>
            <a:stCxn id="30" idx="5"/>
            <a:endCxn id="62" idx="1"/>
          </p:cNvCxnSpPr>
          <p:nvPr/>
        </p:nvCxnSpPr>
        <p:spPr>
          <a:xfrm>
            <a:off x="1859236" y="2555938"/>
            <a:ext cx="400173" cy="3010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86"/>
          <p:cNvSpPr>
            <a:spLocks noChangeArrowheads="1"/>
          </p:cNvSpPr>
          <p:nvPr/>
        </p:nvSpPr>
        <p:spPr bwMode="auto">
          <a:xfrm>
            <a:off x="936566" y="2813540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</a:t>
            </a:r>
          </a:p>
        </p:txBody>
      </p:sp>
      <p:sp>
        <p:nvSpPr>
          <p:cNvPr id="34" name="Rectangle 387"/>
          <p:cNvSpPr>
            <a:spLocks noChangeAspect="1" noChangeArrowheads="1"/>
          </p:cNvSpPr>
          <p:nvPr/>
        </p:nvSpPr>
        <p:spPr bwMode="auto">
          <a:xfrm>
            <a:off x="787190" y="3421922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5" name="Straight Connector 34"/>
          <p:cNvCxnSpPr>
            <a:stCxn id="33" idx="3"/>
            <a:endCxn id="34" idx="0"/>
          </p:cNvCxnSpPr>
          <p:nvPr/>
        </p:nvCxnSpPr>
        <p:spPr>
          <a:xfrm flipH="1">
            <a:off x="902284" y="3087253"/>
            <a:ext cx="81244" cy="3346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>
            <a:stCxn id="30" idx="3"/>
            <a:endCxn id="33" idx="7"/>
          </p:cNvCxnSpPr>
          <p:nvPr/>
        </p:nvCxnSpPr>
        <p:spPr>
          <a:xfrm flipH="1">
            <a:off x="1210279" y="2555938"/>
            <a:ext cx="422206" cy="3045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87"/>
          <p:cNvSpPr>
            <a:spLocks noChangeAspect="1" noChangeArrowheads="1"/>
          </p:cNvSpPr>
          <p:nvPr/>
        </p:nvSpPr>
        <p:spPr bwMode="auto">
          <a:xfrm>
            <a:off x="1244121" y="3411233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8" name="Straight Connector 37"/>
          <p:cNvCxnSpPr>
            <a:stCxn id="33" idx="5"/>
            <a:endCxn id="37" idx="0"/>
          </p:cNvCxnSpPr>
          <p:nvPr/>
        </p:nvCxnSpPr>
        <p:spPr>
          <a:xfrm>
            <a:off x="1210279" y="3087253"/>
            <a:ext cx="148936" cy="3239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6"/>
          <p:cNvSpPr>
            <a:spLocks noChangeArrowheads="1"/>
          </p:cNvSpPr>
          <p:nvPr/>
        </p:nvSpPr>
        <p:spPr bwMode="auto">
          <a:xfrm>
            <a:off x="5534434" y="3234682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15</a:t>
            </a:r>
          </a:p>
        </p:txBody>
      </p:sp>
      <p:sp>
        <p:nvSpPr>
          <p:cNvPr id="40" name="Rectangle 387"/>
          <p:cNvSpPr>
            <a:spLocks noChangeAspect="1" noChangeArrowheads="1"/>
          </p:cNvSpPr>
          <p:nvPr/>
        </p:nvSpPr>
        <p:spPr bwMode="auto">
          <a:xfrm>
            <a:off x="5321758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1" name="Straight Connector 40"/>
          <p:cNvCxnSpPr>
            <a:stCxn id="39" idx="3"/>
            <a:endCxn id="40" idx="0"/>
          </p:cNvCxnSpPr>
          <p:nvPr/>
        </p:nvCxnSpPr>
        <p:spPr>
          <a:xfrm flipH="1">
            <a:off x="5436852" y="3508395"/>
            <a:ext cx="144544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387"/>
          <p:cNvSpPr>
            <a:spLocks noChangeAspect="1" noChangeArrowheads="1"/>
          </p:cNvSpPr>
          <p:nvPr/>
        </p:nvSpPr>
        <p:spPr bwMode="auto">
          <a:xfrm>
            <a:off x="5899193" y="375329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3" name="Straight Connector 42"/>
          <p:cNvCxnSpPr>
            <a:stCxn id="39" idx="5"/>
            <a:endCxn id="42" idx="0"/>
          </p:cNvCxnSpPr>
          <p:nvPr/>
        </p:nvCxnSpPr>
        <p:spPr>
          <a:xfrm>
            <a:off x="5808147" y="3508395"/>
            <a:ext cx="20614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913755" y="247770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15692" y="359404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244121" y="357205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594200" y="195985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296071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870241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6276048" y="393627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6839293" y="391758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7692941" y="340937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657304" y="295714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068158" y="233373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4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982594" y="229809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434362" y="297387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5980282" y="1863858"/>
            <a:ext cx="117019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4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3609787" y="148291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5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62" name="Oval 386"/>
          <p:cNvSpPr>
            <a:spLocks noChangeArrowheads="1"/>
          </p:cNvSpPr>
          <p:nvPr/>
        </p:nvSpPr>
        <p:spPr bwMode="auto">
          <a:xfrm>
            <a:off x="2212447" y="2810059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</a:t>
            </a:r>
          </a:p>
        </p:txBody>
      </p:sp>
      <p:sp>
        <p:nvSpPr>
          <p:cNvPr id="63" name="Rectangle 387"/>
          <p:cNvSpPr>
            <a:spLocks noChangeAspect="1" noChangeArrowheads="1"/>
          </p:cNvSpPr>
          <p:nvPr/>
        </p:nvSpPr>
        <p:spPr bwMode="auto">
          <a:xfrm>
            <a:off x="1877927" y="3415457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4" name="Straight Connector 63"/>
          <p:cNvCxnSpPr>
            <a:stCxn id="62" idx="3"/>
            <a:endCxn id="63" idx="0"/>
          </p:cNvCxnSpPr>
          <p:nvPr/>
        </p:nvCxnSpPr>
        <p:spPr>
          <a:xfrm flipH="1">
            <a:off x="1993021" y="3083772"/>
            <a:ext cx="266388" cy="331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>
            <a:stCxn id="62" idx="5"/>
          </p:cNvCxnSpPr>
          <p:nvPr/>
        </p:nvCxnSpPr>
        <p:spPr>
          <a:xfrm>
            <a:off x="2486160" y="3083772"/>
            <a:ext cx="339337" cy="3115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Oval 386"/>
          <p:cNvSpPr>
            <a:spLocks noChangeArrowheads="1"/>
          </p:cNvSpPr>
          <p:nvPr/>
        </p:nvSpPr>
        <p:spPr bwMode="auto">
          <a:xfrm>
            <a:off x="2646617" y="3377027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4</a:t>
            </a:r>
          </a:p>
        </p:txBody>
      </p:sp>
      <p:sp>
        <p:nvSpPr>
          <p:cNvPr id="68" name="Rectangle 387"/>
          <p:cNvSpPr>
            <a:spLocks noChangeAspect="1" noChangeArrowheads="1"/>
          </p:cNvSpPr>
          <p:nvPr/>
        </p:nvSpPr>
        <p:spPr bwMode="auto">
          <a:xfrm>
            <a:off x="2433941" y="3895642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9" name="Straight Connector 68"/>
          <p:cNvCxnSpPr>
            <a:stCxn id="67" idx="3"/>
            <a:endCxn id="68" idx="0"/>
          </p:cNvCxnSpPr>
          <p:nvPr/>
        </p:nvCxnSpPr>
        <p:spPr>
          <a:xfrm flipH="1">
            <a:off x="2549035" y="3660723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Rectangle 387"/>
          <p:cNvSpPr>
            <a:spLocks noChangeAspect="1" noChangeArrowheads="1"/>
          </p:cNvSpPr>
          <p:nvPr/>
        </p:nvSpPr>
        <p:spPr bwMode="auto">
          <a:xfrm>
            <a:off x="3011376" y="3895642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71" name="Straight Connector 70"/>
          <p:cNvCxnSpPr>
            <a:stCxn id="67" idx="5"/>
            <a:endCxn id="70" idx="0"/>
          </p:cNvCxnSpPr>
          <p:nvPr/>
        </p:nvCxnSpPr>
        <p:spPr>
          <a:xfrm>
            <a:off x="2920330" y="3660723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tangle 71"/>
          <p:cNvSpPr/>
          <p:nvPr/>
        </p:nvSpPr>
        <p:spPr>
          <a:xfrm>
            <a:off x="1806429" y="358852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2408254" y="405993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2982424" y="4059930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2769487" y="309949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2363550" y="248613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80" name="Oval 386"/>
          <p:cNvSpPr>
            <a:spLocks noChangeArrowheads="1"/>
          </p:cNvSpPr>
          <p:nvPr/>
        </p:nvSpPr>
        <p:spPr bwMode="auto">
          <a:xfrm>
            <a:off x="4417408" y="3208581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9</a:t>
            </a:r>
          </a:p>
        </p:txBody>
      </p:sp>
      <p:cxnSp>
        <p:nvCxnSpPr>
          <p:cNvPr id="82" name="Straight Connector 81"/>
          <p:cNvCxnSpPr>
            <a:stCxn id="80" idx="3"/>
            <a:endCxn id="96" idx="7"/>
          </p:cNvCxnSpPr>
          <p:nvPr/>
        </p:nvCxnSpPr>
        <p:spPr>
          <a:xfrm flipH="1">
            <a:off x="4190377" y="3482294"/>
            <a:ext cx="273993" cy="3590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80" idx="5"/>
          </p:cNvCxnSpPr>
          <p:nvPr/>
        </p:nvCxnSpPr>
        <p:spPr>
          <a:xfrm>
            <a:off x="4691121" y="3482294"/>
            <a:ext cx="339337" cy="311577"/>
          </a:xfrm>
          <a:prstGeom prst="line">
            <a:avLst/>
          </a:prstGeom>
          <a:ln w="38100">
            <a:solidFill>
              <a:schemeClr val="tx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Oval 386"/>
          <p:cNvSpPr>
            <a:spLocks noChangeArrowheads="1"/>
          </p:cNvSpPr>
          <p:nvPr/>
        </p:nvSpPr>
        <p:spPr bwMode="auto">
          <a:xfrm>
            <a:off x="4851578" y="3775549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11</a:t>
            </a:r>
          </a:p>
        </p:txBody>
      </p:sp>
      <p:sp>
        <p:nvSpPr>
          <p:cNvPr id="85" name="Rectangle 387"/>
          <p:cNvSpPr>
            <a:spLocks noChangeAspect="1" noChangeArrowheads="1"/>
          </p:cNvSpPr>
          <p:nvPr/>
        </p:nvSpPr>
        <p:spPr bwMode="auto">
          <a:xfrm>
            <a:off x="4638902" y="4294165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86" name="Straight Connector 85"/>
          <p:cNvCxnSpPr>
            <a:stCxn id="84" idx="3"/>
            <a:endCxn id="85" idx="0"/>
          </p:cNvCxnSpPr>
          <p:nvPr/>
        </p:nvCxnSpPr>
        <p:spPr>
          <a:xfrm flipH="1">
            <a:off x="4753996" y="4049262"/>
            <a:ext cx="144544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84" idx="5"/>
            <a:endCxn id="111" idx="0"/>
          </p:cNvCxnSpPr>
          <p:nvPr/>
        </p:nvCxnSpPr>
        <p:spPr>
          <a:xfrm>
            <a:off x="5125291" y="4049262"/>
            <a:ext cx="217148" cy="259907"/>
          </a:xfrm>
          <a:prstGeom prst="line">
            <a:avLst/>
          </a:prstGeom>
          <a:ln w="19050">
            <a:solidFill>
              <a:schemeClr val="tx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tangle 89"/>
          <p:cNvSpPr/>
          <p:nvPr/>
        </p:nvSpPr>
        <p:spPr>
          <a:xfrm>
            <a:off x="4613215" y="445845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974448" y="3498014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415533" y="287521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6" name="Oval 386"/>
          <p:cNvSpPr>
            <a:spLocks noChangeArrowheads="1"/>
          </p:cNvSpPr>
          <p:nvPr/>
        </p:nvSpPr>
        <p:spPr bwMode="auto">
          <a:xfrm>
            <a:off x="3916664" y="3792656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8</a:t>
            </a:r>
          </a:p>
        </p:txBody>
      </p:sp>
      <p:sp>
        <p:nvSpPr>
          <p:cNvPr id="97" name="Rectangle 387"/>
          <p:cNvSpPr>
            <a:spLocks noChangeAspect="1" noChangeArrowheads="1"/>
          </p:cNvSpPr>
          <p:nvPr/>
        </p:nvSpPr>
        <p:spPr bwMode="auto">
          <a:xfrm>
            <a:off x="3703988" y="4311271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98" name="Straight Connector 97"/>
          <p:cNvCxnSpPr>
            <a:stCxn id="96" idx="3"/>
            <a:endCxn id="97" idx="0"/>
          </p:cNvCxnSpPr>
          <p:nvPr/>
        </p:nvCxnSpPr>
        <p:spPr>
          <a:xfrm flipH="1">
            <a:off x="3819082" y="4076352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387"/>
          <p:cNvSpPr>
            <a:spLocks noChangeAspect="1" noChangeArrowheads="1"/>
          </p:cNvSpPr>
          <p:nvPr/>
        </p:nvSpPr>
        <p:spPr bwMode="auto">
          <a:xfrm>
            <a:off x="4281423" y="4311271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00" name="Straight Connector 99"/>
          <p:cNvCxnSpPr>
            <a:stCxn id="96" idx="5"/>
            <a:endCxn id="99" idx="0"/>
          </p:cNvCxnSpPr>
          <p:nvPr/>
        </p:nvCxnSpPr>
        <p:spPr>
          <a:xfrm>
            <a:off x="4190377" y="4076352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Rectangle 100"/>
          <p:cNvSpPr/>
          <p:nvPr/>
        </p:nvSpPr>
        <p:spPr>
          <a:xfrm>
            <a:off x="3678301" y="447555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4252471" y="447555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3926158" y="350839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66536" y="5410199"/>
            <a:ext cx="7820264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defTabSz="116205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00"/>
                </a:solidFill>
                <a:latin typeface="Arial"/>
                <a:cs typeface="+mn-cs"/>
              </a:rPr>
              <a:t>Step 2.2: </a:t>
            </a:r>
            <a:r>
              <a:rPr lang="en-CA" sz="1800" i="0" dirty="0" err="1">
                <a:solidFill>
                  <a:srgbClr val="000000"/>
                </a:solidFill>
                <a:latin typeface="Arial"/>
                <a:cs typeface="+mn-cs"/>
              </a:rPr>
              <a:t>trinode</a:t>
            </a:r>
            <a:r>
              <a:rPr lang="en-CA" sz="1800" i="0" dirty="0">
                <a:solidFill>
                  <a:srgbClr val="000000"/>
                </a:solidFill>
                <a:latin typeface="Arial"/>
                <a:cs typeface="+mn-cs"/>
              </a:rPr>
              <a:t> discovered (needs double rotation)</a:t>
            </a:r>
          </a:p>
        </p:txBody>
      </p:sp>
      <p:sp>
        <p:nvSpPr>
          <p:cNvPr id="111" name="Oval 386"/>
          <p:cNvSpPr>
            <a:spLocks noChangeArrowheads="1"/>
          </p:cNvSpPr>
          <p:nvPr/>
        </p:nvSpPr>
        <p:spPr bwMode="auto">
          <a:xfrm>
            <a:off x="5182101" y="4309169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12</a:t>
            </a:r>
          </a:p>
        </p:txBody>
      </p:sp>
      <p:sp>
        <p:nvSpPr>
          <p:cNvPr id="112" name="Rectangle 387"/>
          <p:cNvSpPr>
            <a:spLocks noChangeAspect="1" noChangeArrowheads="1"/>
          </p:cNvSpPr>
          <p:nvPr/>
        </p:nvSpPr>
        <p:spPr bwMode="auto">
          <a:xfrm>
            <a:off x="4969425" y="4827784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13" name="Straight Connector 112"/>
          <p:cNvCxnSpPr>
            <a:stCxn id="111" idx="3"/>
            <a:endCxn id="112" idx="0"/>
          </p:cNvCxnSpPr>
          <p:nvPr/>
        </p:nvCxnSpPr>
        <p:spPr>
          <a:xfrm flipH="1">
            <a:off x="5084519" y="4592865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Rectangle 387"/>
          <p:cNvSpPr>
            <a:spLocks noChangeAspect="1" noChangeArrowheads="1"/>
          </p:cNvSpPr>
          <p:nvPr/>
        </p:nvSpPr>
        <p:spPr bwMode="auto">
          <a:xfrm>
            <a:off x="5546860" y="4827784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15" name="Straight Connector 114"/>
          <p:cNvCxnSpPr>
            <a:stCxn id="111" idx="5"/>
            <a:endCxn id="114" idx="0"/>
          </p:cNvCxnSpPr>
          <p:nvPr/>
        </p:nvCxnSpPr>
        <p:spPr>
          <a:xfrm>
            <a:off x="5455814" y="4592865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Rectangle 115"/>
          <p:cNvSpPr/>
          <p:nvPr/>
        </p:nvSpPr>
        <p:spPr>
          <a:xfrm>
            <a:off x="4943738" y="499207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5517908" y="4992072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4982142" y="412450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98457" y="3758206"/>
            <a:ext cx="3000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dirty="0">
                <a:solidFill>
                  <a:srgbClr val="000000"/>
                </a:solidFill>
                <a:cs typeface="Times New Roman" panose="02020603050405020304" pitchFamily="18" charset="0"/>
              </a:rPr>
              <a:t>x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4191000" y="3068338"/>
            <a:ext cx="2872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dirty="0">
                <a:solidFill>
                  <a:srgbClr val="000000"/>
                </a:solidFill>
                <a:cs typeface="Times New Roman" panose="02020603050405020304" pitchFamily="18" charset="0"/>
              </a:rPr>
              <a:t>y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4869090" y="2499752"/>
            <a:ext cx="2744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dirty="0">
                <a:solidFill>
                  <a:srgbClr val="000000"/>
                </a:solidFill>
                <a:cs typeface="Times New Roman" panose="02020603050405020304" pitchFamily="18" charset="0"/>
              </a:rPr>
              <a:t>z</a:t>
            </a:r>
          </a:p>
        </p:txBody>
      </p:sp>
      <p:sp>
        <p:nvSpPr>
          <p:cNvPr id="106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249267" y="653027"/>
            <a:ext cx="37538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Example: Insert 12</a:t>
            </a:r>
            <a:endParaRPr lang="en-US" sz="18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719904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2" name="Freeform 18441"/>
          <p:cNvSpPr/>
          <p:nvPr/>
        </p:nvSpPr>
        <p:spPr bwMode="auto">
          <a:xfrm>
            <a:off x="4181476" y="2366736"/>
            <a:ext cx="2085975" cy="1266825"/>
          </a:xfrm>
          <a:custGeom>
            <a:avLst/>
            <a:gdLst>
              <a:gd name="connsiteX0" fmla="*/ 0 w 2400300"/>
              <a:gd name="connsiteY0" fmla="*/ 1057275 h 1504950"/>
              <a:gd name="connsiteX1" fmla="*/ 552450 w 2400300"/>
              <a:gd name="connsiteY1" fmla="*/ 1504950 h 1504950"/>
              <a:gd name="connsiteX2" fmla="*/ 1228725 w 2400300"/>
              <a:gd name="connsiteY2" fmla="*/ 923925 h 1504950"/>
              <a:gd name="connsiteX3" fmla="*/ 1943100 w 2400300"/>
              <a:gd name="connsiteY3" fmla="*/ 1457325 h 1504950"/>
              <a:gd name="connsiteX4" fmla="*/ 2400300 w 2400300"/>
              <a:gd name="connsiteY4" fmla="*/ 1009650 h 1504950"/>
              <a:gd name="connsiteX5" fmla="*/ 1085850 w 2400300"/>
              <a:gd name="connsiteY5" fmla="*/ 0 h 1504950"/>
              <a:gd name="connsiteX6" fmla="*/ 0 w 2400300"/>
              <a:gd name="connsiteY6" fmla="*/ 1057275 h 1504950"/>
              <a:gd name="connsiteX0" fmla="*/ 0 w 2400300"/>
              <a:gd name="connsiteY0" fmla="*/ 933450 h 1381125"/>
              <a:gd name="connsiteX1" fmla="*/ 552450 w 2400300"/>
              <a:gd name="connsiteY1" fmla="*/ 1381125 h 1381125"/>
              <a:gd name="connsiteX2" fmla="*/ 1228725 w 2400300"/>
              <a:gd name="connsiteY2" fmla="*/ 800100 h 1381125"/>
              <a:gd name="connsiteX3" fmla="*/ 1943100 w 2400300"/>
              <a:gd name="connsiteY3" fmla="*/ 1333500 h 1381125"/>
              <a:gd name="connsiteX4" fmla="*/ 2400300 w 2400300"/>
              <a:gd name="connsiteY4" fmla="*/ 885825 h 1381125"/>
              <a:gd name="connsiteX5" fmla="*/ 1190625 w 2400300"/>
              <a:gd name="connsiteY5" fmla="*/ 0 h 1381125"/>
              <a:gd name="connsiteX6" fmla="*/ 0 w 2400300"/>
              <a:gd name="connsiteY6" fmla="*/ 933450 h 1381125"/>
              <a:gd name="connsiteX0" fmla="*/ 0 w 2400300"/>
              <a:gd name="connsiteY0" fmla="*/ 933450 h 1381125"/>
              <a:gd name="connsiteX1" fmla="*/ 552450 w 2400300"/>
              <a:gd name="connsiteY1" fmla="*/ 1381125 h 1381125"/>
              <a:gd name="connsiteX2" fmla="*/ 1228725 w 2400300"/>
              <a:gd name="connsiteY2" fmla="*/ 800100 h 1381125"/>
              <a:gd name="connsiteX3" fmla="*/ 1943100 w 2400300"/>
              <a:gd name="connsiteY3" fmla="*/ 1333500 h 1381125"/>
              <a:gd name="connsiteX4" fmla="*/ 2400300 w 2400300"/>
              <a:gd name="connsiteY4" fmla="*/ 885825 h 1381125"/>
              <a:gd name="connsiteX5" fmla="*/ 1190625 w 2400300"/>
              <a:gd name="connsiteY5" fmla="*/ 0 h 1381125"/>
              <a:gd name="connsiteX6" fmla="*/ 1028700 w 2400300"/>
              <a:gd name="connsiteY6" fmla="*/ 85725 h 1381125"/>
              <a:gd name="connsiteX7" fmla="*/ 0 w 2400300"/>
              <a:gd name="connsiteY7" fmla="*/ 933450 h 1381125"/>
              <a:gd name="connsiteX0" fmla="*/ 0 w 2400300"/>
              <a:gd name="connsiteY0" fmla="*/ 933450 h 1381125"/>
              <a:gd name="connsiteX1" fmla="*/ 552450 w 2400300"/>
              <a:gd name="connsiteY1" fmla="*/ 1381125 h 1381125"/>
              <a:gd name="connsiteX2" fmla="*/ 1228725 w 2400300"/>
              <a:gd name="connsiteY2" fmla="*/ 800100 h 1381125"/>
              <a:gd name="connsiteX3" fmla="*/ 1943100 w 2400300"/>
              <a:gd name="connsiteY3" fmla="*/ 1333500 h 1381125"/>
              <a:gd name="connsiteX4" fmla="*/ 2400300 w 2400300"/>
              <a:gd name="connsiteY4" fmla="*/ 885825 h 1381125"/>
              <a:gd name="connsiteX5" fmla="*/ 1343025 w 2400300"/>
              <a:gd name="connsiteY5" fmla="*/ 66675 h 1381125"/>
              <a:gd name="connsiteX6" fmla="*/ 1190625 w 2400300"/>
              <a:gd name="connsiteY6" fmla="*/ 0 h 1381125"/>
              <a:gd name="connsiteX7" fmla="*/ 1028700 w 2400300"/>
              <a:gd name="connsiteY7" fmla="*/ 85725 h 1381125"/>
              <a:gd name="connsiteX8" fmla="*/ 0 w 2400300"/>
              <a:gd name="connsiteY8" fmla="*/ 933450 h 1381125"/>
              <a:gd name="connsiteX0" fmla="*/ 0 w 2400300"/>
              <a:gd name="connsiteY0" fmla="*/ 933450 h 1381125"/>
              <a:gd name="connsiteX1" fmla="*/ 552450 w 2400300"/>
              <a:gd name="connsiteY1" fmla="*/ 1381125 h 1381125"/>
              <a:gd name="connsiteX2" fmla="*/ 1228725 w 2400300"/>
              <a:gd name="connsiteY2" fmla="*/ 800100 h 1381125"/>
              <a:gd name="connsiteX3" fmla="*/ 1943100 w 2400300"/>
              <a:gd name="connsiteY3" fmla="*/ 1333500 h 1381125"/>
              <a:gd name="connsiteX4" fmla="*/ 2400300 w 2400300"/>
              <a:gd name="connsiteY4" fmla="*/ 885825 h 1381125"/>
              <a:gd name="connsiteX5" fmla="*/ 1524000 w 2400300"/>
              <a:gd name="connsiteY5" fmla="*/ 390525 h 1381125"/>
              <a:gd name="connsiteX6" fmla="*/ 1343025 w 2400300"/>
              <a:gd name="connsiteY6" fmla="*/ 66675 h 1381125"/>
              <a:gd name="connsiteX7" fmla="*/ 1190625 w 2400300"/>
              <a:gd name="connsiteY7" fmla="*/ 0 h 1381125"/>
              <a:gd name="connsiteX8" fmla="*/ 1028700 w 2400300"/>
              <a:gd name="connsiteY8" fmla="*/ 85725 h 1381125"/>
              <a:gd name="connsiteX9" fmla="*/ 0 w 2400300"/>
              <a:gd name="connsiteY9" fmla="*/ 933450 h 1381125"/>
              <a:gd name="connsiteX0" fmla="*/ 0 w 2400300"/>
              <a:gd name="connsiteY0" fmla="*/ 933450 h 1381125"/>
              <a:gd name="connsiteX1" fmla="*/ 552450 w 2400300"/>
              <a:gd name="connsiteY1" fmla="*/ 1381125 h 1381125"/>
              <a:gd name="connsiteX2" fmla="*/ 1228725 w 2400300"/>
              <a:gd name="connsiteY2" fmla="*/ 800100 h 1381125"/>
              <a:gd name="connsiteX3" fmla="*/ 1943100 w 2400300"/>
              <a:gd name="connsiteY3" fmla="*/ 1333500 h 1381125"/>
              <a:gd name="connsiteX4" fmla="*/ 2400300 w 2400300"/>
              <a:gd name="connsiteY4" fmla="*/ 885825 h 1381125"/>
              <a:gd name="connsiteX5" fmla="*/ 1524000 w 2400300"/>
              <a:gd name="connsiteY5" fmla="*/ 390525 h 1381125"/>
              <a:gd name="connsiteX6" fmla="*/ 1343025 w 2400300"/>
              <a:gd name="connsiteY6" fmla="*/ 66675 h 1381125"/>
              <a:gd name="connsiteX7" fmla="*/ 1190625 w 2400300"/>
              <a:gd name="connsiteY7" fmla="*/ 0 h 1381125"/>
              <a:gd name="connsiteX8" fmla="*/ 1028700 w 2400300"/>
              <a:gd name="connsiteY8" fmla="*/ 85725 h 1381125"/>
              <a:gd name="connsiteX9" fmla="*/ 0 w 2400300"/>
              <a:gd name="connsiteY9" fmla="*/ 933450 h 1381125"/>
              <a:gd name="connsiteX0" fmla="*/ 0 w 2238375"/>
              <a:gd name="connsiteY0" fmla="*/ 933450 h 1381125"/>
              <a:gd name="connsiteX1" fmla="*/ 552450 w 2238375"/>
              <a:gd name="connsiteY1" fmla="*/ 1381125 h 1381125"/>
              <a:gd name="connsiteX2" fmla="*/ 1228725 w 2238375"/>
              <a:gd name="connsiteY2" fmla="*/ 800100 h 1381125"/>
              <a:gd name="connsiteX3" fmla="*/ 1943100 w 2238375"/>
              <a:gd name="connsiteY3" fmla="*/ 1333500 h 1381125"/>
              <a:gd name="connsiteX4" fmla="*/ 2238375 w 2238375"/>
              <a:gd name="connsiteY4" fmla="*/ 876300 h 1381125"/>
              <a:gd name="connsiteX5" fmla="*/ 1524000 w 2238375"/>
              <a:gd name="connsiteY5" fmla="*/ 390525 h 1381125"/>
              <a:gd name="connsiteX6" fmla="*/ 1343025 w 2238375"/>
              <a:gd name="connsiteY6" fmla="*/ 66675 h 1381125"/>
              <a:gd name="connsiteX7" fmla="*/ 1190625 w 2238375"/>
              <a:gd name="connsiteY7" fmla="*/ 0 h 1381125"/>
              <a:gd name="connsiteX8" fmla="*/ 1028700 w 2238375"/>
              <a:gd name="connsiteY8" fmla="*/ 85725 h 1381125"/>
              <a:gd name="connsiteX9" fmla="*/ 0 w 2238375"/>
              <a:gd name="connsiteY9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943100 w 2252926"/>
              <a:gd name="connsiteY3" fmla="*/ 1333500 h 1381125"/>
              <a:gd name="connsiteX4" fmla="*/ 2238375 w 2252926"/>
              <a:gd name="connsiteY4" fmla="*/ 876300 h 1381125"/>
              <a:gd name="connsiteX5" fmla="*/ 2143126 w 2252926"/>
              <a:gd name="connsiteY5" fmla="*/ 676275 h 1381125"/>
              <a:gd name="connsiteX6" fmla="*/ 1524000 w 2252926"/>
              <a:gd name="connsiteY6" fmla="*/ 390525 h 1381125"/>
              <a:gd name="connsiteX7" fmla="*/ 1343025 w 2252926"/>
              <a:gd name="connsiteY7" fmla="*/ 66675 h 1381125"/>
              <a:gd name="connsiteX8" fmla="*/ 1190625 w 2252926"/>
              <a:gd name="connsiteY8" fmla="*/ 0 h 1381125"/>
              <a:gd name="connsiteX9" fmla="*/ 1028700 w 2252926"/>
              <a:gd name="connsiteY9" fmla="*/ 85725 h 1381125"/>
              <a:gd name="connsiteX10" fmla="*/ 0 w 2252926"/>
              <a:gd name="connsiteY10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943100 w 2252926"/>
              <a:gd name="connsiteY3" fmla="*/ 1333500 h 1381125"/>
              <a:gd name="connsiteX4" fmla="*/ 2238375 w 2252926"/>
              <a:gd name="connsiteY4" fmla="*/ 876300 h 1381125"/>
              <a:gd name="connsiteX5" fmla="*/ 2143126 w 2252926"/>
              <a:gd name="connsiteY5" fmla="*/ 676275 h 1381125"/>
              <a:gd name="connsiteX6" fmla="*/ 1524000 w 2252926"/>
              <a:gd name="connsiteY6" fmla="*/ 390525 h 1381125"/>
              <a:gd name="connsiteX7" fmla="*/ 1343025 w 2252926"/>
              <a:gd name="connsiteY7" fmla="*/ 66675 h 1381125"/>
              <a:gd name="connsiteX8" fmla="*/ 1190625 w 2252926"/>
              <a:gd name="connsiteY8" fmla="*/ 0 h 1381125"/>
              <a:gd name="connsiteX9" fmla="*/ 1028700 w 2252926"/>
              <a:gd name="connsiteY9" fmla="*/ 85725 h 1381125"/>
              <a:gd name="connsiteX10" fmla="*/ 0 w 2252926"/>
              <a:gd name="connsiteY10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943100 w 2252926"/>
              <a:gd name="connsiteY3" fmla="*/ 1333500 h 1381125"/>
              <a:gd name="connsiteX4" fmla="*/ 2238375 w 2252926"/>
              <a:gd name="connsiteY4" fmla="*/ 876300 h 1381125"/>
              <a:gd name="connsiteX5" fmla="*/ 2143126 w 2252926"/>
              <a:gd name="connsiteY5" fmla="*/ 676275 h 1381125"/>
              <a:gd name="connsiteX6" fmla="*/ 1924050 w 2252926"/>
              <a:gd name="connsiteY6" fmla="*/ 485775 h 1381125"/>
              <a:gd name="connsiteX7" fmla="*/ 1524000 w 2252926"/>
              <a:gd name="connsiteY7" fmla="*/ 390525 h 1381125"/>
              <a:gd name="connsiteX8" fmla="*/ 1343025 w 2252926"/>
              <a:gd name="connsiteY8" fmla="*/ 66675 h 1381125"/>
              <a:gd name="connsiteX9" fmla="*/ 1190625 w 2252926"/>
              <a:gd name="connsiteY9" fmla="*/ 0 h 1381125"/>
              <a:gd name="connsiteX10" fmla="*/ 1028700 w 2252926"/>
              <a:gd name="connsiteY10" fmla="*/ 85725 h 1381125"/>
              <a:gd name="connsiteX11" fmla="*/ 0 w 2252926"/>
              <a:gd name="connsiteY11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943100 w 2252926"/>
              <a:gd name="connsiteY3" fmla="*/ 1333500 h 1381125"/>
              <a:gd name="connsiteX4" fmla="*/ 2238375 w 2252926"/>
              <a:gd name="connsiteY4" fmla="*/ 876300 h 1381125"/>
              <a:gd name="connsiteX5" fmla="*/ 2143126 w 2252926"/>
              <a:gd name="connsiteY5" fmla="*/ 676275 h 1381125"/>
              <a:gd name="connsiteX6" fmla="*/ 1924050 w 2252926"/>
              <a:gd name="connsiteY6" fmla="*/ 485775 h 1381125"/>
              <a:gd name="connsiteX7" fmla="*/ 1524000 w 2252926"/>
              <a:gd name="connsiteY7" fmla="*/ 390525 h 1381125"/>
              <a:gd name="connsiteX8" fmla="*/ 1343025 w 2252926"/>
              <a:gd name="connsiteY8" fmla="*/ 66675 h 1381125"/>
              <a:gd name="connsiteX9" fmla="*/ 1190625 w 2252926"/>
              <a:gd name="connsiteY9" fmla="*/ 0 h 1381125"/>
              <a:gd name="connsiteX10" fmla="*/ 1028700 w 2252926"/>
              <a:gd name="connsiteY10" fmla="*/ 85725 h 1381125"/>
              <a:gd name="connsiteX11" fmla="*/ 0 w 2252926"/>
              <a:gd name="connsiteY11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914525 w 2252926"/>
              <a:gd name="connsiteY3" fmla="*/ 1181100 h 1381125"/>
              <a:gd name="connsiteX4" fmla="*/ 2238375 w 2252926"/>
              <a:gd name="connsiteY4" fmla="*/ 876300 h 1381125"/>
              <a:gd name="connsiteX5" fmla="*/ 2143126 w 2252926"/>
              <a:gd name="connsiteY5" fmla="*/ 676275 h 1381125"/>
              <a:gd name="connsiteX6" fmla="*/ 1924050 w 2252926"/>
              <a:gd name="connsiteY6" fmla="*/ 485775 h 1381125"/>
              <a:gd name="connsiteX7" fmla="*/ 1524000 w 2252926"/>
              <a:gd name="connsiteY7" fmla="*/ 390525 h 1381125"/>
              <a:gd name="connsiteX8" fmla="*/ 1343025 w 2252926"/>
              <a:gd name="connsiteY8" fmla="*/ 66675 h 1381125"/>
              <a:gd name="connsiteX9" fmla="*/ 1190625 w 2252926"/>
              <a:gd name="connsiteY9" fmla="*/ 0 h 1381125"/>
              <a:gd name="connsiteX10" fmla="*/ 1028700 w 2252926"/>
              <a:gd name="connsiteY10" fmla="*/ 85725 h 1381125"/>
              <a:gd name="connsiteX11" fmla="*/ 0 w 2252926"/>
              <a:gd name="connsiteY11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914525 w 2252926"/>
              <a:gd name="connsiteY3" fmla="*/ 1181100 h 1381125"/>
              <a:gd name="connsiteX4" fmla="*/ 2085975 w 2252926"/>
              <a:gd name="connsiteY4" fmla="*/ 1076325 h 1381125"/>
              <a:gd name="connsiteX5" fmla="*/ 2238375 w 2252926"/>
              <a:gd name="connsiteY5" fmla="*/ 876300 h 1381125"/>
              <a:gd name="connsiteX6" fmla="*/ 2143126 w 2252926"/>
              <a:gd name="connsiteY6" fmla="*/ 676275 h 1381125"/>
              <a:gd name="connsiteX7" fmla="*/ 1924050 w 2252926"/>
              <a:gd name="connsiteY7" fmla="*/ 485775 h 1381125"/>
              <a:gd name="connsiteX8" fmla="*/ 1524000 w 2252926"/>
              <a:gd name="connsiteY8" fmla="*/ 390525 h 1381125"/>
              <a:gd name="connsiteX9" fmla="*/ 1343025 w 2252926"/>
              <a:gd name="connsiteY9" fmla="*/ 66675 h 1381125"/>
              <a:gd name="connsiteX10" fmla="*/ 1190625 w 2252926"/>
              <a:gd name="connsiteY10" fmla="*/ 0 h 1381125"/>
              <a:gd name="connsiteX11" fmla="*/ 1028700 w 2252926"/>
              <a:gd name="connsiteY11" fmla="*/ 85725 h 1381125"/>
              <a:gd name="connsiteX12" fmla="*/ 0 w 2252926"/>
              <a:gd name="connsiteY12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905000 w 2252926"/>
              <a:gd name="connsiteY3" fmla="*/ 1219200 h 1381125"/>
              <a:gd name="connsiteX4" fmla="*/ 2085975 w 2252926"/>
              <a:gd name="connsiteY4" fmla="*/ 1076325 h 1381125"/>
              <a:gd name="connsiteX5" fmla="*/ 2238375 w 2252926"/>
              <a:gd name="connsiteY5" fmla="*/ 876300 h 1381125"/>
              <a:gd name="connsiteX6" fmla="*/ 2143126 w 2252926"/>
              <a:gd name="connsiteY6" fmla="*/ 676275 h 1381125"/>
              <a:gd name="connsiteX7" fmla="*/ 1924050 w 2252926"/>
              <a:gd name="connsiteY7" fmla="*/ 485775 h 1381125"/>
              <a:gd name="connsiteX8" fmla="*/ 1524000 w 2252926"/>
              <a:gd name="connsiteY8" fmla="*/ 390525 h 1381125"/>
              <a:gd name="connsiteX9" fmla="*/ 1343025 w 2252926"/>
              <a:gd name="connsiteY9" fmla="*/ 66675 h 1381125"/>
              <a:gd name="connsiteX10" fmla="*/ 1190625 w 2252926"/>
              <a:gd name="connsiteY10" fmla="*/ 0 h 1381125"/>
              <a:gd name="connsiteX11" fmla="*/ 1028700 w 2252926"/>
              <a:gd name="connsiteY11" fmla="*/ 85725 h 1381125"/>
              <a:gd name="connsiteX12" fmla="*/ 0 w 2252926"/>
              <a:gd name="connsiteY12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743075 w 2252926"/>
              <a:gd name="connsiteY3" fmla="*/ 1171575 h 1381125"/>
              <a:gd name="connsiteX4" fmla="*/ 1905000 w 2252926"/>
              <a:gd name="connsiteY4" fmla="*/ 1219200 h 1381125"/>
              <a:gd name="connsiteX5" fmla="*/ 2085975 w 2252926"/>
              <a:gd name="connsiteY5" fmla="*/ 1076325 h 1381125"/>
              <a:gd name="connsiteX6" fmla="*/ 2238375 w 2252926"/>
              <a:gd name="connsiteY6" fmla="*/ 876300 h 1381125"/>
              <a:gd name="connsiteX7" fmla="*/ 2143126 w 2252926"/>
              <a:gd name="connsiteY7" fmla="*/ 676275 h 1381125"/>
              <a:gd name="connsiteX8" fmla="*/ 1924050 w 2252926"/>
              <a:gd name="connsiteY8" fmla="*/ 485775 h 1381125"/>
              <a:gd name="connsiteX9" fmla="*/ 1524000 w 2252926"/>
              <a:gd name="connsiteY9" fmla="*/ 390525 h 1381125"/>
              <a:gd name="connsiteX10" fmla="*/ 1343025 w 2252926"/>
              <a:gd name="connsiteY10" fmla="*/ 66675 h 1381125"/>
              <a:gd name="connsiteX11" fmla="*/ 1190625 w 2252926"/>
              <a:gd name="connsiteY11" fmla="*/ 0 h 1381125"/>
              <a:gd name="connsiteX12" fmla="*/ 1028700 w 2252926"/>
              <a:gd name="connsiteY12" fmla="*/ 85725 h 1381125"/>
              <a:gd name="connsiteX13" fmla="*/ 0 w 2252926"/>
              <a:gd name="connsiteY13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743075 w 2252926"/>
              <a:gd name="connsiteY3" fmla="*/ 1171575 h 1381125"/>
              <a:gd name="connsiteX4" fmla="*/ 1905000 w 2252926"/>
              <a:gd name="connsiteY4" fmla="*/ 1219200 h 1381125"/>
              <a:gd name="connsiteX5" fmla="*/ 2085975 w 2252926"/>
              <a:gd name="connsiteY5" fmla="*/ 1076325 h 1381125"/>
              <a:gd name="connsiteX6" fmla="*/ 2238375 w 2252926"/>
              <a:gd name="connsiteY6" fmla="*/ 876300 h 1381125"/>
              <a:gd name="connsiteX7" fmla="*/ 2143126 w 2252926"/>
              <a:gd name="connsiteY7" fmla="*/ 676275 h 1381125"/>
              <a:gd name="connsiteX8" fmla="*/ 1924050 w 2252926"/>
              <a:gd name="connsiteY8" fmla="*/ 485775 h 1381125"/>
              <a:gd name="connsiteX9" fmla="*/ 1524000 w 2252926"/>
              <a:gd name="connsiteY9" fmla="*/ 390525 h 1381125"/>
              <a:gd name="connsiteX10" fmla="*/ 1343025 w 2252926"/>
              <a:gd name="connsiteY10" fmla="*/ 66675 h 1381125"/>
              <a:gd name="connsiteX11" fmla="*/ 1190625 w 2252926"/>
              <a:gd name="connsiteY11" fmla="*/ 0 h 1381125"/>
              <a:gd name="connsiteX12" fmla="*/ 1028700 w 2252926"/>
              <a:gd name="connsiteY12" fmla="*/ 85725 h 1381125"/>
              <a:gd name="connsiteX13" fmla="*/ 0 w 2252926"/>
              <a:gd name="connsiteY13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28725 w 2252926"/>
              <a:gd name="connsiteY2" fmla="*/ 800100 h 1381125"/>
              <a:gd name="connsiteX3" fmla="*/ 1543050 w 2252926"/>
              <a:gd name="connsiteY3" fmla="*/ 885825 h 1381125"/>
              <a:gd name="connsiteX4" fmla="*/ 1743075 w 2252926"/>
              <a:gd name="connsiteY4" fmla="*/ 1171575 h 1381125"/>
              <a:gd name="connsiteX5" fmla="*/ 1905000 w 2252926"/>
              <a:gd name="connsiteY5" fmla="*/ 1219200 h 1381125"/>
              <a:gd name="connsiteX6" fmla="*/ 2085975 w 2252926"/>
              <a:gd name="connsiteY6" fmla="*/ 1076325 h 1381125"/>
              <a:gd name="connsiteX7" fmla="*/ 2238375 w 2252926"/>
              <a:gd name="connsiteY7" fmla="*/ 876300 h 1381125"/>
              <a:gd name="connsiteX8" fmla="*/ 2143126 w 2252926"/>
              <a:gd name="connsiteY8" fmla="*/ 676275 h 1381125"/>
              <a:gd name="connsiteX9" fmla="*/ 1924050 w 2252926"/>
              <a:gd name="connsiteY9" fmla="*/ 485775 h 1381125"/>
              <a:gd name="connsiteX10" fmla="*/ 1524000 w 2252926"/>
              <a:gd name="connsiteY10" fmla="*/ 390525 h 1381125"/>
              <a:gd name="connsiteX11" fmla="*/ 1343025 w 2252926"/>
              <a:gd name="connsiteY11" fmla="*/ 66675 h 1381125"/>
              <a:gd name="connsiteX12" fmla="*/ 1190625 w 2252926"/>
              <a:gd name="connsiteY12" fmla="*/ 0 h 1381125"/>
              <a:gd name="connsiteX13" fmla="*/ 1028700 w 2252926"/>
              <a:gd name="connsiteY13" fmla="*/ 85725 h 1381125"/>
              <a:gd name="connsiteX14" fmla="*/ 0 w 2252926"/>
              <a:gd name="connsiteY14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247775 w 2252926"/>
              <a:gd name="connsiteY2" fmla="*/ 742950 h 1381125"/>
              <a:gd name="connsiteX3" fmla="*/ 1543050 w 2252926"/>
              <a:gd name="connsiteY3" fmla="*/ 885825 h 1381125"/>
              <a:gd name="connsiteX4" fmla="*/ 1743075 w 2252926"/>
              <a:gd name="connsiteY4" fmla="*/ 1171575 h 1381125"/>
              <a:gd name="connsiteX5" fmla="*/ 1905000 w 2252926"/>
              <a:gd name="connsiteY5" fmla="*/ 1219200 h 1381125"/>
              <a:gd name="connsiteX6" fmla="*/ 2085975 w 2252926"/>
              <a:gd name="connsiteY6" fmla="*/ 1076325 h 1381125"/>
              <a:gd name="connsiteX7" fmla="*/ 2238375 w 2252926"/>
              <a:gd name="connsiteY7" fmla="*/ 876300 h 1381125"/>
              <a:gd name="connsiteX8" fmla="*/ 2143126 w 2252926"/>
              <a:gd name="connsiteY8" fmla="*/ 676275 h 1381125"/>
              <a:gd name="connsiteX9" fmla="*/ 1924050 w 2252926"/>
              <a:gd name="connsiteY9" fmla="*/ 485775 h 1381125"/>
              <a:gd name="connsiteX10" fmla="*/ 1524000 w 2252926"/>
              <a:gd name="connsiteY10" fmla="*/ 390525 h 1381125"/>
              <a:gd name="connsiteX11" fmla="*/ 1343025 w 2252926"/>
              <a:gd name="connsiteY11" fmla="*/ 66675 h 1381125"/>
              <a:gd name="connsiteX12" fmla="*/ 1190625 w 2252926"/>
              <a:gd name="connsiteY12" fmla="*/ 0 h 1381125"/>
              <a:gd name="connsiteX13" fmla="*/ 1028700 w 2252926"/>
              <a:gd name="connsiteY13" fmla="*/ 85725 h 1381125"/>
              <a:gd name="connsiteX14" fmla="*/ 0 w 2252926"/>
              <a:gd name="connsiteY14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1114425 w 2252926"/>
              <a:gd name="connsiteY2" fmla="*/ 742950 h 1381125"/>
              <a:gd name="connsiteX3" fmla="*/ 1247775 w 2252926"/>
              <a:gd name="connsiteY3" fmla="*/ 742950 h 1381125"/>
              <a:gd name="connsiteX4" fmla="*/ 1543050 w 2252926"/>
              <a:gd name="connsiteY4" fmla="*/ 885825 h 1381125"/>
              <a:gd name="connsiteX5" fmla="*/ 1743075 w 2252926"/>
              <a:gd name="connsiteY5" fmla="*/ 1171575 h 1381125"/>
              <a:gd name="connsiteX6" fmla="*/ 1905000 w 2252926"/>
              <a:gd name="connsiteY6" fmla="*/ 1219200 h 1381125"/>
              <a:gd name="connsiteX7" fmla="*/ 2085975 w 2252926"/>
              <a:gd name="connsiteY7" fmla="*/ 1076325 h 1381125"/>
              <a:gd name="connsiteX8" fmla="*/ 2238375 w 2252926"/>
              <a:gd name="connsiteY8" fmla="*/ 876300 h 1381125"/>
              <a:gd name="connsiteX9" fmla="*/ 2143126 w 2252926"/>
              <a:gd name="connsiteY9" fmla="*/ 676275 h 1381125"/>
              <a:gd name="connsiteX10" fmla="*/ 1924050 w 2252926"/>
              <a:gd name="connsiteY10" fmla="*/ 485775 h 1381125"/>
              <a:gd name="connsiteX11" fmla="*/ 1524000 w 2252926"/>
              <a:gd name="connsiteY11" fmla="*/ 390525 h 1381125"/>
              <a:gd name="connsiteX12" fmla="*/ 1343025 w 2252926"/>
              <a:gd name="connsiteY12" fmla="*/ 66675 h 1381125"/>
              <a:gd name="connsiteX13" fmla="*/ 1190625 w 2252926"/>
              <a:gd name="connsiteY13" fmla="*/ 0 h 1381125"/>
              <a:gd name="connsiteX14" fmla="*/ 1028700 w 2252926"/>
              <a:gd name="connsiteY14" fmla="*/ 85725 h 1381125"/>
              <a:gd name="connsiteX15" fmla="*/ 0 w 2252926"/>
              <a:gd name="connsiteY15" fmla="*/ 933450 h 1381125"/>
              <a:gd name="connsiteX0" fmla="*/ 0 w 2252926"/>
              <a:gd name="connsiteY0" fmla="*/ 933450 h 1381125"/>
              <a:gd name="connsiteX1" fmla="*/ 552450 w 2252926"/>
              <a:gd name="connsiteY1" fmla="*/ 1381125 h 1381125"/>
              <a:gd name="connsiteX2" fmla="*/ 895350 w 2252926"/>
              <a:gd name="connsiteY2" fmla="*/ 857250 h 1381125"/>
              <a:gd name="connsiteX3" fmla="*/ 1114425 w 2252926"/>
              <a:gd name="connsiteY3" fmla="*/ 742950 h 1381125"/>
              <a:gd name="connsiteX4" fmla="*/ 1247775 w 2252926"/>
              <a:gd name="connsiteY4" fmla="*/ 742950 h 1381125"/>
              <a:gd name="connsiteX5" fmla="*/ 1543050 w 2252926"/>
              <a:gd name="connsiteY5" fmla="*/ 885825 h 1381125"/>
              <a:gd name="connsiteX6" fmla="*/ 1743075 w 2252926"/>
              <a:gd name="connsiteY6" fmla="*/ 1171575 h 1381125"/>
              <a:gd name="connsiteX7" fmla="*/ 1905000 w 2252926"/>
              <a:gd name="connsiteY7" fmla="*/ 1219200 h 1381125"/>
              <a:gd name="connsiteX8" fmla="*/ 2085975 w 2252926"/>
              <a:gd name="connsiteY8" fmla="*/ 1076325 h 1381125"/>
              <a:gd name="connsiteX9" fmla="*/ 2238375 w 2252926"/>
              <a:gd name="connsiteY9" fmla="*/ 876300 h 1381125"/>
              <a:gd name="connsiteX10" fmla="*/ 2143126 w 2252926"/>
              <a:gd name="connsiteY10" fmla="*/ 676275 h 1381125"/>
              <a:gd name="connsiteX11" fmla="*/ 1924050 w 2252926"/>
              <a:gd name="connsiteY11" fmla="*/ 485775 h 1381125"/>
              <a:gd name="connsiteX12" fmla="*/ 1524000 w 2252926"/>
              <a:gd name="connsiteY12" fmla="*/ 390525 h 1381125"/>
              <a:gd name="connsiteX13" fmla="*/ 1343025 w 2252926"/>
              <a:gd name="connsiteY13" fmla="*/ 66675 h 1381125"/>
              <a:gd name="connsiteX14" fmla="*/ 1190625 w 2252926"/>
              <a:gd name="connsiteY14" fmla="*/ 0 h 1381125"/>
              <a:gd name="connsiteX15" fmla="*/ 1028700 w 2252926"/>
              <a:gd name="connsiteY15" fmla="*/ 85725 h 1381125"/>
              <a:gd name="connsiteX16" fmla="*/ 0 w 2252926"/>
              <a:gd name="connsiteY16" fmla="*/ 933450 h 1381125"/>
              <a:gd name="connsiteX0" fmla="*/ 0 w 2252926"/>
              <a:gd name="connsiteY0" fmla="*/ 933450 h 1383414"/>
              <a:gd name="connsiteX1" fmla="*/ 552450 w 2252926"/>
              <a:gd name="connsiteY1" fmla="*/ 1381125 h 1383414"/>
              <a:gd name="connsiteX2" fmla="*/ 800100 w 2252926"/>
              <a:gd name="connsiteY2" fmla="*/ 1047750 h 1383414"/>
              <a:gd name="connsiteX3" fmla="*/ 895350 w 2252926"/>
              <a:gd name="connsiteY3" fmla="*/ 857250 h 1383414"/>
              <a:gd name="connsiteX4" fmla="*/ 1114425 w 2252926"/>
              <a:gd name="connsiteY4" fmla="*/ 742950 h 1383414"/>
              <a:gd name="connsiteX5" fmla="*/ 1247775 w 2252926"/>
              <a:gd name="connsiteY5" fmla="*/ 742950 h 1383414"/>
              <a:gd name="connsiteX6" fmla="*/ 1543050 w 2252926"/>
              <a:gd name="connsiteY6" fmla="*/ 885825 h 1383414"/>
              <a:gd name="connsiteX7" fmla="*/ 1743075 w 2252926"/>
              <a:gd name="connsiteY7" fmla="*/ 1171575 h 1383414"/>
              <a:gd name="connsiteX8" fmla="*/ 1905000 w 2252926"/>
              <a:gd name="connsiteY8" fmla="*/ 1219200 h 1383414"/>
              <a:gd name="connsiteX9" fmla="*/ 2085975 w 2252926"/>
              <a:gd name="connsiteY9" fmla="*/ 1076325 h 1383414"/>
              <a:gd name="connsiteX10" fmla="*/ 2238375 w 2252926"/>
              <a:gd name="connsiteY10" fmla="*/ 876300 h 1383414"/>
              <a:gd name="connsiteX11" fmla="*/ 2143126 w 2252926"/>
              <a:gd name="connsiteY11" fmla="*/ 676275 h 1383414"/>
              <a:gd name="connsiteX12" fmla="*/ 1924050 w 2252926"/>
              <a:gd name="connsiteY12" fmla="*/ 485775 h 1383414"/>
              <a:gd name="connsiteX13" fmla="*/ 1524000 w 2252926"/>
              <a:gd name="connsiteY13" fmla="*/ 390525 h 1383414"/>
              <a:gd name="connsiteX14" fmla="*/ 1343025 w 2252926"/>
              <a:gd name="connsiteY14" fmla="*/ 66675 h 1383414"/>
              <a:gd name="connsiteX15" fmla="*/ 1190625 w 2252926"/>
              <a:gd name="connsiteY15" fmla="*/ 0 h 1383414"/>
              <a:gd name="connsiteX16" fmla="*/ 1028700 w 2252926"/>
              <a:gd name="connsiteY16" fmla="*/ 85725 h 1383414"/>
              <a:gd name="connsiteX17" fmla="*/ 0 w 2252926"/>
              <a:gd name="connsiteY17" fmla="*/ 933450 h 1383414"/>
              <a:gd name="connsiteX0" fmla="*/ 0 w 2252926"/>
              <a:gd name="connsiteY0" fmla="*/ 933450 h 1270518"/>
              <a:gd name="connsiteX1" fmla="*/ 542925 w 2252926"/>
              <a:gd name="connsiteY1" fmla="*/ 1266825 h 1270518"/>
              <a:gd name="connsiteX2" fmla="*/ 800100 w 2252926"/>
              <a:gd name="connsiteY2" fmla="*/ 1047750 h 1270518"/>
              <a:gd name="connsiteX3" fmla="*/ 895350 w 2252926"/>
              <a:gd name="connsiteY3" fmla="*/ 857250 h 1270518"/>
              <a:gd name="connsiteX4" fmla="*/ 1114425 w 2252926"/>
              <a:gd name="connsiteY4" fmla="*/ 742950 h 1270518"/>
              <a:gd name="connsiteX5" fmla="*/ 1247775 w 2252926"/>
              <a:gd name="connsiteY5" fmla="*/ 742950 h 1270518"/>
              <a:gd name="connsiteX6" fmla="*/ 1543050 w 2252926"/>
              <a:gd name="connsiteY6" fmla="*/ 885825 h 1270518"/>
              <a:gd name="connsiteX7" fmla="*/ 1743075 w 2252926"/>
              <a:gd name="connsiteY7" fmla="*/ 1171575 h 1270518"/>
              <a:gd name="connsiteX8" fmla="*/ 1905000 w 2252926"/>
              <a:gd name="connsiteY8" fmla="*/ 1219200 h 1270518"/>
              <a:gd name="connsiteX9" fmla="*/ 2085975 w 2252926"/>
              <a:gd name="connsiteY9" fmla="*/ 1076325 h 1270518"/>
              <a:gd name="connsiteX10" fmla="*/ 2238375 w 2252926"/>
              <a:gd name="connsiteY10" fmla="*/ 876300 h 1270518"/>
              <a:gd name="connsiteX11" fmla="*/ 2143126 w 2252926"/>
              <a:gd name="connsiteY11" fmla="*/ 676275 h 1270518"/>
              <a:gd name="connsiteX12" fmla="*/ 1924050 w 2252926"/>
              <a:gd name="connsiteY12" fmla="*/ 485775 h 1270518"/>
              <a:gd name="connsiteX13" fmla="*/ 1524000 w 2252926"/>
              <a:gd name="connsiteY13" fmla="*/ 390525 h 1270518"/>
              <a:gd name="connsiteX14" fmla="*/ 1343025 w 2252926"/>
              <a:gd name="connsiteY14" fmla="*/ 66675 h 1270518"/>
              <a:gd name="connsiteX15" fmla="*/ 1190625 w 2252926"/>
              <a:gd name="connsiteY15" fmla="*/ 0 h 1270518"/>
              <a:gd name="connsiteX16" fmla="*/ 1028700 w 2252926"/>
              <a:gd name="connsiteY16" fmla="*/ 85725 h 1270518"/>
              <a:gd name="connsiteX17" fmla="*/ 0 w 2252926"/>
              <a:gd name="connsiteY17" fmla="*/ 933450 h 1270518"/>
              <a:gd name="connsiteX0" fmla="*/ 0 w 2252926"/>
              <a:gd name="connsiteY0" fmla="*/ 933450 h 1280702"/>
              <a:gd name="connsiteX1" fmla="*/ 542925 w 2252926"/>
              <a:gd name="connsiteY1" fmla="*/ 1266825 h 1280702"/>
              <a:gd name="connsiteX2" fmla="*/ 685800 w 2252926"/>
              <a:gd name="connsiteY2" fmla="*/ 1190624 h 1280702"/>
              <a:gd name="connsiteX3" fmla="*/ 800100 w 2252926"/>
              <a:gd name="connsiteY3" fmla="*/ 1047750 h 1280702"/>
              <a:gd name="connsiteX4" fmla="*/ 895350 w 2252926"/>
              <a:gd name="connsiteY4" fmla="*/ 857250 h 1280702"/>
              <a:gd name="connsiteX5" fmla="*/ 1114425 w 2252926"/>
              <a:gd name="connsiteY5" fmla="*/ 742950 h 1280702"/>
              <a:gd name="connsiteX6" fmla="*/ 1247775 w 2252926"/>
              <a:gd name="connsiteY6" fmla="*/ 742950 h 1280702"/>
              <a:gd name="connsiteX7" fmla="*/ 1543050 w 2252926"/>
              <a:gd name="connsiteY7" fmla="*/ 885825 h 1280702"/>
              <a:gd name="connsiteX8" fmla="*/ 1743075 w 2252926"/>
              <a:gd name="connsiteY8" fmla="*/ 1171575 h 1280702"/>
              <a:gd name="connsiteX9" fmla="*/ 1905000 w 2252926"/>
              <a:gd name="connsiteY9" fmla="*/ 1219200 h 1280702"/>
              <a:gd name="connsiteX10" fmla="*/ 2085975 w 2252926"/>
              <a:gd name="connsiteY10" fmla="*/ 1076325 h 1280702"/>
              <a:gd name="connsiteX11" fmla="*/ 2238375 w 2252926"/>
              <a:gd name="connsiteY11" fmla="*/ 876300 h 1280702"/>
              <a:gd name="connsiteX12" fmla="*/ 2143126 w 2252926"/>
              <a:gd name="connsiteY12" fmla="*/ 676275 h 1280702"/>
              <a:gd name="connsiteX13" fmla="*/ 1924050 w 2252926"/>
              <a:gd name="connsiteY13" fmla="*/ 485775 h 1280702"/>
              <a:gd name="connsiteX14" fmla="*/ 1524000 w 2252926"/>
              <a:gd name="connsiteY14" fmla="*/ 390525 h 1280702"/>
              <a:gd name="connsiteX15" fmla="*/ 1343025 w 2252926"/>
              <a:gd name="connsiteY15" fmla="*/ 66675 h 1280702"/>
              <a:gd name="connsiteX16" fmla="*/ 1190625 w 2252926"/>
              <a:gd name="connsiteY16" fmla="*/ 0 h 1280702"/>
              <a:gd name="connsiteX17" fmla="*/ 1028700 w 2252926"/>
              <a:gd name="connsiteY17" fmla="*/ 85725 h 1280702"/>
              <a:gd name="connsiteX18" fmla="*/ 0 w 2252926"/>
              <a:gd name="connsiteY18" fmla="*/ 933450 h 1280702"/>
              <a:gd name="connsiteX0" fmla="*/ 0 w 2252926"/>
              <a:gd name="connsiteY0" fmla="*/ 933450 h 1280702"/>
              <a:gd name="connsiteX1" fmla="*/ 314325 w 2252926"/>
              <a:gd name="connsiteY1" fmla="*/ 1162049 h 1280702"/>
              <a:gd name="connsiteX2" fmla="*/ 542925 w 2252926"/>
              <a:gd name="connsiteY2" fmla="*/ 1266825 h 1280702"/>
              <a:gd name="connsiteX3" fmla="*/ 685800 w 2252926"/>
              <a:gd name="connsiteY3" fmla="*/ 1190624 h 1280702"/>
              <a:gd name="connsiteX4" fmla="*/ 800100 w 2252926"/>
              <a:gd name="connsiteY4" fmla="*/ 1047750 h 1280702"/>
              <a:gd name="connsiteX5" fmla="*/ 895350 w 2252926"/>
              <a:gd name="connsiteY5" fmla="*/ 857250 h 1280702"/>
              <a:gd name="connsiteX6" fmla="*/ 1114425 w 2252926"/>
              <a:gd name="connsiteY6" fmla="*/ 742950 h 1280702"/>
              <a:gd name="connsiteX7" fmla="*/ 1247775 w 2252926"/>
              <a:gd name="connsiteY7" fmla="*/ 742950 h 1280702"/>
              <a:gd name="connsiteX8" fmla="*/ 1543050 w 2252926"/>
              <a:gd name="connsiteY8" fmla="*/ 885825 h 1280702"/>
              <a:gd name="connsiteX9" fmla="*/ 1743075 w 2252926"/>
              <a:gd name="connsiteY9" fmla="*/ 1171575 h 1280702"/>
              <a:gd name="connsiteX10" fmla="*/ 1905000 w 2252926"/>
              <a:gd name="connsiteY10" fmla="*/ 1219200 h 1280702"/>
              <a:gd name="connsiteX11" fmla="*/ 2085975 w 2252926"/>
              <a:gd name="connsiteY11" fmla="*/ 1076325 h 1280702"/>
              <a:gd name="connsiteX12" fmla="*/ 2238375 w 2252926"/>
              <a:gd name="connsiteY12" fmla="*/ 876300 h 1280702"/>
              <a:gd name="connsiteX13" fmla="*/ 2143126 w 2252926"/>
              <a:gd name="connsiteY13" fmla="*/ 676275 h 1280702"/>
              <a:gd name="connsiteX14" fmla="*/ 1924050 w 2252926"/>
              <a:gd name="connsiteY14" fmla="*/ 485775 h 1280702"/>
              <a:gd name="connsiteX15" fmla="*/ 1524000 w 2252926"/>
              <a:gd name="connsiteY15" fmla="*/ 390525 h 1280702"/>
              <a:gd name="connsiteX16" fmla="*/ 1343025 w 2252926"/>
              <a:gd name="connsiteY16" fmla="*/ 66675 h 1280702"/>
              <a:gd name="connsiteX17" fmla="*/ 1190625 w 2252926"/>
              <a:gd name="connsiteY17" fmla="*/ 0 h 1280702"/>
              <a:gd name="connsiteX18" fmla="*/ 1028700 w 2252926"/>
              <a:gd name="connsiteY18" fmla="*/ 85725 h 1280702"/>
              <a:gd name="connsiteX19" fmla="*/ 0 w 2252926"/>
              <a:gd name="connsiteY19" fmla="*/ 933450 h 1280702"/>
              <a:gd name="connsiteX0" fmla="*/ 0 w 2186251"/>
              <a:gd name="connsiteY0" fmla="*/ 933450 h 1280702"/>
              <a:gd name="connsiteX1" fmla="*/ 247650 w 2186251"/>
              <a:gd name="connsiteY1" fmla="*/ 1162049 h 1280702"/>
              <a:gd name="connsiteX2" fmla="*/ 476250 w 2186251"/>
              <a:gd name="connsiteY2" fmla="*/ 1266825 h 1280702"/>
              <a:gd name="connsiteX3" fmla="*/ 619125 w 2186251"/>
              <a:gd name="connsiteY3" fmla="*/ 1190624 h 1280702"/>
              <a:gd name="connsiteX4" fmla="*/ 733425 w 2186251"/>
              <a:gd name="connsiteY4" fmla="*/ 1047750 h 1280702"/>
              <a:gd name="connsiteX5" fmla="*/ 828675 w 2186251"/>
              <a:gd name="connsiteY5" fmla="*/ 857250 h 1280702"/>
              <a:gd name="connsiteX6" fmla="*/ 1047750 w 2186251"/>
              <a:gd name="connsiteY6" fmla="*/ 742950 h 1280702"/>
              <a:gd name="connsiteX7" fmla="*/ 1181100 w 2186251"/>
              <a:gd name="connsiteY7" fmla="*/ 742950 h 1280702"/>
              <a:gd name="connsiteX8" fmla="*/ 1476375 w 2186251"/>
              <a:gd name="connsiteY8" fmla="*/ 885825 h 1280702"/>
              <a:gd name="connsiteX9" fmla="*/ 1676400 w 2186251"/>
              <a:gd name="connsiteY9" fmla="*/ 1171575 h 1280702"/>
              <a:gd name="connsiteX10" fmla="*/ 1838325 w 2186251"/>
              <a:gd name="connsiteY10" fmla="*/ 1219200 h 1280702"/>
              <a:gd name="connsiteX11" fmla="*/ 2019300 w 2186251"/>
              <a:gd name="connsiteY11" fmla="*/ 1076325 h 1280702"/>
              <a:gd name="connsiteX12" fmla="*/ 2171700 w 2186251"/>
              <a:gd name="connsiteY12" fmla="*/ 876300 h 1280702"/>
              <a:gd name="connsiteX13" fmla="*/ 2076451 w 2186251"/>
              <a:gd name="connsiteY13" fmla="*/ 676275 h 1280702"/>
              <a:gd name="connsiteX14" fmla="*/ 1857375 w 2186251"/>
              <a:gd name="connsiteY14" fmla="*/ 485775 h 1280702"/>
              <a:gd name="connsiteX15" fmla="*/ 1457325 w 2186251"/>
              <a:gd name="connsiteY15" fmla="*/ 390525 h 1280702"/>
              <a:gd name="connsiteX16" fmla="*/ 1276350 w 2186251"/>
              <a:gd name="connsiteY16" fmla="*/ 66675 h 1280702"/>
              <a:gd name="connsiteX17" fmla="*/ 1123950 w 2186251"/>
              <a:gd name="connsiteY17" fmla="*/ 0 h 1280702"/>
              <a:gd name="connsiteX18" fmla="*/ 962025 w 2186251"/>
              <a:gd name="connsiteY18" fmla="*/ 85725 h 1280702"/>
              <a:gd name="connsiteX19" fmla="*/ 0 w 2186251"/>
              <a:gd name="connsiteY19" fmla="*/ 933450 h 1280702"/>
              <a:gd name="connsiteX0" fmla="*/ 0 w 2186251"/>
              <a:gd name="connsiteY0" fmla="*/ 933450 h 1280702"/>
              <a:gd name="connsiteX1" fmla="*/ 247650 w 2186251"/>
              <a:gd name="connsiteY1" fmla="*/ 1162049 h 1280702"/>
              <a:gd name="connsiteX2" fmla="*/ 476250 w 2186251"/>
              <a:gd name="connsiteY2" fmla="*/ 1266825 h 1280702"/>
              <a:gd name="connsiteX3" fmla="*/ 619125 w 2186251"/>
              <a:gd name="connsiteY3" fmla="*/ 1190624 h 1280702"/>
              <a:gd name="connsiteX4" fmla="*/ 733425 w 2186251"/>
              <a:gd name="connsiteY4" fmla="*/ 1047750 h 1280702"/>
              <a:gd name="connsiteX5" fmla="*/ 828675 w 2186251"/>
              <a:gd name="connsiteY5" fmla="*/ 857250 h 1280702"/>
              <a:gd name="connsiteX6" fmla="*/ 1047750 w 2186251"/>
              <a:gd name="connsiteY6" fmla="*/ 742950 h 1280702"/>
              <a:gd name="connsiteX7" fmla="*/ 1181100 w 2186251"/>
              <a:gd name="connsiteY7" fmla="*/ 742950 h 1280702"/>
              <a:gd name="connsiteX8" fmla="*/ 1476375 w 2186251"/>
              <a:gd name="connsiteY8" fmla="*/ 885825 h 1280702"/>
              <a:gd name="connsiteX9" fmla="*/ 1676400 w 2186251"/>
              <a:gd name="connsiteY9" fmla="*/ 1171575 h 1280702"/>
              <a:gd name="connsiteX10" fmla="*/ 1838325 w 2186251"/>
              <a:gd name="connsiteY10" fmla="*/ 1219200 h 1280702"/>
              <a:gd name="connsiteX11" fmla="*/ 2019300 w 2186251"/>
              <a:gd name="connsiteY11" fmla="*/ 1076325 h 1280702"/>
              <a:gd name="connsiteX12" fmla="*/ 2171700 w 2186251"/>
              <a:gd name="connsiteY12" fmla="*/ 876300 h 1280702"/>
              <a:gd name="connsiteX13" fmla="*/ 2076451 w 2186251"/>
              <a:gd name="connsiteY13" fmla="*/ 676275 h 1280702"/>
              <a:gd name="connsiteX14" fmla="*/ 1857375 w 2186251"/>
              <a:gd name="connsiteY14" fmla="*/ 485775 h 1280702"/>
              <a:gd name="connsiteX15" fmla="*/ 1457325 w 2186251"/>
              <a:gd name="connsiteY15" fmla="*/ 390525 h 1280702"/>
              <a:gd name="connsiteX16" fmla="*/ 1276350 w 2186251"/>
              <a:gd name="connsiteY16" fmla="*/ 66675 h 1280702"/>
              <a:gd name="connsiteX17" fmla="*/ 1123950 w 2186251"/>
              <a:gd name="connsiteY17" fmla="*/ 0 h 1280702"/>
              <a:gd name="connsiteX18" fmla="*/ 962025 w 2186251"/>
              <a:gd name="connsiteY18" fmla="*/ 85725 h 1280702"/>
              <a:gd name="connsiteX19" fmla="*/ 0 w 2186251"/>
              <a:gd name="connsiteY19" fmla="*/ 933450 h 1280702"/>
              <a:gd name="connsiteX0" fmla="*/ 0 w 2148151"/>
              <a:gd name="connsiteY0" fmla="*/ 885825 h 1280702"/>
              <a:gd name="connsiteX1" fmla="*/ 209550 w 2148151"/>
              <a:gd name="connsiteY1" fmla="*/ 1162049 h 1280702"/>
              <a:gd name="connsiteX2" fmla="*/ 438150 w 2148151"/>
              <a:gd name="connsiteY2" fmla="*/ 1266825 h 1280702"/>
              <a:gd name="connsiteX3" fmla="*/ 581025 w 2148151"/>
              <a:gd name="connsiteY3" fmla="*/ 1190624 h 1280702"/>
              <a:gd name="connsiteX4" fmla="*/ 695325 w 2148151"/>
              <a:gd name="connsiteY4" fmla="*/ 1047750 h 1280702"/>
              <a:gd name="connsiteX5" fmla="*/ 790575 w 2148151"/>
              <a:gd name="connsiteY5" fmla="*/ 857250 h 1280702"/>
              <a:gd name="connsiteX6" fmla="*/ 1009650 w 2148151"/>
              <a:gd name="connsiteY6" fmla="*/ 742950 h 1280702"/>
              <a:gd name="connsiteX7" fmla="*/ 1143000 w 2148151"/>
              <a:gd name="connsiteY7" fmla="*/ 742950 h 1280702"/>
              <a:gd name="connsiteX8" fmla="*/ 1438275 w 2148151"/>
              <a:gd name="connsiteY8" fmla="*/ 885825 h 1280702"/>
              <a:gd name="connsiteX9" fmla="*/ 1638300 w 2148151"/>
              <a:gd name="connsiteY9" fmla="*/ 1171575 h 1280702"/>
              <a:gd name="connsiteX10" fmla="*/ 1800225 w 2148151"/>
              <a:gd name="connsiteY10" fmla="*/ 1219200 h 1280702"/>
              <a:gd name="connsiteX11" fmla="*/ 1981200 w 2148151"/>
              <a:gd name="connsiteY11" fmla="*/ 1076325 h 1280702"/>
              <a:gd name="connsiteX12" fmla="*/ 2133600 w 2148151"/>
              <a:gd name="connsiteY12" fmla="*/ 876300 h 1280702"/>
              <a:gd name="connsiteX13" fmla="*/ 2038351 w 2148151"/>
              <a:gd name="connsiteY13" fmla="*/ 676275 h 1280702"/>
              <a:gd name="connsiteX14" fmla="*/ 1819275 w 2148151"/>
              <a:gd name="connsiteY14" fmla="*/ 485775 h 1280702"/>
              <a:gd name="connsiteX15" fmla="*/ 1419225 w 2148151"/>
              <a:gd name="connsiteY15" fmla="*/ 390525 h 1280702"/>
              <a:gd name="connsiteX16" fmla="*/ 1238250 w 2148151"/>
              <a:gd name="connsiteY16" fmla="*/ 66675 h 1280702"/>
              <a:gd name="connsiteX17" fmla="*/ 1085850 w 2148151"/>
              <a:gd name="connsiteY17" fmla="*/ 0 h 1280702"/>
              <a:gd name="connsiteX18" fmla="*/ 923925 w 2148151"/>
              <a:gd name="connsiteY18" fmla="*/ 85725 h 1280702"/>
              <a:gd name="connsiteX19" fmla="*/ 0 w 2148151"/>
              <a:gd name="connsiteY19" fmla="*/ 885825 h 1280702"/>
              <a:gd name="connsiteX0" fmla="*/ 0 w 2148151"/>
              <a:gd name="connsiteY0" fmla="*/ 885825 h 1280702"/>
              <a:gd name="connsiteX1" fmla="*/ 209550 w 2148151"/>
              <a:gd name="connsiteY1" fmla="*/ 1162049 h 1280702"/>
              <a:gd name="connsiteX2" fmla="*/ 438150 w 2148151"/>
              <a:gd name="connsiteY2" fmla="*/ 1266825 h 1280702"/>
              <a:gd name="connsiteX3" fmla="*/ 581025 w 2148151"/>
              <a:gd name="connsiteY3" fmla="*/ 1190624 h 1280702"/>
              <a:gd name="connsiteX4" fmla="*/ 695325 w 2148151"/>
              <a:gd name="connsiteY4" fmla="*/ 1047750 h 1280702"/>
              <a:gd name="connsiteX5" fmla="*/ 790575 w 2148151"/>
              <a:gd name="connsiteY5" fmla="*/ 857250 h 1280702"/>
              <a:gd name="connsiteX6" fmla="*/ 1009650 w 2148151"/>
              <a:gd name="connsiteY6" fmla="*/ 742950 h 1280702"/>
              <a:gd name="connsiteX7" fmla="*/ 1143000 w 2148151"/>
              <a:gd name="connsiteY7" fmla="*/ 742950 h 1280702"/>
              <a:gd name="connsiteX8" fmla="*/ 1438275 w 2148151"/>
              <a:gd name="connsiteY8" fmla="*/ 885825 h 1280702"/>
              <a:gd name="connsiteX9" fmla="*/ 1638300 w 2148151"/>
              <a:gd name="connsiteY9" fmla="*/ 1171575 h 1280702"/>
              <a:gd name="connsiteX10" fmla="*/ 1800225 w 2148151"/>
              <a:gd name="connsiteY10" fmla="*/ 1219200 h 1280702"/>
              <a:gd name="connsiteX11" fmla="*/ 1981200 w 2148151"/>
              <a:gd name="connsiteY11" fmla="*/ 1076325 h 1280702"/>
              <a:gd name="connsiteX12" fmla="*/ 2133600 w 2148151"/>
              <a:gd name="connsiteY12" fmla="*/ 876300 h 1280702"/>
              <a:gd name="connsiteX13" fmla="*/ 2038351 w 2148151"/>
              <a:gd name="connsiteY13" fmla="*/ 676275 h 1280702"/>
              <a:gd name="connsiteX14" fmla="*/ 1819275 w 2148151"/>
              <a:gd name="connsiteY14" fmla="*/ 485775 h 1280702"/>
              <a:gd name="connsiteX15" fmla="*/ 1419225 w 2148151"/>
              <a:gd name="connsiteY15" fmla="*/ 390525 h 1280702"/>
              <a:gd name="connsiteX16" fmla="*/ 1238250 w 2148151"/>
              <a:gd name="connsiteY16" fmla="*/ 66675 h 1280702"/>
              <a:gd name="connsiteX17" fmla="*/ 1085850 w 2148151"/>
              <a:gd name="connsiteY17" fmla="*/ 0 h 1280702"/>
              <a:gd name="connsiteX18" fmla="*/ 923925 w 2148151"/>
              <a:gd name="connsiteY18" fmla="*/ 85725 h 1280702"/>
              <a:gd name="connsiteX19" fmla="*/ 0 w 2148151"/>
              <a:gd name="connsiteY19" fmla="*/ 885825 h 1280702"/>
              <a:gd name="connsiteX0" fmla="*/ 0 w 2100526"/>
              <a:gd name="connsiteY0" fmla="*/ 876300 h 1280702"/>
              <a:gd name="connsiteX1" fmla="*/ 161925 w 2100526"/>
              <a:gd name="connsiteY1" fmla="*/ 1162049 h 1280702"/>
              <a:gd name="connsiteX2" fmla="*/ 390525 w 2100526"/>
              <a:gd name="connsiteY2" fmla="*/ 1266825 h 1280702"/>
              <a:gd name="connsiteX3" fmla="*/ 533400 w 2100526"/>
              <a:gd name="connsiteY3" fmla="*/ 1190624 h 1280702"/>
              <a:gd name="connsiteX4" fmla="*/ 647700 w 2100526"/>
              <a:gd name="connsiteY4" fmla="*/ 1047750 h 1280702"/>
              <a:gd name="connsiteX5" fmla="*/ 742950 w 2100526"/>
              <a:gd name="connsiteY5" fmla="*/ 857250 h 1280702"/>
              <a:gd name="connsiteX6" fmla="*/ 962025 w 2100526"/>
              <a:gd name="connsiteY6" fmla="*/ 742950 h 1280702"/>
              <a:gd name="connsiteX7" fmla="*/ 1095375 w 2100526"/>
              <a:gd name="connsiteY7" fmla="*/ 742950 h 1280702"/>
              <a:gd name="connsiteX8" fmla="*/ 1390650 w 2100526"/>
              <a:gd name="connsiteY8" fmla="*/ 885825 h 1280702"/>
              <a:gd name="connsiteX9" fmla="*/ 1590675 w 2100526"/>
              <a:gd name="connsiteY9" fmla="*/ 1171575 h 1280702"/>
              <a:gd name="connsiteX10" fmla="*/ 1752600 w 2100526"/>
              <a:gd name="connsiteY10" fmla="*/ 1219200 h 1280702"/>
              <a:gd name="connsiteX11" fmla="*/ 1933575 w 2100526"/>
              <a:gd name="connsiteY11" fmla="*/ 1076325 h 1280702"/>
              <a:gd name="connsiteX12" fmla="*/ 2085975 w 2100526"/>
              <a:gd name="connsiteY12" fmla="*/ 876300 h 1280702"/>
              <a:gd name="connsiteX13" fmla="*/ 1990726 w 2100526"/>
              <a:gd name="connsiteY13" fmla="*/ 676275 h 1280702"/>
              <a:gd name="connsiteX14" fmla="*/ 1771650 w 2100526"/>
              <a:gd name="connsiteY14" fmla="*/ 485775 h 1280702"/>
              <a:gd name="connsiteX15" fmla="*/ 1371600 w 2100526"/>
              <a:gd name="connsiteY15" fmla="*/ 390525 h 1280702"/>
              <a:gd name="connsiteX16" fmla="*/ 1190625 w 2100526"/>
              <a:gd name="connsiteY16" fmla="*/ 66675 h 1280702"/>
              <a:gd name="connsiteX17" fmla="*/ 1038225 w 2100526"/>
              <a:gd name="connsiteY17" fmla="*/ 0 h 1280702"/>
              <a:gd name="connsiteX18" fmla="*/ 876300 w 2100526"/>
              <a:gd name="connsiteY18" fmla="*/ 85725 h 1280702"/>
              <a:gd name="connsiteX19" fmla="*/ 0 w 2100526"/>
              <a:gd name="connsiteY19" fmla="*/ 876300 h 1280702"/>
              <a:gd name="connsiteX0" fmla="*/ 0 w 2100526"/>
              <a:gd name="connsiteY0" fmla="*/ 876300 h 1280702"/>
              <a:gd name="connsiteX1" fmla="*/ 161925 w 2100526"/>
              <a:gd name="connsiteY1" fmla="*/ 1162049 h 1280702"/>
              <a:gd name="connsiteX2" fmla="*/ 390525 w 2100526"/>
              <a:gd name="connsiteY2" fmla="*/ 1266825 h 1280702"/>
              <a:gd name="connsiteX3" fmla="*/ 533400 w 2100526"/>
              <a:gd name="connsiteY3" fmla="*/ 1190624 h 1280702"/>
              <a:gd name="connsiteX4" fmla="*/ 647700 w 2100526"/>
              <a:gd name="connsiteY4" fmla="*/ 1047750 h 1280702"/>
              <a:gd name="connsiteX5" fmla="*/ 742950 w 2100526"/>
              <a:gd name="connsiteY5" fmla="*/ 857250 h 1280702"/>
              <a:gd name="connsiteX6" fmla="*/ 962025 w 2100526"/>
              <a:gd name="connsiteY6" fmla="*/ 742950 h 1280702"/>
              <a:gd name="connsiteX7" fmla="*/ 1095375 w 2100526"/>
              <a:gd name="connsiteY7" fmla="*/ 742950 h 1280702"/>
              <a:gd name="connsiteX8" fmla="*/ 1390650 w 2100526"/>
              <a:gd name="connsiteY8" fmla="*/ 885825 h 1280702"/>
              <a:gd name="connsiteX9" fmla="*/ 1590675 w 2100526"/>
              <a:gd name="connsiteY9" fmla="*/ 1171575 h 1280702"/>
              <a:gd name="connsiteX10" fmla="*/ 1752600 w 2100526"/>
              <a:gd name="connsiteY10" fmla="*/ 1219200 h 1280702"/>
              <a:gd name="connsiteX11" fmla="*/ 1933575 w 2100526"/>
              <a:gd name="connsiteY11" fmla="*/ 1076325 h 1280702"/>
              <a:gd name="connsiteX12" fmla="*/ 2085975 w 2100526"/>
              <a:gd name="connsiteY12" fmla="*/ 876300 h 1280702"/>
              <a:gd name="connsiteX13" fmla="*/ 1990726 w 2100526"/>
              <a:gd name="connsiteY13" fmla="*/ 676275 h 1280702"/>
              <a:gd name="connsiteX14" fmla="*/ 1771650 w 2100526"/>
              <a:gd name="connsiteY14" fmla="*/ 485775 h 1280702"/>
              <a:gd name="connsiteX15" fmla="*/ 1371600 w 2100526"/>
              <a:gd name="connsiteY15" fmla="*/ 390525 h 1280702"/>
              <a:gd name="connsiteX16" fmla="*/ 1190625 w 2100526"/>
              <a:gd name="connsiteY16" fmla="*/ 66675 h 1280702"/>
              <a:gd name="connsiteX17" fmla="*/ 1038225 w 2100526"/>
              <a:gd name="connsiteY17" fmla="*/ 0 h 1280702"/>
              <a:gd name="connsiteX18" fmla="*/ 876300 w 2100526"/>
              <a:gd name="connsiteY18" fmla="*/ 85725 h 1280702"/>
              <a:gd name="connsiteX19" fmla="*/ 114299 w 2100526"/>
              <a:gd name="connsiteY19" fmla="*/ 742949 h 1280702"/>
              <a:gd name="connsiteX20" fmla="*/ 0 w 2100526"/>
              <a:gd name="connsiteY20" fmla="*/ 876300 h 1280702"/>
              <a:gd name="connsiteX0" fmla="*/ 0 w 2100526"/>
              <a:gd name="connsiteY0" fmla="*/ 876300 h 1280702"/>
              <a:gd name="connsiteX1" fmla="*/ 161925 w 2100526"/>
              <a:gd name="connsiteY1" fmla="*/ 1162049 h 1280702"/>
              <a:gd name="connsiteX2" fmla="*/ 390525 w 2100526"/>
              <a:gd name="connsiteY2" fmla="*/ 1266825 h 1280702"/>
              <a:gd name="connsiteX3" fmla="*/ 533400 w 2100526"/>
              <a:gd name="connsiteY3" fmla="*/ 1190624 h 1280702"/>
              <a:gd name="connsiteX4" fmla="*/ 647700 w 2100526"/>
              <a:gd name="connsiteY4" fmla="*/ 1047750 h 1280702"/>
              <a:gd name="connsiteX5" fmla="*/ 742950 w 2100526"/>
              <a:gd name="connsiteY5" fmla="*/ 857250 h 1280702"/>
              <a:gd name="connsiteX6" fmla="*/ 962025 w 2100526"/>
              <a:gd name="connsiteY6" fmla="*/ 742950 h 1280702"/>
              <a:gd name="connsiteX7" fmla="*/ 1095375 w 2100526"/>
              <a:gd name="connsiteY7" fmla="*/ 742950 h 1280702"/>
              <a:gd name="connsiteX8" fmla="*/ 1390650 w 2100526"/>
              <a:gd name="connsiteY8" fmla="*/ 885825 h 1280702"/>
              <a:gd name="connsiteX9" fmla="*/ 1590675 w 2100526"/>
              <a:gd name="connsiteY9" fmla="*/ 1171575 h 1280702"/>
              <a:gd name="connsiteX10" fmla="*/ 1752600 w 2100526"/>
              <a:gd name="connsiteY10" fmla="*/ 1219200 h 1280702"/>
              <a:gd name="connsiteX11" fmla="*/ 1933575 w 2100526"/>
              <a:gd name="connsiteY11" fmla="*/ 1076325 h 1280702"/>
              <a:gd name="connsiteX12" fmla="*/ 2085975 w 2100526"/>
              <a:gd name="connsiteY12" fmla="*/ 876300 h 1280702"/>
              <a:gd name="connsiteX13" fmla="*/ 1990726 w 2100526"/>
              <a:gd name="connsiteY13" fmla="*/ 676275 h 1280702"/>
              <a:gd name="connsiteX14" fmla="*/ 1771650 w 2100526"/>
              <a:gd name="connsiteY14" fmla="*/ 485775 h 1280702"/>
              <a:gd name="connsiteX15" fmla="*/ 1371600 w 2100526"/>
              <a:gd name="connsiteY15" fmla="*/ 390525 h 1280702"/>
              <a:gd name="connsiteX16" fmla="*/ 1190625 w 2100526"/>
              <a:gd name="connsiteY16" fmla="*/ 66675 h 1280702"/>
              <a:gd name="connsiteX17" fmla="*/ 1038225 w 2100526"/>
              <a:gd name="connsiteY17" fmla="*/ 0 h 1280702"/>
              <a:gd name="connsiteX18" fmla="*/ 876300 w 2100526"/>
              <a:gd name="connsiteY18" fmla="*/ 85725 h 1280702"/>
              <a:gd name="connsiteX19" fmla="*/ 219074 w 2100526"/>
              <a:gd name="connsiteY19" fmla="*/ 609599 h 1280702"/>
              <a:gd name="connsiteX20" fmla="*/ 114299 w 2100526"/>
              <a:gd name="connsiteY20" fmla="*/ 742949 h 1280702"/>
              <a:gd name="connsiteX21" fmla="*/ 0 w 2100526"/>
              <a:gd name="connsiteY21" fmla="*/ 876300 h 1280702"/>
              <a:gd name="connsiteX0" fmla="*/ 0 w 2100526"/>
              <a:gd name="connsiteY0" fmla="*/ 876300 h 1280702"/>
              <a:gd name="connsiteX1" fmla="*/ 161925 w 2100526"/>
              <a:gd name="connsiteY1" fmla="*/ 1162049 h 1280702"/>
              <a:gd name="connsiteX2" fmla="*/ 390525 w 2100526"/>
              <a:gd name="connsiteY2" fmla="*/ 1266825 h 1280702"/>
              <a:gd name="connsiteX3" fmla="*/ 533400 w 2100526"/>
              <a:gd name="connsiteY3" fmla="*/ 1190624 h 1280702"/>
              <a:gd name="connsiteX4" fmla="*/ 647700 w 2100526"/>
              <a:gd name="connsiteY4" fmla="*/ 1047750 h 1280702"/>
              <a:gd name="connsiteX5" fmla="*/ 742950 w 2100526"/>
              <a:gd name="connsiteY5" fmla="*/ 857250 h 1280702"/>
              <a:gd name="connsiteX6" fmla="*/ 962025 w 2100526"/>
              <a:gd name="connsiteY6" fmla="*/ 742950 h 1280702"/>
              <a:gd name="connsiteX7" fmla="*/ 1095375 w 2100526"/>
              <a:gd name="connsiteY7" fmla="*/ 742950 h 1280702"/>
              <a:gd name="connsiteX8" fmla="*/ 1390650 w 2100526"/>
              <a:gd name="connsiteY8" fmla="*/ 885825 h 1280702"/>
              <a:gd name="connsiteX9" fmla="*/ 1590675 w 2100526"/>
              <a:gd name="connsiteY9" fmla="*/ 1171575 h 1280702"/>
              <a:gd name="connsiteX10" fmla="*/ 1752600 w 2100526"/>
              <a:gd name="connsiteY10" fmla="*/ 1219200 h 1280702"/>
              <a:gd name="connsiteX11" fmla="*/ 1933575 w 2100526"/>
              <a:gd name="connsiteY11" fmla="*/ 1076325 h 1280702"/>
              <a:gd name="connsiteX12" fmla="*/ 2085975 w 2100526"/>
              <a:gd name="connsiteY12" fmla="*/ 876300 h 1280702"/>
              <a:gd name="connsiteX13" fmla="*/ 1990726 w 2100526"/>
              <a:gd name="connsiteY13" fmla="*/ 676275 h 1280702"/>
              <a:gd name="connsiteX14" fmla="*/ 1771650 w 2100526"/>
              <a:gd name="connsiteY14" fmla="*/ 485775 h 1280702"/>
              <a:gd name="connsiteX15" fmla="*/ 1371600 w 2100526"/>
              <a:gd name="connsiteY15" fmla="*/ 390525 h 1280702"/>
              <a:gd name="connsiteX16" fmla="*/ 1190625 w 2100526"/>
              <a:gd name="connsiteY16" fmla="*/ 66675 h 1280702"/>
              <a:gd name="connsiteX17" fmla="*/ 1038225 w 2100526"/>
              <a:gd name="connsiteY17" fmla="*/ 0 h 1280702"/>
              <a:gd name="connsiteX18" fmla="*/ 876300 w 2100526"/>
              <a:gd name="connsiteY18" fmla="*/ 85725 h 1280702"/>
              <a:gd name="connsiteX19" fmla="*/ 495299 w 2100526"/>
              <a:gd name="connsiteY19" fmla="*/ 457199 h 1280702"/>
              <a:gd name="connsiteX20" fmla="*/ 219074 w 2100526"/>
              <a:gd name="connsiteY20" fmla="*/ 609599 h 1280702"/>
              <a:gd name="connsiteX21" fmla="*/ 114299 w 2100526"/>
              <a:gd name="connsiteY21" fmla="*/ 742949 h 1280702"/>
              <a:gd name="connsiteX22" fmla="*/ 0 w 2100526"/>
              <a:gd name="connsiteY22" fmla="*/ 876300 h 1280702"/>
              <a:gd name="connsiteX0" fmla="*/ 0 w 2109227"/>
              <a:gd name="connsiteY0" fmla="*/ 876300 h 1280702"/>
              <a:gd name="connsiteX1" fmla="*/ 161925 w 2109227"/>
              <a:gd name="connsiteY1" fmla="*/ 1162049 h 1280702"/>
              <a:gd name="connsiteX2" fmla="*/ 390525 w 2109227"/>
              <a:gd name="connsiteY2" fmla="*/ 1266825 h 1280702"/>
              <a:gd name="connsiteX3" fmla="*/ 533400 w 2109227"/>
              <a:gd name="connsiteY3" fmla="*/ 1190624 h 1280702"/>
              <a:gd name="connsiteX4" fmla="*/ 647700 w 2109227"/>
              <a:gd name="connsiteY4" fmla="*/ 1047750 h 1280702"/>
              <a:gd name="connsiteX5" fmla="*/ 742950 w 2109227"/>
              <a:gd name="connsiteY5" fmla="*/ 857250 h 1280702"/>
              <a:gd name="connsiteX6" fmla="*/ 962025 w 2109227"/>
              <a:gd name="connsiteY6" fmla="*/ 742950 h 1280702"/>
              <a:gd name="connsiteX7" fmla="*/ 1095375 w 2109227"/>
              <a:gd name="connsiteY7" fmla="*/ 742950 h 1280702"/>
              <a:gd name="connsiteX8" fmla="*/ 1390650 w 2109227"/>
              <a:gd name="connsiteY8" fmla="*/ 885825 h 1280702"/>
              <a:gd name="connsiteX9" fmla="*/ 1590675 w 2109227"/>
              <a:gd name="connsiteY9" fmla="*/ 1171575 h 1280702"/>
              <a:gd name="connsiteX10" fmla="*/ 1752600 w 2109227"/>
              <a:gd name="connsiteY10" fmla="*/ 1219200 h 1280702"/>
              <a:gd name="connsiteX11" fmla="*/ 1933575 w 2109227"/>
              <a:gd name="connsiteY11" fmla="*/ 1076325 h 1280702"/>
              <a:gd name="connsiteX12" fmla="*/ 2085975 w 2109227"/>
              <a:gd name="connsiteY12" fmla="*/ 876300 h 1280702"/>
              <a:gd name="connsiteX13" fmla="*/ 2019301 w 2109227"/>
              <a:gd name="connsiteY13" fmla="*/ 657225 h 1280702"/>
              <a:gd name="connsiteX14" fmla="*/ 1771650 w 2109227"/>
              <a:gd name="connsiteY14" fmla="*/ 485775 h 1280702"/>
              <a:gd name="connsiteX15" fmla="*/ 1371600 w 2109227"/>
              <a:gd name="connsiteY15" fmla="*/ 390525 h 1280702"/>
              <a:gd name="connsiteX16" fmla="*/ 1190625 w 2109227"/>
              <a:gd name="connsiteY16" fmla="*/ 66675 h 1280702"/>
              <a:gd name="connsiteX17" fmla="*/ 1038225 w 2109227"/>
              <a:gd name="connsiteY17" fmla="*/ 0 h 1280702"/>
              <a:gd name="connsiteX18" fmla="*/ 876300 w 2109227"/>
              <a:gd name="connsiteY18" fmla="*/ 85725 h 1280702"/>
              <a:gd name="connsiteX19" fmla="*/ 495299 w 2109227"/>
              <a:gd name="connsiteY19" fmla="*/ 457199 h 1280702"/>
              <a:gd name="connsiteX20" fmla="*/ 219074 w 2109227"/>
              <a:gd name="connsiteY20" fmla="*/ 609599 h 1280702"/>
              <a:gd name="connsiteX21" fmla="*/ 114299 w 2109227"/>
              <a:gd name="connsiteY21" fmla="*/ 742949 h 1280702"/>
              <a:gd name="connsiteX22" fmla="*/ 0 w 2109227"/>
              <a:gd name="connsiteY22" fmla="*/ 876300 h 1280702"/>
              <a:gd name="connsiteX0" fmla="*/ 0 w 2109227"/>
              <a:gd name="connsiteY0" fmla="*/ 876300 h 1280702"/>
              <a:gd name="connsiteX1" fmla="*/ 161925 w 2109227"/>
              <a:gd name="connsiteY1" fmla="*/ 1162049 h 1280702"/>
              <a:gd name="connsiteX2" fmla="*/ 390525 w 2109227"/>
              <a:gd name="connsiteY2" fmla="*/ 1266825 h 1280702"/>
              <a:gd name="connsiteX3" fmla="*/ 533400 w 2109227"/>
              <a:gd name="connsiteY3" fmla="*/ 1190624 h 1280702"/>
              <a:gd name="connsiteX4" fmla="*/ 647700 w 2109227"/>
              <a:gd name="connsiteY4" fmla="*/ 1047750 h 1280702"/>
              <a:gd name="connsiteX5" fmla="*/ 742950 w 2109227"/>
              <a:gd name="connsiteY5" fmla="*/ 857250 h 1280702"/>
              <a:gd name="connsiteX6" fmla="*/ 962025 w 2109227"/>
              <a:gd name="connsiteY6" fmla="*/ 742950 h 1280702"/>
              <a:gd name="connsiteX7" fmla="*/ 1095375 w 2109227"/>
              <a:gd name="connsiteY7" fmla="*/ 742950 h 1280702"/>
              <a:gd name="connsiteX8" fmla="*/ 1390650 w 2109227"/>
              <a:gd name="connsiteY8" fmla="*/ 885825 h 1280702"/>
              <a:gd name="connsiteX9" fmla="*/ 1590675 w 2109227"/>
              <a:gd name="connsiteY9" fmla="*/ 1171575 h 1280702"/>
              <a:gd name="connsiteX10" fmla="*/ 1752600 w 2109227"/>
              <a:gd name="connsiteY10" fmla="*/ 1219200 h 1280702"/>
              <a:gd name="connsiteX11" fmla="*/ 1933575 w 2109227"/>
              <a:gd name="connsiteY11" fmla="*/ 1076325 h 1280702"/>
              <a:gd name="connsiteX12" fmla="*/ 2085975 w 2109227"/>
              <a:gd name="connsiteY12" fmla="*/ 876300 h 1280702"/>
              <a:gd name="connsiteX13" fmla="*/ 2019301 w 2109227"/>
              <a:gd name="connsiteY13" fmla="*/ 657225 h 1280702"/>
              <a:gd name="connsiteX14" fmla="*/ 1771650 w 2109227"/>
              <a:gd name="connsiteY14" fmla="*/ 485775 h 1280702"/>
              <a:gd name="connsiteX15" fmla="*/ 1371600 w 2109227"/>
              <a:gd name="connsiteY15" fmla="*/ 390525 h 1280702"/>
              <a:gd name="connsiteX16" fmla="*/ 1190625 w 2109227"/>
              <a:gd name="connsiteY16" fmla="*/ 66675 h 1280702"/>
              <a:gd name="connsiteX17" fmla="*/ 1038225 w 2109227"/>
              <a:gd name="connsiteY17" fmla="*/ 0 h 1280702"/>
              <a:gd name="connsiteX18" fmla="*/ 876300 w 2109227"/>
              <a:gd name="connsiteY18" fmla="*/ 85725 h 1280702"/>
              <a:gd name="connsiteX19" fmla="*/ 447674 w 2109227"/>
              <a:gd name="connsiteY19" fmla="*/ 466724 h 1280702"/>
              <a:gd name="connsiteX20" fmla="*/ 219074 w 2109227"/>
              <a:gd name="connsiteY20" fmla="*/ 609599 h 1280702"/>
              <a:gd name="connsiteX21" fmla="*/ 114299 w 2109227"/>
              <a:gd name="connsiteY21" fmla="*/ 742949 h 1280702"/>
              <a:gd name="connsiteX22" fmla="*/ 0 w 2109227"/>
              <a:gd name="connsiteY22" fmla="*/ 876300 h 1280702"/>
              <a:gd name="connsiteX0" fmla="*/ 0 w 2109227"/>
              <a:gd name="connsiteY0" fmla="*/ 876300 h 1280702"/>
              <a:gd name="connsiteX1" fmla="*/ 161925 w 2109227"/>
              <a:gd name="connsiteY1" fmla="*/ 1162049 h 1280702"/>
              <a:gd name="connsiteX2" fmla="*/ 390525 w 2109227"/>
              <a:gd name="connsiteY2" fmla="*/ 1266825 h 1280702"/>
              <a:gd name="connsiteX3" fmla="*/ 533400 w 2109227"/>
              <a:gd name="connsiteY3" fmla="*/ 1190624 h 1280702"/>
              <a:gd name="connsiteX4" fmla="*/ 647700 w 2109227"/>
              <a:gd name="connsiteY4" fmla="*/ 1047750 h 1280702"/>
              <a:gd name="connsiteX5" fmla="*/ 742950 w 2109227"/>
              <a:gd name="connsiteY5" fmla="*/ 857250 h 1280702"/>
              <a:gd name="connsiteX6" fmla="*/ 962025 w 2109227"/>
              <a:gd name="connsiteY6" fmla="*/ 742950 h 1280702"/>
              <a:gd name="connsiteX7" fmla="*/ 1095375 w 2109227"/>
              <a:gd name="connsiteY7" fmla="*/ 742950 h 1280702"/>
              <a:gd name="connsiteX8" fmla="*/ 1390650 w 2109227"/>
              <a:gd name="connsiteY8" fmla="*/ 885825 h 1280702"/>
              <a:gd name="connsiteX9" fmla="*/ 1590675 w 2109227"/>
              <a:gd name="connsiteY9" fmla="*/ 1171575 h 1280702"/>
              <a:gd name="connsiteX10" fmla="*/ 1752600 w 2109227"/>
              <a:gd name="connsiteY10" fmla="*/ 1219200 h 1280702"/>
              <a:gd name="connsiteX11" fmla="*/ 1933575 w 2109227"/>
              <a:gd name="connsiteY11" fmla="*/ 1076325 h 1280702"/>
              <a:gd name="connsiteX12" fmla="*/ 2085975 w 2109227"/>
              <a:gd name="connsiteY12" fmla="*/ 876300 h 1280702"/>
              <a:gd name="connsiteX13" fmla="*/ 2019301 w 2109227"/>
              <a:gd name="connsiteY13" fmla="*/ 657225 h 1280702"/>
              <a:gd name="connsiteX14" fmla="*/ 1771650 w 2109227"/>
              <a:gd name="connsiteY14" fmla="*/ 485775 h 1280702"/>
              <a:gd name="connsiteX15" fmla="*/ 1371600 w 2109227"/>
              <a:gd name="connsiteY15" fmla="*/ 390525 h 1280702"/>
              <a:gd name="connsiteX16" fmla="*/ 1190625 w 2109227"/>
              <a:gd name="connsiteY16" fmla="*/ 66675 h 1280702"/>
              <a:gd name="connsiteX17" fmla="*/ 1038225 w 2109227"/>
              <a:gd name="connsiteY17" fmla="*/ 0 h 1280702"/>
              <a:gd name="connsiteX18" fmla="*/ 876300 w 2109227"/>
              <a:gd name="connsiteY18" fmla="*/ 85725 h 1280702"/>
              <a:gd name="connsiteX19" fmla="*/ 628649 w 2109227"/>
              <a:gd name="connsiteY19" fmla="*/ 371474 h 1280702"/>
              <a:gd name="connsiteX20" fmla="*/ 447674 w 2109227"/>
              <a:gd name="connsiteY20" fmla="*/ 466724 h 1280702"/>
              <a:gd name="connsiteX21" fmla="*/ 219074 w 2109227"/>
              <a:gd name="connsiteY21" fmla="*/ 609599 h 1280702"/>
              <a:gd name="connsiteX22" fmla="*/ 114299 w 2109227"/>
              <a:gd name="connsiteY22" fmla="*/ 742949 h 1280702"/>
              <a:gd name="connsiteX23" fmla="*/ 0 w 2109227"/>
              <a:gd name="connsiteY23" fmla="*/ 876300 h 1280702"/>
              <a:gd name="connsiteX0" fmla="*/ 0 w 2109227"/>
              <a:gd name="connsiteY0" fmla="*/ 876300 h 1280702"/>
              <a:gd name="connsiteX1" fmla="*/ 161925 w 2109227"/>
              <a:gd name="connsiteY1" fmla="*/ 1162049 h 1280702"/>
              <a:gd name="connsiteX2" fmla="*/ 390525 w 2109227"/>
              <a:gd name="connsiteY2" fmla="*/ 1266825 h 1280702"/>
              <a:gd name="connsiteX3" fmla="*/ 533400 w 2109227"/>
              <a:gd name="connsiteY3" fmla="*/ 1190624 h 1280702"/>
              <a:gd name="connsiteX4" fmla="*/ 647700 w 2109227"/>
              <a:gd name="connsiteY4" fmla="*/ 1047750 h 1280702"/>
              <a:gd name="connsiteX5" fmla="*/ 742950 w 2109227"/>
              <a:gd name="connsiteY5" fmla="*/ 857250 h 1280702"/>
              <a:gd name="connsiteX6" fmla="*/ 962025 w 2109227"/>
              <a:gd name="connsiteY6" fmla="*/ 742950 h 1280702"/>
              <a:gd name="connsiteX7" fmla="*/ 1095375 w 2109227"/>
              <a:gd name="connsiteY7" fmla="*/ 742950 h 1280702"/>
              <a:gd name="connsiteX8" fmla="*/ 1390650 w 2109227"/>
              <a:gd name="connsiteY8" fmla="*/ 885825 h 1280702"/>
              <a:gd name="connsiteX9" fmla="*/ 1590675 w 2109227"/>
              <a:gd name="connsiteY9" fmla="*/ 1171575 h 1280702"/>
              <a:gd name="connsiteX10" fmla="*/ 1752600 w 2109227"/>
              <a:gd name="connsiteY10" fmla="*/ 1219200 h 1280702"/>
              <a:gd name="connsiteX11" fmla="*/ 1933575 w 2109227"/>
              <a:gd name="connsiteY11" fmla="*/ 1076325 h 1280702"/>
              <a:gd name="connsiteX12" fmla="*/ 2085975 w 2109227"/>
              <a:gd name="connsiteY12" fmla="*/ 876300 h 1280702"/>
              <a:gd name="connsiteX13" fmla="*/ 2019301 w 2109227"/>
              <a:gd name="connsiteY13" fmla="*/ 657225 h 1280702"/>
              <a:gd name="connsiteX14" fmla="*/ 1771650 w 2109227"/>
              <a:gd name="connsiteY14" fmla="*/ 485775 h 1280702"/>
              <a:gd name="connsiteX15" fmla="*/ 1371600 w 2109227"/>
              <a:gd name="connsiteY15" fmla="*/ 390525 h 1280702"/>
              <a:gd name="connsiteX16" fmla="*/ 1190625 w 2109227"/>
              <a:gd name="connsiteY16" fmla="*/ 66675 h 1280702"/>
              <a:gd name="connsiteX17" fmla="*/ 1038225 w 2109227"/>
              <a:gd name="connsiteY17" fmla="*/ 0 h 1280702"/>
              <a:gd name="connsiteX18" fmla="*/ 876300 w 2109227"/>
              <a:gd name="connsiteY18" fmla="*/ 85725 h 1280702"/>
              <a:gd name="connsiteX19" fmla="*/ 628649 w 2109227"/>
              <a:gd name="connsiteY19" fmla="*/ 371474 h 1280702"/>
              <a:gd name="connsiteX20" fmla="*/ 476249 w 2109227"/>
              <a:gd name="connsiteY20" fmla="*/ 552449 h 1280702"/>
              <a:gd name="connsiteX21" fmla="*/ 219074 w 2109227"/>
              <a:gd name="connsiteY21" fmla="*/ 609599 h 1280702"/>
              <a:gd name="connsiteX22" fmla="*/ 114299 w 2109227"/>
              <a:gd name="connsiteY22" fmla="*/ 742949 h 1280702"/>
              <a:gd name="connsiteX23" fmla="*/ 0 w 2109227"/>
              <a:gd name="connsiteY23" fmla="*/ 876300 h 1280702"/>
              <a:gd name="connsiteX0" fmla="*/ 0 w 2109227"/>
              <a:gd name="connsiteY0" fmla="*/ 876300 h 1280702"/>
              <a:gd name="connsiteX1" fmla="*/ 161925 w 2109227"/>
              <a:gd name="connsiteY1" fmla="*/ 1162049 h 1280702"/>
              <a:gd name="connsiteX2" fmla="*/ 390525 w 2109227"/>
              <a:gd name="connsiteY2" fmla="*/ 1266825 h 1280702"/>
              <a:gd name="connsiteX3" fmla="*/ 533400 w 2109227"/>
              <a:gd name="connsiteY3" fmla="*/ 1190624 h 1280702"/>
              <a:gd name="connsiteX4" fmla="*/ 647700 w 2109227"/>
              <a:gd name="connsiteY4" fmla="*/ 1047750 h 1280702"/>
              <a:gd name="connsiteX5" fmla="*/ 742950 w 2109227"/>
              <a:gd name="connsiteY5" fmla="*/ 857250 h 1280702"/>
              <a:gd name="connsiteX6" fmla="*/ 962025 w 2109227"/>
              <a:gd name="connsiteY6" fmla="*/ 742950 h 1280702"/>
              <a:gd name="connsiteX7" fmla="*/ 1095375 w 2109227"/>
              <a:gd name="connsiteY7" fmla="*/ 742950 h 1280702"/>
              <a:gd name="connsiteX8" fmla="*/ 1390650 w 2109227"/>
              <a:gd name="connsiteY8" fmla="*/ 885825 h 1280702"/>
              <a:gd name="connsiteX9" fmla="*/ 1590675 w 2109227"/>
              <a:gd name="connsiteY9" fmla="*/ 1171575 h 1280702"/>
              <a:gd name="connsiteX10" fmla="*/ 1752600 w 2109227"/>
              <a:gd name="connsiteY10" fmla="*/ 1219200 h 1280702"/>
              <a:gd name="connsiteX11" fmla="*/ 1933575 w 2109227"/>
              <a:gd name="connsiteY11" fmla="*/ 1076325 h 1280702"/>
              <a:gd name="connsiteX12" fmla="*/ 2085975 w 2109227"/>
              <a:gd name="connsiteY12" fmla="*/ 876300 h 1280702"/>
              <a:gd name="connsiteX13" fmla="*/ 2019301 w 2109227"/>
              <a:gd name="connsiteY13" fmla="*/ 657225 h 1280702"/>
              <a:gd name="connsiteX14" fmla="*/ 1771650 w 2109227"/>
              <a:gd name="connsiteY14" fmla="*/ 485775 h 1280702"/>
              <a:gd name="connsiteX15" fmla="*/ 1371600 w 2109227"/>
              <a:gd name="connsiteY15" fmla="*/ 390525 h 1280702"/>
              <a:gd name="connsiteX16" fmla="*/ 1190625 w 2109227"/>
              <a:gd name="connsiteY16" fmla="*/ 66675 h 1280702"/>
              <a:gd name="connsiteX17" fmla="*/ 1038225 w 2109227"/>
              <a:gd name="connsiteY17" fmla="*/ 0 h 1280702"/>
              <a:gd name="connsiteX18" fmla="*/ 876300 w 2109227"/>
              <a:gd name="connsiteY18" fmla="*/ 85725 h 1280702"/>
              <a:gd name="connsiteX19" fmla="*/ 628649 w 2109227"/>
              <a:gd name="connsiteY19" fmla="*/ 371474 h 1280702"/>
              <a:gd name="connsiteX20" fmla="*/ 476249 w 2109227"/>
              <a:gd name="connsiteY20" fmla="*/ 552449 h 1280702"/>
              <a:gd name="connsiteX21" fmla="*/ 285749 w 2109227"/>
              <a:gd name="connsiteY21" fmla="*/ 561974 h 1280702"/>
              <a:gd name="connsiteX22" fmla="*/ 114299 w 2109227"/>
              <a:gd name="connsiteY22" fmla="*/ 742949 h 1280702"/>
              <a:gd name="connsiteX23" fmla="*/ 0 w 2109227"/>
              <a:gd name="connsiteY23" fmla="*/ 876300 h 1280702"/>
              <a:gd name="connsiteX0" fmla="*/ 0 w 2109227"/>
              <a:gd name="connsiteY0" fmla="*/ 876300 h 1280702"/>
              <a:gd name="connsiteX1" fmla="*/ 161925 w 2109227"/>
              <a:gd name="connsiteY1" fmla="*/ 1162049 h 1280702"/>
              <a:gd name="connsiteX2" fmla="*/ 390525 w 2109227"/>
              <a:gd name="connsiteY2" fmla="*/ 1266825 h 1280702"/>
              <a:gd name="connsiteX3" fmla="*/ 533400 w 2109227"/>
              <a:gd name="connsiteY3" fmla="*/ 1190624 h 1280702"/>
              <a:gd name="connsiteX4" fmla="*/ 647700 w 2109227"/>
              <a:gd name="connsiteY4" fmla="*/ 1047750 h 1280702"/>
              <a:gd name="connsiteX5" fmla="*/ 742950 w 2109227"/>
              <a:gd name="connsiteY5" fmla="*/ 857250 h 1280702"/>
              <a:gd name="connsiteX6" fmla="*/ 962025 w 2109227"/>
              <a:gd name="connsiteY6" fmla="*/ 742950 h 1280702"/>
              <a:gd name="connsiteX7" fmla="*/ 1095375 w 2109227"/>
              <a:gd name="connsiteY7" fmla="*/ 742950 h 1280702"/>
              <a:gd name="connsiteX8" fmla="*/ 1390650 w 2109227"/>
              <a:gd name="connsiteY8" fmla="*/ 885825 h 1280702"/>
              <a:gd name="connsiteX9" fmla="*/ 1590675 w 2109227"/>
              <a:gd name="connsiteY9" fmla="*/ 1171575 h 1280702"/>
              <a:gd name="connsiteX10" fmla="*/ 1752600 w 2109227"/>
              <a:gd name="connsiteY10" fmla="*/ 1219200 h 1280702"/>
              <a:gd name="connsiteX11" fmla="*/ 1933575 w 2109227"/>
              <a:gd name="connsiteY11" fmla="*/ 1076325 h 1280702"/>
              <a:gd name="connsiteX12" fmla="*/ 2085975 w 2109227"/>
              <a:gd name="connsiteY12" fmla="*/ 876300 h 1280702"/>
              <a:gd name="connsiteX13" fmla="*/ 2019301 w 2109227"/>
              <a:gd name="connsiteY13" fmla="*/ 657225 h 1280702"/>
              <a:gd name="connsiteX14" fmla="*/ 1771650 w 2109227"/>
              <a:gd name="connsiteY14" fmla="*/ 485775 h 1280702"/>
              <a:gd name="connsiteX15" fmla="*/ 1371600 w 2109227"/>
              <a:gd name="connsiteY15" fmla="*/ 390525 h 1280702"/>
              <a:gd name="connsiteX16" fmla="*/ 1190625 w 2109227"/>
              <a:gd name="connsiteY16" fmla="*/ 66675 h 1280702"/>
              <a:gd name="connsiteX17" fmla="*/ 1038225 w 2109227"/>
              <a:gd name="connsiteY17" fmla="*/ 0 h 1280702"/>
              <a:gd name="connsiteX18" fmla="*/ 876300 w 2109227"/>
              <a:gd name="connsiteY18" fmla="*/ 85725 h 1280702"/>
              <a:gd name="connsiteX19" fmla="*/ 628649 w 2109227"/>
              <a:gd name="connsiteY19" fmla="*/ 371474 h 1280702"/>
              <a:gd name="connsiteX20" fmla="*/ 476249 w 2109227"/>
              <a:gd name="connsiteY20" fmla="*/ 552449 h 1280702"/>
              <a:gd name="connsiteX21" fmla="*/ 285749 w 2109227"/>
              <a:gd name="connsiteY21" fmla="*/ 561974 h 1280702"/>
              <a:gd name="connsiteX22" fmla="*/ 95249 w 2109227"/>
              <a:gd name="connsiteY22" fmla="*/ 657224 h 1280702"/>
              <a:gd name="connsiteX23" fmla="*/ 0 w 2109227"/>
              <a:gd name="connsiteY23" fmla="*/ 876300 h 1280702"/>
              <a:gd name="connsiteX0" fmla="*/ 0 w 2109227"/>
              <a:gd name="connsiteY0" fmla="*/ 876300 h 1280702"/>
              <a:gd name="connsiteX1" fmla="*/ 161925 w 2109227"/>
              <a:gd name="connsiteY1" fmla="*/ 1162049 h 1280702"/>
              <a:gd name="connsiteX2" fmla="*/ 390525 w 2109227"/>
              <a:gd name="connsiteY2" fmla="*/ 1266825 h 1280702"/>
              <a:gd name="connsiteX3" fmla="*/ 533400 w 2109227"/>
              <a:gd name="connsiteY3" fmla="*/ 1190624 h 1280702"/>
              <a:gd name="connsiteX4" fmla="*/ 647700 w 2109227"/>
              <a:gd name="connsiteY4" fmla="*/ 1047750 h 1280702"/>
              <a:gd name="connsiteX5" fmla="*/ 742950 w 2109227"/>
              <a:gd name="connsiteY5" fmla="*/ 857250 h 1280702"/>
              <a:gd name="connsiteX6" fmla="*/ 962025 w 2109227"/>
              <a:gd name="connsiteY6" fmla="*/ 742950 h 1280702"/>
              <a:gd name="connsiteX7" fmla="*/ 1095375 w 2109227"/>
              <a:gd name="connsiteY7" fmla="*/ 742950 h 1280702"/>
              <a:gd name="connsiteX8" fmla="*/ 1390650 w 2109227"/>
              <a:gd name="connsiteY8" fmla="*/ 885825 h 1280702"/>
              <a:gd name="connsiteX9" fmla="*/ 1590675 w 2109227"/>
              <a:gd name="connsiteY9" fmla="*/ 1171575 h 1280702"/>
              <a:gd name="connsiteX10" fmla="*/ 1752600 w 2109227"/>
              <a:gd name="connsiteY10" fmla="*/ 1219200 h 1280702"/>
              <a:gd name="connsiteX11" fmla="*/ 1933575 w 2109227"/>
              <a:gd name="connsiteY11" fmla="*/ 1076325 h 1280702"/>
              <a:gd name="connsiteX12" fmla="*/ 2085975 w 2109227"/>
              <a:gd name="connsiteY12" fmla="*/ 876300 h 1280702"/>
              <a:gd name="connsiteX13" fmla="*/ 2019301 w 2109227"/>
              <a:gd name="connsiteY13" fmla="*/ 657225 h 1280702"/>
              <a:gd name="connsiteX14" fmla="*/ 1771650 w 2109227"/>
              <a:gd name="connsiteY14" fmla="*/ 485775 h 1280702"/>
              <a:gd name="connsiteX15" fmla="*/ 1371600 w 2109227"/>
              <a:gd name="connsiteY15" fmla="*/ 390525 h 1280702"/>
              <a:gd name="connsiteX16" fmla="*/ 1190625 w 2109227"/>
              <a:gd name="connsiteY16" fmla="*/ 66675 h 1280702"/>
              <a:gd name="connsiteX17" fmla="*/ 1038225 w 2109227"/>
              <a:gd name="connsiteY17" fmla="*/ 0 h 1280702"/>
              <a:gd name="connsiteX18" fmla="*/ 876300 w 2109227"/>
              <a:gd name="connsiteY18" fmla="*/ 85725 h 1280702"/>
              <a:gd name="connsiteX19" fmla="*/ 628649 w 2109227"/>
              <a:gd name="connsiteY19" fmla="*/ 476249 h 1280702"/>
              <a:gd name="connsiteX20" fmla="*/ 476249 w 2109227"/>
              <a:gd name="connsiteY20" fmla="*/ 552449 h 1280702"/>
              <a:gd name="connsiteX21" fmla="*/ 285749 w 2109227"/>
              <a:gd name="connsiteY21" fmla="*/ 561974 h 1280702"/>
              <a:gd name="connsiteX22" fmla="*/ 95249 w 2109227"/>
              <a:gd name="connsiteY22" fmla="*/ 657224 h 1280702"/>
              <a:gd name="connsiteX23" fmla="*/ 0 w 2109227"/>
              <a:gd name="connsiteY23" fmla="*/ 876300 h 1280702"/>
              <a:gd name="connsiteX0" fmla="*/ 0 w 2109227"/>
              <a:gd name="connsiteY0" fmla="*/ 876300 h 1280702"/>
              <a:gd name="connsiteX1" fmla="*/ 161925 w 2109227"/>
              <a:gd name="connsiteY1" fmla="*/ 1162049 h 1280702"/>
              <a:gd name="connsiteX2" fmla="*/ 390525 w 2109227"/>
              <a:gd name="connsiteY2" fmla="*/ 1266825 h 1280702"/>
              <a:gd name="connsiteX3" fmla="*/ 533400 w 2109227"/>
              <a:gd name="connsiteY3" fmla="*/ 1190624 h 1280702"/>
              <a:gd name="connsiteX4" fmla="*/ 647700 w 2109227"/>
              <a:gd name="connsiteY4" fmla="*/ 1047750 h 1280702"/>
              <a:gd name="connsiteX5" fmla="*/ 742950 w 2109227"/>
              <a:gd name="connsiteY5" fmla="*/ 857250 h 1280702"/>
              <a:gd name="connsiteX6" fmla="*/ 962025 w 2109227"/>
              <a:gd name="connsiteY6" fmla="*/ 742950 h 1280702"/>
              <a:gd name="connsiteX7" fmla="*/ 1095375 w 2109227"/>
              <a:gd name="connsiteY7" fmla="*/ 742950 h 1280702"/>
              <a:gd name="connsiteX8" fmla="*/ 1390650 w 2109227"/>
              <a:gd name="connsiteY8" fmla="*/ 885825 h 1280702"/>
              <a:gd name="connsiteX9" fmla="*/ 1590675 w 2109227"/>
              <a:gd name="connsiteY9" fmla="*/ 1171575 h 1280702"/>
              <a:gd name="connsiteX10" fmla="*/ 1752600 w 2109227"/>
              <a:gd name="connsiteY10" fmla="*/ 1219200 h 1280702"/>
              <a:gd name="connsiteX11" fmla="*/ 1933575 w 2109227"/>
              <a:gd name="connsiteY11" fmla="*/ 1076325 h 1280702"/>
              <a:gd name="connsiteX12" fmla="*/ 2085975 w 2109227"/>
              <a:gd name="connsiteY12" fmla="*/ 876300 h 1280702"/>
              <a:gd name="connsiteX13" fmla="*/ 2019301 w 2109227"/>
              <a:gd name="connsiteY13" fmla="*/ 657225 h 1280702"/>
              <a:gd name="connsiteX14" fmla="*/ 1771650 w 2109227"/>
              <a:gd name="connsiteY14" fmla="*/ 485775 h 1280702"/>
              <a:gd name="connsiteX15" fmla="*/ 1371600 w 2109227"/>
              <a:gd name="connsiteY15" fmla="*/ 390525 h 1280702"/>
              <a:gd name="connsiteX16" fmla="*/ 1190625 w 2109227"/>
              <a:gd name="connsiteY16" fmla="*/ 66675 h 1280702"/>
              <a:gd name="connsiteX17" fmla="*/ 1038225 w 2109227"/>
              <a:gd name="connsiteY17" fmla="*/ 0 h 1280702"/>
              <a:gd name="connsiteX18" fmla="*/ 876300 w 2109227"/>
              <a:gd name="connsiteY18" fmla="*/ 85725 h 1280702"/>
              <a:gd name="connsiteX19" fmla="*/ 723899 w 2109227"/>
              <a:gd name="connsiteY19" fmla="*/ 257174 h 1280702"/>
              <a:gd name="connsiteX20" fmla="*/ 628649 w 2109227"/>
              <a:gd name="connsiteY20" fmla="*/ 476249 h 1280702"/>
              <a:gd name="connsiteX21" fmla="*/ 476249 w 2109227"/>
              <a:gd name="connsiteY21" fmla="*/ 552449 h 1280702"/>
              <a:gd name="connsiteX22" fmla="*/ 285749 w 2109227"/>
              <a:gd name="connsiteY22" fmla="*/ 561974 h 1280702"/>
              <a:gd name="connsiteX23" fmla="*/ 95249 w 2109227"/>
              <a:gd name="connsiteY23" fmla="*/ 657224 h 1280702"/>
              <a:gd name="connsiteX24" fmla="*/ 0 w 2109227"/>
              <a:gd name="connsiteY24" fmla="*/ 876300 h 1280702"/>
              <a:gd name="connsiteX0" fmla="*/ 0 w 2109227"/>
              <a:gd name="connsiteY0" fmla="*/ 876300 h 1280702"/>
              <a:gd name="connsiteX1" fmla="*/ 161925 w 2109227"/>
              <a:gd name="connsiteY1" fmla="*/ 1162049 h 1280702"/>
              <a:gd name="connsiteX2" fmla="*/ 390525 w 2109227"/>
              <a:gd name="connsiteY2" fmla="*/ 1266825 h 1280702"/>
              <a:gd name="connsiteX3" fmla="*/ 533400 w 2109227"/>
              <a:gd name="connsiteY3" fmla="*/ 1190624 h 1280702"/>
              <a:gd name="connsiteX4" fmla="*/ 647700 w 2109227"/>
              <a:gd name="connsiteY4" fmla="*/ 1047750 h 1280702"/>
              <a:gd name="connsiteX5" fmla="*/ 742950 w 2109227"/>
              <a:gd name="connsiteY5" fmla="*/ 857250 h 1280702"/>
              <a:gd name="connsiteX6" fmla="*/ 962025 w 2109227"/>
              <a:gd name="connsiteY6" fmla="*/ 742950 h 1280702"/>
              <a:gd name="connsiteX7" fmla="*/ 1095375 w 2109227"/>
              <a:gd name="connsiteY7" fmla="*/ 742950 h 1280702"/>
              <a:gd name="connsiteX8" fmla="*/ 1390650 w 2109227"/>
              <a:gd name="connsiteY8" fmla="*/ 885825 h 1280702"/>
              <a:gd name="connsiteX9" fmla="*/ 1590675 w 2109227"/>
              <a:gd name="connsiteY9" fmla="*/ 1171575 h 1280702"/>
              <a:gd name="connsiteX10" fmla="*/ 1752600 w 2109227"/>
              <a:gd name="connsiteY10" fmla="*/ 1219200 h 1280702"/>
              <a:gd name="connsiteX11" fmla="*/ 1962150 w 2109227"/>
              <a:gd name="connsiteY11" fmla="*/ 1076325 h 1280702"/>
              <a:gd name="connsiteX12" fmla="*/ 2085975 w 2109227"/>
              <a:gd name="connsiteY12" fmla="*/ 876300 h 1280702"/>
              <a:gd name="connsiteX13" fmla="*/ 2019301 w 2109227"/>
              <a:gd name="connsiteY13" fmla="*/ 657225 h 1280702"/>
              <a:gd name="connsiteX14" fmla="*/ 1771650 w 2109227"/>
              <a:gd name="connsiteY14" fmla="*/ 485775 h 1280702"/>
              <a:gd name="connsiteX15" fmla="*/ 1371600 w 2109227"/>
              <a:gd name="connsiteY15" fmla="*/ 390525 h 1280702"/>
              <a:gd name="connsiteX16" fmla="*/ 1190625 w 2109227"/>
              <a:gd name="connsiteY16" fmla="*/ 66675 h 1280702"/>
              <a:gd name="connsiteX17" fmla="*/ 1038225 w 2109227"/>
              <a:gd name="connsiteY17" fmla="*/ 0 h 1280702"/>
              <a:gd name="connsiteX18" fmla="*/ 876300 w 2109227"/>
              <a:gd name="connsiteY18" fmla="*/ 85725 h 1280702"/>
              <a:gd name="connsiteX19" fmla="*/ 723899 w 2109227"/>
              <a:gd name="connsiteY19" fmla="*/ 257174 h 1280702"/>
              <a:gd name="connsiteX20" fmla="*/ 628649 w 2109227"/>
              <a:gd name="connsiteY20" fmla="*/ 476249 h 1280702"/>
              <a:gd name="connsiteX21" fmla="*/ 476249 w 2109227"/>
              <a:gd name="connsiteY21" fmla="*/ 552449 h 1280702"/>
              <a:gd name="connsiteX22" fmla="*/ 285749 w 2109227"/>
              <a:gd name="connsiteY22" fmla="*/ 561974 h 1280702"/>
              <a:gd name="connsiteX23" fmla="*/ 95249 w 2109227"/>
              <a:gd name="connsiteY23" fmla="*/ 657224 h 1280702"/>
              <a:gd name="connsiteX24" fmla="*/ 0 w 2109227"/>
              <a:gd name="connsiteY24" fmla="*/ 876300 h 1280702"/>
              <a:gd name="connsiteX0" fmla="*/ 0 w 2085975"/>
              <a:gd name="connsiteY0" fmla="*/ 876300 h 1280702"/>
              <a:gd name="connsiteX1" fmla="*/ 161925 w 2085975"/>
              <a:gd name="connsiteY1" fmla="*/ 1162049 h 1280702"/>
              <a:gd name="connsiteX2" fmla="*/ 390525 w 2085975"/>
              <a:gd name="connsiteY2" fmla="*/ 1266825 h 1280702"/>
              <a:gd name="connsiteX3" fmla="*/ 533400 w 2085975"/>
              <a:gd name="connsiteY3" fmla="*/ 1190624 h 1280702"/>
              <a:gd name="connsiteX4" fmla="*/ 647700 w 2085975"/>
              <a:gd name="connsiteY4" fmla="*/ 1047750 h 1280702"/>
              <a:gd name="connsiteX5" fmla="*/ 742950 w 2085975"/>
              <a:gd name="connsiteY5" fmla="*/ 857250 h 1280702"/>
              <a:gd name="connsiteX6" fmla="*/ 962025 w 2085975"/>
              <a:gd name="connsiteY6" fmla="*/ 742950 h 1280702"/>
              <a:gd name="connsiteX7" fmla="*/ 1095375 w 2085975"/>
              <a:gd name="connsiteY7" fmla="*/ 742950 h 1280702"/>
              <a:gd name="connsiteX8" fmla="*/ 1390650 w 2085975"/>
              <a:gd name="connsiteY8" fmla="*/ 885825 h 1280702"/>
              <a:gd name="connsiteX9" fmla="*/ 1590675 w 2085975"/>
              <a:gd name="connsiteY9" fmla="*/ 1171575 h 1280702"/>
              <a:gd name="connsiteX10" fmla="*/ 1752600 w 2085975"/>
              <a:gd name="connsiteY10" fmla="*/ 1219200 h 1280702"/>
              <a:gd name="connsiteX11" fmla="*/ 1962150 w 2085975"/>
              <a:gd name="connsiteY11" fmla="*/ 1076325 h 1280702"/>
              <a:gd name="connsiteX12" fmla="*/ 2085975 w 2085975"/>
              <a:gd name="connsiteY12" fmla="*/ 876300 h 1280702"/>
              <a:gd name="connsiteX13" fmla="*/ 2019301 w 2085975"/>
              <a:gd name="connsiteY13" fmla="*/ 657225 h 1280702"/>
              <a:gd name="connsiteX14" fmla="*/ 1771650 w 2085975"/>
              <a:gd name="connsiteY14" fmla="*/ 485775 h 1280702"/>
              <a:gd name="connsiteX15" fmla="*/ 1371600 w 2085975"/>
              <a:gd name="connsiteY15" fmla="*/ 390525 h 1280702"/>
              <a:gd name="connsiteX16" fmla="*/ 1190625 w 2085975"/>
              <a:gd name="connsiteY16" fmla="*/ 66675 h 1280702"/>
              <a:gd name="connsiteX17" fmla="*/ 1038225 w 2085975"/>
              <a:gd name="connsiteY17" fmla="*/ 0 h 1280702"/>
              <a:gd name="connsiteX18" fmla="*/ 876300 w 2085975"/>
              <a:gd name="connsiteY18" fmla="*/ 85725 h 1280702"/>
              <a:gd name="connsiteX19" fmla="*/ 723899 w 2085975"/>
              <a:gd name="connsiteY19" fmla="*/ 257174 h 1280702"/>
              <a:gd name="connsiteX20" fmla="*/ 628649 w 2085975"/>
              <a:gd name="connsiteY20" fmla="*/ 476249 h 1280702"/>
              <a:gd name="connsiteX21" fmla="*/ 476249 w 2085975"/>
              <a:gd name="connsiteY21" fmla="*/ 552449 h 1280702"/>
              <a:gd name="connsiteX22" fmla="*/ 285749 w 2085975"/>
              <a:gd name="connsiteY22" fmla="*/ 561974 h 1280702"/>
              <a:gd name="connsiteX23" fmla="*/ 95249 w 2085975"/>
              <a:gd name="connsiteY23" fmla="*/ 657224 h 1280702"/>
              <a:gd name="connsiteX24" fmla="*/ 0 w 2085975"/>
              <a:gd name="connsiteY24" fmla="*/ 876300 h 1280702"/>
              <a:gd name="connsiteX0" fmla="*/ 0 w 2085975"/>
              <a:gd name="connsiteY0" fmla="*/ 876300 h 1280702"/>
              <a:gd name="connsiteX1" fmla="*/ 161925 w 2085975"/>
              <a:gd name="connsiteY1" fmla="*/ 1162049 h 1280702"/>
              <a:gd name="connsiteX2" fmla="*/ 390525 w 2085975"/>
              <a:gd name="connsiteY2" fmla="*/ 1266825 h 1280702"/>
              <a:gd name="connsiteX3" fmla="*/ 533400 w 2085975"/>
              <a:gd name="connsiteY3" fmla="*/ 1190624 h 1280702"/>
              <a:gd name="connsiteX4" fmla="*/ 647700 w 2085975"/>
              <a:gd name="connsiteY4" fmla="*/ 1047750 h 1280702"/>
              <a:gd name="connsiteX5" fmla="*/ 742950 w 2085975"/>
              <a:gd name="connsiteY5" fmla="*/ 857250 h 1280702"/>
              <a:gd name="connsiteX6" fmla="*/ 962025 w 2085975"/>
              <a:gd name="connsiteY6" fmla="*/ 742950 h 1280702"/>
              <a:gd name="connsiteX7" fmla="*/ 1095375 w 2085975"/>
              <a:gd name="connsiteY7" fmla="*/ 742950 h 1280702"/>
              <a:gd name="connsiteX8" fmla="*/ 1390650 w 2085975"/>
              <a:gd name="connsiteY8" fmla="*/ 885825 h 1280702"/>
              <a:gd name="connsiteX9" fmla="*/ 1590675 w 2085975"/>
              <a:gd name="connsiteY9" fmla="*/ 1171575 h 1280702"/>
              <a:gd name="connsiteX10" fmla="*/ 1752600 w 2085975"/>
              <a:gd name="connsiteY10" fmla="*/ 1219200 h 1280702"/>
              <a:gd name="connsiteX11" fmla="*/ 1962150 w 2085975"/>
              <a:gd name="connsiteY11" fmla="*/ 1076325 h 1280702"/>
              <a:gd name="connsiteX12" fmla="*/ 2085975 w 2085975"/>
              <a:gd name="connsiteY12" fmla="*/ 876300 h 1280702"/>
              <a:gd name="connsiteX13" fmla="*/ 2057401 w 2085975"/>
              <a:gd name="connsiteY13" fmla="*/ 657225 h 1280702"/>
              <a:gd name="connsiteX14" fmla="*/ 1771650 w 2085975"/>
              <a:gd name="connsiteY14" fmla="*/ 485775 h 1280702"/>
              <a:gd name="connsiteX15" fmla="*/ 1371600 w 2085975"/>
              <a:gd name="connsiteY15" fmla="*/ 390525 h 1280702"/>
              <a:gd name="connsiteX16" fmla="*/ 1190625 w 2085975"/>
              <a:gd name="connsiteY16" fmla="*/ 66675 h 1280702"/>
              <a:gd name="connsiteX17" fmla="*/ 1038225 w 2085975"/>
              <a:gd name="connsiteY17" fmla="*/ 0 h 1280702"/>
              <a:gd name="connsiteX18" fmla="*/ 876300 w 2085975"/>
              <a:gd name="connsiteY18" fmla="*/ 85725 h 1280702"/>
              <a:gd name="connsiteX19" fmla="*/ 723899 w 2085975"/>
              <a:gd name="connsiteY19" fmla="*/ 257174 h 1280702"/>
              <a:gd name="connsiteX20" fmla="*/ 628649 w 2085975"/>
              <a:gd name="connsiteY20" fmla="*/ 476249 h 1280702"/>
              <a:gd name="connsiteX21" fmla="*/ 476249 w 2085975"/>
              <a:gd name="connsiteY21" fmla="*/ 552449 h 1280702"/>
              <a:gd name="connsiteX22" fmla="*/ 285749 w 2085975"/>
              <a:gd name="connsiteY22" fmla="*/ 561974 h 1280702"/>
              <a:gd name="connsiteX23" fmla="*/ 95249 w 2085975"/>
              <a:gd name="connsiteY23" fmla="*/ 657224 h 1280702"/>
              <a:gd name="connsiteX24" fmla="*/ 0 w 2085975"/>
              <a:gd name="connsiteY24" fmla="*/ 876300 h 1280702"/>
              <a:gd name="connsiteX0" fmla="*/ 0 w 2085975"/>
              <a:gd name="connsiteY0" fmla="*/ 876300 h 1280702"/>
              <a:gd name="connsiteX1" fmla="*/ 161925 w 2085975"/>
              <a:gd name="connsiteY1" fmla="*/ 1162049 h 1280702"/>
              <a:gd name="connsiteX2" fmla="*/ 390525 w 2085975"/>
              <a:gd name="connsiteY2" fmla="*/ 1266825 h 1280702"/>
              <a:gd name="connsiteX3" fmla="*/ 533400 w 2085975"/>
              <a:gd name="connsiteY3" fmla="*/ 1190624 h 1280702"/>
              <a:gd name="connsiteX4" fmla="*/ 647700 w 2085975"/>
              <a:gd name="connsiteY4" fmla="*/ 1047750 h 1280702"/>
              <a:gd name="connsiteX5" fmla="*/ 742950 w 2085975"/>
              <a:gd name="connsiteY5" fmla="*/ 857250 h 1280702"/>
              <a:gd name="connsiteX6" fmla="*/ 962025 w 2085975"/>
              <a:gd name="connsiteY6" fmla="*/ 742950 h 1280702"/>
              <a:gd name="connsiteX7" fmla="*/ 1095375 w 2085975"/>
              <a:gd name="connsiteY7" fmla="*/ 742950 h 1280702"/>
              <a:gd name="connsiteX8" fmla="*/ 1390650 w 2085975"/>
              <a:gd name="connsiteY8" fmla="*/ 885825 h 1280702"/>
              <a:gd name="connsiteX9" fmla="*/ 1590675 w 2085975"/>
              <a:gd name="connsiteY9" fmla="*/ 1171575 h 1280702"/>
              <a:gd name="connsiteX10" fmla="*/ 1752600 w 2085975"/>
              <a:gd name="connsiteY10" fmla="*/ 1219200 h 1280702"/>
              <a:gd name="connsiteX11" fmla="*/ 1962150 w 2085975"/>
              <a:gd name="connsiteY11" fmla="*/ 1076325 h 1280702"/>
              <a:gd name="connsiteX12" fmla="*/ 2085975 w 2085975"/>
              <a:gd name="connsiteY12" fmla="*/ 876300 h 1280702"/>
              <a:gd name="connsiteX13" fmla="*/ 2057401 w 2085975"/>
              <a:gd name="connsiteY13" fmla="*/ 657225 h 1280702"/>
              <a:gd name="connsiteX14" fmla="*/ 1971674 w 2085975"/>
              <a:gd name="connsiteY14" fmla="*/ 533399 h 1280702"/>
              <a:gd name="connsiteX15" fmla="*/ 1771650 w 2085975"/>
              <a:gd name="connsiteY15" fmla="*/ 485775 h 1280702"/>
              <a:gd name="connsiteX16" fmla="*/ 1371600 w 2085975"/>
              <a:gd name="connsiteY16" fmla="*/ 390525 h 1280702"/>
              <a:gd name="connsiteX17" fmla="*/ 1190625 w 2085975"/>
              <a:gd name="connsiteY17" fmla="*/ 66675 h 1280702"/>
              <a:gd name="connsiteX18" fmla="*/ 1038225 w 2085975"/>
              <a:gd name="connsiteY18" fmla="*/ 0 h 1280702"/>
              <a:gd name="connsiteX19" fmla="*/ 876300 w 2085975"/>
              <a:gd name="connsiteY19" fmla="*/ 85725 h 1280702"/>
              <a:gd name="connsiteX20" fmla="*/ 723899 w 2085975"/>
              <a:gd name="connsiteY20" fmla="*/ 257174 h 1280702"/>
              <a:gd name="connsiteX21" fmla="*/ 628649 w 2085975"/>
              <a:gd name="connsiteY21" fmla="*/ 476249 h 1280702"/>
              <a:gd name="connsiteX22" fmla="*/ 476249 w 2085975"/>
              <a:gd name="connsiteY22" fmla="*/ 552449 h 1280702"/>
              <a:gd name="connsiteX23" fmla="*/ 285749 w 2085975"/>
              <a:gd name="connsiteY23" fmla="*/ 561974 h 1280702"/>
              <a:gd name="connsiteX24" fmla="*/ 95249 w 2085975"/>
              <a:gd name="connsiteY24" fmla="*/ 657224 h 1280702"/>
              <a:gd name="connsiteX25" fmla="*/ 0 w 2085975"/>
              <a:gd name="connsiteY25" fmla="*/ 876300 h 1280702"/>
              <a:gd name="connsiteX0" fmla="*/ 0 w 2085975"/>
              <a:gd name="connsiteY0" fmla="*/ 876300 h 1280702"/>
              <a:gd name="connsiteX1" fmla="*/ 161925 w 2085975"/>
              <a:gd name="connsiteY1" fmla="*/ 1162049 h 1280702"/>
              <a:gd name="connsiteX2" fmla="*/ 390525 w 2085975"/>
              <a:gd name="connsiteY2" fmla="*/ 1266825 h 1280702"/>
              <a:gd name="connsiteX3" fmla="*/ 533400 w 2085975"/>
              <a:gd name="connsiteY3" fmla="*/ 1190624 h 1280702"/>
              <a:gd name="connsiteX4" fmla="*/ 647700 w 2085975"/>
              <a:gd name="connsiteY4" fmla="*/ 1047750 h 1280702"/>
              <a:gd name="connsiteX5" fmla="*/ 742950 w 2085975"/>
              <a:gd name="connsiteY5" fmla="*/ 857250 h 1280702"/>
              <a:gd name="connsiteX6" fmla="*/ 962025 w 2085975"/>
              <a:gd name="connsiteY6" fmla="*/ 742950 h 1280702"/>
              <a:gd name="connsiteX7" fmla="*/ 1095375 w 2085975"/>
              <a:gd name="connsiteY7" fmla="*/ 742950 h 1280702"/>
              <a:gd name="connsiteX8" fmla="*/ 1390650 w 2085975"/>
              <a:gd name="connsiteY8" fmla="*/ 885825 h 1280702"/>
              <a:gd name="connsiteX9" fmla="*/ 1590675 w 2085975"/>
              <a:gd name="connsiteY9" fmla="*/ 1171575 h 1280702"/>
              <a:gd name="connsiteX10" fmla="*/ 1752600 w 2085975"/>
              <a:gd name="connsiteY10" fmla="*/ 1219200 h 1280702"/>
              <a:gd name="connsiteX11" fmla="*/ 1962150 w 2085975"/>
              <a:gd name="connsiteY11" fmla="*/ 1076325 h 1280702"/>
              <a:gd name="connsiteX12" fmla="*/ 2085975 w 2085975"/>
              <a:gd name="connsiteY12" fmla="*/ 876300 h 1280702"/>
              <a:gd name="connsiteX13" fmla="*/ 2057401 w 2085975"/>
              <a:gd name="connsiteY13" fmla="*/ 657225 h 1280702"/>
              <a:gd name="connsiteX14" fmla="*/ 1971674 w 2085975"/>
              <a:gd name="connsiteY14" fmla="*/ 533399 h 1280702"/>
              <a:gd name="connsiteX15" fmla="*/ 1771650 w 2085975"/>
              <a:gd name="connsiteY15" fmla="*/ 485775 h 1280702"/>
              <a:gd name="connsiteX16" fmla="*/ 1371600 w 2085975"/>
              <a:gd name="connsiteY16" fmla="*/ 390525 h 1280702"/>
              <a:gd name="connsiteX17" fmla="*/ 1190625 w 2085975"/>
              <a:gd name="connsiteY17" fmla="*/ 66675 h 1280702"/>
              <a:gd name="connsiteX18" fmla="*/ 1038225 w 2085975"/>
              <a:gd name="connsiteY18" fmla="*/ 0 h 1280702"/>
              <a:gd name="connsiteX19" fmla="*/ 876300 w 2085975"/>
              <a:gd name="connsiteY19" fmla="*/ 85725 h 1280702"/>
              <a:gd name="connsiteX20" fmla="*/ 723899 w 2085975"/>
              <a:gd name="connsiteY20" fmla="*/ 257174 h 1280702"/>
              <a:gd name="connsiteX21" fmla="*/ 628649 w 2085975"/>
              <a:gd name="connsiteY21" fmla="*/ 476249 h 1280702"/>
              <a:gd name="connsiteX22" fmla="*/ 476249 w 2085975"/>
              <a:gd name="connsiteY22" fmla="*/ 552449 h 1280702"/>
              <a:gd name="connsiteX23" fmla="*/ 285749 w 2085975"/>
              <a:gd name="connsiteY23" fmla="*/ 561974 h 1280702"/>
              <a:gd name="connsiteX24" fmla="*/ 95249 w 2085975"/>
              <a:gd name="connsiteY24" fmla="*/ 657224 h 1280702"/>
              <a:gd name="connsiteX25" fmla="*/ 0 w 2085975"/>
              <a:gd name="connsiteY25" fmla="*/ 876300 h 1280702"/>
              <a:gd name="connsiteX0" fmla="*/ 0 w 2085975"/>
              <a:gd name="connsiteY0" fmla="*/ 876300 h 1280702"/>
              <a:gd name="connsiteX1" fmla="*/ 161925 w 2085975"/>
              <a:gd name="connsiteY1" fmla="*/ 1162049 h 1280702"/>
              <a:gd name="connsiteX2" fmla="*/ 390525 w 2085975"/>
              <a:gd name="connsiteY2" fmla="*/ 1266825 h 1280702"/>
              <a:gd name="connsiteX3" fmla="*/ 533400 w 2085975"/>
              <a:gd name="connsiteY3" fmla="*/ 1190624 h 1280702"/>
              <a:gd name="connsiteX4" fmla="*/ 647700 w 2085975"/>
              <a:gd name="connsiteY4" fmla="*/ 1047750 h 1280702"/>
              <a:gd name="connsiteX5" fmla="*/ 742950 w 2085975"/>
              <a:gd name="connsiteY5" fmla="*/ 857250 h 1280702"/>
              <a:gd name="connsiteX6" fmla="*/ 962025 w 2085975"/>
              <a:gd name="connsiteY6" fmla="*/ 742950 h 1280702"/>
              <a:gd name="connsiteX7" fmla="*/ 1095375 w 2085975"/>
              <a:gd name="connsiteY7" fmla="*/ 742950 h 1280702"/>
              <a:gd name="connsiteX8" fmla="*/ 1390650 w 2085975"/>
              <a:gd name="connsiteY8" fmla="*/ 885825 h 1280702"/>
              <a:gd name="connsiteX9" fmla="*/ 1590675 w 2085975"/>
              <a:gd name="connsiteY9" fmla="*/ 1171575 h 1280702"/>
              <a:gd name="connsiteX10" fmla="*/ 1752600 w 2085975"/>
              <a:gd name="connsiteY10" fmla="*/ 1219200 h 1280702"/>
              <a:gd name="connsiteX11" fmla="*/ 1962150 w 2085975"/>
              <a:gd name="connsiteY11" fmla="*/ 1076325 h 1280702"/>
              <a:gd name="connsiteX12" fmla="*/ 2085975 w 2085975"/>
              <a:gd name="connsiteY12" fmla="*/ 876300 h 1280702"/>
              <a:gd name="connsiteX13" fmla="*/ 2057401 w 2085975"/>
              <a:gd name="connsiteY13" fmla="*/ 657225 h 1280702"/>
              <a:gd name="connsiteX14" fmla="*/ 1971674 w 2085975"/>
              <a:gd name="connsiteY14" fmla="*/ 533399 h 1280702"/>
              <a:gd name="connsiteX15" fmla="*/ 1771650 w 2085975"/>
              <a:gd name="connsiteY15" fmla="*/ 485775 h 1280702"/>
              <a:gd name="connsiteX16" fmla="*/ 1504949 w 2085975"/>
              <a:gd name="connsiteY16" fmla="*/ 523874 h 1280702"/>
              <a:gd name="connsiteX17" fmla="*/ 1371600 w 2085975"/>
              <a:gd name="connsiteY17" fmla="*/ 390525 h 1280702"/>
              <a:gd name="connsiteX18" fmla="*/ 1190625 w 2085975"/>
              <a:gd name="connsiteY18" fmla="*/ 66675 h 1280702"/>
              <a:gd name="connsiteX19" fmla="*/ 1038225 w 2085975"/>
              <a:gd name="connsiteY19" fmla="*/ 0 h 1280702"/>
              <a:gd name="connsiteX20" fmla="*/ 876300 w 2085975"/>
              <a:gd name="connsiteY20" fmla="*/ 85725 h 1280702"/>
              <a:gd name="connsiteX21" fmla="*/ 723899 w 2085975"/>
              <a:gd name="connsiteY21" fmla="*/ 257174 h 1280702"/>
              <a:gd name="connsiteX22" fmla="*/ 628649 w 2085975"/>
              <a:gd name="connsiteY22" fmla="*/ 476249 h 1280702"/>
              <a:gd name="connsiteX23" fmla="*/ 476249 w 2085975"/>
              <a:gd name="connsiteY23" fmla="*/ 552449 h 1280702"/>
              <a:gd name="connsiteX24" fmla="*/ 285749 w 2085975"/>
              <a:gd name="connsiteY24" fmla="*/ 561974 h 1280702"/>
              <a:gd name="connsiteX25" fmla="*/ 95249 w 2085975"/>
              <a:gd name="connsiteY25" fmla="*/ 657224 h 1280702"/>
              <a:gd name="connsiteX26" fmla="*/ 0 w 2085975"/>
              <a:gd name="connsiteY26" fmla="*/ 876300 h 1280702"/>
              <a:gd name="connsiteX0" fmla="*/ 0 w 2085975"/>
              <a:gd name="connsiteY0" fmla="*/ 876300 h 1280702"/>
              <a:gd name="connsiteX1" fmla="*/ 161925 w 2085975"/>
              <a:gd name="connsiteY1" fmla="*/ 1162049 h 1280702"/>
              <a:gd name="connsiteX2" fmla="*/ 390525 w 2085975"/>
              <a:gd name="connsiteY2" fmla="*/ 1266825 h 1280702"/>
              <a:gd name="connsiteX3" fmla="*/ 533400 w 2085975"/>
              <a:gd name="connsiteY3" fmla="*/ 1190624 h 1280702"/>
              <a:gd name="connsiteX4" fmla="*/ 647700 w 2085975"/>
              <a:gd name="connsiteY4" fmla="*/ 1047750 h 1280702"/>
              <a:gd name="connsiteX5" fmla="*/ 742950 w 2085975"/>
              <a:gd name="connsiteY5" fmla="*/ 857250 h 1280702"/>
              <a:gd name="connsiteX6" fmla="*/ 962025 w 2085975"/>
              <a:gd name="connsiteY6" fmla="*/ 742950 h 1280702"/>
              <a:gd name="connsiteX7" fmla="*/ 1095375 w 2085975"/>
              <a:gd name="connsiteY7" fmla="*/ 742950 h 1280702"/>
              <a:gd name="connsiteX8" fmla="*/ 1390650 w 2085975"/>
              <a:gd name="connsiteY8" fmla="*/ 885825 h 1280702"/>
              <a:gd name="connsiteX9" fmla="*/ 1590675 w 2085975"/>
              <a:gd name="connsiteY9" fmla="*/ 1171575 h 1280702"/>
              <a:gd name="connsiteX10" fmla="*/ 1752600 w 2085975"/>
              <a:gd name="connsiteY10" fmla="*/ 1219200 h 1280702"/>
              <a:gd name="connsiteX11" fmla="*/ 1962150 w 2085975"/>
              <a:gd name="connsiteY11" fmla="*/ 1076325 h 1280702"/>
              <a:gd name="connsiteX12" fmla="*/ 2085975 w 2085975"/>
              <a:gd name="connsiteY12" fmla="*/ 876300 h 1280702"/>
              <a:gd name="connsiteX13" fmla="*/ 2057401 w 2085975"/>
              <a:gd name="connsiteY13" fmla="*/ 657225 h 1280702"/>
              <a:gd name="connsiteX14" fmla="*/ 1971674 w 2085975"/>
              <a:gd name="connsiteY14" fmla="*/ 533399 h 1280702"/>
              <a:gd name="connsiteX15" fmla="*/ 1771650 w 2085975"/>
              <a:gd name="connsiteY15" fmla="*/ 485775 h 1280702"/>
              <a:gd name="connsiteX16" fmla="*/ 1504949 w 2085975"/>
              <a:gd name="connsiteY16" fmla="*/ 523874 h 1280702"/>
              <a:gd name="connsiteX17" fmla="*/ 1371600 w 2085975"/>
              <a:gd name="connsiteY17" fmla="*/ 390525 h 1280702"/>
              <a:gd name="connsiteX18" fmla="*/ 1190625 w 2085975"/>
              <a:gd name="connsiteY18" fmla="*/ 66675 h 1280702"/>
              <a:gd name="connsiteX19" fmla="*/ 1038225 w 2085975"/>
              <a:gd name="connsiteY19" fmla="*/ 0 h 1280702"/>
              <a:gd name="connsiteX20" fmla="*/ 876300 w 2085975"/>
              <a:gd name="connsiteY20" fmla="*/ 85725 h 1280702"/>
              <a:gd name="connsiteX21" fmla="*/ 723899 w 2085975"/>
              <a:gd name="connsiteY21" fmla="*/ 257174 h 1280702"/>
              <a:gd name="connsiteX22" fmla="*/ 628649 w 2085975"/>
              <a:gd name="connsiteY22" fmla="*/ 476249 h 1280702"/>
              <a:gd name="connsiteX23" fmla="*/ 476249 w 2085975"/>
              <a:gd name="connsiteY23" fmla="*/ 552449 h 1280702"/>
              <a:gd name="connsiteX24" fmla="*/ 285749 w 2085975"/>
              <a:gd name="connsiteY24" fmla="*/ 561974 h 1280702"/>
              <a:gd name="connsiteX25" fmla="*/ 95249 w 2085975"/>
              <a:gd name="connsiteY25" fmla="*/ 657224 h 1280702"/>
              <a:gd name="connsiteX26" fmla="*/ 0 w 2085975"/>
              <a:gd name="connsiteY26" fmla="*/ 876300 h 1280702"/>
              <a:gd name="connsiteX0" fmla="*/ 0 w 2085975"/>
              <a:gd name="connsiteY0" fmla="*/ 876300 h 1280702"/>
              <a:gd name="connsiteX1" fmla="*/ 161925 w 2085975"/>
              <a:gd name="connsiteY1" fmla="*/ 1162049 h 1280702"/>
              <a:gd name="connsiteX2" fmla="*/ 390525 w 2085975"/>
              <a:gd name="connsiteY2" fmla="*/ 1266825 h 1280702"/>
              <a:gd name="connsiteX3" fmla="*/ 533400 w 2085975"/>
              <a:gd name="connsiteY3" fmla="*/ 1190624 h 1280702"/>
              <a:gd name="connsiteX4" fmla="*/ 647700 w 2085975"/>
              <a:gd name="connsiteY4" fmla="*/ 1047750 h 1280702"/>
              <a:gd name="connsiteX5" fmla="*/ 742950 w 2085975"/>
              <a:gd name="connsiteY5" fmla="*/ 857250 h 1280702"/>
              <a:gd name="connsiteX6" fmla="*/ 962025 w 2085975"/>
              <a:gd name="connsiteY6" fmla="*/ 742950 h 1280702"/>
              <a:gd name="connsiteX7" fmla="*/ 1095375 w 2085975"/>
              <a:gd name="connsiteY7" fmla="*/ 742950 h 1280702"/>
              <a:gd name="connsiteX8" fmla="*/ 1390650 w 2085975"/>
              <a:gd name="connsiteY8" fmla="*/ 885825 h 1280702"/>
              <a:gd name="connsiteX9" fmla="*/ 1590675 w 2085975"/>
              <a:gd name="connsiteY9" fmla="*/ 1171575 h 1280702"/>
              <a:gd name="connsiteX10" fmla="*/ 1752600 w 2085975"/>
              <a:gd name="connsiteY10" fmla="*/ 1219200 h 1280702"/>
              <a:gd name="connsiteX11" fmla="*/ 1962150 w 2085975"/>
              <a:gd name="connsiteY11" fmla="*/ 1076325 h 1280702"/>
              <a:gd name="connsiteX12" fmla="*/ 2085975 w 2085975"/>
              <a:gd name="connsiteY12" fmla="*/ 876300 h 1280702"/>
              <a:gd name="connsiteX13" fmla="*/ 2057401 w 2085975"/>
              <a:gd name="connsiteY13" fmla="*/ 657225 h 1280702"/>
              <a:gd name="connsiteX14" fmla="*/ 1971674 w 2085975"/>
              <a:gd name="connsiteY14" fmla="*/ 533399 h 1280702"/>
              <a:gd name="connsiteX15" fmla="*/ 1771650 w 2085975"/>
              <a:gd name="connsiteY15" fmla="*/ 485775 h 1280702"/>
              <a:gd name="connsiteX16" fmla="*/ 1504949 w 2085975"/>
              <a:gd name="connsiteY16" fmla="*/ 523874 h 1280702"/>
              <a:gd name="connsiteX17" fmla="*/ 1371600 w 2085975"/>
              <a:gd name="connsiteY17" fmla="*/ 390525 h 1280702"/>
              <a:gd name="connsiteX18" fmla="*/ 1238250 w 2085975"/>
              <a:gd name="connsiteY18" fmla="*/ 95250 h 1280702"/>
              <a:gd name="connsiteX19" fmla="*/ 1038225 w 2085975"/>
              <a:gd name="connsiteY19" fmla="*/ 0 h 1280702"/>
              <a:gd name="connsiteX20" fmla="*/ 876300 w 2085975"/>
              <a:gd name="connsiteY20" fmla="*/ 85725 h 1280702"/>
              <a:gd name="connsiteX21" fmla="*/ 723899 w 2085975"/>
              <a:gd name="connsiteY21" fmla="*/ 257174 h 1280702"/>
              <a:gd name="connsiteX22" fmla="*/ 628649 w 2085975"/>
              <a:gd name="connsiteY22" fmla="*/ 476249 h 1280702"/>
              <a:gd name="connsiteX23" fmla="*/ 476249 w 2085975"/>
              <a:gd name="connsiteY23" fmla="*/ 552449 h 1280702"/>
              <a:gd name="connsiteX24" fmla="*/ 285749 w 2085975"/>
              <a:gd name="connsiteY24" fmla="*/ 561974 h 1280702"/>
              <a:gd name="connsiteX25" fmla="*/ 95249 w 2085975"/>
              <a:gd name="connsiteY25" fmla="*/ 657224 h 1280702"/>
              <a:gd name="connsiteX26" fmla="*/ 0 w 2085975"/>
              <a:gd name="connsiteY26" fmla="*/ 876300 h 1280702"/>
              <a:gd name="connsiteX0" fmla="*/ 0 w 2085975"/>
              <a:gd name="connsiteY0" fmla="*/ 876300 h 1280702"/>
              <a:gd name="connsiteX1" fmla="*/ 161925 w 2085975"/>
              <a:gd name="connsiteY1" fmla="*/ 1162049 h 1280702"/>
              <a:gd name="connsiteX2" fmla="*/ 390525 w 2085975"/>
              <a:gd name="connsiteY2" fmla="*/ 1266825 h 1280702"/>
              <a:gd name="connsiteX3" fmla="*/ 533400 w 2085975"/>
              <a:gd name="connsiteY3" fmla="*/ 1190624 h 1280702"/>
              <a:gd name="connsiteX4" fmla="*/ 647700 w 2085975"/>
              <a:gd name="connsiteY4" fmla="*/ 1047750 h 1280702"/>
              <a:gd name="connsiteX5" fmla="*/ 742950 w 2085975"/>
              <a:gd name="connsiteY5" fmla="*/ 857250 h 1280702"/>
              <a:gd name="connsiteX6" fmla="*/ 962025 w 2085975"/>
              <a:gd name="connsiteY6" fmla="*/ 742950 h 1280702"/>
              <a:gd name="connsiteX7" fmla="*/ 1095375 w 2085975"/>
              <a:gd name="connsiteY7" fmla="*/ 742950 h 1280702"/>
              <a:gd name="connsiteX8" fmla="*/ 1390650 w 2085975"/>
              <a:gd name="connsiteY8" fmla="*/ 885825 h 1280702"/>
              <a:gd name="connsiteX9" fmla="*/ 1590675 w 2085975"/>
              <a:gd name="connsiteY9" fmla="*/ 1171575 h 1280702"/>
              <a:gd name="connsiteX10" fmla="*/ 1752600 w 2085975"/>
              <a:gd name="connsiteY10" fmla="*/ 1219200 h 1280702"/>
              <a:gd name="connsiteX11" fmla="*/ 1962150 w 2085975"/>
              <a:gd name="connsiteY11" fmla="*/ 1076325 h 1280702"/>
              <a:gd name="connsiteX12" fmla="*/ 2085975 w 2085975"/>
              <a:gd name="connsiteY12" fmla="*/ 876300 h 1280702"/>
              <a:gd name="connsiteX13" fmla="*/ 2057401 w 2085975"/>
              <a:gd name="connsiteY13" fmla="*/ 657225 h 1280702"/>
              <a:gd name="connsiteX14" fmla="*/ 1971674 w 2085975"/>
              <a:gd name="connsiteY14" fmla="*/ 533399 h 1280702"/>
              <a:gd name="connsiteX15" fmla="*/ 1771650 w 2085975"/>
              <a:gd name="connsiteY15" fmla="*/ 485775 h 1280702"/>
              <a:gd name="connsiteX16" fmla="*/ 1504949 w 2085975"/>
              <a:gd name="connsiteY16" fmla="*/ 523874 h 1280702"/>
              <a:gd name="connsiteX17" fmla="*/ 1371600 w 2085975"/>
              <a:gd name="connsiteY17" fmla="*/ 390525 h 1280702"/>
              <a:gd name="connsiteX18" fmla="*/ 1238250 w 2085975"/>
              <a:gd name="connsiteY18" fmla="*/ 95250 h 1280702"/>
              <a:gd name="connsiteX19" fmla="*/ 1038225 w 2085975"/>
              <a:gd name="connsiteY19" fmla="*/ 0 h 1280702"/>
              <a:gd name="connsiteX20" fmla="*/ 876300 w 2085975"/>
              <a:gd name="connsiteY20" fmla="*/ 85725 h 1280702"/>
              <a:gd name="connsiteX21" fmla="*/ 723899 w 2085975"/>
              <a:gd name="connsiteY21" fmla="*/ 257174 h 1280702"/>
              <a:gd name="connsiteX22" fmla="*/ 628649 w 2085975"/>
              <a:gd name="connsiteY22" fmla="*/ 476249 h 1280702"/>
              <a:gd name="connsiteX23" fmla="*/ 476249 w 2085975"/>
              <a:gd name="connsiteY23" fmla="*/ 552449 h 1280702"/>
              <a:gd name="connsiteX24" fmla="*/ 285749 w 2085975"/>
              <a:gd name="connsiteY24" fmla="*/ 561974 h 1280702"/>
              <a:gd name="connsiteX25" fmla="*/ 95249 w 2085975"/>
              <a:gd name="connsiteY25" fmla="*/ 657224 h 1280702"/>
              <a:gd name="connsiteX26" fmla="*/ 0 w 2085975"/>
              <a:gd name="connsiteY26" fmla="*/ 876300 h 1280702"/>
              <a:gd name="connsiteX0" fmla="*/ 0 w 2085975"/>
              <a:gd name="connsiteY0" fmla="*/ 876300 h 1280702"/>
              <a:gd name="connsiteX1" fmla="*/ 161925 w 2085975"/>
              <a:gd name="connsiteY1" fmla="*/ 1162049 h 1280702"/>
              <a:gd name="connsiteX2" fmla="*/ 390525 w 2085975"/>
              <a:gd name="connsiteY2" fmla="*/ 1266825 h 1280702"/>
              <a:gd name="connsiteX3" fmla="*/ 533400 w 2085975"/>
              <a:gd name="connsiteY3" fmla="*/ 1190624 h 1280702"/>
              <a:gd name="connsiteX4" fmla="*/ 647700 w 2085975"/>
              <a:gd name="connsiteY4" fmla="*/ 1047750 h 1280702"/>
              <a:gd name="connsiteX5" fmla="*/ 742950 w 2085975"/>
              <a:gd name="connsiteY5" fmla="*/ 857250 h 1280702"/>
              <a:gd name="connsiteX6" fmla="*/ 962025 w 2085975"/>
              <a:gd name="connsiteY6" fmla="*/ 742950 h 1280702"/>
              <a:gd name="connsiteX7" fmla="*/ 1095375 w 2085975"/>
              <a:gd name="connsiteY7" fmla="*/ 742950 h 1280702"/>
              <a:gd name="connsiteX8" fmla="*/ 1390650 w 2085975"/>
              <a:gd name="connsiteY8" fmla="*/ 885825 h 1280702"/>
              <a:gd name="connsiteX9" fmla="*/ 1590675 w 2085975"/>
              <a:gd name="connsiteY9" fmla="*/ 1171575 h 1280702"/>
              <a:gd name="connsiteX10" fmla="*/ 1752600 w 2085975"/>
              <a:gd name="connsiteY10" fmla="*/ 1219200 h 1280702"/>
              <a:gd name="connsiteX11" fmla="*/ 1962150 w 2085975"/>
              <a:gd name="connsiteY11" fmla="*/ 1076325 h 1280702"/>
              <a:gd name="connsiteX12" fmla="*/ 2085975 w 2085975"/>
              <a:gd name="connsiteY12" fmla="*/ 876300 h 1280702"/>
              <a:gd name="connsiteX13" fmla="*/ 2057401 w 2085975"/>
              <a:gd name="connsiteY13" fmla="*/ 657225 h 1280702"/>
              <a:gd name="connsiteX14" fmla="*/ 1971674 w 2085975"/>
              <a:gd name="connsiteY14" fmla="*/ 533399 h 1280702"/>
              <a:gd name="connsiteX15" fmla="*/ 1771650 w 2085975"/>
              <a:gd name="connsiteY15" fmla="*/ 485775 h 1280702"/>
              <a:gd name="connsiteX16" fmla="*/ 1504949 w 2085975"/>
              <a:gd name="connsiteY16" fmla="*/ 523874 h 1280702"/>
              <a:gd name="connsiteX17" fmla="*/ 1371600 w 2085975"/>
              <a:gd name="connsiteY17" fmla="*/ 390525 h 1280702"/>
              <a:gd name="connsiteX18" fmla="*/ 1238250 w 2085975"/>
              <a:gd name="connsiteY18" fmla="*/ 95250 h 1280702"/>
              <a:gd name="connsiteX19" fmla="*/ 1038225 w 2085975"/>
              <a:gd name="connsiteY19" fmla="*/ 0 h 1280702"/>
              <a:gd name="connsiteX20" fmla="*/ 876300 w 2085975"/>
              <a:gd name="connsiteY20" fmla="*/ 85725 h 1280702"/>
              <a:gd name="connsiteX21" fmla="*/ 723899 w 2085975"/>
              <a:gd name="connsiteY21" fmla="*/ 257174 h 1280702"/>
              <a:gd name="connsiteX22" fmla="*/ 628649 w 2085975"/>
              <a:gd name="connsiteY22" fmla="*/ 476249 h 1280702"/>
              <a:gd name="connsiteX23" fmla="*/ 476249 w 2085975"/>
              <a:gd name="connsiteY23" fmla="*/ 552449 h 1280702"/>
              <a:gd name="connsiteX24" fmla="*/ 247649 w 2085975"/>
              <a:gd name="connsiteY24" fmla="*/ 561974 h 1280702"/>
              <a:gd name="connsiteX25" fmla="*/ 95249 w 2085975"/>
              <a:gd name="connsiteY25" fmla="*/ 657224 h 1280702"/>
              <a:gd name="connsiteX26" fmla="*/ 0 w 2085975"/>
              <a:gd name="connsiteY26" fmla="*/ 876300 h 1280702"/>
              <a:gd name="connsiteX0" fmla="*/ 0 w 2085975"/>
              <a:gd name="connsiteY0" fmla="*/ 876300 h 1266825"/>
              <a:gd name="connsiteX1" fmla="*/ 161925 w 2085975"/>
              <a:gd name="connsiteY1" fmla="*/ 1162049 h 1266825"/>
              <a:gd name="connsiteX2" fmla="*/ 390525 w 2085975"/>
              <a:gd name="connsiteY2" fmla="*/ 1266825 h 1266825"/>
              <a:gd name="connsiteX3" fmla="*/ 533400 w 2085975"/>
              <a:gd name="connsiteY3" fmla="*/ 1190624 h 1266825"/>
              <a:gd name="connsiteX4" fmla="*/ 647700 w 2085975"/>
              <a:gd name="connsiteY4" fmla="*/ 1047750 h 1266825"/>
              <a:gd name="connsiteX5" fmla="*/ 742950 w 2085975"/>
              <a:gd name="connsiteY5" fmla="*/ 857250 h 1266825"/>
              <a:gd name="connsiteX6" fmla="*/ 962025 w 2085975"/>
              <a:gd name="connsiteY6" fmla="*/ 742950 h 1266825"/>
              <a:gd name="connsiteX7" fmla="*/ 1095375 w 2085975"/>
              <a:gd name="connsiteY7" fmla="*/ 742950 h 1266825"/>
              <a:gd name="connsiteX8" fmla="*/ 1390650 w 2085975"/>
              <a:gd name="connsiteY8" fmla="*/ 885825 h 1266825"/>
              <a:gd name="connsiteX9" fmla="*/ 1590675 w 2085975"/>
              <a:gd name="connsiteY9" fmla="*/ 1171575 h 1266825"/>
              <a:gd name="connsiteX10" fmla="*/ 1752600 w 2085975"/>
              <a:gd name="connsiteY10" fmla="*/ 1219200 h 1266825"/>
              <a:gd name="connsiteX11" fmla="*/ 1962150 w 2085975"/>
              <a:gd name="connsiteY11" fmla="*/ 1076325 h 1266825"/>
              <a:gd name="connsiteX12" fmla="*/ 2085975 w 2085975"/>
              <a:gd name="connsiteY12" fmla="*/ 876300 h 1266825"/>
              <a:gd name="connsiteX13" fmla="*/ 2057401 w 2085975"/>
              <a:gd name="connsiteY13" fmla="*/ 657225 h 1266825"/>
              <a:gd name="connsiteX14" fmla="*/ 1971674 w 2085975"/>
              <a:gd name="connsiteY14" fmla="*/ 533399 h 1266825"/>
              <a:gd name="connsiteX15" fmla="*/ 1771650 w 2085975"/>
              <a:gd name="connsiteY15" fmla="*/ 485775 h 1266825"/>
              <a:gd name="connsiteX16" fmla="*/ 1504949 w 2085975"/>
              <a:gd name="connsiteY16" fmla="*/ 523874 h 1266825"/>
              <a:gd name="connsiteX17" fmla="*/ 1371600 w 2085975"/>
              <a:gd name="connsiteY17" fmla="*/ 390525 h 1266825"/>
              <a:gd name="connsiteX18" fmla="*/ 1238250 w 2085975"/>
              <a:gd name="connsiteY18" fmla="*/ 95250 h 1266825"/>
              <a:gd name="connsiteX19" fmla="*/ 1038225 w 2085975"/>
              <a:gd name="connsiteY19" fmla="*/ 0 h 1266825"/>
              <a:gd name="connsiteX20" fmla="*/ 876300 w 2085975"/>
              <a:gd name="connsiteY20" fmla="*/ 85725 h 1266825"/>
              <a:gd name="connsiteX21" fmla="*/ 723899 w 2085975"/>
              <a:gd name="connsiteY21" fmla="*/ 257174 h 1266825"/>
              <a:gd name="connsiteX22" fmla="*/ 628649 w 2085975"/>
              <a:gd name="connsiteY22" fmla="*/ 476249 h 1266825"/>
              <a:gd name="connsiteX23" fmla="*/ 476249 w 2085975"/>
              <a:gd name="connsiteY23" fmla="*/ 552449 h 1266825"/>
              <a:gd name="connsiteX24" fmla="*/ 247649 w 2085975"/>
              <a:gd name="connsiteY24" fmla="*/ 561974 h 1266825"/>
              <a:gd name="connsiteX25" fmla="*/ 95249 w 2085975"/>
              <a:gd name="connsiteY25" fmla="*/ 657224 h 1266825"/>
              <a:gd name="connsiteX26" fmla="*/ 0 w 2085975"/>
              <a:gd name="connsiteY26" fmla="*/ 876300 h 1266825"/>
              <a:gd name="connsiteX0" fmla="*/ 0 w 2085975"/>
              <a:gd name="connsiteY0" fmla="*/ 876300 h 1266825"/>
              <a:gd name="connsiteX1" fmla="*/ 161925 w 2085975"/>
              <a:gd name="connsiteY1" fmla="*/ 1162049 h 1266825"/>
              <a:gd name="connsiteX2" fmla="*/ 390525 w 2085975"/>
              <a:gd name="connsiteY2" fmla="*/ 1266825 h 1266825"/>
              <a:gd name="connsiteX3" fmla="*/ 581025 w 2085975"/>
              <a:gd name="connsiteY3" fmla="*/ 1200149 h 1266825"/>
              <a:gd name="connsiteX4" fmla="*/ 647700 w 2085975"/>
              <a:gd name="connsiteY4" fmla="*/ 1047750 h 1266825"/>
              <a:gd name="connsiteX5" fmla="*/ 742950 w 2085975"/>
              <a:gd name="connsiteY5" fmla="*/ 857250 h 1266825"/>
              <a:gd name="connsiteX6" fmla="*/ 962025 w 2085975"/>
              <a:gd name="connsiteY6" fmla="*/ 742950 h 1266825"/>
              <a:gd name="connsiteX7" fmla="*/ 1095375 w 2085975"/>
              <a:gd name="connsiteY7" fmla="*/ 742950 h 1266825"/>
              <a:gd name="connsiteX8" fmla="*/ 1390650 w 2085975"/>
              <a:gd name="connsiteY8" fmla="*/ 885825 h 1266825"/>
              <a:gd name="connsiteX9" fmla="*/ 1590675 w 2085975"/>
              <a:gd name="connsiteY9" fmla="*/ 1171575 h 1266825"/>
              <a:gd name="connsiteX10" fmla="*/ 1752600 w 2085975"/>
              <a:gd name="connsiteY10" fmla="*/ 1219200 h 1266825"/>
              <a:gd name="connsiteX11" fmla="*/ 1962150 w 2085975"/>
              <a:gd name="connsiteY11" fmla="*/ 1076325 h 1266825"/>
              <a:gd name="connsiteX12" fmla="*/ 2085975 w 2085975"/>
              <a:gd name="connsiteY12" fmla="*/ 876300 h 1266825"/>
              <a:gd name="connsiteX13" fmla="*/ 2057401 w 2085975"/>
              <a:gd name="connsiteY13" fmla="*/ 657225 h 1266825"/>
              <a:gd name="connsiteX14" fmla="*/ 1971674 w 2085975"/>
              <a:gd name="connsiteY14" fmla="*/ 533399 h 1266825"/>
              <a:gd name="connsiteX15" fmla="*/ 1771650 w 2085975"/>
              <a:gd name="connsiteY15" fmla="*/ 485775 h 1266825"/>
              <a:gd name="connsiteX16" fmla="*/ 1504949 w 2085975"/>
              <a:gd name="connsiteY16" fmla="*/ 523874 h 1266825"/>
              <a:gd name="connsiteX17" fmla="*/ 1371600 w 2085975"/>
              <a:gd name="connsiteY17" fmla="*/ 390525 h 1266825"/>
              <a:gd name="connsiteX18" fmla="*/ 1238250 w 2085975"/>
              <a:gd name="connsiteY18" fmla="*/ 95250 h 1266825"/>
              <a:gd name="connsiteX19" fmla="*/ 1038225 w 2085975"/>
              <a:gd name="connsiteY19" fmla="*/ 0 h 1266825"/>
              <a:gd name="connsiteX20" fmla="*/ 876300 w 2085975"/>
              <a:gd name="connsiteY20" fmla="*/ 85725 h 1266825"/>
              <a:gd name="connsiteX21" fmla="*/ 723899 w 2085975"/>
              <a:gd name="connsiteY21" fmla="*/ 257174 h 1266825"/>
              <a:gd name="connsiteX22" fmla="*/ 628649 w 2085975"/>
              <a:gd name="connsiteY22" fmla="*/ 476249 h 1266825"/>
              <a:gd name="connsiteX23" fmla="*/ 476249 w 2085975"/>
              <a:gd name="connsiteY23" fmla="*/ 552449 h 1266825"/>
              <a:gd name="connsiteX24" fmla="*/ 247649 w 2085975"/>
              <a:gd name="connsiteY24" fmla="*/ 561974 h 1266825"/>
              <a:gd name="connsiteX25" fmla="*/ 95249 w 2085975"/>
              <a:gd name="connsiteY25" fmla="*/ 657224 h 1266825"/>
              <a:gd name="connsiteX26" fmla="*/ 0 w 2085975"/>
              <a:gd name="connsiteY26" fmla="*/ 876300 h 1266825"/>
              <a:gd name="connsiteX0" fmla="*/ 0 w 2085975"/>
              <a:gd name="connsiteY0" fmla="*/ 876300 h 1266825"/>
              <a:gd name="connsiteX1" fmla="*/ 161925 w 2085975"/>
              <a:gd name="connsiteY1" fmla="*/ 1162049 h 1266825"/>
              <a:gd name="connsiteX2" fmla="*/ 390525 w 2085975"/>
              <a:gd name="connsiteY2" fmla="*/ 1266825 h 1266825"/>
              <a:gd name="connsiteX3" fmla="*/ 581025 w 2085975"/>
              <a:gd name="connsiteY3" fmla="*/ 1200149 h 1266825"/>
              <a:gd name="connsiteX4" fmla="*/ 647700 w 2085975"/>
              <a:gd name="connsiteY4" fmla="*/ 1047750 h 1266825"/>
              <a:gd name="connsiteX5" fmla="*/ 742950 w 2085975"/>
              <a:gd name="connsiteY5" fmla="*/ 857250 h 1266825"/>
              <a:gd name="connsiteX6" fmla="*/ 962025 w 2085975"/>
              <a:gd name="connsiteY6" fmla="*/ 742950 h 1266825"/>
              <a:gd name="connsiteX7" fmla="*/ 1095375 w 2085975"/>
              <a:gd name="connsiteY7" fmla="*/ 742950 h 1266825"/>
              <a:gd name="connsiteX8" fmla="*/ 1390650 w 2085975"/>
              <a:gd name="connsiteY8" fmla="*/ 885825 h 1266825"/>
              <a:gd name="connsiteX9" fmla="*/ 1590675 w 2085975"/>
              <a:gd name="connsiteY9" fmla="*/ 1171575 h 1266825"/>
              <a:gd name="connsiteX10" fmla="*/ 1800225 w 2085975"/>
              <a:gd name="connsiteY10" fmla="*/ 1181100 h 1266825"/>
              <a:gd name="connsiteX11" fmla="*/ 1962150 w 2085975"/>
              <a:gd name="connsiteY11" fmla="*/ 1076325 h 1266825"/>
              <a:gd name="connsiteX12" fmla="*/ 2085975 w 2085975"/>
              <a:gd name="connsiteY12" fmla="*/ 876300 h 1266825"/>
              <a:gd name="connsiteX13" fmla="*/ 2057401 w 2085975"/>
              <a:gd name="connsiteY13" fmla="*/ 657225 h 1266825"/>
              <a:gd name="connsiteX14" fmla="*/ 1971674 w 2085975"/>
              <a:gd name="connsiteY14" fmla="*/ 533399 h 1266825"/>
              <a:gd name="connsiteX15" fmla="*/ 1771650 w 2085975"/>
              <a:gd name="connsiteY15" fmla="*/ 485775 h 1266825"/>
              <a:gd name="connsiteX16" fmla="*/ 1504949 w 2085975"/>
              <a:gd name="connsiteY16" fmla="*/ 523874 h 1266825"/>
              <a:gd name="connsiteX17" fmla="*/ 1371600 w 2085975"/>
              <a:gd name="connsiteY17" fmla="*/ 390525 h 1266825"/>
              <a:gd name="connsiteX18" fmla="*/ 1238250 w 2085975"/>
              <a:gd name="connsiteY18" fmla="*/ 95250 h 1266825"/>
              <a:gd name="connsiteX19" fmla="*/ 1038225 w 2085975"/>
              <a:gd name="connsiteY19" fmla="*/ 0 h 1266825"/>
              <a:gd name="connsiteX20" fmla="*/ 876300 w 2085975"/>
              <a:gd name="connsiteY20" fmla="*/ 85725 h 1266825"/>
              <a:gd name="connsiteX21" fmla="*/ 723899 w 2085975"/>
              <a:gd name="connsiteY21" fmla="*/ 257174 h 1266825"/>
              <a:gd name="connsiteX22" fmla="*/ 628649 w 2085975"/>
              <a:gd name="connsiteY22" fmla="*/ 476249 h 1266825"/>
              <a:gd name="connsiteX23" fmla="*/ 476249 w 2085975"/>
              <a:gd name="connsiteY23" fmla="*/ 552449 h 1266825"/>
              <a:gd name="connsiteX24" fmla="*/ 247649 w 2085975"/>
              <a:gd name="connsiteY24" fmla="*/ 561974 h 1266825"/>
              <a:gd name="connsiteX25" fmla="*/ 95249 w 2085975"/>
              <a:gd name="connsiteY25" fmla="*/ 657224 h 1266825"/>
              <a:gd name="connsiteX26" fmla="*/ 0 w 2085975"/>
              <a:gd name="connsiteY26" fmla="*/ 876300 h 1266825"/>
              <a:gd name="connsiteX0" fmla="*/ 0 w 2085975"/>
              <a:gd name="connsiteY0" fmla="*/ 876300 h 1266825"/>
              <a:gd name="connsiteX1" fmla="*/ 161925 w 2085975"/>
              <a:gd name="connsiteY1" fmla="*/ 1162049 h 1266825"/>
              <a:gd name="connsiteX2" fmla="*/ 390525 w 2085975"/>
              <a:gd name="connsiteY2" fmla="*/ 1266825 h 1266825"/>
              <a:gd name="connsiteX3" fmla="*/ 581025 w 2085975"/>
              <a:gd name="connsiteY3" fmla="*/ 1200149 h 1266825"/>
              <a:gd name="connsiteX4" fmla="*/ 647700 w 2085975"/>
              <a:gd name="connsiteY4" fmla="*/ 1047750 h 1266825"/>
              <a:gd name="connsiteX5" fmla="*/ 742950 w 2085975"/>
              <a:gd name="connsiteY5" fmla="*/ 857250 h 1266825"/>
              <a:gd name="connsiteX6" fmla="*/ 962025 w 2085975"/>
              <a:gd name="connsiteY6" fmla="*/ 742950 h 1266825"/>
              <a:gd name="connsiteX7" fmla="*/ 1095375 w 2085975"/>
              <a:gd name="connsiteY7" fmla="*/ 742950 h 1266825"/>
              <a:gd name="connsiteX8" fmla="*/ 1390650 w 2085975"/>
              <a:gd name="connsiteY8" fmla="*/ 885825 h 1266825"/>
              <a:gd name="connsiteX9" fmla="*/ 1590675 w 2085975"/>
              <a:gd name="connsiteY9" fmla="*/ 1171575 h 1266825"/>
              <a:gd name="connsiteX10" fmla="*/ 1800225 w 2085975"/>
              <a:gd name="connsiteY10" fmla="*/ 1181100 h 1266825"/>
              <a:gd name="connsiteX11" fmla="*/ 1962150 w 2085975"/>
              <a:gd name="connsiteY11" fmla="*/ 1076325 h 1266825"/>
              <a:gd name="connsiteX12" fmla="*/ 2085975 w 2085975"/>
              <a:gd name="connsiteY12" fmla="*/ 876300 h 1266825"/>
              <a:gd name="connsiteX13" fmla="*/ 2057401 w 2085975"/>
              <a:gd name="connsiteY13" fmla="*/ 657225 h 1266825"/>
              <a:gd name="connsiteX14" fmla="*/ 1971674 w 2085975"/>
              <a:gd name="connsiteY14" fmla="*/ 533399 h 1266825"/>
              <a:gd name="connsiteX15" fmla="*/ 1771650 w 2085975"/>
              <a:gd name="connsiteY15" fmla="*/ 485775 h 1266825"/>
              <a:gd name="connsiteX16" fmla="*/ 1504949 w 2085975"/>
              <a:gd name="connsiteY16" fmla="*/ 523874 h 1266825"/>
              <a:gd name="connsiteX17" fmla="*/ 1371600 w 2085975"/>
              <a:gd name="connsiteY17" fmla="*/ 390525 h 1266825"/>
              <a:gd name="connsiteX18" fmla="*/ 1238250 w 2085975"/>
              <a:gd name="connsiteY18" fmla="*/ 95250 h 1266825"/>
              <a:gd name="connsiteX19" fmla="*/ 1038225 w 2085975"/>
              <a:gd name="connsiteY19" fmla="*/ 0 h 1266825"/>
              <a:gd name="connsiteX20" fmla="*/ 876300 w 2085975"/>
              <a:gd name="connsiteY20" fmla="*/ 85725 h 1266825"/>
              <a:gd name="connsiteX21" fmla="*/ 723899 w 2085975"/>
              <a:gd name="connsiteY21" fmla="*/ 257174 h 1266825"/>
              <a:gd name="connsiteX22" fmla="*/ 628649 w 2085975"/>
              <a:gd name="connsiteY22" fmla="*/ 476249 h 1266825"/>
              <a:gd name="connsiteX23" fmla="*/ 476249 w 2085975"/>
              <a:gd name="connsiteY23" fmla="*/ 552449 h 1266825"/>
              <a:gd name="connsiteX24" fmla="*/ 247649 w 2085975"/>
              <a:gd name="connsiteY24" fmla="*/ 561974 h 1266825"/>
              <a:gd name="connsiteX25" fmla="*/ 95249 w 2085975"/>
              <a:gd name="connsiteY25" fmla="*/ 657224 h 1266825"/>
              <a:gd name="connsiteX26" fmla="*/ 0 w 2085975"/>
              <a:gd name="connsiteY26" fmla="*/ 876300 h 1266825"/>
              <a:gd name="connsiteX0" fmla="*/ 0 w 2085975"/>
              <a:gd name="connsiteY0" fmla="*/ 876300 h 1266825"/>
              <a:gd name="connsiteX1" fmla="*/ 161925 w 2085975"/>
              <a:gd name="connsiteY1" fmla="*/ 1162049 h 1266825"/>
              <a:gd name="connsiteX2" fmla="*/ 390525 w 2085975"/>
              <a:gd name="connsiteY2" fmla="*/ 1266825 h 1266825"/>
              <a:gd name="connsiteX3" fmla="*/ 581025 w 2085975"/>
              <a:gd name="connsiteY3" fmla="*/ 1200149 h 1266825"/>
              <a:gd name="connsiteX4" fmla="*/ 647700 w 2085975"/>
              <a:gd name="connsiteY4" fmla="*/ 1047750 h 1266825"/>
              <a:gd name="connsiteX5" fmla="*/ 742950 w 2085975"/>
              <a:gd name="connsiteY5" fmla="*/ 857250 h 1266825"/>
              <a:gd name="connsiteX6" fmla="*/ 962025 w 2085975"/>
              <a:gd name="connsiteY6" fmla="*/ 742950 h 1266825"/>
              <a:gd name="connsiteX7" fmla="*/ 1095375 w 2085975"/>
              <a:gd name="connsiteY7" fmla="*/ 742950 h 1266825"/>
              <a:gd name="connsiteX8" fmla="*/ 1390650 w 2085975"/>
              <a:gd name="connsiteY8" fmla="*/ 885825 h 1266825"/>
              <a:gd name="connsiteX9" fmla="*/ 1447799 w 2085975"/>
              <a:gd name="connsiteY9" fmla="*/ 1038225 h 1266825"/>
              <a:gd name="connsiteX10" fmla="*/ 1590675 w 2085975"/>
              <a:gd name="connsiteY10" fmla="*/ 1171575 h 1266825"/>
              <a:gd name="connsiteX11" fmla="*/ 1800225 w 2085975"/>
              <a:gd name="connsiteY11" fmla="*/ 1181100 h 1266825"/>
              <a:gd name="connsiteX12" fmla="*/ 1962150 w 2085975"/>
              <a:gd name="connsiteY12" fmla="*/ 1076325 h 1266825"/>
              <a:gd name="connsiteX13" fmla="*/ 2085975 w 2085975"/>
              <a:gd name="connsiteY13" fmla="*/ 876300 h 1266825"/>
              <a:gd name="connsiteX14" fmla="*/ 2057401 w 2085975"/>
              <a:gd name="connsiteY14" fmla="*/ 657225 h 1266825"/>
              <a:gd name="connsiteX15" fmla="*/ 1971674 w 2085975"/>
              <a:gd name="connsiteY15" fmla="*/ 533399 h 1266825"/>
              <a:gd name="connsiteX16" fmla="*/ 1771650 w 2085975"/>
              <a:gd name="connsiteY16" fmla="*/ 485775 h 1266825"/>
              <a:gd name="connsiteX17" fmla="*/ 1504949 w 2085975"/>
              <a:gd name="connsiteY17" fmla="*/ 523874 h 1266825"/>
              <a:gd name="connsiteX18" fmla="*/ 1371600 w 2085975"/>
              <a:gd name="connsiteY18" fmla="*/ 390525 h 1266825"/>
              <a:gd name="connsiteX19" fmla="*/ 1238250 w 2085975"/>
              <a:gd name="connsiteY19" fmla="*/ 95250 h 1266825"/>
              <a:gd name="connsiteX20" fmla="*/ 1038225 w 2085975"/>
              <a:gd name="connsiteY20" fmla="*/ 0 h 1266825"/>
              <a:gd name="connsiteX21" fmla="*/ 876300 w 2085975"/>
              <a:gd name="connsiteY21" fmla="*/ 85725 h 1266825"/>
              <a:gd name="connsiteX22" fmla="*/ 723899 w 2085975"/>
              <a:gd name="connsiteY22" fmla="*/ 257174 h 1266825"/>
              <a:gd name="connsiteX23" fmla="*/ 628649 w 2085975"/>
              <a:gd name="connsiteY23" fmla="*/ 476249 h 1266825"/>
              <a:gd name="connsiteX24" fmla="*/ 476249 w 2085975"/>
              <a:gd name="connsiteY24" fmla="*/ 552449 h 1266825"/>
              <a:gd name="connsiteX25" fmla="*/ 247649 w 2085975"/>
              <a:gd name="connsiteY25" fmla="*/ 561974 h 1266825"/>
              <a:gd name="connsiteX26" fmla="*/ 95249 w 2085975"/>
              <a:gd name="connsiteY26" fmla="*/ 657224 h 1266825"/>
              <a:gd name="connsiteX27" fmla="*/ 0 w 2085975"/>
              <a:gd name="connsiteY27" fmla="*/ 876300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85975" h="1266825">
                <a:moveTo>
                  <a:pt x="0" y="876300"/>
                </a:moveTo>
                <a:cubicBezTo>
                  <a:pt x="44450" y="1016000"/>
                  <a:pt x="50800" y="1098549"/>
                  <a:pt x="161925" y="1162049"/>
                </a:cubicBezTo>
                <a:lnTo>
                  <a:pt x="390525" y="1266825"/>
                </a:lnTo>
                <a:lnTo>
                  <a:pt x="581025" y="1200149"/>
                </a:lnTo>
                <a:cubicBezTo>
                  <a:pt x="623888" y="1163637"/>
                  <a:pt x="609600" y="1108075"/>
                  <a:pt x="647700" y="1047750"/>
                </a:cubicBezTo>
                <a:cubicBezTo>
                  <a:pt x="685800" y="987425"/>
                  <a:pt x="682625" y="919163"/>
                  <a:pt x="742950" y="857250"/>
                </a:cubicBezTo>
                <a:cubicBezTo>
                  <a:pt x="803275" y="795338"/>
                  <a:pt x="915987" y="769938"/>
                  <a:pt x="962025" y="742950"/>
                </a:cubicBezTo>
                <a:lnTo>
                  <a:pt x="1095375" y="742950"/>
                </a:lnTo>
                <a:cubicBezTo>
                  <a:pt x="1246188" y="671512"/>
                  <a:pt x="1304925" y="823913"/>
                  <a:pt x="1390650" y="885825"/>
                </a:cubicBezTo>
                <a:cubicBezTo>
                  <a:pt x="1419225" y="930275"/>
                  <a:pt x="1419224" y="993775"/>
                  <a:pt x="1447799" y="1038225"/>
                </a:cubicBezTo>
                <a:lnTo>
                  <a:pt x="1590675" y="1171575"/>
                </a:lnTo>
                <a:lnTo>
                  <a:pt x="1800225" y="1181100"/>
                </a:lnTo>
                <a:cubicBezTo>
                  <a:pt x="1851025" y="1133475"/>
                  <a:pt x="1911350" y="1123950"/>
                  <a:pt x="1962150" y="1076325"/>
                </a:cubicBezTo>
                <a:lnTo>
                  <a:pt x="2085975" y="876300"/>
                </a:lnTo>
                <a:lnTo>
                  <a:pt x="2057401" y="657225"/>
                </a:lnTo>
                <a:cubicBezTo>
                  <a:pt x="2028826" y="604837"/>
                  <a:pt x="2019299" y="561974"/>
                  <a:pt x="1971674" y="533399"/>
                </a:cubicBezTo>
                <a:cubicBezTo>
                  <a:pt x="1924049" y="504824"/>
                  <a:pt x="1838325" y="501650"/>
                  <a:pt x="1771650" y="485775"/>
                </a:cubicBezTo>
                <a:cubicBezTo>
                  <a:pt x="1704975" y="469900"/>
                  <a:pt x="1571624" y="539749"/>
                  <a:pt x="1504949" y="523874"/>
                </a:cubicBezTo>
                <a:lnTo>
                  <a:pt x="1371600" y="390525"/>
                </a:lnTo>
                <a:lnTo>
                  <a:pt x="1238250" y="95250"/>
                </a:lnTo>
                <a:lnTo>
                  <a:pt x="1038225" y="0"/>
                </a:lnTo>
                <a:cubicBezTo>
                  <a:pt x="1000125" y="31750"/>
                  <a:pt x="914400" y="53975"/>
                  <a:pt x="876300" y="85725"/>
                </a:cubicBezTo>
                <a:cubicBezTo>
                  <a:pt x="831850" y="131762"/>
                  <a:pt x="765174" y="192087"/>
                  <a:pt x="723899" y="257174"/>
                </a:cubicBezTo>
                <a:cubicBezTo>
                  <a:pt x="682624" y="322261"/>
                  <a:pt x="677862" y="430211"/>
                  <a:pt x="628649" y="476249"/>
                </a:cubicBezTo>
                <a:cubicBezTo>
                  <a:pt x="579436" y="522287"/>
                  <a:pt x="542924" y="501649"/>
                  <a:pt x="476249" y="552449"/>
                </a:cubicBezTo>
                <a:lnTo>
                  <a:pt x="247649" y="561974"/>
                </a:lnTo>
                <a:cubicBezTo>
                  <a:pt x="195262" y="615949"/>
                  <a:pt x="131761" y="619124"/>
                  <a:pt x="95249" y="657224"/>
                </a:cubicBezTo>
                <a:lnTo>
                  <a:pt x="0" y="876300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19050">
            <a:noFill/>
            <a:round/>
            <a:headEnd/>
            <a:tailEnd/>
          </a:ln>
          <a:effectLst/>
        </p:spPr>
        <p:txBody>
          <a:bodyPr rtlCol="0" anchor="ctr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endParaRPr lang="en-CA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33886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E9290F7-C6B0-A346-918C-CFC1EFF49AA0}" type="slidenum">
              <a:rPr lang="en-US" sz="1400">
                <a:solidFill>
                  <a:srgbClr val="000000"/>
                </a:solidFill>
              </a:rPr>
              <a:pPr eaLnBrk="1" hangingPunct="1"/>
              <a:t>167</a:t>
            </a:fld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1" name="Oval 386"/>
          <p:cNvSpPr>
            <a:spLocks noChangeArrowheads="1"/>
          </p:cNvSpPr>
          <p:nvPr/>
        </p:nvSpPr>
        <p:spPr bwMode="auto">
          <a:xfrm>
            <a:off x="3588463" y="1798529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7</a:t>
            </a:r>
          </a:p>
        </p:txBody>
      </p:sp>
      <p:cxnSp>
        <p:nvCxnSpPr>
          <p:cNvPr id="12" name="Straight Connector 11"/>
          <p:cNvCxnSpPr>
            <a:stCxn id="11" idx="2"/>
            <a:endCxn id="30" idx="7"/>
          </p:cNvCxnSpPr>
          <p:nvPr/>
        </p:nvCxnSpPr>
        <p:spPr>
          <a:xfrm flipH="1">
            <a:off x="1859236" y="1958867"/>
            <a:ext cx="1729227" cy="35580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386"/>
          <p:cNvSpPr>
            <a:spLocks noChangeArrowheads="1"/>
          </p:cNvSpPr>
          <p:nvPr/>
        </p:nvSpPr>
        <p:spPr bwMode="auto">
          <a:xfrm>
            <a:off x="5887951" y="2173653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19</a:t>
            </a:r>
          </a:p>
        </p:txBody>
      </p:sp>
      <p:cxnSp>
        <p:nvCxnSpPr>
          <p:cNvPr id="14" name="Straight Connector 13"/>
          <p:cNvCxnSpPr>
            <a:stCxn id="13" idx="6"/>
            <a:endCxn id="15" idx="1"/>
          </p:cNvCxnSpPr>
          <p:nvPr/>
        </p:nvCxnSpPr>
        <p:spPr>
          <a:xfrm>
            <a:off x="6208626" y="2333991"/>
            <a:ext cx="1352892" cy="3079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386"/>
          <p:cNvSpPr>
            <a:spLocks noChangeArrowheads="1"/>
          </p:cNvSpPr>
          <p:nvPr/>
        </p:nvSpPr>
        <p:spPr bwMode="auto">
          <a:xfrm>
            <a:off x="7514556" y="2595008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31</a:t>
            </a:r>
          </a:p>
        </p:txBody>
      </p:sp>
      <p:sp>
        <p:nvSpPr>
          <p:cNvPr id="16" name="Rectangle 387"/>
          <p:cNvSpPr>
            <a:spLocks noChangeAspect="1" noChangeArrowheads="1"/>
          </p:cNvSpPr>
          <p:nvPr/>
        </p:nvSpPr>
        <p:spPr bwMode="auto">
          <a:xfrm>
            <a:off x="8254039" y="3207211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7" name="Straight Connector 16"/>
          <p:cNvCxnSpPr>
            <a:stCxn id="15" idx="5"/>
            <a:endCxn id="16" idx="0"/>
          </p:cNvCxnSpPr>
          <p:nvPr/>
        </p:nvCxnSpPr>
        <p:spPr>
          <a:xfrm>
            <a:off x="7788269" y="2868721"/>
            <a:ext cx="580864" cy="33849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386"/>
          <p:cNvSpPr>
            <a:spLocks noChangeArrowheads="1"/>
          </p:cNvSpPr>
          <p:nvPr/>
        </p:nvSpPr>
        <p:spPr bwMode="auto">
          <a:xfrm>
            <a:off x="7085367" y="3209223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23</a:t>
            </a:r>
          </a:p>
        </p:txBody>
      </p:sp>
      <p:sp>
        <p:nvSpPr>
          <p:cNvPr id="19" name="Rectangle 387"/>
          <p:cNvSpPr>
            <a:spLocks noChangeAspect="1" noChangeArrowheads="1"/>
          </p:cNvSpPr>
          <p:nvPr/>
        </p:nvSpPr>
        <p:spPr bwMode="auto">
          <a:xfrm>
            <a:off x="6867448" y="3727839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0" name="Straight Connector 19"/>
          <p:cNvCxnSpPr>
            <a:stCxn id="18" idx="3"/>
            <a:endCxn id="19" idx="0"/>
          </p:cNvCxnSpPr>
          <p:nvPr/>
        </p:nvCxnSpPr>
        <p:spPr>
          <a:xfrm flipH="1">
            <a:off x="6982542" y="3482936"/>
            <a:ext cx="149787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15" idx="3"/>
            <a:endCxn id="18" idx="0"/>
          </p:cNvCxnSpPr>
          <p:nvPr/>
        </p:nvCxnSpPr>
        <p:spPr>
          <a:xfrm flipH="1">
            <a:off x="7245705" y="2868721"/>
            <a:ext cx="315813" cy="34050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11" idx="6"/>
            <a:endCxn id="13" idx="1"/>
          </p:cNvCxnSpPr>
          <p:nvPr/>
        </p:nvCxnSpPr>
        <p:spPr>
          <a:xfrm>
            <a:off x="3909138" y="1958867"/>
            <a:ext cx="2025775" cy="261748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387"/>
          <p:cNvSpPr>
            <a:spLocks noChangeAspect="1" noChangeArrowheads="1"/>
          </p:cNvSpPr>
          <p:nvPr/>
        </p:nvSpPr>
        <p:spPr bwMode="auto">
          <a:xfrm>
            <a:off x="7422166" y="3727839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24" name="Straight Connector 23"/>
          <p:cNvCxnSpPr>
            <a:stCxn id="18" idx="5"/>
            <a:endCxn id="23" idx="0"/>
          </p:cNvCxnSpPr>
          <p:nvPr/>
        </p:nvCxnSpPr>
        <p:spPr>
          <a:xfrm>
            <a:off x="7359080" y="3482936"/>
            <a:ext cx="17818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386"/>
          <p:cNvSpPr>
            <a:spLocks noChangeArrowheads="1"/>
          </p:cNvSpPr>
          <p:nvPr/>
        </p:nvSpPr>
        <p:spPr bwMode="auto">
          <a:xfrm>
            <a:off x="5100264" y="2653200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11</a:t>
            </a:r>
          </a:p>
        </p:txBody>
      </p:sp>
      <p:cxnSp>
        <p:nvCxnSpPr>
          <p:cNvPr id="27" name="Straight Connector 26"/>
          <p:cNvCxnSpPr>
            <a:stCxn id="25" idx="3"/>
            <a:endCxn id="80" idx="7"/>
          </p:cNvCxnSpPr>
          <p:nvPr/>
        </p:nvCxnSpPr>
        <p:spPr>
          <a:xfrm flipH="1">
            <a:off x="4691121" y="2926913"/>
            <a:ext cx="456105" cy="314116"/>
          </a:xfrm>
          <a:prstGeom prst="line">
            <a:avLst/>
          </a:prstGeom>
          <a:ln w="38100">
            <a:solidFill>
              <a:schemeClr val="tx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84" idx="5"/>
            <a:endCxn id="39" idx="0"/>
          </p:cNvCxnSpPr>
          <p:nvPr/>
        </p:nvCxnSpPr>
        <p:spPr>
          <a:xfrm>
            <a:off x="5968435" y="3396580"/>
            <a:ext cx="386786" cy="34626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3" idx="3"/>
            <a:endCxn id="25" idx="7"/>
          </p:cNvCxnSpPr>
          <p:nvPr/>
        </p:nvCxnSpPr>
        <p:spPr>
          <a:xfrm flipH="1">
            <a:off x="5373977" y="2447366"/>
            <a:ext cx="560936" cy="252796"/>
          </a:xfrm>
          <a:prstGeom prst="line">
            <a:avLst/>
          </a:prstGeom>
          <a:ln w="1905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Oval 386"/>
          <p:cNvSpPr>
            <a:spLocks noChangeArrowheads="1"/>
          </p:cNvSpPr>
          <p:nvPr/>
        </p:nvSpPr>
        <p:spPr bwMode="auto">
          <a:xfrm>
            <a:off x="1585523" y="2267711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2</a:t>
            </a:r>
          </a:p>
        </p:txBody>
      </p:sp>
      <p:cxnSp>
        <p:nvCxnSpPr>
          <p:cNvPr id="32" name="Straight Connector 31"/>
          <p:cNvCxnSpPr>
            <a:stCxn id="30" idx="5"/>
            <a:endCxn id="62" idx="1"/>
          </p:cNvCxnSpPr>
          <p:nvPr/>
        </p:nvCxnSpPr>
        <p:spPr>
          <a:xfrm>
            <a:off x="1859236" y="2541424"/>
            <a:ext cx="400173" cy="3010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86"/>
          <p:cNvSpPr>
            <a:spLocks noChangeArrowheads="1"/>
          </p:cNvSpPr>
          <p:nvPr/>
        </p:nvSpPr>
        <p:spPr bwMode="auto">
          <a:xfrm>
            <a:off x="936566" y="2799026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</a:t>
            </a:r>
          </a:p>
        </p:txBody>
      </p:sp>
      <p:sp>
        <p:nvSpPr>
          <p:cNvPr id="34" name="Rectangle 387"/>
          <p:cNvSpPr>
            <a:spLocks noChangeAspect="1" noChangeArrowheads="1"/>
          </p:cNvSpPr>
          <p:nvPr/>
        </p:nvSpPr>
        <p:spPr bwMode="auto">
          <a:xfrm>
            <a:off x="787190" y="340740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5" name="Straight Connector 34"/>
          <p:cNvCxnSpPr>
            <a:stCxn id="33" idx="3"/>
            <a:endCxn id="34" idx="0"/>
          </p:cNvCxnSpPr>
          <p:nvPr/>
        </p:nvCxnSpPr>
        <p:spPr>
          <a:xfrm flipH="1">
            <a:off x="902284" y="3072739"/>
            <a:ext cx="81244" cy="3346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>
            <a:stCxn id="30" idx="3"/>
            <a:endCxn id="33" idx="7"/>
          </p:cNvCxnSpPr>
          <p:nvPr/>
        </p:nvCxnSpPr>
        <p:spPr>
          <a:xfrm flipH="1">
            <a:off x="1210279" y="2541424"/>
            <a:ext cx="422206" cy="3045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87"/>
          <p:cNvSpPr>
            <a:spLocks noChangeAspect="1" noChangeArrowheads="1"/>
          </p:cNvSpPr>
          <p:nvPr/>
        </p:nvSpPr>
        <p:spPr bwMode="auto">
          <a:xfrm>
            <a:off x="1244121" y="3396719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38" name="Straight Connector 37"/>
          <p:cNvCxnSpPr>
            <a:stCxn id="33" idx="5"/>
            <a:endCxn id="37" idx="0"/>
          </p:cNvCxnSpPr>
          <p:nvPr/>
        </p:nvCxnSpPr>
        <p:spPr>
          <a:xfrm>
            <a:off x="1210279" y="3072739"/>
            <a:ext cx="148936" cy="3239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Oval 386"/>
          <p:cNvSpPr>
            <a:spLocks noChangeArrowheads="1"/>
          </p:cNvSpPr>
          <p:nvPr/>
        </p:nvSpPr>
        <p:spPr bwMode="auto">
          <a:xfrm>
            <a:off x="6194883" y="3742842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15</a:t>
            </a:r>
          </a:p>
        </p:txBody>
      </p:sp>
      <p:sp>
        <p:nvSpPr>
          <p:cNvPr id="40" name="Rectangle 387"/>
          <p:cNvSpPr>
            <a:spLocks noChangeAspect="1" noChangeArrowheads="1"/>
          </p:cNvSpPr>
          <p:nvPr/>
        </p:nvSpPr>
        <p:spPr bwMode="auto">
          <a:xfrm>
            <a:off x="5982207" y="426145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1" name="Straight Connector 40"/>
          <p:cNvCxnSpPr>
            <a:stCxn id="39" idx="3"/>
            <a:endCxn id="40" idx="0"/>
          </p:cNvCxnSpPr>
          <p:nvPr/>
        </p:nvCxnSpPr>
        <p:spPr>
          <a:xfrm flipH="1">
            <a:off x="6097301" y="4016555"/>
            <a:ext cx="144544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387"/>
          <p:cNvSpPr>
            <a:spLocks noChangeAspect="1" noChangeArrowheads="1"/>
          </p:cNvSpPr>
          <p:nvPr/>
        </p:nvSpPr>
        <p:spPr bwMode="auto">
          <a:xfrm>
            <a:off x="6559642" y="4261458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43" name="Straight Connector 42"/>
          <p:cNvCxnSpPr>
            <a:stCxn id="39" idx="5"/>
            <a:endCxn id="42" idx="0"/>
          </p:cNvCxnSpPr>
          <p:nvPr/>
        </p:nvCxnSpPr>
        <p:spPr>
          <a:xfrm>
            <a:off x="6468596" y="4016555"/>
            <a:ext cx="206140" cy="2449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913755" y="246318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15692" y="3579528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244121" y="3557538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594200" y="1945341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5956520" y="442574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6530690" y="442574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6842541" y="389212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7386417" y="389212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8240065" y="338391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317753" y="3465307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068158" y="231921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3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7529718" y="2272638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981486" y="2948418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5980282" y="1849344"/>
            <a:ext cx="117019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4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3609787" y="146840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5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62" name="Oval 386"/>
          <p:cNvSpPr>
            <a:spLocks noChangeArrowheads="1"/>
          </p:cNvSpPr>
          <p:nvPr/>
        </p:nvSpPr>
        <p:spPr bwMode="auto">
          <a:xfrm>
            <a:off x="2212447" y="2795545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3</a:t>
            </a:r>
          </a:p>
        </p:txBody>
      </p:sp>
      <p:sp>
        <p:nvSpPr>
          <p:cNvPr id="63" name="Rectangle 387"/>
          <p:cNvSpPr>
            <a:spLocks noChangeAspect="1" noChangeArrowheads="1"/>
          </p:cNvSpPr>
          <p:nvPr/>
        </p:nvSpPr>
        <p:spPr bwMode="auto">
          <a:xfrm>
            <a:off x="1877927" y="3400943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4" name="Straight Connector 63"/>
          <p:cNvCxnSpPr>
            <a:stCxn id="62" idx="3"/>
            <a:endCxn id="63" idx="0"/>
          </p:cNvCxnSpPr>
          <p:nvPr/>
        </p:nvCxnSpPr>
        <p:spPr>
          <a:xfrm flipH="1">
            <a:off x="1993021" y="3069258"/>
            <a:ext cx="266388" cy="3316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>
            <a:stCxn id="62" idx="5"/>
          </p:cNvCxnSpPr>
          <p:nvPr/>
        </p:nvCxnSpPr>
        <p:spPr>
          <a:xfrm>
            <a:off x="2486160" y="3069258"/>
            <a:ext cx="339337" cy="31157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Oval 386"/>
          <p:cNvSpPr>
            <a:spLocks noChangeArrowheads="1"/>
          </p:cNvSpPr>
          <p:nvPr/>
        </p:nvSpPr>
        <p:spPr bwMode="auto">
          <a:xfrm>
            <a:off x="2646617" y="3362513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4</a:t>
            </a:r>
          </a:p>
        </p:txBody>
      </p:sp>
      <p:sp>
        <p:nvSpPr>
          <p:cNvPr id="68" name="Rectangle 387"/>
          <p:cNvSpPr>
            <a:spLocks noChangeAspect="1" noChangeArrowheads="1"/>
          </p:cNvSpPr>
          <p:nvPr/>
        </p:nvSpPr>
        <p:spPr bwMode="auto">
          <a:xfrm>
            <a:off x="2433941" y="3881128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69" name="Straight Connector 68"/>
          <p:cNvCxnSpPr>
            <a:stCxn id="67" idx="3"/>
            <a:endCxn id="68" idx="0"/>
          </p:cNvCxnSpPr>
          <p:nvPr/>
        </p:nvCxnSpPr>
        <p:spPr>
          <a:xfrm flipH="1">
            <a:off x="2549035" y="3646209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Rectangle 387"/>
          <p:cNvSpPr>
            <a:spLocks noChangeAspect="1" noChangeArrowheads="1"/>
          </p:cNvSpPr>
          <p:nvPr/>
        </p:nvSpPr>
        <p:spPr bwMode="auto">
          <a:xfrm>
            <a:off x="3011376" y="3881128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71" name="Straight Connector 70"/>
          <p:cNvCxnSpPr>
            <a:stCxn id="67" idx="5"/>
            <a:endCxn id="70" idx="0"/>
          </p:cNvCxnSpPr>
          <p:nvPr/>
        </p:nvCxnSpPr>
        <p:spPr>
          <a:xfrm>
            <a:off x="2920330" y="3646209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tangle 71"/>
          <p:cNvSpPr/>
          <p:nvPr/>
        </p:nvSpPr>
        <p:spPr>
          <a:xfrm>
            <a:off x="1806429" y="3574011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2408254" y="404541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2982424" y="404541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2769487" y="3084978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2363550" y="2471619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80" name="Oval 386"/>
          <p:cNvSpPr>
            <a:spLocks noChangeArrowheads="1"/>
          </p:cNvSpPr>
          <p:nvPr/>
        </p:nvSpPr>
        <p:spPr bwMode="auto">
          <a:xfrm>
            <a:off x="4417408" y="31940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9</a:t>
            </a:r>
          </a:p>
        </p:txBody>
      </p:sp>
      <p:cxnSp>
        <p:nvCxnSpPr>
          <p:cNvPr id="82" name="Straight Connector 81"/>
          <p:cNvCxnSpPr>
            <a:stCxn id="80" idx="3"/>
            <a:endCxn id="96" idx="7"/>
          </p:cNvCxnSpPr>
          <p:nvPr/>
        </p:nvCxnSpPr>
        <p:spPr>
          <a:xfrm flipH="1">
            <a:off x="4190377" y="3467780"/>
            <a:ext cx="273993" cy="35903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>
            <a:stCxn id="25" idx="5"/>
            <a:endCxn id="84" idx="1"/>
          </p:cNvCxnSpPr>
          <p:nvPr/>
        </p:nvCxnSpPr>
        <p:spPr>
          <a:xfrm>
            <a:off x="5373977" y="2926913"/>
            <a:ext cx="367707" cy="242916"/>
          </a:xfrm>
          <a:prstGeom prst="line">
            <a:avLst/>
          </a:prstGeom>
          <a:ln w="38100">
            <a:solidFill>
              <a:schemeClr val="tx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Oval 386"/>
          <p:cNvSpPr>
            <a:spLocks noChangeArrowheads="1"/>
          </p:cNvSpPr>
          <p:nvPr/>
        </p:nvSpPr>
        <p:spPr bwMode="auto">
          <a:xfrm>
            <a:off x="5694722" y="3122867"/>
            <a:ext cx="320675" cy="3206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13</a:t>
            </a:r>
          </a:p>
        </p:txBody>
      </p:sp>
      <p:sp>
        <p:nvSpPr>
          <p:cNvPr id="85" name="Rectangle 387"/>
          <p:cNvSpPr>
            <a:spLocks noChangeAspect="1" noChangeArrowheads="1"/>
          </p:cNvSpPr>
          <p:nvPr/>
        </p:nvSpPr>
        <p:spPr bwMode="auto">
          <a:xfrm>
            <a:off x="4728677" y="3811776"/>
            <a:ext cx="230188" cy="230188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86" name="Straight Connector 85"/>
          <p:cNvCxnSpPr>
            <a:stCxn id="84" idx="3"/>
            <a:endCxn id="111" idx="0"/>
          </p:cNvCxnSpPr>
          <p:nvPr/>
        </p:nvCxnSpPr>
        <p:spPr>
          <a:xfrm flipH="1">
            <a:off x="5442109" y="3396580"/>
            <a:ext cx="299575" cy="3345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80" idx="5"/>
            <a:endCxn id="85" idx="0"/>
          </p:cNvCxnSpPr>
          <p:nvPr/>
        </p:nvCxnSpPr>
        <p:spPr>
          <a:xfrm>
            <a:off x="4691121" y="3467780"/>
            <a:ext cx="152650" cy="343996"/>
          </a:xfrm>
          <a:prstGeom prst="line">
            <a:avLst/>
          </a:prstGeom>
          <a:ln w="19050">
            <a:solidFill>
              <a:schemeClr val="tx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tangle 89"/>
          <p:cNvSpPr/>
          <p:nvPr/>
        </p:nvSpPr>
        <p:spPr>
          <a:xfrm>
            <a:off x="4702990" y="397606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5773612" y="2811076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415533" y="2860698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2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96" name="Oval 386"/>
          <p:cNvSpPr>
            <a:spLocks noChangeArrowheads="1"/>
          </p:cNvSpPr>
          <p:nvPr/>
        </p:nvSpPr>
        <p:spPr bwMode="auto">
          <a:xfrm>
            <a:off x="3916664" y="3778142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2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8</a:t>
            </a:r>
          </a:p>
        </p:txBody>
      </p:sp>
      <p:sp>
        <p:nvSpPr>
          <p:cNvPr id="97" name="Rectangle 387"/>
          <p:cNvSpPr>
            <a:spLocks noChangeAspect="1" noChangeArrowheads="1"/>
          </p:cNvSpPr>
          <p:nvPr/>
        </p:nvSpPr>
        <p:spPr bwMode="auto">
          <a:xfrm>
            <a:off x="3703988" y="4296757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98" name="Straight Connector 97"/>
          <p:cNvCxnSpPr>
            <a:stCxn id="96" idx="3"/>
            <a:endCxn id="97" idx="0"/>
          </p:cNvCxnSpPr>
          <p:nvPr/>
        </p:nvCxnSpPr>
        <p:spPr>
          <a:xfrm flipH="1">
            <a:off x="3819082" y="4061838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387"/>
          <p:cNvSpPr>
            <a:spLocks noChangeAspect="1" noChangeArrowheads="1"/>
          </p:cNvSpPr>
          <p:nvPr/>
        </p:nvSpPr>
        <p:spPr bwMode="auto">
          <a:xfrm>
            <a:off x="4281423" y="4296757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00" name="Straight Connector 99"/>
          <p:cNvCxnSpPr>
            <a:stCxn id="96" idx="5"/>
            <a:endCxn id="99" idx="0"/>
          </p:cNvCxnSpPr>
          <p:nvPr/>
        </p:nvCxnSpPr>
        <p:spPr>
          <a:xfrm>
            <a:off x="4190377" y="4061838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Rectangle 100"/>
          <p:cNvSpPr/>
          <p:nvPr/>
        </p:nvSpPr>
        <p:spPr>
          <a:xfrm>
            <a:off x="3678301" y="446104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4252471" y="4461045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3926158" y="3493881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66536" y="5395685"/>
            <a:ext cx="7820264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defTabSz="116205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00"/>
                </a:solidFill>
                <a:latin typeface="Arial"/>
                <a:cs typeface="+mn-cs"/>
              </a:rPr>
              <a:t>Step 2.3: </a:t>
            </a:r>
            <a:r>
              <a:rPr lang="en-CA" sz="1800" i="0" dirty="0" err="1">
                <a:solidFill>
                  <a:srgbClr val="000000"/>
                </a:solidFill>
                <a:latin typeface="Arial"/>
                <a:cs typeface="+mn-cs"/>
              </a:rPr>
              <a:t>trinode</a:t>
            </a:r>
            <a:r>
              <a:rPr lang="en-CA" sz="1800" i="0" dirty="0">
                <a:solidFill>
                  <a:srgbClr val="000000"/>
                </a:solidFill>
                <a:latin typeface="Arial"/>
                <a:cs typeface="+mn-cs"/>
              </a:rPr>
              <a:t> restructured; balance restored.   DONE!</a:t>
            </a:r>
          </a:p>
        </p:txBody>
      </p:sp>
      <p:sp>
        <p:nvSpPr>
          <p:cNvPr id="111" name="Oval 386"/>
          <p:cNvSpPr>
            <a:spLocks noChangeArrowheads="1"/>
          </p:cNvSpPr>
          <p:nvPr/>
        </p:nvSpPr>
        <p:spPr bwMode="auto">
          <a:xfrm>
            <a:off x="5281771" y="3731149"/>
            <a:ext cx="320675" cy="33237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lIns="0" tIns="0" rIns="0" anchor="ctr" anchorCtr="1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dirty="0">
                <a:solidFill>
                  <a:srgbClr val="000000"/>
                </a:solidFill>
                <a:latin typeface="Times New Roman" charset="0"/>
                <a:cs typeface="+mn-cs"/>
                <a:sym typeface="Symbol" charset="0"/>
              </a:rPr>
              <a:t>12</a:t>
            </a:r>
          </a:p>
        </p:txBody>
      </p:sp>
      <p:sp>
        <p:nvSpPr>
          <p:cNvPr id="112" name="Rectangle 387"/>
          <p:cNvSpPr>
            <a:spLocks noChangeAspect="1" noChangeArrowheads="1"/>
          </p:cNvSpPr>
          <p:nvPr/>
        </p:nvSpPr>
        <p:spPr bwMode="auto">
          <a:xfrm>
            <a:off x="5069095" y="4249764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13" name="Straight Connector 112"/>
          <p:cNvCxnSpPr>
            <a:stCxn id="111" idx="3"/>
            <a:endCxn id="112" idx="0"/>
          </p:cNvCxnSpPr>
          <p:nvPr/>
        </p:nvCxnSpPr>
        <p:spPr>
          <a:xfrm flipH="1">
            <a:off x="5184189" y="4014845"/>
            <a:ext cx="144544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Rectangle 387"/>
          <p:cNvSpPr>
            <a:spLocks noChangeAspect="1" noChangeArrowheads="1"/>
          </p:cNvSpPr>
          <p:nvPr/>
        </p:nvSpPr>
        <p:spPr bwMode="auto">
          <a:xfrm>
            <a:off x="5646530" y="4249764"/>
            <a:ext cx="230188" cy="238583"/>
          </a:xfrm>
          <a:prstGeom prst="rect">
            <a:avLst/>
          </a:prstGeom>
          <a:solidFill>
            <a:schemeClr val="folHlink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 sz="1800" i="0">
              <a:solidFill>
                <a:srgbClr val="000000"/>
              </a:solidFill>
              <a:latin typeface="Arial"/>
              <a:cs typeface="+mn-cs"/>
            </a:endParaRPr>
          </a:p>
        </p:txBody>
      </p:sp>
      <p:cxnSp>
        <p:nvCxnSpPr>
          <p:cNvPr id="115" name="Straight Connector 114"/>
          <p:cNvCxnSpPr>
            <a:stCxn id="111" idx="5"/>
            <a:endCxn id="114" idx="0"/>
          </p:cNvCxnSpPr>
          <p:nvPr/>
        </p:nvCxnSpPr>
        <p:spPr>
          <a:xfrm>
            <a:off x="5555484" y="4014845"/>
            <a:ext cx="206140" cy="23491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Rectangle 115"/>
          <p:cNvSpPr/>
          <p:nvPr/>
        </p:nvSpPr>
        <p:spPr>
          <a:xfrm>
            <a:off x="5175360" y="4395571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17" name="Rectangle 116"/>
          <p:cNvSpPr/>
          <p:nvPr/>
        </p:nvSpPr>
        <p:spPr>
          <a:xfrm>
            <a:off x="5749530" y="4395571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C00000"/>
                </a:solidFill>
                <a:latin typeface="Arial"/>
                <a:cs typeface="+mn-cs"/>
              </a:rPr>
              <a:t>0</a:t>
            </a:r>
            <a:endParaRPr lang="en-CA" sz="1800" i="0" dirty="0">
              <a:solidFill>
                <a:srgbClr val="C00000"/>
              </a:solidFill>
              <a:latin typeface="Arial"/>
              <a:cs typeface="+mn-cs"/>
            </a:endParaRPr>
          </a:p>
        </p:txBody>
      </p:sp>
      <p:sp>
        <p:nvSpPr>
          <p:cNvPr id="118" name="Rectangle 117"/>
          <p:cNvSpPr/>
          <p:nvPr/>
        </p:nvSpPr>
        <p:spPr>
          <a:xfrm>
            <a:off x="5081812" y="3546483"/>
            <a:ext cx="3016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i="0" dirty="0">
                <a:solidFill>
                  <a:srgbClr val="0000FF"/>
                </a:solidFill>
                <a:latin typeface="Arial"/>
                <a:cs typeface="+mn-cs"/>
              </a:rPr>
              <a:t>1</a:t>
            </a:r>
            <a:endParaRPr lang="en-CA" sz="1800" i="0" dirty="0">
              <a:solidFill>
                <a:srgbClr val="0000FF"/>
              </a:solidFill>
              <a:latin typeface="Arial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005262" y="3028300"/>
            <a:ext cx="2744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dirty="0">
                <a:solidFill>
                  <a:srgbClr val="000000"/>
                </a:solidFill>
                <a:cs typeface="Times New Roman" panose="02020603050405020304" pitchFamily="18" charset="0"/>
              </a:rPr>
              <a:t>z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4191000" y="3053824"/>
            <a:ext cx="2872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dirty="0">
                <a:solidFill>
                  <a:srgbClr val="000000"/>
                </a:solidFill>
                <a:cs typeface="Times New Roman" panose="02020603050405020304" pitchFamily="18" charset="0"/>
              </a:rPr>
              <a:t>y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4856266" y="2485238"/>
            <a:ext cx="3000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800" b="1" dirty="0">
                <a:solidFill>
                  <a:srgbClr val="000000"/>
                </a:solidFill>
                <a:cs typeface="Times New Roman" panose="02020603050405020304" pitchFamily="18" charset="0"/>
              </a:rPr>
              <a:t>x</a:t>
            </a:r>
          </a:p>
        </p:txBody>
      </p:sp>
      <p:sp>
        <p:nvSpPr>
          <p:cNvPr id="106" name="Title 3"/>
          <p:cNvSpPr>
            <a:spLocks noGrp="1"/>
          </p:cNvSpPr>
          <p:nvPr>
            <p:ph type="title"/>
          </p:nvPr>
        </p:nvSpPr>
        <p:spPr>
          <a:xfrm>
            <a:off x="457200" y="100008"/>
            <a:ext cx="8229600" cy="566447"/>
          </a:xfrm>
        </p:spPr>
        <p:txBody>
          <a:bodyPr/>
          <a:lstStyle/>
          <a:p>
            <a:r>
              <a:rPr lang="en-US" dirty="0"/>
              <a:t>Rebalancing after an Insertion</a:t>
            </a:r>
          </a:p>
        </p:txBody>
      </p:sp>
      <p:sp>
        <p:nvSpPr>
          <p:cNvPr id="107" name="Rectangle 106"/>
          <p:cNvSpPr/>
          <p:nvPr/>
        </p:nvSpPr>
        <p:spPr>
          <a:xfrm>
            <a:off x="249267" y="638513"/>
            <a:ext cx="37538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i="0" kern="0" dirty="0">
                <a:solidFill>
                  <a:srgbClr val="000000"/>
                </a:solidFill>
                <a:latin typeface="Arial"/>
                <a:cs typeface="+mn-cs"/>
              </a:rPr>
              <a:t>Example: Insert 12</a:t>
            </a:r>
            <a:endParaRPr lang="en-US" sz="1800" i="0" dirty="0">
              <a:solidFill>
                <a:srgbClr val="00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00560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14522"/>
            <a:ext cx="8229600" cy="566447"/>
          </a:xfrm>
        </p:spPr>
        <p:txBody>
          <a:bodyPr/>
          <a:lstStyle/>
          <a:p>
            <a:r>
              <a:rPr lang="en-US" dirty="0"/>
              <a:t>Rebalancing after a deletion</a:t>
            </a:r>
          </a:p>
        </p:txBody>
      </p:sp>
      <p:sp>
        <p:nvSpPr>
          <p:cNvPr id="98" name="Content Placeholder 2"/>
          <p:cNvSpPr>
            <a:spLocks noGrp="1"/>
          </p:cNvSpPr>
          <p:nvPr>
            <p:ph idx="1"/>
          </p:nvPr>
        </p:nvSpPr>
        <p:spPr>
          <a:xfrm>
            <a:off x="98924" y="973404"/>
            <a:ext cx="5160114" cy="4957054"/>
          </a:xfrm>
        </p:spPr>
        <p:txBody>
          <a:bodyPr/>
          <a:lstStyle/>
          <a:p>
            <a:r>
              <a:rPr lang="en-US" sz="2000" dirty="0"/>
              <a:t>Very similar to before.</a:t>
            </a:r>
          </a:p>
          <a:p>
            <a:pPr lvl="1"/>
            <a:r>
              <a:rPr lang="en-US" sz="1800" dirty="0"/>
              <a:t>Unfortunately, </a:t>
            </a:r>
            <a:r>
              <a:rPr lang="en-US" sz="1800" dirty="0" err="1"/>
              <a:t>trinode</a:t>
            </a:r>
            <a:r>
              <a:rPr lang="en-US" sz="1800" dirty="0"/>
              <a:t> restructuring may reduce the height of the </a:t>
            </a:r>
            <a:r>
              <a:rPr lang="en-US" sz="1800" dirty="0" err="1"/>
              <a:t>subtree</a:t>
            </a:r>
            <a:r>
              <a:rPr lang="en-US" sz="1800" dirty="0"/>
              <a:t>, causing another imbalance further up the tree.</a:t>
            </a:r>
          </a:p>
          <a:p>
            <a:pPr lvl="1"/>
            <a:r>
              <a:rPr lang="en-US" sz="1800" dirty="0"/>
              <a:t>Thus this search and repair process must in the worst case be repeated until we reach the root.</a:t>
            </a:r>
          </a:p>
          <a:p>
            <a:pPr lvl="1"/>
            <a:r>
              <a:rPr lang="en-US" sz="1800" dirty="0"/>
              <a:t>See text for implementation.</a:t>
            </a:r>
          </a:p>
        </p:txBody>
      </p:sp>
    </p:spTree>
    <p:extLst>
      <p:ext uri="{BB962C8B-B14F-4D97-AF65-F5344CB8AC3E}">
        <p14:creationId xmlns:p14="http://schemas.microsoft.com/office/powerpoint/2010/main" val="817121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477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 </a:t>
            </a:r>
            <a:endParaRPr lang="en-CA" altLang="en-US"/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228600" y="2286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705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30"/>
          <p:cNvGrpSpPr>
            <a:grpSpLocks/>
          </p:cNvGrpSpPr>
          <p:nvPr/>
        </p:nvGrpSpPr>
        <p:grpSpPr bwMode="auto">
          <a:xfrm>
            <a:off x="5410200" y="2560638"/>
            <a:ext cx="1098550" cy="1401762"/>
            <a:chOff x="5410200" y="2560637"/>
            <a:chExt cx="1098550" cy="1401763"/>
          </a:xfrm>
        </p:grpSpPr>
        <p:grpSp>
          <p:nvGrpSpPr>
            <p:cNvPr id="37927" name="Group 14"/>
            <p:cNvGrpSpPr>
              <a:grpSpLocks/>
            </p:cNvGrpSpPr>
            <p:nvPr/>
          </p:nvGrpSpPr>
          <p:grpSpPr bwMode="auto">
            <a:xfrm>
              <a:off x="5410200" y="2913062"/>
              <a:ext cx="1098550" cy="1049338"/>
              <a:chOff x="533400" y="4025721"/>
              <a:chExt cx="1098316" cy="1048901"/>
            </a:xfrm>
          </p:grpSpPr>
          <p:sp>
            <p:nvSpPr>
              <p:cNvPr id="37930" name="Rectangle 85"/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7931" name="Rectangle 58"/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>
                    <a:solidFill>
                      <a:srgbClr val="FF9900"/>
                    </a:solidFill>
                    <a:cs typeface="Arial" charset="0"/>
                  </a:rPr>
                  <a:t>head</a:t>
                </a:r>
              </a:p>
            </p:txBody>
          </p:sp>
        </p:grpSp>
        <p:sp>
          <p:nvSpPr>
            <p:cNvPr id="37928" name="Rectangle 60"/>
            <p:cNvSpPr>
              <a:spLocks noChangeArrowheads="1"/>
            </p:cNvSpPr>
            <p:nvPr/>
          </p:nvSpPr>
          <p:spPr bwMode="auto">
            <a:xfrm>
              <a:off x="5715000" y="307975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00FFFF"/>
                  </a:solidFill>
                  <a:cs typeface="Arial" charset="0"/>
                </a:rPr>
                <a:t>2039</a:t>
              </a:r>
            </a:p>
          </p:txBody>
        </p:sp>
        <p:cxnSp>
          <p:nvCxnSpPr>
            <p:cNvPr id="37929" name="Straight Arrow Connector 33"/>
            <p:cNvCxnSpPr>
              <a:cxnSpLocks noChangeShapeType="1"/>
              <a:stCxn id="37928" idx="0"/>
            </p:cNvCxnSpPr>
            <p:nvPr/>
          </p:nvCxnSpPr>
          <p:spPr bwMode="auto">
            <a:xfrm flipH="1" flipV="1">
              <a:off x="5819160" y="2560637"/>
              <a:ext cx="126822" cy="519113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" name="Rectangle 10"/>
          <p:cNvSpPr/>
          <p:nvPr/>
        </p:nvSpPr>
        <p:spPr>
          <a:xfrm>
            <a:off x="457200" y="801688"/>
            <a:ext cx="8686800" cy="52387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Positions/Pointers: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 bwMode="auto">
          <a:xfrm>
            <a:off x="841375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600" i="0" kern="0" dirty="0">
                <a:solidFill>
                  <a:srgbClr val="FFFF00"/>
                </a:solidFill>
              </a:rPr>
              <a:t>Implementations of Positions/Pointers</a:t>
            </a:r>
          </a:p>
        </p:txBody>
      </p:sp>
      <p:sp>
        <p:nvSpPr>
          <p:cNvPr id="37893" name="Rectangle 38"/>
          <p:cNvSpPr>
            <a:spLocks noChangeArrowheads="1"/>
          </p:cNvSpPr>
          <p:nvPr/>
        </p:nvSpPr>
        <p:spPr bwMode="auto">
          <a:xfrm>
            <a:off x="3340100" y="774700"/>
            <a:ext cx="6858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  <a:cs typeface="Arial" charset="0"/>
              </a:rPr>
              <a:t>Now lets redo it in Java.</a:t>
            </a:r>
            <a:endParaRPr lang="en-CA" altLang="en-US" sz="2800" i="0">
              <a:solidFill>
                <a:srgbClr val="FF9900"/>
              </a:solidFill>
              <a:cs typeface="Arial" charset="0"/>
            </a:endParaRPr>
          </a:p>
        </p:txBody>
      </p:sp>
      <p:grpSp>
        <p:nvGrpSpPr>
          <p:cNvPr id="37894" name="Group 4"/>
          <p:cNvGrpSpPr>
            <a:grpSpLocks/>
          </p:cNvGrpSpPr>
          <p:nvPr/>
        </p:nvGrpSpPr>
        <p:grpSpPr bwMode="auto">
          <a:xfrm>
            <a:off x="5029200" y="1620838"/>
            <a:ext cx="1371600" cy="882650"/>
            <a:chOff x="990600" y="2535887"/>
            <a:chExt cx="1371600" cy="881308"/>
          </a:xfrm>
        </p:grpSpPr>
        <p:sp>
          <p:nvSpPr>
            <p:cNvPr id="37923" name="Rectangle 59"/>
            <p:cNvSpPr>
              <a:spLocks noChangeArrowheads="1"/>
            </p:cNvSpPr>
            <p:nvPr/>
          </p:nvSpPr>
          <p:spPr bwMode="auto">
            <a:xfrm>
              <a:off x="990600" y="3140196"/>
              <a:ext cx="7899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FF9900"/>
                  </a:solidFill>
                  <a:cs typeface="Arial" charset="0"/>
                </a:rPr>
                <a:t>element</a:t>
              </a:r>
            </a:p>
          </p:txBody>
        </p:sp>
        <p:sp>
          <p:nvSpPr>
            <p:cNvPr id="37924" name="Rectangle 82"/>
            <p:cNvSpPr>
              <a:spLocks noChangeArrowheads="1"/>
            </p:cNvSpPr>
            <p:nvPr/>
          </p:nvSpPr>
          <p:spPr bwMode="auto">
            <a:xfrm>
              <a:off x="1077098" y="2535887"/>
              <a:ext cx="642551" cy="590554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7925" name="Rectangle 83"/>
            <p:cNvSpPr>
              <a:spLocks noChangeArrowheads="1"/>
            </p:cNvSpPr>
            <p:nvPr/>
          </p:nvSpPr>
          <p:spPr bwMode="auto">
            <a:xfrm>
              <a:off x="1719649" y="2535887"/>
              <a:ext cx="642551" cy="590554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7926" name="Rectangle 59"/>
            <p:cNvSpPr>
              <a:spLocks noChangeArrowheads="1"/>
            </p:cNvSpPr>
            <p:nvPr/>
          </p:nvSpPr>
          <p:spPr bwMode="auto">
            <a:xfrm>
              <a:off x="1825079" y="3136072"/>
              <a:ext cx="38472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FF9900"/>
                  </a:solidFill>
                  <a:cs typeface="Arial" charset="0"/>
                </a:rPr>
                <a:t>next</a:t>
              </a:r>
            </a:p>
          </p:txBody>
        </p:sp>
      </p:grp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228600" y="4495800"/>
            <a:ext cx="89154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The right hand side of the “=” specifies a memory location.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So does its left hand side.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The action is to put the value contained in the first </a:t>
            </a:r>
            <a:br>
              <a:rPr lang="en-CA" altLang="en-US" sz="2800" i="0">
                <a:solidFill>
                  <a:srgbClr val="FFFFFF"/>
                </a:solidFill>
                <a:cs typeface="Arial" charset="0"/>
              </a:rPr>
            </a:b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   into the second. </a:t>
            </a:r>
          </a:p>
        </p:txBody>
      </p:sp>
      <p:sp>
        <p:nvSpPr>
          <p:cNvPr id="37896" name="Rectangle 60"/>
          <p:cNvSpPr>
            <a:spLocks noChangeArrowheads="1"/>
          </p:cNvSpPr>
          <p:nvPr/>
        </p:nvSpPr>
        <p:spPr bwMode="auto">
          <a:xfrm>
            <a:off x="5038725" y="2462213"/>
            <a:ext cx="4603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FFFF"/>
                </a:solidFill>
                <a:cs typeface="Arial" charset="0"/>
              </a:rPr>
              <a:t>2039</a:t>
            </a:r>
          </a:p>
        </p:txBody>
      </p:sp>
      <p:sp>
        <p:nvSpPr>
          <p:cNvPr id="37897" name="Rectangle 25"/>
          <p:cNvSpPr>
            <a:spLocks noChangeArrowheads="1"/>
          </p:cNvSpPr>
          <p:nvPr/>
        </p:nvSpPr>
        <p:spPr bwMode="auto">
          <a:xfrm>
            <a:off x="5245100" y="1676400"/>
            <a:ext cx="927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5</a:t>
            </a:r>
          </a:p>
        </p:txBody>
      </p:sp>
      <p:grpSp>
        <p:nvGrpSpPr>
          <p:cNvPr id="37898" name="Group 51"/>
          <p:cNvGrpSpPr>
            <a:grpSpLocks/>
          </p:cNvGrpSpPr>
          <p:nvPr/>
        </p:nvGrpSpPr>
        <p:grpSpPr bwMode="auto">
          <a:xfrm>
            <a:off x="6858000" y="1625600"/>
            <a:ext cx="1371600" cy="1117600"/>
            <a:chOff x="6858000" y="1626096"/>
            <a:chExt cx="1371600" cy="1117104"/>
          </a:xfrm>
        </p:grpSpPr>
        <p:grpSp>
          <p:nvGrpSpPr>
            <p:cNvPr id="37917" name="Group 30"/>
            <p:cNvGrpSpPr>
              <a:grpSpLocks/>
            </p:cNvGrpSpPr>
            <p:nvPr/>
          </p:nvGrpSpPr>
          <p:grpSpPr bwMode="auto">
            <a:xfrm>
              <a:off x="6858000" y="1626096"/>
              <a:ext cx="1371600" cy="881308"/>
              <a:chOff x="990600" y="2535887"/>
              <a:chExt cx="1371600" cy="881308"/>
            </a:xfrm>
          </p:grpSpPr>
          <p:sp>
            <p:nvSpPr>
              <p:cNvPr id="37919" name="Rectangle 59"/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8996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>
                    <a:solidFill>
                      <a:srgbClr val="FF9900"/>
                    </a:solidFill>
                    <a:cs typeface="Arial" charset="0"/>
                  </a:rPr>
                  <a:t>element</a:t>
                </a:r>
              </a:p>
            </p:txBody>
          </p:sp>
          <p:sp>
            <p:nvSpPr>
              <p:cNvPr id="37920" name="Rectangle 82"/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7921" name="Rectangle 83"/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7922" name="Rectangle 59"/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>
                    <a:solidFill>
                      <a:srgbClr val="FF9900"/>
                    </a:solidFill>
                    <a:cs typeface="Arial" charset="0"/>
                  </a:rPr>
                  <a:t>next</a:t>
                </a:r>
              </a:p>
            </p:txBody>
          </p:sp>
        </p:grpSp>
        <p:sp>
          <p:nvSpPr>
            <p:cNvPr id="37918" name="Rectangle 60"/>
            <p:cNvSpPr>
              <a:spLocks noChangeArrowheads="1"/>
            </p:cNvSpPr>
            <p:nvPr/>
          </p:nvSpPr>
          <p:spPr bwMode="auto">
            <a:xfrm>
              <a:off x="6866787" y="2466201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00FFFF"/>
                  </a:solidFill>
                  <a:cs typeface="Arial" charset="0"/>
                </a:rPr>
                <a:t>2182</a:t>
              </a:r>
            </a:p>
          </p:txBody>
        </p:sp>
      </p:grpSp>
      <p:grpSp>
        <p:nvGrpSpPr>
          <p:cNvPr id="37899" name="Group 58"/>
          <p:cNvGrpSpPr>
            <a:grpSpLocks/>
          </p:cNvGrpSpPr>
          <p:nvPr/>
        </p:nvGrpSpPr>
        <p:grpSpPr bwMode="auto">
          <a:xfrm>
            <a:off x="5854700" y="1792288"/>
            <a:ext cx="1003300" cy="277812"/>
            <a:chOff x="5854148" y="1792356"/>
            <a:chExt cx="1003852" cy="276999"/>
          </a:xfrm>
        </p:grpSpPr>
        <p:sp>
          <p:nvSpPr>
            <p:cNvPr id="37915" name="Rectangle 60"/>
            <p:cNvSpPr>
              <a:spLocks noChangeArrowheads="1"/>
            </p:cNvSpPr>
            <p:nvPr/>
          </p:nvSpPr>
          <p:spPr bwMode="auto">
            <a:xfrm>
              <a:off x="5854148" y="1792356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00FFFF"/>
                  </a:solidFill>
                  <a:cs typeface="Arial" charset="0"/>
                </a:rPr>
                <a:t>2182</a:t>
              </a:r>
            </a:p>
          </p:txBody>
        </p:sp>
        <p:cxnSp>
          <p:nvCxnSpPr>
            <p:cNvPr id="37916" name="Straight Arrow Connector 39"/>
            <p:cNvCxnSpPr>
              <a:cxnSpLocks noChangeShapeType="1"/>
            </p:cNvCxnSpPr>
            <p:nvPr/>
          </p:nvCxnSpPr>
          <p:spPr bwMode="auto">
            <a:xfrm flipV="1">
              <a:off x="6172200" y="1966502"/>
              <a:ext cx="685800" cy="102853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2" name="Oval 61"/>
          <p:cNvSpPr>
            <a:spLocks noChangeArrowheads="1"/>
          </p:cNvSpPr>
          <p:nvPr/>
        </p:nvSpPr>
        <p:spPr bwMode="auto">
          <a:xfrm>
            <a:off x="5613400" y="1520825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63" name="Oval 62"/>
          <p:cNvSpPr>
            <a:spLocks noChangeArrowheads="1"/>
          </p:cNvSpPr>
          <p:nvPr/>
        </p:nvSpPr>
        <p:spPr bwMode="auto">
          <a:xfrm>
            <a:off x="7397750" y="1524000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750888" y="1460500"/>
            <a:ext cx="9826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head</a:t>
            </a:r>
          </a:p>
        </p:txBody>
      </p:sp>
      <p:sp>
        <p:nvSpPr>
          <p:cNvPr id="65" name="Rectangle 64"/>
          <p:cNvSpPr>
            <a:spLocks noChangeArrowheads="1"/>
          </p:cNvSpPr>
          <p:nvPr/>
        </p:nvSpPr>
        <p:spPr bwMode="auto">
          <a:xfrm>
            <a:off x="1581150" y="1473200"/>
            <a:ext cx="971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.next</a:t>
            </a:r>
          </a:p>
        </p:txBody>
      </p:sp>
      <p:sp>
        <p:nvSpPr>
          <p:cNvPr id="68" name="Oval 67"/>
          <p:cNvSpPr>
            <a:spLocks noChangeArrowheads="1"/>
          </p:cNvSpPr>
          <p:nvPr/>
        </p:nvSpPr>
        <p:spPr bwMode="auto">
          <a:xfrm>
            <a:off x="5461000" y="2790825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71" name="Rectangle 70"/>
          <p:cNvSpPr>
            <a:spLocks noChangeArrowheads="1"/>
          </p:cNvSpPr>
          <p:nvPr/>
        </p:nvSpPr>
        <p:spPr bwMode="auto">
          <a:xfrm>
            <a:off x="2381250" y="1485900"/>
            <a:ext cx="971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.next</a:t>
            </a:r>
          </a:p>
        </p:txBody>
      </p:sp>
      <p:sp>
        <p:nvSpPr>
          <p:cNvPr id="72" name="Oval 71"/>
          <p:cNvSpPr>
            <a:spLocks noChangeArrowheads="1"/>
          </p:cNvSpPr>
          <p:nvPr/>
        </p:nvSpPr>
        <p:spPr bwMode="auto">
          <a:xfrm>
            <a:off x="5613400" y="1482725"/>
            <a:ext cx="1020763" cy="841375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73" name="Rectangle 72"/>
          <p:cNvSpPr>
            <a:spLocks noChangeArrowheads="1"/>
          </p:cNvSpPr>
          <p:nvPr/>
        </p:nvSpPr>
        <p:spPr bwMode="auto">
          <a:xfrm>
            <a:off x="1752600" y="2108200"/>
            <a:ext cx="9826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head</a:t>
            </a:r>
          </a:p>
        </p:txBody>
      </p:sp>
      <p:sp>
        <p:nvSpPr>
          <p:cNvPr id="74" name="Rectangle 73"/>
          <p:cNvSpPr>
            <a:spLocks noChangeArrowheads="1"/>
          </p:cNvSpPr>
          <p:nvPr/>
        </p:nvSpPr>
        <p:spPr bwMode="auto">
          <a:xfrm>
            <a:off x="2608263" y="2108200"/>
            <a:ext cx="1108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.next;</a:t>
            </a:r>
          </a:p>
        </p:txBody>
      </p:sp>
      <p:sp>
        <p:nvSpPr>
          <p:cNvPr id="76" name="Oval 75"/>
          <p:cNvSpPr>
            <a:spLocks noChangeArrowheads="1"/>
          </p:cNvSpPr>
          <p:nvPr/>
        </p:nvSpPr>
        <p:spPr bwMode="auto">
          <a:xfrm>
            <a:off x="5461000" y="2790825"/>
            <a:ext cx="1020763" cy="841375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78" name="Rectangle 77"/>
          <p:cNvSpPr>
            <a:spLocks noChangeArrowheads="1"/>
          </p:cNvSpPr>
          <p:nvPr/>
        </p:nvSpPr>
        <p:spPr bwMode="auto">
          <a:xfrm>
            <a:off x="1252538" y="2095500"/>
            <a:ext cx="4619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=</a:t>
            </a:r>
          </a:p>
        </p:txBody>
      </p:sp>
      <p:sp>
        <p:nvSpPr>
          <p:cNvPr id="79" name="Rectangle 60"/>
          <p:cNvSpPr>
            <a:spLocks noChangeArrowheads="1"/>
          </p:cNvSpPr>
          <p:nvPr/>
        </p:nvSpPr>
        <p:spPr bwMode="auto">
          <a:xfrm>
            <a:off x="7691438" y="1790700"/>
            <a:ext cx="461962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FFFF"/>
                </a:solidFill>
                <a:cs typeface="Arial" charset="0"/>
              </a:rPr>
              <a:t>2182</a:t>
            </a: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7505700" y="1941513"/>
            <a:ext cx="800100" cy="850900"/>
          </a:xfrm>
          <a:custGeom>
            <a:avLst/>
            <a:gdLst>
              <a:gd name="T0" fmla="*/ 520632 w 800126"/>
              <a:gd name="T1" fmla="*/ 0 h 851123"/>
              <a:gd name="T2" fmla="*/ 799996 w 800126"/>
              <a:gd name="T3" fmla="*/ 469408 h 851123"/>
              <a:gd name="T4" fmla="*/ 507932 w 800126"/>
              <a:gd name="T5" fmla="*/ 850008 h 851123"/>
              <a:gd name="T6" fmla="*/ 0 w 800126"/>
              <a:gd name="T7" fmla="*/ 507468 h 8511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00126" h="851123">
                <a:moveTo>
                  <a:pt x="520700" y="0"/>
                </a:moveTo>
                <a:cubicBezTo>
                  <a:pt x="679450" y="182033"/>
                  <a:pt x="802217" y="328083"/>
                  <a:pt x="800100" y="469900"/>
                </a:cubicBezTo>
                <a:cubicBezTo>
                  <a:pt x="797983" y="611717"/>
                  <a:pt x="641350" y="844550"/>
                  <a:pt x="508000" y="850900"/>
                </a:cubicBezTo>
                <a:cubicBezTo>
                  <a:pt x="374650" y="857250"/>
                  <a:pt x="0" y="728133"/>
                  <a:pt x="0" y="508000"/>
                </a:cubicBezTo>
              </a:path>
            </a:pathLst>
          </a:custGeom>
          <a:noFill/>
          <a:ln w="25400">
            <a:solidFill>
              <a:schemeClr val="hlink"/>
            </a:solidFill>
            <a:miter lim="800000"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000">
              <a:solidFill>
                <a:srgbClr val="FFFFFF"/>
              </a:solidFill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2" grpId="1" animBg="1"/>
      <p:bldP spid="63" grpId="0" animBg="1"/>
      <p:bldP spid="64" grpId="0"/>
      <p:bldP spid="65" grpId="0"/>
      <p:bldP spid="68" grpId="0" animBg="1"/>
      <p:bldP spid="68" grpId="1" animBg="1"/>
      <p:bldP spid="71" grpId="0"/>
      <p:bldP spid="72" grpId="0" animBg="1"/>
      <p:bldP spid="73" grpId="0"/>
      <p:bldP spid="74" grpId="0"/>
      <p:bldP spid="76" grpId="0" animBg="1"/>
      <p:bldP spid="76" grpId="1" animBg="1"/>
      <p:bldP spid="78" grpId="0"/>
      <p:bldP spid="79" grpId="0"/>
      <p:bldP spid="80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ChangeArrowheads="1"/>
          </p:cNvSpPr>
          <p:nvPr/>
        </p:nvSpPr>
        <p:spPr bwMode="auto">
          <a:xfrm>
            <a:off x="1447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Union-Find Data structure.</a:t>
            </a:r>
          </a:p>
        </p:txBody>
      </p:sp>
      <p:pic>
        <p:nvPicPr>
          <p:cNvPr id="173060" name="Picture 4" descr="capture2"/>
          <p:cNvPicPr>
            <a:picLocks noGrp="1" noChangeAspect="1" noChangeArrowheads="1"/>
          </p:cNvPicPr>
          <p:nvPr>
            <p:ph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925" y="2185988"/>
            <a:ext cx="9032875" cy="2181225"/>
          </a:xfrm>
        </p:spPr>
      </p:pic>
      <p:sp>
        <p:nvSpPr>
          <p:cNvPr id="1243141" name="Text Box 5"/>
          <p:cNvSpPr txBox="1">
            <a:spLocks noChangeArrowheads="1"/>
          </p:cNvSpPr>
          <p:nvPr/>
        </p:nvSpPr>
        <p:spPr bwMode="auto">
          <a:xfrm>
            <a:off x="2017713" y="5019675"/>
            <a:ext cx="4840287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FFFF"/>
                </a:solidFill>
                <a:cs typeface="Arial" pitchFamily="34" charset="0"/>
              </a:rPr>
              <a:t>Average Time = Akerman’s</a:t>
            </a:r>
            <a:r>
              <a:rPr lang="en-US" altLang="en-US" sz="2800" baseline="30000">
                <a:solidFill>
                  <a:srgbClr val="FFFFFF"/>
                </a:solidFill>
                <a:cs typeface="Arial" pitchFamily="34" charset="0"/>
              </a:rPr>
              <a:t>-1</a:t>
            </a:r>
            <a:r>
              <a:rPr lang="en-US" altLang="en-US" sz="2800">
                <a:solidFill>
                  <a:srgbClr val="FFFFFF"/>
                </a:solidFill>
                <a:cs typeface="Arial" pitchFamily="34" charset="0"/>
              </a:rPr>
              <a:t>(</a:t>
            </a:r>
            <a:r>
              <a:rPr lang="en-US" altLang="en-US" sz="2800" i="1">
                <a:solidFill>
                  <a:srgbClr val="FFFFFF"/>
                </a:solidFill>
                <a:cs typeface="Arial" pitchFamily="34" charset="0"/>
              </a:rPr>
              <a:t>E</a:t>
            </a:r>
            <a:r>
              <a:rPr lang="en-US" altLang="en-US" sz="2800">
                <a:solidFill>
                  <a:srgbClr val="FFFFFF"/>
                </a:solidFill>
                <a:cs typeface="Arial" pitchFamily="34" charset="0"/>
              </a:rPr>
              <a:t>)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FFFF"/>
                </a:solidFill>
                <a:cs typeface="Arial" pitchFamily="34" charset="0"/>
              </a:rPr>
              <a:t>                        </a:t>
            </a:r>
            <a:r>
              <a:rPr lang="en-US" altLang="en-US" sz="2800">
                <a:solidFill>
                  <a:srgbClr val="FFFFFF"/>
                </a:solidFill>
                <a:cs typeface="Arial" pitchFamily="34" charset="0"/>
                <a:sym typeface="Symbol" pitchFamily="18" charset="2"/>
              </a:rPr>
              <a:t></a:t>
            </a:r>
            <a:r>
              <a:rPr lang="en-US" altLang="en-US" sz="2800">
                <a:solidFill>
                  <a:srgbClr val="FFFFFF"/>
                </a:solidFill>
                <a:cs typeface="Arial" pitchFamily="34" charset="0"/>
              </a:rPr>
              <a:t> 4</a:t>
            </a:r>
          </a:p>
        </p:txBody>
      </p:sp>
    </p:spTree>
    <p:extLst>
      <p:ext uri="{BB962C8B-B14F-4D97-AF65-F5344CB8AC3E}">
        <p14:creationId xmlns:p14="http://schemas.microsoft.com/office/powerpoint/2010/main" val="2454452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3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3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3141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2"/>
          <p:cNvSpPr>
            <a:spLocks noChangeArrowheads="1"/>
          </p:cNvSpPr>
          <p:nvPr/>
        </p:nvSpPr>
        <p:spPr bwMode="auto">
          <a:xfrm>
            <a:off x="685800" y="2209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4400">
                <a:solidFill>
                  <a:srgbClr val="FFFF00"/>
                </a:solidFill>
                <a:cs typeface="Arial" pitchFamily="34" charset="0"/>
              </a:rPr>
              <a:t>Heaps, Heap Sort, &amp;</a:t>
            </a:r>
          </a:p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4400">
                <a:solidFill>
                  <a:srgbClr val="FFFF00"/>
                </a:solidFill>
                <a:cs typeface="Arial" pitchFamily="34" charset="0"/>
              </a:rPr>
              <a:t>Priority Queues</a:t>
            </a: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771092" y="4064361"/>
            <a:ext cx="7497146" cy="520518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defTabSz="914400"/>
            <a:r>
              <a:rPr lang="en-CA" sz="2400" kern="0" dirty="0">
                <a:latin typeface="Rockwell" panose="02060603020205020403" pitchFamily="18" charset="0"/>
              </a:rPr>
              <a:t>J. W. J.  Williams,  1964</a:t>
            </a:r>
            <a:endParaRPr lang="en-US" sz="6600" b="1" kern="0" dirty="0">
              <a:latin typeface="Rockwell" panose="020606030202050204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5903182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/>
              <a:t>Abstract Data Types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6124754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en-CA" altLang="en-US" sz="2800" i="0" dirty="0">
                <a:solidFill>
                  <a:schemeClr val="tx2"/>
                </a:solidFill>
                <a:cs typeface="+mn-cs"/>
              </a:rPr>
              <a:t>Restricted Data Structure:</a:t>
            </a:r>
            <a:endParaRPr lang="en-CA" altLang="en-US" sz="2800" i="0" dirty="0">
              <a:cs typeface="+mn-cs"/>
            </a:endParaRPr>
          </a:p>
          <a:p>
            <a:pPr>
              <a:spcBef>
                <a:spcPts val="0"/>
              </a:spcBef>
              <a:defRPr/>
            </a:pPr>
            <a:r>
              <a:rPr lang="en-CA" altLang="en-US" sz="2800" i="0" dirty="0">
                <a:cs typeface="+mn-cs"/>
              </a:rPr>
              <a:t>Some times we limit what operation can be done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800" i="0" dirty="0">
                <a:cs typeface="+mn-cs"/>
              </a:rPr>
              <a:t>for efficiency 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800" i="0" dirty="0">
                <a:cs typeface="+mn-cs"/>
              </a:rPr>
              <a:t>understanding</a:t>
            </a:r>
          </a:p>
          <a:p>
            <a:pPr>
              <a:spcBef>
                <a:spcPts val="0"/>
              </a:spcBef>
              <a:defRPr/>
            </a:pPr>
            <a:r>
              <a:rPr lang="en-US" sz="2800" i="0" dirty="0">
                <a:solidFill>
                  <a:schemeClr val="tx2"/>
                </a:solidFill>
              </a:rPr>
              <a:t>Stack: </a:t>
            </a:r>
            <a:r>
              <a:rPr lang="en-US" sz="2800" i="0" dirty="0"/>
              <a:t>A list, but elements can only be </a:t>
            </a:r>
            <a:br>
              <a:rPr lang="en-US" sz="2800" i="0" dirty="0"/>
            </a:br>
            <a:r>
              <a:rPr lang="en-US" sz="2800" i="0" dirty="0"/>
              <a:t>     pushed onto and popped from the top.</a:t>
            </a:r>
          </a:p>
          <a:p>
            <a:pPr>
              <a:spcBef>
                <a:spcPts val="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cs typeface="+mn-cs"/>
              </a:rPr>
              <a:t>Queue: </a:t>
            </a:r>
            <a:r>
              <a:rPr lang="en-US" sz="2800" i="0" dirty="0">
                <a:cs typeface="+mn-cs"/>
              </a:rPr>
              <a:t>A list, but elements can only be </a:t>
            </a:r>
            <a:br>
              <a:rPr lang="en-US" sz="2800" i="0" dirty="0">
                <a:cs typeface="+mn-cs"/>
              </a:rPr>
            </a:br>
            <a:r>
              <a:rPr lang="en-US" sz="2800" i="0" dirty="0">
                <a:cs typeface="+mn-cs"/>
              </a:rPr>
              <a:t>     added at the end and removed from </a:t>
            </a:r>
            <a:br>
              <a:rPr lang="en-US" sz="2800" i="0" dirty="0">
                <a:cs typeface="+mn-cs"/>
              </a:rPr>
            </a:br>
            <a:r>
              <a:rPr lang="en-US" sz="2800" i="0" dirty="0">
                <a:cs typeface="+mn-cs"/>
              </a:rPr>
              <a:t>     the front. </a:t>
            </a:r>
            <a:endParaRPr lang="en-CA" altLang="en-US" sz="2800" i="0" dirty="0">
              <a:cs typeface="+mn-cs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800" i="0" dirty="0">
                <a:cs typeface="+mn-cs"/>
              </a:rPr>
              <a:t>Important in handling jobs.</a:t>
            </a:r>
          </a:p>
          <a:p>
            <a:pPr>
              <a:spcBef>
                <a:spcPts val="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cs typeface="+mn-cs"/>
              </a:rPr>
              <a:t>Priority Queue: </a:t>
            </a:r>
            <a:r>
              <a:rPr lang="en-US" sz="2800" i="0" dirty="0">
                <a:cs typeface="+mn-cs"/>
              </a:rPr>
              <a:t>The “highest priority” element </a:t>
            </a:r>
            <a:br>
              <a:rPr lang="en-US" sz="2800" i="0" dirty="0">
                <a:cs typeface="+mn-cs"/>
              </a:rPr>
            </a:br>
            <a:r>
              <a:rPr lang="en-US" sz="2800" i="0" dirty="0">
                <a:cs typeface="+mn-cs"/>
              </a:rPr>
              <a:t>     is handled next.</a:t>
            </a:r>
            <a:endParaRPr lang="en-CA" altLang="en-US" sz="2800" i="0" dirty="0">
              <a:cs typeface="+mn-cs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sz="2800" i="0" dirty="0">
              <a:cs typeface="+mn-cs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sz="2800" i="0" dirty="0">
              <a:cs typeface="+mn-cs"/>
            </a:endParaRPr>
          </a:p>
        </p:txBody>
      </p:sp>
      <p:sp>
        <p:nvSpPr>
          <p:cNvPr id="50180" name="Rectangle 2"/>
          <p:cNvSpPr>
            <a:spLocks noChangeArrowheads="1"/>
          </p:cNvSpPr>
          <p:nvPr/>
        </p:nvSpPr>
        <p:spPr bwMode="auto">
          <a:xfrm>
            <a:off x="2286000" y="1905000"/>
            <a:ext cx="45720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i="0"/>
          </a:p>
        </p:txBody>
      </p:sp>
      <p:pic>
        <p:nvPicPr>
          <p:cNvPr id="12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616325"/>
            <a:ext cx="240030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5256213"/>
            <a:ext cx="839788" cy="1258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2063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Priority Queues</a:t>
            </a:r>
            <a:br>
              <a:rPr lang="en-US" altLang="en-US"/>
            </a:br>
            <a:endParaRPr lang="en-US" altLang="en-US"/>
          </a:p>
        </p:txBody>
      </p:sp>
      <p:sp>
        <p:nvSpPr>
          <p:cNvPr id="623619" name="Text Box 3"/>
          <p:cNvSpPr txBox="1">
            <a:spLocks noChangeArrowheads="1"/>
          </p:cNvSpPr>
          <p:nvPr/>
        </p:nvSpPr>
        <p:spPr bwMode="auto">
          <a:xfrm>
            <a:off x="1381125" y="1295400"/>
            <a:ext cx="317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3000">
              <a:solidFill>
                <a:srgbClr val="FFFFFF"/>
              </a:solidFill>
              <a:cs typeface="Arial" pitchFamily="34" charset="0"/>
            </a:endParaRPr>
          </a:p>
        </p:txBody>
      </p:sp>
      <p:graphicFrame>
        <p:nvGraphicFramePr>
          <p:cNvPr id="318496" name="Group 32"/>
          <p:cNvGraphicFramePr>
            <a:graphicFrameLocks noGrp="1"/>
          </p:cNvGraphicFramePr>
          <p:nvPr/>
        </p:nvGraphicFramePr>
        <p:xfrm>
          <a:off x="533400" y="1770063"/>
          <a:ext cx="8153400" cy="4097338"/>
        </p:xfrm>
        <a:graphic>
          <a:graphicData uri="http://schemas.openxmlformats.org/drawingml/2006/table">
            <a:tbl>
              <a:tblPr/>
              <a:tblGrid>
                <a:gridCol w="2667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9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8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38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3541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Sorted </a:t>
                      </a:r>
                      <a:b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List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Unsorted</a:t>
                      </a:r>
                      <a:b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List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Heap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Items arrive with a priority.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O(n)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O(1)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O(logn)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Item removed is that with highest priority.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O(1)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O(n)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O(logn)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6560842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Heap Definition</a:t>
            </a:r>
          </a:p>
        </p:txBody>
      </p:sp>
      <p:sp>
        <p:nvSpPr>
          <p:cNvPr id="623619" name="Text Box 3"/>
          <p:cNvSpPr txBox="1">
            <a:spLocks noChangeArrowheads="1"/>
          </p:cNvSpPr>
          <p:nvPr/>
        </p:nvSpPr>
        <p:spPr bwMode="auto">
          <a:xfrm>
            <a:off x="1381125" y="746125"/>
            <a:ext cx="554355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Completely Balanced Binary Tree</a:t>
            </a:r>
          </a:p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The value of each node  </a:t>
            </a:r>
          </a:p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3000">
                <a:solidFill>
                  <a:srgbClr val="FFFFFF"/>
                </a:solidFill>
                <a:latin typeface="Symbol" pitchFamily="18" charset="2"/>
                <a:cs typeface="Arial" pitchFamily="34" charset="0"/>
              </a:rPr>
              <a:t>     ³</a:t>
            </a: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 each of the node's children.  </a:t>
            </a:r>
          </a:p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Left or right child could be larger.</a:t>
            </a:r>
          </a:p>
        </p:txBody>
      </p:sp>
      <p:pic>
        <p:nvPicPr>
          <p:cNvPr id="403460" name="Picture 4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8838" y="2743200"/>
            <a:ext cx="4427537" cy="291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3621" name="Text Box 5"/>
          <p:cNvSpPr txBox="1">
            <a:spLocks noChangeArrowheads="1"/>
          </p:cNvSpPr>
          <p:nvPr/>
        </p:nvSpPr>
        <p:spPr bwMode="auto">
          <a:xfrm>
            <a:off x="1135063" y="6062663"/>
            <a:ext cx="2759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Where can 1 go?</a:t>
            </a:r>
          </a:p>
        </p:txBody>
      </p:sp>
      <p:sp>
        <p:nvSpPr>
          <p:cNvPr id="623622" name="Text Box 6"/>
          <p:cNvSpPr txBox="1">
            <a:spLocks noChangeArrowheads="1"/>
          </p:cNvSpPr>
          <p:nvPr/>
        </p:nvSpPr>
        <p:spPr bwMode="auto">
          <a:xfrm>
            <a:off x="4549775" y="5715000"/>
            <a:ext cx="32988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Maximum is at root.</a:t>
            </a:r>
          </a:p>
        </p:txBody>
      </p:sp>
      <p:sp>
        <p:nvSpPr>
          <p:cNvPr id="623623" name="Oval 7"/>
          <p:cNvSpPr>
            <a:spLocks noChangeArrowheads="1"/>
          </p:cNvSpPr>
          <p:nvPr/>
        </p:nvSpPr>
        <p:spPr bwMode="auto">
          <a:xfrm>
            <a:off x="4127500" y="2819400"/>
            <a:ext cx="676275" cy="6223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endParaRPr lang="en-CA" altLang="en-US" sz="3000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623624" name="Text Box 8"/>
          <p:cNvSpPr txBox="1">
            <a:spLocks noChangeArrowheads="1"/>
          </p:cNvSpPr>
          <p:nvPr/>
        </p:nvSpPr>
        <p:spPr bwMode="auto">
          <a:xfrm>
            <a:off x="1143000" y="6384925"/>
            <a:ext cx="2759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Where can 8 go?</a:t>
            </a:r>
          </a:p>
        </p:txBody>
      </p:sp>
      <p:sp>
        <p:nvSpPr>
          <p:cNvPr id="623625" name="Text Box 9"/>
          <p:cNvSpPr txBox="1">
            <a:spLocks noChangeArrowheads="1"/>
          </p:cNvSpPr>
          <p:nvPr/>
        </p:nvSpPr>
        <p:spPr bwMode="auto">
          <a:xfrm>
            <a:off x="1127125" y="5715000"/>
            <a:ext cx="2759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Where can 9 go?</a:t>
            </a: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2130425" y="4279900"/>
            <a:ext cx="4295775" cy="1295400"/>
            <a:chOff x="1342" y="2696"/>
            <a:chExt cx="2706" cy="816"/>
          </a:xfrm>
        </p:grpSpPr>
        <p:sp>
          <p:nvSpPr>
            <p:cNvPr id="403470" name="Oval 11"/>
            <p:cNvSpPr>
              <a:spLocks noChangeArrowheads="1"/>
            </p:cNvSpPr>
            <p:nvPr/>
          </p:nvSpPr>
          <p:spPr bwMode="auto">
            <a:xfrm>
              <a:off x="3622" y="2704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  <p:sp>
          <p:nvSpPr>
            <p:cNvPr id="403471" name="Oval 12"/>
            <p:cNvSpPr>
              <a:spLocks noChangeArrowheads="1"/>
            </p:cNvSpPr>
            <p:nvPr/>
          </p:nvSpPr>
          <p:spPr bwMode="auto">
            <a:xfrm>
              <a:off x="3032" y="2696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  <p:sp>
          <p:nvSpPr>
            <p:cNvPr id="403472" name="Oval 13"/>
            <p:cNvSpPr>
              <a:spLocks noChangeArrowheads="1"/>
            </p:cNvSpPr>
            <p:nvPr/>
          </p:nvSpPr>
          <p:spPr bwMode="auto">
            <a:xfrm>
              <a:off x="2440" y="2704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  <p:sp>
          <p:nvSpPr>
            <p:cNvPr id="403473" name="Oval 14"/>
            <p:cNvSpPr>
              <a:spLocks noChangeArrowheads="1"/>
            </p:cNvSpPr>
            <p:nvPr/>
          </p:nvSpPr>
          <p:spPr bwMode="auto">
            <a:xfrm>
              <a:off x="1848" y="3120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  <p:sp>
          <p:nvSpPr>
            <p:cNvPr id="403474" name="Oval 15"/>
            <p:cNvSpPr>
              <a:spLocks noChangeArrowheads="1"/>
            </p:cNvSpPr>
            <p:nvPr/>
          </p:nvSpPr>
          <p:spPr bwMode="auto">
            <a:xfrm>
              <a:off x="1342" y="3120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</p:grp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3209925" y="3492500"/>
            <a:ext cx="2695575" cy="749300"/>
            <a:chOff x="2022" y="2200"/>
            <a:chExt cx="1698" cy="472"/>
          </a:xfrm>
        </p:grpSpPr>
        <p:sp>
          <p:nvSpPr>
            <p:cNvPr id="403468" name="Oval 17"/>
            <p:cNvSpPr>
              <a:spLocks noChangeArrowheads="1"/>
            </p:cNvSpPr>
            <p:nvPr/>
          </p:nvSpPr>
          <p:spPr bwMode="auto">
            <a:xfrm>
              <a:off x="3294" y="2200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  <p:sp>
          <p:nvSpPr>
            <p:cNvPr id="403469" name="Oval 18"/>
            <p:cNvSpPr>
              <a:spLocks noChangeArrowheads="1"/>
            </p:cNvSpPr>
            <p:nvPr/>
          </p:nvSpPr>
          <p:spPr bwMode="auto">
            <a:xfrm>
              <a:off x="2022" y="2280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9097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3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3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3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3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3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3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3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3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3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3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3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3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3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23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23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2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23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23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23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3619" grpId="0" build="p" autoUpdateAnimBg="0"/>
      <p:bldP spid="623621" grpId="0" autoUpdateAnimBg="0"/>
      <p:bldP spid="623622" grpId="0" autoUpdateAnimBg="0"/>
      <p:bldP spid="623623" grpId="0" animBg="1" autoUpdateAnimBg="0"/>
      <p:bldP spid="623624" grpId="0" autoUpdateAnimBg="0"/>
      <p:bldP spid="623625" grpId="0" autoUpdateAnimBg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Heap Data Structure</a:t>
            </a:r>
          </a:p>
        </p:txBody>
      </p:sp>
      <p:pic>
        <p:nvPicPr>
          <p:cNvPr id="404483" name="Picture 3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7788" y="4117975"/>
            <a:ext cx="6446837" cy="266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4484" name="Text Box 4"/>
          <p:cNvSpPr txBox="1">
            <a:spLocks noChangeArrowheads="1"/>
          </p:cNvSpPr>
          <p:nvPr/>
        </p:nvSpPr>
        <p:spPr bwMode="auto">
          <a:xfrm>
            <a:off x="2057400" y="685800"/>
            <a:ext cx="54102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Completely Balanced Binary Tree</a:t>
            </a:r>
            <a:br>
              <a:rPr lang="en-US" altLang="en-US" sz="300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Implemented by an Array</a:t>
            </a:r>
          </a:p>
        </p:txBody>
      </p:sp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76400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4486" name="Picture 6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514600"/>
            <a:ext cx="4017963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38952815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 bwMode="auto">
          <a:xfrm>
            <a:off x="4965919" y="3766214"/>
            <a:ext cx="302582" cy="342670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762183" y="2962775"/>
            <a:ext cx="302582" cy="342670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4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3483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Heap </a:t>
            </a:r>
            <a:br>
              <a:rPr lang="en-US" altLang="en-US" dirty="0"/>
            </a:br>
            <a:r>
              <a:rPr lang="en-US" altLang="en-US" sz="3200" dirty="0"/>
              <a:t>Pop/Push/Changes</a:t>
            </a:r>
          </a:p>
        </p:txBody>
      </p:sp>
      <p:sp>
        <p:nvSpPr>
          <p:cNvPr id="404484" name="Text Box 4"/>
          <p:cNvSpPr txBox="1">
            <a:spLocks noChangeArrowheads="1"/>
          </p:cNvSpPr>
          <p:nvPr/>
        </p:nvSpPr>
        <p:spPr bwMode="auto">
          <a:xfrm>
            <a:off x="1812830" y="1169131"/>
            <a:ext cx="5899372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With </a:t>
            </a:r>
            <a:r>
              <a:rPr lang="en-US" altLang="en-US" sz="3000" dirty="0">
                <a:solidFill>
                  <a:schemeClr val="tx2"/>
                </a:solidFill>
                <a:cs typeface="Arial" pitchFamily="34" charset="0"/>
              </a:rPr>
              <a:t>Pop</a:t>
            </a: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, a </a:t>
            </a:r>
            <a:r>
              <a:rPr lang="en-US" altLang="en-US" sz="3000" dirty="0">
                <a:solidFill>
                  <a:schemeClr val="tx2"/>
                </a:solidFill>
                <a:cs typeface="Arial" pitchFamily="34" charset="0"/>
              </a:rPr>
              <a:t>Priority Queue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returns the highest priority data item.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This is at the root.</a:t>
            </a:r>
          </a:p>
        </p:txBody>
      </p:sp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42318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4486" name="Picture 6" descr="capture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680518"/>
            <a:ext cx="4017963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2667253" y="2903278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21</a:t>
            </a:r>
          </a:p>
        </p:txBody>
      </p:sp>
      <p:sp>
        <p:nvSpPr>
          <p:cNvPr id="11" name="Rectangle 10"/>
          <p:cNvSpPr/>
          <p:nvPr/>
        </p:nvSpPr>
        <p:spPr bwMode="auto">
          <a:xfrm>
            <a:off x="2520664" y="2878896"/>
            <a:ext cx="785619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4858463" y="3681665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21</a:t>
            </a:r>
          </a:p>
        </p:txBody>
      </p:sp>
      <p:sp>
        <p:nvSpPr>
          <p:cNvPr id="18" name="Rectangle 17"/>
          <p:cNvSpPr/>
          <p:nvPr/>
        </p:nvSpPr>
        <p:spPr bwMode="auto">
          <a:xfrm>
            <a:off x="4711875" y="3694191"/>
            <a:ext cx="544100" cy="662776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725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4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4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2" grpId="0" animBg="1"/>
      <p:bldP spid="404482" grpId="0"/>
      <p:bldP spid="14" grpId="0"/>
      <p:bldP spid="11" grpId="0" animBg="1"/>
      <p:bldP spid="16" grpId="0"/>
      <p:bldP spid="18" grpId="0" animBg="1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3483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Heap </a:t>
            </a:r>
            <a:br>
              <a:rPr lang="en-US" altLang="en-US" dirty="0"/>
            </a:br>
            <a:r>
              <a:rPr lang="en-US" altLang="en-US" sz="3200" dirty="0"/>
              <a:t>Pop/Push/Changes</a:t>
            </a:r>
          </a:p>
        </p:txBody>
      </p:sp>
      <p:sp>
        <p:nvSpPr>
          <p:cNvPr id="404484" name="Text Box 4"/>
          <p:cNvSpPr txBox="1">
            <a:spLocks noChangeArrowheads="1"/>
          </p:cNvSpPr>
          <p:nvPr/>
        </p:nvSpPr>
        <p:spPr bwMode="auto">
          <a:xfrm>
            <a:off x="2136642" y="1169131"/>
            <a:ext cx="5251758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this is now the wrong shape!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To keep the shape of the tree,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which space should be deleted?</a:t>
            </a:r>
          </a:p>
        </p:txBody>
      </p:sp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42318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4486" name="Picture 6" descr="capture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680518"/>
            <a:ext cx="4017963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10"/>
          <p:cNvSpPr/>
          <p:nvPr/>
        </p:nvSpPr>
        <p:spPr bwMode="auto">
          <a:xfrm>
            <a:off x="2520664" y="2878896"/>
            <a:ext cx="785619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4711875" y="3694191"/>
            <a:ext cx="544100" cy="662776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1713991" y="4492645"/>
            <a:ext cx="785619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8214991" y="3678367"/>
            <a:ext cx="527374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2967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xit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8" grpId="0" animBg="1"/>
      <p:bldP spid="13" grpId="0" animBg="1"/>
      <p:bldP spid="17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3483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Heap </a:t>
            </a:r>
            <a:br>
              <a:rPr lang="en-US" altLang="en-US" dirty="0"/>
            </a:br>
            <a:r>
              <a:rPr lang="en-US" altLang="en-US" sz="3200" dirty="0"/>
              <a:t>Pop/Push/Changes</a:t>
            </a:r>
          </a:p>
        </p:txBody>
      </p:sp>
      <p:sp>
        <p:nvSpPr>
          <p:cNvPr id="404484" name="Text Box 4"/>
          <p:cNvSpPr txBox="1">
            <a:spLocks noChangeArrowheads="1"/>
          </p:cNvSpPr>
          <p:nvPr/>
        </p:nvSpPr>
        <p:spPr bwMode="auto">
          <a:xfrm>
            <a:off x="962451" y="1169131"/>
            <a:ext cx="760015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What do we do with the element that was there?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Move it to the root.</a:t>
            </a:r>
          </a:p>
        </p:txBody>
      </p:sp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42318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4486" name="Picture 6" descr="capture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680518"/>
            <a:ext cx="4017963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Rectangle 12"/>
          <p:cNvSpPr/>
          <p:nvPr/>
        </p:nvSpPr>
        <p:spPr bwMode="auto">
          <a:xfrm>
            <a:off x="1713991" y="4492645"/>
            <a:ext cx="785619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8214991" y="3678367"/>
            <a:ext cx="527374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1813221" y="4604481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8285017" y="3694191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920792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9.3432E-7 L 0.10399 -0.24908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91" y="-12465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87697E-6 L -0.37465 0.00116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33" y="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  <p:bldP spid="12" grpId="0"/>
      <p:bldP spid="12" grpId="1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3483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Heap </a:t>
            </a:r>
            <a:br>
              <a:rPr lang="en-US" altLang="en-US" dirty="0"/>
            </a:br>
            <a:r>
              <a:rPr lang="en-US" altLang="en-US" sz="3200" dirty="0"/>
              <a:t>Pop/Push/Changes</a:t>
            </a:r>
          </a:p>
        </p:txBody>
      </p:sp>
      <p:sp>
        <p:nvSpPr>
          <p:cNvPr id="404484" name="Text Box 4"/>
          <p:cNvSpPr txBox="1">
            <a:spLocks noChangeArrowheads="1"/>
          </p:cNvSpPr>
          <p:nvPr/>
        </p:nvSpPr>
        <p:spPr bwMode="auto">
          <a:xfrm>
            <a:off x="1438548" y="1169131"/>
            <a:ext cx="664797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now it is not a heap!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The left and right subtrees still are heaps. </a:t>
            </a:r>
          </a:p>
        </p:txBody>
      </p:sp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42318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4486" name="Picture 6" descr="capture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680518"/>
            <a:ext cx="4017963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Rectangle 12"/>
          <p:cNvSpPr/>
          <p:nvPr/>
        </p:nvSpPr>
        <p:spPr bwMode="auto">
          <a:xfrm>
            <a:off x="1713991" y="4492645"/>
            <a:ext cx="785619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8214991" y="3678367"/>
            <a:ext cx="527374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2767171" y="2908264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4917421" y="3668326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5" name="Freeform 20"/>
          <p:cNvSpPr>
            <a:spLocks/>
          </p:cNvSpPr>
          <p:nvPr/>
        </p:nvSpPr>
        <p:spPr bwMode="auto">
          <a:xfrm>
            <a:off x="1014984" y="3249486"/>
            <a:ext cx="1945848" cy="1822386"/>
          </a:xfrm>
          <a:custGeom>
            <a:avLst/>
            <a:gdLst>
              <a:gd name="T0" fmla="*/ 1008 w 1680"/>
              <a:gd name="T1" fmla="*/ 0 h 1344"/>
              <a:gd name="T2" fmla="*/ 288 w 1680"/>
              <a:gd name="T3" fmla="*/ 576 h 1344"/>
              <a:gd name="T4" fmla="*/ 0 w 1680"/>
              <a:gd name="T5" fmla="*/ 1344 h 1344"/>
              <a:gd name="T6" fmla="*/ 1680 w 1680"/>
              <a:gd name="T7" fmla="*/ 1344 h 1344"/>
              <a:gd name="T8" fmla="*/ 1584 w 1680"/>
              <a:gd name="T9" fmla="*/ 432 h 1344"/>
              <a:gd name="T10" fmla="*/ 1008 w 1680"/>
              <a:gd name="T11" fmla="*/ 0 h 13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80"/>
              <a:gd name="T19" fmla="*/ 0 h 1344"/>
              <a:gd name="T20" fmla="*/ 1680 w 1680"/>
              <a:gd name="T21" fmla="*/ 1344 h 13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80" h="1344">
                <a:moveTo>
                  <a:pt x="1008" y="0"/>
                </a:moveTo>
                <a:lnTo>
                  <a:pt x="288" y="576"/>
                </a:lnTo>
                <a:lnTo>
                  <a:pt x="0" y="1344"/>
                </a:lnTo>
                <a:lnTo>
                  <a:pt x="1680" y="1344"/>
                </a:lnTo>
                <a:lnTo>
                  <a:pt x="1584" y="432"/>
                </a:lnTo>
                <a:lnTo>
                  <a:pt x="1008" y="0"/>
                </a:lnTo>
                <a:close/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16" name="Freeform 21"/>
          <p:cNvSpPr>
            <a:spLocks/>
          </p:cNvSpPr>
          <p:nvPr/>
        </p:nvSpPr>
        <p:spPr bwMode="auto">
          <a:xfrm>
            <a:off x="2900680" y="3101849"/>
            <a:ext cx="1752600" cy="1524000"/>
          </a:xfrm>
          <a:custGeom>
            <a:avLst/>
            <a:gdLst>
              <a:gd name="T0" fmla="*/ 528 w 1104"/>
              <a:gd name="T1" fmla="*/ 0 h 960"/>
              <a:gd name="T2" fmla="*/ 0 w 1104"/>
              <a:gd name="T3" fmla="*/ 960 h 960"/>
              <a:gd name="T4" fmla="*/ 1104 w 1104"/>
              <a:gd name="T5" fmla="*/ 960 h 960"/>
              <a:gd name="T6" fmla="*/ 528 w 1104"/>
              <a:gd name="T7" fmla="*/ 0 h 960"/>
              <a:gd name="T8" fmla="*/ 0 60000 65536"/>
              <a:gd name="T9" fmla="*/ 0 60000 65536"/>
              <a:gd name="T10" fmla="*/ 0 60000 65536"/>
              <a:gd name="T11" fmla="*/ 0 60000 65536"/>
              <a:gd name="T12" fmla="*/ 0 w 1104"/>
              <a:gd name="T13" fmla="*/ 0 h 960"/>
              <a:gd name="T14" fmla="*/ 1104 w 1104"/>
              <a:gd name="T15" fmla="*/ 960 h 9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4" h="960">
                <a:moveTo>
                  <a:pt x="528" y="0"/>
                </a:moveTo>
                <a:lnTo>
                  <a:pt x="0" y="960"/>
                </a:lnTo>
                <a:lnTo>
                  <a:pt x="1104" y="960"/>
                </a:lnTo>
                <a:lnTo>
                  <a:pt x="528" y="0"/>
                </a:lnTo>
                <a:close/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pic>
        <p:nvPicPr>
          <p:cNvPr id="82" name="Picture 2" descr="captur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15" y="5266408"/>
            <a:ext cx="8083228" cy="1548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6887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4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/>
              <a:t>Implementing Positions in Trees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8338" y="609600"/>
            <a:ext cx="5754687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609600"/>
            <a:ext cx="4418013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class </a:t>
            </a:r>
            <a:r>
              <a:rPr lang="en-US" altLang="en-US" sz="2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E </a:t>
            </a:r>
            <a:r>
              <a:rPr lang="en-CA" altLang="en-US" sz="2800" dirty="0">
                <a:solidFill>
                  <a:schemeClr val="accent1"/>
                </a:solidFill>
              </a:rPr>
              <a:t>element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  <a:br>
              <a:rPr lang="en-CA" altLang="en-US" sz="2800" i="0" dirty="0">
                <a:solidFill>
                  <a:schemeClr val="accent1"/>
                </a:solidFill>
              </a:rPr>
            </a:br>
            <a:r>
              <a:rPr lang="en-CA" altLang="en-US" sz="28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800" dirty="0">
                <a:solidFill>
                  <a:schemeClr val="accent1"/>
                </a:solidFill>
              </a:rPr>
              <a:t>parent</a:t>
            </a:r>
            <a:r>
              <a:rPr lang="en-CA" altLang="en-US" sz="2800" i="0" dirty="0">
                <a:solidFill>
                  <a:schemeClr val="accent1"/>
                </a:solidFill>
              </a:rPr>
              <a:t>; </a:t>
            </a:r>
            <a:br>
              <a:rPr lang="en-CA" altLang="en-US" sz="2800" i="0" dirty="0">
                <a:solidFill>
                  <a:schemeClr val="accent1"/>
                </a:solidFill>
              </a:rPr>
            </a:br>
            <a:r>
              <a:rPr lang="en-CA" altLang="en-US" sz="28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800" dirty="0">
                <a:solidFill>
                  <a:schemeClr val="accent1"/>
                </a:solidFill>
              </a:rPr>
              <a:t>left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  <a:br>
              <a:rPr lang="en-CA" altLang="en-US" sz="2800" i="0" dirty="0">
                <a:solidFill>
                  <a:schemeClr val="accent1"/>
                </a:solidFill>
              </a:rPr>
            </a:br>
            <a:r>
              <a:rPr lang="en-CA" altLang="en-US" sz="28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800" dirty="0">
                <a:solidFill>
                  <a:schemeClr val="accent1"/>
                </a:solidFill>
              </a:rPr>
              <a:t>right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  <a:br>
              <a:rPr lang="en-CA" altLang="en-US" sz="2800" i="0" dirty="0">
                <a:solidFill>
                  <a:schemeClr val="accent1"/>
                </a:solidFill>
              </a:rPr>
            </a:br>
            <a:r>
              <a:rPr lang="en-CA" altLang="en-US" sz="28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private</a:t>
            </a:r>
            <a:r>
              <a:rPr lang="en-US" altLang="en-US" sz="2800" dirty="0">
                <a:solidFill>
                  <a:schemeClr val="accent1"/>
                </a:solidFill>
              </a:rPr>
              <a:t> </a:t>
            </a:r>
            <a:r>
              <a:rPr lang="en-CA" altLang="en-US" sz="2800" i="0" dirty="0">
                <a:solidFill>
                  <a:schemeClr val="accent1"/>
                </a:solidFill>
              </a:rPr>
              <a:t>Node </a:t>
            </a:r>
            <a:r>
              <a:rPr lang="en-CA" altLang="en-US" sz="2800" dirty="0">
                <a:solidFill>
                  <a:schemeClr val="accent1"/>
                </a:solidFill>
              </a:rPr>
              <a:t>root</a:t>
            </a:r>
            <a:r>
              <a:rPr lang="en-CA" altLang="en-US" sz="2800" i="0" dirty="0">
                <a:solidFill>
                  <a:schemeClr val="accent1"/>
                </a:solidFill>
              </a:rPr>
              <a:t> = null;</a:t>
            </a: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4800600" y="762000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accent1"/>
                  </a:solidFill>
                </a:rPr>
                <a:t>tree</a:t>
              </a:r>
              <a:endParaRPr lang="en-US" altLang="en-US" sz="180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053738946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3483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Heap </a:t>
            </a:r>
            <a:br>
              <a:rPr lang="en-US" altLang="en-US" dirty="0"/>
            </a:br>
            <a:r>
              <a:rPr lang="en-US" altLang="en-US" sz="3200" dirty="0"/>
              <a:t>Pop/Push/Changes</a:t>
            </a:r>
          </a:p>
        </p:txBody>
      </p:sp>
      <p:sp>
        <p:nvSpPr>
          <p:cNvPr id="404484" name="Text Box 4"/>
          <p:cNvSpPr txBox="1">
            <a:spLocks noChangeArrowheads="1"/>
          </p:cNvSpPr>
          <p:nvPr/>
        </p:nvSpPr>
        <p:spPr bwMode="auto">
          <a:xfrm>
            <a:off x="2777053" y="1169131"/>
            <a:ext cx="39709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now it is not a heap!</a:t>
            </a:r>
          </a:p>
        </p:txBody>
      </p:sp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42318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4486" name="Picture 6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680518"/>
            <a:ext cx="4017963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Rectangle 12"/>
          <p:cNvSpPr/>
          <p:nvPr/>
        </p:nvSpPr>
        <p:spPr bwMode="auto">
          <a:xfrm>
            <a:off x="1713991" y="4492645"/>
            <a:ext cx="785619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8214991" y="3678367"/>
            <a:ext cx="527374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2767171" y="2908264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4917421" y="3668326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4" name="Freeform 5"/>
          <p:cNvSpPr>
            <a:spLocks/>
          </p:cNvSpPr>
          <p:nvPr/>
        </p:nvSpPr>
        <p:spPr bwMode="auto">
          <a:xfrm>
            <a:off x="1678599" y="2829673"/>
            <a:ext cx="2856298" cy="1191364"/>
          </a:xfrm>
          <a:custGeom>
            <a:avLst/>
            <a:gdLst>
              <a:gd name="T0" fmla="*/ 2147483647 w 1980"/>
              <a:gd name="T1" fmla="*/ 0 h 963"/>
              <a:gd name="T2" fmla="*/ 0 w 1980"/>
              <a:gd name="T3" fmla="*/ 2147483647 h 963"/>
              <a:gd name="T4" fmla="*/ 2147483647 w 1980"/>
              <a:gd name="T5" fmla="*/ 2147483647 h 963"/>
              <a:gd name="T6" fmla="*/ 2147483647 w 1980"/>
              <a:gd name="T7" fmla="*/ 0 h 963"/>
              <a:gd name="T8" fmla="*/ 0 60000 65536"/>
              <a:gd name="T9" fmla="*/ 0 60000 65536"/>
              <a:gd name="T10" fmla="*/ 0 60000 65536"/>
              <a:gd name="T11" fmla="*/ 0 60000 65536"/>
              <a:gd name="T12" fmla="*/ 0 w 1980"/>
              <a:gd name="T13" fmla="*/ 0 h 963"/>
              <a:gd name="T14" fmla="*/ 1980 w 1980"/>
              <a:gd name="T15" fmla="*/ 963 h 963"/>
              <a:gd name="connsiteX0" fmla="*/ 4404 w 10000"/>
              <a:gd name="connsiteY0" fmla="*/ 0 h 9234"/>
              <a:gd name="connsiteX1" fmla="*/ 0 w 10000"/>
              <a:gd name="connsiteY1" fmla="*/ 9234 h 9234"/>
              <a:gd name="connsiteX2" fmla="*/ 10000 w 10000"/>
              <a:gd name="connsiteY2" fmla="*/ 8580 h 9234"/>
              <a:gd name="connsiteX3" fmla="*/ 4404 w 10000"/>
              <a:gd name="connsiteY3" fmla="*/ 0 h 9234"/>
              <a:gd name="connsiteX0" fmla="*/ 4404 w 10405"/>
              <a:gd name="connsiteY0" fmla="*/ 0 h 10000"/>
              <a:gd name="connsiteX1" fmla="*/ 0 w 10405"/>
              <a:gd name="connsiteY1" fmla="*/ 10000 h 10000"/>
              <a:gd name="connsiteX2" fmla="*/ 10405 w 10405"/>
              <a:gd name="connsiteY2" fmla="*/ 8670 h 10000"/>
              <a:gd name="connsiteX3" fmla="*/ 4404 w 10405"/>
              <a:gd name="connsiteY3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05" h="10000">
                <a:moveTo>
                  <a:pt x="4404" y="0"/>
                </a:moveTo>
                <a:lnTo>
                  <a:pt x="0" y="10000"/>
                </a:lnTo>
                <a:lnTo>
                  <a:pt x="10405" y="8670"/>
                </a:lnTo>
                <a:lnTo>
                  <a:pt x="4404" y="0"/>
                </a:lnTo>
                <a:close/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18" name="Text Box 14"/>
          <p:cNvSpPr txBox="1">
            <a:spLocks noChangeArrowheads="1"/>
          </p:cNvSpPr>
          <p:nvPr/>
        </p:nvSpPr>
        <p:spPr bwMode="auto">
          <a:xfrm>
            <a:off x="1305469" y="1633148"/>
            <a:ext cx="693330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3 “bubbles” down until it finds its spot.</a:t>
            </a:r>
          </a:p>
        </p:txBody>
      </p:sp>
      <p:sp>
        <p:nvSpPr>
          <p:cNvPr id="19" name="Freeform 9"/>
          <p:cNvSpPr>
            <a:spLocks/>
          </p:cNvSpPr>
          <p:nvPr/>
        </p:nvSpPr>
        <p:spPr bwMode="auto">
          <a:xfrm>
            <a:off x="2397222" y="3307563"/>
            <a:ext cx="690563" cy="533400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23" name="Freeform 5"/>
          <p:cNvSpPr>
            <a:spLocks/>
          </p:cNvSpPr>
          <p:nvPr/>
        </p:nvSpPr>
        <p:spPr bwMode="auto">
          <a:xfrm>
            <a:off x="1139007" y="3413021"/>
            <a:ext cx="2065562" cy="1105493"/>
          </a:xfrm>
          <a:custGeom>
            <a:avLst/>
            <a:gdLst>
              <a:gd name="T0" fmla="*/ 2147483647 w 1980"/>
              <a:gd name="T1" fmla="*/ 0 h 963"/>
              <a:gd name="T2" fmla="*/ 0 w 1980"/>
              <a:gd name="T3" fmla="*/ 2147483647 h 963"/>
              <a:gd name="T4" fmla="*/ 2147483647 w 1980"/>
              <a:gd name="T5" fmla="*/ 2147483647 h 963"/>
              <a:gd name="T6" fmla="*/ 2147483647 w 1980"/>
              <a:gd name="T7" fmla="*/ 0 h 963"/>
              <a:gd name="T8" fmla="*/ 0 60000 65536"/>
              <a:gd name="T9" fmla="*/ 0 60000 65536"/>
              <a:gd name="T10" fmla="*/ 0 60000 65536"/>
              <a:gd name="T11" fmla="*/ 0 60000 65536"/>
              <a:gd name="T12" fmla="*/ 0 w 1980"/>
              <a:gd name="T13" fmla="*/ 0 h 963"/>
              <a:gd name="T14" fmla="*/ 1980 w 1980"/>
              <a:gd name="T15" fmla="*/ 963 h 963"/>
              <a:gd name="connsiteX0" fmla="*/ 4449 w 10437"/>
              <a:gd name="connsiteY0" fmla="*/ 0 h 10121"/>
              <a:gd name="connsiteX1" fmla="*/ 0 w 10437"/>
              <a:gd name="connsiteY1" fmla="*/ 10000 h 10121"/>
              <a:gd name="connsiteX2" fmla="*/ 10437 w 10437"/>
              <a:gd name="connsiteY2" fmla="*/ 10121 h 10121"/>
              <a:gd name="connsiteX3" fmla="*/ 4449 w 10437"/>
              <a:gd name="connsiteY3" fmla="*/ 0 h 10121"/>
              <a:gd name="connsiteX0" fmla="*/ 5261 w 10437"/>
              <a:gd name="connsiteY0" fmla="*/ 0 h 9457"/>
              <a:gd name="connsiteX1" fmla="*/ 0 w 10437"/>
              <a:gd name="connsiteY1" fmla="*/ 9336 h 9457"/>
              <a:gd name="connsiteX2" fmla="*/ 10437 w 10437"/>
              <a:gd name="connsiteY2" fmla="*/ 9457 h 9457"/>
              <a:gd name="connsiteX3" fmla="*/ 5261 w 10437"/>
              <a:gd name="connsiteY3" fmla="*/ 0 h 9457"/>
              <a:gd name="connsiteX0" fmla="*/ 4921 w 10000"/>
              <a:gd name="connsiteY0" fmla="*/ 0 h 10468"/>
              <a:gd name="connsiteX1" fmla="*/ 0 w 10000"/>
              <a:gd name="connsiteY1" fmla="*/ 10340 h 10468"/>
              <a:gd name="connsiteX2" fmla="*/ 10000 w 10000"/>
              <a:gd name="connsiteY2" fmla="*/ 10468 h 10468"/>
              <a:gd name="connsiteX3" fmla="*/ 4921 w 10000"/>
              <a:gd name="connsiteY3" fmla="*/ 0 h 1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0468">
                <a:moveTo>
                  <a:pt x="4921" y="0"/>
                </a:moveTo>
                <a:lnTo>
                  <a:pt x="0" y="10340"/>
                </a:lnTo>
                <a:lnTo>
                  <a:pt x="10000" y="10468"/>
                </a:lnTo>
                <a:lnTo>
                  <a:pt x="4921" y="0"/>
                </a:lnTo>
                <a:close/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 flipH="1">
            <a:off x="2080055" y="3886800"/>
            <a:ext cx="557637" cy="489629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25" name="Text Box 14"/>
          <p:cNvSpPr txBox="1">
            <a:spLocks noChangeArrowheads="1"/>
          </p:cNvSpPr>
          <p:nvPr/>
        </p:nvSpPr>
        <p:spPr bwMode="auto">
          <a:xfrm>
            <a:off x="4917421" y="2334486"/>
            <a:ext cx="294503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max of these </a:t>
            </a:r>
            <a:br>
              <a:rPr lang="en-US" altLang="en-US" sz="3000" dirty="0">
                <a:cs typeface="Arial" pitchFamily="34" charset="0"/>
              </a:rPr>
            </a:br>
            <a:r>
              <a:rPr lang="en-US" altLang="en-US" sz="3000" dirty="0">
                <a:cs typeface="Arial" pitchFamily="34" charset="0"/>
              </a:rPr>
              <a:t>three moves up.</a:t>
            </a:r>
          </a:p>
        </p:txBody>
      </p:sp>
      <p:sp>
        <p:nvSpPr>
          <p:cNvPr id="16" name="Text Box 14"/>
          <p:cNvSpPr txBox="1">
            <a:spLocks noChangeArrowheads="1"/>
          </p:cNvSpPr>
          <p:nvPr/>
        </p:nvSpPr>
        <p:spPr bwMode="auto">
          <a:xfrm>
            <a:off x="4890299" y="5353654"/>
            <a:ext cx="270869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Time = O(log n)</a:t>
            </a:r>
          </a:p>
        </p:txBody>
      </p:sp>
    </p:spTree>
    <p:extLst>
      <p:ext uri="{BB962C8B-B14F-4D97-AF65-F5344CB8AC3E}">
        <p14:creationId xmlns:p14="http://schemas.microsoft.com/office/powerpoint/2010/main" val="3503658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1.11111E-6 L -0.08386 0.09143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01" y="456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1.85185E-6 L 0.04549 -0.00023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4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8386 0.09143 L -0.02882 0.17153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43" y="4005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4549 -0.00023 L 0.17969 -0.00023 " pathEditMode="relative" rAng="0" ptsTypes="AA">
                                      <p:cBhvr>
                                        <p:cTn id="5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0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  <p:bldP spid="12" grpId="0"/>
      <p:bldP spid="12" grpId="1"/>
      <p:bldP spid="14" grpId="0" animBg="1"/>
      <p:bldP spid="14" grpId="1" animBg="1"/>
      <p:bldP spid="18" grpId="0"/>
      <p:bldP spid="19" grpId="0" animBg="1"/>
      <p:bldP spid="19" grpId="1" animBg="1"/>
      <p:bldP spid="23" grpId="0" animBg="1"/>
      <p:bldP spid="24" grpId="0" animBg="1"/>
      <p:bldP spid="25" grpId="0"/>
      <p:bldP spid="16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4" name="Text Box 4"/>
          <p:cNvSpPr txBox="1">
            <a:spLocks noChangeArrowheads="1"/>
          </p:cNvSpPr>
          <p:nvPr/>
        </p:nvSpPr>
        <p:spPr bwMode="auto">
          <a:xfrm>
            <a:off x="2022813" y="1180080"/>
            <a:ext cx="5479385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When </a:t>
            </a:r>
            <a:r>
              <a:rPr lang="en-US" altLang="en-US" sz="3000" dirty="0">
                <a:solidFill>
                  <a:schemeClr val="tx2"/>
                </a:solidFill>
                <a:cs typeface="Arial" pitchFamily="34" charset="0"/>
              </a:rPr>
              <a:t>inserting </a:t>
            </a: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 new item,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to keep the shape of the tree,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which new space should be filled?</a:t>
            </a:r>
          </a:p>
        </p:txBody>
      </p:sp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53267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4486" name="Picture 6" descr="capture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691467"/>
            <a:ext cx="4017963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 bwMode="auto">
          <a:xfrm>
            <a:off x="1726183" y="4503594"/>
            <a:ext cx="785619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8214991" y="3689316"/>
            <a:ext cx="527374" cy="685339"/>
          </a:xfrm>
          <a:prstGeom prst="rect">
            <a:avLst/>
          </a:prstGeom>
          <a:solidFill>
            <a:schemeClr val="tx1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729077" y="4603523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21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8192816" y="3676253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21</a:t>
            </a:r>
          </a:p>
        </p:txBody>
      </p: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685800" y="-3483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defTabSz="914400" eaLnBrk="1" hangingPunct="1"/>
            <a:r>
              <a:rPr lang="en-US" altLang="en-US" kern="0" dirty="0"/>
              <a:t>Heap </a:t>
            </a:r>
            <a:br>
              <a:rPr lang="en-US" altLang="en-US" kern="0" dirty="0"/>
            </a:br>
            <a:r>
              <a:rPr lang="en-US" altLang="en-US" sz="3200" kern="0" dirty="0"/>
              <a:t>Pop/Push/Changes</a:t>
            </a:r>
          </a:p>
        </p:txBody>
      </p:sp>
    </p:spTree>
    <p:extLst>
      <p:ext uri="{BB962C8B-B14F-4D97-AF65-F5344CB8AC3E}">
        <p14:creationId xmlns:p14="http://schemas.microsoft.com/office/powerpoint/2010/main" val="51428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4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4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484" grpId="0"/>
      <p:bldP spid="6" grpId="0" animBg="1"/>
      <p:bldP spid="13" grpId="0" animBg="1"/>
      <p:bldP spid="14" grpId="0"/>
      <p:bldP spid="17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53267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4486" name="Picture 6" descr="capture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691467"/>
            <a:ext cx="4017963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729077" y="4603523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21</a:t>
            </a:r>
          </a:p>
        </p:txBody>
      </p: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8192816" y="3676253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21</a:t>
            </a:r>
          </a:p>
        </p:txBody>
      </p: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685800" y="-3483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defTabSz="914400" eaLnBrk="1" hangingPunct="1"/>
            <a:r>
              <a:rPr lang="en-US" altLang="en-US" kern="0" dirty="0"/>
              <a:t>Heap </a:t>
            </a:r>
            <a:br>
              <a:rPr lang="en-US" altLang="en-US" kern="0" dirty="0"/>
            </a:br>
            <a:r>
              <a:rPr lang="en-US" altLang="en-US" sz="3200" kern="0" dirty="0"/>
              <a:t>Pop/Push/Changes</a:t>
            </a:r>
          </a:p>
        </p:txBody>
      </p:sp>
      <p:sp>
        <p:nvSpPr>
          <p:cNvPr id="19" name="Freeform 9"/>
          <p:cNvSpPr>
            <a:spLocks/>
          </p:cNvSpPr>
          <p:nvPr/>
        </p:nvSpPr>
        <p:spPr bwMode="auto">
          <a:xfrm>
            <a:off x="1696988" y="3886800"/>
            <a:ext cx="557637" cy="489629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2777053" y="1169131"/>
            <a:ext cx="39709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now it is not a heap!</a:t>
            </a:r>
          </a:p>
        </p:txBody>
      </p:sp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1429039" y="1633148"/>
            <a:ext cx="665598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21 “bubbles” up until it finds its spot.</a:t>
            </a:r>
          </a:p>
        </p:txBody>
      </p:sp>
      <p:sp>
        <p:nvSpPr>
          <p:cNvPr id="23" name="Freeform 9"/>
          <p:cNvSpPr>
            <a:spLocks/>
          </p:cNvSpPr>
          <p:nvPr/>
        </p:nvSpPr>
        <p:spPr bwMode="auto">
          <a:xfrm flipH="1">
            <a:off x="1602248" y="4397554"/>
            <a:ext cx="278818" cy="436802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 rot="3151589">
            <a:off x="2290236" y="2659853"/>
            <a:ext cx="549317" cy="1580569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Rectangle 23"/>
          <p:cNvSpPr/>
          <p:nvPr/>
        </p:nvSpPr>
        <p:spPr bwMode="auto">
          <a:xfrm rot="2710800">
            <a:off x="1672150" y="3339492"/>
            <a:ext cx="549317" cy="136270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Rectangle 24"/>
          <p:cNvSpPr/>
          <p:nvPr/>
        </p:nvSpPr>
        <p:spPr bwMode="auto">
          <a:xfrm rot="19629557">
            <a:off x="1525990" y="3927521"/>
            <a:ext cx="501199" cy="1241147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6" name="Text Box 14"/>
          <p:cNvSpPr txBox="1">
            <a:spLocks noChangeArrowheads="1"/>
          </p:cNvSpPr>
          <p:nvPr/>
        </p:nvSpPr>
        <p:spPr bwMode="auto">
          <a:xfrm>
            <a:off x="4917421" y="2334486"/>
            <a:ext cx="294503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max of these </a:t>
            </a:r>
            <a:br>
              <a:rPr lang="en-US" altLang="en-US" sz="3000" dirty="0">
                <a:cs typeface="Arial" pitchFamily="34" charset="0"/>
              </a:rPr>
            </a:br>
            <a:r>
              <a:rPr lang="en-US" altLang="en-US" sz="3000" dirty="0">
                <a:cs typeface="Arial" pitchFamily="34" charset="0"/>
              </a:rPr>
              <a:t>two moves up.</a:t>
            </a:r>
          </a:p>
        </p:txBody>
      </p:sp>
      <p:sp>
        <p:nvSpPr>
          <p:cNvPr id="27" name="Text Box 4"/>
          <p:cNvSpPr txBox="1">
            <a:spLocks noChangeArrowheads="1"/>
          </p:cNvSpPr>
          <p:nvPr/>
        </p:nvSpPr>
        <p:spPr bwMode="auto">
          <a:xfrm>
            <a:off x="2660781" y="2921995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30</a:t>
            </a:r>
          </a:p>
        </p:txBody>
      </p:sp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4843279" y="3668324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30</a:t>
            </a:r>
          </a:p>
        </p:txBody>
      </p:sp>
      <p:sp>
        <p:nvSpPr>
          <p:cNvPr id="18" name="Text Box 14"/>
          <p:cNvSpPr txBox="1">
            <a:spLocks noChangeArrowheads="1"/>
          </p:cNvSpPr>
          <p:nvPr/>
        </p:nvSpPr>
        <p:spPr bwMode="auto">
          <a:xfrm>
            <a:off x="4890299" y="5353654"/>
            <a:ext cx="270869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Time = O(log n)</a:t>
            </a:r>
          </a:p>
        </p:txBody>
      </p:sp>
    </p:spTree>
    <p:extLst>
      <p:ext uri="{BB962C8B-B14F-4D97-AF65-F5344CB8AC3E}">
        <p14:creationId xmlns:p14="http://schemas.microsoft.com/office/powerpoint/2010/main" val="122650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1.11111E-6 L -0.03923 -0.07616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62" y="-3819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07407E-6 L -0.23507 0.00138 " pathEditMode="relative" rAng="0" ptsTypes="AA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53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923 -0.07616 L 0.02014 -0.15231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9" y="-381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3507 0.00138 L -0.32431 0.00092 " pathEditMode="relative" rAng="0" ptsTypes="AA">
                                      <p:cBhvr>
                                        <p:cTn id="6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62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4" grpId="1"/>
      <p:bldP spid="17" grpId="0"/>
      <p:bldP spid="17" grpId="1"/>
      <p:bldP spid="19" grpId="0" animBg="1"/>
      <p:bldP spid="19" grpId="1" animBg="1"/>
      <p:bldP spid="20" grpId="0"/>
      <p:bldP spid="21" grpId="0"/>
      <p:bldP spid="23" grpId="0" animBg="1"/>
      <p:bldP spid="23" grpId="1" animBg="1"/>
      <p:bldP spid="3" grpId="0" animBg="1"/>
      <p:bldP spid="3" grpId="1" animBg="1"/>
      <p:bldP spid="24" grpId="0" animBg="1"/>
      <p:bldP spid="24" grpId="1" animBg="1"/>
      <p:bldP spid="25" grpId="0" animBg="1"/>
      <p:bldP spid="25" grpId="1" animBg="1"/>
      <p:bldP spid="26" grpId="0"/>
      <p:bldP spid="27" grpId="0"/>
      <p:bldP spid="28" grpId="0"/>
      <p:bldP spid="18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53267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685800" y="-3483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defTabSz="914400" eaLnBrk="1" hangingPunct="1"/>
            <a:r>
              <a:rPr lang="en-US" altLang="en-US" kern="0" dirty="0"/>
              <a:t>Adaptable Heap </a:t>
            </a:r>
          </a:p>
          <a:p>
            <a:pPr defTabSz="914400" eaLnBrk="1" hangingPunct="1"/>
            <a:r>
              <a:rPr lang="en-US" altLang="en-US" sz="3200" kern="0" dirty="0"/>
              <a:t>Pop/Push/Changes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2777053" y="1169131"/>
            <a:ext cx="39709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now it is not a heap!</a:t>
            </a:r>
          </a:p>
        </p:txBody>
      </p:sp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823546" y="1633148"/>
            <a:ext cx="802335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39 “bubbles” down or up until it finds its spot.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4757664" y="2470709"/>
            <a:ext cx="4342856" cy="332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Suppose some outside user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knows about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some data item </a:t>
            </a:r>
            <a:r>
              <a:rPr lang="en-US" altLang="en-US" sz="3000" i="1" dirty="0">
                <a:solidFill>
                  <a:srgbClr val="FFFFFF"/>
                </a:solidFill>
                <a:cs typeface="Arial" pitchFamily="34" charset="0"/>
              </a:rPr>
              <a:t>c</a:t>
            </a:r>
            <a:endParaRPr lang="en-US" altLang="en-US" sz="3000" dirty="0">
              <a:solidFill>
                <a:srgbClr val="FFFFFF"/>
              </a:solidFill>
              <a:cs typeface="Arial" pitchFamily="34" charset="0"/>
            </a:endParaRP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and remembers where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it is in the heap.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And changes its priority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from 21 to 39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247797" y="5181022"/>
            <a:ext cx="704760" cy="620026"/>
            <a:chOff x="3247797" y="5181022"/>
            <a:chExt cx="704760" cy="620026"/>
          </a:xfrm>
        </p:grpSpPr>
        <p:grpSp>
          <p:nvGrpSpPr>
            <p:cNvPr id="98" name="Group 97"/>
            <p:cNvGrpSpPr>
              <a:grpSpLocks/>
            </p:cNvGrpSpPr>
            <p:nvPr/>
          </p:nvGrpSpPr>
          <p:grpSpPr bwMode="auto">
            <a:xfrm>
              <a:off x="3266757" y="5223198"/>
              <a:ext cx="685800" cy="577850"/>
              <a:chOff x="3000" y="1152"/>
              <a:chExt cx="672" cy="480"/>
            </a:xfrm>
          </p:grpSpPr>
          <p:sp>
            <p:nvSpPr>
              <p:cNvPr id="103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4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5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99" name="Text Box 70"/>
            <p:cNvSpPr txBox="1">
              <a:spLocks noChangeArrowheads="1"/>
            </p:cNvSpPr>
            <p:nvPr/>
          </p:nvSpPr>
          <p:spPr bwMode="auto">
            <a:xfrm>
              <a:off x="3247797" y="5207323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21</a:t>
              </a:r>
            </a:p>
          </p:txBody>
        </p:sp>
        <p:sp>
          <p:nvSpPr>
            <p:cNvPr id="100" name="Text Box 71"/>
            <p:cNvSpPr txBox="1">
              <a:spLocks noChangeArrowheads="1"/>
            </p:cNvSpPr>
            <p:nvPr/>
          </p:nvSpPr>
          <p:spPr bwMode="auto">
            <a:xfrm>
              <a:off x="3627011" y="5181022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b="1" i="1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c</a:t>
              </a:r>
            </a:p>
          </p:txBody>
        </p:sp>
      </p:grpSp>
      <p:sp>
        <p:nvSpPr>
          <p:cNvPr id="102" name="Freeform 101"/>
          <p:cNvSpPr>
            <a:spLocks/>
          </p:cNvSpPr>
          <p:nvPr/>
        </p:nvSpPr>
        <p:spPr bwMode="auto">
          <a:xfrm rot="4466430" flipH="1">
            <a:off x="1732103" y="4472143"/>
            <a:ext cx="1641138" cy="1206459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97" h="11632">
                <a:moveTo>
                  <a:pt x="0" y="0"/>
                </a:moveTo>
                <a:cubicBezTo>
                  <a:pt x="2245" y="1148"/>
                  <a:pt x="4869" y="1504"/>
                  <a:pt x="6735" y="3443"/>
                </a:cubicBezTo>
                <a:cubicBezTo>
                  <a:pt x="8601" y="5382"/>
                  <a:pt x="9719" y="7227"/>
                  <a:pt x="11197" y="11632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400181" y="4069057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21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247797" y="5086157"/>
            <a:ext cx="556909" cy="369332"/>
            <a:chOff x="3247797" y="5086157"/>
            <a:chExt cx="556909" cy="369332"/>
          </a:xfrm>
        </p:grpSpPr>
        <p:cxnSp>
          <p:nvCxnSpPr>
            <p:cNvPr id="5" name="Straight Connector 4"/>
            <p:cNvCxnSpPr>
              <a:stCxn id="99" idx="1"/>
              <a:endCxn id="99" idx="3"/>
            </p:cNvCxnSpPr>
            <p:nvPr/>
          </p:nvCxnSpPr>
          <p:spPr bwMode="auto">
            <a:xfrm>
              <a:off x="3247797" y="5407378"/>
              <a:ext cx="441146" cy="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6" name="Text Box 4"/>
            <p:cNvSpPr txBox="1">
              <a:spLocks noChangeArrowheads="1"/>
            </p:cNvSpPr>
            <p:nvPr/>
          </p:nvSpPr>
          <p:spPr bwMode="auto">
            <a:xfrm>
              <a:off x="3389208" y="5086157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5000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800" dirty="0">
                  <a:solidFill>
                    <a:schemeClr val="bg2"/>
                  </a:solidFill>
                  <a:cs typeface="Arial" pitchFamily="34" charset="0"/>
                </a:rPr>
                <a:t>39</a:t>
              </a:r>
            </a:p>
          </p:txBody>
        </p:sp>
      </p:grpSp>
      <p:cxnSp>
        <p:nvCxnSpPr>
          <p:cNvPr id="107" name="Straight Connector 106"/>
          <p:cNvCxnSpPr/>
          <p:nvPr/>
        </p:nvCxnSpPr>
        <p:spPr bwMode="auto">
          <a:xfrm>
            <a:off x="1464260" y="4292023"/>
            <a:ext cx="441146" cy="0"/>
          </a:xfrm>
          <a:prstGeom prst="lin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8" name="Text Box 4"/>
          <p:cNvSpPr txBox="1">
            <a:spLocks noChangeArrowheads="1"/>
          </p:cNvSpPr>
          <p:nvPr/>
        </p:nvSpPr>
        <p:spPr bwMode="auto">
          <a:xfrm>
            <a:off x="1567200" y="3932702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39</a:t>
            </a:r>
          </a:p>
        </p:txBody>
      </p:sp>
      <p:sp>
        <p:nvSpPr>
          <p:cNvPr id="119" name="Freeform 9"/>
          <p:cNvSpPr>
            <a:spLocks/>
          </p:cNvSpPr>
          <p:nvPr/>
        </p:nvSpPr>
        <p:spPr bwMode="auto">
          <a:xfrm>
            <a:off x="1696988" y="3886800"/>
            <a:ext cx="557637" cy="489629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120" name="Rectangle 119"/>
          <p:cNvSpPr/>
          <p:nvPr/>
        </p:nvSpPr>
        <p:spPr bwMode="auto">
          <a:xfrm rot="2710800">
            <a:off x="1672150" y="3339492"/>
            <a:ext cx="549317" cy="136270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1" name="Text Box 4"/>
          <p:cNvSpPr txBox="1">
            <a:spLocks noChangeArrowheads="1"/>
          </p:cNvSpPr>
          <p:nvPr/>
        </p:nvSpPr>
        <p:spPr bwMode="auto">
          <a:xfrm>
            <a:off x="1917311" y="3553751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27</a:t>
            </a: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 rot="4466430" flipH="1">
            <a:off x="1815910" y="4454768"/>
            <a:ext cx="2120224" cy="623237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06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302 0.01921 L 0.03837 -0.05509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69" y="-3727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1.85185E-6 L -0.0566 0.07801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0" y="3889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102" grpId="0" animBg="1"/>
      <p:bldP spid="102" grpId="1" animBg="1"/>
      <p:bldP spid="14" grpId="0"/>
      <p:bldP spid="108" grpId="0"/>
      <p:bldP spid="108" grpId="1"/>
      <p:bldP spid="119" grpId="0" animBg="1"/>
      <p:bldP spid="120" grpId="0" animBg="1"/>
      <p:bldP spid="121" grpId="0"/>
      <p:bldP spid="121" grpId="1"/>
      <p:bldP spid="122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53267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685800" y="-3483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defTabSz="914400" eaLnBrk="1" hangingPunct="1"/>
            <a:r>
              <a:rPr lang="en-US" altLang="en-US" kern="0" dirty="0"/>
              <a:t>Adaptable Heap </a:t>
            </a:r>
          </a:p>
          <a:p>
            <a:pPr defTabSz="914400" eaLnBrk="1" hangingPunct="1"/>
            <a:r>
              <a:rPr lang="en-US" altLang="en-US" sz="3200" kern="0" dirty="0"/>
              <a:t>Pop/Push/Changes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2777053" y="1169131"/>
            <a:ext cx="39709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now it is not a heap!</a:t>
            </a:r>
          </a:p>
        </p:txBody>
      </p:sp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823546" y="1633148"/>
            <a:ext cx="802335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39 “bubbles” down or up until it finds its spot.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4748855" y="2470709"/>
            <a:ext cx="4360488" cy="332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Suppose some outside user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also knows about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data item </a:t>
            </a:r>
            <a:r>
              <a:rPr lang="en-US" altLang="en-US" sz="3000" i="1" dirty="0">
                <a:solidFill>
                  <a:srgbClr val="FFFFFF"/>
                </a:solidFill>
                <a:cs typeface="Arial" pitchFamily="34" charset="0"/>
              </a:rPr>
              <a:t>f</a:t>
            </a: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 and its location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in the heap just changed.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The Heap must be able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to find this outside user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and tell him it moved.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247797" y="5181022"/>
            <a:ext cx="704760" cy="620026"/>
            <a:chOff x="3247797" y="5181022"/>
            <a:chExt cx="704760" cy="620026"/>
          </a:xfrm>
        </p:grpSpPr>
        <p:grpSp>
          <p:nvGrpSpPr>
            <p:cNvPr id="98" name="Group 97"/>
            <p:cNvGrpSpPr>
              <a:grpSpLocks/>
            </p:cNvGrpSpPr>
            <p:nvPr/>
          </p:nvGrpSpPr>
          <p:grpSpPr bwMode="auto">
            <a:xfrm>
              <a:off x="3266757" y="5223198"/>
              <a:ext cx="685800" cy="577850"/>
              <a:chOff x="3000" y="1152"/>
              <a:chExt cx="672" cy="480"/>
            </a:xfrm>
          </p:grpSpPr>
          <p:sp>
            <p:nvSpPr>
              <p:cNvPr id="103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4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5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99" name="Text Box 70"/>
            <p:cNvSpPr txBox="1">
              <a:spLocks noChangeArrowheads="1"/>
            </p:cNvSpPr>
            <p:nvPr/>
          </p:nvSpPr>
          <p:spPr bwMode="auto">
            <a:xfrm>
              <a:off x="3247797" y="5207323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21</a:t>
              </a:r>
            </a:p>
          </p:txBody>
        </p:sp>
        <p:sp>
          <p:nvSpPr>
            <p:cNvPr id="100" name="Text Box 71"/>
            <p:cNvSpPr txBox="1">
              <a:spLocks noChangeArrowheads="1"/>
            </p:cNvSpPr>
            <p:nvPr/>
          </p:nvSpPr>
          <p:spPr bwMode="auto">
            <a:xfrm>
              <a:off x="3627011" y="5181022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b="1" i="1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c</a:t>
              </a:r>
            </a:p>
          </p:txBody>
        </p:sp>
      </p:grp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400180" y="4069057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27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247797" y="5086157"/>
            <a:ext cx="556909" cy="369332"/>
            <a:chOff x="3247797" y="5086157"/>
            <a:chExt cx="556909" cy="369332"/>
          </a:xfrm>
        </p:grpSpPr>
        <p:cxnSp>
          <p:nvCxnSpPr>
            <p:cNvPr id="5" name="Straight Connector 4"/>
            <p:cNvCxnSpPr>
              <a:stCxn id="99" idx="1"/>
              <a:endCxn id="99" idx="3"/>
            </p:cNvCxnSpPr>
            <p:nvPr/>
          </p:nvCxnSpPr>
          <p:spPr bwMode="auto">
            <a:xfrm>
              <a:off x="3247797" y="5407378"/>
              <a:ext cx="441146" cy="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6" name="Text Box 4"/>
            <p:cNvSpPr txBox="1">
              <a:spLocks noChangeArrowheads="1"/>
            </p:cNvSpPr>
            <p:nvPr/>
          </p:nvSpPr>
          <p:spPr bwMode="auto">
            <a:xfrm>
              <a:off x="3389208" y="5086157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5000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800" dirty="0">
                  <a:solidFill>
                    <a:schemeClr val="bg2"/>
                  </a:solidFill>
                  <a:cs typeface="Arial" pitchFamily="34" charset="0"/>
                </a:rPr>
                <a:t>39</a:t>
              </a:r>
            </a:p>
          </p:txBody>
        </p:sp>
      </p:grpSp>
      <p:sp>
        <p:nvSpPr>
          <p:cNvPr id="119" name="Freeform 9"/>
          <p:cNvSpPr>
            <a:spLocks/>
          </p:cNvSpPr>
          <p:nvPr/>
        </p:nvSpPr>
        <p:spPr bwMode="auto">
          <a:xfrm>
            <a:off x="1696988" y="3886800"/>
            <a:ext cx="557637" cy="489629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120" name="Rectangle 119"/>
          <p:cNvSpPr/>
          <p:nvPr/>
        </p:nvSpPr>
        <p:spPr bwMode="auto">
          <a:xfrm rot="2710800">
            <a:off x="1672150" y="3339492"/>
            <a:ext cx="549317" cy="136270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1" name="Text Box 4"/>
          <p:cNvSpPr txBox="1">
            <a:spLocks noChangeArrowheads="1"/>
          </p:cNvSpPr>
          <p:nvPr/>
        </p:nvSpPr>
        <p:spPr bwMode="auto">
          <a:xfrm>
            <a:off x="1917311" y="3553751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39</a:t>
            </a:r>
          </a:p>
        </p:txBody>
      </p:sp>
      <p:grpSp>
        <p:nvGrpSpPr>
          <p:cNvPr id="123" name="Group 122"/>
          <p:cNvGrpSpPr/>
          <p:nvPr/>
        </p:nvGrpSpPr>
        <p:grpSpPr>
          <a:xfrm>
            <a:off x="2287677" y="5196262"/>
            <a:ext cx="704760" cy="620026"/>
            <a:chOff x="3247797" y="5181022"/>
            <a:chExt cx="704760" cy="620026"/>
          </a:xfrm>
        </p:grpSpPr>
        <p:grpSp>
          <p:nvGrpSpPr>
            <p:cNvPr id="124" name="Group 123"/>
            <p:cNvGrpSpPr>
              <a:grpSpLocks/>
            </p:cNvGrpSpPr>
            <p:nvPr/>
          </p:nvGrpSpPr>
          <p:grpSpPr bwMode="auto">
            <a:xfrm>
              <a:off x="3266757" y="5223198"/>
              <a:ext cx="685800" cy="577850"/>
              <a:chOff x="3000" y="1152"/>
              <a:chExt cx="672" cy="480"/>
            </a:xfrm>
          </p:grpSpPr>
          <p:sp>
            <p:nvSpPr>
              <p:cNvPr id="127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28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29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125" name="Text Box 70"/>
            <p:cNvSpPr txBox="1">
              <a:spLocks noChangeArrowheads="1"/>
            </p:cNvSpPr>
            <p:nvPr/>
          </p:nvSpPr>
          <p:spPr bwMode="auto">
            <a:xfrm>
              <a:off x="3247797" y="5207323"/>
              <a:ext cx="44114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27</a:t>
              </a:r>
            </a:p>
          </p:txBody>
        </p:sp>
        <p:sp>
          <p:nvSpPr>
            <p:cNvPr id="126" name="Text Box 71"/>
            <p:cNvSpPr txBox="1">
              <a:spLocks noChangeArrowheads="1"/>
            </p:cNvSpPr>
            <p:nvPr/>
          </p:nvSpPr>
          <p:spPr bwMode="auto">
            <a:xfrm>
              <a:off x="3640629" y="5181022"/>
              <a:ext cx="26962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b="1" i="1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f</a:t>
              </a:r>
            </a:p>
          </p:txBody>
        </p:sp>
      </p:grpSp>
      <p:sp>
        <p:nvSpPr>
          <p:cNvPr id="34" name="Freeform 33"/>
          <p:cNvSpPr>
            <a:spLocks/>
          </p:cNvSpPr>
          <p:nvPr/>
        </p:nvSpPr>
        <p:spPr bwMode="auto">
          <a:xfrm rot="4466430" flipH="1">
            <a:off x="1815910" y="4454768"/>
            <a:ext cx="2120224" cy="623237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 rot="4466430" flipH="1">
            <a:off x="1356937" y="4855051"/>
            <a:ext cx="1491197" cy="426738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 rot="4466430" flipH="1">
            <a:off x="2046667" y="4093226"/>
            <a:ext cx="1791299" cy="860314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arrow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 rot="4466430" flipH="1">
            <a:off x="1538314" y="4501802"/>
            <a:ext cx="1128442" cy="527745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arrow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2" name="Text Box 14"/>
          <p:cNvSpPr txBox="1">
            <a:spLocks noChangeArrowheads="1"/>
          </p:cNvSpPr>
          <p:nvPr/>
        </p:nvSpPr>
        <p:spPr bwMode="auto">
          <a:xfrm>
            <a:off x="4890299" y="6132145"/>
            <a:ext cx="270869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Time = O(log n)</a:t>
            </a:r>
          </a:p>
        </p:txBody>
      </p:sp>
    </p:spTree>
    <p:extLst>
      <p:ext uri="{BB962C8B-B14F-4D97-AF65-F5344CB8AC3E}">
        <p14:creationId xmlns:p14="http://schemas.microsoft.com/office/powerpoint/2010/main" val="3745497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7" grpId="0" animBg="1"/>
      <p:bldP spid="38" grpId="0" animBg="1"/>
      <p:bldP spid="32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8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Heap Implementation</a:t>
            </a:r>
          </a:p>
        </p:txBody>
      </p:sp>
      <p:sp>
        <p:nvSpPr>
          <p:cNvPr id="131075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57199" y="1676400"/>
            <a:ext cx="4030663" cy="4648200"/>
          </a:xfrm>
        </p:spPr>
        <p:txBody>
          <a:bodyPr>
            <a:noAutofit/>
          </a:bodyPr>
          <a:lstStyle/>
          <a:p>
            <a:pPr eaLnBrk="1" hangingPunct="1">
              <a:lnSpc>
                <a:spcPct val="110000"/>
              </a:lnSpc>
              <a:defRPr/>
            </a:pPr>
            <a:r>
              <a:rPr lang="en-US" sz="2400" dirty="0">
                <a:ea typeface="+mn-ea"/>
              </a:rPr>
              <a:t>A location-aware heap entry is an object storing</a:t>
            </a:r>
          </a:p>
          <a:p>
            <a:pPr lvl="1" eaLnBrk="1" hangingPunct="1">
              <a:lnSpc>
                <a:spcPct val="110000"/>
              </a:lnSpc>
              <a:buFont typeface="Wingdings" panose="05000000000000000000" pitchFamily="2" charset="2"/>
              <a:buChar char="§"/>
              <a:defRPr/>
            </a:pPr>
            <a:r>
              <a:rPr lang="en-US" sz="2000" dirty="0"/>
              <a:t>key</a:t>
            </a:r>
          </a:p>
          <a:p>
            <a:pPr lvl="1" eaLnBrk="1" hangingPunct="1">
              <a:lnSpc>
                <a:spcPct val="110000"/>
              </a:lnSpc>
              <a:buFont typeface="Wingdings" panose="05000000000000000000" pitchFamily="2" charset="2"/>
              <a:buChar char="§"/>
              <a:defRPr/>
            </a:pPr>
            <a:r>
              <a:rPr lang="en-US" sz="2000" dirty="0"/>
              <a:t>value</a:t>
            </a:r>
          </a:p>
          <a:p>
            <a:pPr lvl="1" eaLnBrk="1" hangingPunct="1">
              <a:lnSpc>
                <a:spcPct val="110000"/>
              </a:lnSpc>
              <a:buFont typeface="Wingdings" panose="05000000000000000000" pitchFamily="2" charset="2"/>
              <a:buChar char="§"/>
              <a:defRPr/>
            </a:pPr>
            <a:r>
              <a:rPr lang="en-US" sz="2000" dirty="0"/>
              <a:t>position of the entry in the underlying heap</a:t>
            </a:r>
          </a:p>
          <a:p>
            <a:pPr eaLnBrk="1" hangingPunct="1">
              <a:lnSpc>
                <a:spcPct val="110000"/>
              </a:lnSpc>
              <a:defRPr/>
            </a:pPr>
            <a:r>
              <a:rPr lang="en-US" sz="2400" dirty="0">
                <a:ea typeface="+mn-ea"/>
              </a:rPr>
              <a:t>In turn, each heap position stores an entry</a:t>
            </a:r>
          </a:p>
          <a:p>
            <a:pPr eaLnBrk="1" hangingPunct="1">
              <a:lnSpc>
                <a:spcPct val="110000"/>
              </a:lnSpc>
              <a:defRPr/>
            </a:pPr>
            <a:r>
              <a:rPr lang="en-US" sz="2400" dirty="0">
                <a:ea typeface="+mn-ea"/>
              </a:rPr>
              <a:t>Back pointers are updated during entry swaps</a:t>
            </a:r>
          </a:p>
        </p:txBody>
      </p:sp>
      <p:sp>
        <p:nvSpPr>
          <p:cNvPr id="11311" name="Date Placeholder 64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>
                <a:solidFill>
                  <a:srgbClr val="0070C0"/>
                </a:solidFill>
              </a:rPr>
              <a:t>Last Update: Oct 23, 2014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1126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prstClr val="black"/>
                </a:solidFill>
              </a:rPr>
              <a:t>Andy</a:t>
            </a:r>
          </a:p>
        </p:txBody>
      </p:sp>
      <p:sp>
        <p:nvSpPr>
          <p:cNvPr id="1126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769F6EA2-0D08-1044-970A-2DC65BAF5759}" type="slidenum">
              <a:rPr lang="en-US" sz="1400">
                <a:solidFill>
                  <a:prstClr val="black"/>
                </a:solidFill>
              </a:rPr>
              <a:pPr eaLnBrk="1" hangingPunct="1"/>
              <a:t>185</a:t>
            </a:fld>
            <a:endParaRPr lang="en-US" sz="1400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558460" y="1407319"/>
            <a:ext cx="4332091" cy="4291012"/>
            <a:chOff x="4558460" y="1407319"/>
            <a:chExt cx="4332091" cy="4291012"/>
          </a:xfrm>
        </p:grpSpPr>
        <p:sp>
          <p:nvSpPr>
            <p:cNvPr id="11270" name="Oval 5"/>
            <p:cNvSpPr>
              <a:spLocks noChangeArrowheads="1"/>
            </p:cNvSpPr>
            <p:nvPr/>
          </p:nvSpPr>
          <p:spPr bwMode="auto">
            <a:xfrm>
              <a:off x="6347573" y="2855119"/>
              <a:ext cx="320675" cy="319087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71" name="Oval 6"/>
            <p:cNvSpPr>
              <a:spLocks noChangeArrowheads="1"/>
            </p:cNvSpPr>
            <p:nvPr/>
          </p:nvSpPr>
          <p:spPr bwMode="auto">
            <a:xfrm>
              <a:off x="7758860" y="3366294"/>
              <a:ext cx="319088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72" name="Oval 7"/>
            <p:cNvSpPr>
              <a:spLocks noChangeArrowheads="1"/>
            </p:cNvSpPr>
            <p:nvPr/>
          </p:nvSpPr>
          <p:spPr bwMode="auto">
            <a:xfrm>
              <a:off x="5395073" y="3366294"/>
              <a:ext cx="319087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73" name="Oval 8"/>
            <p:cNvSpPr>
              <a:spLocks noChangeArrowheads="1"/>
            </p:cNvSpPr>
            <p:nvPr/>
          </p:nvSpPr>
          <p:spPr bwMode="auto">
            <a:xfrm>
              <a:off x="5982448" y="3861594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cxnSp>
          <p:nvCxnSpPr>
            <p:cNvPr id="11274" name="AutoShape 12"/>
            <p:cNvCxnSpPr>
              <a:cxnSpLocks noChangeShapeType="1"/>
              <a:stCxn id="11270" idx="3"/>
              <a:endCxn id="11272" idx="7"/>
            </p:cNvCxnSpPr>
            <p:nvPr/>
          </p:nvCxnSpPr>
          <p:spPr bwMode="auto">
            <a:xfrm flipH="1">
              <a:off x="5668123" y="3136106"/>
              <a:ext cx="727075" cy="26987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5" name="AutoShape 13"/>
            <p:cNvCxnSpPr>
              <a:cxnSpLocks noChangeShapeType="1"/>
              <a:stCxn id="11271" idx="1"/>
              <a:endCxn id="11270" idx="5"/>
            </p:cNvCxnSpPr>
            <p:nvPr/>
          </p:nvCxnSpPr>
          <p:spPr bwMode="auto">
            <a:xfrm flipH="1" flipV="1">
              <a:off x="6620623" y="3137694"/>
              <a:ext cx="1184275" cy="266700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6" name="AutoShape 15"/>
            <p:cNvCxnSpPr>
              <a:cxnSpLocks noChangeShapeType="1"/>
              <a:stCxn id="11280" idx="7"/>
              <a:endCxn id="11271" idx="3"/>
            </p:cNvCxnSpPr>
            <p:nvPr/>
          </p:nvCxnSpPr>
          <p:spPr bwMode="auto">
            <a:xfrm flipV="1">
              <a:off x="7538198" y="3648869"/>
              <a:ext cx="266700" cy="25082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7" name="AutoShape 18"/>
            <p:cNvCxnSpPr>
              <a:cxnSpLocks noChangeShapeType="1"/>
              <a:stCxn id="11279" idx="7"/>
              <a:endCxn id="11272" idx="3"/>
            </p:cNvCxnSpPr>
            <p:nvPr/>
          </p:nvCxnSpPr>
          <p:spPr bwMode="auto">
            <a:xfrm flipV="1">
              <a:off x="5080748" y="3648869"/>
              <a:ext cx="360362" cy="25082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8" name="AutoShape 19"/>
            <p:cNvCxnSpPr>
              <a:cxnSpLocks noChangeShapeType="1"/>
              <a:stCxn id="11273" idx="1"/>
              <a:endCxn id="11272" idx="5"/>
            </p:cNvCxnSpPr>
            <p:nvPr/>
          </p:nvCxnSpPr>
          <p:spPr bwMode="auto">
            <a:xfrm flipH="1" flipV="1">
              <a:off x="5668123" y="3648869"/>
              <a:ext cx="361950" cy="25082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279" name="Oval 20"/>
            <p:cNvSpPr>
              <a:spLocks noChangeArrowheads="1"/>
            </p:cNvSpPr>
            <p:nvPr/>
          </p:nvSpPr>
          <p:spPr bwMode="auto">
            <a:xfrm>
              <a:off x="4807698" y="3861594"/>
              <a:ext cx="319087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80" name="Oval 25"/>
            <p:cNvSpPr>
              <a:spLocks noChangeArrowheads="1"/>
            </p:cNvSpPr>
            <p:nvPr/>
          </p:nvSpPr>
          <p:spPr bwMode="auto">
            <a:xfrm>
              <a:off x="7265148" y="3861594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grpSp>
          <p:nvGrpSpPr>
            <p:cNvPr id="11281" name="Group 33"/>
            <p:cNvGrpSpPr>
              <a:grpSpLocks/>
            </p:cNvGrpSpPr>
            <p:nvPr/>
          </p:nvGrpSpPr>
          <p:grpSpPr bwMode="auto">
            <a:xfrm>
              <a:off x="4558460" y="2034381"/>
              <a:ext cx="685800" cy="577850"/>
              <a:chOff x="3000" y="1152"/>
              <a:chExt cx="672" cy="480"/>
            </a:xfrm>
          </p:grpSpPr>
          <p:sp>
            <p:nvSpPr>
              <p:cNvPr id="11327" name="AutoShape 30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8" name="Line 31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9" name="Line 32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82" name="Text Box 34"/>
            <p:cNvSpPr txBox="1">
              <a:spLocks noChangeArrowheads="1"/>
            </p:cNvSpPr>
            <p:nvPr/>
          </p:nvSpPr>
          <p:spPr bwMode="auto">
            <a:xfrm>
              <a:off x="4604498" y="20185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4</a:t>
              </a:r>
            </a:p>
          </p:txBody>
        </p:sp>
        <p:sp>
          <p:nvSpPr>
            <p:cNvPr id="11283" name="Text Box 35"/>
            <p:cNvSpPr txBox="1">
              <a:spLocks noChangeArrowheads="1"/>
            </p:cNvSpPr>
            <p:nvPr/>
          </p:nvSpPr>
          <p:spPr bwMode="auto">
            <a:xfrm>
              <a:off x="4887073" y="20169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a</a:t>
              </a:r>
            </a:p>
          </p:txBody>
        </p:sp>
        <p:grpSp>
          <p:nvGrpSpPr>
            <p:cNvPr id="11284" name="Group 38"/>
            <p:cNvGrpSpPr>
              <a:grpSpLocks/>
            </p:cNvGrpSpPr>
            <p:nvPr/>
          </p:nvGrpSpPr>
          <p:grpSpPr bwMode="auto">
            <a:xfrm>
              <a:off x="6234860" y="1424781"/>
              <a:ext cx="685800" cy="577850"/>
              <a:chOff x="3000" y="1152"/>
              <a:chExt cx="672" cy="480"/>
            </a:xfrm>
          </p:grpSpPr>
          <p:sp>
            <p:nvSpPr>
              <p:cNvPr id="11324" name="AutoShape 39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5" name="Line 40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6" name="Line 41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85" name="Text Box 42"/>
            <p:cNvSpPr txBox="1">
              <a:spLocks noChangeArrowheads="1"/>
            </p:cNvSpPr>
            <p:nvPr/>
          </p:nvSpPr>
          <p:spPr bwMode="auto">
            <a:xfrm>
              <a:off x="6280898" y="14089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2</a:t>
              </a:r>
            </a:p>
          </p:txBody>
        </p:sp>
        <p:sp>
          <p:nvSpPr>
            <p:cNvPr id="11286" name="Text Box 43"/>
            <p:cNvSpPr txBox="1">
              <a:spLocks noChangeArrowheads="1"/>
            </p:cNvSpPr>
            <p:nvPr/>
          </p:nvSpPr>
          <p:spPr bwMode="auto">
            <a:xfrm>
              <a:off x="6563473" y="14073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d</a:t>
              </a:r>
            </a:p>
          </p:txBody>
        </p:sp>
        <p:grpSp>
          <p:nvGrpSpPr>
            <p:cNvPr id="11287" name="Group 45"/>
            <p:cNvGrpSpPr>
              <a:grpSpLocks/>
            </p:cNvGrpSpPr>
            <p:nvPr/>
          </p:nvGrpSpPr>
          <p:grpSpPr bwMode="auto">
            <a:xfrm>
              <a:off x="7835060" y="2034381"/>
              <a:ext cx="685800" cy="577850"/>
              <a:chOff x="3000" y="1152"/>
              <a:chExt cx="672" cy="480"/>
            </a:xfrm>
          </p:grpSpPr>
          <p:sp>
            <p:nvSpPr>
              <p:cNvPr id="11321" name="AutoShape 46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2" name="Line 47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3" name="Line 48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88" name="Text Box 49"/>
            <p:cNvSpPr txBox="1">
              <a:spLocks noChangeArrowheads="1"/>
            </p:cNvSpPr>
            <p:nvPr/>
          </p:nvSpPr>
          <p:spPr bwMode="auto">
            <a:xfrm>
              <a:off x="7881098" y="20185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6</a:t>
              </a:r>
            </a:p>
          </p:txBody>
        </p:sp>
        <p:sp>
          <p:nvSpPr>
            <p:cNvPr id="11289" name="Text Box 50"/>
            <p:cNvSpPr txBox="1">
              <a:spLocks noChangeArrowheads="1"/>
            </p:cNvSpPr>
            <p:nvPr/>
          </p:nvSpPr>
          <p:spPr bwMode="auto">
            <a:xfrm>
              <a:off x="8163673" y="20169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b</a:t>
              </a:r>
            </a:p>
          </p:txBody>
        </p:sp>
        <p:grpSp>
          <p:nvGrpSpPr>
            <p:cNvPr id="11290" name="Group 52"/>
            <p:cNvGrpSpPr>
              <a:grpSpLocks/>
            </p:cNvGrpSpPr>
            <p:nvPr/>
          </p:nvGrpSpPr>
          <p:grpSpPr bwMode="auto">
            <a:xfrm>
              <a:off x="4710860" y="5120481"/>
              <a:ext cx="685800" cy="577850"/>
              <a:chOff x="3000" y="1152"/>
              <a:chExt cx="672" cy="480"/>
            </a:xfrm>
          </p:grpSpPr>
          <p:sp>
            <p:nvSpPr>
              <p:cNvPr id="11318" name="AutoShape 53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9" name="Line 54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0" name="Line 55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91" name="Text Box 56"/>
            <p:cNvSpPr txBox="1">
              <a:spLocks noChangeArrowheads="1"/>
            </p:cNvSpPr>
            <p:nvPr/>
          </p:nvSpPr>
          <p:spPr bwMode="auto">
            <a:xfrm>
              <a:off x="4756898" y="51046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8</a:t>
              </a:r>
            </a:p>
          </p:txBody>
        </p:sp>
        <p:sp>
          <p:nvSpPr>
            <p:cNvPr id="11292" name="Text Box 57"/>
            <p:cNvSpPr txBox="1">
              <a:spLocks noChangeArrowheads="1"/>
            </p:cNvSpPr>
            <p:nvPr/>
          </p:nvSpPr>
          <p:spPr bwMode="auto">
            <a:xfrm>
              <a:off x="5039473" y="51030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g</a:t>
              </a:r>
            </a:p>
          </p:txBody>
        </p:sp>
        <p:grpSp>
          <p:nvGrpSpPr>
            <p:cNvPr id="11293" name="Group 59"/>
            <p:cNvGrpSpPr>
              <a:grpSpLocks/>
            </p:cNvGrpSpPr>
            <p:nvPr/>
          </p:nvGrpSpPr>
          <p:grpSpPr bwMode="auto">
            <a:xfrm>
              <a:off x="6387260" y="5120481"/>
              <a:ext cx="685800" cy="577850"/>
              <a:chOff x="3000" y="1152"/>
              <a:chExt cx="672" cy="480"/>
            </a:xfrm>
          </p:grpSpPr>
          <p:sp>
            <p:nvSpPr>
              <p:cNvPr id="11315" name="AutoShape 60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6" name="Line 61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7" name="Line 62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94" name="Text Box 63"/>
            <p:cNvSpPr txBox="1">
              <a:spLocks noChangeArrowheads="1"/>
            </p:cNvSpPr>
            <p:nvPr/>
          </p:nvSpPr>
          <p:spPr bwMode="auto">
            <a:xfrm>
              <a:off x="6433298" y="51046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5</a:t>
              </a:r>
            </a:p>
          </p:txBody>
        </p:sp>
        <p:sp>
          <p:nvSpPr>
            <p:cNvPr id="11295" name="Text Box 64"/>
            <p:cNvSpPr txBox="1">
              <a:spLocks noChangeArrowheads="1"/>
            </p:cNvSpPr>
            <p:nvPr/>
          </p:nvSpPr>
          <p:spPr bwMode="auto">
            <a:xfrm>
              <a:off x="6722223" y="5103019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e</a:t>
              </a:r>
            </a:p>
          </p:txBody>
        </p:sp>
        <p:grpSp>
          <p:nvGrpSpPr>
            <p:cNvPr id="11296" name="Group 66"/>
            <p:cNvGrpSpPr>
              <a:grpSpLocks/>
            </p:cNvGrpSpPr>
            <p:nvPr/>
          </p:nvGrpSpPr>
          <p:grpSpPr bwMode="auto">
            <a:xfrm>
              <a:off x="7911260" y="5120481"/>
              <a:ext cx="685800" cy="577850"/>
              <a:chOff x="3000" y="1152"/>
              <a:chExt cx="672" cy="480"/>
            </a:xfrm>
          </p:grpSpPr>
          <p:sp>
            <p:nvSpPr>
              <p:cNvPr id="11312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3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4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97" name="Text Box 70"/>
            <p:cNvSpPr txBox="1">
              <a:spLocks noChangeArrowheads="1"/>
            </p:cNvSpPr>
            <p:nvPr/>
          </p:nvSpPr>
          <p:spPr bwMode="auto">
            <a:xfrm>
              <a:off x="7957298" y="51046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9</a:t>
              </a:r>
            </a:p>
          </p:txBody>
        </p:sp>
        <p:sp>
          <p:nvSpPr>
            <p:cNvPr id="11298" name="Text Box 71"/>
            <p:cNvSpPr txBox="1">
              <a:spLocks noChangeArrowheads="1"/>
            </p:cNvSpPr>
            <p:nvPr/>
          </p:nvSpPr>
          <p:spPr bwMode="auto">
            <a:xfrm>
              <a:off x="8246223" y="5103019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c</a:t>
              </a:r>
            </a:p>
          </p:txBody>
        </p:sp>
        <p:sp>
          <p:nvSpPr>
            <p:cNvPr id="11299" name="Freeform 72"/>
            <p:cNvSpPr>
              <a:spLocks/>
            </p:cNvSpPr>
            <p:nvPr/>
          </p:nvSpPr>
          <p:spPr bwMode="auto">
            <a:xfrm>
              <a:off x="6558710" y="1874044"/>
              <a:ext cx="590550" cy="1047750"/>
            </a:xfrm>
            <a:custGeom>
              <a:avLst/>
              <a:gdLst>
                <a:gd name="T0" fmla="*/ 0 w 372"/>
                <a:gd name="T1" fmla="*/ 0 h 660"/>
                <a:gd name="T2" fmla="*/ 360 w 372"/>
                <a:gd name="T3" fmla="*/ 300 h 660"/>
                <a:gd name="T4" fmla="*/ 72 w 372"/>
                <a:gd name="T5" fmla="*/ 660 h 660"/>
                <a:gd name="T6" fmla="*/ 0 60000 65536"/>
                <a:gd name="T7" fmla="*/ 0 60000 65536"/>
                <a:gd name="T8" fmla="*/ 0 60000 65536"/>
                <a:gd name="T9" fmla="*/ 0 w 372"/>
                <a:gd name="T10" fmla="*/ 0 h 660"/>
                <a:gd name="T11" fmla="*/ 372 w 372"/>
                <a:gd name="T12" fmla="*/ 660 h 6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660">
                  <a:moveTo>
                    <a:pt x="0" y="0"/>
                  </a:moveTo>
                  <a:cubicBezTo>
                    <a:pt x="60" y="50"/>
                    <a:pt x="348" y="190"/>
                    <a:pt x="360" y="300"/>
                  </a:cubicBezTo>
                  <a:cubicBezTo>
                    <a:pt x="372" y="410"/>
                    <a:pt x="132" y="585"/>
                    <a:pt x="72" y="66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0" name="Freeform 73"/>
            <p:cNvSpPr>
              <a:spLocks/>
            </p:cNvSpPr>
            <p:nvPr/>
          </p:nvSpPr>
          <p:spPr bwMode="auto">
            <a:xfrm>
              <a:off x="8082710" y="2474119"/>
              <a:ext cx="533400" cy="981075"/>
            </a:xfrm>
            <a:custGeom>
              <a:avLst/>
              <a:gdLst>
                <a:gd name="T0" fmla="*/ 72 w 336"/>
                <a:gd name="T1" fmla="*/ 0 h 618"/>
                <a:gd name="T2" fmla="*/ 324 w 336"/>
                <a:gd name="T3" fmla="*/ 372 h 618"/>
                <a:gd name="T4" fmla="*/ 0 w 336"/>
                <a:gd name="T5" fmla="*/ 618 h 618"/>
                <a:gd name="T6" fmla="*/ 0 60000 65536"/>
                <a:gd name="T7" fmla="*/ 0 60000 65536"/>
                <a:gd name="T8" fmla="*/ 0 60000 65536"/>
                <a:gd name="T9" fmla="*/ 0 w 336"/>
                <a:gd name="T10" fmla="*/ 0 h 618"/>
                <a:gd name="T11" fmla="*/ 336 w 336"/>
                <a:gd name="T12" fmla="*/ 618 h 6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18">
                  <a:moveTo>
                    <a:pt x="72" y="0"/>
                  </a:moveTo>
                  <a:cubicBezTo>
                    <a:pt x="114" y="62"/>
                    <a:pt x="336" y="269"/>
                    <a:pt x="324" y="372"/>
                  </a:cubicBezTo>
                  <a:cubicBezTo>
                    <a:pt x="312" y="475"/>
                    <a:pt x="67" y="567"/>
                    <a:pt x="0" y="618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1" name="Freeform 74"/>
            <p:cNvSpPr>
              <a:spLocks/>
            </p:cNvSpPr>
            <p:nvPr/>
          </p:nvSpPr>
          <p:spPr bwMode="auto">
            <a:xfrm>
              <a:off x="4702923" y="2483644"/>
              <a:ext cx="693737" cy="1000125"/>
            </a:xfrm>
            <a:custGeom>
              <a:avLst/>
              <a:gdLst>
                <a:gd name="T0" fmla="*/ 119 w 437"/>
                <a:gd name="T1" fmla="*/ 0 h 630"/>
                <a:gd name="T2" fmla="*/ 53 w 437"/>
                <a:gd name="T3" fmla="*/ 360 h 630"/>
                <a:gd name="T4" fmla="*/ 437 w 437"/>
                <a:gd name="T5" fmla="*/ 630 h 630"/>
                <a:gd name="T6" fmla="*/ 0 60000 65536"/>
                <a:gd name="T7" fmla="*/ 0 60000 65536"/>
                <a:gd name="T8" fmla="*/ 0 60000 65536"/>
                <a:gd name="T9" fmla="*/ 0 w 437"/>
                <a:gd name="T10" fmla="*/ 0 h 630"/>
                <a:gd name="T11" fmla="*/ 437 w 437"/>
                <a:gd name="T12" fmla="*/ 630 h 6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7" h="630">
                  <a:moveTo>
                    <a:pt x="119" y="0"/>
                  </a:moveTo>
                  <a:cubicBezTo>
                    <a:pt x="108" y="60"/>
                    <a:pt x="0" y="255"/>
                    <a:pt x="53" y="360"/>
                  </a:cubicBezTo>
                  <a:cubicBezTo>
                    <a:pt x="106" y="465"/>
                    <a:pt x="357" y="574"/>
                    <a:pt x="437" y="63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2" name="Freeform 75"/>
            <p:cNvSpPr>
              <a:spLocks/>
            </p:cNvSpPr>
            <p:nvPr/>
          </p:nvSpPr>
          <p:spPr bwMode="auto">
            <a:xfrm>
              <a:off x="5063285" y="4126497"/>
              <a:ext cx="696999" cy="1496461"/>
            </a:xfrm>
            <a:custGeom>
              <a:avLst/>
              <a:gdLst>
                <a:gd name="T0" fmla="*/ 0 w 421"/>
                <a:gd name="T1" fmla="*/ 978 h 1165"/>
                <a:gd name="T2" fmla="*/ 372 w 421"/>
                <a:gd name="T3" fmla="*/ 1038 h 1165"/>
                <a:gd name="T4" fmla="*/ 294 w 421"/>
                <a:gd name="T5" fmla="*/ 216 h 1165"/>
                <a:gd name="T6" fmla="*/ 54 w 421"/>
                <a:gd name="T7" fmla="*/ 0 h 1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1"/>
                <a:gd name="T13" fmla="*/ 0 h 1165"/>
                <a:gd name="T14" fmla="*/ 421 w 421"/>
                <a:gd name="T15" fmla="*/ 1165 h 1165"/>
                <a:gd name="connsiteX0" fmla="*/ 0 w 10308"/>
                <a:gd name="connsiteY0" fmla="*/ 8395 h 8609"/>
                <a:gd name="connsiteX1" fmla="*/ 10043 w 10308"/>
                <a:gd name="connsiteY1" fmla="*/ 7941 h 8609"/>
                <a:gd name="connsiteX2" fmla="*/ 6983 w 10308"/>
                <a:gd name="connsiteY2" fmla="*/ 1854 h 8609"/>
                <a:gd name="connsiteX3" fmla="*/ 1283 w 10308"/>
                <a:gd name="connsiteY3" fmla="*/ 0 h 8609"/>
                <a:gd name="connsiteX0" fmla="*/ 0 w 10094"/>
                <a:gd name="connsiteY0" fmla="*/ 9751 h 9906"/>
                <a:gd name="connsiteX1" fmla="*/ 9743 w 10094"/>
                <a:gd name="connsiteY1" fmla="*/ 9224 h 9906"/>
                <a:gd name="connsiteX2" fmla="*/ 7425 w 10094"/>
                <a:gd name="connsiteY2" fmla="*/ 3674 h 9906"/>
                <a:gd name="connsiteX3" fmla="*/ 1245 w 10094"/>
                <a:gd name="connsiteY3" fmla="*/ 0 h 9906"/>
                <a:gd name="connsiteX0" fmla="*/ 0 w 10127"/>
                <a:gd name="connsiteY0" fmla="*/ 9844 h 10000"/>
                <a:gd name="connsiteX1" fmla="*/ 9652 w 10127"/>
                <a:gd name="connsiteY1" fmla="*/ 9312 h 10000"/>
                <a:gd name="connsiteX2" fmla="*/ 7356 w 10127"/>
                <a:gd name="connsiteY2" fmla="*/ 3709 h 10000"/>
                <a:gd name="connsiteX3" fmla="*/ 1233 w 10127"/>
                <a:gd name="connsiteY3" fmla="*/ 0 h 10000"/>
                <a:gd name="connsiteX0" fmla="*/ 0 w 10040"/>
                <a:gd name="connsiteY0" fmla="*/ 9844 h 10000"/>
                <a:gd name="connsiteX1" fmla="*/ 9652 w 10040"/>
                <a:gd name="connsiteY1" fmla="*/ 9312 h 10000"/>
                <a:gd name="connsiteX2" fmla="*/ 7356 w 10040"/>
                <a:gd name="connsiteY2" fmla="*/ 3709 h 10000"/>
                <a:gd name="connsiteX3" fmla="*/ 1233 w 10040"/>
                <a:gd name="connsiteY3" fmla="*/ 0 h 10000"/>
                <a:gd name="connsiteX0" fmla="*/ 0 w 10193"/>
                <a:gd name="connsiteY0" fmla="*/ 9844 h 10000"/>
                <a:gd name="connsiteX1" fmla="*/ 9652 w 10193"/>
                <a:gd name="connsiteY1" fmla="*/ 9312 h 10000"/>
                <a:gd name="connsiteX2" fmla="*/ 7356 w 10193"/>
                <a:gd name="connsiteY2" fmla="*/ 3709 h 10000"/>
                <a:gd name="connsiteX3" fmla="*/ 1233 w 10193"/>
                <a:gd name="connsiteY3" fmla="*/ 0 h 10000"/>
                <a:gd name="connsiteX0" fmla="*/ 0 w 10023"/>
                <a:gd name="connsiteY0" fmla="*/ 9332 h 9488"/>
                <a:gd name="connsiteX1" fmla="*/ 9652 w 10023"/>
                <a:gd name="connsiteY1" fmla="*/ 8800 h 9488"/>
                <a:gd name="connsiteX2" fmla="*/ 7356 w 10023"/>
                <a:gd name="connsiteY2" fmla="*/ 3197 h 9488"/>
                <a:gd name="connsiteX3" fmla="*/ 975 w 10023"/>
                <a:gd name="connsiteY3" fmla="*/ 0 h 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3" h="9488">
                  <a:moveTo>
                    <a:pt x="0" y="9332"/>
                  </a:moveTo>
                  <a:cubicBezTo>
                    <a:pt x="1416" y="9432"/>
                    <a:pt x="8427" y="9822"/>
                    <a:pt x="9652" y="8800"/>
                  </a:cubicBezTo>
                  <a:cubicBezTo>
                    <a:pt x="10878" y="7777"/>
                    <a:pt x="8802" y="4664"/>
                    <a:pt x="7356" y="3197"/>
                  </a:cubicBezTo>
                  <a:cubicBezTo>
                    <a:pt x="5910" y="1730"/>
                    <a:pt x="2116" y="452"/>
                    <a:pt x="975" y="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3" name="Freeform 77"/>
            <p:cNvSpPr>
              <a:spLocks/>
            </p:cNvSpPr>
            <p:nvPr/>
          </p:nvSpPr>
          <p:spPr bwMode="auto">
            <a:xfrm>
              <a:off x="6330110" y="4055268"/>
              <a:ext cx="1012550" cy="1570830"/>
            </a:xfrm>
            <a:custGeom>
              <a:avLst/>
              <a:gdLst>
                <a:gd name="T0" fmla="*/ 257 w 648"/>
                <a:gd name="T1" fmla="*/ 953 h 1221"/>
                <a:gd name="T2" fmla="*/ 642 w 648"/>
                <a:gd name="T3" fmla="*/ 1104 h 1221"/>
                <a:gd name="T4" fmla="*/ 294 w 648"/>
                <a:gd name="T5" fmla="*/ 252 h 1221"/>
                <a:gd name="T6" fmla="*/ 0 w 648"/>
                <a:gd name="T7" fmla="*/ 0 h 12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8"/>
                <a:gd name="T13" fmla="*/ 0 h 1221"/>
                <a:gd name="T14" fmla="*/ 648 w 648"/>
                <a:gd name="T15" fmla="*/ 1221 h 1221"/>
                <a:gd name="connsiteX0" fmla="*/ 3966 w 9995"/>
                <a:gd name="connsiteY0" fmla="*/ 7805 h 8404"/>
                <a:gd name="connsiteX1" fmla="*/ 9994 w 9995"/>
                <a:gd name="connsiteY1" fmla="*/ 7978 h 8404"/>
                <a:gd name="connsiteX2" fmla="*/ 4537 w 9995"/>
                <a:gd name="connsiteY2" fmla="*/ 2064 h 8404"/>
                <a:gd name="connsiteX3" fmla="*/ 0 w 9995"/>
                <a:gd name="connsiteY3" fmla="*/ 0 h 8404"/>
                <a:gd name="connsiteX0" fmla="*/ 3968 w 10259"/>
                <a:gd name="connsiteY0" fmla="*/ 9287 h 10147"/>
                <a:gd name="connsiteX1" fmla="*/ 9999 w 10259"/>
                <a:gd name="connsiteY1" fmla="*/ 9493 h 10147"/>
                <a:gd name="connsiteX2" fmla="*/ 4539 w 10259"/>
                <a:gd name="connsiteY2" fmla="*/ 2456 h 10147"/>
                <a:gd name="connsiteX3" fmla="*/ 0 w 10259"/>
                <a:gd name="connsiteY3" fmla="*/ 0 h 10147"/>
                <a:gd name="connsiteX0" fmla="*/ 3968 w 10035"/>
                <a:gd name="connsiteY0" fmla="*/ 9287 h 9910"/>
                <a:gd name="connsiteX1" fmla="*/ 9999 w 10035"/>
                <a:gd name="connsiteY1" fmla="*/ 9493 h 9910"/>
                <a:gd name="connsiteX2" fmla="*/ 6196 w 10035"/>
                <a:gd name="connsiteY2" fmla="*/ 3667 h 9910"/>
                <a:gd name="connsiteX3" fmla="*/ 0 w 10035"/>
                <a:gd name="connsiteY3" fmla="*/ 0 h 9910"/>
                <a:gd name="connsiteX0" fmla="*/ 3954 w 10000"/>
                <a:gd name="connsiteY0" fmla="*/ 9371 h 10000"/>
                <a:gd name="connsiteX1" fmla="*/ 9964 w 10000"/>
                <a:gd name="connsiteY1" fmla="*/ 9579 h 10000"/>
                <a:gd name="connsiteX2" fmla="*/ 6174 w 10000"/>
                <a:gd name="connsiteY2" fmla="*/ 3700 h 10000"/>
                <a:gd name="connsiteX3" fmla="*/ 0 w 10000"/>
                <a:gd name="connsiteY3" fmla="*/ 0 h 10000"/>
                <a:gd name="connsiteX0" fmla="*/ 3954 w 10000"/>
                <a:gd name="connsiteY0" fmla="*/ 9371 h 10000"/>
                <a:gd name="connsiteX1" fmla="*/ 9964 w 10000"/>
                <a:gd name="connsiteY1" fmla="*/ 9579 h 10000"/>
                <a:gd name="connsiteX2" fmla="*/ 6174 w 10000"/>
                <a:gd name="connsiteY2" fmla="*/ 3700 h 10000"/>
                <a:gd name="connsiteX3" fmla="*/ 0 w 10000"/>
                <a:gd name="connsiteY3" fmla="*/ 0 h 10000"/>
                <a:gd name="connsiteX0" fmla="*/ 3954 w 10005"/>
                <a:gd name="connsiteY0" fmla="*/ 9371 h 10000"/>
                <a:gd name="connsiteX1" fmla="*/ 9964 w 10005"/>
                <a:gd name="connsiteY1" fmla="*/ 9579 h 10000"/>
                <a:gd name="connsiteX2" fmla="*/ 6174 w 10005"/>
                <a:gd name="connsiteY2" fmla="*/ 3700 h 10000"/>
                <a:gd name="connsiteX3" fmla="*/ 0 w 10005"/>
                <a:gd name="connsiteY3" fmla="*/ 0 h 10000"/>
                <a:gd name="connsiteX0" fmla="*/ 3954 w 10003"/>
                <a:gd name="connsiteY0" fmla="*/ 9371 h 10000"/>
                <a:gd name="connsiteX1" fmla="*/ 9964 w 10003"/>
                <a:gd name="connsiteY1" fmla="*/ 9579 h 10000"/>
                <a:gd name="connsiteX2" fmla="*/ 6174 w 10003"/>
                <a:gd name="connsiteY2" fmla="*/ 3700 h 10000"/>
                <a:gd name="connsiteX3" fmla="*/ 0 w 10003"/>
                <a:gd name="connsiteY3" fmla="*/ 0 h 10000"/>
                <a:gd name="connsiteX0" fmla="*/ 3954 w 9914"/>
                <a:gd name="connsiteY0" fmla="*/ 9371 h 9770"/>
                <a:gd name="connsiteX1" fmla="*/ 9877 w 9914"/>
                <a:gd name="connsiteY1" fmla="*/ 9246 h 9770"/>
                <a:gd name="connsiteX2" fmla="*/ 6174 w 9914"/>
                <a:gd name="connsiteY2" fmla="*/ 3700 h 9770"/>
                <a:gd name="connsiteX3" fmla="*/ 0 w 9914"/>
                <a:gd name="connsiteY3" fmla="*/ 0 h 9770"/>
                <a:gd name="connsiteX0" fmla="*/ 3988 w 10057"/>
                <a:gd name="connsiteY0" fmla="*/ 9592 h 10321"/>
                <a:gd name="connsiteX1" fmla="*/ 9963 w 10057"/>
                <a:gd name="connsiteY1" fmla="*/ 9464 h 10321"/>
                <a:gd name="connsiteX2" fmla="*/ 6228 w 10057"/>
                <a:gd name="connsiteY2" fmla="*/ 3787 h 10321"/>
                <a:gd name="connsiteX3" fmla="*/ 0 w 10057"/>
                <a:gd name="connsiteY3" fmla="*/ 0 h 10321"/>
                <a:gd name="connsiteX0" fmla="*/ 3988 w 9887"/>
                <a:gd name="connsiteY0" fmla="*/ 9592 h 9978"/>
                <a:gd name="connsiteX1" fmla="*/ 9788 w 9887"/>
                <a:gd name="connsiteY1" fmla="*/ 8896 h 9978"/>
                <a:gd name="connsiteX2" fmla="*/ 6228 w 9887"/>
                <a:gd name="connsiteY2" fmla="*/ 3787 h 9978"/>
                <a:gd name="connsiteX3" fmla="*/ 0 w 9887"/>
                <a:gd name="connsiteY3" fmla="*/ 0 h 9978"/>
                <a:gd name="connsiteX0" fmla="*/ 4034 w 9965"/>
                <a:gd name="connsiteY0" fmla="*/ 9613 h 9762"/>
                <a:gd name="connsiteX1" fmla="*/ 9900 w 9965"/>
                <a:gd name="connsiteY1" fmla="*/ 8916 h 9762"/>
                <a:gd name="connsiteX2" fmla="*/ 6742 w 9965"/>
                <a:gd name="connsiteY2" fmla="*/ 3738 h 9762"/>
                <a:gd name="connsiteX3" fmla="*/ 0 w 9965"/>
                <a:gd name="connsiteY3" fmla="*/ 0 h 9762"/>
                <a:gd name="connsiteX0" fmla="*/ 4048 w 10047"/>
                <a:gd name="connsiteY0" fmla="*/ 9847 h 10225"/>
                <a:gd name="connsiteX1" fmla="*/ 9935 w 10047"/>
                <a:gd name="connsiteY1" fmla="*/ 9133 h 10225"/>
                <a:gd name="connsiteX2" fmla="*/ 6766 w 10047"/>
                <a:gd name="connsiteY2" fmla="*/ 3829 h 10225"/>
                <a:gd name="connsiteX3" fmla="*/ 0 w 10047"/>
                <a:gd name="connsiteY3" fmla="*/ 0 h 1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47" h="10225">
                  <a:moveTo>
                    <a:pt x="4048" y="9847"/>
                  </a:moveTo>
                  <a:cubicBezTo>
                    <a:pt x="5057" y="10107"/>
                    <a:pt x="9305" y="10835"/>
                    <a:pt x="9935" y="9133"/>
                  </a:cubicBezTo>
                  <a:cubicBezTo>
                    <a:pt x="10565" y="7431"/>
                    <a:pt x="8421" y="5352"/>
                    <a:pt x="6766" y="3829"/>
                  </a:cubicBezTo>
                  <a:cubicBezTo>
                    <a:pt x="5111" y="2307"/>
                    <a:pt x="960" y="538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4" name="Freeform 78"/>
            <p:cNvSpPr>
              <a:spLocks/>
            </p:cNvSpPr>
            <p:nvPr/>
          </p:nvSpPr>
          <p:spPr bwMode="auto">
            <a:xfrm>
              <a:off x="7606460" y="4036219"/>
              <a:ext cx="1284091" cy="1628447"/>
            </a:xfrm>
            <a:custGeom>
              <a:avLst/>
              <a:gdLst>
                <a:gd name="T0" fmla="*/ 401 w 813"/>
                <a:gd name="T1" fmla="*/ 977 h 1237"/>
                <a:gd name="T2" fmla="*/ 786 w 813"/>
                <a:gd name="T3" fmla="*/ 1128 h 1237"/>
                <a:gd name="T4" fmla="*/ 564 w 813"/>
                <a:gd name="T5" fmla="*/ 324 h 1237"/>
                <a:gd name="T6" fmla="*/ 0 w 813"/>
                <a:gd name="T7" fmla="*/ 0 h 1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3"/>
                <a:gd name="T13" fmla="*/ 0 h 1237"/>
                <a:gd name="T14" fmla="*/ 813 w 813"/>
                <a:gd name="T15" fmla="*/ 1237 h 1237"/>
                <a:gd name="connsiteX0" fmla="*/ 4932 w 9782"/>
                <a:gd name="connsiteY0" fmla="*/ 7898 h 8162"/>
                <a:gd name="connsiteX1" fmla="*/ 9737 w 9782"/>
                <a:gd name="connsiteY1" fmla="*/ 7613 h 8162"/>
                <a:gd name="connsiteX2" fmla="*/ 6937 w 9782"/>
                <a:gd name="connsiteY2" fmla="*/ 2619 h 8162"/>
                <a:gd name="connsiteX3" fmla="*/ 0 w 9782"/>
                <a:gd name="connsiteY3" fmla="*/ 0 h 8162"/>
                <a:gd name="connsiteX0" fmla="*/ 5042 w 10147"/>
                <a:gd name="connsiteY0" fmla="*/ 9677 h 10160"/>
                <a:gd name="connsiteX1" fmla="*/ 9954 w 10147"/>
                <a:gd name="connsiteY1" fmla="*/ 9327 h 10160"/>
                <a:gd name="connsiteX2" fmla="*/ 7092 w 10147"/>
                <a:gd name="connsiteY2" fmla="*/ 3209 h 10160"/>
                <a:gd name="connsiteX3" fmla="*/ 0 w 10147"/>
                <a:gd name="connsiteY3" fmla="*/ 0 h 10160"/>
                <a:gd name="connsiteX0" fmla="*/ 5042 w 10147"/>
                <a:gd name="connsiteY0" fmla="*/ 9677 h 10160"/>
                <a:gd name="connsiteX1" fmla="*/ 9954 w 10147"/>
                <a:gd name="connsiteY1" fmla="*/ 9327 h 10160"/>
                <a:gd name="connsiteX2" fmla="*/ 7092 w 10147"/>
                <a:gd name="connsiteY2" fmla="*/ 3209 h 10160"/>
                <a:gd name="connsiteX3" fmla="*/ 0 w 10147"/>
                <a:gd name="connsiteY3" fmla="*/ 0 h 10160"/>
                <a:gd name="connsiteX0" fmla="*/ 5042 w 10171"/>
                <a:gd name="connsiteY0" fmla="*/ 9677 h 10160"/>
                <a:gd name="connsiteX1" fmla="*/ 9954 w 10171"/>
                <a:gd name="connsiteY1" fmla="*/ 9327 h 10160"/>
                <a:gd name="connsiteX2" fmla="*/ 7092 w 10171"/>
                <a:gd name="connsiteY2" fmla="*/ 3209 h 10160"/>
                <a:gd name="connsiteX3" fmla="*/ 0 w 10171"/>
                <a:gd name="connsiteY3" fmla="*/ 0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1" h="10160">
                  <a:moveTo>
                    <a:pt x="5042" y="9677"/>
                  </a:moveTo>
                  <a:cubicBezTo>
                    <a:pt x="5847" y="9924"/>
                    <a:pt x="9118" y="10798"/>
                    <a:pt x="9954" y="9327"/>
                  </a:cubicBezTo>
                  <a:cubicBezTo>
                    <a:pt x="10790" y="7856"/>
                    <a:pt x="9089" y="4690"/>
                    <a:pt x="7092" y="3209"/>
                  </a:cubicBezTo>
                  <a:cubicBezTo>
                    <a:pt x="4806" y="1514"/>
                    <a:pt x="1483" y="674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5" name="Freeform 79"/>
            <p:cNvSpPr>
              <a:spLocks/>
            </p:cNvSpPr>
            <p:nvPr/>
          </p:nvSpPr>
          <p:spPr bwMode="auto">
            <a:xfrm>
              <a:off x="5063285" y="2599531"/>
              <a:ext cx="604838" cy="912813"/>
            </a:xfrm>
            <a:custGeom>
              <a:avLst/>
              <a:gdLst>
                <a:gd name="T0" fmla="*/ 307 w 381"/>
                <a:gd name="T1" fmla="*/ 575 h 575"/>
                <a:gd name="T2" fmla="*/ 330 w 381"/>
                <a:gd name="T3" fmla="*/ 300 h 575"/>
                <a:gd name="T4" fmla="*/ 0 w 381"/>
                <a:gd name="T5" fmla="*/ 0 h 575"/>
                <a:gd name="T6" fmla="*/ 0 60000 65536"/>
                <a:gd name="T7" fmla="*/ 0 60000 65536"/>
                <a:gd name="T8" fmla="*/ 0 60000 65536"/>
                <a:gd name="T9" fmla="*/ 0 w 381"/>
                <a:gd name="T10" fmla="*/ 0 h 575"/>
                <a:gd name="T11" fmla="*/ 381 w 381"/>
                <a:gd name="T12" fmla="*/ 575 h 5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" h="575">
                  <a:moveTo>
                    <a:pt x="307" y="575"/>
                  </a:moveTo>
                  <a:cubicBezTo>
                    <a:pt x="311" y="529"/>
                    <a:pt x="381" y="396"/>
                    <a:pt x="330" y="300"/>
                  </a:cubicBezTo>
                  <a:cubicBezTo>
                    <a:pt x="279" y="204"/>
                    <a:pt x="69" y="62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6" name="Freeform 80"/>
            <p:cNvSpPr>
              <a:spLocks/>
            </p:cNvSpPr>
            <p:nvPr/>
          </p:nvSpPr>
          <p:spPr bwMode="auto">
            <a:xfrm>
              <a:off x="7898560" y="2618581"/>
              <a:ext cx="269875" cy="903288"/>
            </a:xfrm>
            <a:custGeom>
              <a:avLst/>
              <a:gdLst>
                <a:gd name="T0" fmla="*/ 14 w 170"/>
                <a:gd name="T1" fmla="*/ 569 h 569"/>
                <a:gd name="T2" fmla="*/ 26 w 170"/>
                <a:gd name="T3" fmla="*/ 252 h 569"/>
                <a:gd name="T4" fmla="*/ 170 w 170"/>
                <a:gd name="T5" fmla="*/ 0 h 569"/>
                <a:gd name="T6" fmla="*/ 0 60000 65536"/>
                <a:gd name="T7" fmla="*/ 0 60000 65536"/>
                <a:gd name="T8" fmla="*/ 0 60000 65536"/>
                <a:gd name="T9" fmla="*/ 0 w 170"/>
                <a:gd name="T10" fmla="*/ 0 h 569"/>
                <a:gd name="T11" fmla="*/ 170 w 170"/>
                <a:gd name="T12" fmla="*/ 569 h 5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0" h="569">
                  <a:moveTo>
                    <a:pt x="14" y="569"/>
                  </a:moveTo>
                  <a:cubicBezTo>
                    <a:pt x="16" y="516"/>
                    <a:pt x="0" y="347"/>
                    <a:pt x="26" y="252"/>
                  </a:cubicBezTo>
                  <a:cubicBezTo>
                    <a:pt x="52" y="157"/>
                    <a:pt x="140" y="52"/>
                    <a:pt x="17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7" name="Freeform 81"/>
            <p:cNvSpPr>
              <a:spLocks/>
            </p:cNvSpPr>
            <p:nvPr/>
          </p:nvSpPr>
          <p:spPr bwMode="auto">
            <a:xfrm>
              <a:off x="6230098" y="2008981"/>
              <a:ext cx="309562" cy="979488"/>
            </a:xfrm>
            <a:custGeom>
              <a:avLst/>
              <a:gdLst>
                <a:gd name="T0" fmla="*/ 177 w 195"/>
                <a:gd name="T1" fmla="*/ 617 h 617"/>
                <a:gd name="T2" fmla="*/ 3 w 195"/>
                <a:gd name="T3" fmla="*/ 312 h 617"/>
                <a:gd name="T4" fmla="*/ 195 w 195"/>
                <a:gd name="T5" fmla="*/ 0 h 617"/>
                <a:gd name="T6" fmla="*/ 0 60000 65536"/>
                <a:gd name="T7" fmla="*/ 0 60000 65536"/>
                <a:gd name="T8" fmla="*/ 0 60000 65536"/>
                <a:gd name="T9" fmla="*/ 0 w 195"/>
                <a:gd name="T10" fmla="*/ 0 h 617"/>
                <a:gd name="T11" fmla="*/ 195 w 195"/>
                <a:gd name="T12" fmla="*/ 617 h 6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5" h="617">
                  <a:moveTo>
                    <a:pt x="177" y="617"/>
                  </a:moveTo>
                  <a:cubicBezTo>
                    <a:pt x="148" y="566"/>
                    <a:pt x="0" y="415"/>
                    <a:pt x="3" y="312"/>
                  </a:cubicBezTo>
                  <a:cubicBezTo>
                    <a:pt x="6" y="209"/>
                    <a:pt x="155" y="65"/>
                    <a:pt x="195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8" name="Freeform 82"/>
            <p:cNvSpPr>
              <a:spLocks/>
            </p:cNvSpPr>
            <p:nvPr/>
          </p:nvSpPr>
          <p:spPr bwMode="auto">
            <a:xfrm>
              <a:off x="7360398" y="4029869"/>
              <a:ext cx="522287" cy="1284287"/>
            </a:xfrm>
            <a:custGeom>
              <a:avLst/>
              <a:gdLst>
                <a:gd name="T0" fmla="*/ 44 w 329"/>
                <a:gd name="T1" fmla="*/ 0 h 809"/>
                <a:gd name="T2" fmla="*/ 47 w 329"/>
                <a:gd name="T3" fmla="*/ 461 h 809"/>
                <a:gd name="T4" fmla="*/ 329 w 329"/>
                <a:gd name="T5" fmla="*/ 809 h 809"/>
                <a:gd name="T6" fmla="*/ 0 60000 65536"/>
                <a:gd name="T7" fmla="*/ 0 60000 65536"/>
                <a:gd name="T8" fmla="*/ 0 60000 65536"/>
                <a:gd name="T9" fmla="*/ 0 w 329"/>
                <a:gd name="T10" fmla="*/ 0 h 809"/>
                <a:gd name="T11" fmla="*/ 329 w 329"/>
                <a:gd name="T12" fmla="*/ 809 h 8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9" h="809">
                  <a:moveTo>
                    <a:pt x="44" y="0"/>
                  </a:moveTo>
                  <a:cubicBezTo>
                    <a:pt x="44" y="77"/>
                    <a:pt x="0" y="326"/>
                    <a:pt x="47" y="461"/>
                  </a:cubicBezTo>
                  <a:cubicBezTo>
                    <a:pt x="94" y="596"/>
                    <a:pt x="270" y="737"/>
                    <a:pt x="329" y="809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9" name="Freeform 83"/>
            <p:cNvSpPr>
              <a:spLocks/>
            </p:cNvSpPr>
            <p:nvPr/>
          </p:nvSpPr>
          <p:spPr bwMode="auto">
            <a:xfrm>
              <a:off x="6023723" y="4028281"/>
              <a:ext cx="363537" cy="1343025"/>
            </a:xfrm>
            <a:custGeom>
              <a:avLst/>
              <a:gdLst>
                <a:gd name="T0" fmla="*/ 81 w 229"/>
                <a:gd name="T1" fmla="*/ 0 h 846"/>
                <a:gd name="T2" fmla="*/ 25 w 229"/>
                <a:gd name="T3" fmla="*/ 558 h 846"/>
                <a:gd name="T4" fmla="*/ 229 w 229"/>
                <a:gd name="T5" fmla="*/ 846 h 846"/>
                <a:gd name="T6" fmla="*/ 0 60000 65536"/>
                <a:gd name="T7" fmla="*/ 0 60000 65536"/>
                <a:gd name="T8" fmla="*/ 0 60000 65536"/>
                <a:gd name="T9" fmla="*/ 0 w 229"/>
                <a:gd name="T10" fmla="*/ 0 h 846"/>
                <a:gd name="T11" fmla="*/ 229 w 229"/>
                <a:gd name="T12" fmla="*/ 846 h 8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9" h="846">
                  <a:moveTo>
                    <a:pt x="81" y="0"/>
                  </a:moveTo>
                  <a:cubicBezTo>
                    <a:pt x="72" y="93"/>
                    <a:pt x="0" y="417"/>
                    <a:pt x="25" y="558"/>
                  </a:cubicBezTo>
                  <a:cubicBezTo>
                    <a:pt x="50" y="699"/>
                    <a:pt x="187" y="786"/>
                    <a:pt x="229" y="846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10" name="Freeform 84"/>
            <p:cNvSpPr>
              <a:spLocks/>
            </p:cNvSpPr>
            <p:nvPr/>
          </p:nvSpPr>
          <p:spPr bwMode="auto">
            <a:xfrm>
              <a:off x="4891835" y="4018756"/>
              <a:ext cx="142875" cy="1076325"/>
            </a:xfrm>
            <a:custGeom>
              <a:avLst/>
              <a:gdLst>
                <a:gd name="T0" fmla="*/ 51 w 90"/>
                <a:gd name="T1" fmla="*/ 0 h 678"/>
                <a:gd name="T2" fmla="*/ 6 w 90"/>
                <a:gd name="T3" fmla="*/ 378 h 678"/>
                <a:gd name="T4" fmla="*/ 90 w 90"/>
                <a:gd name="T5" fmla="*/ 678 h 678"/>
                <a:gd name="T6" fmla="*/ 0 60000 65536"/>
                <a:gd name="T7" fmla="*/ 0 60000 65536"/>
                <a:gd name="T8" fmla="*/ 0 60000 65536"/>
                <a:gd name="T9" fmla="*/ 0 w 90"/>
                <a:gd name="T10" fmla="*/ 0 h 678"/>
                <a:gd name="T11" fmla="*/ 90 w 90"/>
                <a:gd name="T12" fmla="*/ 678 h 6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0" h="678">
                  <a:moveTo>
                    <a:pt x="51" y="0"/>
                  </a:moveTo>
                  <a:cubicBezTo>
                    <a:pt x="44" y="63"/>
                    <a:pt x="0" y="265"/>
                    <a:pt x="6" y="378"/>
                  </a:cubicBezTo>
                  <a:cubicBezTo>
                    <a:pt x="12" y="491"/>
                    <a:pt x="72" y="616"/>
                    <a:pt x="90" y="678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5130988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Selection Sort</a:t>
            </a:r>
          </a:p>
        </p:txBody>
      </p:sp>
      <p:grpSp>
        <p:nvGrpSpPr>
          <p:cNvPr id="2" name="Group 3"/>
          <p:cNvGrpSpPr>
            <a:grpSpLocks noChangeAspect="1"/>
          </p:cNvGrpSpPr>
          <p:nvPr/>
        </p:nvGrpSpPr>
        <p:grpSpPr bwMode="auto">
          <a:xfrm>
            <a:off x="1676400" y="2743200"/>
            <a:ext cx="1439863" cy="1439863"/>
            <a:chOff x="4464" y="2736"/>
            <a:chExt cx="912" cy="912"/>
          </a:xfrm>
        </p:grpSpPr>
        <p:grpSp>
          <p:nvGrpSpPr>
            <p:cNvPr id="419910" name="Group 4"/>
            <p:cNvGrpSpPr>
              <a:grpSpLocks noChangeAspect="1"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419912" name="Freeform 5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grpSp>
            <p:nvGrpSpPr>
              <p:cNvPr id="419913" name="Group 6"/>
              <p:cNvGrpSpPr>
                <a:grpSpLocks noChangeAspect="1"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19914" name="Group 7"/>
                <p:cNvGrpSpPr>
                  <a:grpSpLocks noChangeAspect="1"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19919" name="Freeform 8"/>
                  <p:cNvSpPr>
                    <a:spLocks noChangeAspect="1"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920" name="Freeform 9"/>
                  <p:cNvSpPr>
                    <a:spLocks noChangeAspect="1"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921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922" name="Freeform 11"/>
                  <p:cNvSpPr>
                    <a:spLocks noChangeAspect="1"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923" name="Freeform 12"/>
                  <p:cNvSpPr>
                    <a:spLocks noChangeAspect="1"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924" name="Freeform 13"/>
                  <p:cNvSpPr>
                    <a:spLocks noChangeAspect="1"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19915" name="Group 14"/>
                <p:cNvGrpSpPr>
                  <a:grpSpLocks noChangeAspect="1"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19916" name="Freeform 15"/>
                  <p:cNvSpPr>
                    <a:spLocks noChangeAspect="1"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917" name="Freeform 16"/>
                  <p:cNvSpPr>
                    <a:spLocks noChangeAspect="1"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91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</p:grpSp>
          </p:grpSp>
        </p:grpSp>
        <p:sp>
          <p:nvSpPr>
            <p:cNvPr id="419911" name="Oval 18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</p:grpSp>
      <p:grpSp>
        <p:nvGrpSpPr>
          <p:cNvPr id="7" name="Group 19"/>
          <p:cNvGrpSpPr>
            <a:grpSpLocks/>
          </p:cNvGrpSpPr>
          <p:nvPr/>
        </p:nvGrpSpPr>
        <p:grpSpPr bwMode="auto">
          <a:xfrm>
            <a:off x="3276600" y="2879725"/>
            <a:ext cx="5473700" cy="2765425"/>
            <a:chOff x="2064" y="1814"/>
            <a:chExt cx="3448" cy="1742"/>
          </a:xfrm>
        </p:grpSpPr>
        <p:grpSp>
          <p:nvGrpSpPr>
            <p:cNvPr id="419892" name="Group 20"/>
            <p:cNvGrpSpPr>
              <a:grpSpLocks/>
            </p:cNvGrpSpPr>
            <p:nvPr/>
          </p:nvGrpSpPr>
          <p:grpSpPr bwMode="auto">
            <a:xfrm>
              <a:off x="2064" y="1814"/>
              <a:ext cx="3448" cy="634"/>
              <a:chOff x="2160" y="1728"/>
              <a:chExt cx="3448" cy="634"/>
            </a:xfrm>
          </p:grpSpPr>
          <p:sp>
            <p:nvSpPr>
              <p:cNvPr id="419908" name="Text Box 21"/>
              <p:cNvSpPr txBox="1">
                <a:spLocks noChangeArrowheads="1"/>
              </p:cNvSpPr>
              <p:nvPr/>
            </p:nvSpPr>
            <p:spPr bwMode="auto">
              <a:xfrm>
                <a:off x="2162" y="1728"/>
                <a:ext cx="344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defTabSz="914400" eaLnBrk="1" fontAlgn="base" hangingPunct="1">
                  <a:spcBef>
                    <a:spcPct val="5000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  <a:cs typeface="Arial" pitchFamily="34" charset="0"/>
                  </a:rPr>
                  <a:t>Largest </a:t>
                </a:r>
                <a:r>
                  <a:rPr lang="en-US" altLang="en-US" sz="3000" i="1">
                    <a:solidFill>
                      <a:srgbClr val="FFFFFF"/>
                    </a:solidFill>
                    <a:cs typeface="Arial" pitchFamily="34" charset="0"/>
                  </a:rPr>
                  <a:t>i</a:t>
                </a:r>
                <a:r>
                  <a:rPr lang="en-US" altLang="en-US" sz="3000">
                    <a:solidFill>
                      <a:srgbClr val="FFFFFF"/>
                    </a:solidFill>
                    <a:cs typeface="Arial" pitchFamily="34" charset="0"/>
                  </a:rPr>
                  <a:t> values are sorted on side.</a:t>
                </a:r>
              </a:p>
            </p:txBody>
          </p:sp>
          <p:sp>
            <p:nvSpPr>
              <p:cNvPr id="419909" name="Text Box 22"/>
              <p:cNvSpPr txBox="1">
                <a:spLocks noChangeArrowheads="1"/>
              </p:cNvSpPr>
              <p:nvPr/>
            </p:nvSpPr>
            <p:spPr bwMode="auto">
              <a:xfrm>
                <a:off x="2160" y="2016"/>
                <a:ext cx="329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defTabSz="914400" eaLnBrk="1" fontAlgn="base" hangingPunct="1">
                  <a:spcBef>
                    <a:spcPct val="5000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  <a:cs typeface="Arial" pitchFamily="34" charset="0"/>
                  </a:rPr>
                  <a:t>Remaining values are off to side.</a:t>
                </a:r>
              </a:p>
            </p:txBody>
          </p:sp>
        </p:grpSp>
        <p:grpSp>
          <p:nvGrpSpPr>
            <p:cNvPr id="419893" name="Group 23"/>
            <p:cNvGrpSpPr>
              <a:grpSpLocks/>
            </p:cNvGrpSpPr>
            <p:nvPr/>
          </p:nvGrpSpPr>
          <p:grpSpPr bwMode="auto">
            <a:xfrm>
              <a:off x="2397" y="2760"/>
              <a:ext cx="2929" cy="796"/>
              <a:chOff x="787" y="3226"/>
              <a:chExt cx="2929" cy="796"/>
            </a:xfrm>
          </p:grpSpPr>
          <p:sp>
            <p:nvSpPr>
              <p:cNvPr id="419894" name="Rectangle 24"/>
              <p:cNvSpPr>
                <a:spLocks noChangeAspect="1" noChangeArrowheads="1"/>
              </p:cNvSpPr>
              <p:nvPr/>
            </p:nvSpPr>
            <p:spPr bwMode="auto">
              <a:xfrm>
                <a:off x="3154" y="3503"/>
                <a:ext cx="51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defTabSz="914400" eaLnBrk="1" fontAlgn="base" hangingPunct="1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800">
                    <a:solidFill>
                      <a:srgbClr val="FFFFFF"/>
                    </a:solidFill>
                    <a:cs typeface="Arial" pitchFamily="34" charset="0"/>
                  </a:rPr>
                  <a:t>6,7,8,9</a:t>
                </a:r>
                <a:endParaRPr lang="en-CA" altLang="en-US" sz="1800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sp>
            <p:nvSpPr>
              <p:cNvPr id="419895" name="Rectangle 25"/>
              <p:cNvSpPr>
                <a:spLocks noChangeAspect="1" noChangeArrowheads="1"/>
              </p:cNvSpPr>
              <p:nvPr/>
            </p:nvSpPr>
            <p:spPr bwMode="auto">
              <a:xfrm>
                <a:off x="2523" y="3476"/>
                <a:ext cx="1193" cy="294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50000"/>
                  </a:spcBef>
                  <a:spcAft>
                    <a:spcPct val="0"/>
                  </a:spcAft>
                  <a:buFontTx/>
                  <a:buNone/>
                </a:pPr>
                <a:endParaRPr lang="en-CA" altLang="en-US" sz="3000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sp>
            <p:nvSpPr>
              <p:cNvPr id="419896" name="Text Box 26"/>
              <p:cNvSpPr txBox="1">
                <a:spLocks noChangeArrowheads="1"/>
              </p:cNvSpPr>
              <p:nvPr/>
            </p:nvSpPr>
            <p:spPr bwMode="auto">
              <a:xfrm>
                <a:off x="2064" y="3370"/>
                <a:ext cx="315" cy="4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defTabSz="914400" eaLnBrk="1" fontAlgn="base" hangingPunct="1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4400">
                    <a:solidFill>
                      <a:srgbClr val="FFFFFF"/>
                    </a:solidFill>
                    <a:cs typeface="Arial" pitchFamily="34" charset="0"/>
                  </a:rPr>
                  <a:t>&lt;</a:t>
                </a:r>
                <a:endParaRPr lang="en-CA" altLang="en-US" sz="4400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grpSp>
            <p:nvGrpSpPr>
              <p:cNvPr id="419897" name="Group 27"/>
              <p:cNvGrpSpPr>
                <a:grpSpLocks/>
              </p:cNvGrpSpPr>
              <p:nvPr/>
            </p:nvGrpSpPr>
            <p:grpSpPr bwMode="auto">
              <a:xfrm>
                <a:off x="787" y="3226"/>
                <a:ext cx="1229" cy="796"/>
                <a:chOff x="4353" y="2485"/>
                <a:chExt cx="1229" cy="796"/>
              </a:xfrm>
            </p:grpSpPr>
            <p:sp>
              <p:nvSpPr>
                <p:cNvPr id="419898" name="Freeform 28"/>
                <p:cNvSpPr>
                  <a:spLocks noChangeAspect="1"/>
                </p:cNvSpPr>
                <p:nvPr/>
              </p:nvSpPr>
              <p:spPr bwMode="auto">
                <a:xfrm>
                  <a:off x="4353" y="2485"/>
                  <a:ext cx="1229" cy="789"/>
                </a:xfrm>
                <a:custGeom>
                  <a:avLst/>
                  <a:gdLst>
                    <a:gd name="T0" fmla="*/ 1 w 1856"/>
                    <a:gd name="T1" fmla="*/ 1 h 1355"/>
                    <a:gd name="T2" fmla="*/ 1 w 1856"/>
                    <a:gd name="T3" fmla="*/ 1 h 1355"/>
                    <a:gd name="T4" fmla="*/ 1 w 1856"/>
                    <a:gd name="T5" fmla="*/ 1 h 1355"/>
                    <a:gd name="T6" fmla="*/ 1 w 1856"/>
                    <a:gd name="T7" fmla="*/ 1 h 1355"/>
                    <a:gd name="T8" fmla="*/ 1 w 1856"/>
                    <a:gd name="T9" fmla="*/ 1 h 1355"/>
                    <a:gd name="T10" fmla="*/ 1 w 1856"/>
                    <a:gd name="T11" fmla="*/ 1 h 1355"/>
                    <a:gd name="T12" fmla="*/ 1 w 1856"/>
                    <a:gd name="T13" fmla="*/ 1 h 1355"/>
                    <a:gd name="T14" fmla="*/ 1 w 1856"/>
                    <a:gd name="T15" fmla="*/ 1 h 135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56"/>
                    <a:gd name="T25" fmla="*/ 0 h 1355"/>
                    <a:gd name="T26" fmla="*/ 1856 w 1856"/>
                    <a:gd name="T27" fmla="*/ 1355 h 135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56" h="1355">
                      <a:moveTo>
                        <a:pt x="364" y="288"/>
                      </a:moveTo>
                      <a:cubicBezTo>
                        <a:pt x="204" y="400"/>
                        <a:pt x="0" y="662"/>
                        <a:pt x="28" y="768"/>
                      </a:cubicBezTo>
                      <a:cubicBezTo>
                        <a:pt x="56" y="874"/>
                        <a:pt x="392" y="846"/>
                        <a:pt x="535" y="923"/>
                      </a:cubicBezTo>
                      <a:cubicBezTo>
                        <a:pt x="678" y="1000"/>
                        <a:pt x="760" y="1171"/>
                        <a:pt x="888" y="1233"/>
                      </a:cubicBezTo>
                      <a:cubicBezTo>
                        <a:pt x="1016" y="1295"/>
                        <a:pt x="1148" y="1355"/>
                        <a:pt x="1301" y="1293"/>
                      </a:cubicBezTo>
                      <a:cubicBezTo>
                        <a:pt x="1454" y="1231"/>
                        <a:pt x="1856" y="1063"/>
                        <a:pt x="1804" y="864"/>
                      </a:cubicBezTo>
                      <a:cubicBezTo>
                        <a:pt x="1752" y="665"/>
                        <a:pt x="1228" y="192"/>
                        <a:pt x="988" y="96"/>
                      </a:cubicBezTo>
                      <a:cubicBezTo>
                        <a:pt x="748" y="0"/>
                        <a:pt x="524" y="176"/>
                        <a:pt x="364" y="288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899" name="Text Box 29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577" y="2578"/>
                  <a:ext cx="188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r>
                    <a:rPr lang="en-US" altLang="en-US" sz="1800">
                      <a:solidFill>
                        <a:srgbClr val="FFFFFF"/>
                      </a:solidFill>
                      <a:cs typeface="Arial" pitchFamily="34" charset="0"/>
                    </a:rPr>
                    <a:t>3</a:t>
                  </a:r>
                  <a:endParaRPr lang="en-CA" altLang="en-US" sz="180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900" name="Text Box 3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009" y="2642"/>
                  <a:ext cx="116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en-CA" altLang="en-US" sz="180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901" name="Text Box 31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826" y="2928"/>
                  <a:ext cx="346" cy="2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r>
                    <a:rPr lang="en-US" altLang="en-US" sz="1800">
                      <a:solidFill>
                        <a:srgbClr val="FFFFFF"/>
                      </a:solidFill>
                      <a:cs typeface="Arial" pitchFamily="34" charset="0"/>
                    </a:rPr>
                    <a:t>4</a:t>
                  </a:r>
                  <a:endParaRPr lang="en-CA" altLang="en-US" sz="180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902" name="Text Box 32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618" y="2811"/>
                  <a:ext cx="116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en-CA" altLang="en-US" sz="180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903" name="Text Box 3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845" y="2772"/>
                  <a:ext cx="291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r>
                    <a:rPr lang="en-US" altLang="en-US" sz="1800">
                      <a:solidFill>
                        <a:srgbClr val="FFFFFF"/>
                      </a:solidFill>
                      <a:cs typeface="Arial" pitchFamily="34" charset="0"/>
                    </a:rPr>
                    <a:t>1</a:t>
                  </a:r>
                  <a:endParaRPr lang="en-CA" altLang="en-US" sz="180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904" name="Text Box 3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826" y="2575"/>
                  <a:ext cx="188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r>
                    <a:rPr lang="en-US" altLang="en-US" sz="1800">
                      <a:solidFill>
                        <a:srgbClr val="FFFFFF"/>
                      </a:solidFill>
                      <a:cs typeface="Arial" pitchFamily="34" charset="0"/>
                    </a:rPr>
                    <a:t>5</a:t>
                  </a:r>
                  <a:endParaRPr lang="en-CA" altLang="en-US" sz="180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905" name="Text Box 3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060" y="3050"/>
                  <a:ext cx="188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r>
                    <a:rPr lang="en-US" altLang="en-US" sz="1800">
                      <a:solidFill>
                        <a:srgbClr val="FFFFFF"/>
                      </a:solidFill>
                      <a:cs typeface="Arial" pitchFamily="34" charset="0"/>
                    </a:rPr>
                    <a:t>2</a:t>
                  </a:r>
                  <a:endParaRPr lang="en-CA" altLang="en-US" sz="180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906" name="Text Box 36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136" y="2811"/>
                  <a:ext cx="116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en-CA" altLang="en-US" sz="180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907" name="Rectangle 37"/>
                <p:cNvSpPr>
                  <a:spLocks noChangeAspect="1" noChangeArrowheads="1"/>
                </p:cNvSpPr>
                <p:nvPr/>
              </p:nvSpPr>
              <p:spPr bwMode="auto">
                <a:xfrm>
                  <a:off x="4433" y="2742"/>
                  <a:ext cx="116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en-CA" altLang="en-US" sz="180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</p:grpSp>
        </p:grpSp>
      </p:grpSp>
      <p:pic>
        <p:nvPicPr>
          <p:cNvPr id="419845" name="Picture 38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" y="990600"/>
            <a:ext cx="84582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" name="Group 39"/>
          <p:cNvGrpSpPr>
            <a:grpSpLocks/>
          </p:cNvGrpSpPr>
          <p:nvPr/>
        </p:nvGrpSpPr>
        <p:grpSpPr bwMode="auto">
          <a:xfrm>
            <a:off x="312738" y="4724400"/>
            <a:ext cx="3040062" cy="1447800"/>
            <a:chOff x="197" y="2976"/>
            <a:chExt cx="1915" cy="912"/>
          </a:xfrm>
        </p:grpSpPr>
        <p:grpSp>
          <p:nvGrpSpPr>
            <p:cNvPr id="419852" name="Group 40"/>
            <p:cNvGrpSpPr>
              <a:grpSpLocks/>
            </p:cNvGrpSpPr>
            <p:nvPr/>
          </p:nvGrpSpPr>
          <p:grpSpPr bwMode="auto">
            <a:xfrm>
              <a:off x="1200" y="2976"/>
              <a:ext cx="912" cy="912"/>
              <a:chOff x="4320" y="2016"/>
              <a:chExt cx="912" cy="912"/>
            </a:xfrm>
          </p:grpSpPr>
          <p:grpSp>
            <p:nvGrpSpPr>
              <p:cNvPr id="419874" name="Group 41"/>
              <p:cNvGrpSpPr>
                <a:grpSpLocks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419881" name="Group 42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419883" name="Freeform 43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884" name="Freeform 44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grpSp>
                <p:nvGrpSpPr>
                  <p:cNvPr id="419885" name="Group 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419886" name="Freeform 4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2800" i="1">
                        <a:solidFill>
                          <a:srgbClr val="FFFFFF"/>
                        </a:solidFill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19887" name="Freeform 4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2800" i="1">
                        <a:solidFill>
                          <a:srgbClr val="FFFFFF"/>
                        </a:solidFill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19888" name="Freeform 48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84 w 782"/>
                        <a:gd name="T3" fmla="*/ 0 h 808"/>
                        <a:gd name="T4" fmla="*/ 449 w 782"/>
                        <a:gd name="T5" fmla="*/ 0 h 808"/>
                        <a:gd name="T6" fmla="*/ 946 w 782"/>
                        <a:gd name="T7" fmla="*/ 1 h 808"/>
                        <a:gd name="T8" fmla="*/ 1536 w 782"/>
                        <a:gd name="T9" fmla="*/ 1 h 808"/>
                        <a:gd name="T10" fmla="*/ 1753 w 782"/>
                        <a:gd name="T11" fmla="*/ 1 h 808"/>
                        <a:gd name="T12" fmla="*/ 1855 w 782"/>
                        <a:gd name="T13" fmla="*/ 1 h 808"/>
                        <a:gd name="T14" fmla="*/ 1870 w 782"/>
                        <a:gd name="T15" fmla="*/ 1 h 808"/>
                        <a:gd name="T16" fmla="*/ 1805 w 782"/>
                        <a:gd name="T17" fmla="*/ 1 h 808"/>
                        <a:gd name="T18" fmla="*/ 1625 w 782"/>
                        <a:gd name="T19" fmla="*/ 1 h 808"/>
                        <a:gd name="T20" fmla="*/ 1389 w 782"/>
                        <a:gd name="T21" fmla="*/ 1 h 808"/>
                        <a:gd name="T22" fmla="*/ 1218 w 782"/>
                        <a:gd name="T23" fmla="*/ 1 h 808"/>
                        <a:gd name="T24" fmla="*/ 1140 w 782"/>
                        <a:gd name="T25" fmla="*/ 1 h 808"/>
                        <a:gd name="T26" fmla="*/ 1090 w 782"/>
                        <a:gd name="T27" fmla="*/ 1 h 808"/>
                        <a:gd name="T28" fmla="*/ 1105 w 782"/>
                        <a:gd name="T29" fmla="*/ 1 h 808"/>
                        <a:gd name="T30" fmla="*/ 1118 w 782"/>
                        <a:gd name="T31" fmla="*/ 1 h 808"/>
                        <a:gd name="T32" fmla="*/ 1329 w 782"/>
                        <a:gd name="T33" fmla="*/ 1 h 808"/>
                        <a:gd name="T34" fmla="*/ 1662 w 782"/>
                        <a:gd name="T35" fmla="*/ 1 h 808"/>
                        <a:gd name="T36" fmla="*/ 1870 w 782"/>
                        <a:gd name="T37" fmla="*/ 1 h 808"/>
                        <a:gd name="T38" fmla="*/ 2091 w 782"/>
                        <a:gd name="T39" fmla="*/ 1 h 808"/>
                        <a:gd name="T40" fmla="*/ 2162 w 782"/>
                        <a:gd name="T41" fmla="*/ 1 h 808"/>
                        <a:gd name="T42" fmla="*/ 2091 w 782"/>
                        <a:gd name="T43" fmla="*/ 1 h 808"/>
                        <a:gd name="T44" fmla="*/ 2004 w 782"/>
                        <a:gd name="T45" fmla="*/ 1 h 808"/>
                        <a:gd name="T46" fmla="*/ 1855 w 782"/>
                        <a:gd name="T47" fmla="*/ 1 h 808"/>
                        <a:gd name="T48" fmla="*/ 1655 w 782"/>
                        <a:gd name="T49" fmla="*/ 1 h 808"/>
                        <a:gd name="T50" fmla="*/ 1436 w 782"/>
                        <a:gd name="T51" fmla="*/ 1 h 808"/>
                        <a:gd name="T52" fmla="*/ 1090 w 782"/>
                        <a:gd name="T53" fmla="*/ 1 h 808"/>
                        <a:gd name="T54" fmla="*/ 981 w 782"/>
                        <a:gd name="T55" fmla="*/ 1 h 808"/>
                        <a:gd name="T56" fmla="*/ 922 w 782"/>
                        <a:gd name="T57" fmla="*/ 1 h 808"/>
                        <a:gd name="T58" fmla="*/ 922 w 782"/>
                        <a:gd name="T59" fmla="*/ 1 h 808"/>
                        <a:gd name="T60" fmla="*/ 922 w 782"/>
                        <a:gd name="T61" fmla="*/ 1 h 808"/>
                        <a:gd name="T62" fmla="*/ 1072 w 782"/>
                        <a:gd name="T63" fmla="*/ 1 h 808"/>
                        <a:gd name="T64" fmla="*/ 1295 w 782"/>
                        <a:gd name="T65" fmla="*/ 1 h 808"/>
                        <a:gd name="T66" fmla="*/ 1491 w 782"/>
                        <a:gd name="T67" fmla="*/ 1 h 808"/>
                        <a:gd name="T68" fmla="*/ 1614 w 782"/>
                        <a:gd name="T69" fmla="*/ 1 h 808"/>
                        <a:gd name="T70" fmla="*/ 1677 w 782"/>
                        <a:gd name="T71" fmla="*/ 1 h 808"/>
                        <a:gd name="T72" fmla="*/ 1655 w 782"/>
                        <a:gd name="T73" fmla="*/ 1 h 808"/>
                        <a:gd name="T74" fmla="*/ 1564 w 782"/>
                        <a:gd name="T75" fmla="*/ 1 h 808"/>
                        <a:gd name="T76" fmla="*/ 1436 w 782"/>
                        <a:gd name="T77" fmla="*/ 1 h 808"/>
                        <a:gd name="T78" fmla="*/ 1295 w 782"/>
                        <a:gd name="T79" fmla="*/ 1 h 808"/>
                        <a:gd name="T80" fmla="*/ 989 w 782"/>
                        <a:gd name="T81" fmla="*/ 1 h 808"/>
                        <a:gd name="T82" fmla="*/ 535 w 782"/>
                        <a:gd name="T83" fmla="*/ 1 h 808"/>
                        <a:gd name="T84" fmla="*/ 193 w 782"/>
                        <a:gd name="T85" fmla="*/ 1 h 808"/>
                        <a:gd name="T86" fmla="*/ 54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2800" i="1">
                        <a:solidFill>
                          <a:srgbClr val="FFFFFF"/>
                        </a:solidFill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19889" name="Freeform 49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53939 w 992"/>
                        <a:gd name="T1" fmla="*/ 1 h 770"/>
                        <a:gd name="T2" fmla="*/ 54957 w 992"/>
                        <a:gd name="T3" fmla="*/ 1 h 770"/>
                        <a:gd name="T4" fmla="*/ 58732 w 992"/>
                        <a:gd name="T5" fmla="*/ 1 h 770"/>
                        <a:gd name="T6" fmla="*/ 63413 w 992"/>
                        <a:gd name="T7" fmla="*/ 1 h 770"/>
                        <a:gd name="T8" fmla="*/ 66185 w 992"/>
                        <a:gd name="T9" fmla="*/ 1 h 770"/>
                        <a:gd name="T10" fmla="*/ 64971 w 992"/>
                        <a:gd name="T11" fmla="*/ 1 h 770"/>
                        <a:gd name="T12" fmla="*/ 62389 w 992"/>
                        <a:gd name="T13" fmla="*/ 1 h 770"/>
                        <a:gd name="T14" fmla="*/ 57208 w 992"/>
                        <a:gd name="T15" fmla="*/ 1 h 770"/>
                        <a:gd name="T16" fmla="*/ 50816 w 992"/>
                        <a:gd name="T17" fmla="*/ 1 h 770"/>
                        <a:gd name="T18" fmla="*/ 45491 w 992"/>
                        <a:gd name="T19" fmla="*/ 1 h 770"/>
                        <a:gd name="T20" fmla="*/ 39515 w 992"/>
                        <a:gd name="T21" fmla="*/ 1 h 770"/>
                        <a:gd name="T22" fmla="*/ 33821 w 992"/>
                        <a:gd name="T23" fmla="*/ 1 h 770"/>
                        <a:gd name="T24" fmla="*/ 29498 w 992"/>
                        <a:gd name="T25" fmla="*/ 1 h 770"/>
                        <a:gd name="T26" fmla="*/ 27925 w 992"/>
                        <a:gd name="T27" fmla="*/ 1 h 770"/>
                        <a:gd name="T28" fmla="*/ 26173 w 992"/>
                        <a:gd name="T29" fmla="*/ 1 h 770"/>
                        <a:gd name="T30" fmla="*/ 24108 w 992"/>
                        <a:gd name="T31" fmla="*/ 1 h 770"/>
                        <a:gd name="T32" fmla="*/ 22569 w 992"/>
                        <a:gd name="T33" fmla="*/ 1 h 770"/>
                        <a:gd name="T34" fmla="*/ 22569 w 992"/>
                        <a:gd name="T35" fmla="*/ 1 h 770"/>
                        <a:gd name="T36" fmla="*/ 21507 w 992"/>
                        <a:gd name="T37" fmla="*/ 1 h 770"/>
                        <a:gd name="T38" fmla="*/ 18555 w 992"/>
                        <a:gd name="T39" fmla="*/ 1 h 770"/>
                        <a:gd name="T40" fmla="*/ 14912 w 992"/>
                        <a:gd name="T41" fmla="*/ 1 h 770"/>
                        <a:gd name="T42" fmla="*/ 11523 w 992"/>
                        <a:gd name="T43" fmla="*/ 1 h 770"/>
                        <a:gd name="T44" fmla="*/ 7646 w 992"/>
                        <a:gd name="T45" fmla="*/ 1 h 770"/>
                        <a:gd name="T46" fmla="*/ 1769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2635 w 992"/>
                        <a:gd name="T53" fmla="*/ 1 h 770"/>
                        <a:gd name="T54" fmla="*/ 5459 w 992"/>
                        <a:gd name="T55" fmla="*/ 1 h 770"/>
                        <a:gd name="T56" fmla="*/ 7903 w 992"/>
                        <a:gd name="T57" fmla="*/ 1 h 770"/>
                        <a:gd name="T58" fmla="*/ 12603 w 992"/>
                        <a:gd name="T59" fmla="*/ 1 h 770"/>
                        <a:gd name="T60" fmla="*/ 17164 w 992"/>
                        <a:gd name="T61" fmla="*/ 1 h 770"/>
                        <a:gd name="T62" fmla="*/ 21507 w 992"/>
                        <a:gd name="T63" fmla="*/ 1 h 770"/>
                        <a:gd name="T64" fmla="*/ 27700 w 992"/>
                        <a:gd name="T65" fmla="*/ 0 h 770"/>
                        <a:gd name="T66" fmla="*/ 27925 w 992"/>
                        <a:gd name="T67" fmla="*/ 1 h 770"/>
                        <a:gd name="T68" fmla="*/ 26520 w 992"/>
                        <a:gd name="T69" fmla="*/ 1 h 770"/>
                        <a:gd name="T70" fmla="*/ 26173 w 992"/>
                        <a:gd name="T71" fmla="*/ 1 h 770"/>
                        <a:gd name="T72" fmla="*/ 27925 w 992"/>
                        <a:gd name="T73" fmla="*/ 1 h 770"/>
                        <a:gd name="T74" fmla="*/ 30846 w 992"/>
                        <a:gd name="T75" fmla="*/ 1 h 770"/>
                        <a:gd name="T76" fmla="*/ 33326 w 992"/>
                        <a:gd name="T77" fmla="*/ 1 h 770"/>
                        <a:gd name="T78" fmla="*/ 37247 w 992"/>
                        <a:gd name="T79" fmla="*/ 1 h 770"/>
                        <a:gd name="T80" fmla="*/ 41042 w 992"/>
                        <a:gd name="T81" fmla="*/ 1 h 770"/>
                        <a:gd name="T82" fmla="*/ 44922 w 992"/>
                        <a:gd name="T83" fmla="*/ 1 h 770"/>
                        <a:gd name="T84" fmla="*/ 50029 w 992"/>
                        <a:gd name="T85" fmla="*/ 1 h 770"/>
                        <a:gd name="T86" fmla="*/ 53399 w 992"/>
                        <a:gd name="T87" fmla="*/ 1 h 770"/>
                        <a:gd name="T88" fmla="*/ 5393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2800" i="1">
                        <a:solidFill>
                          <a:srgbClr val="FFFFFF"/>
                        </a:solidFill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19890" name="Freeform 50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2800" i="1">
                        <a:solidFill>
                          <a:srgbClr val="FFFFFF"/>
                        </a:solidFill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19891" name="Freeform 5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n-US" sz="2800" i="1">
                        <a:solidFill>
                          <a:srgbClr val="FFFFFF"/>
                        </a:solidFill>
                        <a:cs typeface="Arial" pitchFamily="34" charset="0"/>
                      </a:endParaRPr>
                    </a:p>
                  </p:txBody>
                </p:sp>
              </p:grpSp>
            </p:grpSp>
            <p:sp>
              <p:nvSpPr>
                <p:cNvPr id="419882" name="Oval 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en-CA" alt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</p:grpSp>
          <p:grpSp>
            <p:nvGrpSpPr>
              <p:cNvPr id="419875" name="Group 53"/>
              <p:cNvGrpSpPr>
                <a:grpSpLocks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419876" name="Group 54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419879" name="AutoShap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defTabSz="914400" eaLnBrk="1" fontAlgn="base" hangingPunct="1">
                      <a:spcBef>
                        <a:spcPct val="50000"/>
                      </a:spcBef>
                      <a:spcAft>
                        <a:spcPct val="0"/>
                      </a:spcAft>
                      <a:buFontTx/>
                      <a:buNone/>
                    </a:pPr>
                    <a:r>
                      <a:rPr lang="en-US" altLang="en-US" sz="1400" baseline="-8000">
                        <a:solidFill>
                          <a:srgbClr val="000000"/>
                        </a:solidFill>
                        <a:cs typeface="Arial" pitchFamily="34" charset="0"/>
                      </a:rPr>
                      <a:t>Exit</a:t>
                    </a:r>
                    <a:endParaRPr lang="en-CA" altLang="en-US" sz="1400" baseline="-8000">
                      <a:solidFill>
                        <a:srgbClr val="000000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880" name="Line 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19877" name="Line 57"/>
                <p:cNvSpPr>
                  <a:spLocks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87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419853" name="Group 59"/>
            <p:cNvGrpSpPr>
              <a:grpSpLocks noChangeAspect="1"/>
            </p:cNvGrpSpPr>
            <p:nvPr/>
          </p:nvGrpSpPr>
          <p:grpSpPr bwMode="auto">
            <a:xfrm>
              <a:off x="197" y="2976"/>
              <a:ext cx="907" cy="907"/>
              <a:chOff x="528" y="3264"/>
              <a:chExt cx="907" cy="907"/>
            </a:xfrm>
          </p:grpSpPr>
          <p:grpSp>
            <p:nvGrpSpPr>
              <p:cNvPr id="419854" name="Group 60"/>
              <p:cNvGrpSpPr>
                <a:grpSpLocks noChangeAspect="1"/>
              </p:cNvGrpSpPr>
              <p:nvPr/>
            </p:nvGrpSpPr>
            <p:grpSpPr bwMode="auto">
              <a:xfrm>
                <a:off x="528" y="3264"/>
                <a:ext cx="907" cy="907"/>
                <a:chOff x="3120" y="1872"/>
                <a:chExt cx="907" cy="907"/>
              </a:xfrm>
            </p:grpSpPr>
            <p:sp>
              <p:nvSpPr>
                <p:cNvPr id="419861" name="Freeform 61"/>
                <p:cNvSpPr>
                  <a:spLocks noChangeAspect="1"/>
                </p:cNvSpPr>
                <p:nvPr/>
              </p:nvSpPr>
              <p:spPr bwMode="auto">
                <a:xfrm>
                  <a:off x="3453" y="2386"/>
                  <a:ext cx="225" cy="63"/>
                </a:xfrm>
                <a:custGeom>
                  <a:avLst/>
                  <a:gdLst>
                    <a:gd name="T0" fmla="*/ 0 w 672"/>
                    <a:gd name="T1" fmla="*/ 0 h 200"/>
                    <a:gd name="T2" fmla="*/ 0 w 672"/>
                    <a:gd name="T3" fmla="*/ 0 h 200"/>
                    <a:gd name="T4" fmla="*/ 0 w 672"/>
                    <a:gd name="T5" fmla="*/ 0 h 200"/>
                    <a:gd name="T6" fmla="*/ 0 w 672"/>
                    <a:gd name="T7" fmla="*/ 0 h 2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72"/>
                    <a:gd name="T13" fmla="*/ 0 h 200"/>
                    <a:gd name="T14" fmla="*/ 672 w 672"/>
                    <a:gd name="T15" fmla="*/ 200 h 2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72" h="200">
                      <a:moveTo>
                        <a:pt x="0" y="192"/>
                      </a:moveTo>
                      <a:cubicBezTo>
                        <a:pt x="184" y="96"/>
                        <a:pt x="368" y="0"/>
                        <a:pt x="432" y="0"/>
                      </a:cubicBezTo>
                      <a:cubicBezTo>
                        <a:pt x="496" y="0"/>
                        <a:pt x="344" y="184"/>
                        <a:pt x="384" y="192"/>
                      </a:cubicBezTo>
                      <a:cubicBezTo>
                        <a:pt x="424" y="200"/>
                        <a:pt x="548" y="124"/>
                        <a:pt x="672" y="48"/>
                      </a:cubicBezTo>
                    </a:path>
                  </a:pathLst>
                </a:custGeom>
                <a:noFill/>
                <a:ln w="25400" cap="flat" cmpd="sng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grpSp>
              <p:nvGrpSpPr>
                <p:cNvPr id="419862" name="Group 62"/>
                <p:cNvGrpSpPr>
                  <a:grpSpLocks noChangeAspect="1"/>
                </p:cNvGrpSpPr>
                <p:nvPr/>
              </p:nvGrpSpPr>
              <p:grpSpPr bwMode="auto">
                <a:xfrm>
                  <a:off x="3469" y="2146"/>
                  <a:ext cx="249" cy="285"/>
                  <a:chOff x="3469" y="2146"/>
                  <a:chExt cx="249" cy="285"/>
                </a:xfrm>
              </p:grpSpPr>
              <p:sp>
                <p:nvSpPr>
                  <p:cNvPr id="419868" name="Freeform 63"/>
                  <p:cNvSpPr>
                    <a:spLocks noChangeAspect="1"/>
                  </p:cNvSpPr>
                  <p:nvPr/>
                </p:nvSpPr>
                <p:spPr bwMode="auto">
                  <a:xfrm>
                    <a:off x="3590" y="2187"/>
                    <a:ext cx="67" cy="63"/>
                  </a:xfrm>
                  <a:custGeom>
                    <a:avLst/>
                    <a:gdLst>
                      <a:gd name="T0" fmla="*/ 0 w 603"/>
                      <a:gd name="T1" fmla="*/ 0 h 570"/>
                      <a:gd name="T2" fmla="*/ 0 w 603"/>
                      <a:gd name="T3" fmla="*/ 0 h 570"/>
                      <a:gd name="T4" fmla="*/ 0 w 603"/>
                      <a:gd name="T5" fmla="*/ 0 h 570"/>
                      <a:gd name="T6" fmla="*/ 0 w 603"/>
                      <a:gd name="T7" fmla="*/ 0 h 570"/>
                      <a:gd name="T8" fmla="*/ 0 w 603"/>
                      <a:gd name="T9" fmla="*/ 0 h 570"/>
                      <a:gd name="T10" fmla="*/ 0 w 603"/>
                      <a:gd name="T11" fmla="*/ 0 h 570"/>
                      <a:gd name="T12" fmla="*/ 0 w 603"/>
                      <a:gd name="T13" fmla="*/ 0 h 570"/>
                      <a:gd name="T14" fmla="*/ 0 w 603"/>
                      <a:gd name="T15" fmla="*/ 0 h 570"/>
                      <a:gd name="T16" fmla="*/ 0 w 603"/>
                      <a:gd name="T17" fmla="*/ 0 h 570"/>
                      <a:gd name="T18" fmla="*/ 0 w 603"/>
                      <a:gd name="T19" fmla="*/ 0 h 570"/>
                      <a:gd name="T20" fmla="*/ 0 w 603"/>
                      <a:gd name="T21" fmla="*/ 0 h 570"/>
                      <a:gd name="T22" fmla="*/ 0 w 603"/>
                      <a:gd name="T23" fmla="*/ 0 h 570"/>
                      <a:gd name="T24" fmla="*/ 0 w 603"/>
                      <a:gd name="T25" fmla="*/ 0 h 570"/>
                      <a:gd name="T26" fmla="*/ 0 w 603"/>
                      <a:gd name="T27" fmla="*/ 0 h 570"/>
                      <a:gd name="T28" fmla="*/ 0 w 603"/>
                      <a:gd name="T29" fmla="*/ 0 h 570"/>
                      <a:gd name="T30" fmla="*/ 0 w 603"/>
                      <a:gd name="T31" fmla="*/ 0 h 570"/>
                      <a:gd name="T32" fmla="*/ 0 w 603"/>
                      <a:gd name="T33" fmla="*/ 0 h 570"/>
                      <a:gd name="T34" fmla="*/ 0 w 603"/>
                      <a:gd name="T35" fmla="*/ 0 h 570"/>
                      <a:gd name="T36" fmla="*/ 0 w 603"/>
                      <a:gd name="T37" fmla="*/ 0 h 570"/>
                      <a:gd name="T38" fmla="*/ 0 w 603"/>
                      <a:gd name="T39" fmla="*/ 0 h 570"/>
                      <a:gd name="T40" fmla="*/ 0 w 603"/>
                      <a:gd name="T41" fmla="*/ 0 h 570"/>
                      <a:gd name="T42" fmla="*/ 0 w 603"/>
                      <a:gd name="T43" fmla="*/ 0 h 570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3"/>
                      <a:gd name="T67" fmla="*/ 0 h 570"/>
                      <a:gd name="T68" fmla="*/ 603 w 603"/>
                      <a:gd name="T69" fmla="*/ 570 h 570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3" h="570">
                        <a:moveTo>
                          <a:pt x="390" y="270"/>
                        </a:moveTo>
                        <a:lnTo>
                          <a:pt x="374" y="166"/>
                        </a:lnTo>
                        <a:lnTo>
                          <a:pt x="343" y="72"/>
                        </a:lnTo>
                        <a:lnTo>
                          <a:pt x="286" y="22"/>
                        </a:lnTo>
                        <a:lnTo>
                          <a:pt x="186" y="0"/>
                        </a:lnTo>
                        <a:lnTo>
                          <a:pt x="100" y="22"/>
                        </a:lnTo>
                        <a:lnTo>
                          <a:pt x="19" y="115"/>
                        </a:lnTo>
                        <a:lnTo>
                          <a:pt x="0" y="227"/>
                        </a:lnTo>
                        <a:lnTo>
                          <a:pt x="19" y="346"/>
                        </a:lnTo>
                        <a:lnTo>
                          <a:pt x="50" y="419"/>
                        </a:lnTo>
                        <a:lnTo>
                          <a:pt x="89" y="494"/>
                        </a:lnTo>
                        <a:lnTo>
                          <a:pt x="131" y="545"/>
                        </a:lnTo>
                        <a:lnTo>
                          <a:pt x="178" y="570"/>
                        </a:lnTo>
                        <a:lnTo>
                          <a:pt x="243" y="548"/>
                        </a:lnTo>
                        <a:lnTo>
                          <a:pt x="309" y="497"/>
                        </a:lnTo>
                        <a:lnTo>
                          <a:pt x="351" y="426"/>
                        </a:lnTo>
                        <a:lnTo>
                          <a:pt x="390" y="365"/>
                        </a:lnTo>
                        <a:lnTo>
                          <a:pt x="402" y="328"/>
                        </a:lnTo>
                        <a:lnTo>
                          <a:pt x="567" y="275"/>
                        </a:lnTo>
                        <a:lnTo>
                          <a:pt x="603" y="253"/>
                        </a:lnTo>
                        <a:lnTo>
                          <a:pt x="583" y="220"/>
                        </a:lnTo>
                        <a:lnTo>
                          <a:pt x="390" y="27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869" name="Freeform 64"/>
                  <p:cNvSpPr>
                    <a:spLocks noChangeAspect="1"/>
                  </p:cNvSpPr>
                  <p:nvPr/>
                </p:nvSpPr>
                <p:spPr bwMode="auto">
                  <a:xfrm>
                    <a:off x="3557" y="2255"/>
                    <a:ext cx="69" cy="113"/>
                  </a:xfrm>
                  <a:custGeom>
                    <a:avLst/>
                    <a:gdLst>
                      <a:gd name="T0" fmla="*/ 0 w 622"/>
                      <a:gd name="T1" fmla="*/ 0 h 1018"/>
                      <a:gd name="T2" fmla="*/ 0 w 622"/>
                      <a:gd name="T3" fmla="*/ 0 h 1018"/>
                      <a:gd name="T4" fmla="*/ 0 w 622"/>
                      <a:gd name="T5" fmla="*/ 0 h 1018"/>
                      <a:gd name="T6" fmla="*/ 0 w 622"/>
                      <a:gd name="T7" fmla="*/ 0 h 1018"/>
                      <a:gd name="T8" fmla="*/ 0 w 622"/>
                      <a:gd name="T9" fmla="*/ 0 h 1018"/>
                      <a:gd name="T10" fmla="*/ 0 w 622"/>
                      <a:gd name="T11" fmla="*/ 0 h 1018"/>
                      <a:gd name="T12" fmla="*/ 0 w 622"/>
                      <a:gd name="T13" fmla="*/ 0 h 1018"/>
                      <a:gd name="T14" fmla="*/ 0 w 622"/>
                      <a:gd name="T15" fmla="*/ 0 h 1018"/>
                      <a:gd name="T16" fmla="*/ 0 w 622"/>
                      <a:gd name="T17" fmla="*/ 0 h 1018"/>
                      <a:gd name="T18" fmla="*/ 0 w 622"/>
                      <a:gd name="T19" fmla="*/ 0 h 1018"/>
                      <a:gd name="T20" fmla="*/ 0 w 622"/>
                      <a:gd name="T21" fmla="*/ 0 h 1018"/>
                      <a:gd name="T22" fmla="*/ 0 w 622"/>
                      <a:gd name="T23" fmla="*/ 0 h 1018"/>
                      <a:gd name="T24" fmla="*/ 0 w 622"/>
                      <a:gd name="T25" fmla="*/ 0 h 1018"/>
                      <a:gd name="T26" fmla="*/ 0 w 622"/>
                      <a:gd name="T27" fmla="*/ 0 h 1018"/>
                      <a:gd name="T28" fmla="*/ 0 w 622"/>
                      <a:gd name="T29" fmla="*/ 0 h 1018"/>
                      <a:gd name="T30" fmla="*/ 0 w 622"/>
                      <a:gd name="T31" fmla="*/ 0 h 1018"/>
                      <a:gd name="T32" fmla="*/ 0 w 622"/>
                      <a:gd name="T33" fmla="*/ 0 h 1018"/>
                      <a:gd name="T34" fmla="*/ 0 w 622"/>
                      <a:gd name="T35" fmla="*/ 0 h 1018"/>
                      <a:gd name="T36" fmla="*/ 0 w 622"/>
                      <a:gd name="T37" fmla="*/ 0 h 1018"/>
                      <a:gd name="T38" fmla="*/ 0 w 622"/>
                      <a:gd name="T39" fmla="*/ 0 h 1018"/>
                      <a:gd name="T40" fmla="*/ 0 w 622"/>
                      <a:gd name="T41" fmla="*/ 0 h 1018"/>
                      <a:gd name="T42" fmla="*/ 0 w 622"/>
                      <a:gd name="T43" fmla="*/ 0 h 1018"/>
                      <a:gd name="T44" fmla="*/ 0 w 622"/>
                      <a:gd name="T45" fmla="*/ 0 h 1018"/>
                      <a:gd name="T46" fmla="*/ 0 w 622"/>
                      <a:gd name="T47" fmla="*/ 0 h 1018"/>
                      <a:gd name="T48" fmla="*/ 0 w 622"/>
                      <a:gd name="T49" fmla="*/ 0 h 101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22"/>
                      <a:gd name="T76" fmla="*/ 0 h 1018"/>
                      <a:gd name="T77" fmla="*/ 622 w 622"/>
                      <a:gd name="T78" fmla="*/ 1018 h 1018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22" h="1018">
                        <a:moveTo>
                          <a:pt x="209" y="152"/>
                        </a:moveTo>
                        <a:lnTo>
                          <a:pt x="285" y="76"/>
                        </a:lnTo>
                        <a:lnTo>
                          <a:pt x="413" y="4"/>
                        </a:lnTo>
                        <a:lnTo>
                          <a:pt x="471" y="0"/>
                        </a:lnTo>
                        <a:lnTo>
                          <a:pt x="575" y="33"/>
                        </a:lnTo>
                        <a:lnTo>
                          <a:pt x="622" y="80"/>
                        </a:lnTo>
                        <a:lnTo>
                          <a:pt x="622" y="152"/>
                        </a:lnTo>
                        <a:lnTo>
                          <a:pt x="544" y="285"/>
                        </a:lnTo>
                        <a:lnTo>
                          <a:pt x="460" y="390"/>
                        </a:lnTo>
                        <a:lnTo>
                          <a:pt x="424" y="477"/>
                        </a:lnTo>
                        <a:lnTo>
                          <a:pt x="401" y="578"/>
                        </a:lnTo>
                        <a:lnTo>
                          <a:pt x="424" y="675"/>
                        </a:lnTo>
                        <a:lnTo>
                          <a:pt x="447" y="769"/>
                        </a:lnTo>
                        <a:lnTo>
                          <a:pt x="447" y="877"/>
                        </a:lnTo>
                        <a:lnTo>
                          <a:pt x="413" y="942"/>
                        </a:lnTo>
                        <a:lnTo>
                          <a:pt x="335" y="979"/>
                        </a:lnTo>
                        <a:lnTo>
                          <a:pt x="243" y="1018"/>
                        </a:lnTo>
                        <a:lnTo>
                          <a:pt x="158" y="1018"/>
                        </a:lnTo>
                        <a:lnTo>
                          <a:pt x="100" y="989"/>
                        </a:lnTo>
                        <a:lnTo>
                          <a:pt x="24" y="870"/>
                        </a:lnTo>
                        <a:lnTo>
                          <a:pt x="0" y="748"/>
                        </a:lnTo>
                        <a:lnTo>
                          <a:pt x="8" y="589"/>
                        </a:lnTo>
                        <a:lnTo>
                          <a:pt x="66" y="390"/>
                        </a:lnTo>
                        <a:lnTo>
                          <a:pt x="123" y="261"/>
                        </a:lnTo>
                        <a:lnTo>
                          <a:pt x="209" y="15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870" name="Freeform 65"/>
                  <p:cNvSpPr>
                    <a:spLocks noChangeAspect="1"/>
                  </p:cNvSpPr>
                  <p:nvPr/>
                </p:nvSpPr>
                <p:spPr bwMode="auto">
                  <a:xfrm>
                    <a:off x="3562" y="2347"/>
                    <a:ext cx="87" cy="84"/>
                  </a:xfrm>
                  <a:custGeom>
                    <a:avLst/>
                    <a:gdLst>
                      <a:gd name="T0" fmla="*/ 0 w 784"/>
                      <a:gd name="T1" fmla="*/ 0 h 758"/>
                      <a:gd name="T2" fmla="*/ 0 w 784"/>
                      <a:gd name="T3" fmla="*/ 0 h 758"/>
                      <a:gd name="T4" fmla="*/ 0 w 784"/>
                      <a:gd name="T5" fmla="*/ 0 h 758"/>
                      <a:gd name="T6" fmla="*/ 0 w 784"/>
                      <a:gd name="T7" fmla="*/ 0 h 758"/>
                      <a:gd name="T8" fmla="*/ 0 w 784"/>
                      <a:gd name="T9" fmla="*/ 0 h 758"/>
                      <a:gd name="T10" fmla="*/ 0 w 784"/>
                      <a:gd name="T11" fmla="*/ 0 h 758"/>
                      <a:gd name="T12" fmla="*/ 0 w 784"/>
                      <a:gd name="T13" fmla="*/ 0 h 758"/>
                      <a:gd name="T14" fmla="*/ 0 w 784"/>
                      <a:gd name="T15" fmla="*/ 0 h 758"/>
                      <a:gd name="T16" fmla="*/ 0 w 784"/>
                      <a:gd name="T17" fmla="*/ 0 h 758"/>
                      <a:gd name="T18" fmla="*/ 0 w 784"/>
                      <a:gd name="T19" fmla="*/ 0 h 758"/>
                      <a:gd name="T20" fmla="*/ 0 w 784"/>
                      <a:gd name="T21" fmla="*/ 0 h 758"/>
                      <a:gd name="T22" fmla="*/ 0 w 784"/>
                      <a:gd name="T23" fmla="*/ 0 h 758"/>
                      <a:gd name="T24" fmla="*/ 0 w 784"/>
                      <a:gd name="T25" fmla="*/ 0 h 758"/>
                      <a:gd name="T26" fmla="*/ 0 w 784"/>
                      <a:gd name="T27" fmla="*/ 0 h 758"/>
                      <a:gd name="T28" fmla="*/ 0 w 784"/>
                      <a:gd name="T29" fmla="*/ 0 h 758"/>
                      <a:gd name="T30" fmla="*/ 0 w 784"/>
                      <a:gd name="T31" fmla="*/ 0 h 758"/>
                      <a:gd name="T32" fmla="*/ 0 w 784"/>
                      <a:gd name="T33" fmla="*/ 0 h 758"/>
                      <a:gd name="T34" fmla="*/ 0 w 784"/>
                      <a:gd name="T35" fmla="*/ 0 h 758"/>
                      <a:gd name="T36" fmla="*/ 0 w 784"/>
                      <a:gd name="T37" fmla="*/ 0 h 758"/>
                      <a:gd name="T38" fmla="*/ 0 w 784"/>
                      <a:gd name="T39" fmla="*/ 0 h 758"/>
                      <a:gd name="T40" fmla="*/ 0 w 784"/>
                      <a:gd name="T41" fmla="*/ 0 h 758"/>
                      <a:gd name="T42" fmla="*/ 0 w 784"/>
                      <a:gd name="T43" fmla="*/ 0 h 758"/>
                      <a:gd name="T44" fmla="*/ 0 w 784"/>
                      <a:gd name="T45" fmla="*/ 0 h 758"/>
                      <a:gd name="T46" fmla="*/ 0 w 784"/>
                      <a:gd name="T47" fmla="*/ 0 h 758"/>
                      <a:gd name="T48" fmla="*/ 0 w 784"/>
                      <a:gd name="T49" fmla="*/ 0 h 758"/>
                      <a:gd name="T50" fmla="*/ 0 w 784"/>
                      <a:gd name="T51" fmla="*/ 0 h 758"/>
                      <a:gd name="T52" fmla="*/ 0 w 784"/>
                      <a:gd name="T53" fmla="*/ 0 h 758"/>
                      <a:gd name="T54" fmla="*/ 0 w 784"/>
                      <a:gd name="T55" fmla="*/ 0 h 758"/>
                      <a:gd name="T56" fmla="*/ 0 w 784"/>
                      <a:gd name="T57" fmla="*/ 0 h 758"/>
                      <a:gd name="T58" fmla="*/ 0 w 784"/>
                      <a:gd name="T59" fmla="*/ 0 h 758"/>
                      <a:gd name="T60" fmla="*/ 0 w 784"/>
                      <a:gd name="T61" fmla="*/ 0 h 758"/>
                      <a:gd name="T62" fmla="*/ 0 w 784"/>
                      <a:gd name="T63" fmla="*/ 0 h 758"/>
                      <a:gd name="T64" fmla="*/ 0 w 784"/>
                      <a:gd name="T65" fmla="*/ 0 h 758"/>
                      <a:gd name="T66" fmla="*/ 0 w 784"/>
                      <a:gd name="T67" fmla="*/ 0 h 758"/>
                      <a:gd name="T68" fmla="*/ 0 w 784"/>
                      <a:gd name="T69" fmla="*/ 0 h 758"/>
                      <a:gd name="T70" fmla="*/ 0 w 784"/>
                      <a:gd name="T71" fmla="*/ 0 h 758"/>
                      <a:gd name="T72" fmla="*/ 0 w 784"/>
                      <a:gd name="T73" fmla="*/ 0 h 758"/>
                      <a:gd name="T74" fmla="*/ 0 w 784"/>
                      <a:gd name="T75" fmla="*/ 0 h 758"/>
                      <a:gd name="T76" fmla="*/ 0 w 784"/>
                      <a:gd name="T77" fmla="*/ 0 h 758"/>
                      <a:gd name="T78" fmla="*/ 0 w 784"/>
                      <a:gd name="T79" fmla="*/ 0 h 758"/>
                      <a:gd name="T80" fmla="*/ 0 w 784"/>
                      <a:gd name="T81" fmla="*/ 0 h 758"/>
                      <a:gd name="T82" fmla="*/ 0 w 784"/>
                      <a:gd name="T83" fmla="*/ 0 h 758"/>
                      <a:gd name="T84" fmla="*/ 0 w 784"/>
                      <a:gd name="T85" fmla="*/ 0 h 758"/>
                      <a:gd name="T86" fmla="*/ 0 w 784"/>
                      <a:gd name="T87" fmla="*/ 0 h 758"/>
                      <a:gd name="T88" fmla="*/ 0 w 784"/>
                      <a:gd name="T89" fmla="*/ 0 h 758"/>
                      <a:gd name="T90" fmla="*/ 0 w 784"/>
                      <a:gd name="T91" fmla="*/ 0 h 75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4"/>
                      <a:gd name="T139" fmla="*/ 0 h 758"/>
                      <a:gd name="T140" fmla="*/ 784 w 784"/>
                      <a:gd name="T141" fmla="*/ 758 h 75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4" h="758">
                        <a:moveTo>
                          <a:pt x="0" y="72"/>
                        </a:moveTo>
                        <a:lnTo>
                          <a:pt x="65" y="0"/>
                        </a:lnTo>
                        <a:lnTo>
                          <a:pt x="163" y="0"/>
                        </a:lnTo>
                        <a:lnTo>
                          <a:pt x="344" y="18"/>
                        </a:lnTo>
                        <a:lnTo>
                          <a:pt x="557" y="28"/>
                        </a:lnTo>
                        <a:lnTo>
                          <a:pt x="638" y="62"/>
                        </a:lnTo>
                        <a:lnTo>
                          <a:pt x="672" y="104"/>
                        </a:lnTo>
                        <a:lnTo>
                          <a:pt x="680" y="169"/>
                        </a:lnTo>
                        <a:lnTo>
                          <a:pt x="656" y="238"/>
                        </a:lnTo>
                        <a:lnTo>
                          <a:pt x="591" y="342"/>
                        </a:lnTo>
                        <a:lnTo>
                          <a:pt x="506" y="429"/>
                        </a:lnTo>
                        <a:lnTo>
                          <a:pt x="440" y="508"/>
                        </a:lnTo>
                        <a:lnTo>
                          <a:pt x="414" y="569"/>
                        </a:lnTo>
                        <a:lnTo>
                          <a:pt x="394" y="613"/>
                        </a:lnTo>
                        <a:lnTo>
                          <a:pt x="401" y="646"/>
                        </a:lnTo>
                        <a:lnTo>
                          <a:pt x="406" y="667"/>
                        </a:lnTo>
                        <a:lnTo>
                          <a:pt x="483" y="667"/>
                        </a:lnTo>
                        <a:lnTo>
                          <a:pt x="603" y="649"/>
                        </a:lnTo>
                        <a:lnTo>
                          <a:pt x="680" y="649"/>
                        </a:lnTo>
                        <a:lnTo>
                          <a:pt x="761" y="678"/>
                        </a:lnTo>
                        <a:lnTo>
                          <a:pt x="784" y="714"/>
                        </a:lnTo>
                        <a:lnTo>
                          <a:pt x="761" y="747"/>
                        </a:lnTo>
                        <a:lnTo>
                          <a:pt x="726" y="758"/>
                        </a:lnTo>
                        <a:lnTo>
                          <a:pt x="672" y="743"/>
                        </a:lnTo>
                        <a:lnTo>
                          <a:pt x="599" y="703"/>
                        </a:lnTo>
                        <a:lnTo>
                          <a:pt x="521" y="710"/>
                        </a:lnTo>
                        <a:lnTo>
                          <a:pt x="394" y="732"/>
                        </a:lnTo>
                        <a:lnTo>
                          <a:pt x="356" y="725"/>
                        </a:lnTo>
                        <a:lnTo>
                          <a:pt x="336" y="700"/>
                        </a:lnTo>
                        <a:lnTo>
                          <a:pt x="336" y="639"/>
                        </a:lnTo>
                        <a:lnTo>
                          <a:pt x="336" y="552"/>
                        </a:lnTo>
                        <a:lnTo>
                          <a:pt x="390" y="486"/>
                        </a:lnTo>
                        <a:lnTo>
                          <a:pt x="471" y="389"/>
                        </a:lnTo>
                        <a:lnTo>
                          <a:pt x="541" y="303"/>
                        </a:lnTo>
                        <a:lnTo>
                          <a:pt x="588" y="238"/>
                        </a:lnTo>
                        <a:lnTo>
                          <a:pt x="611" y="181"/>
                        </a:lnTo>
                        <a:lnTo>
                          <a:pt x="599" y="148"/>
                        </a:lnTo>
                        <a:lnTo>
                          <a:pt x="568" y="108"/>
                        </a:lnTo>
                        <a:lnTo>
                          <a:pt x="521" y="97"/>
                        </a:lnTo>
                        <a:lnTo>
                          <a:pt x="471" y="97"/>
                        </a:lnTo>
                        <a:lnTo>
                          <a:pt x="359" y="97"/>
                        </a:lnTo>
                        <a:lnTo>
                          <a:pt x="193" y="126"/>
                        </a:lnTo>
                        <a:lnTo>
                          <a:pt x="70" y="137"/>
                        </a:lnTo>
                        <a:lnTo>
                          <a:pt x="20" y="126"/>
                        </a:lnTo>
                        <a:lnTo>
                          <a:pt x="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871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3469" y="2327"/>
                    <a:ext cx="111" cy="81"/>
                  </a:xfrm>
                  <a:custGeom>
                    <a:avLst/>
                    <a:gdLst>
                      <a:gd name="T0" fmla="*/ 0 w 996"/>
                      <a:gd name="T1" fmla="*/ 0 h 722"/>
                      <a:gd name="T2" fmla="*/ 0 w 996"/>
                      <a:gd name="T3" fmla="*/ 0 h 722"/>
                      <a:gd name="T4" fmla="*/ 0 w 996"/>
                      <a:gd name="T5" fmla="*/ 0 h 722"/>
                      <a:gd name="T6" fmla="*/ 0 w 996"/>
                      <a:gd name="T7" fmla="*/ 0 h 722"/>
                      <a:gd name="T8" fmla="*/ 0 w 996"/>
                      <a:gd name="T9" fmla="*/ 0 h 722"/>
                      <a:gd name="T10" fmla="*/ 0 w 996"/>
                      <a:gd name="T11" fmla="*/ 0 h 722"/>
                      <a:gd name="T12" fmla="*/ 0 w 996"/>
                      <a:gd name="T13" fmla="*/ 0 h 722"/>
                      <a:gd name="T14" fmla="*/ 0 w 996"/>
                      <a:gd name="T15" fmla="*/ 0 h 722"/>
                      <a:gd name="T16" fmla="*/ 0 w 996"/>
                      <a:gd name="T17" fmla="*/ 0 h 722"/>
                      <a:gd name="T18" fmla="*/ 0 w 996"/>
                      <a:gd name="T19" fmla="*/ 0 h 722"/>
                      <a:gd name="T20" fmla="*/ 0 w 996"/>
                      <a:gd name="T21" fmla="*/ 0 h 722"/>
                      <a:gd name="T22" fmla="*/ 0 w 996"/>
                      <a:gd name="T23" fmla="*/ 0 h 722"/>
                      <a:gd name="T24" fmla="*/ 0 w 996"/>
                      <a:gd name="T25" fmla="*/ 0 h 722"/>
                      <a:gd name="T26" fmla="*/ 0 w 996"/>
                      <a:gd name="T27" fmla="*/ 0 h 722"/>
                      <a:gd name="T28" fmla="*/ 0 w 996"/>
                      <a:gd name="T29" fmla="*/ 0 h 722"/>
                      <a:gd name="T30" fmla="*/ 0 w 996"/>
                      <a:gd name="T31" fmla="*/ 0 h 722"/>
                      <a:gd name="T32" fmla="*/ 0 w 996"/>
                      <a:gd name="T33" fmla="*/ 0 h 722"/>
                      <a:gd name="T34" fmla="*/ 0 w 996"/>
                      <a:gd name="T35" fmla="*/ 0 h 722"/>
                      <a:gd name="T36" fmla="*/ 0 w 996"/>
                      <a:gd name="T37" fmla="*/ 0 h 722"/>
                      <a:gd name="T38" fmla="*/ 0 w 996"/>
                      <a:gd name="T39" fmla="*/ 0 h 722"/>
                      <a:gd name="T40" fmla="*/ 0 w 996"/>
                      <a:gd name="T41" fmla="*/ 0 h 722"/>
                      <a:gd name="T42" fmla="*/ 0 w 996"/>
                      <a:gd name="T43" fmla="*/ 0 h 722"/>
                      <a:gd name="T44" fmla="*/ 0 w 996"/>
                      <a:gd name="T45" fmla="*/ 0 h 722"/>
                      <a:gd name="T46" fmla="*/ 0 w 996"/>
                      <a:gd name="T47" fmla="*/ 0 h 722"/>
                      <a:gd name="T48" fmla="*/ 0 w 996"/>
                      <a:gd name="T49" fmla="*/ 0 h 722"/>
                      <a:gd name="T50" fmla="*/ 0 w 996"/>
                      <a:gd name="T51" fmla="*/ 0 h 722"/>
                      <a:gd name="T52" fmla="*/ 0 w 996"/>
                      <a:gd name="T53" fmla="*/ 0 h 722"/>
                      <a:gd name="T54" fmla="*/ 0 w 996"/>
                      <a:gd name="T55" fmla="*/ 0 h 722"/>
                      <a:gd name="T56" fmla="*/ 0 w 996"/>
                      <a:gd name="T57" fmla="*/ 0 h 722"/>
                      <a:gd name="T58" fmla="*/ 0 w 996"/>
                      <a:gd name="T59" fmla="*/ 0 h 722"/>
                      <a:gd name="T60" fmla="*/ 0 w 996"/>
                      <a:gd name="T61" fmla="*/ 0 h 722"/>
                      <a:gd name="T62" fmla="*/ 0 w 996"/>
                      <a:gd name="T63" fmla="*/ 0 h 722"/>
                      <a:gd name="T64" fmla="*/ 0 w 996"/>
                      <a:gd name="T65" fmla="*/ 0 h 722"/>
                      <a:gd name="T66" fmla="*/ 0 w 996"/>
                      <a:gd name="T67" fmla="*/ 0 h 722"/>
                      <a:gd name="T68" fmla="*/ 0 w 996"/>
                      <a:gd name="T69" fmla="*/ 0 h 722"/>
                      <a:gd name="T70" fmla="*/ 0 w 996"/>
                      <a:gd name="T71" fmla="*/ 0 h 722"/>
                      <a:gd name="T72" fmla="*/ 0 w 996"/>
                      <a:gd name="T73" fmla="*/ 0 h 722"/>
                      <a:gd name="T74" fmla="*/ 0 w 996"/>
                      <a:gd name="T75" fmla="*/ 0 h 722"/>
                      <a:gd name="T76" fmla="*/ 0 w 996"/>
                      <a:gd name="T77" fmla="*/ 0 h 722"/>
                      <a:gd name="T78" fmla="*/ 0 w 996"/>
                      <a:gd name="T79" fmla="*/ 0 h 722"/>
                      <a:gd name="T80" fmla="*/ 0 w 996"/>
                      <a:gd name="T81" fmla="*/ 0 h 722"/>
                      <a:gd name="T82" fmla="*/ 0 w 996"/>
                      <a:gd name="T83" fmla="*/ 0 h 722"/>
                      <a:gd name="T84" fmla="*/ 0 w 996"/>
                      <a:gd name="T85" fmla="*/ 0 h 722"/>
                      <a:gd name="T86" fmla="*/ 0 w 996"/>
                      <a:gd name="T87" fmla="*/ 0 h 722"/>
                      <a:gd name="T88" fmla="*/ 0 w 996"/>
                      <a:gd name="T89" fmla="*/ 0 h 722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6"/>
                      <a:gd name="T136" fmla="*/ 0 h 722"/>
                      <a:gd name="T137" fmla="*/ 996 w 996"/>
                      <a:gd name="T138" fmla="*/ 722 h 722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6" h="722">
                        <a:moveTo>
                          <a:pt x="811" y="300"/>
                        </a:moveTo>
                        <a:lnTo>
                          <a:pt x="827" y="206"/>
                        </a:lnTo>
                        <a:lnTo>
                          <a:pt x="884" y="170"/>
                        </a:lnTo>
                        <a:lnTo>
                          <a:pt x="954" y="163"/>
                        </a:lnTo>
                        <a:lnTo>
                          <a:pt x="996" y="206"/>
                        </a:lnTo>
                        <a:lnTo>
                          <a:pt x="977" y="288"/>
                        </a:lnTo>
                        <a:lnTo>
                          <a:pt x="939" y="400"/>
                        </a:lnTo>
                        <a:lnTo>
                          <a:pt x="861" y="527"/>
                        </a:lnTo>
                        <a:lnTo>
                          <a:pt x="764" y="635"/>
                        </a:lnTo>
                        <a:lnTo>
                          <a:pt x="683" y="693"/>
                        </a:lnTo>
                        <a:lnTo>
                          <a:pt x="595" y="722"/>
                        </a:lnTo>
                        <a:lnTo>
                          <a:pt x="509" y="711"/>
                        </a:lnTo>
                        <a:lnTo>
                          <a:pt x="444" y="678"/>
                        </a:lnTo>
                        <a:lnTo>
                          <a:pt x="420" y="624"/>
                        </a:lnTo>
                        <a:lnTo>
                          <a:pt x="394" y="531"/>
                        </a:lnTo>
                        <a:lnTo>
                          <a:pt x="363" y="358"/>
                        </a:lnTo>
                        <a:lnTo>
                          <a:pt x="339" y="239"/>
                        </a:lnTo>
                        <a:lnTo>
                          <a:pt x="339" y="98"/>
                        </a:lnTo>
                        <a:lnTo>
                          <a:pt x="324" y="73"/>
                        </a:lnTo>
                        <a:lnTo>
                          <a:pt x="278" y="66"/>
                        </a:lnTo>
                        <a:lnTo>
                          <a:pt x="224" y="105"/>
                        </a:lnTo>
                        <a:lnTo>
                          <a:pt x="174" y="170"/>
                        </a:lnTo>
                        <a:lnTo>
                          <a:pt x="115" y="206"/>
                        </a:lnTo>
                        <a:lnTo>
                          <a:pt x="27" y="206"/>
                        </a:lnTo>
                        <a:lnTo>
                          <a:pt x="0" y="184"/>
                        </a:lnTo>
                        <a:lnTo>
                          <a:pt x="0" y="149"/>
                        </a:lnTo>
                        <a:lnTo>
                          <a:pt x="39" y="115"/>
                        </a:lnTo>
                        <a:lnTo>
                          <a:pt x="81" y="127"/>
                        </a:lnTo>
                        <a:lnTo>
                          <a:pt x="120" y="119"/>
                        </a:lnTo>
                        <a:lnTo>
                          <a:pt x="190" y="73"/>
                        </a:lnTo>
                        <a:lnTo>
                          <a:pt x="258" y="22"/>
                        </a:lnTo>
                        <a:lnTo>
                          <a:pt x="324" y="8"/>
                        </a:lnTo>
                        <a:lnTo>
                          <a:pt x="417" y="0"/>
                        </a:lnTo>
                        <a:lnTo>
                          <a:pt x="420" y="40"/>
                        </a:lnTo>
                        <a:lnTo>
                          <a:pt x="398" y="83"/>
                        </a:lnTo>
                        <a:lnTo>
                          <a:pt x="394" y="195"/>
                        </a:lnTo>
                        <a:lnTo>
                          <a:pt x="420" y="343"/>
                        </a:lnTo>
                        <a:lnTo>
                          <a:pt x="464" y="487"/>
                        </a:lnTo>
                        <a:lnTo>
                          <a:pt x="501" y="573"/>
                        </a:lnTo>
                        <a:lnTo>
                          <a:pt x="560" y="614"/>
                        </a:lnTo>
                        <a:lnTo>
                          <a:pt x="618" y="614"/>
                        </a:lnTo>
                        <a:lnTo>
                          <a:pt x="676" y="573"/>
                        </a:lnTo>
                        <a:lnTo>
                          <a:pt x="753" y="483"/>
                        </a:lnTo>
                        <a:lnTo>
                          <a:pt x="803" y="354"/>
                        </a:lnTo>
                        <a:lnTo>
                          <a:pt x="811" y="30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872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3521" y="2146"/>
                    <a:ext cx="78" cy="127"/>
                  </a:xfrm>
                  <a:custGeom>
                    <a:avLst/>
                    <a:gdLst>
                      <a:gd name="T0" fmla="*/ 0 w 703"/>
                      <a:gd name="T1" fmla="*/ 0 h 1140"/>
                      <a:gd name="T2" fmla="*/ 0 w 703"/>
                      <a:gd name="T3" fmla="*/ 0 h 1140"/>
                      <a:gd name="T4" fmla="*/ 0 w 703"/>
                      <a:gd name="T5" fmla="*/ 0 h 1140"/>
                      <a:gd name="T6" fmla="*/ 0 w 703"/>
                      <a:gd name="T7" fmla="*/ 0 h 1140"/>
                      <a:gd name="T8" fmla="*/ 0 w 703"/>
                      <a:gd name="T9" fmla="*/ 0 h 1140"/>
                      <a:gd name="T10" fmla="*/ 0 w 703"/>
                      <a:gd name="T11" fmla="*/ 0 h 1140"/>
                      <a:gd name="T12" fmla="*/ 0 w 703"/>
                      <a:gd name="T13" fmla="*/ 0 h 1140"/>
                      <a:gd name="T14" fmla="*/ 0 w 703"/>
                      <a:gd name="T15" fmla="*/ 0 h 1140"/>
                      <a:gd name="T16" fmla="*/ 0 w 703"/>
                      <a:gd name="T17" fmla="*/ 0 h 1140"/>
                      <a:gd name="T18" fmla="*/ 0 w 703"/>
                      <a:gd name="T19" fmla="*/ 0 h 1140"/>
                      <a:gd name="T20" fmla="*/ 0 w 703"/>
                      <a:gd name="T21" fmla="*/ 0 h 1140"/>
                      <a:gd name="T22" fmla="*/ 0 w 703"/>
                      <a:gd name="T23" fmla="*/ 0 h 1140"/>
                      <a:gd name="T24" fmla="*/ 0 w 703"/>
                      <a:gd name="T25" fmla="*/ 0 h 1140"/>
                      <a:gd name="T26" fmla="*/ 0 w 703"/>
                      <a:gd name="T27" fmla="*/ 0 h 1140"/>
                      <a:gd name="T28" fmla="*/ 0 w 703"/>
                      <a:gd name="T29" fmla="*/ 0 h 1140"/>
                      <a:gd name="T30" fmla="*/ 0 w 703"/>
                      <a:gd name="T31" fmla="*/ 0 h 1140"/>
                      <a:gd name="T32" fmla="*/ 0 w 703"/>
                      <a:gd name="T33" fmla="*/ 0 h 1140"/>
                      <a:gd name="T34" fmla="*/ 0 w 703"/>
                      <a:gd name="T35" fmla="*/ 0 h 1140"/>
                      <a:gd name="T36" fmla="*/ 0 w 703"/>
                      <a:gd name="T37" fmla="*/ 0 h 1140"/>
                      <a:gd name="T38" fmla="*/ 0 w 703"/>
                      <a:gd name="T39" fmla="*/ 0 h 1140"/>
                      <a:gd name="T40" fmla="*/ 0 w 703"/>
                      <a:gd name="T41" fmla="*/ 0 h 1140"/>
                      <a:gd name="T42" fmla="*/ 0 w 703"/>
                      <a:gd name="T43" fmla="*/ 0 h 1140"/>
                      <a:gd name="T44" fmla="*/ 0 w 703"/>
                      <a:gd name="T45" fmla="*/ 0 h 1140"/>
                      <a:gd name="T46" fmla="*/ 0 w 703"/>
                      <a:gd name="T47" fmla="*/ 0 h 1140"/>
                      <a:gd name="T48" fmla="*/ 0 w 703"/>
                      <a:gd name="T49" fmla="*/ 0 h 1140"/>
                      <a:gd name="T50" fmla="*/ 0 w 703"/>
                      <a:gd name="T51" fmla="*/ 0 h 1140"/>
                      <a:gd name="T52" fmla="*/ 0 w 703"/>
                      <a:gd name="T53" fmla="*/ 0 h 1140"/>
                      <a:gd name="T54" fmla="*/ 0 w 703"/>
                      <a:gd name="T55" fmla="*/ 0 h 1140"/>
                      <a:gd name="T56" fmla="*/ 0 w 703"/>
                      <a:gd name="T57" fmla="*/ 0 h 1140"/>
                      <a:gd name="T58" fmla="*/ 0 w 703"/>
                      <a:gd name="T59" fmla="*/ 0 h 1140"/>
                      <a:gd name="T60" fmla="*/ 0 w 703"/>
                      <a:gd name="T61" fmla="*/ 0 h 1140"/>
                      <a:gd name="T62" fmla="*/ 0 w 703"/>
                      <a:gd name="T63" fmla="*/ 0 h 1140"/>
                      <a:gd name="T64" fmla="*/ 0 w 703"/>
                      <a:gd name="T65" fmla="*/ 0 h 1140"/>
                      <a:gd name="T66" fmla="*/ 0 w 703"/>
                      <a:gd name="T67" fmla="*/ 0 h 1140"/>
                      <a:gd name="T68" fmla="*/ 0 w 703"/>
                      <a:gd name="T69" fmla="*/ 0 h 1140"/>
                      <a:gd name="T70" fmla="*/ 0 w 703"/>
                      <a:gd name="T71" fmla="*/ 0 h 1140"/>
                      <a:gd name="T72" fmla="*/ 0 w 703"/>
                      <a:gd name="T73" fmla="*/ 0 h 1140"/>
                      <a:gd name="T74" fmla="*/ 0 w 703"/>
                      <a:gd name="T75" fmla="*/ 0 h 1140"/>
                      <a:gd name="T76" fmla="*/ 0 w 703"/>
                      <a:gd name="T77" fmla="*/ 0 h 1140"/>
                      <a:gd name="T78" fmla="*/ 0 w 703"/>
                      <a:gd name="T79" fmla="*/ 0 h 1140"/>
                      <a:gd name="T80" fmla="*/ 0 w 703"/>
                      <a:gd name="T81" fmla="*/ 0 h 1140"/>
                      <a:gd name="T82" fmla="*/ 0 w 703"/>
                      <a:gd name="T83" fmla="*/ 0 h 1140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703"/>
                      <a:gd name="T127" fmla="*/ 0 h 1140"/>
                      <a:gd name="T128" fmla="*/ 703 w 703"/>
                      <a:gd name="T129" fmla="*/ 1140 h 1140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703" h="1140">
                        <a:moveTo>
                          <a:pt x="448" y="865"/>
                        </a:moveTo>
                        <a:lnTo>
                          <a:pt x="563" y="974"/>
                        </a:lnTo>
                        <a:lnTo>
                          <a:pt x="610" y="974"/>
                        </a:lnTo>
                        <a:lnTo>
                          <a:pt x="687" y="1018"/>
                        </a:lnTo>
                        <a:lnTo>
                          <a:pt x="703" y="1067"/>
                        </a:lnTo>
                        <a:lnTo>
                          <a:pt x="679" y="1133"/>
                        </a:lnTo>
                        <a:lnTo>
                          <a:pt x="617" y="1140"/>
                        </a:lnTo>
                        <a:lnTo>
                          <a:pt x="540" y="1089"/>
                        </a:lnTo>
                        <a:lnTo>
                          <a:pt x="385" y="952"/>
                        </a:lnTo>
                        <a:lnTo>
                          <a:pt x="286" y="823"/>
                        </a:lnTo>
                        <a:lnTo>
                          <a:pt x="239" y="721"/>
                        </a:lnTo>
                        <a:lnTo>
                          <a:pt x="208" y="548"/>
                        </a:lnTo>
                        <a:lnTo>
                          <a:pt x="208" y="324"/>
                        </a:lnTo>
                        <a:lnTo>
                          <a:pt x="200" y="267"/>
                        </a:lnTo>
                        <a:lnTo>
                          <a:pt x="155" y="224"/>
                        </a:lnTo>
                        <a:lnTo>
                          <a:pt x="23" y="231"/>
                        </a:lnTo>
                        <a:lnTo>
                          <a:pt x="0" y="209"/>
                        </a:lnTo>
                        <a:lnTo>
                          <a:pt x="30" y="195"/>
                        </a:lnTo>
                        <a:lnTo>
                          <a:pt x="124" y="188"/>
                        </a:lnTo>
                        <a:lnTo>
                          <a:pt x="139" y="173"/>
                        </a:lnTo>
                        <a:lnTo>
                          <a:pt x="7" y="101"/>
                        </a:lnTo>
                        <a:lnTo>
                          <a:pt x="7" y="73"/>
                        </a:lnTo>
                        <a:lnTo>
                          <a:pt x="30" y="65"/>
                        </a:lnTo>
                        <a:lnTo>
                          <a:pt x="139" y="122"/>
                        </a:lnTo>
                        <a:lnTo>
                          <a:pt x="162" y="115"/>
                        </a:lnTo>
                        <a:lnTo>
                          <a:pt x="139" y="7"/>
                        </a:lnTo>
                        <a:lnTo>
                          <a:pt x="155" y="0"/>
                        </a:lnTo>
                        <a:lnTo>
                          <a:pt x="170" y="7"/>
                        </a:lnTo>
                        <a:lnTo>
                          <a:pt x="200" y="115"/>
                        </a:lnTo>
                        <a:lnTo>
                          <a:pt x="223" y="122"/>
                        </a:lnTo>
                        <a:lnTo>
                          <a:pt x="286" y="7"/>
                        </a:lnTo>
                        <a:lnTo>
                          <a:pt x="301" y="7"/>
                        </a:lnTo>
                        <a:lnTo>
                          <a:pt x="301" y="44"/>
                        </a:lnTo>
                        <a:lnTo>
                          <a:pt x="262" y="137"/>
                        </a:lnTo>
                        <a:lnTo>
                          <a:pt x="262" y="188"/>
                        </a:lnTo>
                        <a:lnTo>
                          <a:pt x="278" y="253"/>
                        </a:lnTo>
                        <a:lnTo>
                          <a:pt x="270" y="339"/>
                        </a:lnTo>
                        <a:lnTo>
                          <a:pt x="278" y="497"/>
                        </a:lnTo>
                        <a:lnTo>
                          <a:pt x="293" y="599"/>
                        </a:lnTo>
                        <a:lnTo>
                          <a:pt x="332" y="714"/>
                        </a:lnTo>
                        <a:lnTo>
                          <a:pt x="385" y="801"/>
                        </a:lnTo>
                        <a:lnTo>
                          <a:pt x="448" y="8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873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3616" y="2157"/>
                    <a:ext cx="102" cy="119"/>
                  </a:xfrm>
                  <a:custGeom>
                    <a:avLst/>
                    <a:gdLst>
                      <a:gd name="T0" fmla="*/ 0 w 919"/>
                      <a:gd name="T1" fmla="*/ 0 h 1067"/>
                      <a:gd name="T2" fmla="*/ 0 w 919"/>
                      <a:gd name="T3" fmla="*/ 0 h 1067"/>
                      <a:gd name="T4" fmla="*/ 0 w 919"/>
                      <a:gd name="T5" fmla="*/ 0 h 1067"/>
                      <a:gd name="T6" fmla="*/ 0 w 919"/>
                      <a:gd name="T7" fmla="*/ 0 h 1067"/>
                      <a:gd name="T8" fmla="*/ 0 w 919"/>
                      <a:gd name="T9" fmla="*/ 0 h 1067"/>
                      <a:gd name="T10" fmla="*/ 0 w 919"/>
                      <a:gd name="T11" fmla="*/ 0 h 1067"/>
                      <a:gd name="T12" fmla="*/ 0 w 919"/>
                      <a:gd name="T13" fmla="*/ 0 h 1067"/>
                      <a:gd name="T14" fmla="*/ 0 w 919"/>
                      <a:gd name="T15" fmla="*/ 0 h 1067"/>
                      <a:gd name="T16" fmla="*/ 0 w 919"/>
                      <a:gd name="T17" fmla="*/ 0 h 1067"/>
                      <a:gd name="T18" fmla="*/ 0 w 919"/>
                      <a:gd name="T19" fmla="*/ 0 h 1067"/>
                      <a:gd name="T20" fmla="*/ 0 w 919"/>
                      <a:gd name="T21" fmla="*/ 0 h 1067"/>
                      <a:gd name="T22" fmla="*/ 0 w 919"/>
                      <a:gd name="T23" fmla="*/ 0 h 1067"/>
                      <a:gd name="T24" fmla="*/ 0 w 919"/>
                      <a:gd name="T25" fmla="*/ 0 h 1067"/>
                      <a:gd name="T26" fmla="*/ 0 w 919"/>
                      <a:gd name="T27" fmla="*/ 0 h 1067"/>
                      <a:gd name="T28" fmla="*/ 0 w 919"/>
                      <a:gd name="T29" fmla="*/ 0 h 1067"/>
                      <a:gd name="T30" fmla="*/ 0 w 919"/>
                      <a:gd name="T31" fmla="*/ 0 h 1067"/>
                      <a:gd name="T32" fmla="*/ 0 w 919"/>
                      <a:gd name="T33" fmla="*/ 0 h 1067"/>
                      <a:gd name="T34" fmla="*/ 0 w 919"/>
                      <a:gd name="T35" fmla="*/ 0 h 1067"/>
                      <a:gd name="T36" fmla="*/ 0 w 919"/>
                      <a:gd name="T37" fmla="*/ 0 h 1067"/>
                      <a:gd name="T38" fmla="*/ 0 w 919"/>
                      <a:gd name="T39" fmla="*/ 0 h 1067"/>
                      <a:gd name="T40" fmla="*/ 0 w 919"/>
                      <a:gd name="T41" fmla="*/ 0 h 1067"/>
                      <a:gd name="T42" fmla="*/ 0 w 919"/>
                      <a:gd name="T43" fmla="*/ 0 h 1067"/>
                      <a:gd name="T44" fmla="*/ 0 w 919"/>
                      <a:gd name="T45" fmla="*/ 0 h 1067"/>
                      <a:gd name="T46" fmla="*/ 0 w 919"/>
                      <a:gd name="T47" fmla="*/ 0 h 1067"/>
                      <a:gd name="T48" fmla="*/ 0 w 919"/>
                      <a:gd name="T49" fmla="*/ 0 h 1067"/>
                      <a:gd name="T50" fmla="*/ 0 w 919"/>
                      <a:gd name="T51" fmla="*/ 0 h 1067"/>
                      <a:gd name="T52" fmla="*/ 0 w 919"/>
                      <a:gd name="T53" fmla="*/ 0 h 1067"/>
                      <a:gd name="T54" fmla="*/ 0 w 919"/>
                      <a:gd name="T55" fmla="*/ 0 h 1067"/>
                      <a:gd name="T56" fmla="*/ 0 w 919"/>
                      <a:gd name="T57" fmla="*/ 0 h 1067"/>
                      <a:gd name="T58" fmla="*/ 0 w 919"/>
                      <a:gd name="T59" fmla="*/ 0 h 1067"/>
                      <a:gd name="T60" fmla="*/ 0 w 919"/>
                      <a:gd name="T61" fmla="*/ 0 h 1067"/>
                      <a:gd name="T62" fmla="*/ 0 w 919"/>
                      <a:gd name="T63" fmla="*/ 0 h 1067"/>
                      <a:gd name="T64" fmla="*/ 0 w 919"/>
                      <a:gd name="T65" fmla="*/ 0 h 1067"/>
                      <a:gd name="T66" fmla="*/ 0 w 919"/>
                      <a:gd name="T67" fmla="*/ 0 h 1067"/>
                      <a:gd name="T68" fmla="*/ 0 w 919"/>
                      <a:gd name="T69" fmla="*/ 0 h 1067"/>
                      <a:gd name="T70" fmla="*/ 0 w 919"/>
                      <a:gd name="T71" fmla="*/ 0 h 1067"/>
                      <a:gd name="T72" fmla="*/ 0 w 919"/>
                      <a:gd name="T73" fmla="*/ 0 h 1067"/>
                      <a:gd name="T74" fmla="*/ 0 w 919"/>
                      <a:gd name="T75" fmla="*/ 0 h 1067"/>
                      <a:gd name="T76" fmla="*/ 0 w 919"/>
                      <a:gd name="T77" fmla="*/ 0 h 1067"/>
                      <a:gd name="T78" fmla="*/ 0 w 919"/>
                      <a:gd name="T79" fmla="*/ 0 h 1067"/>
                      <a:gd name="T80" fmla="*/ 0 w 919"/>
                      <a:gd name="T81" fmla="*/ 0 h 1067"/>
                      <a:gd name="T82" fmla="*/ 0 w 919"/>
                      <a:gd name="T83" fmla="*/ 0 h 1067"/>
                      <a:gd name="T84" fmla="*/ 0 w 919"/>
                      <a:gd name="T85" fmla="*/ 0 h 1067"/>
                      <a:gd name="T86" fmla="*/ 0 w 919"/>
                      <a:gd name="T87" fmla="*/ 0 h 106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9"/>
                      <a:gd name="T133" fmla="*/ 0 h 1067"/>
                      <a:gd name="T134" fmla="*/ 919 w 919"/>
                      <a:gd name="T135" fmla="*/ 1067 h 106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9" h="1067">
                        <a:moveTo>
                          <a:pt x="16" y="945"/>
                        </a:moveTo>
                        <a:lnTo>
                          <a:pt x="0" y="994"/>
                        </a:lnTo>
                        <a:lnTo>
                          <a:pt x="16" y="1067"/>
                        </a:lnTo>
                        <a:lnTo>
                          <a:pt x="70" y="1067"/>
                        </a:lnTo>
                        <a:lnTo>
                          <a:pt x="232" y="1038"/>
                        </a:lnTo>
                        <a:lnTo>
                          <a:pt x="410" y="980"/>
                        </a:lnTo>
                        <a:lnTo>
                          <a:pt x="556" y="887"/>
                        </a:lnTo>
                        <a:lnTo>
                          <a:pt x="642" y="764"/>
                        </a:lnTo>
                        <a:lnTo>
                          <a:pt x="718" y="555"/>
                        </a:lnTo>
                        <a:lnTo>
                          <a:pt x="741" y="360"/>
                        </a:lnTo>
                        <a:lnTo>
                          <a:pt x="741" y="267"/>
                        </a:lnTo>
                        <a:lnTo>
                          <a:pt x="780" y="209"/>
                        </a:lnTo>
                        <a:lnTo>
                          <a:pt x="849" y="187"/>
                        </a:lnTo>
                        <a:lnTo>
                          <a:pt x="911" y="187"/>
                        </a:lnTo>
                        <a:lnTo>
                          <a:pt x="919" y="158"/>
                        </a:lnTo>
                        <a:lnTo>
                          <a:pt x="827" y="165"/>
                        </a:lnTo>
                        <a:lnTo>
                          <a:pt x="811" y="144"/>
                        </a:lnTo>
                        <a:lnTo>
                          <a:pt x="888" y="65"/>
                        </a:lnTo>
                        <a:lnTo>
                          <a:pt x="872" y="43"/>
                        </a:lnTo>
                        <a:lnTo>
                          <a:pt x="857" y="58"/>
                        </a:lnTo>
                        <a:lnTo>
                          <a:pt x="796" y="115"/>
                        </a:lnTo>
                        <a:lnTo>
                          <a:pt x="780" y="115"/>
                        </a:lnTo>
                        <a:lnTo>
                          <a:pt x="780" y="14"/>
                        </a:lnTo>
                        <a:lnTo>
                          <a:pt x="765" y="0"/>
                        </a:lnTo>
                        <a:lnTo>
                          <a:pt x="741" y="7"/>
                        </a:lnTo>
                        <a:lnTo>
                          <a:pt x="749" y="115"/>
                        </a:lnTo>
                        <a:lnTo>
                          <a:pt x="734" y="122"/>
                        </a:lnTo>
                        <a:lnTo>
                          <a:pt x="671" y="65"/>
                        </a:lnTo>
                        <a:lnTo>
                          <a:pt x="626" y="58"/>
                        </a:lnTo>
                        <a:lnTo>
                          <a:pt x="634" y="87"/>
                        </a:lnTo>
                        <a:lnTo>
                          <a:pt x="703" y="151"/>
                        </a:lnTo>
                        <a:lnTo>
                          <a:pt x="703" y="187"/>
                        </a:lnTo>
                        <a:lnTo>
                          <a:pt x="679" y="260"/>
                        </a:lnTo>
                        <a:lnTo>
                          <a:pt x="679" y="324"/>
                        </a:lnTo>
                        <a:lnTo>
                          <a:pt x="679" y="433"/>
                        </a:lnTo>
                        <a:lnTo>
                          <a:pt x="648" y="570"/>
                        </a:lnTo>
                        <a:lnTo>
                          <a:pt x="618" y="656"/>
                        </a:lnTo>
                        <a:lnTo>
                          <a:pt x="564" y="764"/>
                        </a:lnTo>
                        <a:lnTo>
                          <a:pt x="502" y="850"/>
                        </a:lnTo>
                        <a:lnTo>
                          <a:pt x="456" y="894"/>
                        </a:lnTo>
                        <a:lnTo>
                          <a:pt x="332" y="930"/>
                        </a:lnTo>
                        <a:lnTo>
                          <a:pt x="217" y="945"/>
                        </a:lnTo>
                        <a:lnTo>
                          <a:pt x="100" y="959"/>
                        </a:lnTo>
                        <a:lnTo>
                          <a:pt x="16" y="9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19863" name="AutoShape 69"/>
                <p:cNvSpPr>
                  <a:spLocks noChangeAspect="1" noChangeArrowheads="1"/>
                </p:cNvSpPr>
                <p:nvPr/>
              </p:nvSpPr>
              <p:spPr bwMode="auto">
                <a:xfrm>
                  <a:off x="3197" y="2206"/>
                  <a:ext cx="256" cy="180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914400" eaLnBrk="1" fontAlgn="base" hangingPunct="1">
                    <a:spcBef>
                      <a:spcPct val="50000"/>
                    </a:spcBef>
                    <a:spcAft>
                      <a:spcPct val="0"/>
                    </a:spcAft>
                    <a:buFontTx/>
                    <a:buNone/>
                  </a:pPr>
                  <a:r>
                    <a:rPr lang="en-US" altLang="en-US" sz="1400" baseline="-8000">
                      <a:solidFill>
                        <a:srgbClr val="000000"/>
                      </a:solidFill>
                      <a:cs typeface="Arial" pitchFamily="34" charset="0"/>
                    </a:rPr>
                    <a:t>79 km</a:t>
                  </a:r>
                  <a:endParaRPr lang="en-CA" altLang="en-US" sz="1400" baseline="-800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864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3325" y="2371"/>
                  <a:ext cx="0" cy="45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865" name="AutoShape 71"/>
                <p:cNvSpPr>
                  <a:spLocks noChangeAspect="1" noChangeArrowheads="1"/>
                </p:cNvSpPr>
                <p:nvPr/>
              </p:nvSpPr>
              <p:spPr bwMode="auto">
                <a:xfrm>
                  <a:off x="3694" y="2206"/>
                  <a:ext cx="256" cy="180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914400" eaLnBrk="1" fontAlgn="base" hangingPunct="1">
                    <a:spcBef>
                      <a:spcPct val="50000"/>
                    </a:spcBef>
                    <a:spcAft>
                      <a:spcPct val="0"/>
                    </a:spcAft>
                    <a:buFontTx/>
                    <a:buNone/>
                  </a:pPr>
                  <a:r>
                    <a:rPr lang="en-US" altLang="en-US" sz="1400" baseline="-8000">
                      <a:solidFill>
                        <a:srgbClr val="000000"/>
                      </a:solidFill>
                      <a:cs typeface="Arial" pitchFamily="34" charset="0"/>
                    </a:rPr>
                    <a:t>75 km</a:t>
                  </a:r>
                  <a:endParaRPr lang="en-CA" altLang="en-US" sz="1400" baseline="-800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866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371"/>
                  <a:ext cx="0" cy="45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867" name="Oval 73"/>
                <p:cNvSpPr>
                  <a:spLocks noChangeAspect="1" noChangeArrowheads="1"/>
                </p:cNvSpPr>
                <p:nvPr/>
              </p:nvSpPr>
              <p:spPr bwMode="auto">
                <a:xfrm>
                  <a:off x="3120" y="187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91440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buFontTx/>
                    <a:buNone/>
                  </a:pPr>
                  <a:endParaRPr lang="en-CA" alt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</p:grpSp>
          <p:grpSp>
            <p:nvGrpSpPr>
              <p:cNvPr id="419855" name="Group 74"/>
              <p:cNvGrpSpPr>
                <a:grpSpLocks noChangeAspect="1"/>
              </p:cNvGrpSpPr>
              <p:nvPr/>
            </p:nvGrpSpPr>
            <p:grpSpPr bwMode="auto">
              <a:xfrm>
                <a:off x="624" y="3312"/>
                <a:ext cx="432" cy="240"/>
                <a:chOff x="-1152" y="3504"/>
                <a:chExt cx="432" cy="240"/>
              </a:xfrm>
            </p:grpSpPr>
            <p:grpSp>
              <p:nvGrpSpPr>
                <p:cNvPr id="419856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419859" name="AutoShap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defTabSz="914400" eaLnBrk="1" fontAlgn="base" hangingPunct="1">
                      <a:spcBef>
                        <a:spcPct val="50000"/>
                      </a:spcBef>
                      <a:spcAft>
                        <a:spcPct val="0"/>
                      </a:spcAft>
                      <a:buFontTx/>
                      <a:buNone/>
                    </a:pPr>
                    <a:r>
                      <a:rPr lang="en-US" altLang="en-US" sz="1400" baseline="-8000">
                        <a:solidFill>
                          <a:srgbClr val="000000"/>
                        </a:solidFill>
                        <a:cs typeface="Arial" pitchFamily="34" charset="0"/>
                      </a:rPr>
                      <a:t>Exit</a:t>
                    </a:r>
                    <a:endParaRPr lang="en-CA" altLang="en-US" sz="1400" baseline="-8000">
                      <a:solidFill>
                        <a:srgbClr val="000000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19860" name="Line 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19857" name="Line 78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19858" name="Line 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</p:grpSp>
        </p:grpSp>
      </p:grpSp>
      <p:grpSp>
        <p:nvGrpSpPr>
          <p:cNvPr id="23" name="Group 80"/>
          <p:cNvGrpSpPr>
            <a:grpSpLocks/>
          </p:cNvGrpSpPr>
          <p:nvPr/>
        </p:nvGrpSpPr>
        <p:grpSpPr bwMode="auto">
          <a:xfrm>
            <a:off x="4559300" y="4403725"/>
            <a:ext cx="2984500" cy="511175"/>
            <a:chOff x="2872" y="2774"/>
            <a:chExt cx="1880" cy="322"/>
          </a:xfrm>
        </p:grpSpPr>
        <p:sp>
          <p:nvSpPr>
            <p:cNvPr id="419850" name="Freeform 81"/>
            <p:cNvSpPr>
              <a:spLocks/>
            </p:cNvSpPr>
            <p:nvPr/>
          </p:nvSpPr>
          <p:spPr bwMode="auto">
            <a:xfrm>
              <a:off x="3068" y="2774"/>
              <a:ext cx="1684" cy="322"/>
            </a:xfrm>
            <a:custGeom>
              <a:avLst/>
              <a:gdLst>
                <a:gd name="T0" fmla="*/ 0 w 1684"/>
                <a:gd name="T1" fmla="*/ 115 h 322"/>
                <a:gd name="T2" fmla="*/ 1204 w 1684"/>
                <a:gd name="T3" fmla="*/ 34 h 322"/>
                <a:gd name="T4" fmla="*/ 1684 w 1684"/>
                <a:gd name="T5" fmla="*/ 322 h 322"/>
                <a:gd name="T6" fmla="*/ 0 60000 65536"/>
                <a:gd name="T7" fmla="*/ 0 60000 65536"/>
                <a:gd name="T8" fmla="*/ 0 60000 65536"/>
                <a:gd name="T9" fmla="*/ 0 w 1684"/>
                <a:gd name="T10" fmla="*/ 0 h 322"/>
                <a:gd name="T11" fmla="*/ 1684 w 1684"/>
                <a:gd name="T12" fmla="*/ 322 h 3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4" h="322">
                  <a:moveTo>
                    <a:pt x="0" y="115"/>
                  </a:moveTo>
                  <a:cubicBezTo>
                    <a:pt x="202" y="102"/>
                    <a:pt x="923" y="0"/>
                    <a:pt x="1204" y="34"/>
                  </a:cubicBezTo>
                  <a:cubicBezTo>
                    <a:pt x="1485" y="68"/>
                    <a:pt x="1588" y="194"/>
                    <a:pt x="1684" y="322"/>
                  </a:cubicBezTo>
                </a:path>
              </a:pathLst>
            </a:custGeom>
            <a:noFill/>
            <a:ln w="12700" cap="flat" cmpd="sng">
              <a:solidFill>
                <a:schemeClr val="hlink"/>
              </a:solidFill>
              <a:prstDash val="solid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  <p:sp>
          <p:nvSpPr>
            <p:cNvPr id="419851" name="Oval 82"/>
            <p:cNvSpPr>
              <a:spLocks noChangeArrowheads="1"/>
            </p:cNvSpPr>
            <p:nvPr/>
          </p:nvSpPr>
          <p:spPr bwMode="auto">
            <a:xfrm>
              <a:off x="2872" y="2832"/>
              <a:ext cx="192" cy="240"/>
            </a:xfrm>
            <a:prstGeom prst="ellipse">
              <a:avLst/>
            </a:prstGeom>
            <a:noFill/>
            <a:ln w="127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</p:grpSp>
      <p:sp>
        <p:nvSpPr>
          <p:cNvPr id="328787" name="Text Box 83"/>
          <p:cNvSpPr txBox="1">
            <a:spLocks noChangeArrowheads="1"/>
          </p:cNvSpPr>
          <p:nvPr/>
        </p:nvSpPr>
        <p:spPr bwMode="auto">
          <a:xfrm>
            <a:off x="3794125" y="6062663"/>
            <a:ext cx="48244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>
                <a:solidFill>
                  <a:srgbClr val="FFFFFF"/>
                </a:solidFill>
                <a:cs typeface="Arial" pitchFamily="34" charset="0"/>
              </a:rPr>
              <a:t>Max is easier to find if a heap.</a:t>
            </a:r>
          </a:p>
        </p:txBody>
      </p:sp>
      <p:sp>
        <p:nvSpPr>
          <p:cNvPr id="419849" name="Text Box 84"/>
          <p:cNvSpPr txBox="1">
            <a:spLocks noChangeArrowheads="1"/>
          </p:cNvSpPr>
          <p:nvPr/>
        </p:nvSpPr>
        <p:spPr bwMode="auto">
          <a:xfrm>
            <a:off x="1905000" y="990600"/>
            <a:ext cx="1141413" cy="3968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000" b="1" i="1">
                <a:solidFill>
                  <a:srgbClr val="000000"/>
                </a:solidFill>
                <a:cs typeface="Arial" pitchFamily="34" charset="0"/>
              </a:rPr>
              <a:t>Selection</a:t>
            </a:r>
          </a:p>
        </p:txBody>
      </p:sp>
    </p:spTree>
    <p:extLst>
      <p:ext uri="{BB962C8B-B14F-4D97-AF65-F5344CB8AC3E}">
        <p14:creationId xmlns:p14="http://schemas.microsoft.com/office/powerpoint/2010/main" val="3186670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8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8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787" grpId="0" autoUpdateAnimBg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Heap Sort</a:t>
            </a:r>
          </a:p>
        </p:txBody>
      </p:sp>
      <p:grpSp>
        <p:nvGrpSpPr>
          <p:cNvPr id="420867" name="Group 3"/>
          <p:cNvGrpSpPr>
            <a:grpSpLocks noChangeAspect="1"/>
          </p:cNvGrpSpPr>
          <p:nvPr/>
        </p:nvGrpSpPr>
        <p:grpSpPr bwMode="auto">
          <a:xfrm>
            <a:off x="1676400" y="2743200"/>
            <a:ext cx="1439863" cy="1439863"/>
            <a:chOff x="4464" y="2736"/>
            <a:chExt cx="912" cy="912"/>
          </a:xfrm>
        </p:grpSpPr>
        <p:grpSp>
          <p:nvGrpSpPr>
            <p:cNvPr id="420915" name="Group 4"/>
            <p:cNvGrpSpPr>
              <a:grpSpLocks noChangeAspect="1"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420917" name="Freeform 5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grpSp>
            <p:nvGrpSpPr>
              <p:cNvPr id="420918" name="Group 6"/>
              <p:cNvGrpSpPr>
                <a:grpSpLocks noChangeAspect="1"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20919" name="Group 7"/>
                <p:cNvGrpSpPr>
                  <a:grpSpLocks noChangeAspect="1"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420924" name="Freeform 8"/>
                  <p:cNvSpPr>
                    <a:spLocks noChangeAspect="1"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25" name="Freeform 9"/>
                  <p:cNvSpPr>
                    <a:spLocks noChangeAspect="1"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26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27" name="Freeform 11"/>
                  <p:cNvSpPr>
                    <a:spLocks noChangeAspect="1"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28" name="Freeform 12"/>
                  <p:cNvSpPr>
                    <a:spLocks noChangeAspect="1"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29" name="Freeform 13"/>
                  <p:cNvSpPr>
                    <a:spLocks noChangeAspect="1"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420920" name="Group 14"/>
                <p:cNvGrpSpPr>
                  <a:grpSpLocks noChangeAspect="1"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20921" name="Freeform 15"/>
                  <p:cNvSpPr>
                    <a:spLocks noChangeAspect="1"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22" name="Freeform 16"/>
                  <p:cNvSpPr>
                    <a:spLocks noChangeAspect="1"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23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</p:grpSp>
          </p:grpSp>
        </p:grpSp>
        <p:sp>
          <p:nvSpPr>
            <p:cNvPr id="420916" name="Oval 18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CA" altLang="en-US" sz="2800" i="1">
                <a:solidFill>
                  <a:srgbClr val="FFFFFF"/>
                </a:solidFill>
                <a:cs typeface="Arial" pitchFamily="34" charset="0"/>
              </a:endParaRPr>
            </a:p>
          </p:txBody>
        </p:sp>
      </p:grpSp>
      <p:grpSp>
        <p:nvGrpSpPr>
          <p:cNvPr id="420868" name="Group 19"/>
          <p:cNvGrpSpPr>
            <a:grpSpLocks/>
          </p:cNvGrpSpPr>
          <p:nvPr/>
        </p:nvGrpSpPr>
        <p:grpSpPr bwMode="auto">
          <a:xfrm>
            <a:off x="3276600" y="2879725"/>
            <a:ext cx="5473700" cy="1006475"/>
            <a:chOff x="2160" y="1728"/>
            <a:chExt cx="3448" cy="634"/>
          </a:xfrm>
        </p:grpSpPr>
        <p:sp>
          <p:nvSpPr>
            <p:cNvPr id="420913" name="Text Box 20"/>
            <p:cNvSpPr txBox="1">
              <a:spLocks noChangeArrowheads="1"/>
            </p:cNvSpPr>
            <p:nvPr/>
          </p:nvSpPr>
          <p:spPr bwMode="auto">
            <a:xfrm>
              <a:off x="2162" y="1728"/>
              <a:ext cx="344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defTabSz="914400" eaLnBrk="1" fontAlgn="base" hangingPunct="1">
                <a:spcBef>
                  <a:spcPct val="5000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3000">
                  <a:solidFill>
                    <a:srgbClr val="FFFFFF"/>
                  </a:solidFill>
                  <a:cs typeface="Arial" pitchFamily="34" charset="0"/>
                </a:rPr>
                <a:t>Largest </a:t>
              </a:r>
              <a:r>
                <a:rPr lang="en-US" altLang="en-US" sz="3000" i="1">
                  <a:solidFill>
                    <a:srgbClr val="FFFFFF"/>
                  </a:solidFill>
                  <a:cs typeface="Arial" pitchFamily="34" charset="0"/>
                </a:rPr>
                <a:t>i </a:t>
              </a:r>
              <a:r>
                <a:rPr lang="en-US" altLang="en-US" sz="3000">
                  <a:solidFill>
                    <a:srgbClr val="FFFFFF"/>
                  </a:solidFill>
                  <a:cs typeface="Arial" pitchFamily="34" charset="0"/>
                </a:rPr>
                <a:t>values are sorted on side.</a:t>
              </a:r>
            </a:p>
          </p:txBody>
        </p:sp>
        <p:sp>
          <p:nvSpPr>
            <p:cNvPr id="420914" name="Text Box 21"/>
            <p:cNvSpPr txBox="1">
              <a:spLocks noChangeArrowheads="1"/>
            </p:cNvSpPr>
            <p:nvPr/>
          </p:nvSpPr>
          <p:spPr bwMode="auto">
            <a:xfrm>
              <a:off x="2160" y="2016"/>
              <a:ext cx="318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defTabSz="914400" eaLnBrk="1" fontAlgn="base" hangingPunct="1">
                <a:spcBef>
                  <a:spcPct val="5000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3000">
                  <a:solidFill>
                    <a:srgbClr val="FFFFFF"/>
                  </a:solidFill>
                  <a:cs typeface="Arial" pitchFamily="34" charset="0"/>
                </a:rPr>
                <a:t>Remaining values are in a heap.</a:t>
              </a:r>
            </a:p>
          </p:txBody>
        </p:sp>
      </p:grpSp>
      <p:pic>
        <p:nvPicPr>
          <p:cNvPr id="420869" name="Picture 22" descr="capture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" y="993775"/>
            <a:ext cx="8458200" cy="152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20870" name="Group 23"/>
          <p:cNvGrpSpPr>
            <a:grpSpLocks/>
          </p:cNvGrpSpPr>
          <p:nvPr/>
        </p:nvGrpSpPr>
        <p:grpSpPr bwMode="auto">
          <a:xfrm>
            <a:off x="1905000" y="4724400"/>
            <a:ext cx="1447800" cy="1447800"/>
            <a:chOff x="4320" y="2016"/>
            <a:chExt cx="912" cy="912"/>
          </a:xfrm>
        </p:grpSpPr>
        <p:grpSp>
          <p:nvGrpSpPr>
            <p:cNvPr id="420895" name="Group 24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420902" name="Group 25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420904" name="Freeform 26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20905" name="Freeform 27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grpSp>
              <p:nvGrpSpPr>
                <p:cNvPr id="420906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420907" name="Freeform 2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08" name="Freeform 3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09" name="Freeform 3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84 w 782"/>
                      <a:gd name="T3" fmla="*/ 0 h 808"/>
                      <a:gd name="T4" fmla="*/ 449 w 782"/>
                      <a:gd name="T5" fmla="*/ 0 h 808"/>
                      <a:gd name="T6" fmla="*/ 946 w 782"/>
                      <a:gd name="T7" fmla="*/ 1 h 808"/>
                      <a:gd name="T8" fmla="*/ 1536 w 782"/>
                      <a:gd name="T9" fmla="*/ 1 h 808"/>
                      <a:gd name="T10" fmla="*/ 1753 w 782"/>
                      <a:gd name="T11" fmla="*/ 1 h 808"/>
                      <a:gd name="T12" fmla="*/ 1855 w 782"/>
                      <a:gd name="T13" fmla="*/ 1 h 808"/>
                      <a:gd name="T14" fmla="*/ 1870 w 782"/>
                      <a:gd name="T15" fmla="*/ 1 h 808"/>
                      <a:gd name="T16" fmla="*/ 1805 w 782"/>
                      <a:gd name="T17" fmla="*/ 1 h 808"/>
                      <a:gd name="T18" fmla="*/ 1625 w 782"/>
                      <a:gd name="T19" fmla="*/ 1 h 808"/>
                      <a:gd name="T20" fmla="*/ 1389 w 782"/>
                      <a:gd name="T21" fmla="*/ 1 h 808"/>
                      <a:gd name="T22" fmla="*/ 1218 w 782"/>
                      <a:gd name="T23" fmla="*/ 1 h 808"/>
                      <a:gd name="T24" fmla="*/ 1140 w 782"/>
                      <a:gd name="T25" fmla="*/ 1 h 808"/>
                      <a:gd name="T26" fmla="*/ 1090 w 782"/>
                      <a:gd name="T27" fmla="*/ 1 h 808"/>
                      <a:gd name="T28" fmla="*/ 1105 w 782"/>
                      <a:gd name="T29" fmla="*/ 1 h 808"/>
                      <a:gd name="T30" fmla="*/ 1118 w 782"/>
                      <a:gd name="T31" fmla="*/ 1 h 808"/>
                      <a:gd name="T32" fmla="*/ 1329 w 782"/>
                      <a:gd name="T33" fmla="*/ 1 h 808"/>
                      <a:gd name="T34" fmla="*/ 1662 w 782"/>
                      <a:gd name="T35" fmla="*/ 1 h 808"/>
                      <a:gd name="T36" fmla="*/ 1870 w 782"/>
                      <a:gd name="T37" fmla="*/ 1 h 808"/>
                      <a:gd name="T38" fmla="*/ 2091 w 782"/>
                      <a:gd name="T39" fmla="*/ 1 h 808"/>
                      <a:gd name="T40" fmla="*/ 2162 w 782"/>
                      <a:gd name="T41" fmla="*/ 1 h 808"/>
                      <a:gd name="T42" fmla="*/ 2091 w 782"/>
                      <a:gd name="T43" fmla="*/ 1 h 808"/>
                      <a:gd name="T44" fmla="*/ 2004 w 782"/>
                      <a:gd name="T45" fmla="*/ 1 h 808"/>
                      <a:gd name="T46" fmla="*/ 1855 w 782"/>
                      <a:gd name="T47" fmla="*/ 1 h 808"/>
                      <a:gd name="T48" fmla="*/ 1655 w 782"/>
                      <a:gd name="T49" fmla="*/ 1 h 808"/>
                      <a:gd name="T50" fmla="*/ 1436 w 782"/>
                      <a:gd name="T51" fmla="*/ 1 h 808"/>
                      <a:gd name="T52" fmla="*/ 1090 w 782"/>
                      <a:gd name="T53" fmla="*/ 1 h 808"/>
                      <a:gd name="T54" fmla="*/ 981 w 782"/>
                      <a:gd name="T55" fmla="*/ 1 h 808"/>
                      <a:gd name="T56" fmla="*/ 922 w 782"/>
                      <a:gd name="T57" fmla="*/ 1 h 808"/>
                      <a:gd name="T58" fmla="*/ 922 w 782"/>
                      <a:gd name="T59" fmla="*/ 1 h 808"/>
                      <a:gd name="T60" fmla="*/ 922 w 782"/>
                      <a:gd name="T61" fmla="*/ 1 h 808"/>
                      <a:gd name="T62" fmla="*/ 1072 w 782"/>
                      <a:gd name="T63" fmla="*/ 1 h 808"/>
                      <a:gd name="T64" fmla="*/ 1295 w 782"/>
                      <a:gd name="T65" fmla="*/ 1 h 808"/>
                      <a:gd name="T66" fmla="*/ 1491 w 782"/>
                      <a:gd name="T67" fmla="*/ 1 h 808"/>
                      <a:gd name="T68" fmla="*/ 1614 w 782"/>
                      <a:gd name="T69" fmla="*/ 1 h 808"/>
                      <a:gd name="T70" fmla="*/ 1677 w 782"/>
                      <a:gd name="T71" fmla="*/ 1 h 808"/>
                      <a:gd name="T72" fmla="*/ 1655 w 782"/>
                      <a:gd name="T73" fmla="*/ 1 h 808"/>
                      <a:gd name="T74" fmla="*/ 1564 w 782"/>
                      <a:gd name="T75" fmla="*/ 1 h 808"/>
                      <a:gd name="T76" fmla="*/ 1436 w 782"/>
                      <a:gd name="T77" fmla="*/ 1 h 808"/>
                      <a:gd name="T78" fmla="*/ 1295 w 782"/>
                      <a:gd name="T79" fmla="*/ 1 h 808"/>
                      <a:gd name="T80" fmla="*/ 989 w 782"/>
                      <a:gd name="T81" fmla="*/ 1 h 808"/>
                      <a:gd name="T82" fmla="*/ 535 w 782"/>
                      <a:gd name="T83" fmla="*/ 1 h 808"/>
                      <a:gd name="T84" fmla="*/ 193 w 782"/>
                      <a:gd name="T85" fmla="*/ 1 h 808"/>
                      <a:gd name="T86" fmla="*/ 54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10" name="Freeform 32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53939 w 992"/>
                      <a:gd name="T1" fmla="*/ 1 h 770"/>
                      <a:gd name="T2" fmla="*/ 54957 w 992"/>
                      <a:gd name="T3" fmla="*/ 1 h 770"/>
                      <a:gd name="T4" fmla="*/ 58732 w 992"/>
                      <a:gd name="T5" fmla="*/ 1 h 770"/>
                      <a:gd name="T6" fmla="*/ 63413 w 992"/>
                      <a:gd name="T7" fmla="*/ 1 h 770"/>
                      <a:gd name="T8" fmla="*/ 66185 w 992"/>
                      <a:gd name="T9" fmla="*/ 1 h 770"/>
                      <a:gd name="T10" fmla="*/ 64971 w 992"/>
                      <a:gd name="T11" fmla="*/ 1 h 770"/>
                      <a:gd name="T12" fmla="*/ 62389 w 992"/>
                      <a:gd name="T13" fmla="*/ 1 h 770"/>
                      <a:gd name="T14" fmla="*/ 57208 w 992"/>
                      <a:gd name="T15" fmla="*/ 1 h 770"/>
                      <a:gd name="T16" fmla="*/ 50816 w 992"/>
                      <a:gd name="T17" fmla="*/ 1 h 770"/>
                      <a:gd name="T18" fmla="*/ 45491 w 992"/>
                      <a:gd name="T19" fmla="*/ 1 h 770"/>
                      <a:gd name="T20" fmla="*/ 39515 w 992"/>
                      <a:gd name="T21" fmla="*/ 1 h 770"/>
                      <a:gd name="T22" fmla="*/ 33821 w 992"/>
                      <a:gd name="T23" fmla="*/ 1 h 770"/>
                      <a:gd name="T24" fmla="*/ 29498 w 992"/>
                      <a:gd name="T25" fmla="*/ 1 h 770"/>
                      <a:gd name="T26" fmla="*/ 27925 w 992"/>
                      <a:gd name="T27" fmla="*/ 1 h 770"/>
                      <a:gd name="T28" fmla="*/ 26173 w 992"/>
                      <a:gd name="T29" fmla="*/ 1 h 770"/>
                      <a:gd name="T30" fmla="*/ 24108 w 992"/>
                      <a:gd name="T31" fmla="*/ 1 h 770"/>
                      <a:gd name="T32" fmla="*/ 22569 w 992"/>
                      <a:gd name="T33" fmla="*/ 1 h 770"/>
                      <a:gd name="T34" fmla="*/ 22569 w 992"/>
                      <a:gd name="T35" fmla="*/ 1 h 770"/>
                      <a:gd name="T36" fmla="*/ 21507 w 992"/>
                      <a:gd name="T37" fmla="*/ 1 h 770"/>
                      <a:gd name="T38" fmla="*/ 18555 w 992"/>
                      <a:gd name="T39" fmla="*/ 1 h 770"/>
                      <a:gd name="T40" fmla="*/ 14912 w 992"/>
                      <a:gd name="T41" fmla="*/ 1 h 770"/>
                      <a:gd name="T42" fmla="*/ 11523 w 992"/>
                      <a:gd name="T43" fmla="*/ 1 h 770"/>
                      <a:gd name="T44" fmla="*/ 7646 w 992"/>
                      <a:gd name="T45" fmla="*/ 1 h 770"/>
                      <a:gd name="T46" fmla="*/ 176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2635 w 992"/>
                      <a:gd name="T53" fmla="*/ 1 h 770"/>
                      <a:gd name="T54" fmla="*/ 5459 w 992"/>
                      <a:gd name="T55" fmla="*/ 1 h 770"/>
                      <a:gd name="T56" fmla="*/ 7903 w 992"/>
                      <a:gd name="T57" fmla="*/ 1 h 770"/>
                      <a:gd name="T58" fmla="*/ 12603 w 992"/>
                      <a:gd name="T59" fmla="*/ 1 h 770"/>
                      <a:gd name="T60" fmla="*/ 17164 w 992"/>
                      <a:gd name="T61" fmla="*/ 1 h 770"/>
                      <a:gd name="T62" fmla="*/ 21507 w 992"/>
                      <a:gd name="T63" fmla="*/ 1 h 770"/>
                      <a:gd name="T64" fmla="*/ 27700 w 992"/>
                      <a:gd name="T65" fmla="*/ 0 h 770"/>
                      <a:gd name="T66" fmla="*/ 27925 w 992"/>
                      <a:gd name="T67" fmla="*/ 1 h 770"/>
                      <a:gd name="T68" fmla="*/ 26520 w 992"/>
                      <a:gd name="T69" fmla="*/ 1 h 770"/>
                      <a:gd name="T70" fmla="*/ 26173 w 992"/>
                      <a:gd name="T71" fmla="*/ 1 h 770"/>
                      <a:gd name="T72" fmla="*/ 27925 w 992"/>
                      <a:gd name="T73" fmla="*/ 1 h 770"/>
                      <a:gd name="T74" fmla="*/ 30846 w 992"/>
                      <a:gd name="T75" fmla="*/ 1 h 770"/>
                      <a:gd name="T76" fmla="*/ 33326 w 992"/>
                      <a:gd name="T77" fmla="*/ 1 h 770"/>
                      <a:gd name="T78" fmla="*/ 37247 w 992"/>
                      <a:gd name="T79" fmla="*/ 1 h 770"/>
                      <a:gd name="T80" fmla="*/ 41042 w 992"/>
                      <a:gd name="T81" fmla="*/ 1 h 770"/>
                      <a:gd name="T82" fmla="*/ 44922 w 992"/>
                      <a:gd name="T83" fmla="*/ 1 h 770"/>
                      <a:gd name="T84" fmla="*/ 50029 w 992"/>
                      <a:gd name="T85" fmla="*/ 1 h 770"/>
                      <a:gd name="T86" fmla="*/ 53399 w 992"/>
                      <a:gd name="T87" fmla="*/ 1 h 770"/>
                      <a:gd name="T88" fmla="*/ 5393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11" name="Freeform 3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  <p:sp>
                <p:nvSpPr>
                  <p:cNvPr id="420912" name="Freeform 3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800" i="1">
                      <a:solidFill>
                        <a:srgbClr val="FFFFFF"/>
                      </a:solidFill>
                      <a:cs typeface="Arial" pitchFamily="34" charset="0"/>
                    </a:endParaRPr>
                  </a:p>
                </p:txBody>
              </p:sp>
            </p:grpSp>
          </p:grpSp>
          <p:sp>
            <p:nvSpPr>
              <p:cNvPr id="420903" name="Oval 35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endParaRPr lang="en-CA" alt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20896" name="Group 36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420897" name="Group 3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20900" name="AutoShape 3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defTabSz="914400" eaLnBrk="1" fontAlgn="base" hangingPunct="1">
                    <a:spcBef>
                      <a:spcPct val="50000"/>
                    </a:spcBef>
                    <a:spcAft>
                      <a:spcPct val="0"/>
                    </a:spcAft>
                    <a:buFontTx/>
                    <a:buNone/>
                  </a:pPr>
                  <a:r>
                    <a:rPr lang="en-US" altLang="en-US" sz="2400" baseline="-8000">
                      <a:solidFill>
                        <a:srgbClr val="000000"/>
                      </a:solidFill>
                      <a:cs typeface="Arial" pitchFamily="34" charset="0"/>
                    </a:rPr>
                    <a:t>Exit</a:t>
                  </a:r>
                  <a:endParaRPr lang="en-CA" altLang="en-US" sz="2400" baseline="-800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20901" name="Line 3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</p:grpSp>
          <p:sp>
            <p:nvSpPr>
              <p:cNvPr id="420898" name="Line 40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sp>
            <p:nvSpPr>
              <p:cNvPr id="420899" name="Line 41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420871" name="Group 42"/>
          <p:cNvGrpSpPr>
            <a:grpSpLocks noChangeAspect="1"/>
          </p:cNvGrpSpPr>
          <p:nvPr/>
        </p:nvGrpSpPr>
        <p:grpSpPr bwMode="auto">
          <a:xfrm>
            <a:off x="312738" y="4724400"/>
            <a:ext cx="1439862" cy="1439863"/>
            <a:chOff x="528" y="3264"/>
            <a:chExt cx="907" cy="907"/>
          </a:xfrm>
        </p:grpSpPr>
        <p:grpSp>
          <p:nvGrpSpPr>
            <p:cNvPr id="420875" name="Group 43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420882" name="Freeform 4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grpSp>
            <p:nvGrpSpPr>
              <p:cNvPr id="420883" name="Group 45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420889" name="Freeform 46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20890" name="Freeform 47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20891" name="Freeform 48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20892" name="Freeform 49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20893" name="Freeform 50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20894" name="Freeform 51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</p:grpSp>
          <p:sp>
            <p:nvSpPr>
              <p:cNvPr id="420884" name="AutoShape 5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5000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2400" baseline="-8000">
                    <a:solidFill>
                      <a:srgbClr val="000000"/>
                    </a:solidFill>
                    <a:cs typeface="Arial" pitchFamily="34" charset="0"/>
                  </a:rPr>
                  <a:t>79 km</a:t>
                </a:r>
                <a:endParaRPr lang="en-CA" altLang="en-US" sz="2400" baseline="-8000">
                  <a:solidFill>
                    <a:srgbClr val="000000"/>
                  </a:solidFill>
                  <a:cs typeface="Arial" pitchFamily="34" charset="0"/>
                </a:endParaRPr>
              </a:p>
            </p:txBody>
          </p:sp>
          <p:sp>
            <p:nvSpPr>
              <p:cNvPr id="420885" name="Line 5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sp>
            <p:nvSpPr>
              <p:cNvPr id="420886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5000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2400" baseline="-8000">
                    <a:solidFill>
                      <a:srgbClr val="000000"/>
                    </a:solidFill>
                    <a:cs typeface="Arial" pitchFamily="34" charset="0"/>
                  </a:rPr>
                  <a:t>75 km</a:t>
                </a:r>
                <a:endParaRPr lang="en-CA" altLang="en-US" sz="2400" baseline="-8000">
                  <a:solidFill>
                    <a:srgbClr val="000000"/>
                  </a:solidFill>
                  <a:cs typeface="Arial" pitchFamily="34" charset="0"/>
                </a:endParaRPr>
              </a:p>
            </p:txBody>
          </p:sp>
          <p:sp>
            <p:nvSpPr>
              <p:cNvPr id="420887" name="Line 5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sp>
            <p:nvSpPr>
              <p:cNvPr id="420888" name="Oval 5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endParaRPr lang="en-CA" alt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20876" name="Group 57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420877" name="Group 5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420880" name="AutoShape 5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defTabSz="914400" eaLnBrk="1" fontAlgn="base" hangingPunct="1">
                    <a:spcBef>
                      <a:spcPct val="50000"/>
                    </a:spcBef>
                    <a:spcAft>
                      <a:spcPct val="0"/>
                    </a:spcAft>
                    <a:buFontTx/>
                    <a:buNone/>
                  </a:pPr>
                  <a:r>
                    <a:rPr lang="en-US" altLang="en-US" sz="2400" baseline="-8000">
                      <a:solidFill>
                        <a:srgbClr val="000000"/>
                      </a:solidFill>
                      <a:cs typeface="Arial" pitchFamily="34" charset="0"/>
                    </a:rPr>
                    <a:t>Exit</a:t>
                  </a:r>
                  <a:endParaRPr lang="en-CA" altLang="en-US" sz="2400" baseline="-800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420881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800" i="1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</p:grpSp>
          <p:sp>
            <p:nvSpPr>
              <p:cNvPr id="420878" name="Line 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  <p:sp>
            <p:nvSpPr>
              <p:cNvPr id="420879" name="Line 62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800" i="1">
                  <a:solidFill>
                    <a:srgbClr val="FFFFFF"/>
                  </a:solidFill>
                  <a:cs typeface="Arial" pitchFamily="34" charset="0"/>
                </a:endParaRPr>
              </a:p>
            </p:txBody>
          </p:sp>
        </p:grpSp>
      </p:grpSp>
      <p:pic>
        <p:nvPicPr>
          <p:cNvPr id="420872" name="Picture 63" descr="capture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3989388"/>
            <a:ext cx="3429000" cy="264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0873" name="Freeform 64"/>
          <p:cNvSpPr>
            <a:spLocks/>
          </p:cNvSpPr>
          <p:nvPr/>
        </p:nvSpPr>
        <p:spPr bwMode="auto">
          <a:xfrm>
            <a:off x="5791200" y="4400550"/>
            <a:ext cx="157163" cy="1576388"/>
          </a:xfrm>
          <a:custGeom>
            <a:avLst/>
            <a:gdLst>
              <a:gd name="T0" fmla="*/ 0 w 99"/>
              <a:gd name="T1" fmla="*/ 0 h 993"/>
              <a:gd name="T2" fmla="*/ 2147483647 w 99"/>
              <a:gd name="T3" fmla="*/ 2147483647 h 993"/>
              <a:gd name="T4" fmla="*/ 2147483647 w 99"/>
              <a:gd name="T5" fmla="*/ 2147483647 h 993"/>
              <a:gd name="T6" fmla="*/ 0 60000 65536"/>
              <a:gd name="T7" fmla="*/ 0 60000 65536"/>
              <a:gd name="T8" fmla="*/ 0 60000 65536"/>
              <a:gd name="T9" fmla="*/ 0 w 99"/>
              <a:gd name="T10" fmla="*/ 0 h 993"/>
              <a:gd name="T11" fmla="*/ 99 w 99"/>
              <a:gd name="T12" fmla="*/ 993 h 9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9" h="993">
                <a:moveTo>
                  <a:pt x="0" y="0"/>
                </a:moveTo>
                <a:cubicBezTo>
                  <a:pt x="15" y="68"/>
                  <a:pt x="83" y="244"/>
                  <a:pt x="91" y="409"/>
                </a:cubicBezTo>
                <a:cubicBezTo>
                  <a:pt x="99" y="574"/>
                  <a:pt x="59" y="871"/>
                  <a:pt x="50" y="993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420874" name="Oval 65"/>
          <p:cNvSpPr>
            <a:spLocks noChangeArrowheads="1"/>
          </p:cNvSpPr>
          <p:nvPr/>
        </p:nvSpPr>
        <p:spPr bwMode="auto">
          <a:xfrm>
            <a:off x="5499100" y="4027488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CA" altLang="en-US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66" name="Text Box 83"/>
          <p:cNvSpPr txBox="1">
            <a:spLocks noChangeArrowheads="1"/>
          </p:cNvSpPr>
          <p:nvPr/>
        </p:nvSpPr>
        <p:spPr bwMode="auto">
          <a:xfrm>
            <a:off x="6460239" y="6458740"/>
            <a:ext cx="266611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O(n log n) time.</a:t>
            </a:r>
          </a:p>
        </p:txBody>
      </p:sp>
    </p:spTree>
    <p:extLst>
      <p:ext uri="{BB962C8B-B14F-4D97-AF65-F5344CB8AC3E}">
        <p14:creationId xmlns:p14="http://schemas.microsoft.com/office/powerpoint/2010/main" val="3084199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utoUpdateAnimBg="0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22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23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35524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5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6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7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8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29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0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1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2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3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4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5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36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37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235538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5549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600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601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0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598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9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1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596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7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2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5594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5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3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5592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3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4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5590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91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5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5588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9" name="Straight Connector 75"/>
              <p:cNvCxnSpPr>
                <a:cxnSpLocks noChangeShapeType="1"/>
                <a:stCxn id="235529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6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5586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7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7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5584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5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8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5582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3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5559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5580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5581" name="Straight Connector 87"/>
              <p:cNvCxnSpPr>
                <a:cxnSpLocks noChangeShapeType="1"/>
                <a:stCxn id="235536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5560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1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2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3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4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5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6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7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8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69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0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1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2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3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4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5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6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7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8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5579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sp>
        <p:nvSpPr>
          <p:cNvPr id="235539" name="Rectangular Callout 107"/>
          <p:cNvSpPr>
            <a:spLocks noChangeArrowheads="1"/>
          </p:cNvSpPr>
          <p:nvPr/>
        </p:nvSpPr>
        <p:spPr bwMode="auto">
          <a:xfrm>
            <a:off x="1447800" y="838200"/>
            <a:ext cx="4559300" cy="954088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Use a Huffman Code</a:t>
            </a:r>
            <a:br>
              <a:rPr lang="en-US" altLang="en-US" sz="2800" i="0"/>
            </a:br>
            <a:r>
              <a:rPr lang="en-US" altLang="en-US" sz="2800" i="0"/>
              <a:t>described by a binary tree.</a:t>
            </a: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3681413" y="3962400"/>
            <a:ext cx="3000375" cy="2206625"/>
          </a:xfrm>
          <a:custGeom>
            <a:avLst/>
            <a:gdLst>
              <a:gd name="T0" fmla="*/ 3006096 w 2999232"/>
              <a:gd name="T1" fmla="*/ 0 h 2206752"/>
              <a:gd name="T2" fmla="*/ 1564148 w 2999232"/>
              <a:gd name="T3" fmla="*/ 390012 h 2206752"/>
              <a:gd name="T4" fmla="*/ 0 w 2999232"/>
              <a:gd name="T5" fmla="*/ 731268 h 2206752"/>
              <a:gd name="T6" fmla="*/ 1576368 w 2999232"/>
              <a:gd name="T7" fmla="*/ 1401594 h 2206752"/>
              <a:gd name="T8" fmla="*/ 928713 w 2999232"/>
              <a:gd name="T9" fmla="*/ 1755042 h 2206752"/>
              <a:gd name="T10" fmla="*/ 586554 w 2999232"/>
              <a:gd name="T11" fmla="*/ 2205990 h 22067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99232" h="2206752">
                <a:moveTo>
                  <a:pt x="2999232" y="0"/>
                </a:moveTo>
                <a:cubicBezTo>
                  <a:pt x="2519680" y="130048"/>
                  <a:pt x="2060448" y="268224"/>
                  <a:pt x="1560576" y="390144"/>
                </a:cubicBezTo>
                <a:cubicBezTo>
                  <a:pt x="1060704" y="512064"/>
                  <a:pt x="178816" y="650240"/>
                  <a:pt x="0" y="731520"/>
                </a:cubicBezTo>
                <a:cubicBezTo>
                  <a:pt x="89408" y="910336"/>
                  <a:pt x="1424251" y="1182449"/>
                  <a:pt x="1572768" y="1402080"/>
                </a:cubicBezTo>
                <a:cubicBezTo>
                  <a:pt x="1308485" y="1663017"/>
                  <a:pt x="1091184" y="1621536"/>
                  <a:pt x="926592" y="1755648"/>
                </a:cubicBezTo>
                <a:cubicBezTo>
                  <a:pt x="762000" y="1889760"/>
                  <a:pt x="681736" y="2173732"/>
                  <a:pt x="585216" y="2206752"/>
                </a:cubicBezTo>
              </a:path>
            </a:pathLst>
          </a:custGeom>
          <a:noFill/>
          <a:ln w="317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" name="Rectangular Callout 111"/>
          <p:cNvSpPr>
            <a:spLocks noChangeArrowheads="1"/>
          </p:cNvSpPr>
          <p:nvPr/>
        </p:nvSpPr>
        <p:spPr bwMode="auto">
          <a:xfrm>
            <a:off x="5049838" y="1982788"/>
            <a:ext cx="2287587" cy="460375"/>
          </a:xfrm>
          <a:prstGeom prst="wedgeRectCallout">
            <a:avLst>
              <a:gd name="adj1" fmla="val 55519"/>
              <a:gd name="adj2" fmla="val -120866"/>
            </a:avLst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400" i="0">
                <a:solidFill>
                  <a:srgbClr val="CC00FF"/>
                </a:solidFill>
              </a:rPr>
              <a:t>001000101</a:t>
            </a:r>
          </a:p>
        </p:txBody>
      </p: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1639888" y="2593975"/>
            <a:ext cx="7199312" cy="523875"/>
            <a:chOff x="1600200" y="3743980"/>
            <a:chExt cx="6397388" cy="523220"/>
          </a:xfrm>
        </p:grpSpPr>
        <p:sp>
          <p:nvSpPr>
            <p:cNvPr id="235547" name="Rectangular Callout 113"/>
            <p:cNvSpPr>
              <a:spLocks noChangeArrowheads="1"/>
            </p:cNvSpPr>
            <p:nvPr/>
          </p:nvSpPr>
          <p:spPr bwMode="auto">
            <a:xfrm>
              <a:off x="1600200" y="3743980"/>
              <a:ext cx="6397388" cy="523220"/>
            </a:xfrm>
            <a:prstGeom prst="wedgeRectCallout">
              <a:avLst>
                <a:gd name="adj1" fmla="val -42519"/>
                <a:gd name="adj2" fmla="val -97361"/>
              </a:avLst>
            </a:prstGeom>
            <a:noFill/>
            <a:ln w="3175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 i="0"/>
                <a:t>I first get         , the I start over to get               </a:t>
              </a:r>
            </a:p>
          </p:txBody>
        </p:sp>
        <p:pic>
          <p:nvPicPr>
            <p:cNvPr id="235548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19355" y="3814742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09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2573338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3" name="Straight Connector 112"/>
          <p:cNvCxnSpPr>
            <a:cxnSpLocks noChangeShapeType="1"/>
          </p:cNvCxnSpPr>
          <p:nvPr/>
        </p:nvCxnSpPr>
        <p:spPr bwMode="auto">
          <a:xfrm flipV="1">
            <a:off x="6208713" y="1976438"/>
            <a:ext cx="131762" cy="498475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" name="Straight Connector 116"/>
          <p:cNvCxnSpPr>
            <a:cxnSpLocks noChangeShapeType="1"/>
          </p:cNvCxnSpPr>
          <p:nvPr/>
        </p:nvCxnSpPr>
        <p:spPr bwMode="auto">
          <a:xfrm flipV="1">
            <a:off x="6638925" y="1997075"/>
            <a:ext cx="130175" cy="498475"/>
          </a:xfrm>
          <a:prstGeom prst="lin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18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5275" y="2655888"/>
            <a:ext cx="628650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48109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4" grpId="1" animBg="1"/>
      <p:bldP spid="112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6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6547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36548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49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0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1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2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3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4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5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6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7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8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9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60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6561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1600" i="0"/>
              <a:t> Claude Shannon </a:t>
            </a:r>
            <a:br>
              <a:rPr lang="en-US" altLang="en-US" sz="1600" i="0"/>
            </a:br>
            <a:r>
              <a:rPr lang="en-US" altLang="en-US" sz="1600" i="0"/>
              <a:t>(1948) </a:t>
            </a:r>
            <a:endParaRPr lang="en-US" altLang="en-US" sz="1600"/>
          </a:p>
        </p:txBody>
      </p:sp>
      <p:grpSp>
        <p:nvGrpSpPr>
          <p:cNvPr id="236562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6567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8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9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68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6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7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69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4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5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0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6612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3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1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6610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11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2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6608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9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3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6606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7" name="Straight Connector 75"/>
              <p:cNvCxnSpPr>
                <a:cxnSpLocks noChangeShapeType="1"/>
                <a:stCxn id="236553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4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6604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5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5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6602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3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6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6600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601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6577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6598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6599" name="Straight Connector 87"/>
              <p:cNvCxnSpPr>
                <a:cxnSpLocks noChangeShapeType="1"/>
                <a:stCxn id="236560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6578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79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0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1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2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3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4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5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6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7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8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89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0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1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2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3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4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5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6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1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  <p:sp>
          <p:nvSpPr>
            <p:cNvPr id="236597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400" i="0">
                  <a:solidFill>
                    <a:srgbClr val="CC00FF"/>
                  </a:solidFill>
                </a:rPr>
                <a:t>0</a:t>
              </a:r>
              <a:endParaRPr lang="en-US" altLang="en-US" sz="1400">
                <a:solidFill>
                  <a:srgbClr val="CC00FF"/>
                </a:solidFill>
              </a:endParaRPr>
            </a:p>
          </p:txBody>
        </p:sp>
      </p:grpSp>
      <p:sp>
        <p:nvSpPr>
          <p:cNvPr id="108" name="Rectangular Callout 107"/>
          <p:cNvSpPr>
            <a:spLocks noChangeArrowheads="1"/>
          </p:cNvSpPr>
          <p:nvPr/>
        </p:nvSpPr>
        <p:spPr bwMode="auto">
          <a:xfrm>
            <a:off x="1447800" y="838200"/>
            <a:ext cx="4559300" cy="954088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/>
              <a:t>Objects that are more likely will have shorter codes.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209800" y="2000250"/>
            <a:ext cx="4122738" cy="1200150"/>
            <a:chOff x="2209800" y="1803737"/>
            <a:chExt cx="4122906" cy="1200329"/>
          </a:xfrm>
        </p:grpSpPr>
        <p:sp>
          <p:nvSpPr>
            <p:cNvPr id="236565" name="Rectangular Callout 111"/>
            <p:cNvSpPr>
              <a:spLocks noChangeArrowheads="1"/>
            </p:cNvSpPr>
            <p:nvPr/>
          </p:nvSpPr>
          <p:spPr bwMode="auto">
            <a:xfrm>
              <a:off x="2209800" y="1803737"/>
              <a:ext cx="4122906" cy="1200329"/>
            </a:xfrm>
            <a:prstGeom prst="wedgeRectCallout">
              <a:avLst>
                <a:gd name="adj1" fmla="val 55519"/>
                <a:gd name="adj2" fmla="val -120866"/>
              </a:avLst>
            </a:prstGeom>
            <a:noFill/>
            <a:ln w="31750">
              <a:solidFill>
                <a:srgbClr val="92D05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2400" i="0"/>
                <a:t>I get it.</a:t>
              </a:r>
            </a:p>
            <a:p>
              <a:pPr algn="ctr" eaLnBrk="1" hangingPunct="1">
                <a:buFontTx/>
                <a:buNone/>
              </a:pPr>
              <a:r>
                <a:rPr lang="en-US" altLang="en-US" sz="2400" i="0"/>
                <a:t>I am likely to answer     .  </a:t>
              </a:r>
              <a:br>
                <a:rPr lang="en-US" altLang="en-US" sz="2400" i="0"/>
              </a:br>
              <a:r>
                <a:rPr lang="en-US" altLang="en-US" sz="2400" i="0"/>
                <a:t>so you give it a 1 bit code.    </a:t>
              </a:r>
            </a:p>
          </p:txBody>
        </p:sp>
        <p:pic>
          <p:nvPicPr>
            <p:cNvPr id="236566" name="Picture 36" descr="http://www.photo-dictionary.com/photofiles/list/3965/5315toy_dog.jpg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75245" y="2185136"/>
              <a:ext cx="627125" cy="470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066271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/>
              <a:t>Implementing Positions in Trees</a:t>
            </a:r>
          </a:p>
        </p:txBody>
      </p:sp>
      <p:pic>
        <p:nvPicPr>
          <p:cNvPr id="5017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75" r="2576" b="13274"/>
          <a:stretch>
            <a:fillRect/>
          </a:stretch>
        </p:blipFill>
        <p:spPr bwMode="auto">
          <a:xfrm>
            <a:off x="5227638" y="609600"/>
            <a:ext cx="3587750" cy="297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609600"/>
            <a:ext cx="5715000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class </a:t>
            </a:r>
            <a:r>
              <a:rPr lang="en-US" altLang="en-US" sz="2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Position sibling(Position </a:t>
            </a:r>
            <a:r>
              <a:rPr lang="en-CA" altLang="en-US" sz="2800" dirty="0">
                <a:solidFill>
                  <a:schemeClr val="accent1"/>
                </a:solidFill>
              </a:rPr>
              <a:t>p</a:t>
            </a:r>
            <a:r>
              <a:rPr lang="en-CA" altLang="en-US" sz="2800" i="0" dirty="0">
                <a:solidFill>
                  <a:schemeClr val="accent1"/>
                </a:solidFill>
              </a:rPr>
              <a:t>)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800" dirty="0">
                <a:solidFill>
                  <a:schemeClr val="accent1"/>
                </a:solidFill>
              </a:rPr>
              <a:t>n=p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  <a:endParaRPr lang="en-CA" altLang="en-US" sz="1400" i="0" dirty="0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if( </a:t>
            </a:r>
            <a:r>
              <a:rPr lang="en-CA" altLang="en-US" sz="2800" dirty="0" err="1">
                <a:solidFill>
                  <a:schemeClr val="accent1"/>
                </a:solidFill>
              </a:rPr>
              <a:t>n.parent.right</a:t>
            </a:r>
            <a:r>
              <a:rPr lang="en-CA" altLang="en-US" sz="2800" i="0" dirty="0">
                <a:solidFill>
                  <a:schemeClr val="accent1"/>
                </a:solidFill>
              </a:rPr>
              <a:t> = </a:t>
            </a:r>
            <a:r>
              <a:rPr lang="en-CA" altLang="en-US" sz="2800" dirty="0">
                <a:solidFill>
                  <a:schemeClr val="accent1"/>
                </a:solidFill>
              </a:rPr>
              <a:t>n</a:t>
            </a:r>
            <a:r>
              <a:rPr lang="en-CA" altLang="en-US" sz="2800" i="0" dirty="0">
                <a:solidFill>
                  <a:schemeClr val="accent1"/>
                </a:solidFill>
              </a:rPr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return </a:t>
            </a:r>
            <a:r>
              <a:rPr lang="en-CA" altLang="en-US" sz="2800" dirty="0" err="1">
                <a:solidFill>
                  <a:schemeClr val="accent1"/>
                </a:solidFill>
              </a:rPr>
              <a:t>n.parent.left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return </a:t>
            </a:r>
            <a:r>
              <a:rPr lang="en-CA" altLang="en-US" sz="2800" dirty="0" err="1">
                <a:solidFill>
                  <a:schemeClr val="accent1"/>
                </a:solidFill>
              </a:rPr>
              <a:t>n.parent.right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}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228600" y="5562600"/>
            <a:ext cx="92202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At any time the user can </a:t>
            </a:r>
            <a:r>
              <a:rPr lang="en-CA" altLang="en-US" sz="2800" i="0">
                <a:solidFill>
                  <a:schemeClr val="tx2"/>
                </a:solidFill>
              </a:rPr>
              <a:t>move</a:t>
            </a:r>
            <a:r>
              <a:rPr lang="en-CA" altLang="en-US" sz="2800" i="0"/>
              <a:t> a position to the</a:t>
            </a:r>
            <a:r>
              <a:rPr lang="en-CA" altLang="en-US" sz="2800" i="0">
                <a:solidFill>
                  <a:schemeClr val="tx2"/>
                </a:solidFill>
              </a:rPr>
              <a:t> sibling</a:t>
            </a:r>
            <a:r>
              <a:rPr lang="en-CA" altLang="en-US" sz="2800" i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   </a:t>
            </a:r>
            <a:r>
              <a:rPr lang="en-CA" altLang="en-US" sz="2800">
                <a:solidFill>
                  <a:schemeClr val="accent1"/>
                </a:solidFill>
              </a:rPr>
              <a:t>p</a:t>
            </a:r>
            <a:r>
              <a:rPr lang="en-CA" altLang="en-US" sz="2800" baseline="-25000">
                <a:solidFill>
                  <a:schemeClr val="accent1"/>
                </a:solidFill>
              </a:rPr>
              <a:t>3</a:t>
            </a:r>
            <a:r>
              <a:rPr lang="en-CA" altLang="en-US" sz="2800">
                <a:solidFill>
                  <a:schemeClr val="accent1"/>
                </a:solidFill>
              </a:rPr>
              <a:t> = tree.</a:t>
            </a:r>
            <a:r>
              <a:rPr lang="en-CA" altLang="en-US" sz="2800" i="0">
                <a:solidFill>
                  <a:schemeClr val="accent1"/>
                </a:solidFill>
              </a:rPr>
              <a:t>sibling</a:t>
            </a:r>
            <a:r>
              <a:rPr lang="en-CA" altLang="en-US" sz="2800">
                <a:solidFill>
                  <a:schemeClr val="accent1"/>
                </a:solidFill>
              </a:rPr>
              <a:t>(p</a:t>
            </a:r>
            <a:r>
              <a:rPr lang="en-CA" altLang="en-US" sz="2800" baseline="-25000">
                <a:solidFill>
                  <a:schemeClr val="accent1"/>
                </a:solidFill>
              </a:rPr>
              <a:t>2</a:t>
            </a:r>
            <a:r>
              <a:rPr lang="en-CA" altLang="en-US" sz="2800">
                <a:solidFill>
                  <a:schemeClr val="accent1"/>
                </a:solidFill>
              </a:rPr>
              <a:t>);</a:t>
            </a:r>
            <a:endParaRPr lang="en-CA" altLang="en-US" sz="2800" i="0">
              <a:solidFill>
                <a:schemeClr val="accent1"/>
              </a:solidFill>
            </a:endParaRPr>
          </a:p>
        </p:txBody>
      </p:sp>
      <p:grpSp>
        <p:nvGrpSpPr>
          <p:cNvPr id="50182" name="Group 11"/>
          <p:cNvGrpSpPr>
            <a:grpSpLocks/>
          </p:cNvGrpSpPr>
          <p:nvPr/>
        </p:nvGrpSpPr>
        <p:grpSpPr bwMode="auto">
          <a:xfrm>
            <a:off x="8153400" y="741363"/>
            <a:ext cx="927100" cy="1598612"/>
            <a:chOff x="8153400" y="742126"/>
            <a:chExt cx="926756" cy="1597418"/>
          </a:xfrm>
        </p:grpSpPr>
        <p:grpSp>
          <p:nvGrpSpPr>
            <p:cNvPr id="50195" name="Group 12"/>
            <p:cNvGrpSpPr>
              <a:grpSpLocks/>
            </p:cNvGrpSpPr>
            <p:nvPr/>
          </p:nvGrpSpPr>
          <p:grpSpPr bwMode="auto">
            <a:xfrm>
              <a:off x="8153401" y="1295400"/>
              <a:ext cx="914399" cy="410250"/>
              <a:chOff x="5257800" y="1645663"/>
              <a:chExt cx="914399" cy="410250"/>
            </a:xfrm>
          </p:grpSpPr>
          <p:sp>
            <p:nvSpPr>
              <p:cNvPr id="50202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0203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50196" name="Group 13"/>
            <p:cNvGrpSpPr>
              <a:grpSpLocks/>
            </p:cNvGrpSpPr>
            <p:nvPr/>
          </p:nvGrpSpPr>
          <p:grpSpPr bwMode="auto">
            <a:xfrm>
              <a:off x="8153400" y="742126"/>
              <a:ext cx="914399" cy="410250"/>
              <a:chOff x="5257800" y="1645663"/>
              <a:chExt cx="914399" cy="410250"/>
            </a:xfrm>
          </p:grpSpPr>
          <p:sp>
            <p:nvSpPr>
              <p:cNvPr id="50200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0201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50197" name="Group 14"/>
            <p:cNvGrpSpPr>
              <a:grpSpLocks/>
            </p:cNvGrpSpPr>
            <p:nvPr/>
          </p:nvGrpSpPr>
          <p:grpSpPr bwMode="auto">
            <a:xfrm>
              <a:off x="8165757" y="1929294"/>
              <a:ext cx="914399" cy="410250"/>
              <a:chOff x="5257800" y="1645663"/>
              <a:chExt cx="914399" cy="410250"/>
            </a:xfrm>
          </p:grpSpPr>
          <p:sp>
            <p:nvSpPr>
              <p:cNvPr id="50198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0199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</p:grpSp>
      <p:cxnSp>
        <p:nvCxnSpPr>
          <p:cNvPr id="50183" name="Straight Arrow Connector 21"/>
          <p:cNvCxnSpPr>
            <a:cxnSpLocks noChangeShapeType="1"/>
          </p:cNvCxnSpPr>
          <p:nvPr/>
        </p:nvCxnSpPr>
        <p:spPr bwMode="auto">
          <a:xfrm flipH="1">
            <a:off x="8001000" y="1395413"/>
            <a:ext cx="573088" cy="309562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4" name="Straight Arrow Connector 25"/>
          <p:cNvCxnSpPr>
            <a:cxnSpLocks noChangeShapeType="1"/>
          </p:cNvCxnSpPr>
          <p:nvPr/>
        </p:nvCxnSpPr>
        <p:spPr bwMode="auto">
          <a:xfrm flipH="1">
            <a:off x="7391400" y="850900"/>
            <a:ext cx="1193800" cy="309563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Straight Arrow Connector 26"/>
          <p:cNvCxnSpPr>
            <a:cxnSpLocks noChangeShapeType="1"/>
          </p:cNvCxnSpPr>
          <p:nvPr/>
        </p:nvCxnSpPr>
        <p:spPr bwMode="auto">
          <a:xfrm flipH="1" flipV="1">
            <a:off x="6781800" y="1928813"/>
            <a:ext cx="1804988" cy="96837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186" name="Rectangle 27"/>
          <p:cNvSpPr>
            <a:spLocks noChangeArrowheads="1"/>
          </p:cNvSpPr>
          <p:nvPr/>
        </p:nvSpPr>
        <p:spPr bwMode="auto">
          <a:xfrm rot="-5400000">
            <a:off x="527844" y="1010444"/>
            <a:ext cx="5953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chemeClr val="accent1"/>
                </a:solidFill>
              </a:rPr>
              <a:t>…</a:t>
            </a:r>
            <a:endParaRPr lang="en-US" altLang="en-US" sz="3000"/>
          </a:p>
        </p:txBody>
      </p:sp>
      <p:grpSp>
        <p:nvGrpSpPr>
          <p:cNvPr id="50187" name="Group 19"/>
          <p:cNvGrpSpPr>
            <a:grpSpLocks/>
          </p:cNvGrpSpPr>
          <p:nvPr/>
        </p:nvGrpSpPr>
        <p:grpSpPr bwMode="auto">
          <a:xfrm>
            <a:off x="4800600" y="762000"/>
            <a:ext cx="914400" cy="434975"/>
            <a:chOff x="4800600" y="762000"/>
            <a:chExt cx="914738" cy="435271"/>
          </a:xfrm>
        </p:grpSpPr>
        <p:sp>
          <p:nvSpPr>
            <p:cNvPr id="50192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50193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accent1"/>
                  </a:solidFill>
                </a:rPr>
                <a:t>tree</a:t>
              </a:r>
              <a:endParaRPr lang="en-US" altLang="en-US" sz="1800">
                <a:solidFill>
                  <a:schemeClr val="accent1"/>
                </a:solidFill>
              </a:endParaRPr>
            </a:p>
          </p:txBody>
        </p:sp>
        <p:cxnSp>
          <p:nvCxnSpPr>
            <p:cNvPr id="50194" name="Straight Arrow Connector 2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" name="Group 27"/>
          <p:cNvGrpSpPr>
            <a:grpSpLocks/>
          </p:cNvGrpSpPr>
          <p:nvPr/>
        </p:nvGrpSpPr>
        <p:grpSpPr bwMode="auto">
          <a:xfrm>
            <a:off x="0" y="2133600"/>
            <a:ext cx="7010400" cy="2819400"/>
            <a:chOff x="0" y="1752600"/>
            <a:chExt cx="7010400" cy="2819400"/>
          </a:xfrm>
        </p:grpSpPr>
        <p:sp>
          <p:nvSpPr>
            <p:cNvPr id="50190" name="Rectangle 28"/>
            <p:cNvSpPr>
              <a:spLocks noChangeArrowheads="1"/>
            </p:cNvSpPr>
            <p:nvPr/>
          </p:nvSpPr>
          <p:spPr bwMode="auto">
            <a:xfrm>
              <a:off x="32631" y="1752600"/>
              <a:ext cx="385356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rgbClr val="FF0000"/>
                  </a:solidFill>
                </a:rPr>
                <a:t>      if( </a:t>
              </a:r>
              <a:r>
                <a:rPr lang="en-CA" altLang="en-US" sz="2000" dirty="0" err="1">
                  <a:solidFill>
                    <a:srgbClr val="FF0000"/>
                  </a:solidFill>
                </a:rPr>
                <a:t>n.parent</a:t>
              </a:r>
              <a:r>
                <a:rPr lang="en-CA" altLang="en-US" sz="2000" i="0" dirty="0">
                  <a:solidFill>
                    <a:srgbClr val="FF0000"/>
                  </a:solidFill>
                </a:rPr>
                <a:t> != </a:t>
              </a:r>
              <a:r>
                <a:rPr lang="en-CA" altLang="en-US" sz="2000" dirty="0">
                  <a:solidFill>
                    <a:srgbClr val="FF0000"/>
                  </a:solidFill>
                </a:rPr>
                <a:t>null</a:t>
              </a:r>
              <a:r>
                <a:rPr lang="en-CA" altLang="en-US" sz="2000" i="0" dirty="0">
                  <a:solidFill>
                    <a:srgbClr val="FF0000"/>
                  </a:solidFill>
                </a:rPr>
                <a:t> )</a:t>
              </a:r>
            </a:p>
          </p:txBody>
        </p:sp>
        <p:sp>
          <p:nvSpPr>
            <p:cNvPr id="50191" name="Rectangle 29"/>
            <p:cNvSpPr>
              <a:spLocks noChangeArrowheads="1"/>
            </p:cNvSpPr>
            <p:nvPr/>
          </p:nvSpPr>
          <p:spPr bwMode="auto">
            <a:xfrm>
              <a:off x="0" y="3556337"/>
              <a:ext cx="70104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solidFill>
                    <a:srgbClr val="FF0000"/>
                  </a:solidFill>
                </a:rPr>
                <a:t>       else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solidFill>
                    <a:srgbClr val="FF0000"/>
                  </a:solidFill>
                </a:rPr>
                <a:t>             </a:t>
              </a:r>
              <a:r>
                <a:rPr lang="en-US" altLang="en-US" sz="2000" i="0">
                  <a:solidFill>
                    <a:srgbClr val="FF0000"/>
                  </a:solidFill>
                </a:rPr>
                <a:t>throw new IllegalArgumentException(“p is the root");</a:t>
              </a:r>
              <a:r>
                <a:rPr lang="en-CA" altLang="en-US" sz="2000" i="0">
                  <a:solidFill>
                    <a:srgbClr val="FF0000"/>
                  </a:solidFill>
                </a:rPr>
                <a:t>  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solidFill>
                    <a:srgbClr val="FF0000"/>
                  </a:solidFill>
                </a:rPr>
                <a:t>      }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37727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/>
          </a:p>
        </p:txBody>
      </p:sp>
      <p:graphicFrame>
        <p:nvGraphicFramePr>
          <p:cNvPr id="184323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24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7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0" y="-152400"/>
            <a:ext cx="9067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sz="4000" i="0" dirty="0"/>
              <a:t>Hash Tables</a:t>
            </a:r>
            <a:endParaRPr lang="en-US" sz="4000" i="0" kern="0" dirty="0"/>
          </a:p>
        </p:txBody>
      </p:sp>
      <p:sp>
        <p:nvSpPr>
          <p:cNvPr id="184328" name="Text Box 9"/>
          <p:cNvSpPr txBox="1">
            <a:spLocks noChangeArrowheads="1"/>
          </p:cNvSpPr>
          <p:nvPr/>
        </p:nvSpPr>
        <p:spPr bwMode="auto">
          <a:xfrm>
            <a:off x="4191000" y="1905000"/>
            <a:ext cx="4038600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5" action="ppaction://hlinksldjump"/>
              </a:rPr>
              <a:t>Dictionary/Map ADT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6" action="ppaction://hlinksldjump"/>
              </a:rPr>
              <a:t>Direct Addressing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7" action="ppaction://hlinksldjump"/>
              </a:rPr>
              <a:t>Hash Tables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8" action="ppaction://hlinksldjump"/>
              </a:rPr>
              <a:t>Random Algorithms and Hash Functions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9" action="ppaction://hlinksldjump"/>
              </a:rPr>
              <a:t>Key to Integer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10" action="ppaction://hlinksldjump"/>
              </a:rPr>
              <a:t>Separate Chaining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11" action="ppaction://hlinksldjump"/>
              </a:rPr>
              <a:t>Probe Sequence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12" action="ppaction://hlinksldjump"/>
              </a:rPr>
              <a:t>Put, Get, Del, Iterators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13" action="ppaction://hlinksldjump"/>
              </a:rPr>
              <a:t>Running Time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" action="ppaction://noaction"/>
              </a:rPr>
              <a:t>Simpler Schemes</a:t>
            </a:r>
            <a:endParaRPr lang="en-US" altLang="en-US" sz="2000" i="0" dirty="0"/>
          </a:p>
        </p:txBody>
      </p:sp>
      <p:pic>
        <p:nvPicPr>
          <p:cNvPr id="9" name="Picture 2" descr="http://kidsactivitiesblog.com/wp-content/uploads/2012/07/ball-door-game_qm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11461" y="1899844"/>
            <a:ext cx="2895027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18436881"/>
      </p:ext>
    </p:extLst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3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9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5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Random Balls in Bins </a:t>
            </a:r>
          </a:p>
        </p:txBody>
      </p:sp>
      <p:sp>
        <p:nvSpPr>
          <p:cNvPr id="83" name="AutoShape 39"/>
          <p:cNvSpPr>
            <a:spLocks noChangeArrowheads="1"/>
          </p:cNvSpPr>
          <p:nvPr/>
        </p:nvSpPr>
        <p:spPr bwMode="auto">
          <a:xfrm>
            <a:off x="2825352" y="685800"/>
            <a:ext cx="3804048" cy="1397402"/>
          </a:xfrm>
          <a:prstGeom prst="wedgeRoundRectCallout">
            <a:avLst>
              <a:gd name="adj1" fmla="val 71567"/>
              <a:gd name="adj2" fmla="val 3711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Throw </a:t>
            </a:r>
            <a:r>
              <a:rPr lang="en-US" altLang="en-US" sz="2800" i="0" baseline="30000" dirty="0">
                <a:solidFill>
                  <a:srgbClr val="FFFFFF"/>
                </a:solidFill>
              </a:rPr>
              <a:t>m</a:t>
            </a:r>
            <a:r>
              <a:rPr lang="en-US" altLang="en-US" sz="2800" i="0" dirty="0">
                <a:solidFill>
                  <a:srgbClr val="FFFFFF"/>
                </a:solidFill>
              </a:rPr>
              <a:t>/</a:t>
            </a:r>
            <a:r>
              <a:rPr lang="en-US" altLang="en-US" sz="2800" i="0" baseline="-25000" dirty="0">
                <a:solidFill>
                  <a:srgbClr val="FFFFFF"/>
                </a:solidFill>
              </a:rPr>
              <a:t>2</a:t>
            </a:r>
            <a:r>
              <a:rPr lang="en-US" altLang="en-US" sz="2800" i="0" dirty="0">
                <a:solidFill>
                  <a:srgbClr val="FFFFFF"/>
                </a:solidFill>
              </a:rPr>
              <a:t> balls (keys)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randomly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into m bins (array cells) </a:t>
            </a:r>
          </a:p>
        </p:txBody>
      </p:sp>
      <p:sp>
        <p:nvSpPr>
          <p:cNvPr id="77" name="AutoShape 39"/>
          <p:cNvSpPr>
            <a:spLocks noChangeArrowheads="1"/>
          </p:cNvSpPr>
          <p:nvPr/>
        </p:nvSpPr>
        <p:spPr bwMode="auto">
          <a:xfrm>
            <a:off x="914400" y="5167087"/>
            <a:ext cx="8005890" cy="1538514"/>
          </a:xfrm>
          <a:prstGeom prst="wedgeRoundRectCallout">
            <a:avLst>
              <a:gd name="adj1" fmla="val 29774"/>
              <a:gd name="adj2" fmla="val -6685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 balls get spread out reasonably well.</a:t>
            </a:r>
          </a:p>
          <a:p>
            <a:pPr marL="342900" indent="-342900" eaLnBrk="1" hangingPunct="1">
              <a:spcBef>
                <a:spcPct val="0"/>
              </a:spcBef>
              <a:buFontTx/>
              <a:buChar char="-"/>
            </a:pPr>
            <a:r>
              <a:rPr lang="en-US" altLang="en-US" sz="2800" i="0" dirty="0" err="1">
                <a:solidFill>
                  <a:srgbClr val="FFFFFF"/>
                </a:solidFill>
              </a:rPr>
              <a:t>Exp</a:t>
            </a:r>
            <a:r>
              <a:rPr lang="en-US" altLang="en-US" sz="2800" i="0" dirty="0">
                <a:solidFill>
                  <a:srgbClr val="FFFFFF"/>
                </a:solidFill>
              </a:rPr>
              <a:t>( # a balls a ball shares a bin with )  = O(1)</a:t>
            </a:r>
          </a:p>
          <a:p>
            <a:pPr marL="342900" indent="-342900" eaLnBrk="1" hangingPunct="1">
              <a:spcBef>
                <a:spcPct val="0"/>
              </a:spcBef>
              <a:buFontTx/>
              <a:buChar char="-"/>
            </a:pPr>
            <a:r>
              <a:rPr lang="en-US" altLang="en-US" sz="2800" i="0" dirty="0">
                <a:solidFill>
                  <a:srgbClr val="FFFFFF"/>
                </a:solidFill>
              </a:rPr>
              <a:t>O(1) bins contain O(</a:t>
            </a:r>
            <a:r>
              <a:rPr lang="en-US" altLang="en-US" sz="2800" i="0" dirty="0" err="1">
                <a:solidFill>
                  <a:srgbClr val="FFFFFF"/>
                </a:solidFill>
              </a:rPr>
              <a:t>logn</a:t>
            </a:r>
            <a:r>
              <a:rPr lang="en-US" altLang="en-US" sz="2800" i="0" dirty="0">
                <a:solidFill>
                  <a:srgbClr val="FFFFFF"/>
                </a:solidFill>
              </a:rPr>
              <a:t>) balls.</a:t>
            </a:r>
          </a:p>
        </p:txBody>
      </p:sp>
      <p:pic>
        <p:nvPicPr>
          <p:cNvPr id="78" name="Picture 2" descr="http://kidsactivitiesblog.com/wp-content/uploads/2012/07/ball-door-game_qm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11461" y="1899844"/>
            <a:ext cx="2895027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68931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 autoUpdateAnimBg="0"/>
      <p:bldP spid="77" grpId="0" animBg="1" autoUpdateAnimBg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sp>
        <p:nvSpPr>
          <p:cNvPr id="35" name="AutoShape 38"/>
          <p:cNvSpPr>
            <a:spLocks noChangeArrowheads="1"/>
          </p:cNvSpPr>
          <p:nvPr/>
        </p:nvSpPr>
        <p:spPr bwMode="auto">
          <a:xfrm>
            <a:off x="3581400" y="685800"/>
            <a:ext cx="5334000" cy="1143000"/>
          </a:xfrm>
          <a:prstGeom prst="wedgeRoundRectCallout">
            <a:avLst>
              <a:gd name="adj1" fmla="val 30218"/>
              <a:gd name="adj2" fmla="val 7634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 dirty="0">
                <a:solidFill>
                  <a:srgbClr val="FFFFFF"/>
                </a:solidFill>
              </a:rPr>
              <a:t>Problem: Store value/data </a:t>
            </a:r>
            <a:br>
              <a:rPr lang="en-US" altLang="en-US" sz="3000" i="0" dirty="0">
                <a:solidFill>
                  <a:srgbClr val="FFFFFF"/>
                </a:solidFill>
              </a:rPr>
            </a:br>
            <a:r>
              <a:rPr lang="en-US" altLang="en-US" sz="3000" i="0" dirty="0">
                <a:solidFill>
                  <a:srgbClr val="FFFFFF"/>
                </a:solidFill>
              </a:rPr>
              <a:t>                associated with keys.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  <p:grpSp>
        <p:nvGrpSpPr>
          <p:cNvPr id="72" name="Group 71"/>
          <p:cNvGrpSpPr/>
          <p:nvPr/>
        </p:nvGrpSpPr>
        <p:grpSpPr>
          <a:xfrm>
            <a:off x="364556" y="76200"/>
            <a:ext cx="1871731" cy="2589288"/>
            <a:chOff x="364556" y="76200"/>
            <a:chExt cx="1871731" cy="2589288"/>
          </a:xfrm>
        </p:grpSpPr>
        <p:sp>
          <p:nvSpPr>
            <p:cNvPr id="564230" name="Text Box 6"/>
            <p:cNvSpPr txBox="1">
              <a:spLocks noChangeArrowheads="1"/>
            </p:cNvSpPr>
            <p:nvPr/>
          </p:nvSpPr>
          <p:spPr bwMode="auto">
            <a:xfrm>
              <a:off x="364556" y="76200"/>
              <a:ext cx="1871731" cy="954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sz="2800" i="0" dirty="0"/>
                <a:t>Input</a:t>
              </a:r>
            </a:p>
            <a:p>
              <a:pPr algn="ctr">
                <a:spcBef>
                  <a:spcPts val="0"/>
                </a:spcBef>
              </a:pPr>
              <a:r>
                <a:rPr lang="en-US" sz="2800" i="0" dirty="0">
                  <a:sym typeface="Symbol"/>
                </a:rPr>
                <a:t></a:t>
              </a:r>
              <a:r>
                <a:rPr lang="en-US" sz="2800" i="0" dirty="0"/>
                <a:t>key,</a:t>
              </a:r>
              <a:r>
                <a:rPr lang="en-US" sz="2800" i="0" dirty="0">
                  <a:sym typeface="Symbol"/>
                </a:rPr>
                <a:t> v</a:t>
              </a:r>
              <a:r>
                <a:rPr lang="en-US" sz="2800" i="0" dirty="0"/>
                <a:t>alue</a:t>
              </a:r>
              <a:r>
                <a:rPr lang="en-US" sz="2800" i="0" dirty="0">
                  <a:sym typeface="Symbol"/>
                </a:rPr>
                <a:t></a:t>
              </a:r>
              <a:endParaRPr lang="en-US" sz="2800" i="0" dirty="0"/>
            </a:p>
          </p:txBody>
        </p:sp>
        <p:sp>
          <p:nvSpPr>
            <p:cNvPr id="59" name="Rectangle 43"/>
            <p:cNvSpPr>
              <a:spLocks noChangeArrowheads="1"/>
            </p:cNvSpPr>
            <p:nvPr/>
          </p:nvSpPr>
          <p:spPr bwMode="auto">
            <a:xfrm>
              <a:off x="762000" y="1095828"/>
              <a:ext cx="976549" cy="15696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</a:rPr>
                <a:t>k</a:t>
              </a:r>
              <a:r>
                <a:rPr lang="en-US" sz="2400" i="0" baseline="-25000" dirty="0">
                  <a:solidFill>
                    <a:srgbClr val="FF0000"/>
                  </a:solidFill>
                </a:rPr>
                <a:t>1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1</a:t>
              </a:r>
              <a:r>
                <a:rPr lang="en-US" sz="2400" i="0" dirty="0">
                  <a:sym typeface="Symbol"/>
                </a:rPr>
                <a:t></a:t>
              </a:r>
              <a:br>
                <a:rPr lang="en-US" sz="2400" i="0" dirty="0">
                  <a:sym typeface="Symbol"/>
                </a:rPr>
              </a:br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</a:rPr>
                <a:t>k</a:t>
              </a:r>
              <a:r>
                <a:rPr lang="en-US" sz="2400" i="0" baseline="-25000" dirty="0">
                  <a:solidFill>
                    <a:srgbClr val="FF0000"/>
                  </a:solidFill>
                </a:rPr>
                <a:t>2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2</a:t>
              </a:r>
              <a:r>
                <a:rPr lang="en-US" sz="2400" i="0" dirty="0">
                  <a:sym typeface="Symbol"/>
                </a:rPr>
                <a:t></a:t>
              </a:r>
              <a:br>
                <a:rPr lang="en-US" sz="2400" i="0" dirty="0">
                  <a:solidFill>
                    <a:srgbClr val="33CC33"/>
                  </a:solidFill>
                  <a:sym typeface="Symbol"/>
                </a:rPr>
              </a:br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</a:rPr>
                <a:t>k</a:t>
              </a:r>
              <a:r>
                <a:rPr lang="en-US" sz="2400" i="0" baseline="-25000" dirty="0">
                  <a:solidFill>
                    <a:srgbClr val="FF0000"/>
                  </a:solidFill>
                </a:rPr>
                <a:t>3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3</a:t>
              </a:r>
              <a:r>
                <a:rPr lang="en-US" sz="2400" i="0" dirty="0">
                  <a:sym typeface="Symbol"/>
                </a:rPr>
                <a:t></a:t>
              </a:r>
              <a:br>
                <a:rPr lang="en-US" sz="2400" i="0" dirty="0">
                  <a:solidFill>
                    <a:srgbClr val="33CC33"/>
                  </a:solidFill>
                  <a:sym typeface="Symbol"/>
                </a:rPr>
              </a:br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</a:rPr>
                <a:t>k</a:t>
              </a:r>
              <a:r>
                <a:rPr lang="en-US" sz="2400" i="0" baseline="-25000" dirty="0">
                  <a:solidFill>
                    <a:srgbClr val="FF0000"/>
                  </a:solidFill>
                </a:rPr>
                <a:t>4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4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</p:grpSp>
      <p:pic>
        <p:nvPicPr>
          <p:cNvPr id="986116" name="Picture 4" descr="http://thewordjar.files.wordpress.com/2011/06/dictionary-page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38800" y="3429000"/>
            <a:ext cx="2590800" cy="1943100"/>
          </a:xfrm>
          <a:prstGeom prst="rect">
            <a:avLst/>
          </a:prstGeom>
          <a:noFill/>
        </p:spPr>
      </p:pic>
      <p:grpSp>
        <p:nvGrpSpPr>
          <p:cNvPr id="74" name="Group 73"/>
          <p:cNvGrpSpPr/>
          <p:nvPr/>
        </p:nvGrpSpPr>
        <p:grpSpPr>
          <a:xfrm>
            <a:off x="304800" y="5084402"/>
            <a:ext cx="5105401" cy="1564048"/>
            <a:chOff x="304800" y="5084402"/>
            <a:chExt cx="5105401" cy="1564048"/>
          </a:xfrm>
        </p:grpSpPr>
        <p:pic>
          <p:nvPicPr>
            <p:cNvPr id="68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1" y="5084402"/>
              <a:ext cx="2590800" cy="1547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" name="Picture 6" descr="http://www.peianc.com/sitefiles/Image/Content/Guide/documents/sin.jp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" y="5105400"/>
              <a:ext cx="2386160" cy="154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2895600"/>
            <a:ext cx="6611938" cy="1962150"/>
          </a:xfrm>
        </p:spPr>
        <p:txBody>
          <a:bodyPr/>
          <a:lstStyle/>
          <a:p>
            <a:pPr>
              <a:buNone/>
            </a:pPr>
            <a:r>
              <a:rPr lang="en-US" sz="2800" dirty="0"/>
              <a:t>Examples:</a:t>
            </a:r>
          </a:p>
          <a:p>
            <a:r>
              <a:rPr lang="en-US" sz="2800" dirty="0"/>
              <a:t>key = word, value = definition</a:t>
            </a:r>
          </a:p>
          <a:p>
            <a:r>
              <a:rPr lang="en-US" sz="2800" dirty="0"/>
              <a:t>key = social insurance number</a:t>
            </a:r>
            <a:br>
              <a:rPr lang="en-US" sz="2800" dirty="0"/>
            </a:br>
            <a:r>
              <a:rPr lang="en-US" sz="2800" dirty="0"/>
              <a:t>value = person’s data</a:t>
            </a:r>
          </a:p>
        </p:txBody>
      </p:sp>
      <p:grpSp>
        <p:nvGrpSpPr>
          <p:cNvPr id="28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29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1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6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3065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86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86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8" name="Rectangle 4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762000"/>
            <a:ext cx="9067800" cy="60960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/>
              <a:t>Map ADT methods: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chemeClr val="tx2"/>
                </a:solidFill>
              </a:rPr>
              <a:t>put</a:t>
            </a:r>
            <a:r>
              <a:rPr lang="en-US" dirty="0"/>
              <a:t>(k, v): insert entry (k, v) into the map M.</a:t>
            </a:r>
          </a:p>
          <a:p>
            <a:pPr lvl="2">
              <a:lnSpc>
                <a:spcPct val="90000"/>
              </a:lnSpc>
            </a:pPr>
            <a:r>
              <a:rPr lang="en-US" dirty="0"/>
              <a:t>If there is a previous value associated with k return it.</a:t>
            </a:r>
          </a:p>
          <a:p>
            <a:pPr lvl="2">
              <a:lnSpc>
                <a:spcPct val="90000"/>
              </a:lnSpc>
            </a:pPr>
            <a:r>
              <a:rPr lang="en-US" dirty="0"/>
              <a:t>(Multi-Map allows multiple values with same key)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chemeClr val="tx2"/>
                </a:solidFill>
              </a:rPr>
              <a:t>get</a:t>
            </a:r>
            <a:r>
              <a:rPr lang="en-US" dirty="0"/>
              <a:t>(k): returns value v associated with key k.  </a:t>
            </a:r>
            <a:r>
              <a:rPr lang="en-US" sz="2400" dirty="0"/>
              <a:t>(else null)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chemeClr val="tx2"/>
                </a:solidFill>
              </a:rPr>
              <a:t>remove</a:t>
            </a:r>
            <a:r>
              <a:rPr lang="en-US" dirty="0"/>
              <a:t>(k): remove key k and its associated value.</a:t>
            </a:r>
          </a:p>
          <a:p>
            <a:pPr lvl="1">
              <a:lnSpc>
                <a:spcPct val="90000"/>
              </a:lnSpc>
            </a:pPr>
            <a:r>
              <a:rPr lang="en-US" dirty="0">
                <a:solidFill>
                  <a:schemeClr val="tx2"/>
                </a:solidFill>
              </a:rPr>
              <a:t>size</a:t>
            </a:r>
            <a:r>
              <a:rPr lang="en-US" dirty="0"/>
              <a:t>(), </a:t>
            </a:r>
            <a:r>
              <a:rPr lang="en-US" dirty="0" err="1">
                <a:solidFill>
                  <a:schemeClr val="tx2"/>
                </a:solidFill>
              </a:rPr>
              <a:t>isEmpty</a:t>
            </a:r>
            <a:r>
              <a:rPr lang="en-US" dirty="0"/>
              <a:t>()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Iterator: </a:t>
            </a:r>
          </a:p>
          <a:p>
            <a:pPr lvl="2">
              <a:lnSpc>
                <a:spcPct val="90000"/>
              </a:lnSpc>
            </a:pPr>
            <a:r>
              <a:rPr lang="en-US" dirty="0">
                <a:solidFill>
                  <a:schemeClr val="tx2"/>
                </a:solidFill>
              </a:rPr>
              <a:t>keys</a:t>
            </a:r>
            <a:r>
              <a:rPr lang="en-US" dirty="0"/>
              <a:t>():    over the keys k in M</a:t>
            </a:r>
          </a:p>
          <a:p>
            <a:pPr lvl="2">
              <a:lnSpc>
                <a:spcPct val="90000"/>
              </a:lnSpc>
            </a:pPr>
            <a:r>
              <a:rPr lang="en-US" dirty="0">
                <a:solidFill>
                  <a:schemeClr val="tx2"/>
                </a:solidFill>
              </a:rPr>
              <a:t>values</a:t>
            </a:r>
            <a:r>
              <a:rPr lang="en-US" dirty="0"/>
              <a:t>(): over the values v in M</a:t>
            </a:r>
          </a:p>
          <a:p>
            <a:pPr lvl="2">
              <a:lnSpc>
                <a:spcPct val="90000"/>
              </a:lnSpc>
            </a:pPr>
            <a:r>
              <a:rPr lang="en-US" dirty="0">
                <a:solidFill>
                  <a:schemeClr val="tx2"/>
                </a:solidFill>
              </a:rPr>
              <a:t>entries</a:t>
            </a:r>
            <a:r>
              <a:rPr lang="en-US" dirty="0"/>
              <a:t>(): over the entries </a:t>
            </a:r>
            <a:r>
              <a:rPr lang="en-US" dirty="0">
                <a:sym typeface="Symbol"/>
              </a:rPr>
              <a:t></a:t>
            </a:r>
            <a:r>
              <a:rPr lang="en-US" dirty="0" err="1">
                <a:sym typeface="Symbol"/>
              </a:rPr>
              <a:t>k,v</a:t>
            </a:r>
            <a:r>
              <a:rPr lang="en-US" dirty="0">
                <a:sym typeface="Symbol"/>
              </a:rPr>
              <a:t> </a:t>
            </a:r>
            <a:r>
              <a:rPr lang="en-US" dirty="0"/>
              <a:t>in M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2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6723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4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4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4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43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43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43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43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43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43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43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43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43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438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438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438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438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438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438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438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438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4438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438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sp>
        <p:nvSpPr>
          <p:cNvPr id="35" name="AutoShape 38"/>
          <p:cNvSpPr>
            <a:spLocks noChangeArrowheads="1"/>
          </p:cNvSpPr>
          <p:nvPr/>
        </p:nvSpPr>
        <p:spPr bwMode="auto">
          <a:xfrm>
            <a:off x="3581400" y="685800"/>
            <a:ext cx="5334000" cy="1143000"/>
          </a:xfrm>
          <a:prstGeom prst="wedgeRoundRectCallout">
            <a:avLst>
              <a:gd name="adj1" fmla="val 30218"/>
              <a:gd name="adj2" fmla="val 7634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 dirty="0">
                <a:solidFill>
                  <a:srgbClr val="FFFFFF"/>
                </a:solidFill>
              </a:rPr>
              <a:t>Problem: Store value/data </a:t>
            </a:r>
            <a:br>
              <a:rPr lang="en-US" altLang="en-US" sz="3000" i="0" dirty="0">
                <a:solidFill>
                  <a:srgbClr val="FFFFFF"/>
                </a:solidFill>
              </a:rPr>
            </a:br>
            <a:r>
              <a:rPr lang="en-US" altLang="en-US" sz="3000" i="0" dirty="0">
                <a:solidFill>
                  <a:srgbClr val="FFFFFF"/>
                </a:solidFill>
              </a:rPr>
              <a:t>                associated with keys.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976549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</a:rPr>
              <a:t>1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</a:rPr>
              <a:t>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</a:rPr>
              <a:t>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</a:rPr>
              <a:t>4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4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800" i="0">
                <a:solidFill>
                  <a:schemeClr val="tx2"/>
                </a:solidFill>
                <a:latin typeface="+mj-lt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Search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Unordered Array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>
                <a:latin typeface="+mj-lt"/>
              </a:rPr>
              <a:t>O(1)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Implementations:</a:t>
            </a:r>
          </a:p>
        </p:txBody>
      </p:sp>
      <p:graphicFrame>
        <p:nvGraphicFramePr>
          <p:cNvPr id="76" name="Group 8"/>
          <p:cNvGraphicFramePr>
            <a:graphicFrameLocks noGrp="1"/>
          </p:cNvGraphicFramePr>
          <p:nvPr>
            <p:ph sz="half" idx="2"/>
          </p:nvPr>
        </p:nvGraphicFramePr>
        <p:xfrm>
          <a:off x="2462246" y="1162051"/>
          <a:ext cx="966754" cy="3068431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54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74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86" name="Group 85"/>
          <p:cNvGrpSpPr/>
          <p:nvPr/>
        </p:nvGrpSpPr>
        <p:grpSpPr>
          <a:xfrm>
            <a:off x="2159992" y="530876"/>
            <a:ext cx="1270475" cy="4369116"/>
            <a:chOff x="2159992" y="504372"/>
            <a:chExt cx="1270475" cy="4369116"/>
          </a:xfrm>
        </p:grpSpPr>
        <p:sp>
          <p:nvSpPr>
            <p:cNvPr id="75" name="Text Box 6"/>
            <p:cNvSpPr txBox="1">
              <a:spLocks noChangeArrowheads="1"/>
            </p:cNvSpPr>
            <p:nvPr/>
          </p:nvSpPr>
          <p:spPr bwMode="auto">
            <a:xfrm>
              <a:off x="2270452" y="504372"/>
              <a:ext cx="1082348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i="0" dirty="0"/>
                <a:t>Array</a:t>
              </a:r>
            </a:p>
          </p:txBody>
        </p:sp>
        <p:grpSp>
          <p:nvGrpSpPr>
            <p:cNvPr id="85" name="Group 84"/>
            <p:cNvGrpSpPr/>
            <p:nvPr/>
          </p:nvGrpSpPr>
          <p:grpSpPr>
            <a:xfrm>
              <a:off x="2159992" y="1067812"/>
              <a:ext cx="1270475" cy="3805676"/>
              <a:chOff x="2159992" y="1067812"/>
              <a:chExt cx="1270475" cy="3805676"/>
            </a:xfrm>
          </p:grpSpPr>
          <p:sp>
            <p:nvSpPr>
              <p:cNvPr id="80" name="Rectangle 43"/>
              <p:cNvSpPr>
                <a:spLocks noChangeArrowheads="1"/>
              </p:cNvSpPr>
              <p:nvPr/>
            </p:nvSpPr>
            <p:spPr bwMode="auto">
              <a:xfrm>
                <a:off x="2159992" y="1067812"/>
                <a:ext cx="364202" cy="304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2400" i="0" dirty="0"/>
                  <a:t> </a:t>
                </a:r>
                <a:r>
                  <a:rPr lang="en-US" sz="2400" i="0" baseline="-25000" dirty="0"/>
                  <a:t>0</a:t>
                </a:r>
              </a:p>
              <a:p>
                <a:pPr algn="r"/>
                <a:r>
                  <a:rPr lang="en-US" sz="2400" i="0" baseline="-25000" dirty="0"/>
                  <a:t>1</a:t>
                </a:r>
                <a:br>
                  <a:rPr lang="en-US" sz="2400" i="0" baseline="-2500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2</a:t>
                </a:r>
                <a:br>
                  <a:rPr lang="en-US" sz="2400" i="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3</a:t>
                </a:r>
                <a:br>
                  <a:rPr lang="en-US" sz="2400" i="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4</a:t>
                </a:r>
                <a:br>
                  <a:rPr lang="en-US" sz="2400" i="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5</a:t>
                </a:r>
                <a:br>
                  <a:rPr lang="en-US" sz="2400" i="0" baseline="-2500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6</a:t>
                </a:r>
                <a:br>
                  <a:rPr lang="en-US" sz="2400" i="0" baseline="-2500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7</a:t>
                </a:r>
                <a:endParaRPr lang="en-US" sz="2400" i="0" dirty="0"/>
              </a:p>
            </p:txBody>
          </p:sp>
          <p:cxnSp>
            <p:nvCxnSpPr>
              <p:cNvPr id="82" name="Straight Connector 81"/>
              <p:cNvCxnSpPr/>
              <p:nvPr/>
            </p:nvCxnSpPr>
            <p:spPr bwMode="auto">
              <a:xfrm>
                <a:off x="2464904" y="3933690"/>
                <a:ext cx="0" cy="45720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" name="Straight Connector 82"/>
              <p:cNvCxnSpPr/>
              <p:nvPr/>
            </p:nvCxnSpPr>
            <p:spPr bwMode="auto">
              <a:xfrm>
                <a:off x="3430467" y="3966348"/>
                <a:ext cx="0" cy="45720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4" name="Text Box 7"/>
              <p:cNvSpPr txBox="1">
                <a:spLocks noChangeArrowheads="1"/>
              </p:cNvSpPr>
              <p:nvPr/>
            </p:nvSpPr>
            <p:spPr bwMode="auto">
              <a:xfrm rot="5400000">
                <a:off x="2565016" y="4101189"/>
                <a:ext cx="990600" cy="5539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i="0" dirty="0"/>
                  <a:t>…</a:t>
                </a:r>
              </a:p>
            </p:txBody>
          </p:sp>
        </p:grpSp>
      </p:grpSp>
      <p:sp>
        <p:nvSpPr>
          <p:cNvPr id="87" name="Rectangle 43"/>
          <p:cNvSpPr>
            <a:spLocks noChangeArrowheads="1"/>
          </p:cNvSpPr>
          <p:nvPr/>
        </p:nvSpPr>
        <p:spPr bwMode="auto">
          <a:xfrm>
            <a:off x="2439199" y="2603500"/>
            <a:ext cx="97654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</a:rPr>
              <a:t>k</a:t>
            </a:r>
            <a:r>
              <a:rPr lang="en-US" sz="2400" i="0" baseline="-25000" dirty="0">
                <a:solidFill>
                  <a:srgbClr val="FF0000"/>
                </a:solidFill>
              </a:rPr>
              <a:t>5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5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pSp>
        <p:nvGrpSpPr>
          <p:cNvPr id="38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4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6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7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19805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0.0111 L 0.18837 0.0148 " pathEditMode="relative" rAng="0" ptsTypes="AA">
                                      <p:cBhvr>
                                        <p:cTn id="2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00" y="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30" grpId="0"/>
      <p:bldP spid="31" grpId="0"/>
      <p:bldP spid="53" grpId="0"/>
      <p:bldP spid="55" grpId="0"/>
      <p:bldP spid="64" grpId="0"/>
      <p:bldP spid="87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sp>
        <p:nvSpPr>
          <p:cNvPr id="35" name="AutoShape 38"/>
          <p:cNvSpPr>
            <a:spLocks noChangeArrowheads="1"/>
          </p:cNvSpPr>
          <p:nvPr/>
        </p:nvSpPr>
        <p:spPr bwMode="auto">
          <a:xfrm>
            <a:off x="3581400" y="685800"/>
            <a:ext cx="5334000" cy="1143000"/>
          </a:xfrm>
          <a:prstGeom prst="wedgeRoundRectCallout">
            <a:avLst>
              <a:gd name="adj1" fmla="val 30218"/>
              <a:gd name="adj2" fmla="val 7634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 dirty="0">
                <a:solidFill>
                  <a:srgbClr val="FFFFFF"/>
                </a:solidFill>
              </a:rPr>
              <a:t>Problem: Store value/data </a:t>
            </a:r>
            <a:br>
              <a:rPr lang="en-US" altLang="en-US" sz="3000" i="0" dirty="0">
                <a:solidFill>
                  <a:srgbClr val="FFFFFF"/>
                </a:solidFill>
              </a:rPr>
            </a:br>
            <a:r>
              <a:rPr lang="en-US" altLang="en-US" sz="3000" i="0" dirty="0">
                <a:solidFill>
                  <a:srgbClr val="FFFFFF"/>
                </a:solidFill>
              </a:rPr>
              <a:t>                associated with keys.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8739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4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4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7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9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800" i="0">
                <a:solidFill>
                  <a:schemeClr val="tx2"/>
                </a:solidFill>
                <a:latin typeface="+mj-lt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Search</a:t>
            </a: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304800" y="5142210"/>
            <a:ext cx="19710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Ordered Array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Unordered Array</a:t>
            </a: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3622675" y="514221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>
                <a:latin typeface="+mj-lt"/>
              </a:rPr>
              <a:t>O(1)</a:t>
            </a:r>
          </a:p>
        </p:txBody>
      </p:sp>
      <p:sp>
        <p:nvSpPr>
          <p:cNvPr id="57" name="Text Box 16"/>
          <p:cNvSpPr txBox="1">
            <a:spLocks noChangeArrowheads="1"/>
          </p:cNvSpPr>
          <p:nvPr/>
        </p:nvSpPr>
        <p:spPr bwMode="auto">
          <a:xfrm>
            <a:off x="5471886" y="5143798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</a:t>
            </a:r>
            <a:r>
              <a:rPr lang="en-US" sz="2400" i="0" dirty="0" err="1">
                <a:latin typeface="+mj-lt"/>
              </a:rPr>
              <a:t>logn</a:t>
            </a:r>
            <a:r>
              <a:rPr lang="en-US" sz="2400" i="0" dirty="0">
                <a:latin typeface="+mj-lt"/>
              </a:rPr>
              <a:t>)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Implementations:</a:t>
            </a:r>
          </a:p>
        </p:txBody>
      </p:sp>
      <p:graphicFrame>
        <p:nvGraphicFramePr>
          <p:cNvPr id="76" name="Group 8"/>
          <p:cNvGraphicFramePr>
            <a:graphicFrameLocks noGrp="1"/>
          </p:cNvGraphicFramePr>
          <p:nvPr>
            <p:ph sz="half" idx="2"/>
          </p:nvPr>
        </p:nvGraphicFramePr>
        <p:xfrm>
          <a:off x="2462246" y="1162051"/>
          <a:ext cx="966754" cy="3068431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543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745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92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5" name="Group 85"/>
          <p:cNvGrpSpPr/>
          <p:nvPr/>
        </p:nvGrpSpPr>
        <p:grpSpPr>
          <a:xfrm>
            <a:off x="2159992" y="530876"/>
            <a:ext cx="1270475" cy="4369116"/>
            <a:chOff x="2159992" y="504372"/>
            <a:chExt cx="1270475" cy="4369116"/>
          </a:xfrm>
        </p:grpSpPr>
        <p:sp>
          <p:nvSpPr>
            <p:cNvPr id="75" name="Text Box 6"/>
            <p:cNvSpPr txBox="1">
              <a:spLocks noChangeArrowheads="1"/>
            </p:cNvSpPr>
            <p:nvPr/>
          </p:nvSpPr>
          <p:spPr bwMode="auto">
            <a:xfrm>
              <a:off x="2270452" y="504372"/>
              <a:ext cx="1082348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i="0" dirty="0"/>
                <a:t>Array</a:t>
              </a:r>
            </a:p>
          </p:txBody>
        </p:sp>
        <p:grpSp>
          <p:nvGrpSpPr>
            <p:cNvPr id="6" name="Group 84"/>
            <p:cNvGrpSpPr/>
            <p:nvPr/>
          </p:nvGrpSpPr>
          <p:grpSpPr>
            <a:xfrm>
              <a:off x="2159992" y="1067812"/>
              <a:ext cx="1270475" cy="3805676"/>
              <a:chOff x="2159992" y="1067812"/>
              <a:chExt cx="1270475" cy="3805676"/>
            </a:xfrm>
          </p:grpSpPr>
          <p:sp>
            <p:nvSpPr>
              <p:cNvPr id="80" name="Rectangle 43"/>
              <p:cNvSpPr>
                <a:spLocks noChangeArrowheads="1"/>
              </p:cNvSpPr>
              <p:nvPr/>
            </p:nvSpPr>
            <p:spPr bwMode="auto">
              <a:xfrm>
                <a:off x="2159992" y="1067812"/>
                <a:ext cx="364202" cy="3046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sz="2400" i="0" dirty="0"/>
                  <a:t> </a:t>
                </a:r>
                <a:r>
                  <a:rPr lang="en-US" sz="2400" i="0" baseline="-25000" dirty="0"/>
                  <a:t>0</a:t>
                </a:r>
              </a:p>
              <a:p>
                <a:pPr algn="r"/>
                <a:r>
                  <a:rPr lang="en-US" sz="2400" i="0" baseline="-25000" dirty="0"/>
                  <a:t>1</a:t>
                </a:r>
                <a:br>
                  <a:rPr lang="en-US" sz="2400" i="0" baseline="-2500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2</a:t>
                </a:r>
                <a:br>
                  <a:rPr lang="en-US" sz="2400" i="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3</a:t>
                </a:r>
                <a:br>
                  <a:rPr lang="en-US" sz="2400" i="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4</a:t>
                </a:r>
                <a:br>
                  <a:rPr lang="en-US" sz="2400" i="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5</a:t>
                </a:r>
                <a:br>
                  <a:rPr lang="en-US" sz="2400" i="0" baseline="-2500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6</a:t>
                </a:r>
                <a:br>
                  <a:rPr lang="en-US" sz="2400" i="0" baseline="-25000" dirty="0"/>
                </a:br>
                <a:r>
                  <a:rPr lang="en-US" sz="2400" i="0" dirty="0"/>
                  <a:t> </a:t>
                </a:r>
                <a:r>
                  <a:rPr lang="en-US" sz="2400" i="0" baseline="-25000" dirty="0"/>
                  <a:t>7</a:t>
                </a:r>
                <a:endParaRPr lang="en-US" sz="2400" i="0" dirty="0"/>
              </a:p>
            </p:txBody>
          </p:sp>
          <p:cxnSp>
            <p:nvCxnSpPr>
              <p:cNvPr id="82" name="Straight Connector 81"/>
              <p:cNvCxnSpPr/>
              <p:nvPr/>
            </p:nvCxnSpPr>
            <p:spPr bwMode="auto">
              <a:xfrm>
                <a:off x="2464904" y="3933690"/>
                <a:ext cx="0" cy="45720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" name="Straight Connector 82"/>
              <p:cNvCxnSpPr/>
              <p:nvPr/>
            </p:nvCxnSpPr>
            <p:spPr bwMode="auto">
              <a:xfrm>
                <a:off x="3430467" y="3966348"/>
                <a:ext cx="0" cy="457200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4" name="Text Box 7"/>
              <p:cNvSpPr txBox="1">
                <a:spLocks noChangeArrowheads="1"/>
              </p:cNvSpPr>
              <p:nvPr/>
            </p:nvSpPr>
            <p:spPr bwMode="auto">
              <a:xfrm rot="5400000">
                <a:off x="2565016" y="4101189"/>
                <a:ext cx="990600" cy="5539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i="0" dirty="0"/>
                  <a:t>…</a:t>
                </a:r>
              </a:p>
            </p:txBody>
          </p:sp>
        </p:grpSp>
      </p:grpSp>
      <p:sp>
        <p:nvSpPr>
          <p:cNvPr id="87" name="Rectangle 43"/>
          <p:cNvSpPr>
            <a:spLocks noChangeArrowheads="1"/>
          </p:cNvSpPr>
          <p:nvPr/>
        </p:nvSpPr>
        <p:spPr bwMode="auto">
          <a:xfrm>
            <a:off x="2480307" y="1680686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6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5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pSp>
        <p:nvGrpSpPr>
          <p:cNvPr id="47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54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7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92217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4.07407E-6 L 0.18559 -0.0074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71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32" grpId="0"/>
      <p:bldP spid="38" grpId="0"/>
      <p:bldP spid="57" grpId="0"/>
      <p:bldP spid="87" grpId="0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roup 57"/>
          <p:cNvGrpSpPr/>
          <p:nvPr/>
        </p:nvGrpSpPr>
        <p:grpSpPr>
          <a:xfrm rot="5400000">
            <a:off x="-219263" y="466538"/>
            <a:ext cx="5598744" cy="1392979"/>
            <a:chOff x="-5709815" y="4183726"/>
            <a:chExt cx="14881370" cy="2011622"/>
          </a:xfrm>
        </p:grpSpPr>
        <p:sp>
          <p:nvSpPr>
            <p:cNvPr id="132" name="Line 69"/>
            <p:cNvSpPr>
              <a:spLocks noChangeShapeType="1"/>
            </p:cNvSpPr>
            <p:nvPr/>
          </p:nvSpPr>
          <p:spPr bwMode="auto">
            <a:xfrm>
              <a:off x="-5709815" y="5410199"/>
              <a:ext cx="0" cy="304801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30" name="Line 72"/>
            <p:cNvSpPr>
              <a:spLocks noChangeShapeType="1"/>
            </p:cNvSpPr>
            <p:nvPr/>
          </p:nvSpPr>
          <p:spPr bwMode="auto">
            <a:xfrm>
              <a:off x="-4109614" y="5410199"/>
              <a:ext cx="0" cy="304801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28" name="Line 75"/>
            <p:cNvSpPr>
              <a:spLocks noChangeShapeType="1"/>
            </p:cNvSpPr>
            <p:nvPr/>
          </p:nvSpPr>
          <p:spPr bwMode="auto">
            <a:xfrm>
              <a:off x="-2661816" y="5410199"/>
              <a:ext cx="0" cy="304801"/>
            </a:xfrm>
            <a:prstGeom prst="line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77" name="Rectangle 4"/>
            <p:cNvSpPr>
              <a:spLocks noChangeArrowheads="1"/>
            </p:cNvSpPr>
            <p:nvPr/>
          </p:nvSpPr>
          <p:spPr bwMode="auto">
            <a:xfrm>
              <a:off x="1905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78" name="Rectangle 5"/>
            <p:cNvSpPr>
              <a:spLocks noChangeArrowheads="1"/>
            </p:cNvSpPr>
            <p:nvPr/>
          </p:nvSpPr>
          <p:spPr bwMode="auto">
            <a:xfrm>
              <a:off x="22098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79" name="Rectangle 6"/>
            <p:cNvSpPr>
              <a:spLocks noChangeArrowheads="1"/>
            </p:cNvSpPr>
            <p:nvPr/>
          </p:nvSpPr>
          <p:spPr bwMode="auto">
            <a:xfrm>
              <a:off x="2514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81" name="Freeform 7"/>
            <p:cNvSpPr>
              <a:spLocks/>
            </p:cNvSpPr>
            <p:nvPr/>
          </p:nvSpPr>
          <p:spPr bwMode="auto">
            <a:xfrm>
              <a:off x="2667000" y="46624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85" name="Rectangle 8"/>
            <p:cNvSpPr>
              <a:spLocks noChangeArrowheads="1"/>
            </p:cNvSpPr>
            <p:nvPr/>
          </p:nvSpPr>
          <p:spPr bwMode="auto">
            <a:xfrm>
              <a:off x="3429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86" name="Rectangle 9"/>
            <p:cNvSpPr>
              <a:spLocks noChangeArrowheads="1"/>
            </p:cNvSpPr>
            <p:nvPr/>
          </p:nvSpPr>
          <p:spPr bwMode="auto">
            <a:xfrm>
              <a:off x="37338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88" name="Rectangle 10"/>
            <p:cNvSpPr>
              <a:spLocks noChangeArrowheads="1"/>
            </p:cNvSpPr>
            <p:nvPr/>
          </p:nvSpPr>
          <p:spPr bwMode="auto">
            <a:xfrm>
              <a:off x="4038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89" name="Freeform 11"/>
            <p:cNvSpPr>
              <a:spLocks/>
            </p:cNvSpPr>
            <p:nvPr/>
          </p:nvSpPr>
          <p:spPr bwMode="auto">
            <a:xfrm>
              <a:off x="4191000" y="46624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0" name="Rectangle 12"/>
            <p:cNvSpPr>
              <a:spLocks noChangeArrowheads="1"/>
            </p:cNvSpPr>
            <p:nvPr/>
          </p:nvSpPr>
          <p:spPr bwMode="auto">
            <a:xfrm>
              <a:off x="4953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1" name="Rectangle 13"/>
            <p:cNvSpPr>
              <a:spLocks noChangeArrowheads="1"/>
            </p:cNvSpPr>
            <p:nvPr/>
          </p:nvSpPr>
          <p:spPr bwMode="auto">
            <a:xfrm>
              <a:off x="52578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2" name="Rectangle 14"/>
            <p:cNvSpPr>
              <a:spLocks noChangeArrowheads="1"/>
            </p:cNvSpPr>
            <p:nvPr/>
          </p:nvSpPr>
          <p:spPr bwMode="auto">
            <a:xfrm>
              <a:off x="5562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3" name="Freeform 15"/>
            <p:cNvSpPr>
              <a:spLocks/>
            </p:cNvSpPr>
            <p:nvPr/>
          </p:nvSpPr>
          <p:spPr bwMode="auto">
            <a:xfrm>
              <a:off x="5715000" y="46624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4" name="Rectangle 16"/>
            <p:cNvSpPr>
              <a:spLocks noChangeArrowheads="1"/>
            </p:cNvSpPr>
            <p:nvPr/>
          </p:nvSpPr>
          <p:spPr bwMode="auto">
            <a:xfrm>
              <a:off x="6477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5" name="Rectangle 17"/>
            <p:cNvSpPr>
              <a:spLocks noChangeArrowheads="1"/>
            </p:cNvSpPr>
            <p:nvPr/>
          </p:nvSpPr>
          <p:spPr bwMode="auto">
            <a:xfrm>
              <a:off x="67818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6" name="Rectangle 18"/>
            <p:cNvSpPr>
              <a:spLocks noChangeArrowheads="1"/>
            </p:cNvSpPr>
            <p:nvPr/>
          </p:nvSpPr>
          <p:spPr bwMode="auto">
            <a:xfrm>
              <a:off x="7086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7" name="Freeform 19"/>
            <p:cNvSpPr>
              <a:spLocks/>
            </p:cNvSpPr>
            <p:nvPr/>
          </p:nvSpPr>
          <p:spPr bwMode="auto">
            <a:xfrm rot="10800000">
              <a:off x="2819400" y="48148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8" name="Freeform 20"/>
            <p:cNvSpPr>
              <a:spLocks/>
            </p:cNvSpPr>
            <p:nvPr/>
          </p:nvSpPr>
          <p:spPr bwMode="auto">
            <a:xfrm rot="10800000">
              <a:off x="4343400" y="48148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99" name="Freeform 21"/>
            <p:cNvSpPr>
              <a:spLocks/>
            </p:cNvSpPr>
            <p:nvPr/>
          </p:nvSpPr>
          <p:spPr bwMode="auto">
            <a:xfrm rot="10800000">
              <a:off x="5867400" y="4814888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0" name="Freeform 22"/>
            <p:cNvSpPr>
              <a:spLocks/>
            </p:cNvSpPr>
            <p:nvPr/>
          </p:nvSpPr>
          <p:spPr bwMode="auto">
            <a:xfrm>
              <a:off x="2289175" y="4800600"/>
              <a:ext cx="168275" cy="55245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0" y="186"/>
                </a:cxn>
                <a:cxn ang="0">
                  <a:pos x="106" y="348"/>
                </a:cxn>
              </a:cxnLst>
              <a:rect l="0" t="0" r="r" b="b"/>
              <a:pathLst>
                <a:path w="106" h="348">
                  <a:moveTo>
                    <a:pt x="46" y="0"/>
                  </a:moveTo>
                  <a:cubicBezTo>
                    <a:pt x="40" y="31"/>
                    <a:pt x="0" y="128"/>
                    <a:pt x="10" y="186"/>
                  </a:cubicBezTo>
                  <a:cubicBezTo>
                    <a:pt x="20" y="244"/>
                    <a:pt x="86" y="314"/>
                    <a:pt x="106" y="348"/>
                  </a:cubicBezTo>
                </a:path>
              </a:pathLst>
            </a:custGeom>
            <a:noFill/>
            <a:ln w="19050" cmpd="sng">
              <a:solidFill>
                <a:schemeClr val="tx2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1" name="Freeform 23"/>
            <p:cNvSpPr>
              <a:spLocks/>
            </p:cNvSpPr>
            <p:nvPr/>
          </p:nvSpPr>
          <p:spPr bwMode="auto">
            <a:xfrm>
              <a:off x="3810000" y="4800600"/>
              <a:ext cx="168275" cy="55245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0" y="186"/>
                </a:cxn>
                <a:cxn ang="0">
                  <a:pos x="106" y="348"/>
                </a:cxn>
              </a:cxnLst>
              <a:rect l="0" t="0" r="r" b="b"/>
              <a:pathLst>
                <a:path w="106" h="348">
                  <a:moveTo>
                    <a:pt x="46" y="0"/>
                  </a:moveTo>
                  <a:cubicBezTo>
                    <a:pt x="40" y="31"/>
                    <a:pt x="0" y="128"/>
                    <a:pt x="10" y="186"/>
                  </a:cubicBezTo>
                  <a:cubicBezTo>
                    <a:pt x="20" y="244"/>
                    <a:pt x="86" y="314"/>
                    <a:pt x="106" y="348"/>
                  </a:cubicBezTo>
                </a:path>
              </a:pathLst>
            </a:custGeom>
            <a:noFill/>
            <a:ln w="19050" cmpd="sng">
              <a:solidFill>
                <a:schemeClr val="tx2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2" name="Freeform 24"/>
            <p:cNvSpPr>
              <a:spLocks/>
            </p:cNvSpPr>
            <p:nvPr/>
          </p:nvSpPr>
          <p:spPr bwMode="auto">
            <a:xfrm>
              <a:off x="5330825" y="4800600"/>
              <a:ext cx="168275" cy="55245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0" y="186"/>
                </a:cxn>
                <a:cxn ang="0">
                  <a:pos x="106" y="348"/>
                </a:cxn>
              </a:cxnLst>
              <a:rect l="0" t="0" r="r" b="b"/>
              <a:pathLst>
                <a:path w="106" h="348">
                  <a:moveTo>
                    <a:pt x="46" y="0"/>
                  </a:moveTo>
                  <a:cubicBezTo>
                    <a:pt x="40" y="31"/>
                    <a:pt x="0" y="128"/>
                    <a:pt x="10" y="186"/>
                  </a:cubicBezTo>
                  <a:cubicBezTo>
                    <a:pt x="20" y="244"/>
                    <a:pt x="86" y="314"/>
                    <a:pt x="106" y="348"/>
                  </a:cubicBezTo>
                </a:path>
              </a:pathLst>
            </a:custGeom>
            <a:noFill/>
            <a:ln w="19050" cmpd="sng">
              <a:solidFill>
                <a:schemeClr val="tx2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3" name="Freeform 25"/>
            <p:cNvSpPr>
              <a:spLocks/>
            </p:cNvSpPr>
            <p:nvPr/>
          </p:nvSpPr>
          <p:spPr bwMode="auto">
            <a:xfrm>
              <a:off x="6851650" y="4800600"/>
              <a:ext cx="168275" cy="552450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10" y="186"/>
                </a:cxn>
                <a:cxn ang="0">
                  <a:pos x="106" y="348"/>
                </a:cxn>
              </a:cxnLst>
              <a:rect l="0" t="0" r="r" b="b"/>
              <a:pathLst>
                <a:path w="106" h="348">
                  <a:moveTo>
                    <a:pt x="46" y="0"/>
                  </a:moveTo>
                  <a:cubicBezTo>
                    <a:pt x="40" y="31"/>
                    <a:pt x="0" y="128"/>
                    <a:pt x="10" y="186"/>
                  </a:cubicBezTo>
                  <a:cubicBezTo>
                    <a:pt x="20" y="244"/>
                    <a:pt x="86" y="314"/>
                    <a:pt x="106" y="348"/>
                  </a:cubicBezTo>
                </a:path>
              </a:pathLst>
            </a:custGeom>
            <a:noFill/>
            <a:ln w="19050" cmpd="sng">
              <a:solidFill>
                <a:schemeClr val="tx2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4" name="Rectangle 26"/>
            <p:cNvSpPr>
              <a:spLocks noChangeArrowheads="1"/>
            </p:cNvSpPr>
            <p:nvPr/>
          </p:nvSpPr>
          <p:spPr bwMode="auto">
            <a:xfrm>
              <a:off x="80010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5" name="Rectangle 27"/>
            <p:cNvSpPr>
              <a:spLocks noChangeArrowheads="1"/>
            </p:cNvSpPr>
            <p:nvPr/>
          </p:nvSpPr>
          <p:spPr bwMode="auto">
            <a:xfrm>
              <a:off x="990600" y="4648200"/>
              <a:ext cx="304800" cy="304800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6" name="Freeform 28"/>
            <p:cNvSpPr>
              <a:spLocks/>
            </p:cNvSpPr>
            <p:nvPr/>
          </p:nvSpPr>
          <p:spPr bwMode="auto">
            <a:xfrm>
              <a:off x="7239000" y="4648200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7" name="Freeform 29"/>
            <p:cNvSpPr>
              <a:spLocks/>
            </p:cNvSpPr>
            <p:nvPr/>
          </p:nvSpPr>
          <p:spPr bwMode="auto">
            <a:xfrm rot="10800000">
              <a:off x="7391400" y="4800600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143000" y="4648200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09" name="Freeform 31"/>
            <p:cNvSpPr>
              <a:spLocks/>
            </p:cNvSpPr>
            <p:nvPr/>
          </p:nvSpPr>
          <p:spPr bwMode="auto">
            <a:xfrm rot="10800000">
              <a:off x="1295400" y="4800600"/>
              <a:ext cx="762000" cy="139700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37" y="0"/>
                </a:cxn>
                <a:cxn ang="0">
                  <a:pos x="480" y="88"/>
                </a:cxn>
              </a:cxnLst>
              <a:rect l="0" t="0" r="r" b="b"/>
              <a:pathLst>
                <a:path w="480" h="88">
                  <a:moveTo>
                    <a:pt x="0" y="87"/>
                  </a:moveTo>
                  <a:cubicBezTo>
                    <a:pt x="39" y="73"/>
                    <a:pt x="157" y="0"/>
                    <a:pt x="237" y="0"/>
                  </a:cubicBezTo>
                  <a:cubicBezTo>
                    <a:pt x="317" y="0"/>
                    <a:pt x="430" y="70"/>
                    <a:pt x="480" y="88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 type="oval" w="sm" len="sm"/>
              <a:tailEnd type="triangle" w="sm" len="lg"/>
            </a:ln>
            <a:effectLst/>
          </p:spPr>
          <p:txBody>
            <a:bodyPr wrap="none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10" name="Text Box 32"/>
            <p:cNvSpPr txBox="1">
              <a:spLocks noChangeArrowheads="1"/>
            </p:cNvSpPr>
            <p:nvPr/>
          </p:nvSpPr>
          <p:spPr bwMode="auto">
            <a:xfrm>
              <a:off x="7052687" y="4183726"/>
              <a:ext cx="2118868" cy="4114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600" i="0"/>
                <a:t>trailer</a:t>
              </a:r>
            </a:p>
          </p:txBody>
        </p:sp>
        <p:sp>
          <p:nvSpPr>
            <p:cNvPr id="111" name="Text Box 33"/>
            <p:cNvSpPr txBox="1">
              <a:spLocks noChangeArrowheads="1"/>
            </p:cNvSpPr>
            <p:nvPr/>
          </p:nvSpPr>
          <p:spPr bwMode="auto">
            <a:xfrm>
              <a:off x="-40445" y="4259925"/>
              <a:ext cx="2289099" cy="4114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600" i="0" dirty="0"/>
                <a:t>header</a:t>
              </a:r>
            </a:p>
          </p:txBody>
        </p:sp>
        <p:sp>
          <p:nvSpPr>
            <p:cNvPr id="112" name="AutoShape 34"/>
            <p:cNvSpPr>
              <a:spLocks noChangeArrowheads="1"/>
            </p:cNvSpPr>
            <p:nvPr/>
          </p:nvSpPr>
          <p:spPr bwMode="auto">
            <a:xfrm>
              <a:off x="1676400" y="4267200"/>
              <a:ext cx="5867400" cy="838200"/>
            </a:xfrm>
            <a:prstGeom prst="roundRect">
              <a:avLst>
                <a:gd name="adj" fmla="val 16667"/>
              </a:avLst>
            </a:prstGeom>
            <a:noFill/>
            <a:ln w="9525">
              <a:solidFill>
                <a:schemeClr val="tx1"/>
              </a:solidFill>
              <a:prstDash val="lgDash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13" name="Text Box 35"/>
            <p:cNvSpPr txBox="1">
              <a:spLocks noChangeArrowheads="1"/>
            </p:cNvSpPr>
            <p:nvPr/>
          </p:nvSpPr>
          <p:spPr bwMode="auto">
            <a:xfrm>
              <a:off x="4289207" y="4244052"/>
              <a:ext cx="4577198" cy="4114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600" i="0"/>
                <a:t>nodes/positions</a:t>
              </a:r>
            </a:p>
          </p:txBody>
        </p:sp>
        <p:sp>
          <p:nvSpPr>
            <p:cNvPr id="114" name="AutoShape 36"/>
            <p:cNvSpPr>
              <a:spLocks noChangeArrowheads="1"/>
            </p:cNvSpPr>
            <p:nvPr/>
          </p:nvSpPr>
          <p:spPr bwMode="auto">
            <a:xfrm>
              <a:off x="1905000" y="5257800"/>
              <a:ext cx="5638800" cy="914400"/>
            </a:xfrm>
            <a:prstGeom prst="roundRect">
              <a:avLst>
                <a:gd name="adj" fmla="val 16667"/>
              </a:avLst>
            </a:prstGeom>
            <a:noFill/>
            <a:ln w="9525">
              <a:solidFill>
                <a:schemeClr val="tx2"/>
              </a:solidFill>
              <a:prstDash val="lgDash"/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2400" i="0"/>
            </a:p>
          </p:txBody>
        </p:sp>
        <p:sp>
          <p:nvSpPr>
            <p:cNvPr id="115" name="Text Box 37"/>
            <p:cNvSpPr txBox="1">
              <a:spLocks noChangeArrowheads="1"/>
            </p:cNvSpPr>
            <p:nvPr/>
          </p:nvSpPr>
          <p:spPr bwMode="auto">
            <a:xfrm>
              <a:off x="5800638" y="5783925"/>
              <a:ext cx="2294105" cy="4114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prstTxWarp prst="textNoShape">
                <a:avLst/>
              </a:prstTxWarp>
              <a:spAutoFit/>
            </a:bodyPr>
            <a:lstStyle/>
            <a:p>
              <a:r>
                <a:rPr lang="en-US" sz="1600" i="0">
                  <a:solidFill>
                    <a:schemeClr val="tx2"/>
                  </a:solidFill>
                </a:rPr>
                <a:t>entries</a:t>
              </a:r>
            </a:p>
          </p:txBody>
        </p:sp>
      </p:grpSp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sp>
        <p:nvSpPr>
          <p:cNvPr id="35" name="AutoShape 38"/>
          <p:cNvSpPr>
            <a:spLocks noChangeArrowheads="1"/>
          </p:cNvSpPr>
          <p:nvPr/>
        </p:nvSpPr>
        <p:spPr bwMode="auto">
          <a:xfrm>
            <a:off x="3581400" y="685800"/>
            <a:ext cx="5334000" cy="1143000"/>
          </a:xfrm>
          <a:prstGeom prst="wedgeRoundRectCallout">
            <a:avLst>
              <a:gd name="adj1" fmla="val 30218"/>
              <a:gd name="adj2" fmla="val 7634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 dirty="0">
                <a:solidFill>
                  <a:srgbClr val="FFFFFF"/>
                </a:solidFill>
              </a:rPr>
              <a:t>Problem: Store value/data </a:t>
            </a:r>
            <a:br>
              <a:rPr lang="en-US" altLang="en-US" sz="3000" i="0" dirty="0">
                <a:solidFill>
                  <a:srgbClr val="FFFFFF"/>
                </a:solidFill>
              </a:rPr>
            </a:br>
            <a:r>
              <a:rPr lang="en-US" altLang="en-US" sz="3000" i="0" dirty="0">
                <a:solidFill>
                  <a:srgbClr val="FFFFFF"/>
                </a:solidFill>
              </a:rPr>
              <a:t>                associated with keys.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8739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4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4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7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9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800" i="0">
                <a:solidFill>
                  <a:schemeClr val="tx2"/>
                </a:solidFill>
                <a:latin typeface="+mj-lt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Search</a:t>
            </a: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304800" y="5142210"/>
            <a:ext cx="19710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Ordered Array</a:t>
            </a:r>
          </a:p>
        </p:txBody>
      </p:sp>
      <p:sp>
        <p:nvSpPr>
          <p:cNvPr id="33" name="Text Box 7"/>
          <p:cNvSpPr txBox="1">
            <a:spLocks noChangeArrowheads="1"/>
          </p:cNvSpPr>
          <p:nvPr/>
        </p:nvSpPr>
        <p:spPr bwMode="auto">
          <a:xfrm>
            <a:off x="304800" y="5558135"/>
            <a:ext cx="269496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Ordered Linked List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Unordered Array</a:t>
            </a: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3622675" y="514221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47" name="Text Box 11"/>
          <p:cNvSpPr txBox="1">
            <a:spLocks noChangeArrowheads="1"/>
          </p:cNvSpPr>
          <p:nvPr/>
        </p:nvSpPr>
        <p:spPr bwMode="auto">
          <a:xfrm>
            <a:off x="3622675" y="5558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>
                <a:latin typeface="+mj-lt"/>
              </a:rPr>
              <a:t>O(1)</a:t>
            </a:r>
          </a:p>
        </p:txBody>
      </p:sp>
      <p:sp>
        <p:nvSpPr>
          <p:cNvPr id="57" name="Text Box 16"/>
          <p:cNvSpPr txBox="1">
            <a:spLocks noChangeArrowheads="1"/>
          </p:cNvSpPr>
          <p:nvPr/>
        </p:nvSpPr>
        <p:spPr bwMode="auto">
          <a:xfrm>
            <a:off x="5471886" y="5143798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</a:t>
            </a:r>
            <a:r>
              <a:rPr lang="en-US" sz="2400" i="0" dirty="0" err="1">
                <a:latin typeface="+mj-lt"/>
              </a:rPr>
              <a:t>logn</a:t>
            </a:r>
            <a:r>
              <a:rPr lang="en-US" sz="2400" i="0" dirty="0">
                <a:latin typeface="+mj-lt"/>
              </a:rPr>
              <a:t>)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Implementations:</a:t>
            </a:r>
          </a:p>
        </p:txBody>
      </p:sp>
      <p:sp>
        <p:nvSpPr>
          <p:cNvPr id="65" name="Text Box 11"/>
          <p:cNvSpPr txBox="1">
            <a:spLocks noChangeArrowheads="1"/>
          </p:cNvSpPr>
          <p:nvPr/>
        </p:nvSpPr>
        <p:spPr bwMode="auto">
          <a:xfrm>
            <a:off x="5486400" y="5575852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87" name="Rectangle 43"/>
          <p:cNvSpPr>
            <a:spLocks noChangeArrowheads="1"/>
          </p:cNvSpPr>
          <p:nvPr/>
        </p:nvSpPr>
        <p:spPr bwMode="auto">
          <a:xfrm>
            <a:off x="1799308" y="2133600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6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5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33" name="Text Box 11"/>
          <p:cNvSpPr txBox="1">
            <a:spLocks noChangeArrowheads="1"/>
          </p:cNvSpPr>
          <p:nvPr/>
        </p:nvSpPr>
        <p:spPr bwMode="auto">
          <a:xfrm>
            <a:off x="2667000" y="5943600"/>
            <a:ext cx="4798108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400" i="0" dirty="0">
                <a:latin typeface="+mj-lt"/>
              </a:rPr>
              <a:t>Inserting is O(1) if you have the spot.</a:t>
            </a:r>
          </a:p>
          <a:p>
            <a:pPr algn="ctr">
              <a:spcBef>
                <a:spcPts val="0"/>
              </a:spcBef>
            </a:pPr>
            <a:r>
              <a:rPr lang="en-US" sz="2400" i="0" dirty="0">
                <a:latin typeface="+mj-lt"/>
              </a:rPr>
              <a:t>but O(n) to find the spot.</a:t>
            </a:r>
          </a:p>
        </p:txBody>
      </p:sp>
      <p:grpSp>
        <p:nvGrpSpPr>
          <p:cNvPr id="75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7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8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2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5420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4.07407E-6 L 0.11892 0.07037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37" y="35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33" grpId="0"/>
      <p:bldP spid="47" grpId="0"/>
      <p:bldP spid="65" grpId="0"/>
      <p:bldP spid="87" grpId="0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sp>
        <p:nvSpPr>
          <p:cNvPr id="35" name="AutoShape 38"/>
          <p:cNvSpPr>
            <a:spLocks noChangeArrowheads="1"/>
          </p:cNvSpPr>
          <p:nvPr/>
        </p:nvSpPr>
        <p:spPr bwMode="auto">
          <a:xfrm>
            <a:off x="3581400" y="685800"/>
            <a:ext cx="5334000" cy="1143000"/>
          </a:xfrm>
          <a:prstGeom prst="wedgeRoundRectCallout">
            <a:avLst>
              <a:gd name="adj1" fmla="val 30218"/>
              <a:gd name="adj2" fmla="val 7634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 dirty="0">
                <a:solidFill>
                  <a:srgbClr val="FFFFFF"/>
                </a:solidFill>
              </a:rPr>
              <a:t>Problem: Store value/data </a:t>
            </a:r>
            <a:br>
              <a:rPr lang="en-US" altLang="en-US" sz="3000" i="0" dirty="0">
                <a:solidFill>
                  <a:srgbClr val="FFFFFF"/>
                </a:solidFill>
              </a:rPr>
            </a:br>
            <a:r>
              <a:rPr lang="en-US" altLang="en-US" sz="3000" i="0" dirty="0">
                <a:solidFill>
                  <a:srgbClr val="FFFFFF"/>
                </a:solidFill>
              </a:rPr>
              <a:t>                associated with keys.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9" name="Rectangle 43"/>
          <p:cNvSpPr>
            <a:spLocks noChangeArrowheads="1"/>
          </p:cNvSpPr>
          <p:nvPr/>
        </p:nvSpPr>
        <p:spPr bwMode="auto">
          <a:xfrm>
            <a:off x="762000" y="1095828"/>
            <a:ext cx="8739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4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4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7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9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800" i="0">
                <a:solidFill>
                  <a:schemeClr val="tx2"/>
                </a:solidFill>
                <a:latin typeface="+mj-lt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Search</a:t>
            </a: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304800" y="5142210"/>
            <a:ext cx="19710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Ordered Array</a:t>
            </a:r>
          </a:p>
        </p:txBody>
      </p:sp>
      <p:sp>
        <p:nvSpPr>
          <p:cNvPr id="33" name="Text Box 7"/>
          <p:cNvSpPr txBox="1">
            <a:spLocks noChangeArrowheads="1"/>
          </p:cNvSpPr>
          <p:nvPr/>
        </p:nvSpPr>
        <p:spPr bwMode="auto">
          <a:xfrm>
            <a:off x="304800" y="5558135"/>
            <a:ext cx="269496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Ordered Linked List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Unordered Array</a:t>
            </a:r>
          </a:p>
        </p:txBody>
      </p:sp>
      <p:sp>
        <p:nvSpPr>
          <p:cNvPr id="36" name="Text Box 9"/>
          <p:cNvSpPr txBox="1">
            <a:spLocks noChangeArrowheads="1"/>
          </p:cNvSpPr>
          <p:nvPr/>
        </p:nvSpPr>
        <p:spPr bwMode="auto">
          <a:xfrm>
            <a:off x="304800" y="5939135"/>
            <a:ext cx="25583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Binary Search Tree</a:t>
            </a: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3622675" y="514221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47" name="Text Box 11"/>
          <p:cNvSpPr txBox="1">
            <a:spLocks noChangeArrowheads="1"/>
          </p:cNvSpPr>
          <p:nvPr/>
        </p:nvSpPr>
        <p:spPr bwMode="auto">
          <a:xfrm>
            <a:off x="3622675" y="5558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54" name="Text Box 13"/>
          <p:cNvSpPr txBox="1">
            <a:spLocks noChangeArrowheads="1"/>
          </p:cNvSpPr>
          <p:nvPr/>
        </p:nvSpPr>
        <p:spPr bwMode="auto">
          <a:xfrm>
            <a:off x="5483225" y="593913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</a:t>
            </a:r>
            <a:r>
              <a:rPr lang="en-US" sz="2400" i="0" dirty="0" err="1">
                <a:latin typeface="+mj-lt"/>
              </a:rPr>
              <a:t>logn</a:t>
            </a:r>
            <a:r>
              <a:rPr lang="en-US" sz="2400" i="0" dirty="0">
                <a:latin typeface="+mj-lt"/>
              </a:rPr>
              <a:t>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>
                <a:latin typeface="+mj-lt"/>
              </a:rPr>
              <a:t>O(1)</a:t>
            </a:r>
          </a:p>
        </p:txBody>
      </p:sp>
      <p:sp>
        <p:nvSpPr>
          <p:cNvPr id="56" name="Text Box 15"/>
          <p:cNvSpPr txBox="1">
            <a:spLocks noChangeArrowheads="1"/>
          </p:cNvSpPr>
          <p:nvPr/>
        </p:nvSpPr>
        <p:spPr bwMode="auto">
          <a:xfrm>
            <a:off x="3648075" y="593913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</a:t>
            </a:r>
            <a:r>
              <a:rPr lang="en-US" sz="2400" i="0" dirty="0" err="1">
                <a:latin typeface="+mj-lt"/>
              </a:rPr>
              <a:t>logn</a:t>
            </a:r>
            <a:r>
              <a:rPr lang="en-US" sz="2400" i="0" dirty="0">
                <a:latin typeface="+mj-lt"/>
              </a:rPr>
              <a:t>)</a:t>
            </a:r>
          </a:p>
        </p:txBody>
      </p:sp>
      <p:sp>
        <p:nvSpPr>
          <p:cNvPr id="57" name="Text Box 16"/>
          <p:cNvSpPr txBox="1">
            <a:spLocks noChangeArrowheads="1"/>
          </p:cNvSpPr>
          <p:nvPr/>
        </p:nvSpPr>
        <p:spPr bwMode="auto">
          <a:xfrm>
            <a:off x="5471886" y="5143798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</a:t>
            </a:r>
            <a:r>
              <a:rPr lang="en-US" sz="2400" i="0" dirty="0" err="1">
                <a:latin typeface="+mj-lt"/>
              </a:rPr>
              <a:t>logn</a:t>
            </a:r>
            <a:r>
              <a:rPr lang="en-US" sz="2400" i="0" dirty="0">
                <a:latin typeface="+mj-lt"/>
              </a:rPr>
              <a:t>)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Implementations:</a:t>
            </a:r>
          </a:p>
        </p:txBody>
      </p:sp>
      <p:sp>
        <p:nvSpPr>
          <p:cNvPr id="65" name="Text Box 11"/>
          <p:cNvSpPr txBox="1">
            <a:spLocks noChangeArrowheads="1"/>
          </p:cNvSpPr>
          <p:nvPr/>
        </p:nvSpPr>
        <p:spPr bwMode="auto">
          <a:xfrm>
            <a:off x="5486400" y="5575852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grpSp>
        <p:nvGrpSpPr>
          <p:cNvPr id="116" name="Group 9"/>
          <p:cNvGrpSpPr>
            <a:grpSpLocks/>
          </p:cNvGrpSpPr>
          <p:nvPr/>
        </p:nvGrpSpPr>
        <p:grpSpPr bwMode="auto">
          <a:xfrm>
            <a:off x="1752600" y="1968038"/>
            <a:ext cx="2548311" cy="1460962"/>
            <a:chOff x="240" y="1392"/>
            <a:chExt cx="5208" cy="2640"/>
          </a:xfrm>
        </p:grpSpPr>
        <p:sp>
          <p:nvSpPr>
            <p:cNvPr id="117" name="Oval 10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38</a:t>
              </a:r>
            </a:p>
          </p:txBody>
        </p:sp>
        <p:sp>
          <p:nvSpPr>
            <p:cNvPr id="118" name="Oval 11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25</a:t>
              </a:r>
            </a:p>
          </p:txBody>
        </p:sp>
        <p:cxnSp>
          <p:nvCxnSpPr>
            <p:cNvPr id="119" name="AutoShape 12"/>
            <p:cNvCxnSpPr>
              <a:cxnSpLocks noChangeShapeType="1"/>
              <a:stCxn id="117" idx="4"/>
              <a:endCxn id="118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20" name="Oval 13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17</a:t>
              </a:r>
            </a:p>
          </p:txBody>
        </p:sp>
        <p:sp>
          <p:nvSpPr>
            <p:cNvPr id="121" name="Oval 14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4</a:t>
              </a:r>
            </a:p>
          </p:txBody>
        </p:sp>
        <p:sp>
          <p:nvSpPr>
            <p:cNvPr id="123" name="Oval 15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21</a:t>
              </a:r>
            </a:p>
          </p:txBody>
        </p:sp>
        <p:cxnSp>
          <p:nvCxnSpPr>
            <p:cNvPr id="124" name="AutoShape 16"/>
            <p:cNvCxnSpPr>
              <a:cxnSpLocks noChangeShapeType="1"/>
              <a:stCxn id="120" idx="4"/>
              <a:endCxn id="121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33" name="AutoShape 17"/>
            <p:cNvCxnSpPr>
              <a:cxnSpLocks noChangeShapeType="1"/>
              <a:stCxn id="120" idx="4"/>
              <a:endCxn id="123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34" name="AutoShape 18"/>
            <p:cNvCxnSpPr>
              <a:cxnSpLocks noChangeShapeType="1"/>
              <a:stCxn id="118" idx="4"/>
              <a:endCxn id="120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35" name="Oval 19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31</a:t>
              </a:r>
            </a:p>
          </p:txBody>
        </p:sp>
        <p:sp>
          <p:nvSpPr>
            <p:cNvPr id="136" name="Oval 20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28</a:t>
              </a:r>
            </a:p>
          </p:txBody>
        </p:sp>
        <p:sp>
          <p:nvSpPr>
            <p:cNvPr id="137" name="Oval 21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35</a:t>
              </a:r>
            </a:p>
          </p:txBody>
        </p:sp>
        <p:cxnSp>
          <p:nvCxnSpPr>
            <p:cNvPr id="138" name="AutoShape 22"/>
            <p:cNvCxnSpPr>
              <a:cxnSpLocks noChangeShapeType="1"/>
              <a:stCxn id="135" idx="4"/>
              <a:endCxn id="136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39" name="AutoShape 23"/>
            <p:cNvCxnSpPr>
              <a:cxnSpLocks noChangeShapeType="1"/>
              <a:stCxn id="135" idx="4"/>
              <a:endCxn id="137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40" name="AutoShape 24"/>
            <p:cNvCxnSpPr>
              <a:cxnSpLocks noChangeShapeType="1"/>
              <a:stCxn id="118" idx="4"/>
              <a:endCxn id="135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41" name="Oval 25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51</a:t>
              </a:r>
            </a:p>
          </p:txBody>
        </p:sp>
        <p:cxnSp>
          <p:nvCxnSpPr>
            <p:cNvPr id="142" name="AutoShape 26"/>
            <p:cNvCxnSpPr>
              <a:cxnSpLocks noChangeShapeType="1"/>
              <a:stCxn id="117" idx="4"/>
              <a:endCxn id="141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43" name="Oval 27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42</a:t>
              </a:r>
            </a:p>
          </p:txBody>
        </p:sp>
        <p:sp>
          <p:nvSpPr>
            <p:cNvPr id="144" name="Oval 28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40</a:t>
              </a:r>
            </a:p>
          </p:txBody>
        </p:sp>
        <p:sp>
          <p:nvSpPr>
            <p:cNvPr id="145" name="Oval 29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49</a:t>
              </a:r>
            </a:p>
          </p:txBody>
        </p:sp>
        <p:cxnSp>
          <p:nvCxnSpPr>
            <p:cNvPr id="146" name="AutoShape 30"/>
            <p:cNvCxnSpPr>
              <a:cxnSpLocks noChangeShapeType="1"/>
              <a:stCxn id="143" idx="4"/>
              <a:endCxn id="144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47" name="AutoShape 31"/>
            <p:cNvCxnSpPr>
              <a:cxnSpLocks noChangeShapeType="1"/>
              <a:stCxn id="143" idx="4"/>
              <a:endCxn id="145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48" name="AutoShape 32"/>
            <p:cNvCxnSpPr>
              <a:cxnSpLocks noChangeShapeType="1"/>
              <a:stCxn id="141" idx="4"/>
              <a:endCxn id="143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49" name="Oval 33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63</a:t>
              </a:r>
            </a:p>
          </p:txBody>
        </p:sp>
        <p:sp>
          <p:nvSpPr>
            <p:cNvPr id="150" name="Oval 34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55</a:t>
              </a:r>
            </a:p>
          </p:txBody>
        </p:sp>
        <p:sp>
          <p:nvSpPr>
            <p:cNvPr id="151" name="Oval 35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rgbClr val="FF6600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algn="ctr" eaLnBrk="0" hangingPunct="0"/>
              <a:r>
                <a:rPr lang="en-US" sz="1400" b="0">
                  <a:solidFill>
                    <a:srgbClr val="FBEFD2"/>
                  </a:solidFill>
                  <a:latin typeface="Arial Rounded MT Bold" pitchFamily="38" charset="0"/>
                </a:rPr>
                <a:t>71</a:t>
              </a:r>
            </a:p>
          </p:txBody>
        </p:sp>
        <p:cxnSp>
          <p:nvCxnSpPr>
            <p:cNvPr id="152" name="AutoShape 36"/>
            <p:cNvCxnSpPr>
              <a:cxnSpLocks noChangeShapeType="1"/>
              <a:stCxn id="149" idx="4"/>
              <a:endCxn id="150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53" name="AutoShape 37"/>
            <p:cNvCxnSpPr>
              <a:cxnSpLocks noChangeShapeType="1"/>
              <a:stCxn id="149" idx="4"/>
              <a:endCxn id="151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54" name="AutoShape 38"/>
            <p:cNvCxnSpPr>
              <a:cxnSpLocks noChangeShapeType="1"/>
              <a:stCxn id="141" idx="4"/>
              <a:endCxn id="149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ffectLst/>
          </p:spPr>
        </p:cxnSp>
      </p:grpSp>
      <p:grpSp>
        <p:nvGrpSpPr>
          <p:cNvPr id="68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69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1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83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5471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54" grpId="0"/>
      <p:bldP spid="56" grpId="0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Dictionary/Map ADT</a:t>
            </a:r>
          </a:p>
        </p:txBody>
      </p:sp>
      <p:sp>
        <p:nvSpPr>
          <p:cNvPr id="35" name="AutoShape 38"/>
          <p:cNvSpPr>
            <a:spLocks noChangeArrowheads="1"/>
          </p:cNvSpPr>
          <p:nvPr/>
        </p:nvSpPr>
        <p:spPr bwMode="auto">
          <a:xfrm>
            <a:off x="3581400" y="685800"/>
            <a:ext cx="5334000" cy="1143000"/>
          </a:xfrm>
          <a:prstGeom prst="wedgeRoundRectCallout">
            <a:avLst>
              <a:gd name="adj1" fmla="val 30218"/>
              <a:gd name="adj2" fmla="val 7634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 dirty="0">
                <a:solidFill>
                  <a:srgbClr val="FFFFFF"/>
                </a:solidFill>
              </a:rPr>
              <a:t>Problem: Store value/data </a:t>
            </a:r>
            <a:br>
              <a:rPr lang="en-US" altLang="en-US" sz="3000" i="0" dirty="0">
                <a:solidFill>
                  <a:srgbClr val="FFFFFF"/>
                </a:solidFill>
              </a:rPr>
            </a:br>
            <a:r>
              <a:rPr lang="en-US" altLang="en-US" sz="3000" i="0" dirty="0">
                <a:solidFill>
                  <a:srgbClr val="FFFFFF"/>
                </a:solidFill>
              </a:rPr>
              <a:t>                associated with keys.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30" name="Text Box 4"/>
          <p:cNvSpPr txBox="1">
            <a:spLocks noChangeArrowheads="1"/>
          </p:cNvSpPr>
          <p:nvPr/>
        </p:nvSpPr>
        <p:spPr bwMode="auto">
          <a:xfrm>
            <a:off x="3513138" y="4396287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800" i="0">
                <a:solidFill>
                  <a:schemeClr val="tx2"/>
                </a:solidFill>
                <a:latin typeface="+mj-lt"/>
              </a:rPr>
              <a:t>Insert</a:t>
            </a: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5280025" y="4380185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Search</a:t>
            </a: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304800" y="5142210"/>
            <a:ext cx="197105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Ordered Array</a:t>
            </a:r>
          </a:p>
        </p:txBody>
      </p:sp>
      <p:sp>
        <p:nvSpPr>
          <p:cNvPr id="33" name="Text Box 7"/>
          <p:cNvSpPr txBox="1">
            <a:spLocks noChangeArrowheads="1"/>
          </p:cNvSpPr>
          <p:nvPr/>
        </p:nvSpPr>
        <p:spPr bwMode="auto">
          <a:xfrm>
            <a:off x="304800" y="5558135"/>
            <a:ext cx="269496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Ordered Linked List</a:t>
            </a:r>
          </a:p>
        </p:txBody>
      </p: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304800" y="4796135"/>
            <a:ext cx="22788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Unordered Array</a:t>
            </a:r>
          </a:p>
        </p:txBody>
      </p:sp>
      <p:sp>
        <p:nvSpPr>
          <p:cNvPr id="36" name="Text Box 9"/>
          <p:cNvSpPr txBox="1">
            <a:spLocks noChangeArrowheads="1"/>
          </p:cNvSpPr>
          <p:nvPr/>
        </p:nvSpPr>
        <p:spPr bwMode="auto">
          <a:xfrm>
            <a:off x="304800" y="5939135"/>
            <a:ext cx="255832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Binary Search Tree</a:t>
            </a:r>
          </a:p>
        </p:txBody>
      </p:sp>
      <p:sp>
        <p:nvSpPr>
          <p:cNvPr id="38" name="Text Box 10"/>
          <p:cNvSpPr txBox="1">
            <a:spLocks noChangeArrowheads="1"/>
          </p:cNvSpPr>
          <p:nvPr/>
        </p:nvSpPr>
        <p:spPr bwMode="auto">
          <a:xfrm>
            <a:off x="3622675" y="514221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47" name="Text Box 11"/>
          <p:cNvSpPr txBox="1">
            <a:spLocks noChangeArrowheads="1"/>
          </p:cNvSpPr>
          <p:nvPr/>
        </p:nvSpPr>
        <p:spPr bwMode="auto">
          <a:xfrm>
            <a:off x="3622675" y="5558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53" name="Text Box 12"/>
          <p:cNvSpPr txBox="1">
            <a:spLocks noChangeArrowheads="1"/>
          </p:cNvSpPr>
          <p:nvPr/>
        </p:nvSpPr>
        <p:spPr bwMode="auto">
          <a:xfrm>
            <a:off x="548322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54" name="Text Box 13"/>
          <p:cNvSpPr txBox="1">
            <a:spLocks noChangeArrowheads="1"/>
          </p:cNvSpPr>
          <p:nvPr/>
        </p:nvSpPr>
        <p:spPr bwMode="auto">
          <a:xfrm>
            <a:off x="5483225" y="593913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</a:t>
            </a:r>
            <a:r>
              <a:rPr lang="en-US" sz="2400" i="0" dirty="0" err="1">
                <a:latin typeface="+mj-lt"/>
              </a:rPr>
              <a:t>logn</a:t>
            </a:r>
            <a:r>
              <a:rPr lang="en-US" sz="2400" i="0" dirty="0">
                <a:latin typeface="+mj-lt"/>
              </a:rPr>
              <a:t>)</a:t>
            </a:r>
          </a:p>
        </p:txBody>
      </p:sp>
      <p:sp>
        <p:nvSpPr>
          <p:cNvPr id="55" name="Text Box 14"/>
          <p:cNvSpPr txBox="1">
            <a:spLocks noChangeArrowheads="1"/>
          </p:cNvSpPr>
          <p:nvPr/>
        </p:nvSpPr>
        <p:spPr bwMode="auto">
          <a:xfrm>
            <a:off x="3648075" y="4796135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>
                <a:latin typeface="+mj-lt"/>
              </a:rPr>
              <a:t>O(1)</a:t>
            </a:r>
          </a:p>
        </p:txBody>
      </p:sp>
      <p:sp>
        <p:nvSpPr>
          <p:cNvPr id="56" name="Text Box 15"/>
          <p:cNvSpPr txBox="1">
            <a:spLocks noChangeArrowheads="1"/>
          </p:cNvSpPr>
          <p:nvPr/>
        </p:nvSpPr>
        <p:spPr bwMode="auto">
          <a:xfrm>
            <a:off x="3648075" y="5939135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</a:t>
            </a:r>
            <a:r>
              <a:rPr lang="en-US" sz="2400" i="0" dirty="0" err="1">
                <a:latin typeface="+mj-lt"/>
              </a:rPr>
              <a:t>logn</a:t>
            </a:r>
            <a:r>
              <a:rPr lang="en-US" sz="2400" i="0" dirty="0">
                <a:latin typeface="+mj-lt"/>
              </a:rPr>
              <a:t>)</a:t>
            </a:r>
          </a:p>
        </p:txBody>
      </p:sp>
      <p:sp>
        <p:nvSpPr>
          <p:cNvPr id="57" name="Text Box 16"/>
          <p:cNvSpPr txBox="1">
            <a:spLocks noChangeArrowheads="1"/>
          </p:cNvSpPr>
          <p:nvPr/>
        </p:nvSpPr>
        <p:spPr bwMode="auto">
          <a:xfrm>
            <a:off x="5471886" y="5143798"/>
            <a:ext cx="11592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</a:t>
            </a:r>
            <a:r>
              <a:rPr lang="en-US" sz="2400" i="0" dirty="0" err="1">
                <a:latin typeface="+mj-lt"/>
              </a:rPr>
              <a:t>logn</a:t>
            </a:r>
            <a:r>
              <a:rPr lang="en-US" sz="2400" i="0" dirty="0">
                <a:latin typeface="+mj-lt"/>
              </a:rPr>
              <a:t>)</a:t>
            </a:r>
          </a:p>
        </p:txBody>
      </p:sp>
      <p:sp>
        <p:nvSpPr>
          <p:cNvPr id="60" name="Text Box 18"/>
          <p:cNvSpPr txBox="1">
            <a:spLocks noChangeArrowheads="1"/>
          </p:cNvSpPr>
          <p:nvPr/>
        </p:nvSpPr>
        <p:spPr bwMode="auto">
          <a:xfrm>
            <a:off x="306388" y="6275841"/>
            <a:ext cx="168687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Hash Tables</a:t>
            </a:r>
          </a:p>
        </p:txBody>
      </p:sp>
      <p:sp>
        <p:nvSpPr>
          <p:cNvPr id="61" name="Text Box 19"/>
          <p:cNvSpPr txBox="1">
            <a:spLocks noChangeArrowheads="1"/>
          </p:cNvSpPr>
          <p:nvPr/>
        </p:nvSpPr>
        <p:spPr bwMode="auto">
          <a:xfrm>
            <a:off x="2971800" y="6275841"/>
            <a:ext cx="143622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 err="1">
                <a:latin typeface="+mj-lt"/>
              </a:rPr>
              <a:t>Avg</a:t>
            </a:r>
            <a:r>
              <a:rPr lang="en-US" sz="2400" i="0" dirty="0">
                <a:latin typeface="+mj-lt"/>
              </a:rPr>
              <a:t>: O(1)</a:t>
            </a:r>
          </a:p>
        </p:txBody>
      </p:sp>
      <p:sp>
        <p:nvSpPr>
          <p:cNvPr id="62" name="Text Box 20"/>
          <p:cNvSpPr txBox="1">
            <a:spLocks noChangeArrowheads="1"/>
          </p:cNvSpPr>
          <p:nvPr/>
        </p:nvSpPr>
        <p:spPr bwMode="auto">
          <a:xfrm>
            <a:off x="5508625" y="6277428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O(1)</a:t>
            </a:r>
          </a:p>
        </p:txBody>
      </p:sp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6727825" y="4365671"/>
            <a:ext cx="88197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Next</a:t>
            </a:r>
          </a:p>
        </p:txBody>
      </p:sp>
      <p:sp>
        <p:nvSpPr>
          <p:cNvPr id="64" name="Text Box 4"/>
          <p:cNvSpPr txBox="1">
            <a:spLocks noChangeArrowheads="1"/>
          </p:cNvSpPr>
          <p:nvPr/>
        </p:nvSpPr>
        <p:spPr bwMode="auto">
          <a:xfrm>
            <a:off x="304800" y="4365671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Implementations:</a:t>
            </a:r>
          </a:p>
        </p:txBody>
      </p:sp>
      <p:sp>
        <p:nvSpPr>
          <p:cNvPr id="65" name="Text Box 11"/>
          <p:cNvSpPr txBox="1">
            <a:spLocks noChangeArrowheads="1"/>
          </p:cNvSpPr>
          <p:nvPr/>
        </p:nvSpPr>
        <p:spPr bwMode="auto">
          <a:xfrm>
            <a:off x="5486400" y="5575852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66" name="Text Box 12"/>
          <p:cNvSpPr txBox="1">
            <a:spLocks noChangeArrowheads="1"/>
          </p:cNvSpPr>
          <p:nvPr/>
        </p:nvSpPr>
        <p:spPr bwMode="auto">
          <a:xfrm>
            <a:off x="6917908" y="4790660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67" name="Text Box 13"/>
          <p:cNvSpPr txBox="1">
            <a:spLocks noChangeArrowheads="1"/>
          </p:cNvSpPr>
          <p:nvPr/>
        </p:nvSpPr>
        <p:spPr bwMode="auto">
          <a:xfrm>
            <a:off x="6917908" y="5933660"/>
            <a:ext cx="14547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O(1)  </a:t>
            </a:r>
            <a:r>
              <a:rPr lang="en-US" sz="1800" i="0" dirty="0">
                <a:latin typeface="+mj-lt"/>
              </a:rPr>
              <a:t>(</a:t>
            </a:r>
            <a:r>
              <a:rPr lang="en-US" sz="1800" i="0" dirty="0" err="1"/>
              <a:t>Avg</a:t>
            </a:r>
            <a:r>
              <a:rPr lang="en-US" sz="1800" i="0" dirty="0"/>
              <a:t>)</a:t>
            </a:r>
            <a:endParaRPr lang="en-US" sz="1800" i="0" dirty="0">
              <a:latin typeface="+mj-lt"/>
            </a:endParaRPr>
          </a:p>
        </p:txBody>
      </p:sp>
      <p:sp>
        <p:nvSpPr>
          <p:cNvPr id="70" name="Text Box 16"/>
          <p:cNvSpPr txBox="1">
            <a:spLocks noChangeArrowheads="1"/>
          </p:cNvSpPr>
          <p:nvPr/>
        </p:nvSpPr>
        <p:spPr bwMode="auto">
          <a:xfrm>
            <a:off x="6906569" y="5138323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O(1)</a:t>
            </a:r>
          </a:p>
        </p:txBody>
      </p:sp>
      <p:sp>
        <p:nvSpPr>
          <p:cNvPr id="72" name="Text Box 20"/>
          <p:cNvSpPr txBox="1">
            <a:spLocks noChangeArrowheads="1"/>
          </p:cNvSpPr>
          <p:nvPr/>
        </p:nvSpPr>
        <p:spPr bwMode="auto">
          <a:xfrm>
            <a:off x="6943308" y="6271953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O(n)</a:t>
            </a:r>
          </a:p>
        </p:txBody>
      </p:sp>
      <p:sp>
        <p:nvSpPr>
          <p:cNvPr id="73" name="Text Box 11"/>
          <p:cNvSpPr txBox="1">
            <a:spLocks noChangeArrowheads="1"/>
          </p:cNvSpPr>
          <p:nvPr/>
        </p:nvSpPr>
        <p:spPr bwMode="auto">
          <a:xfrm>
            <a:off x="6921083" y="5570377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O(1)</a:t>
            </a:r>
          </a:p>
        </p:txBody>
      </p:sp>
      <p:sp>
        <p:nvSpPr>
          <p:cNvPr id="78" name="AutoShape 38"/>
          <p:cNvSpPr>
            <a:spLocks noChangeArrowheads="1"/>
          </p:cNvSpPr>
          <p:nvPr/>
        </p:nvSpPr>
        <p:spPr bwMode="auto">
          <a:xfrm>
            <a:off x="1905000" y="2057400"/>
            <a:ext cx="5334000" cy="1143000"/>
          </a:xfrm>
          <a:prstGeom prst="wedgeRoundRectCallout">
            <a:avLst>
              <a:gd name="adj1" fmla="val 63789"/>
              <a:gd name="adj2" fmla="val -1587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 dirty="0">
                <a:solidFill>
                  <a:srgbClr val="FFFFFF"/>
                </a:solidFill>
              </a:rPr>
              <a:t>Hash Tables are very fast,</a:t>
            </a:r>
            <a:br>
              <a:rPr lang="en-US" altLang="en-US" sz="3000" i="0" dirty="0">
                <a:solidFill>
                  <a:srgbClr val="FFFFFF"/>
                </a:solidFill>
              </a:rPr>
            </a:br>
            <a:r>
              <a:rPr lang="en-US" altLang="en-US" sz="3000" i="0" dirty="0">
                <a:solidFill>
                  <a:srgbClr val="FFFFFF"/>
                </a:solidFill>
              </a:rPr>
              <a:t>but keys have no order.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  <p:sp>
        <p:nvSpPr>
          <p:cNvPr id="79" name="Rectangle 43"/>
          <p:cNvSpPr>
            <a:spLocks noChangeArrowheads="1"/>
          </p:cNvSpPr>
          <p:nvPr/>
        </p:nvSpPr>
        <p:spPr bwMode="auto">
          <a:xfrm>
            <a:off x="762000" y="1095828"/>
            <a:ext cx="8739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5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9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br>
              <a:rPr lang="en-US" sz="2400" i="0" dirty="0">
                <a:solidFill>
                  <a:srgbClr val="33CC33"/>
                </a:solidFill>
                <a:sym typeface="Symbol"/>
              </a:rPr>
            </a:br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7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4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pSp>
        <p:nvGrpSpPr>
          <p:cNvPr id="58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59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9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8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8885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  <p:bldP spid="62" grpId="0"/>
      <p:bldP spid="63" grpId="0"/>
      <p:bldP spid="66" grpId="0"/>
      <p:bldP spid="67" grpId="0"/>
      <p:bldP spid="70" grpId="0"/>
      <p:bldP spid="72" grpId="0"/>
      <p:bldP spid="73" grpId="0"/>
      <p:bldP spid="78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Hash Tables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22025066"/>
              </p:ext>
            </p:extLst>
          </p:nvPr>
        </p:nvGraphicFramePr>
        <p:xfrm>
          <a:off x="4060906" y="2117006"/>
          <a:ext cx="966754" cy="3613156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3758652" y="2043529"/>
            <a:ext cx="364202" cy="3662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endParaRPr lang="en-US" sz="2400" i="0" dirty="0"/>
          </a:p>
        </p:txBody>
      </p:sp>
      <p:sp>
        <p:nvSpPr>
          <p:cNvPr id="86" name="AutoShape 38"/>
          <p:cNvSpPr>
            <a:spLocks noChangeArrowheads="1"/>
          </p:cNvSpPr>
          <p:nvPr/>
        </p:nvSpPr>
        <p:spPr bwMode="auto">
          <a:xfrm>
            <a:off x="5257800" y="1899443"/>
            <a:ext cx="3112337" cy="1847057"/>
          </a:xfrm>
          <a:prstGeom prst="wedgeRoundRectCallout">
            <a:avLst>
              <a:gd name="adj1" fmla="val 46201"/>
              <a:gd name="adj2" fmla="val -805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 Mapping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from key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to Array Cell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is many to one</a:t>
            </a:r>
          </a:p>
        </p:txBody>
      </p:sp>
      <p:sp>
        <p:nvSpPr>
          <p:cNvPr id="89" name="AutoShape 38"/>
          <p:cNvSpPr>
            <a:spLocks noChangeArrowheads="1"/>
          </p:cNvSpPr>
          <p:nvPr/>
        </p:nvSpPr>
        <p:spPr bwMode="auto">
          <a:xfrm>
            <a:off x="5295900" y="3895130"/>
            <a:ext cx="3112337" cy="1515070"/>
          </a:xfrm>
          <a:prstGeom prst="wedgeRoundRectCallout">
            <a:avLst>
              <a:gd name="adj1" fmla="val 51506"/>
              <a:gd name="adj2" fmla="val -4251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Called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chemeClr val="tx2"/>
                </a:solidFill>
              </a:rPr>
              <a:t>Hash Function</a:t>
            </a:r>
            <a:br>
              <a:rPr lang="en-US" altLang="en-US" sz="2800" i="0" dirty="0">
                <a:solidFill>
                  <a:schemeClr val="tx2"/>
                </a:solidFill>
              </a:rPr>
            </a:br>
            <a:r>
              <a:rPr lang="en-US" altLang="en-US" sz="2800" dirty="0">
                <a:solidFill>
                  <a:srgbClr val="FFC000"/>
                </a:solidFill>
              </a:rPr>
              <a:t>Hash(key) = </a:t>
            </a:r>
            <a:r>
              <a:rPr lang="en-US" altLang="en-US" sz="2800" dirty="0" err="1">
                <a:solidFill>
                  <a:srgbClr val="FFC000"/>
                </a:solidFill>
              </a:rPr>
              <a:t>i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2063760" y="1031155"/>
            <a:ext cx="1670649" cy="5508168"/>
            <a:chOff x="2063760" y="1031155"/>
            <a:chExt cx="1670649" cy="5508168"/>
          </a:xfrm>
        </p:grpSpPr>
        <p:sp>
          <p:nvSpPr>
            <p:cNvPr id="53" name="Oval 4"/>
            <p:cNvSpPr>
              <a:spLocks noChangeArrowheads="1"/>
            </p:cNvSpPr>
            <p:nvPr/>
          </p:nvSpPr>
          <p:spPr bwMode="auto">
            <a:xfrm>
              <a:off x="2194005" y="1996357"/>
              <a:ext cx="1371600" cy="4495800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i="0"/>
            </a:p>
          </p:txBody>
        </p:sp>
        <p:sp>
          <p:nvSpPr>
            <p:cNvPr id="54" name="Text Box 6"/>
            <p:cNvSpPr txBox="1">
              <a:spLocks noChangeArrowheads="1"/>
            </p:cNvSpPr>
            <p:nvPr/>
          </p:nvSpPr>
          <p:spPr bwMode="auto">
            <a:xfrm>
              <a:off x="2063760" y="1031155"/>
              <a:ext cx="1670649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i="0" dirty="0"/>
                <a:t>Universe </a:t>
              </a:r>
              <a:br>
                <a:rPr lang="en-US" i="0" dirty="0"/>
              </a:br>
              <a:r>
                <a:rPr lang="en-US" i="0" dirty="0"/>
                <a:t>of Keys</a:t>
              </a:r>
            </a:p>
          </p:txBody>
        </p:sp>
        <p:sp>
          <p:nvSpPr>
            <p:cNvPr id="56" name="Text Box 7"/>
            <p:cNvSpPr txBox="1">
              <a:spLocks noChangeArrowheads="1"/>
            </p:cNvSpPr>
            <p:nvPr/>
          </p:nvSpPr>
          <p:spPr bwMode="auto">
            <a:xfrm rot="5400000">
              <a:off x="2546303" y="5767024"/>
              <a:ext cx="990600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i="0" dirty="0">
                  <a:solidFill>
                    <a:schemeClr val="accent1"/>
                  </a:solidFill>
                </a:rPr>
                <a:t>…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111180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 flipV="1">
              <a:off x="3111180" y="3468911"/>
              <a:ext cx="810469" cy="295618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101" name="AutoShape 38"/>
          <p:cNvSpPr>
            <a:spLocks noChangeArrowheads="1"/>
          </p:cNvSpPr>
          <p:nvPr/>
        </p:nvSpPr>
        <p:spPr bwMode="auto">
          <a:xfrm>
            <a:off x="5269663" y="620724"/>
            <a:ext cx="3112337" cy="1115602"/>
          </a:xfrm>
          <a:prstGeom prst="wedgeRoundRectCallout">
            <a:avLst>
              <a:gd name="adj1" fmla="val 38040"/>
              <a:gd name="adj2" fmla="val 5481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Consider an array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  <a:sym typeface="Symbol"/>
              </a:rPr>
              <a:t> # items stored.</a:t>
            </a:r>
            <a:endParaRPr lang="en-US" altLang="en-US" sz="2800" i="0" dirty="0">
              <a:solidFill>
                <a:srgbClr val="FFFFFF"/>
              </a:solidFill>
            </a:endParaRPr>
          </a:p>
        </p:txBody>
      </p: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2762869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grpSp>
        <p:nvGrpSpPr>
          <p:cNvPr id="99" name="Group 98"/>
          <p:cNvGrpSpPr/>
          <p:nvPr/>
        </p:nvGrpSpPr>
        <p:grpSpPr>
          <a:xfrm>
            <a:off x="-1" y="4081530"/>
            <a:ext cx="2438401" cy="2395470"/>
            <a:chOff x="-1" y="4081530"/>
            <a:chExt cx="2438401" cy="2395470"/>
          </a:xfrm>
        </p:grpSpPr>
        <p:sp>
          <p:nvSpPr>
            <p:cNvPr id="100" name="AutoShape 38"/>
            <p:cNvSpPr>
              <a:spLocks noChangeArrowheads="1"/>
            </p:cNvSpPr>
            <p:nvPr/>
          </p:nvSpPr>
          <p:spPr bwMode="auto">
            <a:xfrm>
              <a:off x="-1" y="4081530"/>
              <a:ext cx="2438401" cy="2395470"/>
            </a:xfrm>
            <a:prstGeom prst="wedgeRoundRectCallout">
              <a:avLst>
                <a:gd name="adj1" fmla="val 56645"/>
                <a:gd name="adj2" fmla="val -29404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dirty="0">
                  <a:solidFill>
                    <a:schemeClr val="accent1"/>
                  </a:solidFill>
                </a:rPr>
                <a:t>Universe of keys </a:t>
              </a:r>
              <a:br>
                <a:rPr lang="en-US" altLang="en-US" sz="2400" i="0" dirty="0">
                  <a:solidFill>
                    <a:schemeClr val="accent1"/>
                  </a:solidFill>
                </a:rPr>
              </a:br>
              <a:r>
                <a:rPr lang="en-US" altLang="en-US" sz="2400" i="0" dirty="0">
                  <a:solidFill>
                    <a:srgbClr val="FFFFFF"/>
                  </a:solidFill>
                </a:rPr>
                <a:t>is likely huge. </a:t>
              </a:r>
              <a:br>
                <a:rPr lang="en-US" altLang="en-US" sz="2800" i="0" dirty="0">
                  <a:solidFill>
                    <a:srgbClr val="FFFFFF"/>
                  </a:solidFill>
                </a:rPr>
              </a:br>
              <a:r>
                <a:rPr lang="en-US" altLang="en-US" sz="2000" i="0" dirty="0">
                  <a:solidFill>
                    <a:srgbClr val="FFFFFF"/>
                  </a:solidFill>
                </a:rPr>
                <a:t>(</a:t>
              </a:r>
              <a:r>
                <a:rPr lang="en-US" altLang="en-US" sz="2000" i="0" dirty="0" err="1">
                  <a:solidFill>
                    <a:srgbClr val="FFFFFF"/>
                  </a:solidFill>
                </a:rPr>
                <a:t>eg</a:t>
              </a:r>
              <a:r>
                <a:rPr lang="en-US" altLang="en-US" sz="2000" i="0" dirty="0">
                  <a:solidFill>
                    <a:srgbClr val="FFFFFF"/>
                  </a:solidFill>
                </a:rPr>
                <a:t> social insurance numbers)</a:t>
              </a:r>
              <a:endParaRPr lang="en-US" altLang="en-US" sz="2800" i="0" dirty="0">
                <a:solidFill>
                  <a:srgbClr val="FFFFFF"/>
                </a:solidFill>
              </a:endParaRPr>
            </a:p>
          </p:txBody>
        </p:sp>
        <p:pic>
          <p:nvPicPr>
            <p:cNvPr id="107" name="Picture 6" descr="http://www.peianc.com/sitefiles/Image/Content/Guide/documents/sin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274" y="5601403"/>
              <a:ext cx="1466494" cy="7799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5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5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83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1302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86" grpId="0" animBg="1"/>
      <p:bldP spid="89" grpId="0" animBg="1"/>
      <p:bldP spid="10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</p:txBody>
      </p:sp>
      <p:pic>
        <p:nvPicPr>
          <p:cNvPr id="385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038" y="1600200"/>
            <a:ext cx="7781925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4322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5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5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/>
              <a:t>Implementing Positions in Trees</a:t>
            </a:r>
          </a:p>
        </p:txBody>
      </p:sp>
      <p:pic>
        <p:nvPicPr>
          <p:cNvPr id="5427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75" r="2576" b="13274"/>
          <a:stretch>
            <a:fillRect/>
          </a:stretch>
        </p:blipFill>
        <p:spPr bwMode="auto">
          <a:xfrm>
            <a:off x="5227638" y="609600"/>
            <a:ext cx="3587750" cy="297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609600"/>
            <a:ext cx="7010400" cy="4616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class </a:t>
            </a:r>
            <a:r>
              <a:rPr lang="en-US" altLang="en-US" sz="2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Position </a:t>
            </a:r>
            <a:r>
              <a:rPr lang="en-CA" altLang="en-US" sz="2800" i="0" dirty="0" err="1">
                <a:solidFill>
                  <a:schemeClr val="accent1"/>
                </a:solidFill>
              </a:rPr>
              <a:t>addRight</a:t>
            </a:r>
            <a:r>
              <a:rPr lang="en-CA" altLang="en-US" sz="2800" i="0" dirty="0">
                <a:solidFill>
                  <a:schemeClr val="accent1"/>
                </a:solidFill>
              </a:rPr>
              <a:t>(Position </a:t>
            </a:r>
            <a:r>
              <a:rPr lang="en-CA" altLang="en-US" sz="2800" dirty="0" err="1">
                <a:solidFill>
                  <a:schemeClr val="accent1"/>
                </a:solidFill>
              </a:rPr>
              <a:t>p,E</a:t>
            </a:r>
            <a:r>
              <a:rPr lang="en-CA" altLang="en-US" sz="2800" dirty="0">
                <a:solidFill>
                  <a:schemeClr val="accent1"/>
                </a:solidFill>
              </a:rPr>
              <a:t> e</a:t>
            </a:r>
            <a:r>
              <a:rPr lang="en-CA" altLang="en-US" sz="2800" i="0" dirty="0">
                <a:solidFill>
                  <a:schemeClr val="accent1"/>
                </a:solidFill>
              </a:rPr>
              <a:t>)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800" dirty="0">
                <a:solidFill>
                  <a:schemeClr val="accent1"/>
                </a:solidFill>
              </a:rPr>
              <a:t>n=p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if( </a:t>
            </a:r>
            <a:r>
              <a:rPr lang="en-CA" altLang="en-US" sz="2800" dirty="0" err="1">
                <a:solidFill>
                  <a:schemeClr val="accent1"/>
                </a:solidFill>
              </a:rPr>
              <a:t>n.right</a:t>
            </a:r>
            <a:r>
              <a:rPr lang="en-CA" altLang="en-US" sz="2800" i="0" dirty="0">
                <a:solidFill>
                  <a:schemeClr val="accent1"/>
                </a:solidFill>
              </a:rPr>
              <a:t> = </a:t>
            </a:r>
            <a:r>
              <a:rPr lang="en-CA" altLang="en-US" sz="2800" dirty="0">
                <a:solidFill>
                  <a:schemeClr val="accent1"/>
                </a:solidFill>
              </a:rPr>
              <a:t>null</a:t>
            </a:r>
            <a:r>
              <a:rPr lang="en-CA" altLang="en-US" sz="2800" i="0" dirty="0">
                <a:solidFill>
                  <a:schemeClr val="accent1"/>
                </a:solidFill>
              </a:rPr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</a:t>
            </a:r>
            <a:r>
              <a:rPr lang="en-CA" altLang="en-US" sz="2800" dirty="0" err="1">
                <a:solidFill>
                  <a:schemeClr val="accent1"/>
                </a:solidFill>
              </a:rPr>
              <a:t>n.right</a:t>
            </a:r>
            <a:r>
              <a:rPr lang="en-CA" altLang="en-US" sz="2800" i="0" dirty="0">
                <a:solidFill>
                  <a:schemeClr val="accent1"/>
                </a:solidFill>
              </a:rPr>
              <a:t> =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return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</a:t>
            </a:r>
            <a:r>
              <a:rPr lang="en-US" altLang="en-US" sz="2800" i="0" dirty="0">
                <a:solidFill>
                  <a:schemeClr val="accent1"/>
                </a:solidFill>
              </a:rPr>
              <a:t>throw </a:t>
            </a:r>
            <a:r>
              <a:rPr lang="en-US" altLang="en-US" sz="1400" i="0" dirty="0">
                <a:solidFill>
                  <a:schemeClr val="accent1"/>
                </a:solidFill>
              </a:rPr>
              <a:t>new </a:t>
            </a:r>
            <a:r>
              <a:rPr lang="en-US" altLang="en-US" sz="1400" i="0" dirty="0" err="1">
                <a:solidFill>
                  <a:schemeClr val="accent1"/>
                </a:solidFill>
              </a:rPr>
              <a:t>IllegalArgumentException</a:t>
            </a:r>
            <a:r>
              <a:rPr lang="en-US" altLang="en-US" sz="1400" i="0" dirty="0">
                <a:solidFill>
                  <a:schemeClr val="accent1"/>
                </a:solidFill>
              </a:rPr>
              <a:t>(</a:t>
            </a:r>
            <a:br>
              <a:rPr lang="en-US" altLang="en-US" sz="1400" i="0" dirty="0">
                <a:solidFill>
                  <a:schemeClr val="accent1"/>
                </a:solidFill>
              </a:rPr>
            </a:br>
            <a:r>
              <a:rPr lang="en-US" altLang="en-US" sz="1400" i="0" dirty="0">
                <a:solidFill>
                  <a:schemeClr val="accent1"/>
                </a:solidFill>
              </a:rPr>
              <a:t>                                       "p already has a right child");</a:t>
            </a:r>
            <a:r>
              <a:rPr lang="en-CA" altLang="en-US" sz="1400" i="0" dirty="0">
                <a:solidFill>
                  <a:schemeClr val="accent1"/>
                </a:solidFill>
              </a:rPr>
              <a:t>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1400" i="0" dirty="0">
                <a:solidFill>
                  <a:schemeClr val="accent1"/>
                </a:solidFill>
              </a:rPr>
              <a:t>      </a:t>
            </a:r>
            <a:r>
              <a:rPr lang="en-CA" altLang="en-US" sz="2800" i="0" dirty="0">
                <a:solidFill>
                  <a:schemeClr val="accent1"/>
                </a:solidFill>
              </a:rPr>
              <a:t>}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228600" y="5105400"/>
            <a:ext cx="89154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At any time the user can </a:t>
            </a:r>
            <a:r>
              <a:rPr lang="en-CA" altLang="en-US" sz="2800" i="0">
                <a:solidFill>
                  <a:schemeClr val="tx2"/>
                </a:solidFill>
              </a:rPr>
              <a:t>add</a:t>
            </a:r>
            <a:r>
              <a:rPr lang="en-CA" altLang="en-US" sz="2800" i="0"/>
              <a:t> a </a:t>
            </a:r>
            <a:r>
              <a:rPr lang="en-CA" altLang="en-US" sz="2800" i="0">
                <a:solidFill>
                  <a:schemeClr val="tx2"/>
                </a:solidFill>
              </a:rPr>
              <a:t>position/node</a:t>
            </a:r>
            <a:r>
              <a:rPr lang="en-CA" altLang="en-US" sz="2800" i="0"/>
              <a:t> </a:t>
            </a:r>
            <a:br>
              <a:rPr lang="en-CA" altLang="en-US" sz="2800" i="0"/>
            </a:br>
            <a:r>
              <a:rPr lang="en-CA" altLang="en-US" sz="2800" i="0"/>
              <a:t>   to the right of a position.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   </a:t>
            </a:r>
            <a:r>
              <a:rPr lang="en-CA" altLang="en-US" sz="2800">
                <a:solidFill>
                  <a:schemeClr val="accent1"/>
                </a:solidFill>
              </a:rPr>
              <a:t>p</a:t>
            </a:r>
            <a:r>
              <a:rPr lang="en-CA" altLang="en-US" sz="2800" baseline="-25000">
                <a:solidFill>
                  <a:schemeClr val="accent1"/>
                </a:solidFill>
              </a:rPr>
              <a:t>3</a:t>
            </a:r>
            <a:r>
              <a:rPr lang="en-CA" altLang="en-US" sz="2800">
                <a:solidFill>
                  <a:schemeClr val="accent1"/>
                </a:solidFill>
              </a:rPr>
              <a:t> = tree.</a:t>
            </a:r>
            <a:r>
              <a:rPr lang="en-CA" altLang="en-US" sz="2800" i="0">
                <a:solidFill>
                  <a:schemeClr val="accent1"/>
                </a:solidFill>
              </a:rPr>
              <a:t>addRight</a:t>
            </a:r>
            <a:r>
              <a:rPr lang="en-CA" altLang="en-US" sz="2800">
                <a:solidFill>
                  <a:schemeClr val="accent1"/>
                </a:solidFill>
              </a:rPr>
              <a:t>(p</a:t>
            </a:r>
            <a:r>
              <a:rPr lang="en-CA" altLang="en-US" sz="2800" baseline="-25000">
                <a:solidFill>
                  <a:schemeClr val="accent1"/>
                </a:solidFill>
              </a:rPr>
              <a:t>2</a:t>
            </a:r>
            <a:r>
              <a:rPr lang="en-CA" altLang="en-US" sz="2800">
                <a:solidFill>
                  <a:schemeClr val="accent1"/>
                </a:solidFill>
              </a:rPr>
              <a:t>,</a:t>
            </a:r>
            <a:r>
              <a:rPr lang="en-CA" altLang="en-US" sz="2800">
                <a:solidFill>
                  <a:srgbClr val="00B0F0"/>
                </a:solidFill>
              </a:rPr>
              <a:t>“Toronto”</a:t>
            </a:r>
            <a:r>
              <a:rPr lang="en-CA" altLang="en-US" sz="2800">
                <a:solidFill>
                  <a:schemeClr val="accent1"/>
                </a:solidFill>
              </a:rPr>
              <a:t>);</a:t>
            </a:r>
            <a:endParaRPr lang="en-CA" altLang="en-US" sz="2800" i="0">
              <a:solidFill>
                <a:schemeClr val="accent1"/>
              </a:solidFill>
            </a:endParaRPr>
          </a:p>
        </p:txBody>
      </p:sp>
      <p:cxnSp>
        <p:nvCxnSpPr>
          <p:cNvPr id="54278" name="Straight Arrow Connector 25"/>
          <p:cNvCxnSpPr>
            <a:cxnSpLocks noChangeShapeType="1"/>
          </p:cNvCxnSpPr>
          <p:nvPr/>
        </p:nvCxnSpPr>
        <p:spPr bwMode="auto">
          <a:xfrm flipH="1">
            <a:off x="7391400" y="850900"/>
            <a:ext cx="1193800" cy="309563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279" name="Rectangle 27"/>
          <p:cNvSpPr>
            <a:spLocks noChangeArrowheads="1"/>
          </p:cNvSpPr>
          <p:nvPr/>
        </p:nvSpPr>
        <p:spPr bwMode="auto">
          <a:xfrm rot="-5400000">
            <a:off x="527844" y="1010444"/>
            <a:ext cx="5953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chemeClr val="accent1"/>
                </a:solidFill>
              </a:rPr>
              <a:t>…</a:t>
            </a:r>
            <a:endParaRPr lang="en-US" altLang="en-US" sz="3000"/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7764463" y="1600200"/>
            <a:ext cx="1227137" cy="2154238"/>
            <a:chOff x="7805094" y="1600199"/>
            <a:chExt cx="1227231" cy="2154361"/>
          </a:xfrm>
        </p:grpSpPr>
        <p:pic>
          <p:nvPicPr>
            <p:cNvPr id="54302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3028"/>
            <a:stretch>
              <a:fillRect/>
            </a:stretch>
          </p:blipFill>
          <p:spPr bwMode="auto">
            <a:xfrm>
              <a:off x="7805094" y="1600199"/>
              <a:ext cx="896688" cy="13894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3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6525" y="2989629"/>
              <a:ext cx="685800" cy="764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304" name="Rectangle 2"/>
            <p:cNvSpPr>
              <a:spLocks noChangeArrowheads="1"/>
            </p:cNvSpPr>
            <p:nvPr/>
          </p:nvSpPr>
          <p:spPr bwMode="auto">
            <a:xfrm>
              <a:off x="8525328" y="3372094"/>
              <a:ext cx="314130" cy="18288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</p:grpSp>
      <p:cxnSp>
        <p:nvCxnSpPr>
          <p:cNvPr id="54281" name="Straight Arrow Connector 21"/>
          <p:cNvCxnSpPr>
            <a:cxnSpLocks noChangeShapeType="1"/>
          </p:cNvCxnSpPr>
          <p:nvPr/>
        </p:nvCxnSpPr>
        <p:spPr bwMode="auto">
          <a:xfrm flipH="1">
            <a:off x="8001000" y="1395413"/>
            <a:ext cx="573088" cy="309562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4282" name="Group 11"/>
          <p:cNvGrpSpPr>
            <a:grpSpLocks/>
          </p:cNvGrpSpPr>
          <p:nvPr/>
        </p:nvGrpSpPr>
        <p:grpSpPr bwMode="auto">
          <a:xfrm>
            <a:off x="8153400" y="741363"/>
            <a:ext cx="927100" cy="1598612"/>
            <a:chOff x="8153400" y="742126"/>
            <a:chExt cx="926756" cy="1597418"/>
          </a:xfrm>
        </p:grpSpPr>
        <p:grpSp>
          <p:nvGrpSpPr>
            <p:cNvPr id="54293" name="Group 12"/>
            <p:cNvGrpSpPr>
              <a:grpSpLocks/>
            </p:cNvGrpSpPr>
            <p:nvPr/>
          </p:nvGrpSpPr>
          <p:grpSpPr bwMode="auto">
            <a:xfrm>
              <a:off x="8153401" y="1295400"/>
              <a:ext cx="914399" cy="410250"/>
              <a:chOff x="5257800" y="1645663"/>
              <a:chExt cx="914399" cy="410250"/>
            </a:xfrm>
          </p:grpSpPr>
          <p:sp>
            <p:nvSpPr>
              <p:cNvPr id="54300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4301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54294" name="Group 13"/>
            <p:cNvGrpSpPr>
              <a:grpSpLocks/>
            </p:cNvGrpSpPr>
            <p:nvPr/>
          </p:nvGrpSpPr>
          <p:grpSpPr bwMode="auto">
            <a:xfrm>
              <a:off x="8153400" y="742126"/>
              <a:ext cx="914399" cy="410250"/>
              <a:chOff x="5257800" y="1645663"/>
              <a:chExt cx="914399" cy="410250"/>
            </a:xfrm>
          </p:grpSpPr>
          <p:sp>
            <p:nvSpPr>
              <p:cNvPr id="54298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4299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54295" name="Group 14"/>
            <p:cNvGrpSpPr>
              <a:grpSpLocks/>
            </p:cNvGrpSpPr>
            <p:nvPr/>
          </p:nvGrpSpPr>
          <p:grpSpPr bwMode="auto">
            <a:xfrm>
              <a:off x="8165757" y="1929294"/>
              <a:ext cx="914399" cy="410250"/>
              <a:chOff x="5257800" y="1645663"/>
              <a:chExt cx="914399" cy="410250"/>
            </a:xfrm>
          </p:grpSpPr>
          <p:sp>
            <p:nvSpPr>
              <p:cNvPr id="54296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4297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</p:grpSp>
      <p:cxnSp>
        <p:nvCxnSpPr>
          <p:cNvPr id="27" name="Straight Arrow Connector 26"/>
          <p:cNvCxnSpPr>
            <a:cxnSpLocks noChangeShapeType="1"/>
          </p:cNvCxnSpPr>
          <p:nvPr/>
        </p:nvCxnSpPr>
        <p:spPr bwMode="auto">
          <a:xfrm flipH="1">
            <a:off x="8501063" y="2025650"/>
            <a:ext cx="85725" cy="354013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8353425" y="3305175"/>
            <a:ext cx="63817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1100">
                <a:solidFill>
                  <a:srgbClr val="0070C0"/>
                </a:solidFill>
              </a:rPr>
              <a:t>Toronto</a:t>
            </a:r>
            <a:endParaRPr lang="en-US" altLang="en-US" sz="1600">
              <a:solidFill>
                <a:srgbClr val="0070C0"/>
              </a:solidFill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387600" y="2743200"/>
            <a:ext cx="37131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new Node(</a:t>
            </a:r>
            <a:r>
              <a:rPr lang="en-CA" altLang="en-US" sz="2800">
                <a:solidFill>
                  <a:schemeClr val="accent1"/>
                </a:solidFill>
              </a:rPr>
              <a:t>e,  ,null,null</a:t>
            </a:r>
            <a:r>
              <a:rPr lang="en-CA" altLang="en-US" sz="2800" i="0">
                <a:solidFill>
                  <a:schemeClr val="accent1"/>
                </a:solidFill>
              </a:rPr>
              <a:t>);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4195763" y="2727325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n</a:t>
            </a:r>
            <a:endParaRPr lang="en-US" altLang="en-US" sz="2800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1993900" y="3184525"/>
            <a:ext cx="12509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n.right</a:t>
            </a:r>
            <a:r>
              <a:rPr lang="en-CA" altLang="en-US" sz="2800" i="0">
                <a:solidFill>
                  <a:schemeClr val="accent1"/>
                </a:solidFill>
              </a:rPr>
              <a:t>;</a:t>
            </a:r>
            <a:endParaRPr lang="en-US" altLang="en-US" sz="2800"/>
          </a:p>
        </p:txBody>
      </p:sp>
      <p:grpSp>
        <p:nvGrpSpPr>
          <p:cNvPr id="54288" name="Group 27"/>
          <p:cNvGrpSpPr>
            <a:grpSpLocks/>
          </p:cNvGrpSpPr>
          <p:nvPr/>
        </p:nvGrpSpPr>
        <p:grpSpPr bwMode="auto">
          <a:xfrm>
            <a:off x="4800600" y="762000"/>
            <a:ext cx="914400" cy="434975"/>
            <a:chOff x="4800600" y="762000"/>
            <a:chExt cx="914738" cy="435271"/>
          </a:xfrm>
        </p:grpSpPr>
        <p:sp>
          <p:nvSpPr>
            <p:cNvPr id="54290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54291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accent1"/>
                  </a:solidFill>
                </a:rPr>
                <a:t>tree</a:t>
              </a:r>
              <a:endParaRPr lang="en-US" altLang="en-US" sz="1800">
                <a:solidFill>
                  <a:schemeClr val="accent1"/>
                </a:solidFill>
              </a:endParaRPr>
            </a:p>
          </p:txBody>
        </p:sp>
        <p:cxnSp>
          <p:nvCxnSpPr>
            <p:cNvPr id="54292" name="Straight Arrow Connector 31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74040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9" grpId="0"/>
      <p:bldP spid="11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Hash Tables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75717216"/>
              </p:ext>
            </p:extLst>
          </p:nvPr>
        </p:nvGraphicFramePr>
        <p:xfrm>
          <a:off x="4060906" y="2117006"/>
          <a:ext cx="966754" cy="3613156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3758652" y="2043529"/>
            <a:ext cx="364202" cy="3662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endParaRPr lang="en-US" sz="2400" i="0" dirty="0"/>
          </a:p>
        </p:txBody>
      </p:sp>
      <p:sp>
        <p:nvSpPr>
          <p:cNvPr id="86" name="AutoShape 38"/>
          <p:cNvSpPr>
            <a:spLocks noChangeArrowheads="1"/>
          </p:cNvSpPr>
          <p:nvPr/>
        </p:nvSpPr>
        <p:spPr bwMode="auto">
          <a:xfrm>
            <a:off x="5257800" y="1899443"/>
            <a:ext cx="3112337" cy="1847057"/>
          </a:xfrm>
          <a:prstGeom prst="wedgeRoundRectCallout">
            <a:avLst>
              <a:gd name="adj1" fmla="val 46201"/>
              <a:gd name="adj2" fmla="val -805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 Mapping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from key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to Array Cell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is many to one</a:t>
            </a:r>
          </a:p>
        </p:txBody>
      </p:sp>
      <p:sp>
        <p:nvSpPr>
          <p:cNvPr id="89" name="AutoShape 38"/>
          <p:cNvSpPr>
            <a:spLocks noChangeArrowheads="1"/>
          </p:cNvSpPr>
          <p:nvPr/>
        </p:nvSpPr>
        <p:spPr bwMode="auto">
          <a:xfrm>
            <a:off x="5295900" y="3895130"/>
            <a:ext cx="3112337" cy="1515070"/>
          </a:xfrm>
          <a:prstGeom prst="wedgeRoundRectCallout">
            <a:avLst>
              <a:gd name="adj1" fmla="val 51506"/>
              <a:gd name="adj2" fmla="val -4251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Called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chemeClr val="tx2"/>
                </a:solidFill>
              </a:rPr>
              <a:t>Hash Function</a:t>
            </a:r>
            <a:br>
              <a:rPr lang="en-US" altLang="en-US" sz="2800" i="0" dirty="0">
                <a:solidFill>
                  <a:schemeClr val="tx2"/>
                </a:solidFill>
              </a:rPr>
            </a:br>
            <a:r>
              <a:rPr lang="en-US" altLang="en-US" sz="2800" dirty="0">
                <a:solidFill>
                  <a:schemeClr val="accent2"/>
                </a:solidFill>
              </a:rPr>
              <a:t>Hash(</a:t>
            </a:r>
            <a:r>
              <a:rPr lang="en-US" altLang="en-US" sz="2800" dirty="0">
                <a:solidFill>
                  <a:srgbClr val="FFC000"/>
                </a:solidFill>
              </a:rPr>
              <a:t>key</a:t>
            </a:r>
            <a:r>
              <a:rPr lang="en-US" altLang="en-US" sz="2800" dirty="0">
                <a:solidFill>
                  <a:schemeClr val="accent2"/>
                </a:solidFill>
              </a:rPr>
              <a:t>)</a:t>
            </a:r>
            <a:r>
              <a:rPr lang="en-US" altLang="en-US" sz="2800" dirty="0">
                <a:solidFill>
                  <a:srgbClr val="FFC000"/>
                </a:solidFill>
              </a:rPr>
              <a:t> = </a:t>
            </a:r>
            <a:r>
              <a:rPr lang="en-US" altLang="en-US" sz="2800" dirty="0" err="1"/>
              <a:t>i</a:t>
            </a:r>
            <a:endParaRPr lang="en-US" altLang="en-US" sz="2800" dirty="0"/>
          </a:p>
        </p:txBody>
      </p:sp>
      <p:grpSp>
        <p:nvGrpSpPr>
          <p:cNvPr id="47" name="Group 46"/>
          <p:cNvGrpSpPr/>
          <p:nvPr/>
        </p:nvGrpSpPr>
        <p:grpSpPr>
          <a:xfrm>
            <a:off x="2063760" y="1031155"/>
            <a:ext cx="1670649" cy="5508168"/>
            <a:chOff x="2063760" y="1031155"/>
            <a:chExt cx="1670649" cy="5508168"/>
          </a:xfrm>
        </p:grpSpPr>
        <p:sp>
          <p:nvSpPr>
            <p:cNvPr id="53" name="Oval 4"/>
            <p:cNvSpPr>
              <a:spLocks noChangeArrowheads="1"/>
            </p:cNvSpPr>
            <p:nvPr/>
          </p:nvSpPr>
          <p:spPr bwMode="auto">
            <a:xfrm>
              <a:off x="2194005" y="1996357"/>
              <a:ext cx="1371600" cy="4495800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i="0"/>
            </a:p>
          </p:txBody>
        </p:sp>
        <p:sp>
          <p:nvSpPr>
            <p:cNvPr id="54" name="Text Box 6"/>
            <p:cNvSpPr txBox="1">
              <a:spLocks noChangeArrowheads="1"/>
            </p:cNvSpPr>
            <p:nvPr/>
          </p:nvSpPr>
          <p:spPr bwMode="auto">
            <a:xfrm>
              <a:off x="2063760" y="1031155"/>
              <a:ext cx="1670649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i="0" dirty="0"/>
                <a:t>Universe </a:t>
              </a:r>
              <a:br>
                <a:rPr lang="en-US" i="0" dirty="0"/>
              </a:br>
              <a:r>
                <a:rPr lang="en-US" i="0" dirty="0"/>
                <a:t>of Keys</a:t>
              </a:r>
            </a:p>
          </p:txBody>
        </p:sp>
        <p:sp>
          <p:nvSpPr>
            <p:cNvPr id="56" name="Text Box 7"/>
            <p:cNvSpPr txBox="1">
              <a:spLocks noChangeArrowheads="1"/>
            </p:cNvSpPr>
            <p:nvPr/>
          </p:nvSpPr>
          <p:spPr bwMode="auto">
            <a:xfrm rot="5400000">
              <a:off x="2546303" y="5767024"/>
              <a:ext cx="990600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i="0" dirty="0">
                  <a:solidFill>
                    <a:schemeClr val="accent1"/>
                  </a:solidFill>
                </a:rPr>
                <a:t>…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111180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101" name="AutoShape 38"/>
          <p:cNvSpPr>
            <a:spLocks noChangeArrowheads="1"/>
          </p:cNvSpPr>
          <p:nvPr/>
        </p:nvSpPr>
        <p:spPr bwMode="auto">
          <a:xfrm>
            <a:off x="5269663" y="620724"/>
            <a:ext cx="3112337" cy="1115602"/>
          </a:xfrm>
          <a:prstGeom prst="wedgeRoundRectCallout">
            <a:avLst>
              <a:gd name="adj1" fmla="val 38040"/>
              <a:gd name="adj2" fmla="val 5481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Consider an array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  <a:sym typeface="Symbol"/>
              </a:rPr>
              <a:t> # items stored.</a:t>
            </a:r>
            <a:endParaRPr lang="en-US" altLang="en-US" sz="2800" i="0" dirty="0">
              <a:solidFill>
                <a:srgbClr val="FFFFFF"/>
              </a:solidFill>
            </a:endParaRPr>
          </a:p>
        </p:txBody>
      </p: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2762869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55" name="Rectangle 43"/>
          <p:cNvSpPr>
            <a:spLocks noChangeArrowheads="1"/>
          </p:cNvSpPr>
          <p:nvPr/>
        </p:nvSpPr>
        <p:spPr bwMode="auto">
          <a:xfrm>
            <a:off x="751643" y="1092200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5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57" name="Text Box 18"/>
          <p:cNvSpPr txBox="1">
            <a:spLocks noChangeArrowheads="1"/>
          </p:cNvSpPr>
          <p:nvPr/>
        </p:nvSpPr>
        <p:spPr bwMode="auto">
          <a:xfrm>
            <a:off x="306388" y="6275841"/>
            <a:ext cx="198804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chemeClr val="accent2"/>
                </a:solidFill>
                <a:latin typeface="+mj-lt"/>
              </a:rPr>
              <a:t>Hash Function</a:t>
            </a:r>
          </a:p>
        </p:txBody>
      </p:sp>
      <p:sp>
        <p:nvSpPr>
          <p:cNvPr id="59" name="Text Box 19"/>
          <p:cNvSpPr txBox="1">
            <a:spLocks noChangeArrowheads="1"/>
          </p:cNvSpPr>
          <p:nvPr/>
        </p:nvSpPr>
        <p:spPr bwMode="auto">
          <a:xfrm>
            <a:off x="3499899" y="6275841"/>
            <a:ext cx="84350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 O(1)</a:t>
            </a:r>
          </a:p>
        </p:txBody>
      </p:sp>
      <p:sp>
        <p:nvSpPr>
          <p:cNvPr id="70" name="Text Box 20"/>
          <p:cNvSpPr txBox="1">
            <a:spLocks noChangeArrowheads="1"/>
          </p:cNvSpPr>
          <p:nvPr/>
        </p:nvSpPr>
        <p:spPr bwMode="auto">
          <a:xfrm>
            <a:off x="5508625" y="6277428"/>
            <a:ext cx="7665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latin typeface="+mj-lt"/>
              </a:rPr>
              <a:t>O(1)</a:t>
            </a:r>
          </a:p>
        </p:txBody>
      </p:sp>
      <p:sp>
        <p:nvSpPr>
          <p:cNvPr id="73" name="Text Box 4"/>
          <p:cNvSpPr txBox="1">
            <a:spLocks noChangeArrowheads="1"/>
          </p:cNvSpPr>
          <p:nvPr/>
        </p:nvSpPr>
        <p:spPr bwMode="auto">
          <a:xfrm>
            <a:off x="3513138" y="5953780"/>
            <a:ext cx="11144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800" i="0">
                <a:solidFill>
                  <a:schemeClr val="tx2"/>
                </a:solidFill>
                <a:latin typeface="+mj-lt"/>
              </a:rPr>
              <a:t>Insert</a:t>
            </a:r>
          </a:p>
        </p:txBody>
      </p:sp>
      <p:sp>
        <p:nvSpPr>
          <p:cNvPr id="74" name="Text Box 5"/>
          <p:cNvSpPr txBox="1">
            <a:spLocks noChangeArrowheads="1"/>
          </p:cNvSpPr>
          <p:nvPr/>
        </p:nvSpPr>
        <p:spPr bwMode="auto">
          <a:xfrm>
            <a:off x="5280025" y="5937678"/>
            <a:ext cx="116089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Search</a:t>
            </a:r>
          </a:p>
        </p:txBody>
      </p: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304800" y="5923164"/>
            <a:ext cx="2971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800" i="0" dirty="0">
                <a:solidFill>
                  <a:schemeClr val="tx2"/>
                </a:solidFill>
                <a:latin typeface="+mj-lt"/>
              </a:rPr>
              <a:t>Implementations:</a:t>
            </a:r>
          </a:p>
        </p:txBody>
      </p:sp>
      <p:sp>
        <p:nvSpPr>
          <p:cNvPr id="78" name="Rectangle 43"/>
          <p:cNvSpPr>
            <a:spLocks noChangeArrowheads="1"/>
          </p:cNvSpPr>
          <p:nvPr/>
        </p:nvSpPr>
        <p:spPr bwMode="auto">
          <a:xfrm>
            <a:off x="762000" y="2908300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4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5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79" name="Rectangle 43"/>
          <p:cNvSpPr>
            <a:spLocks noChangeArrowheads="1"/>
          </p:cNvSpPr>
          <p:nvPr/>
        </p:nvSpPr>
        <p:spPr bwMode="auto">
          <a:xfrm>
            <a:off x="787400" y="2573635"/>
            <a:ext cx="75373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5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?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cxnSp>
        <p:nvCxnSpPr>
          <p:cNvPr id="80" name="Straight Arrow Connector 79"/>
          <p:cNvCxnSpPr/>
          <p:nvPr/>
        </p:nvCxnSpPr>
        <p:spPr bwMode="auto">
          <a:xfrm>
            <a:off x="1541132" y="2829868"/>
            <a:ext cx="2954668" cy="2293436"/>
          </a:xfrm>
          <a:prstGeom prst="straightConnector1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1" name="Rectangle 43"/>
          <p:cNvSpPr>
            <a:spLocks noChangeArrowheads="1"/>
          </p:cNvSpPr>
          <p:nvPr/>
        </p:nvSpPr>
        <p:spPr bwMode="auto">
          <a:xfrm>
            <a:off x="762000" y="1468735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9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82" name="Rectangle 43"/>
          <p:cNvSpPr>
            <a:spLocks noChangeArrowheads="1"/>
          </p:cNvSpPr>
          <p:nvPr/>
        </p:nvSpPr>
        <p:spPr bwMode="auto">
          <a:xfrm>
            <a:off x="762000" y="1832570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83" name="Rectangle 43"/>
          <p:cNvSpPr>
            <a:spLocks noChangeArrowheads="1"/>
          </p:cNvSpPr>
          <p:nvPr/>
        </p:nvSpPr>
        <p:spPr bwMode="auto">
          <a:xfrm>
            <a:off x="762000" y="2183705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7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4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99" name="Rectangle 43"/>
          <p:cNvSpPr>
            <a:spLocks noChangeArrowheads="1"/>
          </p:cNvSpPr>
          <p:nvPr/>
        </p:nvSpPr>
        <p:spPr bwMode="auto">
          <a:xfrm>
            <a:off x="753986" y="1100435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5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00" name="Rectangle 43"/>
          <p:cNvSpPr>
            <a:spLocks noChangeArrowheads="1"/>
          </p:cNvSpPr>
          <p:nvPr/>
        </p:nvSpPr>
        <p:spPr bwMode="auto">
          <a:xfrm>
            <a:off x="764343" y="2916535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4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5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04" name="Rectangle 43"/>
          <p:cNvSpPr>
            <a:spLocks noChangeArrowheads="1"/>
          </p:cNvSpPr>
          <p:nvPr/>
        </p:nvSpPr>
        <p:spPr bwMode="auto">
          <a:xfrm>
            <a:off x="764343" y="1476970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9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05" name="Rectangle 43"/>
          <p:cNvSpPr>
            <a:spLocks noChangeArrowheads="1"/>
          </p:cNvSpPr>
          <p:nvPr/>
        </p:nvSpPr>
        <p:spPr bwMode="auto">
          <a:xfrm>
            <a:off x="764343" y="1840805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06" name="Rectangle 43"/>
          <p:cNvSpPr>
            <a:spLocks noChangeArrowheads="1"/>
          </p:cNvSpPr>
          <p:nvPr/>
        </p:nvSpPr>
        <p:spPr bwMode="auto">
          <a:xfrm>
            <a:off x="764343" y="2191940"/>
            <a:ext cx="8739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7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4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08" name="AutoShape 38"/>
          <p:cNvSpPr>
            <a:spLocks noChangeArrowheads="1"/>
          </p:cNvSpPr>
          <p:nvPr/>
        </p:nvSpPr>
        <p:spPr bwMode="auto">
          <a:xfrm>
            <a:off x="12581" y="3581400"/>
            <a:ext cx="2281851" cy="1066800"/>
          </a:xfrm>
          <a:prstGeom prst="wedgeRoundRectCallout">
            <a:avLst>
              <a:gd name="adj1" fmla="val 56645"/>
              <a:gd name="adj2" fmla="val -2940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Collisions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are a problem.</a:t>
            </a:r>
          </a:p>
        </p:txBody>
      </p:sp>
      <p:grpSp>
        <p:nvGrpSpPr>
          <p:cNvPr id="76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8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9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09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7068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4.07407E-6 L 0.36181 0.56274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90" y="2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4.81481E-6 L 0.36059 0.3412 " pathEditMode="relative" rAng="0" ptsTypes="AA">
                                      <p:cBhvr>
                                        <p:cTn id="4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21" y="170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4.44444E-6 L 0.36059 0.03264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21" y="16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3.33333E-6 L 0.36059 0.03681 " pathEditMode="relative" rAng="0" ptsTypes="AA">
                                      <p:cBhvr>
                                        <p:cTn id="72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21" y="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1.11111E-6 L 0.42725 0.13125 " pathEditMode="relative" rAng="0" ptsTypes="AA">
                                      <p:cBhvr>
                                        <p:cTn id="11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354" y="65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5" grpId="1"/>
      <p:bldP spid="57" grpId="0"/>
      <p:bldP spid="59" grpId="0"/>
      <p:bldP spid="70" grpId="0"/>
      <p:bldP spid="73" grpId="0"/>
      <p:bldP spid="74" grpId="0"/>
      <p:bldP spid="77" grpId="0"/>
      <p:bldP spid="78" grpId="0"/>
      <p:bldP spid="78" grpId="1"/>
      <p:bldP spid="79" grpId="0"/>
      <p:bldP spid="81" grpId="0"/>
      <p:bldP spid="81" grpId="1"/>
      <p:bldP spid="82" grpId="0"/>
      <p:bldP spid="82" grpId="1"/>
      <p:bldP spid="83" grpId="0"/>
      <p:bldP spid="83" grpId="1"/>
      <p:bldP spid="99" grpId="0"/>
      <p:bldP spid="100" grpId="0"/>
      <p:bldP spid="104" grpId="0"/>
      <p:bldP spid="105" grpId="0"/>
      <p:bldP spid="106" grpId="0"/>
      <p:bldP spid="108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1347788" y="1560511"/>
            <a:ext cx="6043612" cy="606419"/>
          </a:xfrm>
          <a:prstGeom prst="wedgeRoundRectCallout">
            <a:avLst>
              <a:gd name="adj1" fmla="val 63790"/>
              <a:gd name="adj2" fmla="val -2837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I have a algorithm </a:t>
            </a:r>
            <a:r>
              <a:rPr lang="en-US" altLang="en-US" sz="2800" dirty="0">
                <a:solidFill>
                  <a:schemeClr val="accent2"/>
                </a:solidFill>
              </a:rPr>
              <a:t>A</a:t>
            </a:r>
            <a:r>
              <a:rPr lang="en-US" altLang="en-US" sz="2800" i="0" dirty="0">
                <a:solidFill>
                  <a:srgbClr val="FFFFFF"/>
                </a:solidFill>
              </a:rPr>
              <a:t> that I claim works.</a:t>
            </a:r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774700" y="3581400"/>
            <a:ext cx="8177734" cy="606147"/>
          </a:xfrm>
          <a:prstGeom prst="wedgeRoundRectCallout">
            <a:avLst>
              <a:gd name="adj1" fmla="val 36424"/>
              <a:gd name="adj2" fmla="val -7858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Actually my algorithm always gives the right answer.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514600" y="2362200"/>
            <a:ext cx="4800600" cy="990600"/>
          </a:xfrm>
          <a:prstGeom prst="wedgeRoundRectCallout">
            <a:avLst>
              <a:gd name="adj1" fmla="val -56117"/>
              <a:gd name="adj2" fmla="val 14131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Oh yeah, I have a worst case input </a:t>
            </a:r>
            <a:r>
              <a:rPr lang="en-US" altLang="en-US" sz="2800" dirty="0">
                <a:solidFill>
                  <a:srgbClr val="FF0000"/>
                </a:solidFill>
              </a:rPr>
              <a:t>I</a:t>
            </a:r>
            <a:r>
              <a:rPr lang="en-US" altLang="en-US" sz="2800" i="0" dirty="0">
                <a:solidFill>
                  <a:srgbClr val="FFFFFF"/>
                </a:solidFill>
              </a:rPr>
              <a:t> for which it does not.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066800" y="914400"/>
            <a:ext cx="3166215" cy="554036"/>
            <a:chOff x="1066800" y="1335089"/>
            <a:chExt cx="3166215" cy="554036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90"/>
              <a:ext cx="168507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dirty="0">
                  <a:solidFill>
                    <a:schemeClr val="accent2"/>
                  </a:solidFill>
                </a:rPr>
                <a:t>A</a:t>
              </a:r>
              <a:r>
                <a:rPr lang="en-US" altLang="en-US" sz="3000" dirty="0">
                  <a:solidFill>
                    <a:srgbClr val="FFC000"/>
                  </a:solidFill>
                </a:rPr>
                <a:t>(</a:t>
              </a:r>
              <a:r>
                <a:rPr lang="en-US" altLang="en-US" sz="3000" dirty="0">
                  <a:solidFill>
                    <a:srgbClr val="FF0000"/>
                  </a:solidFill>
                </a:rPr>
                <a:t>I</a:t>
              </a:r>
              <a:r>
                <a:rPr lang="en-US" altLang="en-US" sz="3000" dirty="0">
                  <a:solidFill>
                    <a:srgbClr val="FFC000"/>
                  </a:solidFill>
                </a:rPr>
                <a:t>)=P(</a:t>
              </a:r>
              <a:r>
                <a:rPr lang="en-US" altLang="en-US" sz="3000" dirty="0">
                  <a:solidFill>
                    <a:srgbClr val="FF0000"/>
                  </a:solidFill>
                </a:rPr>
                <a:t>I</a:t>
              </a:r>
              <a:r>
                <a:rPr lang="en-US" altLang="en-US" sz="3000" dirty="0">
                  <a:solidFill>
                    <a:srgbClr val="FFC000"/>
                  </a:solidFill>
                </a:rPr>
                <a:t>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9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 dirty="0">
                  <a:solidFill>
                    <a:srgbClr val="FF0000"/>
                  </a:solidFill>
                </a:rPr>
                <a:t>I</a:t>
              </a:r>
              <a:r>
                <a:rPr lang="en-US" altLang="en-US" sz="3000" dirty="0">
                  <a:solidFill>
                    <a:srgbClr val="FFC000"/>
                  </a:solidFill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9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 dirty="0">
                  <a:solidFill>
                    <a:schemeClr val="accent2"/>
                  </a:solidFill>
                </a:rPr>
                <a:t>A</a:t>
              </a:r>
              <a:r>
                <a:rPr lang="en-US" altLang="en-US" sz="3000" dirty="0">
                  <a:solidFill>
                    <a:srgbClr val="FFC000"/>
                  </a:solidFill>
                </a:rPr>
                <a:t>,</a:t>
              </a:r>
            </a:p>
          </p:txBody>
        </p:sp>
      </p:grp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sp>
        <p:nvSpPr>
          <p:cNvPr id="94" name="Rectangle 44"/>
          <p:cNvSpPr>
            <a:spLocks noChangeArrowheads="1"/>
          </p:cNvSpPr>
          <p:nvPr/>
        </p:nvSpPr>
        <p:spPr bwMode="auto">
          <a:xfrm>
            <a:off x="1065213" y="45720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FFFFFF"/>
                </a:solidFill>
              </a:rPr>
              <a:t>Problem </a:t>
            </a:r>
            <a:r>
              <a:rPr lang="en-US" altLang="en-US" dirty="0">
                <a:solidFill>
                  <a:srgbClr val="FFC000"/>
                </a:solidFill>
              </a:rPr>
              <a:t>P</a:t>
            </a:r>
            <a:r>
              <a:rPr lang="en-US" altLang="en-US" i="0" dirty="0">
                <a:solidFill>
                  <a:srgbClr val="FFFFFF"/>
                </a:solidFill>
              </a:rPr>
              <a:t> is </a:t>
            </a:r>
            <a:r>
              <a:rPr lang="en-US" altLang="en-US" i="0" dirty="0">
                <a:solidFill>
                  <a:srgbClr val="FFFF00"/>
                </a:solidFill>
              </a:rPr>
              <a:t>computable </a:t>
            </a:r>
            <a:r>
              <a:rPr lang="en-US" altLang="en-US" i="0" dirty="0">
                <a:solidFill>
                  <a:srgbClr val="F2F2F2"/>
                </a:solidFill>
              </a:rPr>
              <a:t>if </a:t>
            </a:r>
          </a:p>
        </p:txBody>
      </p:sp>
      <p:grpSp>
        <p:nvGrpSpPr>
          <p:cNvPr id="44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4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6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49" name="AutoShape 40"/>
          <p:cNvSpPr>
            <a:spLocks noChangeArrowheads="1"/>
          </p:cNvSpPr>
          <p:nvPr/>
        </p:nvSpPr>
        <p:spPr bwMode="auto">
          <a:xfrm>
            <a:off x="2133600" y="4456110"/>
            <a:ext cx="6400800" cy="1868490"/>
          </a:xfrm>
          <a:prstGeom prst="wedgeRoundRectCallout">
            <a:avLst>
              <a:gd name="adj1" fmla="val -65249"/>
              <a:gd name="adj2" fmla="val -39391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Ok, but I found in set of keys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dirty="0">
                <a:solidFill>
                  <a:srgbClr val="FF0000"/>
                </a:solidFill>
              </a:rPr>
              <a:t>I = </a:t>
            </a:r>
            <a:r>
              <a:rPr lang="en-US" altLang="en-US" sz="2800" dirty="0">
                <a:solidFill>
                  <a:srgbClr val="FF0000"/>
                </a:solidFill>
                <a:sym typeface="Symbol"/>
              </a:rPr>
              <a:t>key</a:t>
            </a:r>
            <a:r>
              <a:rPr lang="en-US" altLang="en-US" sz="2800" baseline="-25000" dirty="0">
                <a:solidFill>
                  <a:srgbClr val="FF0000"/>
                </a:solidFill>
                <a:sym typeface="Symbol"/>
              </a:rPr>
              <a:t>1</a:t>
            </a:r>
            <a:r>
              <a:rPr lang="en-US" altLang="en-US" sz="2800" dirty="0">
                <a:solidFill>
                  <a:srgbClr val="FF0000"/>
                </a:solidFill>
                <a:sym typeface="Symbol"/>
              </a:rPr>
              <a:t>,…, </a:t>
            </a:r>
            <a:r>
              <a:rPr lang="en-US" altLang="en-US" sz="2800" dirty="0" err="1">
                <a:solidFill>
                  <a:srgbClr val="FF0000"/>
                </a:solidFill>
                <a:sym typeface="Symbol"/>
              </a:rPr>
              <a:t>key</a:t>
            </a:r>
            <a:r>
              <a:rPr lang="en-US" altLang="en-US" sz="2800" baseline="-25000" dirty="0" err="1">
                <a:solidFill>
                  <a:srgbClr val="FF0000"/>
                </a:solidFill>
                <a:sym typeface="Symbol"/>
              </a:rPr>
              <a:t>n</a:t>
            </a:r>
            <a:r>
              <a:rPr lang="en-US" altLang="en-US" sz="2800" dirty="0">
                <a:solidFill>
                  <a:srgbClr val="FF0000"/>
                </a:solidFill>
                <a:sym typeface="Symbol"/>
              </a:rPr>
              <a:t></a:t>
            </a:r>
            <a:br>
              <a:rPr lang="en-US" altLang="en-US" sz="2800" dirty="0">
                <a:solidFill>
                  <a:srgbClr val="FF0000"/>
                </a:solidFill>
                <a:sym typeface="Symbol"/>
              </a:rPr>
            </a:br>
            <a:r>
              <a:rPr lang="en-US" altLang="en-US" sz="2800" i="0" dirty="0">
                <a:solidFill>
                  <a:srgbClr val="FFFFFF"/>
                </a:solidFill>
                <a:sym typeface="Symbol"/>
              </a:rPr>
              <a:t>for which lots of collisions happen</a:t>
            </a:r>
            <a:br>
              <a:rPr lang="en-US" altLang="en-US" sz="2800" i="0" dirty="0">
                <a:solidFill>
                  <a:srgbClr val="FFFFFF"/>
                </a:solidFill>
                <a:sym typeface="Symbol"/>
              </a:rPr>
            </a:br>
            <a:r>
              <a:rPr lang="en-US" altLang="en-US" sz="2800" i="0" dirty="0">
                <a:solidFill>
                  <a:srgbClr val="FFFFFF"/>
                </a:solidFill>
                <a:sym typeface="Symbol"/>
              </a:rPr>
              <a:t>and hence the time is bad.</a:t>
            </a:r>
          </a:p>
        </p:txBody>
      </p:sp>
      <p:sp>
        <p:nvSpPr>
          <p:cNvPr id="3" name="Rectangle 2"/>
          <p:cNvSpPr/>
          <p:nvPr/>
        </p:nvSpPr>
        <p:spPr>
          <a:xfrm>
            <a:off x="4203526" y="863252"/>
            <a:ext cx="2888804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000" i="0" dirty="0">
                <a:solidFill>
                  <a:srgbClr val="FFC000"/>
                </a:solidFill>
              </a:rPr>
              <a:t>&amp;</a:t>
            </a:r>
            <a:r>
              <a:rPr lang="en-US" altLang="en-US" i="0" dirty="0">
                <a:solidFill>
                  <a:srgbClr val="FFC000"/>
                </a:solidFill>
              </a:rPr>
              <a:t> Time</a:t>
            </a:r>
            <a:r>
              <a:rPr lang="en-US" altLang="en-US" dirty="0">
                <a:solidFill>
                  <a:srgbClr val="FFC000"/>
                </a:solidFill>
              </a:rPr>
              <a:t>(</a:t>
            </a:r>
            <a:r>
              <a:rPr lang="en-US" altLang="en-US" dirty="0">
                <a:solidFill>
                  <a:schemeClr val="accent2"/>
                </a:solidFill>
              </a:rPr>
              <a:t>A</a:t>
            </a:r>
            <a:r>
              <a:rPr lang="en-US" altLang="en-US" i="0" dirty="0">
                <a:solidFill>
                  <a:srgbClr val="FFC000"/>
                </a:solidFill>
              </a:rPr>
              <a:t>,</a:t>
            </a:r>
            <a:r>
              <a:rPr lang="en-US" altLang="en-US" dirty="0">
                <a:solidFill>
                  <a:srgbClr val="FF0000"/>
                </a:solidFill>
              </a:rPr>
              <a:t>I</a:t>
            </a:r>
            <a:r>
              <a:rPr lang="en-US" altLang="en-US" dirty="0">
                <a:solidFill>
                  <a:srgbClr val="FFC000"/>
                </a:solidFill>
              </a:rPr>
              <a:t>) </a:t>
            </a:r>
            <a:r>
              <a:rPr lang="en-US" altLang="en-US" dirty="0">
                <a:solidFill>
                  <a:srgbClr val="FFC000"/>
                </a:solidFill>
                <a:latin typeface="Times New Roman"/>
                <a:cs typeface="Times New Roman"/>
              </a:rPr>
              <a:t>≤ T</a:t>
            </a:r>
            <a:r>
              <a:rPr lang="en-US" altLang="en-US" dirty="0">
                <a:solidFill>
                  <a:srgbClr val="FFC000"/>
                </a:solidFill>
              </a:rPr>
              <a:t>   </a:t>
            </a:r>
          </a:p>
        </p:txBody>
      </p:sp>
      <p:grpSp>
        <p:nvGrpSpPr>
          <p:cNvPr id="62" name="Group 21"/>
          <p:cNvGrpSpPr>
            <a:grpSpLocks/>
          </p:cNvGrpSpPr>
          <p:nvPr/>
        </p:nvGrpSpPr>
        <p:grpSpPr bwMode="auto">
          <a:xfrm>
            <a:off x="-228600" y="2197100"/>
            <a:ext cx="960650" cy="1689100"/>
            <a:chOff x="4560" y="1645"/>
            <a:chExt cx="849" cy="1475"/>
          </a:xfrm>
        </p:grpSpPr>
        <p:grpSp>
          <p:nvGrpSpPr>
            <p:cNvPr id="6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7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7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6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2895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94" grpId="0"/>
      <p:bldP spid="49" grpId="0" animBg="1" autoUpdateAnimBg="0"/>
      <p:bldP spid="3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749300" y="1905000"/>
            <a:ext cx="7327900" cy="568866"/>
          </a:xfrm>
          <a:prstGeom prst="wedgeRoundRectCallout">
            <a:avLst>
              <a:gd name="adj1" fmla="val 63790"/>
              <a:gd name="adj2" fmla="val -2837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I have a </a:t>
            </a:r>
            <a:r>
              <a:rPr lang="en-US" altLang="en-US" sz="2800" i="0" dirty="0">
                <a:solidFill>
                  <a:srgbClr val="CC00CC"/>
                </a:solidFill>
              </a:rPr>
              <a:t>random</a:t>
            </a:r>
            <a:r>
              <a:rPr lang="en-US" altLang="en-US" sz="2800" i="0" dirty="0">
                <a:solidFill>
                  <a:srgbClr val="FFFFFF"/>
                </a:solidFill>
              </a:rPr>
              <a:t> algorithm </a:t>
            </a:r>
            <a:r>
              <a:rPr lang="en-US" altLang="en-US" sz="2800" dirty="0">
                <a:solidFill>
                  <a:schemeClr val="accent2"/>
                </a:solidFill>
              </a:rPr>
              <a:t>A</a:t>
            </a:r>
            <a:r>
              <a:rPr lang="en-US" altLang="en-US" sz="2800" i="0" dirty="0">
                <a:solidFill>
                  <a:srgbClr val="FFFFFF"/>
                </a:solidFill>
              </a:rPr>
              <a:t> that I claim works.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766949" y="2566416"/>
            <a:ext cx="8300851" cy="990600"/>
          </a:xfrm>
          <a:prstGeom prst="wedgeRoundRectCallout">
            <a:avLst>
              <a:gd name="adj1" fmla="val -51063"/>
              <a:gd name="adj2" fmla="val -1166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I know the algorithm </a:t>
            </a:r>
            <a:r>
              <a:rPr lang="en-US" altLang="en-US" sz="2800" dirty="0">
                <a:solidFill>
                  <a:schemeClr val="accent2"/>
                </a:solidFill>
              </a:rPr>
              <a:t>A</a:t>
            </a:r>
            <a:r>
              <a:rPr lang="en-US" altLang="en-US" sz="2800" i="0" dirty="0">
                <a:solidFill>
                  <a:srgbClr val="FFFFFF"/>
                </a:solidFill>
              </a:rPr>
              <a:t>, but not its random coin flips </a:t>
            </a:r>
            <a:r>
              <a:rPr lang="en-US" altLang="en-US" sz="2800" dirty="0">
                <a:solidFill>
                  <a:srgbClr val="CC00CC"/>
                </a:solidFill>
              </a:rPr>
              <a:t>R</a:t>
            </a:r>
            <a:r>
              <a:rPr lang="en-US" altLang="en-US" sz="2800" i="0" dirty="0">
                <a:solidFill>
                  <a:srgbClr val="FFFFFF"/>
                </a:solidFill>
              </a:rPr>
              <a:t>.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I do my best to give you a worst case input </a:t>
            </a:r>
            <a:r>
              <a:rPr lang="en-US" altLang="en-US" sz="2800" dirty="0">
                <a:solidFill>
                  <a:srgbClr val="FF0000"/>
                </a:solidFill>
              </a:rPr>
              <a:t>I</a:t>
            </a:r>
            <a:r>
              <a:rPr lang="en-US" altLang="en-US" sz="2800" i="0" dirty="0">
                <a:solidFill>
                  <a:srgbClr val="FFFFFF"/>
                </a:solidFill>
              </a:rPr>
              <a:t>.</a:t>
            </a:r>
          </a:p>
        </p:txBody>
      </p:sp>
      <p:grpSp>
        <p:nvGrpSpPr>
          <p:cNvPr id="6" name="Group 1"/>
          <p:cNvGrpSpPr>
            <a:grpSpLocks/>
          </p:cNvGrpSpPr>
          <p:nvPr/>
        </p:nvGrpSpPr>
        <p:grpSpPr bwMode="auto">
          <a:xfrm>
            <a:off x="533400" y="914400"/>
            <a:ext cx="4307040" cy="554036"/>
            <a:chOff x="1066800" y="1335087"/>
            <a:chExt cx="4307040" cy="554037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2825902" cy="553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 dirty="0">
                  <a:solidFill>
                    <a:srgbClr val="FFC000"/>
                  </a:solidFill>
                </a:rPr>
                <a:t> </a:t>
              </a:r>
              <a:r>
                <a:rPr lang="en-US" altLang="en-US" sz="3000" dirty="0">
                  <a:solidFill>
                    <a:srgbClr val="CC00CC"/>
                  </a:solidFill>
                </a:rPr>
                <a:t>R</a:t>
              </a:r>
              <a:r>
                <a:rPr lang="en-US" altLang="en-US" sz="3000" dirty="0">
                  <a:solidFill>
                    <a:srgbClr val="FFC000"/>
                  </a:solidFill>
                </a:rPr>
                <a:t>,   </a:t>
              </a:r>
              <a:r>
                <a:rPr lang="en-US" altLang="en-US" sz="3000" dirty="0">
                  <a:solidFill>
                    <a:schemeClr val="accent2"/>
                  </a:solidFill>
                </a:rPr>
                <a:t>A</a:t>
              </a:r>
              <a:r>
                <a:rPr lang="en-US" altLang="en-US" sz="3000" baseline="-25000" dirty="0">
                  <a:solidFill>
                    <a:srgbClr val="CC00CC"/>
                  </a:solidFill>
                </a:rPr>
                <a:t>R</a:t>
              </a:r>
              <a:r>
                <a:rPr lang="en-US" altLang="en-US" sz="3000" dirty="0">
                  <a:solidFill>
                    <a:srgbClr val="FFC000"/>
                  </a:solidFill>
                </a:rPr>
                <a:t>(</a:t>
              </a:r>
              <a:r>
                <a:rPr lang="en-US" altLang="en-US" sz="3000" dirty="0">
                  <a:solidFill>
                    <a:srgbClr val="FF0000"/>
                  </a:solidFill>
                </a:rPr>
                <a:t>I</a:t>
              </a:r>
              <a:r>
                <a:rPr lang="en-US" altLang="en-US" sz="3000" dirty="0">
                  <a:solidFill>
                    <a:srgbClr val="FFC000"/>
                  </a:solidFill>
                </a:rPr>
                <a:t>)=P(</a:t>
              </a:r>
              <a:r>
                <a:rPr lang="en-US" altLang="en-US" sz="3000" dirty="0">
                  <a:solidFill>
                    <a:srgbClr val="FF0000"/>
                  </a:solidFill>
                </a:rPr>
                <a:t>I</a:t>
              </a:r>
              <a:r>
                <a:rPr lang="en-US" altLang="en-US" sz="3000" dirty="0">
                  <a:solidFill>
                    <a:srgbClr val="FFC000"/>
                  </a:solidFill>
                </a:rPr>
                <a:t>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 dirty="0">
                  <a:solidFill>
                    <a:srgbClr val="FF0000"/>
                  </a:solidFill>
                </a:rPr>
                <a:t>I</a:t>
              </a:r>
              <a:r>
                <a:rPr lang="en-US" altLang="en-US" sz="3000" dirty="0">
                  <a:solidFill>
                    <a:srgbClr val="FFC000"/>
                  </a:solidFill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728084" cy="553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 dirty="0">
                  <a:solidFill>
                    <a:schemeClr val="accent2"/>
                  </a:solidFill>
                </a:rPr>
                <a:t>A</a:t>
              </a:r>
              <a:r>
                <a:rPr lang="en-US" altLang="en-US" sz="3000" dirty="0">
                  <a:solidFill>
                    <a:srgbClr val="FFC000"/>
                  </a:solidFill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442686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FFFFFF"/>
                </a:solidFill>
              </a:rPr>
              <a:t>Problem </a:t>
            </a:r>
            <a:r>
              <a:rPr lang="en-US" altLang="en-US" dirty="0">
                <a:solidFill>
                  <a:srgbClr val="FFC000"/>
                </a:solidFill>
              </a:rPr>
              <a:t>P</a:t>
            </a:r>
            <a:r>
              <a:rPr lang="en-US" altLang="en-US" i="0" dirty="0">
                <a:solidFill>
                  <a:srgbClr val="FFFFFF"/>
                </a:solidFill>
              </a:rPr>
              <a:t> is </a:t>
            </a:r>
            <a:r>
              <a:rPr lang="en-US" altLang="en-US" i="0" dirty="0">
                <a:solidFill>
                  <a:srgbClr val="FFFF00"/>
                </a:solidFill>
              </a:rPr>
              <a:t>computable </a:t>
            </a:r>
            <a:r>
              <a:rPr lang="en-US" altLang="en-US" i="0" dirty="0">
                <a:solidFill>
                  <a:srgbClr val="F2F2F2"/>
                </a:solidFill>
              </a:rPr>
              <a:t>by a </a:t>
            </a:r>
            <a:r>
              <a:rPr lang="en-US" altLang="en-US" i="0" dirty="0">
                <a:solidFill>
                  <a:srgbClr val="CC00CC"/>
                </a:solidFill>
              </a:rPr>
              <a:t>random</a:t>
            </a:r>
            <a:r>
              <a:rPr lang="en-US" altLang="en-US" i="0" dirty="0">
                <a:solidFill>
                  <a:srgbClr val="F2F2F2"/>
                </a:solidFill>
              </a:rPr>
              <a:t> algorithm 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5338" y="5593556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197100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48" name="AutoShape 38"/>
          <p:cNvSpPr>
            <a:spLocks noChangeArrowheads="1"/>
          </p:cNvSpPr>
          <p:nvPr/>
        </p:nvSpPr>
        <p:spPr bwMode="auto">
          <a:xfrm>
            <a:off x="6781006" y="914400"/>
            <a:ext cx="2058194" cy="990600"/>
          </a:xfrm>
          <a:prstGeom prst="wedgeRoundRectCallout">
            <a:avLst>
              <a:gd name="adj1" fmla="val 24299"/>
              <a:gd name="adj2" fmla="val 6540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Remember Quick Sort</a:t>
            </a:r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79334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" name="Rectangle 2"/>
          <p:cNvSpPr>
            <a:spLocks noChangeArrowheads="1"/>
          </p:cNvSpPr>
          <p:nvPr/>
        </p:nvSpPr>
        <p:spPr bwMode="auto">
          <a:xfrm>
            <a:off x="1905000" y="1295401"/>
            <a:ext cx="432881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dirty="0" err="1">
                <a:solidFill>
                  <a:srgbClr val="FFC000"/>
                </a:solidFill>
              </a:rPr>
              <a:t>Expected</a:t>
            </a:r>
            <a:r>
              <a:rPr lang="en-US" altLang="en-US" sz="3000" baseline="-25000" dirty="0" err="1">
                <a:solidFill>
                  <a:srgbClr val="CC00CC"/>
                </a:solidFill>
              </a:rPr>
              <a:t>R</a:t>
            </a:r>
            <a:r>
              <a:rPr lang="en-US" altLang="en-US" sz="3000" dirty="0">
                <a:solidFill>
                  <a:srgbClr val="FFC000"/>
                </a:solidFill>
              </a:rPr>
              <a:t>  </a:t>
            </a:r>
            <a:r>
              <a:rPr lang="en-US" altLang="en-US" sz="3000" i="0" dirty="0">
                <a:solidFill>
                  <a:srgbClr val="FFC000"/>
                </a:solidFill>
              </a:rPr>
              <a:t>Time</a:t>
            </a:r>
            <a:r>
              <a:rPr lang="en-US" altLang="en-US" sz="3000" dirty="0">
                <a:solidFill>
                  <a:srgbClr val="FFC000"/>
                </a:solidFill>
              </a:rPr>
              <a:t>(</a:t>
            </a:r>
            <a:r>
              <a:rPr lang="en-US" altLang="en-US" sz="3000" dirty="0">
                <a:solidFill>
                  <a:schemeClr val="accent2"/>
                </a:solidFill>
              </a:rPr>
              <a:t>A</a:t>
            </a:r>
            <a:r>
              <a:rPr lang="en-US" altLang="en-US" sz="3000" baseline="-25000" dirty="0">
                <a:solidFill>
                  <a:srgbClr val="CC00CC"/>
                </a:solidFill>
              </a:rPr>
              <a:t>R</a:t>
            </a:r>
            <a:r>
              <a:rPr lang="en-US" altLang="en-US" sz="3000" i="0" dirty="0">
                <a:solidFill>
                  <a:srgbClr val="FFC000"/>
                </a:solidFill>
              </a:rPr>
              <a:t>,</a:t>
            </a:r>
            <a:r>
              <a:rPr lang="en-US" altLang="en-US" sz="3000" dirty="0">
                <a:solidFill>
                  <a:srgbClr val="FF0000"/>
                </a:solidFill>
              </a:rPr>
              <a:t>I</a:t>
            </a:r>
            <a:r>
              <a:rPr lang="en-US" altLang="en-US" sz="3000" dirty="0">
                <a:solidFill>
                  <a:srgbClr val="FFC000"/>
                </a:solidFill>
              </a:rPr>
              <a:t>) </a:t>
            </a:r>
            <a:r>
              <a:rPr lang="en-US" altLang="en-US" sz="3000" dirty="0">
                <a:solidFill>
                  <a:srgbClr val="FFC000"/>
                </a:solidFill>
                <a:latin typeface="Times New Roman"/>
                <a:cs typeface="Times New Roman"/>
              </a:rPr>
              <a:t>≤ T</a:t>
            </a:r>
            <a:r>
              <a:rPr lang="en-US" altLang="en-US" sz="3000" dirty="0">
                <a:solidFill>
                  <a:srgbClr val="FFC000"/>
                </a:solidFill>
              </a:rPr>
              <a:t> </a:t>
            </a:r>
          </a:p>
        </p:txBody>
      </p:sp>
      <p:sp>
        <p:nvSpPr>
          <p:cNvPr id="66" name="AutoShape 8"/>
          <p:cNvSpPr>
            <a:spLocks noChangeArrowheads="1"/>
          </p:cNvSpPr>
          <p:nvPr/>
        </p:nvSpPr>
        <p:spPr bwMode="auto">
          <a:xfrm>
            <a:off x="134938" y="3657600"/>
            <a:ext cx="4284662" cy="1069975"/>
          </a:xfrm>
          <a:prstGeom prst="wedgeRectCallout">
            <a:avLst>
              <a:gd name="adj1" fmla="val -27104"/>
              <a:gd name="adj2" fmla="val 58615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 random coin flips </a:t>
            </a:r>
            <a:r>
              <a:rPr lang="en-US" altLang="en-US" sz="2800" dirty="0">
                <a:solidFill>
                  <a:srgbClr val="CC00CC"/>
                </a:solidFill>
              </a:rPr>
              <a:t>R</a:t>
            </a:r>
            <a:r>
              <a:rPr lang="en-US" altLang="en-US" sz="2800" i="0" dirty="0">
                <a:solidFill>
                  <a:srgbClr val="FFFFFF"/>
                </a:solidFill>
              </a:rPr>
              <a:t> are independent of the input.</a:t>
            </a:r>
          </a:p>
        </p:txBody>
      </p:sp>
      <p:sp>
        <p:nvSpPr>
          <p:cNvPr id="67" name="AutoShape 39"/>
          <p:cNvSpPr>
            <a:spLocks noChangeArrowheads="1"/>
          </p:cNvSpPr>
          <p:nvPr/>
        </p:nvSpPr>
        <p:spPr bwMode="auto">
          <a:xfrm>
            <a:off x="762000" y="4804053"/>
            <a:ext cx="8177734" cy="606147"/>
          </a:xfrm>
          <a:prstGeom prst="wedgeRoundRectCallout">
            <a:avLst>
              <a:gd name="adj1" fmla="val 36424"/>
              <a:gd name="adj2" fmla="val -7858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Actually my algorithm always gives the right answer.</a:t>
            </a:r>
          </a:p>
        </p:txBody>
      </p:sp>
      <p:sp>
        <p:nvSpPr>
          <p:cNvPr id="68" name="AutoShape 8"/>
          <p:cNvSpPr>
            <a:spLocks noChangeArrowheads="1"/>
          </p:cNvSpPr>
          <p:nvPr/>
        </p:nvSpPr>
        <p:spPr bwMode="auto">
          <a:xfrm>
            <a:off x="2057400" y="5486400"/>
            <a:ext cx="6736246" cy="1295400"/>
          </a:xfrm>
          <a:prstGeom prst="wedgeRectCallout">
            <a:avLst>
              <a:gd name="adj1" fmla="val -55712"/>
              <a:gd name="adj2" fmla="val -2515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And for </a:t>
            </a:r>
            <a:r>
              <a:rPr lang="en-US" altLang="en-US" sz="2800" i="0" dirty="0">
                <a:solidFill>
                  <a:schemeClr val="tx2"/>
                </a:solidFill>
              </a:rPr>
              <a:t>EVERY</a:t>
            </a:r>
            <a:r>
              <a:rPr lang="en-US" altLang="en-US" sz="2800" i="0" dirty="0">
                <a:solidFill>
                  <a:srgbClr val="FFFFFF"/>
                </a:solidFill>
              </a:rPr>
              <a:t> input </a:t>
            </a:r>
            <a:r>
              <a:rPr lang="en-US" altLang="en-US" sz="2800" dirty="0">
                <a:solidFill>
                  <a:srgbClr val="FF0000"/>
                </a:solidFill>
              </a:rPr>
              <a:t>I</a:t>
            </a:r>
            <a:r>
              <a:rPr lang="en-US" altLang="en-US" sz="2800" i="0" dirty="0">
                <a:solidFill>
                  <a:srgbClr val="FFFFFF"/>
                </a:solidFill>
              </a:rPr>
              <a:t>,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the expected running time (over choice of </a:t>
            </a:r>
            <a:r>
              <a:rPr lang="en-US" altLang="en-US" sz="2800" dirty="0">
                <a:solidFill>
                  <a:srgbClr val="CC00CC"/>
                </a:solidFill>
              </a:rPr>
              <a:t>R</a:t>
            </a:r>
            <a:r>
              <a:rPr lang="en-US" altLang="en-US" sz="2800" i="0" dirty="0">
                <a:solidFill>
                  <a:srgbClr val="FFFFFF"/>
                </a:solidFill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is great.</a:t>
            </a:r>
          </a:p>
        </p:txBody>
      </p:sp>
      <p:sp>
        <p:nvSpPr>
          <p:cNvPr id="70" name="AutoShape 8"/>
          <p:cNvSpPr>
            <a:spLocks noChangeArrowheads="1"/>
          </p:cNvSpPr>
          <p:nvPr/>
        </p:nvSpPr>
        <p:spPr bwMode="auto">
          <a:xfrm>
            <a:off x="4478338" y="3657600"/>
            <a:ext cx="4589462" cy="1069975"/>
          </a:xfrm>
          <a:prstGeom prst="wedgeRectCallout">
            <a:avLst>
              <a:gd name="adj1" fmla="val -58970"/>
              <a:gd name="adj2" fmla="val 58615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There are worst case coin flips but not worst case inputs.</a:t>
            </a:r>
          </a:p>
        </p:txBody>
      </p:sp>
    </p:spTree>
    <p:extLst>
      <p:ext uri="{BB962C8B-B14F-4D97-AF65-F5344CB8AC3E}">
        <p14:creationId xmlns:p14="http://schemas.microsoft.com/office/powerpoint/2010/main" val="32671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7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27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4" grpId="0" animBg="1" autoUpdateAnimBg="0"/>
      <p:bldP spid="327688" grpId="0"/>
      <p:bldP spid="48" grpId="0" animBg="1" autoUpdateAnimBg="0"/>
      <p:bldP spid="63" grpId="0"/>
      <p:bldP spid="66" grpId="0" animBg="1"/>
      <p:bldP spid="67" grpId="0" animBg="1" autoUpdateAnimBg="0"/>
      <p:bldP spid="68" grpId="0" animBg="1"/>
      <p:bldP spid="70" grpId="0" animBg="1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Random Hash Functions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60684222"/>
              </p:ext>
            </p:extLst>
          </p:nvPr>
        </p:nvGraphicFramePr>
        <p:xfrm>
          <a:off x="4060906" y="2117006"/>
          <a:ext cx="966754" cy="3613156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3758652" y="2043529"/>
            <a:ext cx="364202" cy="3662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endParaRPr lang="en-US" sz="2400" i="0" dirty="0"/>
          </a:p>
        </p:txBody>
      </p:sp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2194005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206376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111180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59" name="AutoShape 40"/>
          <p:cNvSpPr>
            <a:spLocks noChangeArrowheads="1"/>
          </p:cNvSpPr>
          <p:nvPr/>
        </p:nvSpPr>
        <p:spPr bwMode="auto">
          <a:xfrm>
            <a:off x="5071493" y="663873"/>
            <a:ext cx="4072507" cy="659159"/>
          </a:xfrm>
          <a:prstGeom prst="wedgeRoundRectCallout">
            <a:avLst>
              <a:gd name="adj1" fmla="val -37436"/>
              <a:gd name="adj2" fmla="val 6656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Fix the </a:t>
            </a:r>
            <a:r>
              <a:rPr lang="en-US" altLang="en-US" sz="2800" i="0" dirty="0">
                <a:solidFill>
                  <a:srgbClr val="FF0000"/>
                </a:solidFill>
              </a:rPr>
              <a:t>worst case </a:t>
            </a:r>
            <a:r>
              <a:rPr lang="en-US" altLang="en-US" sz="2800" i="0" dirty="0">
                <a:solidFill>
                  <a:srgbClr val="FFFFFF"/>
                </a:solidFill>
              </a:rPr>
              <a:t>input </a:t>
            </a:r>
            <a:r>
              <a:rPr lang="en-US" altLang="en-US" sz="2800" dirty="0">
                <a:solidFill>
                  <a:srgbClr val="FF0000"/>
                </a:solidFill>
              </a:rPr>
              <a:t>I</a:t>
            </a:r>
            <a:endParaRPr lang="en-US" altLang="en-US" sz="2800" i="0" dirty="0">
              <a:solidFill>
                <a:srgbClr val="FFFFFF"/>
              </a:solidFill>
            </a:endParaRPr>
          </a:p>
        </p:txBody>
      </p:sp>
      <p:grpSp>
        <p:nvGrpSpPr>
          <p:cNvPr id="70" name="Group 21"/>
          <p:cNvGrpSpPr>
            <a:grpSpLocks/>
          </p:cNvGrpSpPr>
          <p:nvPr/>
        </p:nvGrpSpPr>
        <p:grpSpPr bwMode="auto">
          <a:xfrm>
            <a:off x="0" y="3449638"/>
            <a:ext cx="1347788" cy="2341562"/>
            <a:chOff x="4560" y="1645"/>
            <a:chExt cx="849" cy="1475"/>
          </a:xfrm>
        </p:grpSpPr>
        <p:grpSp>
          <p:nvGrpSpPr>
            <p:cNvPr id="72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91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8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75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99" name="AutoShape 38"/>
          <p:cNvSpPr>
            <a:spLocks noChangeArrowheads="1"/>
          </p:cNvSpPr>
          <p:nvPr/>
        </p:nvSpPr>
        <p:spPr bwMode="auto">
          <a:xfrm>
            <a:off x="5146782" y="1371600"/>
            <a:ext cx="3845495" cy="1438875"/>
          </a:xfrm>
          <a:prstGeom prst="wedgeRoundRectCallout">
            <a:avLst>
              <a:gd name="adj1" fmla="val 33416"/>
              <a:gd name="adj2" fmla="val 189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Choose a random mapping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dirty="0">
                <a:solidFill>
                  <a:srgbClr val="CC00CC"/>
                </a:solidFill>
              </a:rPr>
              <a:t>Hash(</a:t>
            </a:r>
            <a:r>
              <a:rPr lang="en-US" altLang="en-US" sz="2800" dirty="0">
                <a:solidFill>
                  <a:srgbClr val="FFC000"/>
                </a:solidFill>
              </a:rPr>
              <a:t>key</a:t>
            </a:r>
            <a:r>
              <a:rPr lang="en-US" altLang="en-US" sz="2800" dirty="0">
                <a:solidFill>
                  <a:srgbClr val="CC00CC"/>
                </a:solidFill>
              </a:rPr>
              <a:t>)</a:t>
            </a:r>
            <a:r>
              <a:rPr lang="en-US" altLang="en-US" sz="2800" dirty="0">
                <a:solidFill>
                  <a:srgbClr val="FFC000"/>
                </a:solidFill>
              </a:rPr>
              <a:t> = </a:t>
            </a:r>
            <a:r>
              <a:rPr lang="en-US" altLang="en-US" sz="2800" dirty="0" err="1"/>
              <a:t>i</a:t>
            </a:r>
            <a:r>
              <a:rPr lang="en-US" altLang="en-US" sz="2800" i="0" dirty="0">
                <a:solidFill>
                  <a:srgbClr val="FFFFFF"/>
                </a:solidFill>
              </a:rPr>
              <a:t>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grpSp>
        <p:nvGrpSpPr>
          <p:cNvPr id="118" name="Group 117"/>
          <p:cNvGrpSpPr/>
          <p:nvPr/>
        </p:nvGrpSpPr>
        <p:grpSpPr>
          <a:xfrm>
            <a:off x="-54300" y="1092200"/>
            <a:ext cx="1730700" cy="2277765"/>
            <a:chOff x="-54300" y="1092200"/>
            <a:chExt cx="1730700" cy="2277765"/>
          </a:xfrm>
        </p:grpSpPr>
        <p:sp>
          <p:nvSpPr>
            <p:cNvPr id="119" name="Rectangle 43"/>
            <p:cNvSpPr>
              <a:spLocks noChangeArrowheads="1"/>
            </p:cNvSpPr>
            <p:nvPr/>
          </p:nvSpPr>
          <p:spPr bwMode="auto">
            <a:xfrm>
              <a:off x="-54300" y="1092200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287 005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1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20" name="Rectangle 43"/>
            <p:cNvSpPr>
              <a:spLocks noChangeArrowheads="1"/>
            </p:cNvSpPr>
            <p:nvPr/>
          </p:nvSpPr>
          <p:spPr bwMode="auto">
            <a:xfrm>
              <a:off x="-43943" y="2908300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193 005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5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21" name="Rectangle 43"/>
            <p:cNvSpPr>
              <a:spLocks noChangeArrowheads="1"/>
            </p:cNvSpPr>
            <p:nvPr/>
          </p:nvSpPr>
          <p:spPr bwMode="auto">
            <a:xfrm>
              <a:off x="-18543" y="2573635"/>
              <a:ext cx="160011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287 005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?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22" name="Rectangle 43"/>
            <p:cNvSpPr>
              <a:spLocks noChangeArrowheads="1"/>
            </p:cNvSpPr>
            <p:nvPr/>
          </p:nvSpPr>
          <p:spPr bwMode="auto">
            <a:xfrm>
              <a:off x="-43943" y="1468735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923 005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2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30" name="Rectangle 43"/>
            <p:cNvSpPr>
              <a:spLocks noChangeArrowheads="1"/>
            </p:cNvSpPr>
            <p:nvPr/>
          </p:nvSpPr>
          <p:spPr bwMode="auto">
            <a:xfrm>
              <a:off x="-43943" y="1832570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394 005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3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31" name="Rectangle 43"/>
            <p:cNvSpPr>
              <a:spLocks noChangeArrowheads="1"/>
            </p:cNvSpPr>
            <p:nvPr/>
          </p:nvSpPr>
          <p:spPr bwMode="auto">
            <a:xfrm>
              <a:off x="-43943" y="2183705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482 005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4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</p:grpSp>
      <p:sp>
        <p:nvSpPr>
          <p:cNvPr id="82" name="AutoShape 39"/>
          <p:cNvSpPr>
            <a:spLocks noChangeArrowheads="1"/>
          </p:cNvSpPr>
          <p:nvPr/>
        </p:nvSpPr>
        <p:spPr bwMode="auto">
          <a:xfrm>
            <a:off x="5334000" y="2978944"/>
            <a:ext cx="3733800" cy="983456"/>
          </a:xfrm>
          <a:prstGeom prst="wedgeRoundRectCallout">
            <a:avLst>
              <a:gd name="adj1" fmla="val 21786"/>
              <a:gd name="adj2" fmla="val -7562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We don’t expect there to be a lot of collisions. </a:t>
            </a:r>
          </a:p>
        </p:txBody>
      </p:sp>
      <p:sp>
        <p:nvSpPr>
          <p:cNvPr id="85" name="AutoShape 38"/>
          <p:cNvSpPr>
            <a:spLocks noChangeArrowheads="1"/>
          </p:cNvSpPr>
          <p:nvPr/>
        </p:nvSpPr>
        <p:spPr bwMode="auto">
          <a:xfrm>
            <a:off x="5334001" y="4134170"/>
            <a:ext cx="3733800" cy="2800030"/>
          </a:xfrm>
          <a:prstGeom prst="wedgeRoundRectCallout">
            <a:avLst>
              <a:gd name="adj1" fmla="val 26030"/>
              <a:gd name="adj2" fmla="val -5357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(Actually, the random </a:t>
            </a:r>
            <a:br>
              <a:rPr lang="en-US" altLang="en-US" sz="2400" i="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CC00CC"/>
                </a:solidFill>
              </a:rPr>
              <a:t>Hash </a:t>
            </a:r>
            <a:r>
              <a:rPr lang="en-US" altLang="en-US" sz="2400" i="0" dirty="0"/>
              <a:t>function likely is chosen and fixed before the input comes, but the key is that the worst case input does not “know” the hash function.) </a:t>
            </a:r>
            <a:endParaRPr lang="en-US" altLang="en-US" sz="2000" i="0" dirty="0"/>
          </a:p>
        </p:txBody>
      </p:sp>
      <p:grpSp>
        <p:nvGrpSpPr>
          <p:cNvPr id="77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7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81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0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pic>
        <p:nvPicPr>
          <p:cNvPr id="10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79334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8" name="Group 107"/>
          <p:cNvGrpSpPr/>
          <p:nvPr/>
        </p:nvGrpSpPr>
        <p:grpSpPr>
          <a:xfrm>
            <a:off x="1928288" y="2814795"/>
            <a:ext cx="1184940" cy="2969011"/>
            <a:chOff x="1899260" y="2814795"/>
            <a:chExt cx="1184940" cy="2969011"/>
          </a:xfrm>
        </p:grpSpPr>
        <p:sp>
          <p:nvSpPr>
            <p:cNvPr id="110" name="Rectangle 43"/>
            <p:cNvSpPr>
              <a:spLocks noChangeArrowheads="1"/>
            </p:cNvSpPr>
            <p:nvPr/>
          </p:nvSpPr>
          <p:spPr bwMode="auto">
            <a:xfrm>
              <a:off x="1899260" y="2814795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287 005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11" name="Rectangle 43"/>
            <p:cNvSpPr>
              <a:spLocks noChangeArrowheads="1"/>
            </p:cNvSpPr>
            <p:nvPr/>
          </p:nvSpPr>
          <p:spPr bwMode="auto">
            <a:xfrm>
              <a:off x="1899260" y="4262735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193 005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12" name="Rectangle 43"/>
            <p:cNvSpPr>
              <a:spLocks noChangeArrowheads="1"/>
            </p:cNvSpPr>
            <p:nvPr/>
          </p:nvSpPr>
          <p:spPr bwMode="auto">
            <a:xfrm>
              <a:off x="1899260" y="5322141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923 005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13" name="Rectangle 43"/>
            <p:cNvSpPr>
              <a:spLocks noChangeArrowheads="1"/>
            </p:cNvSpPr>
            <p:nvPr/>
          </p:nvSpPr>
          <p:spPr bwMode="auto">
            <a:xfrm>
              <a:off x="1899260" y="4940597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394 005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14" name="Rectangle 43"/>
            <p:cNvSpPr>
              <a:spLocks noChangeArrowheads="1"/>
            </p:cNvSpPr>
            <p:nvPr/>
          </p:nvSpPr>
          <p:spPr bwMode="auto">
            <a:xfrm>
              <a:off x="1899260" y="3563102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482 005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8117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99" grpId="0" animBg="1"/>
      <p:bldP spid="82" grpId="0" animBg="1" autoUpdateAnimBg="0"/>
      <p:bldP spid="85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364556" y="762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Random Hash Functions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71467254"/>
              </p:ext>
            </p:extLst>
          </p:nvPr>
        </p:nvGraphicFramePr>
        <p:xfrm>
          <a:off x="4060906" y="2117006"/>
          <a:ext cx="966754" cy="3613156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3758652" y="2043529"/>
            <a:ext cx="364202" cy="3662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endParaRPr lang="en-US" sz="2400" i="0" dirty="0"/>
          </a:p>
        </p:txBody>
      </p:sp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2194005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206376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111180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grpSp>
        <p:nvGrpSpPr>
          <p:cNvPr id="70" name="Group 21"/>
          <p:cNvGrpSpPr>
            <a:grpSpLocks/>
          </p:cNvGrpSpPr>
          <p:nvPr/>
        </p:nvGrpSpPr>
        <p:grpSpPr bwMode="auto">
          <a:xfrm>
            <a:off x="0" y="3449638"/>
            <a:ext cx="1347788" cy="2341562"/>
            <a:chOff x="4560" y="1645"/>
            <a:chExt cx="849" cy="1475"/>
          </a:xfrm>
        </p:grpSpPr>
        <p:grpSp>
          <p:nvGrpSpPr>
            <p:cNvPr id="72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91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8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75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7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118" name="Group 117"/>
          <p:cNvGrpSpPr/>
          <p:nvPr/>
        </p:nvGrpSpPr>
        <p:grpSpPr>
          <a:xfrm>
            <a:off x="-54300" y="1092200"/>
            <a:ext cx="1730700" cy="2277765"/>
            <a:chOff x="-54300" y="1092200"/>
            <a:chExt cx="1730700" cy="2277765"/>
          </a:xfrm>
        </p:grpSpPr>
        <p:sp>
          <p:nvSpPr>
            <p:cNvPr id="119" name="Rectangle 43"/>
            <p:cNvSpPr>
              <a:spLocks noChangeArrowheads="1"/>
            </p:cNvSpPr>
            <p:nvPr/>
          </p:nvSpPr>
          <p:spPr bwMode="auto">
            <a:xfrm>
              <a:off x="-54300" y="1092200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287 005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1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20" name="Rectangle 43"/>
            <p:cNvSpPr>
              <a:spLocks noChangeArrowheads="1"/>
            </p:cNvSpPr>
            <p:nvPr/>
          </p:nvSpPr>
          <p:spPr bwMode="auto">
            <a:xfrm>
              <a:off x="-43943" y="2908300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193 005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5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21" name="Rectangle 43"/>
            <p:cNvSpPr>
              <a:spLocks noChangeArrowheads="1"/>
            </p:cNvSpPr>
            <p:nvPr/>
          </p:nvSpPr>
          <p:spPr bwMode="auto">
            <a:xfrm>
              <a:off x="-18543" y="2573635"/>
              <a:ext cx="160011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287 005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?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22" name="Rectangle 43"/>
            <p:cNvSpPr>
              <a:spLocks noChangeArrowheads="1"/>
            </p:cNvSpPr>
            <p:nvPr/>
          </p:nvSpPr>
          <p:spPr bwMode="auto">
            <a:xfrm>
              <a:off x="-43943" y="1468735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923 005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2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30" name="Rectangle 43"/>
            <p:cNvSpPr>
              <a:spLocks noChangeArrowheads="1"/>
            </p:cNvSpPr>
            <p:nvPr/>
          </p:nvSpPr>
          <p:spPr bwMode="auto">
            <a:xfrm>
              <a:off x="-43943" y="1832570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394 005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3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31" name="Rectangle 43"/>
            <p:cNvSpPr>
              <a:spLocks noChangeArrowheads="1"/>
            </p:cNvSpPr>
            <p:nvPr/>
          </p:nvSpPr>
          <p:spPr bwMode="auto">
            <a:xfrm>
              <a:off x="-43943" y="2183705"/>
              <a:ext cx="172034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482 005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4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928288" y="2814795"/>
            <a:ext cx="1184940" cy="2969011"/>
            <a:chOff x="1899260" y="2814795"/>
            <a:chExt cx="1184940" cy="2969011"/>
          </a:xfrm>
        </p:grpSpPr>
        <p:sp>
          <p:nvSpPr>
            <p:cNvPr id="98" name="Rectangle 43"/>
            <p:cNvSpPr>
              <a:spLocks noChangeArrowheads="1"/>
            </p:cNvSpPr>
            <p:nvPr/>
          </p:nvSpPr>
          <p:spPr bwMode="auto">
            <a:xfrm>
              <a:off x="1899260" y="2814795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287 005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00" name="Rectangle 43"/>
            <p:cNvSpPr>
              <a:spLocks noChangeArrowheads="1"/>
            </p:cNvSpPr>
            <p:nvPr/>
          </p:nvSpPr>
          <p:spPr bwMode="auto">
            <a:xfrm>
              <a:off x="1899260" y="4262735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193 005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32" name="Rectangle 43"/>
            <p:cNvSpPr>
              <a:spLocks noChangeArrowheads="1"/>
            </p:cNvSpPr>
            <p:nvPr/>
          </p:nvSpPr>
          <p:spPr bwMode="auto">
            <a:xfrm>
              <a:off x="1899260" y="5322141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923 005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33" name="Rectangle 43"/>
            <p:cNvSpPr>
              <a:spLocks noChangeArrowheads="1"/>
            </p:cNvSpPr>
            <p:nvPr/>
          </p:nvSpPr>
          <p:spPr bwMode="auto">
            <a:xfrm>
              <a:off x="1899260" y="4940597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394 005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34" name="Rectangle 43"/>
            <p:cNvSpPr>
              <a:spLocks noChangeArrowheads="1"/>
            </p:cNvSpPr>
            <p:nvPr/>
          </p:nvSpPr>
          <p:spPr bwMode="auto">
            <a:xfrm>
              <a:off x="1899260" y="3563102"/>
              <a:ext cx="118494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482 005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</p:grpSp>
      <p:pic>
        <p:nvPicPr>
          <p:cNvPr id="997378" name="Picture 2" descr="http://kidsactivitiesblog.com/wp-content/uploads/2012/07/ball-door-game_qm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570822" y="2528062"/>
            <a:ext cx="2327173" cy="2756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3" name="AutoShape 39"/>
          <p:cNvSpPr>
            <a:spLocks noChangeArrowheads="1"/>
          </p:cNvSpPr>
          <p:nvPr/>
        </p:nvSpPr>
        <p:spPr bwMode="auto">
          <a:xfrm>
            <a:off x="5116242" y="540544"/>
            <a:ext cx="3733800" cy="1455813"/>
          </a:xfrm>
          <a:prstGeom prst="wedgeRoundRectCallout">
            <a:avLst>
              <a:gd name="adj1" fmla="val 31504"/>
              <a:gd name="adj2" fmla="val 63078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Throw </a:t>
            </a:r>
            <a:r>
              <a:rPr lang="en-US" altLang="en-US" sz="2800" i="0" baseline="30000" dirty="0">
                <a:solidFill>
                  <a:srgbClr val="FFFFFF"/>
                </a:solidFill>
              </a:rPr>
              <a:t>m</a:t>
            </a:r>
            <a:r>
              <a:rPr lang="en-US" altLang="en-US" sz="2800" i="0" dirty="0">
                <a:solidFill>
                  <a:srgbClr val="FFFFFF"/>
                </a:solidFill>
              </a:rPr>
              <a:t>/</a:t>
            </a:r>
            <a:r>
              <a:rPr lang="en-US" altLang="en-US" sz="2800" i="0" baseline="-25000" dirty="0">
                <a:solidFill>
                  <a:srgbClr val="FFFFFF"/>
                </a:solidFill>
              </a:rPr>
              <a:t>2</a:t>
            </a:r>
            <a:r>
              <a:rPr lang="en-US" altLang="en-US" sz="2800" i="0" dirty="0">
                <a:solidFill>
                  <a:srgbClr val="FFFFFF"/>
                </a:solidFill>
              </a:rPr>
              <a:t> balls (keys)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randomly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into m bins (array cells) </a:t>
            </a:r>
          </a:p>
        </p:txBody>
      </p:sp>
      <p:sp>
        <p:nvSpPr>
          <p:cNvPr id="77" name="AutoShape 39"/>
          <p:cNvSpPr>
            <a:spLocks noChangeArrowheads="1"/>
          </p:cNvSpPr>
          <p:nvPr/>
        </p:nvSpPr>
        <p:spPr bwMode="auto">
          <a:xfrm>
            <a:off x="2367090" y="5209305"/>
            <a:ext cx="6553200" cy="1455813"/>
          </a:xfrm>
          <a:prstGeom prst="wedgeRoundRectCallout">
            <a:avLst>
              <a:gd name="adj1" fmla="val 25967"/>
              <a:gd name="adj2" fmla="val -72512"/>
              <a:gd name="adj3" fmla="val 16667"/>
            </a:avLst>
          </a:prstGeom>
          <a:solidFill>
            <a:schemeClr val="bg2"/>
          </a:solidFill>
          <a:ln w="381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The balls get spread out reasonably well.</a:t>
            </a:r>
          </a:p>
          <a:p>
            <a:pPr marL="342900" indent="-342900" eaLnBrk="1" hangingPunct="1">
              <a:spcBef>
                <a:spcPct val="0"/>
              </a:spcBef>
              <a:buFontTx/>
              <a:buChar char="-"/>
            </a:pPr>
            <a:r>
              <a:rPr lang="en-US" altLang="en-US" sz="2400" i="0" dirty="0" err="1">
                <a:solidFill>
                  <a:srgbClr val="FFFFFF"/>
                </a:solidFill>
              </a:rPr>
              <a:t>Exp</a:t>
            </a:r>
            <a:r>
              <a:rPr lang="en-US" altLang="en-US" sz="2400" i="0" dirty="0">
                <a:solidFill>
                  <a:srgbClr val="FFFFFF"/>
                </a:solidFill>
              </a:rPr>
              <a:t>( # a balls a ball shares a bin with )  = O(1)</a:t>
            </a:r>
          </a:p>
          <a:p>
            <a:pPr marL="342900" indent="-342900" eaLnBrk="1" hangingPunct="1">
              <a:spcBef>
                <a:spcPct val="0"/>
              </a:spcBef>
              <a:buFontTx/>
              <a:buChar char="-"/>
            </a:pPr>
            <a:r>
              <a:rPr lang="en-US" altLang="en-US" sz="2400" i="0" dirty="0">
                <a:solidFill>
                  <a:srgbClr val="FFFFFF"/>
                </a:solidFill>
              </a:rPr>
              <a:t>O(1) bins contain O(</a:t>
            </a:r>
            <a:r>
              <a:rPr lang="en-US" altLang="en-US" sz="2400" i="0" dirty="0" err="1">
                <a:solidFill>
                  <a:srgbClr val="FFFFFF"/>
                </a:solidFill>
              </a:rPr>
              <a:t>logn</a:t>
            </a:r>
            <a:r>
              <a:rPr lang="en-US" altLang="en-US" sz="2400" i="0" dirty="0">
                <a:solidFill>
                  <a:srgbClr val="FFFFFF"/>
                </a:solidFill>
              </a:rPr>
              <a:t>) balls.</a:t>
            </a:r>
          </a:p>
        </p:txBody>
      </p:sp>
      <p:grpSp>
        <p:nvGrpSpPr>
          <p:cNvPr id="78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79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8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4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5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08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pic>
        <p:nvPicPr>
          <p:cNvPr id="110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79334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3214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 autoUpdateAnimBg="0"/>
      <p:bldP spid="77" grpId="0" animBg="1" autoUpdateAnimBg="0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Random Hash Functions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86988183"/>
              </p:ext>
            </p:extLst>
          </p:nvPr>
        </p:nvGraphicFramePr>
        <p:xfrm>
          <a:off x="2081246" y="2076451"/>
          <a:ext cx="966754" cy="3613156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1778992" y="2002974"/>
            <a:ext cx="364202" cy="3662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endParaRPr lang="en-US" sz="2400" i="0" dirty="0"/>
          </a:p>
        </p:txBody>
      </p:sp>
      <p:grpSp>
        <p:nvGrpSpPr>
          <p:cNvPr id="47" name="Group 46"/>
          <p:cNvGrpSpPr/>
          <p:nvPr/>
        </p:nvGrpSpPr>
        <p:grpSpPr>
          <a:xfrm>
            <a:off x="84100" y="990600"/>
            <a:ext cx="1670649" cy="5508168"/>
            <a:chOff x="2063760" y="1031155"/>
            <a:chExt cx="1670649" cy="5508168"/>
          </a:xfrm>
        </p:grpSpPr>
        <p:sp>
          <p:nvSpPr>
            <p:cNvPr id="53" name="Oval 4"/>
            <p:cNvSpPr>
              <a:spLocks noChangeArrowheads="1"/>
            </p:cNvSpPr>
            <p:nvPr/>
          </p:nvSpPr>
          <p:spPr bwMode="auto">
            <a:xfrm>
              <a:off x="2194005" y="1996357"/>
              <a:ext cx="1371600" cy="4495800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i="0"/>
            </a:p>
          </p:txBody>
        </p:sp>
        <p:sp>
          <p:nvSpPr>
            <p:cNvPr id="54" name="Text Box 6"/>
            <p:cNvSpPr txBox="1">
              <a:spLocks noChangeArrowheads="1"/>
            </p:cNvSpPr>
            <p:nvPr/>
          </p:nvSpPr>
          <p:spPr bwMode="auto">
            <a:xfrm>
              <a:off x="2063760" y="1031155"/>
              <a:ext cx="1670649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i="0" dirty="0"/>
                <a:t>Universe </a:t>
              </a:r>
              <a:br>
                <a:rPr lang="en-US" i="0" dirty="0"/>
              </a:br>
              <a:r>
                <a:rPr lang="en-US" i="0" dirty="0"/>
                <a:t>of Keys</a:t>
              </a:r>
            </a:p>
          </p:txBody>
        </p:sp>
        <p:sp>
          <p:nvSpPr>
            <p:cNvPr id="56" name="Text Box 7"/>
            <p:cNvSpPr txBox="1">
              <a:spLocks noChangeArrowheads="1"/>
            </p:cNvSpPr>
            <p:nvPr/>
          </p:nvSpPr>
          <p:spPr bwMode="auto">
            <a:xfrm rot="5400000">
              <a:off x="2546303" y="5767024"/>
              <a:ext cx="990600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i="0" dirty="0">
                  <a:solidFill>
                    <a:schemeClr val="accent1"/>
                  </a:solidFill>
                </a:rPr>
                <a:t>…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131520" y="2260601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783209" y="1997195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89" name="AutoShape 38"/>
          <p:cNvSpPr>
            <a:spLocks noChangeArrowheads="1"/>
          </p:cNvSpPr>
          <p:nvPr/>
        </p:nvSpPr>
        <p:spPr bwMode="auto">
          <a:xfrm>
            <a:off x="3164905" y="609600"/>
            <a:ext cx="4346595" cy="888831"/>
          </a:xfrm>
          <a:prstGeom prst="wedgeRoundRectCallout">
            <a:avLst>
              <a:gd name="adj1" fmla="val 54119"/>
              <a:gd name="adj2" fmla="val 291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Choose a random mapping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dirty="0">
                <a:solidFill>
                  <a:srgbClr val="CC00CC"/>
                </a:solidFill>
              </a:rPr>
              <a:t>Hash(</a:t>
            </a:r>
            <a:r>
              <a:rPr lang="en-US" altLang="en-US" sz="2800" dirty="0">
                <a:solidFill>
                  <a:srgbClr val="FFC000"/>
                </a:solidFill>
              </a:rPr>
              <a:t>key</a:t>
            </a:r>
            <a:r>
              <a:rPr lang="en-US" altLang="en-US" sz="2800" dirty="0">
                <a:solidFill>
                  <a:srgbClr val="CC00CC"/>
                </a:solidFill>
              </a:rPr>
              <a:t>)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/>
              <a:t>=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 err="1"/>
              <a:t>i</a:t>
            </a:r>
            <a:r>
              <a:rPr lang="en-US" altLang="en-US" sz="2800" i="0" dirty="0">
                <a:solidFill>
                  <a:srgbClr val="FFFFFF"/>
                </a:solidFill>
              </a:rPr>
              <a:t>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98" name="AutoShape 38"/>
          <p:cNvSpPr>
            <a:spLocks noChangeArrowheads="1"/>
          </p:cNvSpPr>
          <p:nvPr/>
        </p:nvSpPr>
        <p:spPr bwMode="auto">
          <a:xfrm>
            <a:off x="3199723" y="1590840"/>
            <a:ext cx="4311777" cy="997971"/>
          </a:xfrm>
          <a:prstGeom prst="wedgeRoundRectCallout">
            <a:avLst>
              <a:gd name="adj1" fmla="val 53950"/>
              <a:gd name="adj2" fmla="val -3139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We want </a:t>
            </a:r>
            <a:r>
              <a:rPr lang="en-US" altLang="en-US" sz="2800" dirty="0">
                <a:solidFill>
                  <a:srgbClr val="CC00CC"/>
                </a:solidFill>
              </a:rPr>
              <a:t>Hash</a:t>
            </a:r>
            <a:r>
              <a:rPr lang="en-US" altLang="en-US" sz="2800" i="0" dirty="0">
                <a:solidFill>
                  <a:srgbClr val="FFFFFF"/>
                </a:solidFill>
              </a:rPr>
              <a:t> to be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computed in O(1) time.</a:t>
            </a: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100" name="AutoShape 38"/>
          <p:cNvSpPr>
            <a:spLocks noChangeArrowheads="1"/>
          </p:cNvSpPr>
          <p:nvPr/>
        </p:nvSpPr>
        <p:spPr bwMode="auto">
          <a:xfrm>
            <a:off x="3200400" y="2667000"/>
            <a:ext cx="5864608" cy="2151885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Theory people use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CC00CC"/>
                </a:solidFill>
              </a:rPr>
              <a:t>Hash(</a:t>
            </a:r>
            <a:r>
              <a:rPr lang="en-US" altLang="en-US" sz="2400" dirty="0">
                <a:solidFill>
                  <a:srgbClr val="FFC000"/>
                </a:solidFill>
              </a:rPr>
              <a:t>key</a:t>
            </a:r>
            <a:r>
              <a:rPr lang="en-US" altLang="en-US" sz="2400" dirty="0">
                <a:solidFill>
                  <a:srgbClr val="CC00CC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 = </a:t>
            </a:r>
            <a:r>
              <a:rPr lang="en-US" altLang="en-US" sz="2400" dirty="0"/>
              <a:t>(</a:t>
            </a:r>
            <a:r>
              <a:rPr lang="en-US" altLang="en-US" sz="24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 err="1">
                <a:sym typeface="Symbol"/>
              </a:rPr>
              <a:t></a:t>
            </a:r>
            <a:r>
              <a:rPr lang="en-US" altLang="en-US" sz="2400" dirty="0" err="1">
                <a:solidFill>
                  <a:srgbClr val="FFC000"/>
                </a:solidFill>
              </a:rPr>
              <a:t>key</a:t>
            </a:r>
            <a:r>
              <a:rPr lang="en-US" altLang="en-US" sz="2400" dirty="0"/>
              <a:t> mod p) mod N</a:t>
            </a:r>
            <a:br>
              <a:rPr lang="en-US" altLang="en-US" sz="2400" dirty="0"/>
            </a:br>
            <a:r>
              <a:rPr lang="en-US" altLang="en-US" sz="2000" dirty="0" err="1">
                <a:solidFill>
                  <a:srgbClr val="FFFFFF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= size of array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FFFFFF"/>
                </a:solidFill>
              </a:rPr>
              <a:t>p</a:t>
            </a:r>
            <a:r>
              <a:rPr lang="en-US" altLang="en-US" sz="2000" i="0" dirty="0">
                <a:solidFill>
                  <a:srgbClr val="FFFFFF"/>
                </a:solidFill>
              </a:rPr>
              <a:t> is a prime &gt; |U|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CC00CC"/>
                </a:solidFill>
              </a:rPr>
              <a:t>a</a:t>
            </a:r>
            <a:r>
              <a:rPr lang="en-US" altLang="en-US" sz="2000" i="0" dirty="0">
                <a:solidFill>
                  <a:srgbClr val="FFFFFF"/>
                </a:solidFill>
              </a:rPr>
              <a:t> is randomly chosen </a:t>
            </a:r>
            <a:r>
              <a:rPr lang="en-US" altLang="en-US" sz="2000" i="0" dirty="0">
                <a:solidFill>
                  <a:srgbClr val="FFFFFF"/>
                </a:solidFill>
                <a:sym typeface="Symbol"/>
              </a:rPr>
              <a:t>[1..p-1]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i="0" dirty="0">
                <a:solidFill>
                  <a:srgbClr val="FF0000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is the number of data items.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endParaRPr lang="en-US" altLang="en-US" sz="2000" i="0" dirty="0">
              <a:solidFill>
                <a:srgbClr val="FFFFFF"/>
              </a:solidFill>
            </a:endParaRPr>
          </a:p>
        </p:txBody>
      </p:sp>
      <p:sp>
        <p:nvSpPr>
          <p:cNvPr id="101" name="AutoShape 38"/>
          <p:cNvSpPr>
            <a:spLocks noChangeArrowheads="1"/>
          </p:cNvSpPr>
          <p:nvPr/>
        </p:nvSpPr>
        <p:spPr bwMode="auto">
          <a:xfrm>
            <a:off x="1825433" y="5620516"/>
            <a:ext cx="2057400" cy="1237484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400" dirty="0">
                <a:solidFill>
                  <a:srgbClr val="CC00CC"/>
                </a:solidFill>
              </a:rPr>
              <a:t>a</a:t>
            </a:r>
            <a:r>
              <a:rPr lang="en-US" altLang="en-US" sz="2400" i="0" dirty="0">
                <a:solidFill>
                  <a:srgbClr val="FFFFFF"/>
                </a:solidFill>
              </a:rPr>
              <a:t> adds just enough randomness. </a:t>
            </a:r>
            <a:endParaRPr lang="en-US" altLang="en-US" sz="2000" i="0" dirty="0">
              <a:solidFill>
                <a:srgbClr val="FFFFFF"/>
              </a:solidFill>
            </a:endParaRPr>
          </a:p>
        </p:txBody>
      </p:sp>
      <p:sp>
        <p:nvSpPr>
          <p:cNvPr id="132" name="AutoShape 38"/>
          <p:cNvSpPr>
            <a:spLocks noChangeArrowheads="1"/>
          </p:cNvSpPr>
          <p:nvPr/>
        </p:nvSpPr>
        <p:spPr bwMode="auto">
          <a:xfrm>
            <a:off x="3959032" y="5620656"/>
            <a:ext cx="2517967" cy="1237484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The integers </a:t>
            </a:r>
            <a:r>
              <a:rPr lang="en-US" altLang="en-US" sz="2400" dirty="0">
                <a:solidFill>
                  <a:srgbClr val="FFFFFF"/>
                </a:solidFill>
              </a:rPr>
              <a:t>mod p</a:t>
            </a:r>
            <a:r>
              <a:rPr lang="en-US" altLang="en-US" sz="2400" i="0" dirty="0">
                <a:solidFill>
                  <a:srgbClr val="FFFFFF"/>
                </a:solidFill>
              </a:rPr>
              <a:t> form a finite field similar to the reals. </a:t>
            </a:r>
          </a:p>
        </p:txBody>
      </p:sp>
      <p:sp>
        <p:nvSpPr>
          <p:cNvPr id="133" name="AutoShape 38"/>
          <p:cNvSpPr>
            <a:spLocks noChangeArrowheads="1"/>
          </p:cNvSpPr>
          <p:nvPr/>
        </p:nvSpPr>
        <p:spPr bwMode="auto">
          <a:xfrm>
            <a:off x="6549833" y="5606142"/>
            <a:ext cx="2517967" cy="1237484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The </a:t>
            </a:r>
            <a:r>
              <a:rPr lang="en-US" altLang="en-US" sz="2400" dirty="0">
                <a:solidFill>
                  <a:srgbClr val="FFFFFF"/>
                </a:solidFill>
              </a:rPr>
              <a:t>mod</a:t>
            </a:r>
            <a:r>
              <a:rPr lang="en-US" altLang="en-US" sz="2400" i="0" dirty="0">
                <a:solidFill>
                  <a:srgbClr val="FFFFFF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N</a:t>
            </a:r>
            <a:r>
              <a:rPr lang="en-US" altLang="en-US" sz="2400" i="0" dirty="0">
                <a:solidFill>
                  <a:srgbClr val="FFFFFF"/>
                </a:solidFill>
              </a:rPr>
              <a:t> ensures the result indexes a cell in the array.</a:t>
            </a:r>
          </a:p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. </a:t>
            </a:r>
          </a:p>
        </p:txBody>
      </p:sp>
      <p:grpSp>
        <p:nvGrpSpPr>
          <p:cNvPr id="55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5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83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pic>
        <p:nvPicPr>
          <p:cNvPr id="87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79334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66612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8" grpId="0" animBg="1"/>
      <p:bldP spid="100" grpId="0" animBg="1"/>
      <p:bldP spid="101" grpId="0" animBg="1"/>
      <p:bldP spid="132" grpId="0" animBg="1"/>
      <p:bldP spid="133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Random Hash Functions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09798023"/>
              </p:ext>
            </p:extLst>
          </p:nvPr>
        </p:nvGraphicFramePr>
        <p:xfrm>
          <a:off x="2081246" y="2076451"/>
          <a:ext cx="966754" cy="3613156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1778992" y="2002974"/>
            <a:ext cx="364202" cy="3662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endParaRPr lang="en-US" sz="2400" i="0" dirty="0"/>
          </a:p>
        </p:txBody>
      </p:sp>
      <p:grpSp>
        <p:nvGrpSpPr>
          <p:cNvPr id="47" name="Group 46"/>
          <p:cNvGrpSpPr/>
          <p:nvPr/>
        </p:nvGrpSpPr>
        <p:grpSpPr>
          <a:xfrm>
            <a:off x="84100" y="990600"/>
            <a:ext cx="1670649" cy="5508168"/>
            <a:chOff x="2063760" y="1031155"/>
            <a:chExt cx="1670649" cy="5508168"/>
          </a:xfrm>
        </p:grpSpPr>
        <p:sp>
          <p:nvSpPr>
            <p:cNvPr id="53" name="Oval 4"/>
            <p:cNvSpPr>
              <a:spLocks noChangeArrowheads="1"/>
            </p:cNvSpPr>
            <p:nvPr/>
          </p:nvSpPr>
          <p:spPr bwMode="auto">
            <a:xfrm>
              <a:off x="2194005" y="1996357"/>
              <a:ext cx="1371600" cy="4495800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i="0"/>
            </a:p>
          </p:txBody>
        </p:sp>
        <p:sp>
          <p:nvSpPr>
            <p:cNvPr id="54" name="Text Box 6"/>
            <p:cNvSpPr txBox="1">
              <a:spLocks noChangeArrowheads="1"/>
            </p:cNvSpPr>
            <p:nvPr/>
          </p:nvSpPr>
          <p:spPr bwMode="auto">
            <a:xfrm>
              <a:off x="2063760" y="1031155"/>
              <a:ext cx="1670649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i="0" dirty="0"/>
                <a:t>Universe </a:t>
              </a:r>
              <a:br>
                <a:rPr lang="en-US" i="0" dirty="0"/>
              </a:br>
              <a:r>
                <a:rPr lang="en-US" i="0" dirty="0"/>
                <a:t>of Keys</a:t>
              </a:r>
            </a:p>
          </p:txBody>
        </p:sp>
        <p:sp>
          <p:nvSpPr>
            <p:cNvPr id="56" name="Text Box 7"/>
            <p:cNvSpPr txBox="1">
              <a:spLocks noChangeArrowheads="1"/>
            </p:cNvSpPr>
            <p:nvPr/>
          </p:nvSpPr>
          <p:spPr bwMode="auto">
            <a:xfrm rot="5400000">
              <a:off x="2546303" y="5767024"/>
              <a:ext cx="990600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i="0" dirty="0">
                  <a:solidFill>
                    <a:schemeClr val="accent1"/>
                  </a:solidFill>
                </a:rPr>
                <a:t>…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131520" y="2260601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783209" y="1997195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32" name="AutoShape 38"/>
          <p:cNvSpPr>
            <a:spLocks noChangeArrowheads="1"/>
          </p:cNvSpPr>
          <p:nvPr/>
        </p:nvSpPr>
        <p:spPr bwMode="auto">
          <a:xfrm>
            <a:off x="3283022" y="4876800"/>
            <a:ext cx="5860978" cy="838200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Pairwise Independence</a:t>
            </a:r>
            <a:br>
              <a:rPr lang="en-US" altLang="en-US" sz="2400" i="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 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400" i="0" baseline="-25000" dirty="0">
                <a:solidFill>
                  <a:srgbClr val="FFFFFF"/>
                </a:solidFill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</a:rPr>
              <a:t>&amp; 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400" dirty="0">
                <a:solidFill>
                  <a:schemeClr val="accent1"/>
                </a:solidFill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</a:rPr>
              <a:t> </a:t>
            </a:r>
            <a:r>
              <a:rPr lang="en-US" altLang="en-US" sz="2400" i="0" dirty="0" err="1">
                <a:solidFill>
                  <a:srgbClr val="FFFFFF"/>
                </a:solidFill>
              </a:rPr>
              <a:t>Pr</a:t>
            </a:r>
            <a:r>
              <a:rPr lang="en-US" altLang="en-US" sz="24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400" i="0" dirty="0">
                <a:solidFill>
                  <a:srgbClr val="FFFFFF"/>
                </a:solidFill>
              </a:rPr>
              <a:t>( </a:t>
            </a:r>
            <a:r>
              <a:rPr lang="en-US" altLang="en-US" sz="2400" dirty="0" err="1">
                <a:solidFill>
                  <a:srgbClr val="CC00CC"/>
                </a:solidFill>
              </a:rPr>
              <a:t>Hash</a:t>
            </a:r>
            <a:r>
              <a:rPr lang="en-US" altLang="en-US" sz="24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>
                <a:solidFill>
                  <a:srgbClr val="CC00CC"/>
                </a:solidFill>
              </a:rPr>
              <a:t>(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400" dirty="0">
                <a:solidFill>
                  <a:srgbClr val="CC00CC"/>
                </a:solidFill>
              </a:rPr>
              <a:t>)</a:t>
            </a:r>
            <a:r>
              <a:rPr lang="en-US" altLang="en-US" sz="2400" dirty="0"/>
              <a:t>=</a:t>
            </a:r>
            <a:r>
              <a:rPr lang="en-US" altLang="en-US" sz="2400" dirty="0" err="1">
                <a:solidFill>
                  <a:srgbClr val="CC00CC"/>
                </a:solidFill>
              </a:rPr>
              <a:t>Hash</a:t>
            </a:r>
            <a:r>
              <a:rPr lang="en-US" altLang="en-US" sz="24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>
                <a:solidFill>
                  <a:srgbClr val="CC00CC"/>
                </a:solidFill>
              </a:rPr>
              <a:t>(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400" dirty="0">
                <a:solidFill>
                  <a:srgbClr val="CC00CC"/>
                </a:solidFill>
              </a:rPr>
              <a:t>) </a:t>
            </a:r>
            <a:r>
              <a:rPr lang="en-US" altLang="en-US" sz="2400" i="0" dirty="0"/>
              <a:t>)  = </a:t>
            </a:r>
            <a:r>
              <a:rPr lang="en-US" altLang="en-US" sz="2400" i="0" baseline="30000" dirty="0">
                <a:solidFill>
                  <a:srgbClr val="CC00CC"/>
                </a:solidFill>
              </a:rPr>
              <a:t>1</a:t>
            </a:r>
            <a:r>
              <a:rPr lang="en-US" altLang="en-US" sz="2400" i="0" dirty="0">
                <a:solidFill>
                  <a:srgbClr val="CC00CC"/>
                </a:solidFill>
              </a:rPr>
              <a:t>/</a:t>
            </a:r>
            <a:r>
              <a:rPr lang="en-US" altLang="en-US" sz="2400" i="0" baseline="-25000" dirty="0">
                <a:solidFill>
                  <a:srgbClr val="CC00CC"/>
                </a:solidFill>
              </a:rPr>
              <a:t>N</a:t>
            </a:r>
            <a:r>
              <a:rPr lang="en-US" altLang="en-US" sz="2400" i="0" dirty="0"/>
              <a:t> </a:t>
            </a:r>
            <a:br>
              <a:rPr lang="en-US" altLang="en-US" sz="2400" i="0" dirty="0"/>
            </a:br>
            <a:endParaRPr lang="en-US" altLang="en-US" sz="2400" i="0" dirty="0"/>
          </a:p>
        </p:txBody>
      </p:sp>
      <p:grpSp>
        <p:nvGrpSpPr>
          <p:cNvPr id="55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5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83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pic>
        <p:nvPicPr>
          <p:cNvPr id="87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79334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AutoShape 38"/>
          <p:cNvSpPr>
            <a:spLocks noChangeArrowheads="1"/>
          </p:cNvSpPr>
          <p:nvPr/>
        </p:nvSpPr>
        <p:spPr bwMode="auto">
          <a:xfrm>
            <a:off x="3164905" y="609600"/>
            <a:ext cx="4346595" cy="888831"/>
          </a:xfrm>
          <a:prstGeom prst="wedgeRoundRectCallout">
            <a:avLst>
              <a:gd name="adj1" fmla="val 54119"/>
              <a:gd name="adj2" fmla="val 291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Choose a random mapping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dirty="0">
                <a:solidFill>
                  <a:srgbClr val="CC00CC"/>
                </a:solidFill>
              </a:rPr>
              <a:t>Hash(</a:t>
            </a:r>
            <a:r>
              <a:rPr lang="en-US" altLang="en-US" sz="2800" dirty="0">
                <a:solidFill>
                  <a:srgbClr val="FFC000"/>
                </a:solidFill>
              </a:rPr>
              <a:t>key</a:t>
            </a:r>
            <a:r>
              <a:rPr lang="en-US" altLang="en-US" sz="2800" dirty="0">
                <a:solidFill>
                  <a:srgbClr val="CC00CC"/>
                </a:solidFill>
              </a:rPr>
              <a:t>)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/>
              <a:t>=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 err="1"/>
              <a:t>i</a:t>
            </a:r>
            <a:r>
              <a:rPr lang="en-US" altLang="en-US" sz="2800" i="0" dirty="0">
                <a:solidFill>
                  <a:srgbClr val="FFFFFF"/>
                </a:solidFill>
              </a:rPr>
              <a:t>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4" name="AutoShape 38"/>
          <p:cNvSpPr>
            <a:spLocks noChangeArrowheads="1"/>
          </p:cNvSpPr>
          <p:nvPr/>
        </p:nvSpPr>
        <p:spPr bwMode="auto">
          <a:xfrm>
            <a:off x="3199723" y="1590840"/>
            <a:ext cx="4311777" cy="997971"/>
          </a:xfrm>
          <a:prstGeom prst="wedgeRoundRectCallout">
            <a:avLst>
              <a:gd name="adj1" fmla="val 53950"/>
              <a:gd name="adj2" fmla="val -3139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We want </a:t>
            </a:r>
            <a:r>
              <a:rPr lang="en-US" altLang="en-US" sz="2800" dirty="0">
                <a:solidFill>
                  <a:srgbClr val="CC00CC"/>
                </a:solidFill>
              </a:rPr>
              <a:t>Hash</a:t>
            </a:r>
            <a:r>
              <a:rPr lang="en-US" altLang="en-US" sz="2800" i="0" dirty="0">
                <a:solidFill>
                  <a:srgbClr val="FFFFFF"/>
                </a:solidFill>
              </a:rPr>
              <a:t> to be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computed in O(1) time.</a:t>
            </a: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5" name="AutoShape 38"/>
          <p:cNvSpPr>
            <a:spLocks noChangeArrowheads="1"/>
          </p:cNvSpPr>
          <p:nvPr/>
        </p:nvSpPr>
        <p:spPr bwMode="auto">
          <a:xfrm>
            <a:off x="3200400" y="2667000"/>
            <a:ext cx="5864608" cy="2151885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Theory people use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CC00CC"/>
                </a:solidFill>
              </a:rPr>
              <a:t>Hash(</a:t>
            </a:r>
            <a:r>
              <a:rPr lang="en-US" altLang="en-US" sz="2400" dirty="0">
                <a:solidFill>
                  <a:srgbClr val="FFC000"/>
                </a:solidFill>
              </a:rPr>
              <a:t>key</a:t>
            </a:r>
            <a:r>
              <a:rPr lang="en-US" altLang="en-US" sz="2400" dirty="0">
                <a:solidFill>
                  <a:srgbClr val="CC00CC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 = </a:t>
            </a:r>
            <a:r>
              <a:rPr lang="en-US" altLang="en-US" sz="2400" dirty="0"/>
              <a:t>(</a:t>
            </a:r>
            <a:r>
              <a:rPr lang="en-US" altLang="en-US" sz="24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 err="1">
                <a:sym typeface="Symbol"/>
              </a:rPr>
              <a:t></a:t>
            </a:r>
            <a:r>
              <a:rPr lang="en-US" altLang="en-US" sz="2400" dirty="0" err="1">
                <a:solidFill>
                  <a:srgbClr val="FFC000"/>
                </a:solidFill>
              </a:rPr>
              <a:t>key</a:t>
            </a:r>
            <a:r>
              <a:rPr lang="en-US" altLang="en-US" sz="2400" dirty="0"/>
              <a:t> mod p) mod N</a:t>
            </a:r>
            <a:br>
              <a:rPr lang="en-US" altLang="en-US" sz="2400" dirty="0"/>
            </a:br>
            <a:r>
              <a:rPr lang="en-US" altLang="en-US" sz="2000" dirty="0" err="1">
                <a:solidFill>
                  <a:srgbClr val="FFFFFF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= size of array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FFFFFF"/>
                </a:solidFill>
              </a:rPr>
              <a:t>p</a:t>
            </a:r>
            <a:r>
              <a:rPr lang="en-US" altLang="en-US" sz="2000" i="0" dirty="0">
                <a:solidFill>
                  <a:srgbClr val="FFFFFF"/>
                </a:solidFill>
              </a:rPr>
              <a:t> is a prime &gt; |U|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CC00CC"/>
                </a:solidFill>
              </a:rPr>
              <a:t>a</a:t>
            </a:r>
            <a:r>
              <a:rPr lang="en-US" altLang="en-US" sz="2000" i="0" dirty="0">
                <a:solidFill>
                  <a:srgbClr val="FFFFFF"/>
                </a:solidFill>
              </a:rPr>
              <a:t> is randomly chosen </a:t>
            </a:r>
            <a:r>
              <a:rPr lang="en-US" altLang="en-US" sz="2000" i="0" dirty="0">
                <a:solidFill>
                  <a:srgbClr val="FFFFFF"/>
                </a:solidFill>
                <a:sym typeface="Symbol"/>
              </a:rPr>
              <a:t>[1..p-1]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i="0" dirty="0">
                <a:solidFill>
                  <a:srgbClr val="FF0000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is the number of data items.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br>
              <a:rPr lang="en-US" altLang="en-US" sz="20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2" name="AutoShape 38"/>
          <p:cNvSpPr>
            <a:spLocks noChangeArrowheads="1"/>
          </p:cNvSpPr>
          <p:nvPr/>
        </p:nvSpPr>
        <p:spPr bwMode="auto">
          <a:xfrm>
            <a:off x="1500177" y="5791200"/>
            <a:ext cx="7621637" cy="1066800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1600" i="0" dirty="0">
                <a:sym typeface="Wingdings" panose="05000000000000000000" pitchFamily="2" charset="2"/>
              </a:rPr>
              <a:t>Proof: Fix distinct </a:t>
            </a:r>
            <a:r>
              <a:rPr lang="en-US" altLang="en-US" sz="1600" dirty="0"/>
              <a:t>k</a:t>
            </a:r>
            <a:r>
              <a:rPr lang="en-US" altLang="en-US" sz="1600" baseline="-25000" dirty="0"/>
              <a:t>1</a:t>
            </a:r>
            <a:r>
              <a:rPr lang="en-US" altLang="en-US" sz="1600" i="0" dirty="0"/>
              <a:t>&amp;</a:t>
            </a:r>
            <a:r>
              <a:rPr lang="en-US" altLang="en-US" sz="1600" dirty="0"/>
              <a:t>k</a:t>
            </a:r>
            <a:r>
              <a:rPr lang="en-US" altLang="en-US" sz="1600" baseline="-25000" dirty="0"/>
              <a:t>2 </a:t>
            </a:r>
            <a:r>
              <a:rPr lang="en-US" altLang="en-US" sz="1600" dirty="0">
                <a:sym typeface="Symbol"/>
              </a:rPr>
              <a:t> U. </a:t>
            </a:r>
            <a:r>
              <a:rPr lang="en-US" altLang="en-US" sz="1600" i="0" dirty="0">
                <a:sym typeface="Symbol"/>
              </a:rPr>
              <a:t>Because </a:t>
            </a:r>
            <a:r>
              <a:rPr lang="en-US" altLang="en-US" sz="1600" dirty="0"/>
              <a:t>p</a:t>
            </a:r>
            <a:r>
              <a:rPr lang="en-US" altLang="en-US" sz="1600" i="0" dirty="0"/>
              <a:t> &gt; |U|, </a:t>
            </a:r>
            <a:r>
              <a:rPr lang="en-US" altLang="en-US" sz="1600" dirty="0"/>
              <a:t>k</a:t>
            </a:r>
            <a:r>
              <a:rPr lang="en-US" altLang="en-US" sz="1600" baseline="-25000" dirty="0"/>
              <a:t>2</a:t>
            </a:r>
            <a:r>
              <a:rPr lang="en-US" altLang="en-US" sz="1600" i="0" dirty="0"/>
              <a:t>-</a:t>
            </a:r>
            <a:r>
              <a:rPr lang="en-US" altLang="en-US" sz="1600" dirty="0"/>
              <a:t>k</a:t>
            </a:r>
            <a:r>
              <a:rPr lang="en-US" altLang="en-US" sz="1600" baseline="-25000" dirty="0"/>
              <a:t>1 </a:t>
            </a:r>
            <a:r>
              <a:rPr lang="en-US" altLang="en-US" sz="1600" i="0" dirty="0">
                <a:sym typeface="Symbol"/>
              </a:rPr>
              <a:t>mod </a:t>
            </a:r>
            <a:r>
              <a:rPr lang="en-US" altLang="en-US" sz="1600" dirty="0">
                <a:sym typeface="Symbol"/>
              </a:rPr>
              <a:t>p</a:t>
            </a:r>
            <a:r>
              <a:rPr lang="en-US" altLang="en-US" sz="1600" i="0" dirty="0">
                <a:sym typeface="Symbol"/>
              </a:rPr>
              <a:t>0. Because p is prime, every nonzero element has an inverse, </a:t>
            </a:r>
            <a:r>
              <a:rPr lang="en-US" altLang="en-US" sz="1600" i="0" dirty="0" err="1">
                <a:sym typeface="Symbol"/>
              </a:rPr>
              <a:t>eg</a:t>
            </a:r>
            <a:r>
              <a:rPr lang="en-US" altLang="en-US" sz="1600" i="0" dirty="0">
                <a:sym typeface="Symbol"/>
              </a:rPr>
              <a:t> 23mod5=1. Let e=(</a:t>
            </a:r>
            <a:r>
              <a:rPr lang="en-US" altLang="en-US" sz="1600" dirty="0"/>
              <a:t>k</a:t>
            </a:r>
            <a:r>
              <a:rPr lang="en-US" altLang="en-US" sz="1600" baseline="-25000" dirty="0"/>
              <a:t>2</a:t>
            </a:r>
            <a:r>
              <a:rPr lang="en-US" altLang="en-US" sz="1600" i="0" dirty="0"/>
              <a:t>-</a:t>
            </a:r>
            <a:r>
              <a:rPr lang="en-US" altLang="en-US" sz="1600" dirty="0"/>
              <a:t>k</a:t>
            </a:r>
            <a:r>
              <a:rPr lang="en-US" altLang="en-US" sz="1600" baseline="-25000" dirty="0"/>
              <a:t>1</a:t>
            </a:r>
            <a:r>
              <a:rPr lang="en-US" altLang="en-US" sz="1600" dirty="0"/>
              <a:t>)</a:t>
            </a:r>
            <a:r>
              <a:rPr lang="en-US" altLang="en-US" sz="1600" baseline="30000" dirty="0"/>
              <a:t>-1</a:t>
            </a:r>
            <a:r>
              <a:rPr lang="en-US" altLang="en-US" sz="1600" i="0" dirty="0"/>
              <a:t>. Let </a:t>
            </a:r>
            <a:r>
              <a:rPr lang="en-US" altLang="en-US" sz="1600" dirty="0"/>
              <a:t>D = a</a:t>
            </a:r>
            <a:r>
              <a:rPr lang="en-US" altLang="en-US" sz="1600" dirty="0">
                <a:sym typeface="Symbol"/>
              </a:rPr>
              <a:t></a:t>
            </a:r>
            <a:r>
              <a:rPr lang="en-US" altLang="en-US" sz="1600" i="0" dirty="0">
                <a:sym typeface="Symbol"/>
              </a:rPr>
              <a:t> (</a:t>
            </a:r>
            <a:r>
              <a:rPr lang="en-US" altLang="en-US" sz="1600" dirty="0"/>
              <a:t>k</a:t>
            </a:r>
            <a:r>
              <a:rPr lang="en-US" altLang="en-US" sz="1600" baseline="-25000" dirty="0"/>
              <a:t>2</a:t>
            </a:r>
            <a:r>
              <a:rPr lang="en-US" altLang="en-US" sz="1600" i="0" dirty="0"/>
              <a:t>-</a:t>
            </a:r>
            <a:r>
              <a:rPr lang="en-US" altLang="en-US" sz="1600" dirty="0"/>
              <a:t>k</a:t>
            </a:r>
            <a:r>
              <a:rPr lang="en-US" altLang="en-US" sz="1600" baseline="-25000" dirty="0"/>
              <a:t>1</a:t>
            </a:r>
            <a:r>
              <a:rPr lang="en-US" altLang="en-US" sz="1600" dirty="0"/>
              <a:t>) mod p, a = </a:t>
            </a:r>
            <a:r>
              <a:rPr lang="en-US" altLang="en-US" sz="1600" dirty="0" err="1"/>
              <a:t>D</a:t>
            </a:r>
            <a:r>
              <a:rPr lang="en-US" altLang="en-US" sz="1600" dirty="0" err="1">
                <a:sym typeface="Symbol"/>
              </a:rPr>
              <a:t></a:t>
            </a:r>
            <a:r>
              <a:rPr lang="en-US" altLang="en-US" sz="1600" i="0" dirty="0" err="1">
                <a:sym typeface="Symbol"/>
              </a:rPr>
              <a:t>e</a:t>
            </a:r>
            <a:r>
              <a:rPr lang="en-US" altLang="en-US" sz="1600" dirty="0"/>
              <a:t> mod p, </a:t>
            </a:r>
            <a:r>
              <a:rPr lang="en-US" altLang="en-US" sz="1600" i="0" dirty="0"/>
              <a:t>and</a:t>
            </a:r>
            <a:r>
              <a:rPr lang="en-US" altLang="en-US" sz="1600" dirty="0"/>
              <a:t> d = D mod N. k</a:t>
            </a:r>
            <a:r>
              <a:rPr lang="en-US" altLang="en-US" sz="1600" baseline="-25000" dirty="0"/>
              <a:t>1</a:t>
            </a:r>
            <a:r>
              <a:rPr lang="en-US" altLang="en-US" sz="1600" i="0" dirty="0"/>
              <a:t>&amp;</a:t>
            </a:r>
            <a:r>
              <a:rPr lang="en-US" altLang="en-US" sz="1600" dirty="0"/>
              <a:t>k</a:t>
            </a:r>
            <a:r>
              <a:rPr lang="en-US" altLang="en-US" sz="1600" baseline="-25000" dirty="0"/>
              <a:t>2</a:t>
            </a:r>
            <a:r>
              <a:rPr lang="en-US" altLang="en-US" sz="1600" dirty="0"/>
              <a:t> </a:t>
            </a:r>
            <a:r>
              <a:rPr lang="en-US" altLang="en-US" sz="1600" i="0" dirty="0"/>
              <a:t>collide </a:t>
            </a:r>
            <a:r>
              <a:rPr lang="en-US" altLang="en-US" sz="1600" i="0" dirty="0" err="1"/>
              <a:t>iff</a:t>
            </a:r>
            <a:r>
              <a:rPr lang="en-US" altLang="en-US" sz="1600" i="0" dirty="0"/>
              <a:t> </a:t>
            </a:r>
            <a:r>
              <a:rPr lang="en-US" altLang="en-US" sz="1600" dirty="0"/>
              <a:t>d=0 </a:t>
            </a:r>
            <a:r>
              <a:rPr lang="en-US" altLang="en-US" sz="1600" i="0" dirty="0" err="1"/>
              <a:t>iff</a:t>
            </a:r>
            <a:r>
              <a:rPr lang="en-US" altLang="en-US" sz="1600" dirty="0"/>
              <a:t>  D = </a:t>
            </a:r>
            <a:r>
              <a:rPr lang="en-US" altLang="en-US" sz="1600" dirty="0" err="1"/>
              <a:t>jN</a:t>
            </a:r>
            <a:r>
              <a:rPr lang="en-US" altLang="en-US" sz="1600" dirty="0"/>
              <a:t> </a:t>
            </a:r>
            <a:r>
              <a:rPr lang="en-US" altLang="en-US" sz="1600" i="0" dirty="0"/>
              <a:t>for</a:t>
            </a:r>
            <a:r>
              <a:rPr lang="en-US" altLang="en-US" sz="1600" dirty="0"/>
              <a:t> j</a:t>
            </a:r>
            <a:r>
              <a:rPr lang="en-US" altLang="en-US" sz="1600" dirty="0">
                <a:sym typeface="Symbol"/>
              </a:rPr>
              <a:t>[0..</a:t>
            </a:r>
            <a:r>
              <a:rPr lang="en-US" altLang="en-US" sz="1600" baseline="30000" dirty="0">
                <a:sym typeface="Symbol"/>
              </a:rPr>
              <a:t>p</a:t>
            </a:r>
            <a:r>
              <a:rPr lang="en-US" altLang="en-US" sz="1600" dirty="0">
                <a:sym typeface="Symbol"/>
              </a:rPr>
              <a:t>/</a:t>
            </a:r>
            <a:r>
              <a:rPr lang="en-US" altLang="en-US" sz="1600" baseline="-25000" dirty="0">
                <a:sym typeface="Symbol"/>
              </a:rPr>
              <a:t>N</a:t>
            </a:r>
            <a:r>
              <a:rPr lang="en-US" altLang="en-US" sz="1600" dirty="0">
                <a:sym typeface="Symbol"/>
              </a:rPr>
              <a:t>] </a:t>
            </a:r>
            <a:br>
              <a:rPr lang="en-US" altLang="en-US" sz="1600" dirty="0">
                <a:sym typeface="Symbol"/>
              </a:rPr>
            </a:br>
            <a:r>
              <a:rPr lang="en-US" altLang="en-US" sz="1600" i="0" dirty="0" err="1">
                <a:sym typeface="Symbol"/>
              </a:rPr>
              <a:t>iff</a:t>
            </a:r>
            <a:r>
              <a:rPr lang="en-US" altLang="en-US" sz="1600" dirty="0">
                <a:sym typeface="Symbol"/>
              </a:rPr>
              <a:t> a </a:t>
            </a:r>
            <a:r>
              <a:rPr lang="en-US" altLang="en-US" sz="1600" dirty="0"/>
              <a:t>= </a:t>
            </a:r>
            <a:r>
              <a:rPr lang="en-US" altLang="en-US" sz="1600" dirty="0" err="1"/>
              <a:t>jN</a:t>
            </a:r>
            <a:r>
              <a:rPr lang="en-US" altLang="en-US" sz="1600" dirty="0" err="1">
                <a:sym typeface="Symbol"/>
              </a:rPr>
              <a:t></a:t>
            </a:r>
            <a:r>
              <a:rPr lang="en-US" altLang="en-US" sz="1600" i="0" dirty="0" err="1">
                <a:sym typeface="Symbol"/>
              </a:rPr>
              <a:t>e</a:t>
            </a:r>
            <a:r>
              <a:rPr lang="en-US" altLang="en-US" sz="1600" dirty="0"/>
              <a:t> mod p. </a:t>
            </a:r>
            <a:r>
              <a:rPr lang="en-US" altLang="en-US" sz="1600" i="0" dirty="0"/>
              <a:t>The probability </a:t>
            </a:r>
            <a:r>
              <a:rPr lang="en-US" altLang="en-US" sz="1600" dirty="0"/>
              <a:t>a </a:t>
            </a:r>
            <a:r>
              <a:rPr lang="en-US" altLang="en-US" sz="1600" i="0" dirty="0"/>
              <a:t>has one of these </a:t>
            </a:r>
            <a:r>
              <a:rPr lang="en-US" altLang="en-US" sz="1600" baseline="30000" dirty="0" err="1">
                <a:sym typeface="Symbol"/>
              </a:rPr>
              <a:t>p</a:t>
            </a:r>
            <a:r>
              <a:rPr lang="en-US" altLang="en-US" sz="1600" dirty="0" err="1">
                <a:sym typeface="Symbol"/>
              </a:rPr>
              <a:t>/</a:t>
            </a:r>
            <a:r>
              <a:rPr lang="en-US" altLang="en-US" sz="1600" baseline="-25000" dirty="0" err="1">
                <a:sym typeface="Symbol"/>
              </a:rPr>
              <a:t>N</a:t>
            </a:r>
            <a:r>
              <a:rPr lang="en-US" altLang="en-US" sz="1600" baseline="-25000" dirty="0">
                <a:sym typeface="Symbol"/>
              </a:rPr>
              <a:t>  </a:t>
            </a:r>
            <a:r>
              <a:rPr lang="en-US" altLang="en-US" sz="1600" i="0" dirty="0"/>
              <a:t>values is </a:t>
            </a:r>
            <a:r>
              <a:rPr lang="en-US" altLang="en-US" sz="1600" baseline="30000" dirty="0">
                <a:sym typeface="Symbol"/>
              </a:rPr>
              <a:t>1</a:t>
            </a:r>
            <a:r>
              <a:rPr lang="en-US" altLang="en-US" sz="1600" dirty="0">
                <a:sym typeface="Symbol"/>
              </a:rPr>
              <a:t>/</a:t>
            </a:r>
            <a:r>
              <a:rPr lang="en-US" altLang="en-US" sz="1600" baseline="-25000" dirty="0">
                <a:sym typeface="Symbol"/>
              </a:rPr>
              <a:t>p</a:t>
            </a:r>
            <a:r>
              <a:rPr lang="en-US" altLang="en-US" sz="1600" dirty="0">
                <a:sym typeface="Symbol"/>
              </a:rPr>
              <a:t> </a:t>
            </a:r>
            <a:r>
              <a:rPr lang="en-US" altLang="en-US" sz="1600" i="0" dirty="0">
                <a:sym typeface="Symbol"/>
              </a:rPr>
              <a:t></a:t>
            </a:r>
            <a:r>
              <a:rPr lang="en-US" altLang="en-US" sz="1600" dirty="0"/>
              <a:t> </a:t>
            </a:r>
            <a:r>
              <a:rPr lang="en-US" altLang="en-US" sz="1600" baseline="30000" dirty="0" err="1">
                <a:sym typeface="Symbol"/>
              </a:rPr>
              <a:t>p</a:t>
            </a:r>
            <a:r>
              <a:rPr lang="en-US" altLang="en-US" sz="1600" dirty="0" err="1">
                <a:sym typeface="Symbol"/>
              </a:rPr>
              <a:t>/</a:t>
            </a:r>
            <a:r>
              <a:rPr lang="en-US" altLang="en-US" sz="1600" baseline="-25000" dirty="0" err="1">
                <a:sym typeface="Symbol"/>
              </a:rPr>
              <a:t>N</a:t>
            </a:r>
            <a:r>
              <a:rPr lang="en-US" altLang="en-US" sz="1600" dirty="0">
                <a:sym typeface="Symbol"/>
              </a:rPr>
              <a:t> = </a:t>
            </a:r>
            <a:r>
              <a:rPr lang="en-US" altLang="en-US" sz="1600" baseline="30000" dirty="0">
                <a:sym typeface="Symbol"/>
              </a:rPr>
              <a:t>1</a:t>
            </a:r>
            <a:r>
              <a:rPr lang="en-US" altLang="en-US" sz="1600" dirty="0">
                <a:sym typeface="Symbol"/>
              </a:rPr>
              <a:t>/</a:t>
            </a:r>
            <a:r>
              <a:rPr lang="en-US" altLang="en-US" sz="1600" baseline="-25000" dirty="0">
                <a:sym typeface="Symbol"/>
              </a:rPr>
              <a:t>N</a:t>
            </a:r>
            <a:r>
              <a:rPr lang="en-US" altLang="en-US" sz="1600" dirty="0">
                <a:sym typeface="Symbol"/>
              </a:rPr>
              <a:t>.</a:t>
            </a:r>
            <a:endParaRPr lang="en-US" altLang="en-US" sz="1600" i="0" dirty="0"/>
          </a:p>
        </p:txBody>
      </p:sp>
    </p:spTree>
    <p:extLst>
      <p:ext uri="{BB962C8B-B14F-4D97-AF65-F5344CB8AC3E}">
        <p14:creationId xmlns:p14="http://schemas.microsoft.com/office/powerpoint/2010/main" val="2560864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 animBg="1"/>
      <p:bldP spid="42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Random Hash Functions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61787418"/>
              </p:ext>
            </p:extLst>
          </p:nvPr>
        </p:nvGraphicFramePr>
        <p:xfrm>
          <a:off x="2081246" y="2076451"/>
          <a:ext cx="966754" cy="3613156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1778992" y="2002974"/>
            <a:ext cx="364202" cy="3662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endParaRPr lang="en-US" sz="2400" i="0" dirty="0"/>
          </a:p>
        </p:txBody>
      </p:sp>
      <p:grpSp>
        <p:nvGrpSpPr>
          <p:cNvPr id="47" name="Group 46"/>
          <p:cNvGrpSpPr/>
          <p:nvPr/>
        </p:nvGrpSpPr>
        <p:grpSpPr>
          <a:xfrm>
            <a:off x="84100" y="990600"/>
            <a:ext cx="1670649" cy="5508168"/>
            <a:chOff x="2063760" y="1031155"/>
            <a:chExt cx="1670649" cy="5508168"/>
          </a:xfrm>
        </p:grpSpPr>
        <p:sp>
          <p:nvSpPr>
            <p:cNvPr id="53" name="Oval 4"/>
            <p:cNvSpPr>
              <a:spLocks noChangeArrowheads="1"/>
            </p:cNvSpPr>
            <p:nvPr/>
          </p:nvSpPr>
          <p:spPr bwMode="auto">
            <a:xfrm>
              <a:off x="2194005" y="1996357"/>
              <a:ext cx="1371600" cy="4495800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i="0"/>
            </a:p>
          </p:txBody>
        </p:sp>
        <p:sp>
          <p:nvSpPr>
            <p:cNvPr id="54" name="Text Box 6"/>
            <p:cNvSpPr txBox="1">
              <a:spLocks noChangeArrowheads="1"/>
            </p:cNvSpPr>
            <p:nvPr/>
          </p:nvSpPr>
          <p:spPr bwMode="auto">
            <a:xfrm>
              <a:off x="2063760" y="1031155"/>
              <a:ext cx="1670649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i="0" dirty="0"/>
                <a:t>Universe </a:t>
              </a:r>
              <a:br>
                <a:rPr lang="en-US" i="0" dirty="0"/>
              </a:br>
              <a:r>
                <a:rPr lang="en-US" i="0" dirty="0"/>
                <a:t>of Keys</a:t>
              </a:r>
            </a:p>
          </p:txBody>
        </p:sp>
        <p:sp>
          <p:nvSpPr>
            <p:cNvPr id="56" name="Text Box 7"/>
            <p:cNvSpPr txBox="1">
              <a:spLocks noChangeArrowheads="1"/>
            </p:cNvSpPr>
            <p:nvPr/>
          </p:nvSpPr>
          <p:spPr bwMode="auto">
            <a:xfrm rot="5400000">
              <a:off x="2546303" y="5767024"/>
              <a:ext cx="990600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i="0" dirty="0">
                  <a:solidFill>
                    <a:schemeClr val="accent1"/>
                  </a:solidFill>
                </a:rPr>
                <a:t>…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131520" y="2260601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783209" y="1997195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32" name="AutoShape 38"/>
          <p:cNvSpPr>
            <a:spLocks noChangeArrowheads="1"/>
          </p:cNvSpPr>
          <p:nvPr/>
        </p:nvSpPr>
        <p:spPr bwMode="auto">
          <a:xfrm>
            <a:off x="3283022" y="4876800"/>
            <a:ext cx="5860978" cy="838200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Pairwise Independence</a:t>
            </a:r>
            <a:br>
              <a:rPr lang="en-US" altLang="en-US" sz="2400" i="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 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400" i="0" baseline="-25000" dirty="0">
                <a:solidFill>
                  <a:srgbClr val="FFFFFF"/>
                </a:solidFill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</a:rPr>
              <a:t>&amp; 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400" dirty="0">
                <a:solidFill>
                  <a:schemeClr val="accent1"/>
                </a:solidFill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</a:rPr>
              <a:t> </a:t>
            </a:r>
            <a:r>
              <a:rPr lang="en-US" altLang="en-US" sz="2400" i="0" dirty="0" err="1">
                <a:solidFill>
                  <a:srgbClr val="FFFFFF"/>
                </a:solidFill>
              </a:rPr>
              <a:t>Pr</a:t>
            </a:r>
            <a:r>
              <a:rPr lang="en-US" altLang="en-US" sz="24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400" i="0" dirty="0">
                <a:solidFill>
                  <a:srgbClr val="FFFFFF"/>
                </a:solidFill>
              </a:rPr>
              <a:t>( </a:t>
            </a:r>
            <a:r>
              <a:rPr lang="en-US" altLang="en-US" sz="2400" dirty="0" err="1">
                <a:solidFill>
                  <a:srgbClr val="CC00CC"/>
                </a:solidFill>
              </a:rPr>
              <a:t>Hash</a:t>
            </a:r>
            <a:r>
              <a:rPr lang="en-US" altLang="en-US" sz="24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>
                <a:solidFill>
                  <a:srgbClr val="CC00CC"/>
                </a:solidFill>
              </a:rPr>
              <a:t>(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400" dirty="0">
                <a:solidFill>
                  <a:srgbClr val="CC00CC"/>
                </a:solidFill>
              </a:rPr>
              <a:t>)</a:t>
            </a:r>
            <a:r>
              <a:rPr lang="en-US" altLang="en-US" sz="2400" dirty="0"/>
              <a:t>=</a:t>
            </a:r>
            <a:r>
              <a:rPr lang="en-US" altLang="en-US" sz="2400" dirty="0" err="1">
                <a:solidFill>
                  <a:srgbClr val="CC00CC"/>
                </a:solidFill>
              </a:rPr>
              <a:t>Hash</a:t>
            </a:r>
            <a:r>
              <a:rPr lang="en-US" altLang="en-US" sz="24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>
                <a:solidFill>
                  <a:srgbClr val="CC00CC"/>
                </a:solidFill>
              </a:rPr>
              <a:t>(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400" dirty="0">
                <a:solidFill>
                  <a:srgbClr val="CC00CC"/>
                </a:solidFill>
              </a:rPr>
              <a:t>) </a:t>
            </a:r>
            <a:r>
              <a:rPr lang="en-US" altLang="en-US" sz="2400" i="0" dirty="0"/>
              <a:t>)  = </a:t>
            </a:r>
            <a:r>
              <a:rPr lang="en-US" altLang="en-US" sz="2400" i="0" baseline="30000" dirty="0">
                <a:solidFill>
                  <a:srgbClr val="CC00CC"/>
                </a:solidFill>
              </a:rPr>
              <a:t>1</a:t>
            </a:r>
            <a:r>
              <a:rPr lang="en-US" altLang="en-US" sz="2400" i="0" dirty="0">
                <a:solidFill>
                  <a:srgbClr val="CC00CC"/>
                </a:solidFill>
              </a:rPr>
              <a:t>/</a:t>
            </a:r>
            <a:r>
              <a:rPr lang="en-US" altLang="en-US" sz="2400" i="0" baseline="-25000" dirty="0">
                <a:solidFill>
                  <a:srgbClr val="CC00CC"/>
                </a:solidFill>
              </a:rPr>
              <a:t>N</a:t>
            </a:r>
            <a:r>
              <a:rPr lang="en-US" altLang="en-US" sz="2400" i="0" dirty="0"/>
              <a:t> </a:t>
            </a:r>
            <a:br>
              <a:rPr lang="en-US" altLang="en-US" sz="2400" i="0" dirty="0"/>
            </a:br>
            <a:endParaRPr lang="en-US" altLang="en-US" sz="2400" i="0" dirty="0"/>
          </a:p>
        </p:txBody>
      </p:sp>
      <p:grpSp>
        <p:nvGrpSpPr>
          <p:cNvPr id="55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5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83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pic>
        <p:nvPicPr>
          <p:cNvPr id="87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79334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AutoShape 38"/>
          <p:cNvSpPr>
            <a:spLocks noChangeArrowheads="1"/>
          </p:cNvSpPr>
          <p:nvPr/>
        </p:nvSpPr>
        <p:spPr bwMode="auto">
          <a:xfrm>
            <a:off x="3164905" y="609600"/>
            <a:ext cx="4346595" cy="888831"/>
          </a:xfrm>
          <a:prstGeom prst="wedgeRoundRectCallout">
            <a:avLst>
              <a:gd name="adj1" fmla="val 54119"/>
              <a:gd name="adj2" fmla="val 291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Choose a random mapping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dirty="0">
                <a:solidFill>
                  <a:srgbClr val="CC00CC"/>
                </a:solidFill>
              </a:rPr>
              <a:t>Hash(</a:t>
            </a:r>
            <a:r>
              <a:rPr lang="en-US" altLang="en-US" sz="2800" dirty="0">
                <a:solidFill>
                  <a:srgbClr val="FFC000"/>
                </a:solidFill>
              </a:rPr>
              <a:t>key</a:t>
            </a:r>
            <a:r>
              <a:rPr lang="en-US" altLang="en-US" sz="2800" dirty="0">
                <a:solidFill>
                  <a:srgbClr val="CC00CC"/>
                </a:solidFill>
              </a:rPr>
              <a:t>)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/>
              <a:t>=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 err="1"/>
              <a:t>i</a:t>
            </a:r>
            <a:r>
              <a:rPr lang="en-US" altLang="en-US" sz="2800" i="0" dirty="0">
                <a:solidFill>
                  <a:srgbClr val="FFFFFF"/>
                </a:solidFill>
              </a:rPr>
              <a:t>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4" name="AutoShape 38"/>
          <p:cNvSpPr>
            <a:spLocks noChangeArrowheads="1"/>
          </p:cNvSpPr>
          <p:nvPr/>
        </p:nvSpPr>
        <p:spPr bwMode="auto">
          <a:xfrm>
            <a:off x="3199723" y="1590840"/>
            <a:ext cx="4311777" cy="997971"/>
          </a:xfrm>
          <a:prstGeom prst="wedgeRoundRectCallout">
            <a:avLst>
              <a:gd name="adj1" fmla="val 53950"/>
              <a:gd name="adj2" fmla="val -3139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We want </a:t>
            </a:r>
            <a:r>
              <a:rPr lang="en-US" altLang="en-US" sz="2800" dirty="0">
                <a:solidFill>
                  <a:srgbClr val="CC00CC"/>
                </a:solidFill>
              </a:rPr>
              <a:t>Hash</a:t>
            </a:r>
            <a:r>
              <a:rPr lang="en-US" altLang="en-US" sz="2800" i="0" dirty="0">
                <a:solidFill>
                  <a:srgbClr val="FFFFFF"/>
                </a:solidFill>
              </a:rPr>
              <a:t> to be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computed in O(1) time.</a:t>
            </a: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5" name="AutoShape 38"/>
          <p:cNvSpPr>
            <a:spLocks noChangeArrowheads="1"/>
          </p:cNvSpPr>
          <p:nvPr/>
        </p:nvSpPr>
        <p:spPr bwMode="auto">
          <a:xfrm>
            <a:off x="3200400" y="2667000"/>
            <a:ext cx="5864608" cy="2151885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Theory people use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CC00CC"/>
                </a:solidFill>
              </a:rPr>
              <a:t>Hash(</a:t>
            </a:r>
            <a:r>
              <a:rPr lang="en-US" altLang="en-US" sz="2400" dirty="0">
                <a:solidFill>
                  <a:srgbClr val="FFC000"/>
                </a:solidFill>
              </a:rPr>
              <a:t>key</a:t>
            </a:r>
            <a:r>
              <a:rPr lang="en-US" altLang="en-US" sz="2400" dirty="0">
                <a:solidFill>
                  <a:srgbClr val="CC00CC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 = </a:t>
            </a:r>
            <a:r>
              <a:rPr lang="en-US" altLang="en-US" sz="2400" dirty="0"/>
              <a:t>(</a:t>
            </a:r>
            <a:r>
              <a:rPr lang="en-US" altLang="en-US" sz="24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 err="1">
                <a:sym typeface="Symbol"/>
              </a:rPr>
              <a:t></a:t>
            </a:r>
            <a:r>
              <a:rPr lang="en-US" altLang="en-US" sz="2400" dirty="0" err="1">
                <a:solidFill>
                  <a:srgbClr val="FFC000"/>
                </a:solidFill>
              </a:rPr>
              <a:t>key</a:t>
            </a:r>
            <a:r>
              <a:rPr lang="en-US" altLang="en-US" sz="2400" dirty="0"/>
              <a:t> mod p) mod N</a:t>
            </a:r>
            <a:br>
              <a:rPr lang="en-US" altLang="en-US" sz="2400" dirty="0"/>
            </a:br>
            <a:r>
              <a:rPr lang="en-US" altLang="en-US" sz="2000" dirty="0" err="1">
                <a:solidFill>
                  <a:srgbClr val="FFFFFF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= size of array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FFFFFF"/>
                </a:solidFill>
              </a:rPr>
              <a:t>p</a:t>
            </a:r>
            <a:r>
              <a:rPr lang="en-US" altLang="en-US" sz="2000" i="0" dirty="0">
                <a:solidFill>
                  <a:srgbClr val="FFFFFF"/>
                </a:solidFill>
              </a:rPr>
              <a:t> is a prime &gt; |U|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CC00CC"/>
                </a:solidFill>
              </a:rPr>
              <a:t>a</a:t>
            </a:r>
            <a:r>
              <a:rPr lang="en-US" altLang="en-US" sz="2000" i="0" dirty="0">
                <a:solidFill>
                  <a:srgbClr val="FFFFFF"/>
                </a:solidFill>
              </a:rPr>
              <a:t> is randomly chosen </a:t>
            </a:r>
            <a:r>
              <a:rPr lang="en-US" altLang="en-US" sz="2000" i="0" dirty="0">
                <a:solidFill>
                  <a:srgbClr val="FFFFFF"/>
                </a:solidFill>
                <a:sym typeface="Symbol"/>
              </a:rPr>
              <a:t>[1..p-1]</a:t>
            </a:r>
            <a:br>
              <a:rPr lang="en-US" altLang="en-US" sz="2000" i="0" dirty="0">
                <a:solidFill>
                  <a:srgbClr val="FFFFFF"/>
                </a:solidFill>
                <a:sym typeface="Symbol"/>
              </a:rPr>
            </a:br>
            <a:r>
              <a:rPr lang="en-US" altLang="en-US" sz="2000" i="0" dirty="0">
                <a:solidFill>
                  <a:srgbClr val="FF0000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is the number of data items.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br>
              <a:rPr lang="en-US" altLang="en-US" sz="20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500178" y="5791200"/>
            <a:ext cx="7607246" cy="990600"/>
            <a:chOff x="1500178" y="5791200"/>
            <a:chExt cx="7607246" cy="990600"/>
          </a:xfrm>
        </p:grpSpPr>
        <p:sp>
          <p:nvSpPr>
            <p:cNvPr id="42" name="AutoShape 38"/>
            <p:cNvSpPr>
              <a:spLocks noChangeArrowheads="1"/>
            </p:cNvSpPr>
            <p:nvPr/>
          </p:nvSpPr>
          <p:spPr bwMode="auto">
            <a:xfrm>
              <a:off x="1500178" y="5791200"/>
              <a:ext cx="7607246" cy="990600"/>
            </a:xfrm>
            <a:prstGeom prst="wedgeRoundRectCallout">
              <a:avLst>
                <a:gd name="adj1" fmla="val 32921"/>
                <a:gd name="adj2" fmla="val -57460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sz="2000" i="0" dirty="0">
                  <a:solidFill>
                    <a:srgbClr val="FFFFFF"/>
                  </a:solidFill>
                  <a:sym typeface="Wingdings" panose="05000000000000000000" pitchFamily="2" charset="2"/>
                </a:rPr>
                <a:t>Insert key </a:t>
              </a:r>
              <a:r>
                <a:rPr lang="en-US" altLang="en-US" sz="2000" dirty="0">
                  <a:solidFill>
                    <a:schemeClr val="accent1"/>
                  </a:solidFill>
                  <a:sym typeface="Wingdings" panose="05000000000000000000" pitchFamily="2" charset="2"/>
                </a:rPr>
                <a:t>k</a:t>
              </a:r>
              <a:r>
                <a:rPr lang="en-US" altLang="en-US" sz="2000" i="0" dirty="0">
                  <a:solidFill>
                    <a:srgbClr val="FFFFFF"/>
                  </a:solidFill>
                  <a:sym typeface="Wingdings" panose="05000000000000000000" pitchFamily="2" charset="2"/>
                </a:rPr>
                <a:t>.   </a:t>
              </a:r>
              <a:r>
                <a:rPr lang="en-US" altLang="en-US" sz="2000" i="0" dirty="0" err="1">
                  <a:solidFill>
                    <a:srgbClr val="FFFFFF"/>
                  </a:solidFill>
                  <a:sym typeface="Wingdings" panose="05000000000000000000" pitchFamily="2" charset="2"/>
                </a:rPr>
                <a:t>Exp</a:t>
              </a:r>
              <a:r>
                <a:rPr lang="en-US" altLang="en-US" sz="2000" i="0" dirty="0">
                  <a:solidFill>
                    <a:srgbClr val="FFFFFF"/>
                  </a:solidFill>
                  <a:sym typeface="Wingdings" panose="05000000000000000000" pitchFamily="2" charset="2"/>
                </a:rPr>
                <a:t>( #</a:t>
              </a:r>
              <a:r>
                <a:rPr lang="en-US" altLang="en-US" sz="2000" i="0" dirty="0">
                  <a:solidFill>
                    <a:srgbClr val="CC00CC"/>
                  </a:solidFill>
                  <a:sym typeface="Wingdings" panose="05000000000000000000" pitchFamily="2" charset="2"/>
                </a:rPr>
                <a:t>other keys in its cell</a:t>
              </a:r>
              <a:r>
                <a:rPr lang="en-US" altLang="en-US" sz="2000" i="0" dirty="0">
                  <a:solidFill>
                    <a:srgbClr val="33CC33"/>
                  </a:solidFill>
                  <a:sym typeface="Wingdings" panose="05000000000000000000" pitchFamily="2" charset="2"/>
                </a:rPr>
                <a:t> </a:t>
              </a:r>
              <a:r>
                <a:rPr lang="en-US" altLang="en-US" sz="2000" i="0" dirty="0">
                  <a:solidFill>
                    <a:srgbClr val="FFFFFF"/>
                  </a:solidFill>
                  <a:sym typeface="Wingdings" panose="05000000000000000000" pitchFamily="2" charset="2"/>
                </a:rPr>
                <a:t>)  </a:t>
              </a:r>
              <a:br>
                <a:rPr lang="en-US" altLang="en-US" sz="2000" i="0" dirty="0">
                  <a:solidFill>
                    <a:srgbClr val="FFFFFF"/>
                  </a:solidFill>
                  <a:sym typeface="Wingdings" panose="05000000000000000000" pitchFamily="2" charset="2"/>
                </a:rPr>
              </a:br>
              <a:r>
                <a:rPr lang="en-US" altLang="en-US" sz="2000" i="0" dirty="0">
                  <a:sym typeface="Symbol"/>
                </a:rPr>
                <a:t>=  </a:t>
              </a:r>
              <a:r>
                <a:rPr lang="en-US" altLang="en-US" sz="2000" i="0" dirty="0" err="1">
                  <a:sym typeface="Symbol"/>
                </a:rPr>
                <a:t>Exp</a:t>
              </a:r>
              <a:r>
                <a:rPr lang="en-US" altLang="en-US" sz="2000" i="0" dirty="0">
                  <a:sym typeface="Symbol"/>
                </a:rPr>
                <a:t>( </a:t>
              </a:r>
              <a:r>
                <a:rPr lang="en-US" altLang="en-US" sz="2000" i="0" dirty="0">
                  <a:solidFill>
                    <a:srgbClr val="FF0000"/>
                  </a:solidFill>
                  <a:sym typeface="Symbol"/>
                </a:rPr>
                <a:t></a:t>
              </a:r>
              <a:r>
                <a:rPr lang="en-US" altLang="en-US" sz="2000" i="0" dirty="0">
                  <a:sym typeface="Symbol"/>
                </a:rPr>
                <a:t>       </a:t>
              </a:r>
              <a:r>
                <a:rPr lang="en-US" altLang="en-US" sz="2000" i="0" dirty="0">
                  <a:solidFill>
                    <a:srgbClr val="CC00CC"/>
                  </a:solidFill>
                  <a:sym typeface="Symbol"/>
                </a:rPr>
                <a:t>collision</a:t>
              </a:r>
              <a:r>
                <a:rPr lang="en-US" altLang="en-US" sz="2000" i="0" dirty="0">
                  <a:sym typeface="Symbol"/>
                </a:rPr>
                <a:t> )</a:t>
              </a:r>
              <a:r>
                <a:rPr lang="en-US" altLang="en-US" sz="2000" i="0" baseline="-25000" dirty="0">
                  <a:solidFill>
                    <a:srgbClr val="33CC33"/>
                  </a:solidFill>
                  <a:sym typeface="Symbol"/>
                </a:rPr>
                <a:t>  </a:t>
              </a:r>
              <a:r>
                <a:rPr lang="en-US" altLang="en-US" sz="2000" i="0" dirty="0">
                  <a:solidFill>
                    <a:srgbClr val="33CC33"/>
                  </a:solidFill>
                  <a:sym typeface="Symbol"/>
                </a:rPr>
                <a:t> </a:t>
              </a:r>
              <a:r>
                <a:rPr lang="en-US" altLang="en-US" sz="2000" i="0" dirty="0">
                  <a:sym typeface="Symbol"/>
                </a:rPr>
                <a:t>= </a:t>
              </a:r>
              <a:r>
                <a:rPr lang="en-US" altLang="en-US" sz="2000" i="0" dirty="0">
                  <a:solidFill>
                    <a:srgbClr val="FF0000"/>
                  </a:solidFill>
                  <a:sym typeface="Symbol"/>
                </a:rPr>
                <a:t></a:t>
              </a:r>
              <a:r>
                <a:rPr lang="en-US" altLang="en-US" sz="2000" i="0" dirty="0">
                  <a:sym typeface="Symbol"/>
                </a:rPr>
                <a:t>       </a:t>
              </a:r>
              <a:r>
                <a:rPr lang="en-US" altLang="en-US" sz="2000" i="0" dirty="0" err="1">
                  <a:sym typeface="Symbol"/>
                </a:rPr>
                <a:t>Exp</a:t>
              </a:r>
              <a:r>
                <a:rPr lang="en-US" altLang="en-US" sz="2000" i="0" dirty="0">
                  <a:sym typeface="Symbol"/>
                </a:rPr>
                <a:t>(</a:t>
              </a:r>
              <a:r>
                <a:rPr lang="en-US" altLang="en-US" sz="2000" i="0" dirty="0">
                  <a:solidFill>
                    <a:srgbClr val="CC00CC"/>
                  </a:solidFill>
                  <a:sym typeface="Symbol"/>
                </a:rPr>
                <a:t>collision</a:t>
              </a:r>
              <a:r>
                <a:rPr lang="en-US" altLang="en-US" sz="2000" i="0" dirty="0">
                  <a:sym typeface="Symbol"/>
                </a:rPr>
                <a:t>)</a:t>
              </a:r>
              <a:r>
                <a:rPr lang="en-US" altLang="en-US" sz="2000" i="0" baseline="-25000" dirty="0">
                  <a:sym typeface="Symbol"/>
                </a:rPr>
                <a:t> </a:t>
              </a:r>
              <a:r>
                <a:rPr lang="en-US" altLang="en-US" sz="2000" i="0" dirty="0">
                  <a:sym typeface="Symbol"/>
                </a:rPr>
                <a:t> </a:t>
              </a:r>
              <a:br>
                <a:rPr lang="en-US" altLang="en-US" sz="2000" i="0" dirty="0">
                  <a:sym typeface="Symbol"/>
                </a:rPr>
              </a:br>
              <a:r>
                <a:rPr lang="en-US" altLang="en-US" sz="2000" i="0" dirty="0">
                  <a:sym typeface="Symbol"/>
                </a:rPr>
                <a:t>=  </a:t>
              </a:r>
              <a:r>
                <a:rPr lang="en-US" altLang="en-US" sz="2000" i="0" dirty="0">
                  <a:solidFill>
                    <a:srgbClr val="FF0000"/>
                  </a:solidFill>
                  <a:sym typeface="Symbol"/>
                </a:rPr>
                <a:t>n</a:t>
              </a:r>
              <a:r>
                <a:rPr lang="en-US" altLang="en-US" sz="2000" i="0" baseline="-25000" dirty="0">
                  <a:solidFill>
                    <a:srgbClr val="FFC000"/>
                  </a:solidFill>
                  <a:sym typeface="Symbol"/>
                </a:rPr>
                <a:t> </a:t>
              </a:r>
              <a:r>
                <a:rPr lang="en-US" altLang="en-US" sz="2000" i="0" dirty="0">
                  <a:solidFill>
                    <a:srgbClr val="FFC000"/>
                  </a:solidFill>
                  <a:sym typeface="Symbol"/>
                </a:rPr>
                <a:t></a:t>
              </a:r>
              <a:r>
                <a:rPr lang="en-US" altLang="en-US" sz="2000" i="0" baseline="30000" dirty="0">
                  <a:solidFill>
                    <a:srgbClr val="CC00CC"/>
                  </a:solidFill>
                </a:rPr>
                <a:t>1</a:t>
              </a:r>
              <a:r>
                <a:rPr lang="en-US" altLang="en-US" sz="2000" i="0" dirty="0">
                  <a:solidFill>
                    <a:srgbClr val="CC00CC"/>
                  </a:solidFill>
                </a:rPr>
                <a:t>/</a:t>
              </a:r>
              <a:r>
                <a:rPr lang="en-US" altLang="en-US" sz="2000" i="0" baseline="-25000" dirty="0">
                  <a:solidFill>
                    <a:srgbClr val="CC00CC"/>
                  </a:solidFill>
                </a:rPr>
                <a:t>N</a:t>
              </a:r>
              <a:r>
                <a:rPr lang="en-US" altLang="en-US" sz="2000" i="0" dirty="0"/>
                <a:t> </a:t>
              </a:r>
              <a:r>
                <a:rPr lang="en-US" altLang="en-US" sz="2000" i="0" baseline="-25000" dirty="0">
                  <a:sym typeface="Symbol"/>
                </a:rPr>
                <a:t> </a:t>
              </a:r>
              <a:r>
                <a:rPr lang="en-US" altLang="en-US" sz="2000" i="0" dirty="0"/>
                <a:t>= O(1).</a:t>
              </a:r>
              <a:br>
                <a:rPr lang="en-US" altLang="en-US" sz="2000" i="0" dirty="0"/>
              </a:br>
              <a:endParaRPr lang="en-US" altLang="en-US" sz="2000" i="0" dirty="0">
                <a:solidFill>
                  <a:srgbClr val="FFC000"/>
                </a:solidFill>
              </a:endParaRPr>
            </a:p>
          </p:txBody>
        </p:sp>
        <p:sp>
          <p:nvSpPr>
            <p:cNvPr id="2" name="Rectangle 1"/>
            <p:cNvSpPr/>
            <p:nvPr/>
          </p:nvSpPr>
          <p:spPr>
            <a:xfrm>
              <a:off x="3758184" y="6226228"/>
              <a:ext cx="61266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i="0" dirty="0">
                  <a:solidFill>
                    <a:srgbClr val="FF0000"/>
                  </a:solidFill>
                  <a:sym typeface="Symbol"/>
                </a:rPr>
                <a:t></a:t>
              </a:r>
              <a:r>
                <a:rPr lang="en-US" altLang="en-US" sz="1400" dirty="0">
                  <a:solidFill>
                    <a:srgbClr val="FF0000"/>
                  </a:solidFill>
                </a:rPr>
                <a:t>k</a:t>
              </a:r>
              <a:r>
                <a:rPr lang="en-US" alt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altLang="en-US" sz="1400" i="0" dirty="0">
                  <a:solidFill>
                    <a:srgbClr val="FF0000"/>
                  </a:solidFill>
                </a:rPr>
                <a:t>,</a:t>
              </a:r>
              <a:r>
                <a:rPr lang="en-US" altLang="en-US" sz="1400" dirty="0">
                  <a:solidFill>
                    <a:srgbClr val="FF0000"/>
                  </a:solidFill>
                </a:rPr>
                <a:t>k</a:t>
              </a:r>
              <a:r>
                <a:rPr lang="en-US" altLang="en-US" sz="1400" i="0" dirty="0">
                  <a:solidFill>
                    <a:srgbClr val="FF0000"/>
                  </a:solidFill>
                  <a:sym typeface="Symbol"/>
                </a:rPr>
                <a:t> </a:t>
              </a:r>
              <a:endParaRPr lang="en-US" sz="1400" dirty="0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5751556" y="6285047"/>
              <a:ext cx="612668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1400" i="0" dirty="0">
                  <a:solidFill>
                    <a:srgbClr val="FF0000"/>
                  </a:solidFill>
                  <a:sym typeface="Symbol"/>
                </a:rPr>
                <a:t></a:t>
              </a:r>
              <a:r>
                <a:rPr lang="en-US" altLang="en-US" sz="1400" dirty="0">
                  <a:solidFill>
                    <a:srgbClr val="FF0000"/>
                  </a:solidFill>
                </a:rPr>
                <a:t>k</a:t>
              </a:r>
              <a:r>
                <a:rPr lang="en-US" alt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altLang="en-US" sz="1400" i="0" dirty="0">
                  <a:solidFill>
                    <a:srgbClr val="FF0000"/>
                  </a:solidFill>
                </a:rPr>
                <a:t>,</a:t>
              </a:r>
              <a:r>
                <a:rPr lang="en-US" altLang="en-US" sz="1400" dirty="0">
                  <a:solidFill>
                    <a:srgbClr val="FF0000"/>
                  </a:solidFill>
                </a:rPr>
                <a:t>k</a:t>
              </a:r>
              <a:r>
                <a:rPr lang="en-US" altLang="en-US" sz="1400" i="0" dirty="0">
                  <a:solidFill>
                    <a:srgbClr val="FF0000"/>
                  </a:solidFill>
                  <a:sym typeface="Symbol"/>
                </a:rPr>
                <a:t> </a:t>
              </a:r>
              <a:endParaRPr 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548007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Random Hash Functions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75079533"/>
              </p:ext>
            </p:extLst>
          </p:nvPr>
        </p:nvGraphicFramePr>
        <p:xfrm>
          <a:off x="2081246" y="2076451"/>
          <a:ext cx="966754" cy="3613156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1778992" y="2002974"/>
            <a:ext cx="364202" cy="3662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endParaRPr lang="en-US" sz="2400" i="0" dirty="0"/>
          </a:p>
        </p:txBody>
      </p:sp>
      <p:grpSp>
        <p:nvGrpSpPr>
          <p:cNvPr id="47" name="Group 46"/>
          <p:cNvGrpSpPr/>
          <p:nvPr/>
        </p:nvGrpSpPr>
        <p:grpSpPr>
          <a:xfrm>
            <a:off x="84100" y="990600"/>
            <a:ext cx="1670649" cy="5508168"/>
            <a:chOff x="2063760" y="1031155"/>
            <a:chExt cx="1670649" cy="5508168"/>
          </a:xfrm>
        </p:grpSpPr>
        <p:sp>
          <p:nvSpPr>
            <p:cNvPr id="53" name="Oval 4"/>
            <p:cNvSpPr>
              <a:spLocks noChangeArrowheads="1"/>
            </p:cNvSpPr>
            <p:nvPr/>
          </p:nvSpPr>
          <p:spPr bwMode="auto">
            <a:xfrm>
              <a:off x="2194005" y="1996357"/>
              <a:ext cx="1371600" cy="4495800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i="0"/>
            </a:p>
          </p:txBody>
        </p:sp>
        <p:sp>
          <p:nvSpPr>
            <p:cNvPr id="54" name="Text Box 6"/>
            <p:cNvSpPr txBox="1">
              <a:spLocks noChangeArrowheads="1"/>
            </p:cNvSpPr>
            <p:nvPr/>
          </p:nvSpPr>
          <p:spPr bwMode="auto">
            <a:xfrm>
              <a:off x="2063760" y="1031155"/>
              <a:ext cx="1670649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i="0" dirty="0"/>
                <a:t>Universe </a:t>
              </a:r>
              <a:br>
                <a:rPr lang="en-US" i="0" dirty="0"/>
              </a:br>
              <a:r>
                <a:rPr lang="en-US" i="0" dirty="0"/>
                <a:t>of Keys</a:t>
              </a:r>
            </a:p>
          </p:txBody>
        </p:sp>
        <p:sp>
          <p:nvSpPr>
            <p:cNvPr id="56" name="Text Box 7"/>
            <p:cNvSpPr txBox="1">
              <a:spLocks noChangeArrowheads="1"/>
            </p:cNvSpPr>
            <p:nvPr/>
          </p:nvSpPr>
          <p:spPr bwMode="auto">
            <a:xfrm rot="5400000">
              <a:off x="2546303" y="5767024"/>
              <a:ext cx="990600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i="0" dirty="0">
                  <a:solidFill>
                    <a:schemeClr val="accent1"/>
                  </a:solidFill>
                </a:rPr>
                <a:t>…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131520" y="2260601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783209" y="1997195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32" name="AutoShape 38"/>
          <p:cNvSpPr>
            <a:spLocks noChangeArrowheads="1"/>
          </p:cNvSpPr>
          <p:nvPr/>
        </p:nvSpPr>
        <p:spPr bwMode="auto">
          <a:xfrm>
            <a:off x="3283022" y="4876800"/>
            <a:ext cx="5860978" cy="838200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Pairwise Independence</a:t>
            </a:r>
            <a:br>
              <a:rPr lang="en-US" altLang="en-US" sz="2400" i="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 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400" i="0" baseline="-25000" dirty="0">
                <a:solidFill>
                  <a:srgbClr val="FFFFFF"/>
                </a:solidFill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</a:rPr>
              <a:t>&amp; 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400" dirty="0">
                <a:solidFill>
                  <a:schemeClr val="accent1"/>
                </a:solidFill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</a:rPr>
              <a:t> </a:t>
            </a:r>
            <a:r>
              <a:rPr lang="en-US" altLang="en-US" sz="2400" i="0" dirty="0" err="1">
                <a:solidFill>
                  <a:srgbClr val="FFFFFF"/>
                </a:solidFill>
              </a:rPr>
              <a:t>Pr</a:t>
            </a:r>
            <a:r>
              <a:rPr lang="en-US" altLang="en-US" sz="24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400" i="0" dirty="0">
                <a:solidFill>
                  <a:srgbClr val="FFFFFF"/>
                </a:solidFill>
              </a:rPr>
              <a:t>( </a:t>
            </a:r>
            <a:r>
              <a:rPr lang="en-US" altLang="en-US" sz="2400" dirty="0" err="1">
                <a:solidFill>
                  <a:srgbClr val="CC00CC"/>
                </a:solidFill>
              </a:rPr>
              <a:t>Hash</a:t>
            </a:r>
            <a:r>
              <a:rPr lang="en-US" altLang="en-US" sz="24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>
                <a:solidFill>
                  <a:srgbClr val="CC00CC"/>
                </a:solidFill>
              </a:rPr>
              <a:t>(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400" dirty="0">
                <a:solidFill>
                  <a:srgbClr val="CC00CC"/>
                </a:solidFill>
              </a:rPr>
              <a:t>)</a:t>
            </a:r>
            <a:r>
              <a:rPr lang="en-US" altLang="en-US" sz="2400" dirty="0"/>
              <a:t>=</a:t>
            </a:r>
            <a:r>
              <a:rPr lang="en-US" altLang="en-US" sz="2400" dirty="0" err="1">
                <a:solidFill>
                  <a:srgbClr val="CC00CC"/>
                </a:solidFill>
              </a:rPr>
              <a:t>Hash</a:t>
            </a:r>
            <a:r>
              <a:rPr lang="en-US" altLang="en-US" sz="24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>
                <a:solidFill>
                  <a:srgbClr val="CC00CC"/>
                </a:solidFill>
              </a:rPr>
              <a:t>(</a:t>
            </a:r>
            <a:r>
              <a:rPr lang="en-US" altLang="en-US" sz="2400" dirty="0">
                <a:solidFill>
                  <a:schemeClr val="accent1"/>
                </a:solidFill>
              </a:rPr>
              <a:t>k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400" dirty="0">
                <a:solidFill>
                  <a:srgbClr val="CC00CC"/>
                </a:solidFill>
              </a:rPr>
              <a:t>) </a:t>
            </a:r>
            <a:r>
              <a:rPr lang="en-US" altLang="en-US" sz="2400" i="0" dirty="0"/>
              <a:t>)  = </a:t>
            </a:r>
            <a:r>
              <a:rPr lang="en-US" altLang="en-US" sz="2400" i="0" baseline="30000" dirty="0">
                <a:solidFill>
                  <a:srgbClr val="CC00CC"/>
                </a:solidFill>
              </a:rPr>
              <a:t>1</a:t>
            </a:r>
            <a:r>
              <a:rPr lang="en-US" altLang="en-US" sz="2400" i="0" dirty="0">
                <a:solidFill>
                  <a:srgbClr val="CC00CC"/>
                </a:solidFill>
              </a:rPr>
              <a:t>/</a:t>
            </a:r>
            <a:r>
              <a:rPr lang="en-US" altLang="en-US" sz="2400" i="0" baseline="-25000" dirty="0">
                <a:solidFill>
                  <a:srgbClr val="CC00CC"/>
                </a:solidFill>
              </a:rPr>
              <a:t>N</a:t>
            </a:r>
            <a:r>
              <a:rPr lang="en-US" altLang="en-US" sz="2400" i="0" dirty="0"/>
              <a:t> </a:t>
            </a:r>
            <a:br>
              <a:rPr lang="en-US" altLang="en-US" sz="2400" i="0" dirty="0"/>
            </a:br>
            <a:endParaRPr lang="en-US" altLang="en-US" sz="2400" i="0" dirty="0"/>
          </a:p>
        </p:txBody>
      </p:sp>
      <p:grpSp>
        <p:nvGrpSpPr>
          <p:cNvPr id="55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5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83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pic>
        <p:nvPicPr>
          <p:cNvPr id="87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79334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AutoShape 38"/>
          <p:cNvSpPr>
            <a:spLocks noChangeArrowheads="1"/>
          </p:cNvSpPr>
          <p:nvPr/>
        </p:nvSpPr>
        <p:spPr bwMode="auto">
          <a:xfrm>
            <a:off x="3164905" y="609600"/>
            <a:ext cx="4346595" cy="888831"/>
          </a:xfrm>
          <a:prstGeom prst="wedgeRoundRectCallout">
            <a:avLst>
              <a:gd name="adj1" fmla="val 54119"/>
              <a:gd name="adj2" fmla="val 291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Choose a random mapping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dirty="0">
                <a:solidFill>
                  <a:srgbClr val="CC00CC"/>
                </a:solidFill>
              </a:rPr>
              <a:t>Hash(</a:t>
            </a:r>
            <a:r>
              <a:rPr lang="en-US" altLang="en-US" sz="2800" dirty="0">
                <a:solidFill>
                  <a:srgbClr val="FFC000"/>
                </a:solidFill>
              </a:rPr>
              <a:t>key</a:t>
            </a:r>
            <a:r>
              <a:rPr lang="en-US" altLang="en-US" sz="2800" dirty="0">
                <a:solidFill>
                  <a:srgbClr val="CC00CC"/>
                </a:solidFill>
              </a:rPr>
              <a:t>)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/>
              <a:t>=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 err="1"/>
              <a:t>i</a:t>
            </a:r>
            <a:r>
              <a:rPr lang="en-US" altLang="en-US" sz="2800" i="0" dirty="0">
                <a:solidFill>
                  <a:srgbClr val="FFFFFF"/>
                </a:solidFill>
              </a:rPr>
              <a:t>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4" name="AutoShape 38"/>
          <p:cNvSpPr>
            <a:spLocks noChangeArrowheads="1"/>
          </p:cNvSpPr>
          <p:nvPr/>
        </p:nvSpPr>
        <p:spPr bwMode="auto">
          <a:xfrm>
            <a:off x="3199723" y="1590840"/>
            <a:ext cx="4311777" cy="997971"/>
          </a:xfrm>
          <a:prstGeom prst="wedgeRoundRectCallout">
            <a:avLst>
              <a:gd name="adj1" fmla="val 53950"/>
              <a:gd name="adj2" fmla="val -3139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We want </a:t>
            </a:r>
            <a:r>
              <a:rPr lang="en-US" altLang="en-US" sz="2800" dirty="0">
                <a:solidFill>
                  <a:srgbClr val="CC00CC"/>
                </a:solidFill>
              </a:rPr>
              <a:t>Hash</a:t>
            </a:r>
            <a:r>
              <a:rPr lang="en-US" altLang="en-US" sz="2800" i="0" dirty="0">
                <a:solidFill>
                  <a:srgbClr val="FFFFFF"/>
                </a:solidFill>
              </a:rPr>
              <a:t> to be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computed in O(1) time.</a:t>
            </a: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5" name="AutoShape 38"/>
          <p:cNvSpPr>
            <a:spLocks noChangeArrowheads="1"/>
          </p:cNvSpPr>
          <p:nvPr/>
        </p:nvSpPr>
        <p:spPr bwMode="auto">
          <a:xfrm>
            <a:off x="3200400" y="2667000"/>
            <a:ext cx="5864608" cy="2151885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Theory people use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CC00CC"/>
                </a:solidFill>
              </a:rPr>
              <a:t>Hash(</a:t>
            </a:r>
            <a:r>
              <a:rPr lang="en-US" altLang="en-US" sz="2400" dirty="0">
                <a:solidFill>
                  <a:srgbClr val="FFC000"/>
                </a:solidFill>
              </a:rPr>
              <a:t>key</a:t>
            </a:r>
            <a:r>
              <a:rPr lang="en-US" altLang="en-US" sz="2400" dirty="0">
                <a:solidFill>
                  <a:srgbClr val="CC00CC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 = </a:t>
            </a:r>
            <a:r>
              <a:rPr lang="en-US" altLang="en-US" sz="2400" dirty="0"/>
              <a:t>(</a:t>
            </a:r>
            <a:r>
              <a:rPr lang="en-US" altLang="en-US" sz="24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 err="1">
                <a:sym typeface="Symbol"/>
              </a:rPr>
              <a:t></a:t>
            </a:r>
            <a:r>
              <a:rPr lang="en-US" altLang="en-US" sz="2400" dirty="0" err="1">
                <a:solidFill>
                  <a:srgbClr val="FFC000"/>
                </a:solidFill>
              </a:rPr>
              <a:t>key</a:t>
            </a:r>
            <a:r>
              <a:rPr lang="en-US" altLang="en-US" sz="2400" dirty="0"/>
              <a:t> mod p) mod N</a:t>
            </a:r>
            <a:br>
              <a:rPr lang="en-US" altLang="en-US" sz="2400" dirty="0"/>
            </a:br>
            <a:r>
              <a:rPr lang="en-US" altLang="en-US" sz="2000" dirty="0" err="1">
                <a:solidFill>
                  <a:srgbClr val="FFFFFF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= size of array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FFFFFF"/>
                </a:solidFill>
              </a:rPr>
              <a:t>p</a:t>
            </a:r>
            <a:r>
              <a:rPr lang="en-US" altLang="en-US" sz="2000" i="0" dirty="0">
                <a:solidFill>
                  <a:srgbClr val="FFFFFF"/>
                </a:solidFill>
              </a:rPr>
              <a:t> is a prime &gt; |U|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CC00CC"/>
                </a:solidFill>
              </a:rPr>
              <a:t>a</a:t>
            </a:r>
            <a:r>
              <a:rPr lang="en-US" altLang="en-US" sz="2000" i="0" dirty="0">
                <a:solidFill>
                  <a:srgbClr val="FFFFFF"/>
                </a:solidFill>
              </a:rPr>
              <a:t> is randomly chosen </a:t>
            </a:r>
            <a:r>
              <a:rPr lang="en-US" altLang="en-US" sz="2000" i="0" dirty="0">
                <a:solidFill>
                  <a:srgbClr val="FFFFFF"/>
                </a:solidFill>
                <a:sym typeface="Symbol"/>
              </a:rPr>
              <a:t>[1..p-1]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i="0" dirty="0">
                <a:solidFill>
                  <a:srgbClr val="FF0000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is the number of data items.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br>
              <a:rPr lang="en-US" altLang="en-US" sz="20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2" name="AutoShape 38"/>
          <p:cNvSpPr>
            <a:spLocks noChangeArrowheads="1"/>
          </p:cNvSpPr>
          <p:nvPr/>
        </p:nvSpPr>
        <p:spPr bwMode="auto">
          <a:xfrm>
            <a:off x="1500178" y="5791200"/>
            <a:ext cx="7607246" cy="990600"/>
          </a:xfrm>
          <a:prstGeom prst="wedgeRoundRectCallout">
            <a:avLst>
              <a:gd name="adj1" fmla="val -52021"/>
              <a:gd name="adj2" fmla="val 12694"/>
              <a:gd name="adj3" fmla="val 16667"/>
            </a:avLst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000" i="0" dirty="0">
                <a:solidFill>
                  <a:srgbClr val="FFFFFF"/>
                </a:solidFill>
                <a:sym typeface="Wingdings" panose="05000000000000000000" pitchFamily="2" charset="2"/>
              </a:rPr>
              <a:t>Not much more independence. Knowing that </a:t>
            </a:r>
            <a:r>
              <a:rPr lang="en-US" altLang="en-US" sz="2000" dirty="0" err="1">
                <a:solidFill>
                  <a:srgbClr val="CC00CC"/>
                </a:solidFill>
              </a:rPr>
              <a:t>Hash</a:t>
            </a:r>
            <a:r>
              <a:rPr lang="en-US" altLang="en-US" sz="20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000" dirty="0">
                <a:solidFill>
                  <a:srgbClr val="CC00CC"/>
                </a:solidFill>
              </a:rPr>
              <a:t>(</a:t>
            </a:r>
            <a:r>
              <a:rPr lang="en-US" altLang="en-US" sz="2000" dirty="0">
                <a:solidFill>
                  <a:schemeClr val="accent1"/>
                </a:solidFill>
              </a:rPr>
              <a:t>k</a:t>
            </a:r>
            <a:r>
              <a:rPr lang="en-US" altLang="en-US" sz="200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000" dirty="0">
                <a:solidFill>
                  <a:srgbClr val="CC00CC"/>
                </a:solidFill>
              </a:rPr>
              <a:t>)</a:t>
            </a:r>
            <a:r>
              <a:rPr lang="en-US" altLang="en-US" sz="2000" dirty="0"/>
              <a:t>=</a:t>
            </a:r>
            <a:r>
              <a:rPr lang="en-US" altLang="en-US" sz="2000" dirty="0" err="1">
                <a:solidFill>
                  <a:srgbClr val="CC00CC"/>
                </a:solidFill>
              </a:rPr>
              <a:t>Hash</a:t>
            </a:r>
            <a:r>
              <a:rPr lang="en-US" altLang="en-US" sz="2000" baseline="-25000" dirty="0" err="1">
                <a:solidFill>
                  <a:srgbClr val="CC00CC"/>
                </a:solidFill>
              </a:rPr>
              <a:t>a</a:t>
            </a:r>
            <a:r>
              <a:rPr lang="en-US" altLang="en-US" sz="2000" dirty="0">
                <a:solidFill>
                  <a:srgbClr val="CC00CC"/>
                </a:solidFill>
              </a:rPr>
              <a:t>(</a:t>
            </a:r>
            <a:r>
              <a:rPr lang="en-US" altLang="en-US" sz="2000" dirty="0">
                <a:solidFill>
                  <a:schemeClr val="accent1"/>
                </a:solidFill>
              </a:rPr>
              <a:t>k</a:t>
            </a:r>
            <a:r>
              <a:rPr lang="en-US" altLang="en-US" sz="20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000" dirty="0">
                <a:solidFill>
                  <a:srgbClr val="CC00CC"/>
                </a:solidFill>
              </a:rPr>
              <a:t>) </a:t>
            </a:r>
            <a:br>
              <a:rPr lang="en-US" altLang="en-US" sz="2000" dirty="0">
                <a:solidFill>
                  <a:srgbClr val="CC00CC"/>
                </a:solidFill>
              </a:rPr>
            </a:br>
            <a:r>
              <a:rPr lang="en-US" altLang="en-US" sz="2000" i="0" dirty="0">
                <a:solidFill>
                  <a:srgbClr val="FFFFFF"/>
                </a:solidFill>
                <a:sym typeface="Wingdings" panose="05000000000000000000" pitchFamily="2" charset="2"/>
              </a:rPr>
              <a:t>decreases the range of </a:t>
            </a:r>
            <a:r>
              <a:rPr lang="en-US" altLang="en-US" sz="2000" dirty="0">
                <a:solidFill>
                  <a:srgbClr val="CC00CC"/>
                </a:solidFill>
                <a:sym typeface="Wingdings" panose="05000000000000000000" pitchFamily="2" charset="2"/>
              </a:rPr>
              <a:t>a</a:t>
            </a:r>
            <a:r>
              <a:rPr lang="en-US" altLang="en-US" sz="2000" i="0" dirty="0">
                <a:solidFill>
                  <a:srgbClr val="FFFFFF"/>
                </a:solidFill>
                <a:sym typeface="Wingdings" panose="05000000000000000000" pitchFamily="2" charset="2"/>
              </a:rPr>
              <a:t> from </a:t>
            </a:r>
            <a:r>
              <a:rPr lang="en-US" altLang="en-US" sz="2000" dirty="0">
                <a:solidFill>
                  <a:srgbClr val="FFFFFF"/>
                </a:solidFill>
                <a:sym typeface="Wingdings" panose="05000000000000000000" pitchFamily="2" charset="2"/>
              </a:rPr>
              <a:t>p</a:t>
            </a:r>
            <a:r>
              <a:rPr lang="en-US" altLang="en-US" sz="2000" i="0" dirty="0">
                <a:solidFill>
                  <a:srgbClr val="FFFFFF"/>
                </a:solidFill>
                <a:sym typeface="Wingdings" panose="05000000000000000000" pitchFamily="2" charset="2"/>
              </a:rPr>
              <a:t> to </a:t>
            </a:r>
            <a:r>
              <a:rPr lang="en-US" altLang="en-US" sz="2000" dirty="0" err="1">
                <a:solidFill>
                  <a:srgbClr val="FFFFFF"/>
                </a:solidFill>
                <a:sym typeface="Wingdings" panose="05000000000000000000" pitchFamily="2" charset="2"/>
              </a:rPr>
              <a:t>p/N</a:t>
            </a:r>
            <a:r>
              <a:rPr lang="en-US" altLang="en-US" sz="2000" i="0" dirty="0">
                <a:solidFill>
                  <a:srgbClr val="FFFFFF"/>
                </a:solidFill>
                <a:sym typeface="Wingdings" panose="05000000000000000000" pitchFamily="2" charset="2"/>
              </a:rPr>
              <a:t> values. Doing this </a:t>
            </a:r>
            <a:r>
              <a:rPr lang="en-US" altLang="en-US" sz="2000" i="0" dirty="0" err="1">
                <a:solidFill>
                  <a:srgbClr val="FFFFFF"/>
                </a:solidFill>
                <a:sym typeface="Wingdings" panose="05000000000000000000" pitchFamily="2" charset="2"/>
              </a:rPr>
              <a:t>logp</a:t>
            </a:r>
            <a:r>
              <a:rPr lang="en-US" altLang="en-US" sz="2000" i="0" dirty="0">
                <a:solidFill>
                  <a:srgbClr val="FFFFFF"/>
                </a:solidFill>
                <a:sym typeface="Wingdings" panose="05000000000000000000" pitchFamily="2" charset="2"/>
              </a:rPr>
              <a:t>/</a:t>
            </a:r>
            <a:r>
              <a:rPr lang="en-US" altLang="en-US" sz="2000" i="0" dirty="0" err="1">
                <a:solidFill>
                  <a:srgbClr val="FFFFFF"/>
                </a:solidFill>
                <a:sym typeface="Wingdings" panose="05000000000000000000" pitchFamily="2" charset="2"/>
              </a:rPr>
              <a:t>logN</a:t>
            </a:r>
            <a:r>
              <a:rPr lang="en-US" altLang="en-US" sz="2000" i="0" dirty="0">
                <a:solidFill>
                  <a:srgbClr val="FFFFFF"/>
                </a:solidFill>
                <a:sym typeface="Wingdings" panose="05000000000000000000" pitchFamily="2" charset="2"/>
              </a:rPr>
              <a:t> times, likely determines </a:t>
            </a:r>
            <a:r>
              <a:rPr lang="en-US" altLang="en-US" sz="2000" dirty="0">
                <a:solidFill>
                  <a:srgbClr val="CC00CC"/>
                </a:solidFill>
                <a:sym typeface="Wingdings" panose="05000000000000000000" pitchFamily="2" charset="2"/>
              </a:rPr>
              <a:t>a</a:t>
            </a:r>
            <a:r>
              <a:rPr lang="en-US" altLang="en-US" sz="2000" i="0" dirty="0">
                <a:solidFill>
                  <a:srgbClr val="FFFFFF"/>
                </a:solidFill>
                <a:sym typeface="Wingdings" panose="05000000000000000000" pitchFamily="2" charset="2"/>
              </a:rPr>
              <a:t>, and hence all further collisions.</a:t>
            </a:r>
          </a:p>
          <a:p>
            <a:pPr algn="ctr" eaLnBrk="1" hangingPunct="1">
              <a:spcBef>
                <a:spcPct val="50000"/>
              </a:spcBef>
              <a:buNone/>
            </a:pPr>
            <a:br>
              <a:rPr lang="en-US" altLang="en-US" sz="2000" i="0" dirty="0"/>
            </a:br>
            <a:endParaRPr lang="en-US" altLang="en-US" sz="2000" i="0" dirty="0">
              <a:solidFill>
                <a:srgbClr val="FFC000"/>
              </a:solidFill>
            </a:endParaRPr>
          </a:p>
        </p:txBody>
      </p:sp>
      <p:grpSp>
        <p:nvGrpSpPr>
          <p:cNvPr id="48" name="Group 21"/>
          <p:cNvGrpSpPr>
            <a:grpSpLocks/>
          </p:cNvGrpSpPr>
          <p:nvPr/>
        </p:nvGrpSpPr>
        <p:grpSpPr bwMode="auto">
          <a:xfrm>
            <a:off x="539750" y="5727921"/>
            <a:ext cx="755650" cy="1055524"/>
            <a:chOff x="4560" y="1645"/>
            <a:chExt cx="849" cy="1475"/>
          </a:xfrm>
        </p:grpSpPr>
        <p:grpSp>
          <p:nvGrpSpPr>
            <p:cNvPr id="49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9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0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9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52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8685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Random Hash Functions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96412629"/>
              </p:ext>
            </p:extLst>
          </p:nvPr>
        </p:nvGraphicFramePr>
        <p:xfrm>
          <a:off x="2081246" y="2076451"/>
          <a:ext cx="966754" cy="3613156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1778992" y="2002974"/>
            <a:ext cx="364202" cy="36625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endParaRPr lang="en-US" sz="2400" i="0" dirty="0"/>
          </a:p>
        </p:txBody>
      </p:sp>
      <p:grpSp>
        <p:nvGrpSpPr>
          <p:cNvPr id="47" name="Group 46"/>
          <p:cNvGrpSpPr/>
          <p:nvPr/>
        </p:nvGrpSpPr>
        <p:grpSpPr>
          <a:xfrm>
            <a:off x="84100" y="990600"/>
            <a:ext cx="1670649" cy="5508168"/>
            <a:chOff x="2063760" y="1031155"/>
            <a:chExt cx="1670649" cy="5508168"/>
          </a:xfrm>
        </p:grpSpPr>
        <p:sp>
          <p:nvSpPr>
            <p:cNvPr id="53" name="Oval 4"/>
            <p:cNvSpPr>
              <a:spLocks noChangeArrowheads="1"/>
            </p:cNvSpPr>
            <p:nvPr/>
          </p:nvSpPr>
          <p:spPr bwMode="auto">
            <a:xfrm>
              <a:off x="2194005" y="1996357"/>
              <a:ext cx="1371600" cy="4495800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i="0"/>
            </a:p>
          </p:txBody>
        </p:sp>
        <p:sp>
          <p:nvSpPr>
            <p:cNvPr id="54" name="Text Box 6"/>
            <p:cNvSpPr txBox="1">
              <a:spLocks noChangeArrowheads="1"/>
            </p:cNvSpPr>
            <p:nvPr/>
          </p:nvSpPr>
          <p:spPr bwMode="auto">
            <a:xfrm>
              <a:off x="2063760" y="1031155"/>
              <a:ext cx="1670649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spcBef>
                  <a:spcPts val="0"/>
                </a:spcBef>
              </a:pPr>
              <a:r>
                <a:rPr lang="en-US" i="0" dirty="0"/>
                <a:t>Universe </a:t>
              </a:r>
              <a:br>
                <a:rPr lang="en-US" i="0" dirty="0"/>
              </a:br>
              <a:r>
                <a:rPr lang="en-US" i="0" dirty="0"/>
                <a:t>of Keys</a:t>
              </a:r>
            </a:p>
          </p:txBody>
        </p:sp>
        <p:sp>
          <p:nvSpPr>
            <p:cNvPr id="56" name="Text Box 7"/>
            <p:cNvSpPr txBox="1">
              <a:spLocks noChangeArrowheads="1"/>
            </p:cNvSpPr>
            <p:nvPr/>
          </p:nvSpPr>
          <p:spPr bwMode="auto">
            <a:xfrm rot="5400000">
              <a:off x="2546303" y="5767024"/>
              <a:ext cx="990600" cy="5539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i="0" dirty="0">
                  <a:solidFill>
                    <a:schemeClr val="accent1"/>
                  </a:solidFill>
                </a:rPr>
                <a:t>…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131520" y="2260601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783209" y="1997195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32" name="AutoShape 38"/>
          <p:cNvSpPr>
            <a:spLocks noChangeArrowheads="1"/>
          </p:cNvSpPr>
          <p:nvPr/>
        </p:nvSpPr>
        <p:spPr bwMode="auto">
          <a:xfrm>
            <a:off x="3845930" y="5029200"/>
            <a:ext cx="5221870" cy="1005303"/>
          </a:xfrm>
          <a:prstGeom prst="wedgeRoundRectCallout">
            <a:avLst>
              <a:gd name="adj1" fmla="val -60392"/>
              <a:gd name="adj2" fmla="val 40864"/>
              <a:gd name="adj3" fmla="val 16667"/>
            </a:avLst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000" i="0" dirty="0">
                <a:solidFill>
                  <a:srgbClr val="FFFFFF"/>
                </a:solidFill>
              </a:rPr>
              <a:t>This is usually written </a:t>
            </a:r>
            <a:r>
              <a:rPr lang="en-US" altLang="en-US" sz="2000" dirty="0" err="1">
                <a:solidFill>
                  <a:srgbClr val="CC00CC"/>
                </a:solidFill>
              </a:rPr>
              <a:t>a</a:t>
            </a:r>
            <a:r>
              <a:rPr lang="en-US" altLang="en-US" sz="2000" dirty="0" err="1">
                <a:sym typeface="Symbol"/>
              </a:rPr>
              <a:t></a:t>
            </a:r>
            <a:r>
              <a:rPr lang="en-US" altLang="en-US" sz="2000" dirty="0" err="1">
                <a:solidFill>
                  <a:srgbClr val="FFC000"/>
                </a:solidFill>
              </a:rPr>
              <a:t>key</a:t>
            </a:r>
            <a:r>
              <a:rPr lang="en-US" altLang="en-US" sz="2000" dirty="0" err="1"/>
              <a:t>+</a:t>
            </a:r>
            <a:r>
              <a:rPr lang="en-US" altLang="en-US" sz="2000" dirty="0" err="1">
                <a:solidFill>
                  <a:srgbClr val="CC00CC"/>
                </a:solidFill>
              </a:rPr>
              <a:t>b</a:t>
            </a:r>
            <a:r>
              <a:rPr lang="en-US" altLang="en-US" sz="2000" dirty="0"/>
              <a:t>.</a:t>
            </a:r>
            <a:br>
              <a:rPr lang="en-US" altLang="en-US" sz="2000" i="0" dirty="0"/>
            </a:br>
            <a:r>
              <a:rPr lang="en-US" altLang="en-US" sz="2000" i="0" dirty="0"/>
              <a:t>The </a:t>
            </a:r>
            <a:r>
              <a:rPr lang="en-US" altLang="en-US" sz="2000" dirty="0">
                <a:solidFill>
                  <a:srgbClr val="CC00CC"/>
                </a:solidFill>
              </a:rPr>
              <a:t>b</a:t>
            </a:r>
            <a:r>
              <a:rPr lang="en-US" altLang="en-US" sz="2000" i="0" dirty="0"/>
              <a:t> adds randomness to which cells get hit,</a:t>
            </a:r>
            <a:br>
              <a:rPr lang="en-US" altLang="en-US" sz="2000" i="0" dirty="0"/>
            </a:br>
            <a:r>
              <a:rPr lang="en-US" altLang="en-US" sz="2000" i="0" dirty="0"/>
              <a:t>but does not help with collisions.</a:t>
            </a:r>
          </a:p>
        </p:txBody>
      </p:sp>
      <p:grpSp>
        <p:nvGrpSpPr>
          <p:cNvPr id="55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5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79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0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82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83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pic>
        <p:nvPicPr>
          <p:cNvPr id="87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79334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" name="AutoShape 38"/>
          <p:cNvSpPr>
            <a:spLocks noChangeArrowheads="1"/>
          </p:cNvSpPr>
          <p:nvPr/>
        </p:nvSpPr>
        <p:spPr bwMode="auto">
          <a:xfrm>
            <a:off x="3164905" y="609600"/>
            <a:ext cx="4346595" cy="888831"/>
          </a:xfrm>
          <a:prstGeom prst="wedgeRoundRectCallout">
            <a:avLst>
              <a:gd name="adj1" fmla="val 54119"/>
              <a:gd name="adj2" fmla="val 291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Choose a random mapping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dirty="0">
                <a:solidFill>
                  <a:srgbClr val="CC00CC"/>
                </a:solidFill>
              </a:rPr>
              <a:t>Hash(</a:t>
            </a:r>
            <a:r>
              <a:rPr lang="en-US" altLang="en-US" sz="2800" dirty="0">
                <a:solidFill>
                  <a:srgbClr val="FFC000"/>
                </a:solidFill>
              </a:rPr>
              <a:t>key</a:t>
            </a:r>
            <a:r>
              <a:rPr lang="en-US" altLang="en-US" sz="2800" dirty="0">
                <a:solidFill>
                  <a:srgbClr val="CC00CC"/>
                </a:solidFill>
              </a:rPr>
              <a:t>)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/>
              <a:t>=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n-US" altLang="en-US" sz="2800" dirty="0" err="1"/>
              <a:t>i</a:t>
            </a:r>
            <a:r>
              <a:rPr lang="en-US" altLang="en-US" sz="2800" i="0" dirty="0">
                <a:solidFill>
                  <a:srgbClr val="FFFFFF"/>
                </a:solidFill>
              </a:rPr>
              <a:t>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97" name="AutoShape 38"/>
          <p:cNvSpPr>
            <a:spLocks noChangeArrowheads="1"/>
          </p:cNvSpPr>
          <p:nvPr/>
        </p:nvSpPr>
        <p:spPr bwMode="auto">
          <a:xfrm>
            <a:off x="3199723" y="1590840"/>
            <a:ext cx="4311777" cy="997971"/>
          </a:xfrm>
          <a:prstGeom prst="wedgeRoundRectCallout">
            <a:avLst>
              <a:gd name="adj1" fmla="val 53950"/>
              <a:gd name="adj2" fmla="val -3139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We want </a:t>
            </a:r>
            <a:r>
              <a:rPr lang="en-US" altLang="en-US" sz="2800" dirty="0">
                <a:solidFill>
                  <a:srgbClr val="CC00CC"/>
                </a:solidFill>
              </a:rPr>
              <a:t>Hash</a:t>
            </a:r>
            <a:r>
              <a:rPr lang="en-US" altLang="en-US" sz="2800" i="0" dirty="0">
                <a:solidFill>
                  <a:srgbClr val="FFFFFF"/>
                </a:solidFill>
              </a:rPr>
              <a:t> to be 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800" i="0" dirty="0">
                <a:solidFill>
                  <a:srgbClr val="FFFFFF"/>
                </a:solidFill>
              </a:rPr>
              <a:t>computed in O(1) time.</a:t>
            </a: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99" name="AutoShape 38"/>
          <p:cNvSpPr>
            <a:spLocks noChangeArrowheads="1"/>
          </p:cNvSpPr>
          <p:nvPr/>
        </p:nvSpPr>
        <p:spPr bwMode="auto">
          <a:xfrm>
            <a:off x="3200400" y="2667000"/>
            <a:ext cx="5864608" cy="2151885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800" i="0" dirty="0">
                <a:solidFill>
                  <a:srgbClr val="FFFFFF"/>
                </a:solidFill>
              </a:rPr>
              <a:t>Theory people use</a:t>
            </a:r>
            <a:br>
              <a:rPr lang="en-US" altLang="en-US" sz="2800" i="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CC00CC"/>
                </a:solidFill>
              </a:rPr>
              <a:t>Hash(</a:t>
            </a:r>
            <a:r>
              <a:rPr lang="en-US" altLang="en-US" sz="2400" dirty="0">
                <a:solidFill>
                  <a:srgbClr val="FFC000"/>
                </a:solidFill>
              </a:rPr>
              <a:t>key</a:t>
            </a:r>
            <a:r>
              <a:rPr lang="en-US" altLang="en-US" sz="2400" dirty="0">
                <a:solidFill>
                  <a:srgbClr val="CC00CC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 = </a:t>
            </a:r>
            <a:r>
              <a:rPr lang="en-US" altLang="en-US" sz="2400" dirty="0"/>
              <a:t>(</a:t>
            </a:r>
            <a:r>
              <a:rPr lang="en-US" altLang="en-US" sz="2400" dirty="0" err="1">
                <a:solidFill>
                  <a:srgbClr val="CC00CC"/>
                </a:solidFill>
              </a:rPr>
              <a:t>a</a:t>
            </a:r>
            <a:r>
              <a:rPr lang="en-US" altLang="en-US" sz="2400" dirty="0" err="1">
                <a:sym typeface="Symbol"/>
              </a:rPr>
              <a:t></a:t>
            </a:r>
            <a:r>
              <a:rPr lang="en-US" altLang="en-US" sz="2400" dirty="0" err="1">
                <a:solidFill>
                  <a:srgbClr val="FFC000"/>
                </a:solidFill>
              </a:rPr>
              <a:t>key</a:t>
            </a:r>
            <a:r>
              <a:rPr lang="en-US" altLang="en-US" sz="2400" dirty="0"/>
              <a:t> mod p) mod N</a:t>
            </a:r>
            <a:br>
              <a:rPr lang="en-US" altLang="en-US" sz="2400" dirty="0"/>
            </a:br>
            <a:r>
              <a:rPr lang="en-US" altLang="en-US" sz="2000" dirty="0" err="1">
                <a:solidFill>
                  <a:srgbClr val="FFFFFF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= size of array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FFFFFF"/>
                </a:solidFill>
              </a:rPr>
              <a:t>p</a:t>
            </a:r>
            <a:r>
              <a:rPr lang="en-US" altLang="en-US" sz="2000" i="0" dirty="0">
                <a:solidFill>
                  <a:srgbClr val="FFFFFF"/>
                </a:solidFill>
              </a:rPr>
              <a:t> is a prime &gt; |U|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CC00CC"/>
                </a:solidFill>
              </a:rPr>
              <a:t>a</a:t>
            </a:r>
            <a:r>
              <a:rPr lang="en-US" altLang="en-US" sz="2000" i="0" dirty="0">
                <a:solidFill>
                  <a:srgbClr val="FFFFFF"/>
                </a:solidFill>
              </a:rPr>
              <a:t> is randomly chosen </a:t>
            </a:r>
            <a:r>
              <a:rPr lang="en-US" altLang="en-US" sz="2000" i="0" dirty="0">
                <a:solidFill>
                  <a:srgbClr val="FFFFFF"/>
                </a:solidFill>
                <a:sym typeface="Symbol"/>
              </a:rPr>
              <a:t>[1..p-1]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r>
              <a:rPr lang="en-US" altLang="en-US" sz="2000" i="0" dirty="0">
                <a:solidFill>
                  <a:srgbClr val="FF0000"/>
                </a:solidFill>
              </a:rPr>
              <a:t>n</a:t>
            </a:r>
            <a:r>
              <a:rPr lang="en-US" altLang="en-US" sz="2000" i="0" dirty="0">
                <a:solidFill>
                  <a:srgbClr val="FFFFFF"/>
                </a:solidFill>
              </a:rPr>
              <a:t> is the number of data items.</a:t>
            </a:r>
            <a:br>
              <a:rPr lang="en-US" altLang="en-US" sz="2000" i="0" dirty="0">
                <a:solidFill>
                  <a:srgbClr val="FFFFFF"/>
                </a:solidFill>
              </a:rPr>
            </a:br>
            <a:br>
              <a:rPr lang="en-US" altLang="en-US" sz="2000" i="0" dirty="0">
                <a:solidFill>
                  <a:srgbClr val="FFFFFF"/>
                </a:solidFill>
              </a:rPr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grpSp>
        <p:nvGrpSpPr>
          <p:cNvPr id="101" name="Group 21"/>
          <p:cNvGrpSpPr>
            <a:grpSpLocks/>
          </p:cNvGrpSpPr>
          <p:nvPr/>
        </p:nvGrpSpPr>
        <p:grpSpPr bwMode="auto">
          <a:xfrm>
            <a:off x="539750" y="5727921"/>
            <a:ext cx="755650" cy="1055524"/>
            <a:chOff x="4560" y="1645"/>
            <a:chExt cx="849" cy="1475"/>
          </a:xfrm>
        </p:grpSpPr>
        <p:grpSp>
          <p:nvGrpSpPr>
            <p:cNvPr id="102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1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3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9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5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6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7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9815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/>
              <a:t>Implementing Positions in Trees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304800" y="1282700"/>
            <a:ext cx="89154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Defining the class of trees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nodes can have many children.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We use the data structure </a:t>
            </a:r>
            <a:r>
              <a:rPr lang="en-CA" altLang="en-US" sz="2800" i="0">
                <a:solidFill>
                  <a:schemeClr val="accent1"/>
                </a:solidFill>
              </a:rPr>
              <a:t>Set</a:t>
            </a:r>
            <a:r>
              <a:rPr lang="en-CA" altLang="en-US" sz="2800" i="0"/>
              <a:t> or </a:t>
            </a:r>
            <a:r>
              <a:rPr lang="en-CA" altLang="en-US" sz="2800" i="0">
                <a:solidFill>
                  <a:schemeClr val="accent1"/>
                </a:solidFill>
              </a:rPr>
              <a:t>List</a:t>
            </a:r>
            <a:br>
              <a:rPr lang="en-CA" altLang="en-US" sz="2800" i="0">
                <a:solidFill>
                  <a:schemeClr val="accent1"/>
                </a:solidFill>
              </a:rPr>
            </a:br>
            <a:r>
              <a:rPr lang="en-CA" altLang="en-US" sz="2800" i="0">
                <a:solidFill>
                  <a:schemeClr val="accent1"/>
                </a:solidFill>
              </a:rPr>
              <a:t>   </a:t>
            </a:r>
            <a:r>
              <a:rPr lang="en-CA" altLang="en-US" sz="2800" i="0"/>
              <a:t>to store the </a:t>
            </a:r>
            <a:r>
              <a:rPr lang="en-CA" altLang="en-US" sz="2800" i="0">
                <a:solidFill>
                  <a:schemeClr val="accent1"/>
                </a:solidFill>
              </a:rPr>
              <a:t>Positions </a:t>
            </a:r>
            <a:r>
              <a:rPr lang="en-CA" altLang="en-US" sz="2800" i="0"/>
              <a:t>of a node’s </a:t>
            </a:r>
            <a:br>
              <a:rPr lang="en-CA" altLang="en-US" sz="2800" i="0"/>
            </a:br>
            <a:r>
              <a:rPr lang="en-CA" altLang="en-US" sz="2800" i="0"/>
              <a:t>   children.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609600"/>
            <a:ext cx="44180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class </a:t>
            </a:r>
            <a:r>
              <a:rPr lang="en-US" altLang="en-US" sz="2800" i="0">
                <a:solidFill>
                  <a:schemeClr val="accent1"/>
                </a:solidFill>
              </a:rPr>
              <a:t>LinkedTree {</a:t>
            </a:r>
          </a:p>
        </p:txBody>
      </p:sp>
      <p:grpSp>
        <p:nvGrpSpPr>
          <p:cNvPr id="59397" name="Group 2"/>
          <p:cNvGrpSpPr>
            <a:grpSpLocks/>
          </p:cNvGrpSpPr>
          <p:nvPr/>
        </p:nvGrpSpPr>
        <p:grpSpPr bwMode="auto">
          <a:xfrm>
            <a:off x="4800600" y="762000"/>
            <a:ext cx="914400" cy="434975"/>
            <a:chOff x="4800600" y="762000"/>
            <a:chExt cx="914738" cy="435271"/>
          </a:xfrm>
        </p:grpSpPr>
        <p:sp>
          <p:nvSpPr>
            <p:cNvPr id="59410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59411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accent1"/>
                  </a:solidFill>
                </a:rPr>
                <a:t>tree</a:t>
              </a:r>
              <a:endParaRPr lang="en-US" altLang="en-US" sz="1800">
                <a:solidFill>
                  <a:schemeClr val="accent1"/>
                </a:solidFill>
              </a:endParaRPr>
            </a:p>
          </p:txBody>
        </p:sp>
        <p:cxnSp>
          <p:nvCxnSpPr>
            <p:cNvPr id="59412" name="Straight Arrow Connector 31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562600" y="679450"/>
            <a:ext cx="2590800" cy="2376488"/>
            <a:chOff x="5562600" y="679209"/>
            <a:chExt cx="2590800" cy="2377440"/>
          </a:xfrm>
        </p:grpSpPr>
        <p:sp>
          <p:nvSpPr>
            <p:cNvPr id="59400" name="Rounded Rectangle 35"/>
            <p:cNvSpPr>
              <a:spLocks noChangeArrowheads="1"/>
            </p:cNvSpPr>
            <p:nvPr/>
          </p:nvSpPr>
          <p:spPr bwMode="auto">
            <a:xfrm>
              <a:off x="5562600" y="679209"/>
              <a:ext cx="2590800" cy="2377440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38100">
              <a:solidFill>
                <a:schemeClr val="bg2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grpSp>
          <p:nvGrpSpPr>
            <p:cNvPr id="59401" name="Group 1"/>
            <p:cNvGrpSpPr>
              <a:grpSpLocks/>
            </p:cNvGrpSpPr>
            <p:nvPr/>
          </p:nvGrpSpPr>
          <p:grpSpPr bwMode="auto">
            <a:xfrm>
              <a:off x="5630155" y="1233222"/>
              <a:ext cx="2447045" cy="1281634"/>
              <a:chOff x="5566312" y="920065"/>
              <a:chExt cx="3170237" cy="1743075"/>
            </a:xfrm>
          </p:grpSpPr>
          <p:grpSp>
            <p:nvGrpSpPr>
              <p:cNvPr id="59402" name="Group 11"/>
              <p:cNvGrpSpPr>
                <a:grpSpLocks/>
              </p:cNvGrpSpPr>
              <p:nvPr/>
            </p:nvGrpSpPr>
            <p:grpSpPr bwMode="auto">
              <a:xfrm>
                <a:off x="5688549" y="920065"/>
                <a:ext cx="3048000" cy="1743075"/>
                <a:chOff x="1066800" y="3733800"/>
                <a:chExt cx="4114800" cy="2571750"/>
              </a:xfrm>
            </p:grpSpPr>
            <p:pic>
              <p:nvPicPr>
                <p:cNvPr id="59405" name="Picture 2" descr="http://i.stack.imgur.com/5kJXf.gif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66800" y="3733800"/>
                  <a:ext cx="4114800" cy="25717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406" name="Picture 3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87269" y="5296929"/>
                  <a:ext cx="457200" cy="242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407" name="Picture 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487828" y="5739714"/>
                  <a:ext cx="320040" cy="1878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408" name="Picture 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00185" y="5773105"/>
                  <a:ext cx="320040" cy="1878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409" name="Picture 7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8194" y="4694666"/>
                  <a:ext cx="438150" cy="2762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59403" name="Picture 2" descr="http://www.gifs.net/Animation11/Hobbies_and_Entertainment/Dances_Classic/Little_ballerina_2.gif"/>
              <p:cNvPicPr>
                <a:picLocks noChangeAspect="1" noChangeArrowheads="1" noCrop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8349" y="1139140"/>
                <a:ext cx="284163" cy="4397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9404" name="Picture 4" descr="http://s2.rimg.info/a3b54f36a641c4f9f9044f166ca0887c.gif"/>
              <p:cNvPicPr>
                <a:picLocks noChangeAspect="1" noChangeArrowheads="1" noCrop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66312" y="1785253"/>
                <a:ext cx="466725" cy="5667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26" name="Picture 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7263" y="3384550"/>
            <a:ext cx="6535737" cy="294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08396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Handling Collisions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13084688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4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56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2993955" y="3810000"/>
            <a:ext cx="1178061" cy="1189388"/>
            <a:chOff x="3853395" y="3810000"/>
            <a:chExt cx="1178061" cy="1189388"/>
          </a:xfrm>
        </p:grpSpPr>
        <p:sp>
          <p:nvSpPr>
            <p:cNvPr id="126" name="Rectangle 43"/>
            <p:cNvSpPr>
              <a:spLocks noChangeArrowheads="1"/>
            </p:cNvSpPr>
            <p:nvPr/>
          </p:nvSpPr>
          <p:spPr bwMode="auto">
            <a:xfrm>
              <a:off x="4042083" y="4005942"/>
              <a:ext cx="98937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1800" i="0" dirty="0">
                  <a:sym typeface="Symbol"/>
                </a:rPr>
                <a:t></a:t>
              </a:r>
              <a:r>
                <a:rPr lang="en-US" sz="1800" i="0" dirty="0">
                  <a:solidFill>
                    <a:srgbClr val="FF0000"/>
                  </a:solidFill>
                  <a:sym typeface="Symbol"/>
                </a:rPr>
                <a:t>583</a:t>
              </a:r>
              <a:r>
                <a:rPr lang="en-US" sz="1800" i="0" dirty="0"/>
                <a:t>,</a:t>
              </a:r>
              <a:r>
                <a:rPr lang="en-US" sz="1800" i="0" dirty="0">
                  <a:solidFill>
                    <a:srgbClr val="33CC33"/>
                  </a:solidFill>
                </a:rPr>
                <a:t> v</a:t>
              </a:r>
              <a:r>
                <a:rPr lang="en-US" sz="1800" i="0" baseline="-25000" dirty="0">
                  <a:solidFill>
                    <a:srgbClr val="33CC33"/>
                  </a:solidFill>
                </a:rPr>
                <a:t>3</a:t>
              </a:r>
              <a:r>
                <a:rPr lang="en-US" sz="1800" i="0" dirty="0">
                  <a:sym typeface="Symbol"/>
                </a:rPr>
                <a:t></a:t>
              </a:r>
              <a:endParaRPr lang="en-US" sz="1800" i="0" dirty="0">
                <a:solidFill>
                  <a:srgbClr val="33CC33"/>
                </a:solidFill>
              </a:endParaRPr>
            </a:p>
          </p:txBody>
        </p:sp>
        <p:sp>
          <p:nvSpPr>
            <p:cNvPr id="128" name="Rectangle 43"/>
            <p:cNvSpPr>
              <a:spLocks noChangeArrowheads="1"/>
            </p:cNvSpPr>
            <p:nvPr/>
          </p:nvSpPr>
          <p:spPr bwMode="auto">
            <a:xfrm>
              <a:off x="3853395" y="3810000"/>
              <a:ext cx="93166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1800" i="0" dirty="0">
                  <a:sym typeface="Symbol"/>
                </a:rPr>
                <a:t></a:t>
              </a:r>
              <a:r>
                <a:rPr lang="en-US" sz="1800" i="0" dirty="0">
                  <a:solidFill>
                    <a:srgbClr val="FF0000"/>
                  </a:solidFill>
                  <a:sym typeface="Symbol"/>
                </a:rPr>
                <a:t>394</a:t>
              </a:r>
              <a:r>
                <a:rPr lang="en-US" sz="1800" i="0" dirty="0"/>
                <a:t>,</a:t>
              </a:r>
              <a:r>
                <a:rPr lang="en-US" sz="1800" i="0" dirty="0">
                  <a:solidFill>
                    <a:srgbClr val="33CC33"/>
                  </a:solidFill>
                </a:rPr>
                <a:t>v</a:t>
              </a:r>
              <a:r>
                <a:rPr lang="en-US" sz="1800" i="0" baseline="-25000" dirty="0">
                  <a:solidFill>
                    <a:srgbClr val="33CC33"/>
                  </a:solidFill>
                </a:rPr>
                <a:t>1</a:t>
              </a:r>
              <a:r>
                <a:rPr lang="en-US" sz="1800" i="0" dirty="0">
                  <a:sym typeface="Symbol"/>
                </a:rPr>
                <a:t></a:t>
              </a:r>
              <a:endParaRPr lang="en-US" sz="1800" i="0" dirty="0">
                <a:solidFill>
                  <a:srgbClr val="33CC33"/>
                </a:solidFill>
              </a:endParaRPr>
            </a:p>
          </p:txBody>
        </p:sp>
        <p:sp>
          <p:nvSpPr>
            <p:cNvPr id="129" name="Rectangle 43"/>
            <p:cNvSpPr>
              <a:spLocks noChangeArrowheads="1"/>
            </p:cNvSpPr>
            <p:nvPr/>
          </p:nvSpPr>
          <p:spPr bwMode="auto">
            <a:xfrm>
              <a:off x="3944109" y="4630056"/>
              <a:ext cx="93166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1800" i="0" dirty="0">
                  <a:sym typeface="Symbol"/>
                </a:rPr>
                <a:t></a:t>
              </a:r>
              <a:r>
                <a:rPr lang="en-US" sz="1800" i="0" dirty="0">
                  <a:solidFill>
                    <a:srgbClr val="FF0000"/>
                  </a:solidFill>
                  <a:sym typeface="Symbol"/>
                </a:rPr>
                <a:t>482</a:t>
              </a:r>
              <a:r>
                <a:rPr lang="en-US" sz="1800" i="0" dirty="0"/>
                <a:t>,</a:t>
              </a:r>
              <a:r>
                <a:rPr lang="en-US" sz="1800" i="0" dirty="0">
                  <a:solidFill>
                    <a:srgbClr val="33CC33"/>
                  </a:solidFill>
                </a:rPr>
                <a:t>v</a:t>
              </a:r>
              <a:r>
                <a:rPr lang="en-US" sz="1800" i="0" baseline="-25000" dirty="0">
                  <a:solidFill>
                    <a:srgbClr val="33CC33"/>
                  </a:solidFill>
                </a:rPr>
                <a:t>2</a:t>
              </a:r>
              <a:r>
                <a:rPr lang="en-US" sz="1800" i="0" dirty="0">
                  <a:sym typeface="Symbol"/>
                </a:rPr>
                <a:t></a:t>
              </a:r>
              <a:endParaRPr lang="en-US" sz="1800" i="0" dirty="0">
                <a:solidFill>
                  <a:srgbClr val="33CC33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03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4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5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6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7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8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9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0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1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14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6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19" name="Rectangle 43"/>
          <p:cNvSpPr>
            <a:spLocks noChangeArrowheads="1"/>
          </p:cNvSpPr>
          <p:nvPr/>
        </p:nvSpPr>
        <p:spPr bwMode="auto">
          <a:xfrm>
            <a:off x="218987" y="1092200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22" name="Rectangle 43"/>
          <p:cNvSpPr>
            <a:spLocks noChangeArrowheads="1"/>
          </p:cNvSpPr>
          <p:nvPr/>
        </p:nvSpPr>
        <p:spPr bwMode="auto">
          <a:xfrm>
            <a:off x="229344" y="1468735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30" name="Rectangle 43"/>
          <p:cNvSpPr>
            <a:spLocks noChangeArrowheads="1"/>
          </p:cNvSpPr>
          <p:nvPr/>
        </p:nvSpPr>
        <p:spPr bwMode="auto">
          <a:xfrm>
            <a:off x="152400" y="1832570"/>
            <a:ext cx="12586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 583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71809378"/>
              </p:ext>
            </p:extLst>
          </p:nvPr>
        </p:nvGraphicFramePr>
        <p:xfrm>
          <a:off x="7515581" y="208746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826260" imgH="659130" progId="MS_ClipArt_Gallery.2">
                  <p:embed/>
                </p:oleObj>
              </mc:Choice>
              <mc:Fallback>
                <p:oleObj name="Clip" r:id="rId3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5581" y="208746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98" name="AutoShape 38"/>
          <p:cNvSpPr>
            <a:spLocks noChangeArrowheads="1"/>
          </p:cNvSpPr>
          <p:nvPr/>
        </p:nvSpPr>
        <p:spPr bwMode="auto">
          <a:xfrm>
            <a:off x="5315268" y="736804"/>
            <a:ext cx="3497710" cy="1787438"/>
          </a:xfrm>
          <a:prstGeom prst="wedgeRoundRectCallout">
            <a:avLst>
              <a:gd name="adj1" fmla="val 33416"/>
              <a:gd name="adj2" fmla="val 189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800" i="0" dirty="0">
                <a:solidFill>
                  <a:schemeClr val="tx2"/>
                </a:solidFill>
              </a:rPr>
              <a:t>Handling Collisions</a:t>
            </a:r>
            <a:br>
              <a:rPr lang="en-US" sz="2800" i="0" dirty="0"/>
            </a:br>
            <a:r>
              <a:rPr lang="en-US" sz="2800" i="0" dirty="0"/>
              <a:t>When different data items are mapped to the same cell</a:t>
            </a:r>
          </a:p>
        </p:txBody>
      </p:sp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35733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Separate Chaining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99984667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56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2993955" y="3810000"/>
            <a:ext cx="1178061" cy="1189388"/>
            <a:chOff x="3853395" y="3810000"/>
            <a:chExt cx="1178061" cy="1189388"/>
          </a:xfrm>
        </p:grpSpPr>
        <p:sp>
          <p:nvSpPr>
            <p:cNvPr id="126" name="Rectangle 43"/>
            <p:cNvSpPr>
              <a:spLocks noChangeArrowheads="1"/>
            </p:cNvSpPr>
            <p:nvPr/>
          </p:nvSpPr>
          <p:spPr bwMode="auto">
            <a:xfrm>
              <a:off x="4042083" y="4005942"/>
              <a:ext cx="989373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1800" i="0" dirty="0">
                  <a:sym typeface="Symbol"/>
                </a:rPr>
                <a:t></a:t>
              </a:r>
              <a:r>
                <a:rPr lang="en-US" sz="1800" i="0" dirty="0">
                  <a:solidFill>
                    <a:srgbClr val="FF0000"/>
                  </a:solidFill>
                  <a:sym typeface="Symbol"/>
                </a:rPr>
                <a:t>583</a:t>
              </a:r>
              <a:r>
                <a:rPr lang="en-US" sz="1800" i="0" dirty="0"/>
                <a:t>,</a:t>
              </a:r>
              <a:r>
                <a:rPr lang="en-US" sz="1800" i="0" dirty="0">
                  <a:solidFill>
                    <a:srgbClr val="33CC33"/>
                  </a:solidFill>
                </a:rPr>
                <a:t> v</a:t>
              </a:r>
              <a:r>
                <a:rPr lang="en-US" sz="1800" i="0" baseline="-25000" dirty="0">
                  <a:solidFill>
                    <a:srgbClr val="33CC33"/>
                  </a:solidFill>
                </a:rPr>
                <a:t>3</a:t>
              </a:r>
              <a:r>
                <a:rPr lang="en-US" sz="1800" i="0" dirty="0">
                  <a:sym typeface="Symbol"/>
                </a:rPr>
                <a:t></a:t>
              </a:r>
              <a:endParaRPr lang="en-US" sz="1800" i="0" dirty="0">
                <a:solidFill>
                  <a:srgbClr val="33CC33"/>
                </a:solidFill>
              </a:endParaRPr>
            </a:p>
          </p:txBody>
        </p:sp>
        <p:sp>
          <p:nvSpPr>
            <p:cNvPr id="128" name="Rectangle 43"/>
            <p:cNvSpPr>
              <a:spLocks noChangeArrowheads="1"/>
            </p:cNvSpPr>
            <p:nvPr/>
          </p:nvSpPr>
          <p:spPr bwMode="auto">
            <a:xfrm>
              <a:off x="3853395" y="3810000"/>
              <a:ext cx="93166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1800" i="0" dirty="0">
                  <a:sym typeface="Symbol"/>
                </a:rPr>
                <a:t></a:t>
              </a:r>
              <a:r>
                <a:rPr lang="en-US" sz="1800" i="0" dirty="0">
                  <a:solidFill>
                    <a:srgbClr val="FF0000"/>
                  </a:solidFill>
                  <a:sym typeface="Symbol"/>
                </a:rPr>
                <a:t>394</a:t>
              </a:r>
              <a:r>
                <a:rPr lang="en-US" sz="1800" i="0" dirty="0"/>
                <a:t>,</a:t>
              </a:r>
              <a:r>
                <a:rPr lang="en-US" sz="1800" i="0" dirty="0">
                  <a:solidFill>
                    <a:srgbClr val="33CC33"/>
                  </a:solidFill>
                </a:rPr>
                <a:t>v</a:t>
              </a:r>
              <a:r>
                <a:rPr lang="en-US" sz="1800" i="0" baseline="-25000" dirty="0">
                  <a:solidFill>
                    <a:srgbClr val="33CC33"/>
                  </a:solidFill>
                </a:rPr>
                <a:t>1</a:t>
              </a:r>
              <a:r>
                <a:rPr lang="en-US" sz="1800" i="0" dirty="0">
                  <a:sym typeface="Symbol"/>
                </a:rPr>
                <a:t></a:t>
              </a:r>
              <a:endParaRPr lang="en-US" sz="1800" i="0" dirty="0">
                <a:solidFill>
                  <a:srgbClr val="33CC33"/>
                </a:solidFill>
              </a:endParaRPr>
            </a:p>
          </p:txBody>
        </p:sp>
        <p:sp>
          <p:nvSpPr>
            <p:cNvPr id="129" name="Rectangle 43"/>
            <p:cNvSpPr>
              <a:spLocks noChangeArrowheads="1"/>
            </p:cNvSpPr>
            <p:nvPr/>
          </p:nvSpPr>
          <p:spPr bwMode="auto">
            <a:xfrm>
              <a:off x="3944109" y="4630056"/>
              <a:ext cx="93166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1800" i="0" dirty="0">
                  <a:sym typeface="Symbol"/>
                </a:rPr>
                <a:t></a:t>
              </a:r>
              <a:r>
                <a:rPr lang="en-US" sz="1800" i="0" dirty="0">
                  <a:solidFill>
                    <a:srgbClr val="FF0000"/>
                  </a:solidFill>
                  <a:sym typeface="Symbol"/>
                </a:rPr>
                <a:t>482</a:t>
              </a:r>
              <a:r>
                <a:rPr lang="en-US" sz="1800" i="0" dirty="0"/>
                <a:t>,</a:t>
              </a:r>
              <a:r>
                <a:rPr lang="en-US" sz="1800" i="0" dirty="0">
                  <a:solidFill>
                    <a:srgbClr val="33CC33"/>
                  </a:solidFill>
                </a:rPr>
                <a:t>v</a:t>
              </a:r>
              <a:r>
                <a:rPr lang="en-US" sz="1800" i="0" baseline="-25000" dirty="0">
                  <a:solidFill>
                    <a:srgbClr val="33CC33"/>
                  </a:solidFill>
                </a:rPr>
                <a:t>2</a:t>
              </a:r>
              <a:r>
                <a:rPr lang="en-US" sz="1800" i="0" dirty="0">
                  <a:sym typeface="Symbol"/>
                </a:rPr>
                <a:t></a:t>
              </a:r>
              <a:endParaRPr lang="en-US" sz="1800" i="0" dirty="0">
                <a:solidFill>
                  <a:srgbClr val="33CC33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03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4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5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6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7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8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9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0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1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14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6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19" name="Rectangle 43"/>
          <p:cNvSpPr>
            <a:spLocks noChangeArrowheads="1"/>
          </p:cNvSpPr>
          <p:nvPr/>
        </p:nvSpPr>
        <p:spPr bwMode="auto">
          <a:xfrm>
            <a:off x="218987" y="1092200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22" name="Rectangle 43"/>
          <p:cNvSpPr>
            <a:spLocks noChangeArrowheads="1"/>
          </p:cNvSpPr>
          <p:nvPr/>
        </p:nvSpPr>
        <p:spPr bwMode="auto">
          <a:xfrm>
            <a:off x="229344" y="1468735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30" name="Rectangle 43"/>
          <p:cNvSpPr>
            <a:spLocks noChangeArrowheads="1"/>
          </p:cNvSpPr>
          <p:nvPr/>
        </p:nvSpPr>
        <p:spPr bwMode="auto">
          <a:xfrm>
            <a:off x="152400" y="1832570"/>
            <a:ext cx="12586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 583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44587006"/>
              </p:ext>
            </p:extLst>
          </p:nvPr>
        </p:nvGraphicFramePr>
        <p:xfrm>
          <a:off x="7515581" y="208746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826260" imgH="659130" progId="MS_ClipArt_Gallery.2">
                  <p:embed/>
                </p:oleObj>
              </mc:Choice>
              <mc:Fallback>
                <p:oleObj name="Clip" r:id="rId3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5581" y="208746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98" name="AutoShape 38"/>
          <p:cNvSpPr>
            <a:spLocks noChangeArrowheads="1"/>
          </p:cNvSpPr>
          <p:nvPr/>
        </p:nvSpPr>
        <p:spPr bwMode="auto">
          <a:xfrm>
            <a:off x="4665817" y="721646"/>
            <a:ext cx="4173383" cy="1912708"/>
          </a:xfrm>
          <a:prstGeom prst="wedgeRoundRectCallout">
            <a:avLst>
              <a:gd name="adj1" fmla="val 33416"/>
              <a:gd name="adj2" fmla="val 189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i="0" dirty="0">
                <a:solidFill>
                  <a:schemeClr val="tx2"/>
                </a:solidFill>
              </a:rPr>
              <a:t>Separate Chaining</a:t>
            </a:r>
            <a:br>
              <a:rPr lang="en-US" sz="2800" i="0" dirty="0"/>
            </a:br>
            <a:r>
              <a:rPr lang="en-US" sz="2800" i="0" dirty="0"/>
              <a:t>Each cell uses external memory to store all the data items hitting that cell.</a:t>
            </a:r>
          </a:p>
        </p:txBody>
      </p:sp>
      <p:sp>
        <p:nvSpPr>
          <p:cNvPr id="159" name="AutoShape 38"/>
          <p:cNvSpPr>
            <a:spLocks noChangeArrowheads="1"/>
          </p:cNvSpPr>
          <p:nvPr/>
        </p:nvSpPr>
        <p:spPr bwMode="auto">
          <a:xfrm>
            <a:off x="5395235" y="5334000"/>
            <a:ext cx="3523933" cy="1371600"/>
          </a:xfrm>
          <a:prstGeom prst="wedgeRoundRectCallout">
            <a:avLst>
              <a:gd name="adj1" fmla="val 33416"/>
              <a:gd name="adj2" fmla="val 189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lvl="1" indent="0" algn="ctr">
              <a:buNone/>
            </a:pPr>
            <a:r>
              <a:rPr lang="en-US" i="0" dirty="0"/>
              <a:t>Simple</a:t>
            </a:r>
            <a:br>
              <a:rPr lang="en-US" i="0" dirty="0"/>
            </a:br>
            <a:r>
              <a:rPr lang="en-US" i="0" dirty="0"/>
              <a:t>but requires additional memory</a:t>
            </a:r>
          </a:p>
        </p:txBody>
      </p:sp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4002846" y="3870510"/>
            <a:ext cx="3192706" cy="1224841"/>
            <a:chOff x="4862286" y="3870510"/>
            <a:chExt cx="3192706" cy="1224841"/>
          </a:xfrm>
        </p:grpSpPr>
        <p:sp>
          <p:nvSpPr>
            <p:cNvPr id="177" name="AutoShape 20"/>
            <p:cNvSpPr>
              <a:spLocks noChangeArrowheads="1"/>
            </p:cNvSpPr>
            <p:nvPr/>
          </p:nvSpPr>
          <p:spPr bwMode="auto">
            <a:xfrm>
              <a:off x="5280284" y="4699146"/>
              <a:ext cx="1181733" cy="348056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1600" b="1" dirty="0">
                <a:solidFill>
                  <a:srgbClr val="FBEFD2"/>
                </a:solidFill>
              </a:endParaRPr>
            </a:p>
          </p:txBody>
        </p:sp>
        <p:sp>
          <p:nvSpPr>
            <p:cNvPr id="178" name="Line 21"/>
            <p:cNvSpPr>
              <a:spLocks noChangeShapeType="1"/>
            </p:cNvSpPr>
            <p:nvPr/>
          </p:nvSpPr>
          <p:spPr bwMode="auto">
            <a:xfrm>
              <a:off x="4876800" y="4851546"/>
              <a:ext cx="40348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Rectangle 43"/>
            <p:cNvSpPr>
              <a:spLocks noChangeArrowheads="1"/>
            </p:cNvSpPr>
            <p:nvPr/>
          </p:nvSpPr>
          <p:spPr bwMode="auto">
            <a:xfrm>
              <a:off x="5280283" y="4633686"/>
              <a:ext cx="1181734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482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2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182" name="AutoShape 20"/>
            <p:cNvSpPr>
              <a:spLocks noChangeArrowheads="1"/>
            </p:cNvSpPr>
            <p:nvPr/>
          </p:nvSpPr>
          <p:spPr bwMode="auto">
            <a:xfrm>
              <a:off x="5265770" y="3951660"/>
              <a:ext cx="1181733" cy="348056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1600" b="1" dirty="0">
                <a:solidFill>
                  <a:srgbClr val="FBEFD2"/>
                </a:solidFill>
              </a:endParaRPr>
            </a:p>
          </p:txBody>
        </p:sp>
        <p:sp>
          <p:nvSpPr>
            <p:cNvPr id="183" name="Line 21"/>
            <p:cNvSpPr>
              <a:spLocks noChangeShapeType="1"/>
            </p:cNvSpPr>
            <p:nvPr/>
          </p:nvSpPr>
          <p:spPr bwMode="auto">
            <a:xfrm>
              <a:off x="4862286" y="4104060"/>
              <a:ext cx="40348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Rectangle 43"/>
            <p:cNvSpPr>
              <a:spLocks noChangeArrowheads="1"/>
            </p:cNvSpPr>
            <p:nvPr/>
          </p:nvSpPr>
          <p:spPr bwMode="auto">
            <a:xfrm>
              <a:off x="5242612" y="3870510"/>
              <a:ext cx="1181734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394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1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  <p:sp>
          <p:nvSpPr>
            <p:cNvPr id="72" name="AutoShape 20"/>
            <p:cNvSpPr>
              <a:spLocks noChangeArrowheads="1"/>
            </p:cNvSpPr>
            <p:nvPr/>
          </p:nvSpPr>
          <p:spPr bwMode="auto">
            <a:xfrm>
              <a:off x="6851925" y="3981864"/>
              <a:ext cx="1181733" cy="348056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 sz="1600" b="1" dirty="0">
                <a:solidFill>
                  <a:srgbClr val="FBEFD2"/>
                </a:solidFill>
              </a:endParaRPr>
            </a:p>
          </p:txBody>
        </p:sp>
        <p:sp>
          <p:nvSpPr>
            <p:cNvPr id="73" name="Line 21"/>
            <p:cNvSpPr>
              <a:spLocks noChangeShapeType="1"/>
            </p:cNvSpPr>
            <p:nvPr/>
          </p:nvSpPr>
          <p:spPr bwMode="auto">
            <a:xfrm>
              <a:off x="6448441" y="4134264"/>
              <a:ext cx="40348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Rectangle 43"/>
            <p:cNvSpPr>
              <a:spLocks noChangeArrowheads="1"/>
            </p:cNvSpPr>
            <p:nvPr/>
          </p:nvSpPr>
          <p:spPr bwMode="auto">
            <a:xfrm>
              <a:off x="6796314" y="3900714"/>
              <a:ext cx="125867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r"/>
              <a:r>
                <a:rPr lang="en-US" sz="2400" i="0" dirty="0">
                  <a:sym typeface="Symbol"/>
                </a:rPr>
                <a:t></a:t>
              </a:r>
              <a:r>
                <a:rPr lang="en-US" sz="2400" i="0" dirty="0">
                  <a:solidFill>
                    <a:srgbClr val="FF0000"/>
                  </a:solidFill>
                  <a:sym typeface="Symbol"/>
                </a:rPr>
                <a:t> 583</a:t>
              </a:r>
              <a:r>
                <a:rPr lang="en-US" sz="2400" i="0" dirty="0"/>
                <a:t>,</a:t>
              </a:r>
              <a:r>
                <a:rPr lang="en-US" sz="2400" i="0" dirty="0">
                  <a:solidFill>
                    <a:srgbClr val="33CC33"/>
                  </a:solidFill>
                </a:rPr>
                <a:t>v</a:t>
              </a:r>
              <a:r>
                <a:rPr lang="en-US" sz="2400" i="0" baseline="-25000" dirty="0">
                  <a:solidFill>
                    <a:srgbClr val="33CC33"/>
                  </a:solidFill>
                </a:rPr>
                <a:t>3</a:t>
              </a:r>
              <a:r>
                <a:rPr lang="en-US" sz="2400" i="0" dirty="0">
                  <a:sym typeface="Symbol"/>
                </a:rPr>
                <a:t></a:t>
              </a:r>
              <a:endParaRPr lang="en-US" sz="2400" i="0" dirty="0">
                <a:solidFill>
                  <a:srgbClr val="33CC33"/>
                </a:solidFill>
              </a:endParaRPr>
            </a:p>
          </p:txBody>
        </p:sp>
      </p:grpSp>
      <p:sp>
        <p:nvSpPr>
          <p:cNvPr id="77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</p:spTree>
    <p:extLst>
      <p:ext uri="{BB962C8B-B14F-4D97-AF65-F5344CB8AC3E}">
        <p14:creationId xmlns:p14="http://schemas.microsoft.com/office/powerpoint/2010/main" val="3751446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  <p:bldP spid="159" grpId="0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A Sequence of Probes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54905122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56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26" name="Rectangle 43"/>
          <p:cNvSpPr>
            <a:spLocks noChangeArrowheads="1"/>
          </p:cNvSpPr>
          <p:nvPr/>
        </p:nvSpPr>
        <p:spPr bwMode="auto">
          <a:xfrm>
            <a:off x="3182643" y="4005942"/>
            <a:ext cx="9893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583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 v</a:t>
            </a:r>
            <a:r>
              <a:rPr lang="en-US" sz="1800" i="0" baseline="-25000" dirty="0">
                <a:solidFill>
                  <a:srgbClr val="33CC33"/>
                </a:solidFill>
              </a:rPr>
              <a:t>3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28" name="Rectangle 43"/>
          <p:cNvSpPr>
            <a:spLocks noChangeArrowheads="1"/>
          </p:cNvSpPr>
          <p:nvPr/>
        </p:nvSpPr>
        <p:spPr bwMode="auto">
          <a:xfrm>
            <a:off x="2993955" y="3810000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1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29" name="Rectangle 43"/>
          <p:cNvSpPr>
            <a:spLocks noChangeArrowheads="1"/>
          </p:cNvSpPr>
          <p:nvPr/>
        </p:nvSpPr>
        <p:spPr bwMode="auto">
          <a:xfrm>
            <a:off x="3084669" y="4630056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2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03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4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5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6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7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8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9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0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1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14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6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19" name="Rectangle 43"/>
          <p:cNvSpPr>
            <a:spLocks noChangeArrowheads="1"/>
          </p:cNvSpPr>
          <p:nvPr/>
        </p:nvSpPr>
        <p:spPr bwMode="auto">
          <a:xfrm>
            <a:off x="218987" y="1092200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1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22" name="Rectangle 43"/>
          <p:cNvSpPr>
            <a:spLocks noChangeArrowheads="1"/>
          </p:cNvSpPr>
          <p:nvPr/>
        </p:nvSpPr>
        <p:spPr bwMode="auto">
          <a:xfrm>
            <a:off x="229344" y="1468735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2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30" name="Rectangle 43"/>
          <p:cNvSpPr>
            <a:spLocks noChangeArrowheads="1"/>
          </p:cNvSpPr>
          <p:nvPr/>
        </p:nvSpPr>
        <p:spPr bwMode="auto">
          <a:xfrm>
            <a:off x="152400" y="1832570"/>
            <a:ext cx="12586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 583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3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56933438"/>
              </p:ext>
            </p:extLst>
          </p:nvPr>
        </p:nvGraphicFramePr>
        <p:xfrm>
          <a:off x="7515581" y="208746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826260" imgH="659130" progId="MS_ClipArt_Gallery.2">
                  <p:embed/>
                </p:oleObj>
              </mc:Choice>
              <mc:Fallback>
                <p:oleObj name="Clip" r:id="rId3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5581" y="208746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98" name="AutoShape 38"/>
          <p:cNvSpPr>
            <a:spLocks noChangeArrowheads="1"/>
          </p:cNvSpPr>
          <p:nvPr/>
        </p:nvSpPr>
        <p:spPr bwMode="auto">
          <a:xfrm>
            <a:off x="4454661" y="721646"/>
            <a:ext cx="4384540" cy="1449233"/>
          </a:xfrm>
          <a:prstGeom prst="wedgeRoundRectCallout">
            <a:avLst>
              <a:gd name="adj1" fmla="val 33416"/>
              <a:gd name="adj2" fmla="val 189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b="1" i="0" dirty="0">
                <a:solidFill>
                  <a:schemeClr val="tx2"/>
                </a:solidFill>
              </a:rPr>
              <a:t>Open addressing</a:t>
            </a:r>
            <a:br>
              <a:rPr lang="en-US" sz="2800" i="0" dirty="0"/>
            </a:br>
            <a:r>
              <a:rPr lang="en-US" sz="2800" i="0" dirty="0"/>
              <a:t>The colliding item is placed in a different cell of the table</a:t>
            </a:r>
            <a:br>
              <a:rPr lang="en-US" sz="2400" i="0" dirty="0">
                <a:solidFill>
                  <a:srgbClr val="FFFFFF"/>
                </a:solidFill>
              </a:rPr>
            </a:br>
            <a:endParaRPr lang="en-US" sz="2800" b="1" i="0" dirty="0"/>
          </a:p>
        </p:txBody>
      </p:sp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70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</p:spTree>
    <p:extLst>
      <p:ext uri="{BB962C8B-B14F-4D97-AF65-F5344CB8AC3E}">
        <p14:creationId xmlns:p14="http://schemas.microsoft.com/office/powerpoint/2010/main" val="1139235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4104E-6 L -0.01875 -0.27722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8" y="-138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98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A Sequence of Probes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97539669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56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26" name="Rectangle 43"/>
          <p:cNvSpPr>
            <a:spLocks noChangeArrowheads="1"/>
          </p:cNvSpPr>
          <p:nvPr/>
        </p:nvSpPr>
        <p:spPr bwMode="auto">
          <a:xfrm>
            <a:off x="3070155" y="2115456"/>
            <a:ext cx="9893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583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 v</a:t>
            </a:r>
            <a:r>
              <a:rPr lang="en-US" sz="1800" i="0" baseline="-25000" dirty="0">
                <a:solidFill>
                  <a:srgbClr val="33CC33"/>
                </a:solidFill>
              </a:rPr>
              <a:t>3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28" name="Rectangle 43"/>
          <p:cNvSpPr>
            <a:spLocks noChangeArrowheads="1"/>
          </p:cNvSpPr>
          <p:nvPr/>
        </p:nvSpPr>
        <p:spPr bwMode="auto">
          <a:xfrm>
            <a:off x="3085695" y="38978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1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29" name="Rectangle 43"/>
          <p:cNvSpPr>
            <a:spLocks noChangeArrowheads="1"/>
          </p:cNvSpPr>
          <p:nvPr/>
        </p:nvSpPr>
        <p:spPr bwMode="auto">
          <a:xfrm>
            <a:off x="3084669" y="4630056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2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03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4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5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6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7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8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9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0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1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14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6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19" name="Rectangle 43"/>
          <p:cNvSpPr>
            <a:spLocks noChangeArrowheads="1"/>
          </p:cNvSpPr>
          <p:nvPr/>
        </p:nvSpPr>
        <p:spPr bwMode="auto">
          <a:xfrm>
            <a:off x="218987" y="1092200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6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80179571"/>
              </p:ext>
            </p:extLst>
          </p:nvPr>
        </p:nvGraphicFramePr>
        <p:xfrm>
          <a:off x="7515581" y="208746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826260" imgH="659130" progId="MS_ClipArt_Gallery.2">
                  <p:embed/>
                </p:oleObj>
              </mc:Choice>
              <mc:Fallback>
                <p:oleObj name="Clip" r:id="rId3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5581" y="208746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AutoShape 38"/>
          <p:cNvSpPr>
            <a:spLocks noChangeArrowheads="1"/>
          </p:cNvSpPr>
          <p:nvPr/>
        </p:nvSpPr>
        <p:spPr bwMode="auto">
          <a:xfrm>
            <a:off x="5334000" y="685800"/>
            <a:ext cx="3523933" cy="1080144"/>
          </a:xfrm>
          <a:prstGeom prst="wedgeRoundRectCallout">
            <a:avLst>
              <a:gd name="adj1" fmla="val 41242"/>
              <a:gd name="adj2" fmla="val 6101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i="0" dirty="0"/>
              <a:t>Cells chosen by a sequence of  probes. </a:t>
            </a:r>
            <a:endParaRPr lang="en-US" sz="2800" b="1" i="0" dirty="0"/>
          </a:p>
        </p:txBody>
      </p:sp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5105400" y="1905000"/>
            <a:ext cx="3847034" cy="12618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sz="2800" i="0" dirty="0">
                <a:solidFill>
                  <a:schemeClr val="tx2"/>
                </a:solidFill>
              </a:rPr>
              <a:t>put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(</a:t>
            </a: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key k, value v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i</a:t>
            </a:r>
            <a:r>
              <a:rPr lang="en-US" altLang="en-US" sz="2400" baseline="-250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1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= 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a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k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mod p) mod N</a:t>
            </a:r>
            <a:b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</a:br>
            <a:endParaRPr lang="en-US" sz="24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2" name="Rectangle 43"/>
          <p:cNvSpPr>
            <a:spLocks noChangeArrowheads="1"/>
          </p:cNvSpPr>
          <p:nvPr/>
        </p:nvSpPr>
        <p:spPr bwMode="auto">
          <a:xfrm>
            <a:off x="3102960" y="500833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903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5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73" name="Rectangle 43"/>
          <p:cNvSpPr>
            <a:spLocks noChangeArrowheads="1"/>
          </p:cNvSpPr>
          <p:nvPr/>
        </p:nvSpPr>
        <p:spPr bwMode="auto">
          <a:xfrm>
            <a:off x="3099330" y="315685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290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4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75" name="AutoShape 38"/>
          <p:cNvSpPr>
            <a:spLocks noChangeArrowheads="1"/>
          </p:cNvSpPr>
          <p:nvPr/>
        </p:nvSpPr>
        <p:spPr bwMode="auto">
          <a:xfrm>
            <a:off x="4059528" y="3029715"/>
            <a:ext cx="5084472" cy="1981861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Theory people use</a:t>
            </a:r>
            <a:br>
              <a:rPr lang="en-US" altLang="en-US" sz="2400" i="0" dirty="0">
                <a:solidFill>
                  <a:srgbClr val="FFFFFF"/>
                </a:solidFill>
              </a:rPr>
            </a:br>
            <a:r>
              <a:rPr lang="en-US" altLang="en-US" sz="2400" i="0" dirty="0">
                <a:solidFill>
                  <a:srgbClr val="CC00CC"/>
                </a:solidFill>
              </a:rPr>
              <a:t>i</a:t>
            </a:r>
            <a:r>
              <a:rPr lang="en-US" altLang="en-US" sz="2400" i="0" baseline="-25000" dirty="0">
                <a:solidFill>
                  <a:srgbClr val="CC00CC"/>
                </a:solidFill>
              </a:rPr>
              <a:t>1</a:t>
            </a:r>
            <a:r>
              <a:rPr lang="en-US" altLang="en-US" sz="2400" i="0" dirty="0">
                <a:solidFill>
                  <a:srgbClr val="CC00CC"/>
                </a:solidFill>
              </a:rPr>
              <a:t> = Hash(</a:t>
            </a:r>
            <a:r>
              <a:rPr lang="en-US" altLang="en-US" sz="2400" i="0" dirty="0">
                <a:solidFill>
                  <a:srgbClr val="FFC000"/>
                </a:solidFill>
              </a:rPr>
              <a:t>key</a:t>
            </a:r>
            <a:r>
              <a:rPr lang="en-US" altLang="en-US" sz="2400" i="0" dirty="0">
                <a:solidFill>
                  <a:srgbClr val="CC00CC"/>
                </a:solidFill>
              </a:rPr>
              <a:t>)</a:t>
            </a:r>
            <a:r>
              <a:rPr lang="en-US" altLang="en-US" sz="2400" i="0" dirty="0">
                <a:solidFill>
                  <a:srgbClr val="FFC000"/>
                </a:solidFill>
              </a:rPr>
              <a:t> = </a:t>
            </a:r>
            <a:r>
              <a:rPr lang="en-US" altLang="en-US" sz="2400" i="0" dirty="0"/>
              <a:t>(</a:t>
            </a:r>
            <a:r>
              <a:rPr lang="en-US" altLang="en-US" sz="2400" i="0" dirty="0" err="1">
                <a:solidFill>
                  <a:srgbClr val="CC00CC"/>
                </a:solidFill>
              </a:rPr>
              <a:t>a</a:t>
            </a:r>
            <a:r>
              <a:rPr lang="en-US" altLang="en-US" sz="2400" i="0" dirty="0" err="1">
                <a:sym typeface="Symbol"/>
              </a:rPr>
              <a:t></a:t>
            </a:r>
            <a:r>
              <a:rPr lang="en-US" altLang="en-US" sz="2400" i="0" dirty="0" err="1">
                <a:solidFill>
                  <a:srgbClr val="FFC000"/>
                </a:solidFill>
              </a:rPr>
              <a:t>key</a:t>
            </a:r>
            <a:r>
              <a:rPr lang="en-US" altLang="en-US" sz="2400" i="0" dirty="0"/>
              <a:t> mod p) mod N</a:t>
            </a:r>
            <a:br>
              <a:rPr lang="en-US" altLang="en-US" sz="2400" i="0" dirty="0"/>
            </a:b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327967" y="4534877"/>
            <a:ext cx="6463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i="0" dirty="0">
                <a:solidFill>
                  <a:srgbClr val="CC00CC"/>
                </a:solidFill>
              </a:rPr>
              <a:t>832</a:t>
            </a:r>
            <a:endParaRPr lang="en-US" sz="2400" i="0" dirty="0"/>
          </a:p>
        </p:txBody>
      </p:sp>
      <p:sp>
        <p:nvSpPr>
          <p:cNvPr id="77" name="Rectangle 76"/>
          <p:cNvSpPr/>
          <p:nvPr/>
        </p:nvSpPr>
        <p:spPr>
          <a:xfrm>
            <a:off x="8178094" y="4158236"/>
            <a:ext cx="8002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i="0" dirty="0"/>
              <a:t>1009</a:t>
            </a:r>
            <a:endParaRPr lang="en-US" sz="2400" i="0" dirty="0"/>
          </a:p>
        </p:txBody>
      </p:sp>
      <p:sp>
        <p:nvSpPr>
          <p:cNvPr id="78" name="Rectangle 77"/>
          <p:cNvSpPr/>
          <p:nvPr/>
        </p:nvSpPr>
        <p:spPr>
          <a:xfrm>
            <a:off x="8471356" y="3795486"/>
            <a:ext cx="4810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i="0" dirty="0"/>
              <a:t>11</a:t>
            </a:r>
            <a:endParaRPr lang="en-US" sz="2400" i="0" dirty="0"/>
          </a:p>
        </p:txBody>
      </p:sp>
      <p:sp>
        <p:nvSpPr>
          <p:cNvPr id="6" name="Rectangle 5"/>
          <p:cNvSpPr/>
          <p:nvPr/>
        </p:nvSpPr>
        <p:spPr>
          <a:xfrm>
            <a:off x="4274457" y="3795486"/>
            <a:ext cx="405350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en-US" sz="2400" i="0" dirty="0">
                <a:solidFill>
                  <a:srgbClr val="FFFFFF"/>
                </a:solidFill>
              </a:rPr>
              <a:t>N = size of array</a:t>
            </a:r>
          </a:p>
          <a:p>
            <a:pPr algn="ctr">
              <a:spcBef>
                <a:spcPts val="0"/>
              </a:spcBef>
            </a:pPr>
            <a:r>
              <a:rPr lang="en-US" altLang="en-US" sz="2400" i="0" dirty="0">
                <a:solidFill>
                  <a:srgbClr val="FFFFFF"/>
                </a:solidFill>
              </a:rPr>
              <a:t>p is a prime &gt; |U|</a:t>
            </a:r>
          </a:p>
          <a:p>
            <a:pPr algn="ctr">
              <a:spcBef>
                <a:spcPts val="0"/>
              </a:spcBef>
            </a:pPr>
            <a:r>
              <a:rPr lang="en-US" altLang="en-US" sz="2400" i="0" dirty="0">
                <a:solidFill>
                  <a:srgbClr val="CC00CC"/>
                </a:solidFill>
              </a:rPr>
              <a:t>a</a:t>
            </a:r>
            <a:r>
              <a:rPr lang="en-US" altLang="en-US" sz="2400" i="0" dirty="0">
                <a:solidFill>
                  <a:srgbClr val="CC00CC"/>
                </a:solidFill>
                <a:sym typeface="Symbol"/>
              </a:rPr>
              <a:t>[1,p-1] </a:t>
            </a:r>
            <a:r>
              <a:rPr lang="en-US" altLang="en-US" sz="2400" i="0" dirty="0">
                <a:solidFill>
                  <a:srgbClr val="FFFFFF"/>
                </a:solidFill>
              </a:rPr>
              <a:t>is randomly chosen</a:t>
            </a:r>
          </a:p>
          <a:p>
            <a:pPr algn="ctr">
              <a:spcBef>
                <a:spcPts val="0"/>
              </a:spcBef>
            </a:pPr>
            <a:endParaRPr lang="en-US" sz="2400" dirty="0"/>
          </a:p>
        </p:txBody>
      </p:sp>
      <p:sp>
        <p:nvSpPr>
          <p:cNvPr id="79" name="AutoShape 38"/>
          <p:cNvSpPr>
            <a:spLocks noChangeArrowheads="1"/>
          </p:cNvSpPr>
          <p:nvPr/>
        </p:nvSpPr>
        <p:spPr bwMode="auto">
          <a:xfrm>
            <a:off x="5047344" y="5533573"/>
            <a:ext cx="3706018" cy="1066800"/>
          </a:xfrm>
          <a:prstGeom prst="wedgeRoundRectCallout">
            <a:avLst>
              <a:gd name="adj1" fmla="val 32921"/>
              <a:gd name="adj2" fmla="val -5746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5072742" y="5476243"/>
            <a:ext cx="3581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en-US" sz="2400" i="0" dirty="0" err="1">
                <a:solidFill>
                  <a:srgbClr val="CC00CC"/>
                </a:solidFill>
              </a:rPr>
              <a:t>a</a:t>
            </a:r>
            <a:r>
              <a:rPr lang="en-US" altLang="en-US" sz="2400" i="0" dirty="0" err="1">
                <a:sym typeface="Symbol"/>
              </a:rPr>
              <a:t></a:t>
            </a:r>
            <a:r>
              <a:rPr lang="en-US" altLang="en-US" sz="2400" i="0" dirty="0" err="1">
                <a:solidFill>
                  <a:srgbClr val="FFC000"/>
                </a:solidFill>
              </a:rPr>
              <a:t>key</a:t>
            </a:r>
            <a:r>
              <a:rPr lang="en-US" altLang="en-US" sz="2400" i="0" dirty="0"/>
              <a:t> = </a:t>
            </a:r>
            <a:r>
              <a:rPr lang="en-US" altLang="en-US" sz="2400" i="0" dirty="0">
                <a:solidFill>
                  <a:srgbClr val="CC00CC"/>
                </a:solidFill>
              </a:rPr>
              <a:t>832</a:t>
            </a:r>
            <a:r>
              <a:rPr lang="en-US" altLang="en-US" sz="2400" i="0" dirty="0">
                <a:sym typeface="Symbol"/>
              </a:rPr>
              <a:t></a:t>
            </a:r>
            <a:r>
              <a:rPr lang="en-US" altLang="en-US" sz="2400" i="0" dirty="0">
                <a:solidFill>
                  <a:srgbClr val="FF0000"/>
                </a:solidFill>
                <a:sym typeface="Symbol"/>
              </a:rPr>
              <a:t>103 </a:t>
            </a:r>
            <a:r>
              <a:rPr lang="en-US" altLang="en-US" sz="2400" i="0" dirty="0">
                <a:sym typeface="Symbol"/>
              </a:rPr>
              <a:t>= 85696</a:t>
            </a:r>
          </a:p>
          <a:p>
            <a:pPr algn="ctr">
              <a:spcBef>
                <a:spcPts val="0"/>
              </a:spcBef>
            </a:pPr>
            <a:r>
              <a:rPr lang="en-US" altLang="en-US" sz="2400" i="0" dirty="0">
                <a:sym typeface="Symbol"/>
              </a:rPr>
              <a:t>85696 </a:t>
            </a:r>
            <a:r>
              <a:rPr lang="en-US" altLang="en-US" sz="2400" i="0" dirty="0"/>
              <a:t>mod 1009 = </a:t>
            </a:r>
            <a:r>
              <a:rPr lang="en-US" altLang="en-US" sz="2400" i="0" dirty="0">
                <a:sym typeface="Symbol"/>
              </a:rPr>
              <a:t>940</a:t>
            </a:r>
          </a:p>
          <a:p>
            <a:pPr algn="ctr">
              <a:spcBef>
                <a:spcPts val="0"/>
              </a:spcBef>
            </a:pPr>
            <a:r>
              <a:rPr lang="en-US" altLang="en-US" sz="2400" i="0" dirty="0">
                <a:sym typeface="Symbol"/>
              </a:rPr>
              <a:t>940 mod 11 = 5</a:t>
            </a:r>
          </a:p>
        </p:txBody>
      </p:sp>
      <p:sp>
        <p:nvSpPr>
          <p:cNvPr id="81" name="Rectangle 80"/>
          <p:cNvSpPr/>
          <p:nvPr/>
        </p:nvSpPr>
        <p:spPr>
          <a:xfrm>
            <a:off x="7895772" y="6200393"/>
            <a:ext cx="62228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i="0" dirty="0"/>
              <a:t>= </a:t>
            </a:r>
            <a:r>
              <a:rPr lang="en-US" altLang="en-US" sz="2400" i="0" dirty="0">
                <a:solidFill>
                  <a:srgbClr val="CC00CC"/>
                </a:solidFill>
              </a:rPr>
              <a:t>i</a:t>
            </a:r>
            <a:r>
              <a:rPr lang="en-US" altLang="en-US" sz="2400" i="0" baseline="-25000" dirty="0">
                <a:solidFill>
                  <a:srgbClr val="CC00CC"/>
                </a:solidFill>
              </a:rPr>
              <a:t>1</a:t>
            </a:r>
            <a:endParaRPr lang="en-US" sz="2400" i="0" dirty="0">
              <a:solidFill>
                <a:srgbClr val="CC00CC"/>
              </a:solidFill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8805446" y="2328707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5</a:t>
            </a:r>
          </a:p>
        </p:txBody>
      </p:sp>
      <p:sp>
        <p:nvSpPr>
          <p:cNvPr id="83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</p:spTree>
    <p:extLst>
      <p:ext uri="{BB962C8B-B14F-4D97-AF65-F5344CB8AC3E}">
        <p14:creationId xmlns:p14="http://schemas.microsoft.com/office/powerpoint/2010/main" val="1743901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  <p:bldP spid="159" grpId="0" animBg="1"/>
      <p:bldP spid="75" grpId="0" animBg="1"/>
      <p:bldP spid="4" grpId="0"/>
      <p:bldP spid="77" grpId="0"/>
      <p:bldP spid="78" grpId="0"/>
      <p:bldP spid="79" grpId="0" animBg="1"/>
      <p:bldP spid="81" grpId="0"/>
      <p:bldP spid="82" grpId="0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A Sequence of Probes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88449940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56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28" name="Rectangle 43"/>
          <p:cNvSpPr>
            <a:spLocks noChangeArrowheads="1"/>
          </p:cNvSpPr>
          <p:nvPr/>
        </p:nvSpPr>
        <p:spPr bwMode="auto">
          <a:xfrm>
            <a:off x="3085695" y="38978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1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29" name="Rectangle 43"/>
          <p:cNvSpPr>
            <a:spLocks noChangeArrowheads="1"/>
          </p:cNvSpPr>
          <p:nvPr/>
        </p:nvSpPr>
        <p:spPr bwMode="auto">
          <a:xfrm>
            <a:off x="3084669" y="4630056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2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03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4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5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6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7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8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9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0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1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14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6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19" name="Rectangle 43"/>
          <p:cNvSpPr>
            <a:spLocks noChangeArrowheads="1"/>
          </p:cNvSpPr>
          <p:nvPr/>
        </p:nvSpPr>
        <p:spPr bwMode="auto">
          <a:xfrm>
            <a:off x="218987" y="1092200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6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3625431"/>
              </p:ext>
            </p:extLst>
          </p:nvPr>
        </p:nvGraphicFramePr>
        <p:xfrm>
          <a:off x="7515581" y="208746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826260" imgH="659130" progId="MS_ClipArt_Gallery.2">
                  <p:embed/>
                </p:oleObj>
              </mc:Choice>
              <mc:Fallback>
                <p:oleObj name="Clip" r:id="rId3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5581" y="208746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AutoShape 38"/>
          <p:cNvSpPr>
            <a:spLocks noChangeArrowheads="1"/>
          </p:cNvSpPr>
          <p:nvPr/>
        </p:nvSpPr>
        <p:spPr bwMode="auto">
          <a:xfrm>
            <a:off x="5334000" y="685800"/>
            <a:ext cx="3523933" cy="1080144"/>
          </a:xfrm>
          <a:prstGeom prst="wedgeRoundRectCallout">
            <a:avLst>
              <a:gd name="adj1" fmla="val 41242"/>
              <a:gd name="adj2" fmla="val 6101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i="0" dirty="0"/>
              <a:t>Cells chosen by a sequence of  probes. </a:t>
            </a:r>
            <a:endParaRPr lang="en-US" sz="2800" b="1" i="0" dirty="0"/>
          </a:p>
        </p:txBody>
      </p:sp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5105400" y="1905000"/>
            <a:ext cx="3847034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sz="2800" i="0" dirty="0">
                <a:solidFill>
                  <a:schemeClr val="tx2"/>
                </a:solidFill>
              </a:rPr>
              <a:t>put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(</a:t>
            </a: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key k, value v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i</a:t>
            </a:r>
            <a:r>
              <a:rPr lang="en-US" altLang="en-US" sz="2400" baseline="-250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1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= 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a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k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mod p) mod N</a:t>
            </a:r>
            <a:endParaRPr lang="en-US" sz="24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2" name="Rectangle 43"/>
          <p:cNvSpPr>
            <a:spLocks noChangeArrowheads="1"/>
          </p:cNvSpPr>
          <p:nvPr/>
        </p:nvSpPr>
        <p:spPr bwMode="auto">
          <a:xfrm>
            <a:off x="3102960" y="500833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903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5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73" name="Rectangle 43"/>
          <p:cNvSpPr>
            <a:spLocks noChangeArrowheads="1"/>
          </p:cNvSpPr>
          <p:nvPr/>
        </p:nvSpPr>
        <p:spPr bwMode="auto">
          <a:xfrm>
            <a:off x="3099330" y="315685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290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4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8805446" y="2328707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5</a:t>
            </a:r>
          </a:p>
        </p:txBody>
      </p:sp>
      <p:sp>
        <p:nvSpPr>
          <p:cNvPr id="74" name="Rectangle 43"/>
          <p:cNvSpPr>
            <a:spLocks noChangeArrowheads="1"/>
          </p:cNvSpPr>
          <p:nvPr/>
        </p:nvSpPr>
        <p:spPr bwMode="auto">
          <a:xfrm>
            <a:off x="341657" y="1143000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6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aphicFrame>
        <p:nvGraphicFramePr>
          <p:cNvPr id="83" name="Object 8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27821828"/>
              </p:ext>
            </p:extLst>
          </p:nvPr>
        </p:nvGraphicFramePr>
        <p:xfrm>
          <a:off x="4924781" y="3810000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1826260" imgH="659130" progId="MS_ClipArt_Gallery.2">
                  <p:embed/>
                </p:oleObj>
              </mc:Choice>
              <mc:Fallback>
                <p:oleObj name="Clip" r:id="rId5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4781" y="3810000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86" name="AutoShape 38"/>
          <p:cNvSpPr>
            <a:spLocks noChangeArrowheads="1"/>
          </p:cNvSpPr>
          <p:nvPr/>
        </p:nvSpPr>
        <p:spPr bwMode="auto">
          <a:xfrm>
            <a:off x="5257800" y="4419600"/>
            <a:ext cx="3523933" cy="1080144"/>
          </a:xfrm>
          <a:prstGeom prst="wedgeRoundRectCallout">
            <a:avLst>
              <a:gd name="adj1" fmla="val 37535"/>
              <a:gd name="adj2" fmla="val -7066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i="0" dirty="0"/>
              <a:t>This was our first in the </a:t>
            </a:r>
            <a:r>
              <a:rPr lang="en-US" sz="2800" i="0" dirty="0">
                <a:solidFill>
                  <a:srgbClr val="FFFF00"/>
                </a:solidFill>
              </a:rPr>
              <a:t>sequence</a:t>
            </a:r>
            <a:r>
              <a:rPr lang="en-US" sz="2800" i="0" dirty="0"/>
              <a:t> of probes.</a:t>
            </a:r>
            <a:endParaRPr lang="en-US" sz="2800" b="1" i="0" dirty="0"/>
          </a:p>
        </p:txBody>
      </p:sp>
      <p:sp>
        <p:nvSpPr>
          <p:cNvPr id="87" name="Rectangle 86"/>
          <p:cNvSpPr/>
          <p:nvPr/>
        </p:nvSpPr>
        <p:spPr>
          <a:xfrm>
            <a:off x="4155099" y="387168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1</a:t>
            </a:r>
          </a:p>
        </p:txBody>
      </p:sp>
      <p:sp>
        <p:nvSpPr>
          <p:cNvPr id="70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  <p:sp>
        <p:nvSpPr>
          <p:cNvPr id="75" name="Rectangle 43"/>
          <p:cNvSpPr>
            <a:spLocks noChangeArrowheads="1"/>
          </p:cNvSpPr>
          <p:nvPr/>
        </p:nvSpPr>
        <p:spPr bwMode="auto">
          <a:xfrm>
            <a:off x="3070155" y="2115456"/>
            <a:ext cx="9893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583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 v</a:t>
            </a:r>
            <a:r>
              <a:rPr lang="en-US" sz="1800" i="0" baseline="-25000" dirty="0">
                <a:solidFill>
                  <a:srgbClr val="33CC33"/>
                </a:solidFill>
              </a:rPr>
              <a:t>3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98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5.20231E-7 L 0.40834 0.39954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17" y="19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4" grpId="1"/>
      <p:bldP spid="86" grpId="0" animBg="1"/>
      <p:bldP spid="87" grpId="0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A Sequence of Probes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71059897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56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28" name="Rectangle 43"/>
          <p:cNvSpPr>
            <a:spLocks noChangeArrowheads="1"/>
          </p:cNvSpPr>
          <p:nvPr/>
        </p:nvSpPr>
        <p:spPr bwMode="auto">
          <a:xfrm>
            <a:off x="3085695" y="38978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1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29" name="Rectangle 43"/>
          <p:cNvSpPr>
            <a:spLocks noChangeArrowheads="1"/>
          </p:cNvSpPr>
          <p:nvPr/>
        </p:nvSpPr>
        <p:spPr bwMode="auto">
          <a:xfrm>
            <a:off x="3084669" y="4630056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2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03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4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5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6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7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8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9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0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1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14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6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19" name="Rectangle 43"/>
          <p:cNvSpPr>
            <a:spLocks noChangeArrowheads="1"/>
          </p:cNvSpPr>
          <p:nvPr/>
        </p:nvSpPr>
        <p:spPr bwMode="auto">
          <a:xfrm>
            <a:off x="218987" y="1092200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6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00664868"/>
              </p:ext>
            </p:extLst>
          </p:nvPr>
        </p:nvGraphicFramePr>
        <p:xfrm>
          <a:off x="7515581" y="208746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826260" imgH="659130" progId="MS_ClipArt_Gallery.2">
                  <p:embed/>
                </p:oleObj>
              </mc:Choice>
              <mc:Fallback>
                <p:oleObj name="Clip" r:id="rId3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5581" y="208746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5105400" y="1905000"/>
            <a:ext cx="3847034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sz="2800" i="0" dirty="0">
                <a:solidFill>
                  <a:schemeClr val="tx2"/>
                </a:solidFill>
              </a:rPr>
              <a:t>put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(</a:t>
            </a: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key k, value v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i</a:t>
            </a:r>
            <a:r>
              <a:rPr lang="en-US" altLang="en-US" sz="2400" baseline="-250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1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= 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a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k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mod p) mod N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d = 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b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k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mod q) + 1</a:t>
            </a:r>
            <a:b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</a:br>
            <a:endParaRPr lang="en-US" sz="24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2" name="Rectangle 43"/>
          <p:cNvSpPr>
            <a:spLocks noChangeArrowheads="1"/>
          </p:cNvSpPr>
          <p:nvPr/>
        </p:nvSpPr>
        <p:spPr bwMode="auto">
          <a:xfrm>
            <a:off x="3102960" y="500833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903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5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73" name="Rectangle 43"/>
          <p:cNvSpPr>
            <a:spLocks noChangeArrowheads="1"/>
          </p:cNvSpPr>
          <p:nvPr/>
        </p:nvSpPr>
        <p:spPr bwMode="auto">
          <a:xfrm>
            <a:off x="3099330" y="315685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290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4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8805446" y="2328707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5</a:t>
            </a:r>
          </a:p>
        </p:txBody>
      </p:sp>
      <p:sp>
        <p:nvSpPr>
          <p:cNvPr id="86" name="AutoShape 38"/>
          <p:cNvSpPr>
            <a:spLocks noChangeArrowheads="1"/>
          </p:cNvSpPr>
          <p:nvPr/>
        </p:nvSpPr>
        <p:spPr bwMode="auto">
          <a:xfrm>
            <a:off x="4800600" y="810342"/>
            <a:ext cx="4114800" cy="1080144"/>
          </a:xfrm>
          <a:prstGeom prst="wedgeRoundRectCallout">
            <a:avLst>
              <a:gd name="adj1" fmla="val 38593"/>
              <a:gd name="adj2" fmla="val 56988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i="0" dirty="0">
                <a:solidFill>
                  <a:srgbClr val="FFFF00"/>
                </a:solidFill>
              </a:rPr>
              <a:t>Double Hash</a:t>
            </a:r>
            <a:br>
              <a:rPr lang="en-US" sz="2800" i="0" dirty="0">
                <a:solidFill>
                  <a:srgbClr val="FFFF00"/>
                </a:solidFill>
              </a:rPr>
            </a:br>
            <a:r>
              <a:rPr lang="en-US" sz="2800" i="0" dirty="0"/>
              <a:t>to get sequence distance </a:t>
            </a:r>
            <a:r>
              <a:rPr lang="en-US" sz="2800" dirty="0">
                <a:solidFill>
                  <a:srgbClr val="FFC000"/>
                </a:solidFill>
              </a:rPr>
              <a:t>d</a:t>
            </a:r>
            <a:r>
              <a:rPr lang="en-US" sz="2800" i="0" dirty="0"/>
              <a:t>.</a:t>
            </a:r>
            <a:endParaRPr lang="en-US" sz="2800" b="1" i="0" dirty="0"/>
          </a:p>
        </p:txBody>
      </p:sp>
      <p:sp>
        <p:nvSpPr>
          <p:cNvPr id="87" name="Rectangle 86"/>
          <p:cNvSpPr/>
          <p:nvPr/>
        </p:nvSpPr>
        <p:spPr>
          <a:xfrm>
            <a:off x="4155099" y="387168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1</a:t>
            </a:r>
          </a:p>
        </p:txBody>
      </p:sp>
      <p:sp>
        <p:nvSpPr>
          <p:cNvPr id="88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  <p:sp>
        <p:nvSpPr>
          <p:cNvPr id="98" name="Rectangle 97"/>
          <p:cNvSpPr/>
          <p:nvPr/>
        </p:nvSpPr>
        <p:spPr>
          <a:xfrm>
            <a:off x="8806542" y="2663370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3</a:t>
            </a:r>
          </a:p>
        </p:txBody>
      </p:sp>
      <p:sp>
        <p:nvSpPr>
          <p:cNvPr id="100" name="Rectangle 43"/>
          <p:cNvSpPr>
            <a:spLocks noChangeArrowheads="1"/>
          </p:cNvSpPr>
          <p:nvPr/>
        </p:nvSpPr>
        <p:spPr bwMode="auto">
          <a:xfrm>
            <a:off x="3070155" y="2115456"/>
            <a:ext cx="9893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583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 v</a:t>
            </a:r>
            <a:r>
              <a:rPr lang="en-US" sz="1800" i="0" baseline="-25000" dirty="0">
                <a:solidFill>
                  <a:srgbClr val="33CC33"/>
                </a:solidFill>
              </a:rPr>
              <a:t>3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2022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98" grpId="0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A Sequence of Probes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02299771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56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28" name="Rectangle 43"/>
          <p:cNvSpPr>
            <a:spLocks noChangeArrowheads="1"/>
          </p:cNvSpPr>
          <p:nvPr/>
        </p:nvSpPr>
        <p:spPr bwMode="auto">
          <a:xfrm>
            <a:off x="3085695" y="38978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1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29" name="Rectangle 43"/>
          <p:cNvSpPr>
            <a:spLocks noChangeArrowheads="1"/>
          </p:cNvSpPr>
          <p:nvPr/>
        </p:nvSpPr>
        <p:spPr bwMode="auto">
          <a:xfrm>
            <a:off x="3084669" y="4630056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2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03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4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5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6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7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8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9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0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1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14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6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19" name="Rectangle 43"/>
          <p:cNvSpPr>
            <a:spLocks noChangeArrowheads="1"/>
          </p:cNvSpPr>
          <p:nvPr/>
        </p:nvSpPr>
        <p:spPr bwMode="auto">
          <a:xfrm>
            <a:off x="218987" y="1092200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6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00399935"/>
              </p:ext>
            </p:extLst>
          </p:nvPr>
        </p:nvGraphicFramePr>
        <p:xfrm>
          <a:off x="7515581" y="208746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826260" imgH="659130" progId="MS_ClipArt_Gallery.2">
                  <p:embed/>
                </p:oleObj>
              </mc:Choice>
              <mc:Fallback>
                <p:oleObj name="Clip" r:id="rId3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5581" y="208746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72" name="Rectangle 43"/>
          <p:cNvSpPr>
            <a:spLocks noChangeArrowheads="1"/>
          </p:cNvSpPr>
          <p:nvPr/>
        </p:nvSpPr>
        <p:spPr bwMode="auto">
          <a:xfrm>
            <a:off x="3102960" y="500833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903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5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73" name="Rectangle 43"/>
          <p:cNvSpPr>
            <a:spLocks noChangeArrowheads="1"/>
          </p:cNvSpPr>
          <p:nvPr/>
        </p:nvSpPr>
        <p:spPr bwMode="auto">
          <a:xfrm>
            <a:off x="3099330" y="315685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290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4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8805446" y="2328707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5</a:t>
            </a:r>
          </a:p>
        </p:txBody>
      </p:sp>
      <p:sp>
        <p:nvSpPr>
          <p:cNvPr id="87" name="Rectangle 86"/>
          <p:cNvSpPr/>
          <p:nvPr/>
        </p:nvSpPr>
        <p:spPr>
          <a:xfrm>
            <a:off x="4155099" y="387168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1</a:t>
            </a:r>
          </a:p>
        </p:txBody>
      </p:sp>
      <p:sp>
        <p:nvSpPr>
          <p:cNvPr id="88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  <p:sp>
        <p:nvSpPr>
          <p:cNvPr id="98" name="Rectangle 97"/>
          <p:cNvSpPr/>
          <p:nvPr/>
        </p:nvSpPr>
        <p:spPr>
          <a:xfrm>
            <a:off x="8806542" y="2663370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3</a:t>
            </a:r>
          </a:p>
        </p:txBody>
      </p:sp>
      <p:sp>
        <p:nvSpPr>
          <p:cNvPr id="74" name="Rectangle 73"/>
          <p:cNvSpPr/>
          <p:nvPr/>
        </p:nvSpPr>
        <p:spPr>
          <a:xfrm>
            <a:off x="5105400" y="1905000"/>
            <a:ext cx="3847034" cy="23698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sz="2800" i="0" dirty="0">
                <a:solidFill>
                  <a:schemeClr val="tx2"/>
                </a:solidFill>
              </a:rPr>
              <a:t>put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(</a:t>
            </a: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key k, value v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i</a:t>
            </a:r>
            <a:r>
              <a:rPr lang="en-US" altLang="en-US" sz="2400" baseline="-250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1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= 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a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k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mod p) mod N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d = 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b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k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mod q) + 1</a:t>
            </a:r>
            <a:b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</a:b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for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j = 1..N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     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i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= i</a:t>
            </a:r>
            <a:r>
              <a:rPr lang="en-US" altLang="en-US" sz="2400" baseline="-250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1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+ (j-1)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d   mod N</a:t>
            </a:r>
            <a:b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</a:br>
            <a:endParaRPr lang="en-US" sz="24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4158342" y="4146061"/>
            <a:ext cx="973997" cy="1249625"/>
            <a:chOff x="4158342" y="4146061"/>
            <a:chExt cx="973997" cy="1249625"/>
          </a:xfrm>
        </p:grpSpPr>
        <p:sp>
          <p:nvSpPr>
            <p:cNvPr id="75" name="Rectangle 74"/>
            <p:cNvSpPr/>
            <p:nvPr/>
          </p:nvSpPr>
          <p:spPr>
            <a:xfrm>
              <a:off x="4158342" y="4934021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i="0" dirty="0">
                  <a:solidFill>
                    <a:srgbClr val="CC00CC"/>
                  </a:solidFill>
                </a:rPr>
                <a:t>2</a:t>
              </a:r>
            </a:p>
          </p:txBody>
        </p:sp>
        <p:cxnSp>
          <p:nvCxnSpPr>
            <p:cNvPr id="4" name="Straight Arrow Connector 3"/>
            <p:cNvCxnSpPr/>
            <p:nvPr/>
          </p:nvCxnSpPr>
          <p:spPr bwMode="auto">
            <a:xfrm>
              <a:off x="4493653" y="4146061"/>
              <a:ext cx="3243" cy="1062335"/>
            </a:xfrm>
            <a:prstGeom prst="straightConnector1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77" name="Rectangle 76"/>
            <p:cNvSpPr/>
            <p:nvPr/>
          </p:nvSpPr>
          <p:spPr>
            <a:xfrm>
              <a:off x="4466772" y="4400621"/>
              <a:ext cx="66556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i="0" dirty="0">
                  <a:solidFill>
                    <a:srgbClr val="FFC000"/>
                  </a:solidFill>
                </a:rPr>
                <a:t>d=3</a:t>
              </a:r>
            </a:p>
          </p:txBody>
        </p:sp>
      </p:grpSp>
      <p:sp>
        <p:nvSpPr>
          <p:cNvPr id="79" name="Rectangle 43"/>
          <p:cNvSpPr>
            <a:spLocks noChangeArrowheads="1"/>
          </p:cNvSpPr>
          <p:nvPr/>
        </p:nvSpPr>
        <p:spPr bwMode="auto">
          <a:xfrm>
            <a:off x="3070155" y="2115456"/>
            <a:ext cx="9893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583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 v</a:t>
            </a:r>
            <a:r>
              <a:rPr lang="en-US" sz="1800" i="0" baseline="-25000" dirty="0">
                <a:solidFill>
                  <a:srgbClr val="33CC33"/>
                </a:solidFill>
              </a:rPr>
              <a:t>3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90" name="Group 89"/>
          <p:cNvGrpSpPr/>
          <p:nvPr/>
        </p:nvGrpSpPr>
        <p:grpSpPr>
          <a:xfrm>
            <a:off x="4470402" y="5279574"/>
            <a:ext cx="665567" cy="1062335"/>
            <a:chOff x="4466772" y="4146061"/>
            <a:chExt cx="665567" cy="1062335"/>
          </a:xfrm>
        </p:grpSpPr>
        <p:cxnSp>
          <p:nvCxnSpPr>
            <p:cNvPr id="92" name="Straight Arrow Connector 91"/>
            <p:cNvCxnSpPr/>
            <p:nvPr/>
          </p:nvCxnSpPr>
          <p:spPr bwMode="auto">
            <a:xfrm>
              <a:off x="4493653" y="4146061"/>
              <a:ext cx="3243" cy="1062335"/>
            </a:xfrm>
            <a:prstGeom prst="straightConnector1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sp>
          <p:nvSpPr>
            <p:cNvPr id="95" name="Rectangle 94"/>
            <p:cNvSpPr/>
            <p:nvPr/>
          </p:nvSpPr>
          <p:spPr>
            <a:xfrm>
              <a:off x="4466772" y="4400621"/>
              <a:ext cx="66556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i="0" dirty="0">
                  <a:solidFill>
                    <a:srgbClr val="FFC000"/>
                  </a:solidFill>
                </a:rPr>
                <a:t>d=3</a:t>
              </a:r>
            </a:p>
          </p:txBody>
        </p:sp>
      </p:grpSp>
      <p:sp>
        <p:nvSpPr>
          <p:cNvPr id="96" name="Rectangle 95"/>
          <p:cNvSpPr/>
          <p:nvPr/>
        </p:nvSpPr>
        <p:spPr>
          <a:xfrm>
            <a:off x="4161972" y="6067534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3</a:t>
            </a:r>
          </a:p>
        </p:txBody>
      </p:sp>
      <p:sp>
        <p:nvSpPr>
          <p:cNvPr id="97" name="Rectangle 96"/>
          <p:cNvSpPr/>
          <p:nvPr/>
        </p:nvSpPr>
        <p:spPr>
          <a:xfrm>
            <a:off x="4191000" y="205656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3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4191000" y="311973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4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4143828" y="4267200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5</a:t>
            </a:r>
          </a:p>
        </p:txBody>
      </p:sp>
      <p:sp>
        <p:nvSpPr>
          <p:cNvPr id="120" name="AutoShape 38"/>
          <p:cNvSpPr>
            <a:spLocks noChangeArrowheads="1"/>
          </p:cNvSpPr>
          <p:nvPr/>
        </p:nvSpPr>
        <p:spPr bwMode="auto">
          <a:xfrm>
            <a:off x="5196114" y="3996228"/>
            <a:ext cx="3948982" cy="1490172"/>
          </a:xfrm>
          <a:prstGeom prst="wedgeRoundRectCallout">
            <a:avLst>
              <a:gd name="adj1" fmla="val 27824"/>
              <a:gd name="adj2" fmla="val -6126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i="0" dirty="0"/>
              <a:t>If N is prime,</a:t>
            </a:r>
            <a:br>
              <a:rPr lang="en-US" sz="2800" i="0" dirty="0"/>
            </a:br>
            <a:r>
              <a:rPr lang="en-US" sz="2800" i="0" dirty="0"/>
              <a:t>this sequence will reach each cell.</a:t>
            </a:r>
            <a:endParaRPr lang="en-US" sz="2800" b="1" i="0" dirty="0"/>
          </a:p>
        </p:txBody>
      </p:sp>
      <p:sp>
        <p:nvSpPr>
          <p:cNvPr id="121" name="AutoShape 38"/>
          <p:cNvSpPr>
            <a:spLocks noChangeArrowheads="1"/>
          </p:cNvSpPr>
          <p:nvPr/>
        </p:nvSpPr>
        <p:spPr bwMode="auto">
          <a:xfrm>
            <a:off x="4800600" y="810342"/>
            <a:ext cx="4114800" cy="1080144"/>
          </a:xfrm>
          <a:prstGeom prst="wedgeRoundRectCallout">
            <a:avLst>
              <a:gd name="adj1" fmla="val 38593"/>
              <a:gd name="adj2" fmla="val 56988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i="0" dirty="0">
                <a:solidFill>
                  <a:srgbClr val="FFFF00"/>
                </a:solidFill>
              </a:rPr>
              <a:t>Double Hash</a:t>
            </a:r>
            <a:br>
              <a:rPr lang="en-US" sz="2800" i="0" dirty="0">
                <a:solidFill>
                  <a:srgbClr val="FFFF00"/>
                </a:solidFill>
              </a:rPr>
            </a:br>
            <a:r>
              <a:rPr lang="en-US" sz="2800" i="0" dirty="0"/>
              <a:t>to get sequence distance </a:t>
            </a:r>
            <a:r>
              <a:rPr lang="en-US" sz="2800" dirty="0">
                <a:solidFill>
                  <a:srgbClr val="FFC000"/>
                </a:solidFill>
              </a:rPr>
              <a:t>d</a:t>
            </a:r>
            <a:r>
              <a:rPr lang="en-US" sz="2800" i="0" dirty="0"/>
              <a:t>.</a:t>
            </a:r>
            <a:endParaRPr lang="en-US" sz="2800" b="1" i="0" dirty="0"/>
          </a:p>
        </p:txBody>
      </p:sp>
    </p:spTree>
    <p:extLst>
      <p:ext uri="{BB962C8B-B14F-4D97-AF65-F5344CB8AC3E}">
        <p14:creationId xmlns:p14="http://schemas.microsoft.com/office/powerpoint/2010/main" val="464147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  <p:bldP spid="96" grpId="1"/>
      <p:bldP spid="97" grpId="0"/>
      <p:bldP spid="100" grpId="0"/>
      <p:bldP spid="118" grpId="0"/>
      <p:bldP spid="120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A Sequence of Probes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78955048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56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28" name="Rectangle 43"/>
          <p:cNvSpPr>
            <a:spLocks noChangeArrowheads="1"/>
          </p:cNvSpPr>
          <p:nvPr/>
        </p:nvSpPr>
        <p:spPr bwMode="auto">
          <a:xfrm>
            <a:off x="3085695" y="38978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1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29" name="Rectangle 43"/>
          <p:cNvSpPr>
            <a:spLocks noChangeArrowheads="1"/>
          </p:cNvSpPr>
          <p:nvPr/>
        </p:nvSpPr>
        <p:spPr bwMode="auto">
          <a:xfrm>
            <a:off x="3084669" y="4630056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2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03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4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5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6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7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8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9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0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1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14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6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19" name="Rectangle 43"/>
          <p:cNvSpPr>
            <a:spLocks noChangeArrowheads="1"/>
          </p:cNvSpPr>
          <p:nvPr/>
        </p:nvSpPr>
        <p:spPr bwMode="auto">
          <a:xfrm>
            <a:off x="218987" y="1092200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6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50069478"/>
              </p:ext>
            </p:extLst>
          </p:nvPr>
        </p:nvGraphicFramePr>
        <p:xfrm>
          <a:off x="7515581" y="208746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826260" imgH="659130" progId="MS_ClipArt_Gallery.2">
                  <p:embed/>
                </p:oleObj>
              </mc:Choice>
              <mc:Fallback>
                <p:oleObj name="Clip" r:id="rId3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5581" y="208746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72" name="Rectangle 43"/>
          <p:cNvSpPr>
            <a:spLocks noChangeArrowheads="1"/>
          </p:cNvSpPr>
          <p:nvPr/>
        </p:nvSpPr>
        <p:spPr bwMode="auto">
          <a:xfrm>
            <a:off x="3102960" y="500833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903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5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73" name="Rectangle 43"/>
          <p:cNvSpPr>
            <a:spLocks noChangeArrowheads="1"/>
          </p:cNvSpPr>
          <p:nvPr/>
        </p:nvSpPr>
        <p:spPr bwMode="auto">
          <a:xfrm>
            <a:off x="3099330" y="315685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290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4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4155099" y="387168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1</a:t>
            </a:r>
          </a:p>
        </p:txBody>
      </p:sp>
      <p:sp>
        <p:nvSpPr>
          <p:cNvPr id="88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  <p:sp>
        <p:nvSpPr>
          <p:cNvPr id="74" name="Rectangle 73"/>
          <p:cNvSpPr/>
          <p:nvPr/>
        </p:nvSpPr>
        <p:spPr>
          <a:xfrm>
            <a:off x="5105400" y="2377857"/>
            <a:ext cx="3847034" cy="4585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sz="2800" i="0" dirty="0">
                <a:solidFill>
                  <a:schemeClr val="tx2"/>
                </a:solidFill>
              </a:rPr>
              <a:t>put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(</a:t>
            </a: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key k, value v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i</a:t>
            </a:r>
            <a:r>
              <a:rPr lang="en-US" altLang="en-US" sz="2400" baseline="-250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1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= 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a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k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mod p) mod N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d = 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b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k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mod q) + 1</a:t>
            </a:r>
          </a:p>
          <a:p>
            <a:pPr>
              <a:spcBef>
                <a:spcPts val="0"/>
              </a:spcBef>
            </a:pP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for 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j = 1..N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     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i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= i</a:t>
            </a:r>
            <a:r>
              <a:rPr lang="en-US" altLang="en-US" sz="2400" baseline="-250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1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+ (j-1)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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d   mod N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     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if ( 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cell(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i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)==empty 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          cell(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i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 =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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k,v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</a:t>
            </a:r>
          </a:p>
          <a:p>
            <a:pPr>
              <a:spcBef>
                <a:spcPts val="0"/>
              </a:spcBef>
            </a:pP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              return</a:t>
            </a:r>
            <a:endParaRPr lang="en-US" altLang="en-US" sz="2400" dirty="0">
              <a:solidFill>
                <a:schemeClr val="accent1">
                  <a:lumMod val="60000"/>
                  <a:lumOff val="40000"/>
                </a:schemeClr>
              </a:solidFill>
              <a:sym typeface="Symbol"/>
            </a:endParaRPr>
          </a:p>
          <a:p>
            <a:pPr>
              <a:spcBef>
                <a:spcPts val="0"/>
              </a:spcBef>
            </a:pP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     if ( 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cell</a:t>
            </a:r>
            <a:r>
              <a:rPr lang="en-US" altLang="en-US" sz="2400" baseline="-250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key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i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)==k 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          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v</a:t>
            </a:r>
            <a:r>
              <a:rPr lang="en-US" altLang="en-US" sz="2400" baseline="-250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old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= 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cell</a:t>
            </a:r>
            <a:r>
              <a:rPr lang="en-US" altLang="en-US" sz="2400" baseline="-250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value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i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</a:t>
            </a:r>
            <a:endParaRPr lang="en-US" altLang="en-US" sz="2400" i="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             cell(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i</a:t>
            </a: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 =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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k,v</a:t>
            </a: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</a:t>
            </a:r>
          </a:p>
          <a:p>
            <a:pPr>
              <a:spcBef>
                <a:spcPts val="0"/>
              </a:spcBef>
            </a:pPr>
            <a:r>
              <a:rPr lang="en-US" altLang="en-US" sz="2400" i="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              return  </a:t>
            </a:r>
            <a:r>
              <a:rPr lang="en-US" altLang="en-US" sz="24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v</a:t>
            </a:r>
            <a:r>
              <a:rPr lang="en-US" altLang="en-US" sz="2400" baseline="-25000" dirty="0" err="1">
                <a:solidFill>
                  <a:schemeClr val="accent1">
                    <a:lumMod val="60000"/>
                    <a:lumOff val="40000"/>
                  </a:schemeClr>
                </a:solidFill>
              </a:rPr>
              <a:t>old</a:t>
            </a:r>
            <a:r>
              <a:rPr lang="en-US" altLang="en-US" sz="2400" baseline="-250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 </a:t>
            </a:r>
            <a:endParaRPr lang="en-US" sz="24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4158342" y="4934021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2</a:t>
            </a:r>
          </a:p>
        </p:txBody>
      </p:sp>
      <p:sp>
        <p:nvSpPr>
          <p:cNvPr id="79" name="Rectangle 43"/>
          <p:cNvSpPr>
            <a:spLocks noChangeArrowheads="1"/>
          </p:cNvSpPr>
          <p:nvPr/>
        </p:nvSpPr>
        <p:spPr bwMode="auto">
          <a:xfrm>
            <a:off x="3070155" y="2115456"/>
            <a:ext cx="9893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583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 v</a:t>
            </a:r>
            <a:r>
              <a:rPr lang="en-US" sz="1800" i="0" baseline="-25000" dirty="0">
                <a:solidFill>
                  <a:srgbClr val="33CC33"/>
                </a:solidFill>
              </a:rPr>
              <a:t>3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4161972" y="6067534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3</a:t>
            </a:r>
          </a:p>
        </p:txBody>
      </p:sp>
      <p:sp>
        <p:nvSpPr>
          <p:cNvPr id="97" name="Rectangle 96"/>
          <p:cNvSpPr/>
          <p:nvPr/>
        </p:nvSpPr>
        <p:spPr>
          <a:xfrm>
            <a:off x="4191000" y="205656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3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4191000" y="311973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4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4143828" y="4267200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5</a:t>
            </a:r>
          </a:p>
        </p:txBody>
      </p:sp>
      <p:sp>
        <p:nvSpPr>
          <p:cNvPr id="120" name="AutoShape 38"/>
          <p:cNvSpPr>
            <a:spLocks noChangeArrowheads="1"/>
          </p:cNvSpPr>
          <p:nvPr/>
        </p:nvSpPr>
        <p:spPr bwMode="auto">
          <a:xfrm>
            <a:off x="5196114" y="533399"/>
            <a:ext cx="3948982" cy="1844457"/>
          </a:xfrm>
          <a:prstGeom prst="wedgeRoundRectCallout">
            <a:avLst>
              <a:gd name="adj1" fmla="val 35910"/>
              <a:gd name="adj2" fmla="val 5659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i="0" dirty="0">
                <a:solidFill>
                  <a:schemeClr val="tx2"/>
                </a:solidFill>
              </a:rPr>
              <a:t>Stop</a:t>
            </a:r>
            <a:r>
              <a:rPr lang="en-US" sz="2800" i="0" dirty="0"/>
              <a:t> this sequence of probes when:</a:t>
            </a:r>
            <a:endParaRPr lang="en-US" sz="2800" b="1" i="0" dirty="0"/>
          </a:p>
        </p:txBody>
      </p:sp>
      <p:sp>
        <p:nvSpPr>
          <p:cNvPr id="78" name="Rectangle 77"/>
          <p:cNvSpPr/>
          <p:nvPr/>
        </p:nvSpPr>
        <p:spPr>
          <a:xfrm>
            <a:off x="5286828" y="1447800"/>
            <a:ext cx="3581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en-US" sz="2800" i="0" dirty="0">
                <a:sym typeface="Symbol"/>
              </a:rPr>
              <a:t>Cell is empty</a:t>
            </a:r>
          </a:p>
        </p:txBody>
      </p:sp>
      <p:sp>
        <p:nvSpPr>
          <p:cNvPr id="80" name="Rectangle 43"/>
          <p:cNvSpPr>
            <a:spLocks noChangeArrowheads="1"/>
          </p:cNvSpPr>
          <p:nvPr/>
        </p:nvSpPr>
        <p:spPr bwMode="auto">
          <a:xfrm>
            <a:off x="381000" y="1143000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6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5482770" y="1838980"/>
            <a:ext cx="65677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altLang="en-US" sz="2800" i="0" dirty="0">
                <a:sym typeface="Symbol"/>
              </a:rPr>
              <a:t>or</a:t>
            </a:r>
          </a:p>
        </p:txBody>
      </p:sp>
      <p:sp>
        <p:nvSpPr>
          <p:cNvPr id="83" name="Rectangle 82"/>
          <p:cNvSpPr/>
          <p:nvPr/>
        </p:nvSpPr>
        <p:spPr>
          <a:xfrm>
            <a:off x="5972628" y="1838980"/>
            <a:ext cx="3581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sz="2800" i="0" dirty="0">
                <a:sym typeface="Symbol"/>
              </a:rPr>
              <a:t>key already there</a:t>
            </a:r>
          </a:p>
        </p:txBody>
      </p:sp>
      <p:sp>
        <p:nvSpPr>
          <p:cNvPr id="86" name="Rectangle 85"/>
          <p:cNvSpPr/>
          <p:nvPr/>
        </p:nvSpPr>
        <p:spPr>
          <a:xfrm>
            <a:off x="7140142" y="5010221"/>
            <a:ext cx="18307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was not there</a:t>
            </a:r>
          </a:p>
        </p:txBody>
      </p:sp>
      <p:sp>
        <p:nvSpPr>
          <p:cNvPr id="89" name="Rectangle 88"/>
          <p:cNvSpPr/>
          <p:nvPr/>
        </p:nvSpPr>
        <p:spPr>
          <a:xfrm>
            <a:off x="4361544" y="2454739"/>
            <a:ext cx="84991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sz="2400" dirty="0">
                <a:solidFill>
                  <a:schemeClr val="accent1">
                    <a:lumMod val="60000"/>
                    <a:lumOff val="40000"/>
                  </a:schemeClr>
                </a:solidFill>
                <a:sym typeface="Symbol"/>
              </a:rPr>
              <a:t>value</a:t>
            </a:r>
          </a:p>
        </p:txBody>
      </p:sp>
      <p:sp>
        <p:nvSpPr>
          <p:cNvPr id="91" name="Rectangle 90"/>
          <p:cNvSpPr/>
          <p:nvPr/>
        </p:nvSpPr>
        <p:spPr>
          <a:xfrm>
            <a:off x="8805446" y="2786742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5</a:t>
            </a:r>
          </a:p>
        </p:txBody>
      </p:sp>
      <p:sp>
        <p:nvSpPr>
          <p:cNvPr id="93" name="Rectangle 92"/>
          <p:cNvSpPr/>
          <p:nvPr/>
        </p:nvSpPr>
        <p:spPr>
          <a:xfrm>
            <a:off x="8806542" y="312140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>
                <a:solidFill>
                  <a:srgbClr val="CC00CC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902081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4.79769E-6 L 0.2908 0.45041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531" y="225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80" grpId="0"/>
      <p:bldP spid="80" grpId="1"/>
      <p:bldP spid="86" grpId="0"/>
      <p:bldP spid="89" grpId="0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A Sequence of Probes</a:t>
            </a:r>
          </a:p>
        </p:txBody>
      </p:sp>
      <p:graphicFrame>
        <p:nvGraphicFramePr>
          <p:cNvPr id="71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70636754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53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54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56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60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1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3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4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5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6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7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69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28" name="Rectangle 43"/>
          <p:cNvSpPr>
            <a:spLocks noChangeArrowheads="1"/>
          </p:cNvSpPr>
          <p:nvPr/>
        </p:nvSpPr>
        <p:spPr bwMode="auto">
          <a:xfrm>
            <a:off x="3085695" y="38978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1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29" name="Rectangle 43"/>
          <p:cNvSpPr>
            <a:spLocks noChangeArrowheads="1"/>
          </p:cNvSpPr>
          <p:nvPr/>
        </p:nvSpPr>
        <p:spPr bwMode="auto">
          <a:xfrm>
            <a:off x="3084669" y="4630056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482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2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02" name="Group 101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03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4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5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6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7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8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09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0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1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14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6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1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19" name="Rectangle 43"/>
          <p:cNvSpPr>
            <a:spLocks noChangeArrowheads="1"/>
          </p:cNvSpPr>
          <p:nvPr/>
        </p:nvSpPr>
        <p:spPr bwMode="auto">
          <a:xfrm>
            <a:off x="218987" y="1092200"/>
            <a:ext cx="118173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6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41263515"/>
              </p:ext>
            </p:extLst>
          </p:nvPr>
        </p:nvGraphicFramePr>
        <p:xfrm>
          <a:off x="7515581" y="208746"/>
          <a:ext cx="1323619" cy="4770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1826260" imgH="659130" progId="MS_ClipArt_Gallery.2">
                  <p:embed/>
                </p:oleObj>
              </mc:Choice>
              <mc:Fallback>
                <p:oleObj name="Clip" r:id="rId3" imgW="1826260" imgH="65913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5581" y="208746"/>
                        <a:ext cx="1323619" cy="4770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72" name="Rectangle 43"/>
          <p:cNvSpPr>
            <a:spLocks noChangeArrowheads="1"/>
          </p:cNvSpPr>
          <p:nvPr/>
        </p:nvSpPr>
        <p:spPr bwMode="auto">
          <a:xfrm>
            <a:off x="3102960" y="500833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903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5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73" name="Rectangle 43"/>
          <p:cNvSpPr>
            <a:spLocks noChangeArrowheads="1"/>
          </p:cNvSpPr>
          <p:nvPr/>
        </p:nvSpPr>
        <p:spPr bwMode="auto">
          <a:xfrm>
            <a:off x="3099330" y="315685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290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4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8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  <p:sp>
        <p:nvSpPr>
          <p:cNvPr id="79" name="Rectangle 43"/>
          <p:cNvSpPr>
            <a:spLocks noChangeArrowheads="1"/>
          </p:cNvSpPr>
          <p:nvPr/>
        </p:nvSpPr>
        <p:spPr bwMode="auto">
          <a:xfrm>
            <a:off x="3070155" y="2115456"/>
            <a:ext cx="9893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583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 v</a:t>
            </a:r>
            <a:r>
              <a:rPr lang="en-US" sz="1800" i="0" baseline="-25000" dirty="0">
                <a:solidFill>
                  <a:srgbClr val="33CC33"/>
                </a:solidFill>
              </a:rPr>
              <a:t>3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0" name="Rectangle 43"/>
          <p:cNvSpPr>
            <a:spLocks noChangeArrowheads="1"/>
          </p:cNvSpPr>
          <p:nvPr/>
        </p:nvSpPr>
        <p:spPr bwMode="auto">
          <a:xfrm>
            <a:off x="3085695" y="4257506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6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5105400" y="2362200"/>
            <a:ext cx="384703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sz="2800" dirty="0">
                <a:solidFill>
                  <a:srgbClr val="FFC000"/>
                </a:solidFill>
              </a:rPr>
              <a:t>value</a:t>
            </a:r>
            <a:r>
              <a:rPr lang="en-US" sz="2800" i="0" dirty="0">
                <a:solidFill>
                  <a:schemeClr val="tx2"/>
                </a:solidFill>
              </a:rPr>
              <a:t> del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(</a:t>
            </a: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key k</a:t>
            </a:r>
            <a:r>
              <a:rPr lang="en-US" sz="2800" i="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)</a:t>
            </a:r>
          </a:p>
        </p:txBody>
      </p:sp>
      <p:sp>
        <p:nvSpPr>
          <p:cNvPr id="92" name="Rectangle 43"/>
          <p:cNvSpPr>
            <a:spLocks noChangeArrowheads="1"/>
          </p:cNvSpPr>
          <p:nvPr/>
        </p:nvSpPr>
        <p:spPr bwMode="auto">
          <a:xfrm>
            <a:off x="3107255" y="5340080"/>
            <a:ext cx="92307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115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7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95" name="Rectangle 43"/>
          <p:cNvSpPr>
            <a:spLocks noChangeArrowheads="1"/>
          </p:cNvSpPr>
          <p:nvPr/>
        </p:nvSpPr>
        <p:spPr bwMode="auto">
          <a:xfrm>
            <a:off x="225500" y="1490507"/>
            <a:ext cx="117032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115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v</a:t>
            </a:r>
            <a:r>
              <a:rPr lang="en-US" sz="2400" i="0" baseline="-25000" dirty="0">
                <a:solidFill>
                  <a:srgbClr val="33CC33"/>
                </a:solidFill>
              </a:rPr>
              <a:t>7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40" name="Rectangle 43"/>
          <p:cNvSpPr>
            <a:spLocks noChangeArrowheads="1"/>
          </p:cNvSpPr>
          <p:nvPr/>
        </p:nvSpPr>
        <p:spPr bwMode="auto">
          <a:xfrm>
            <a:off x="128093" y="2738735"/>
            <a:ext cx="116730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Del 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583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41" name="Rectangle 43"/>
          <p:cNvSpPr>
            <a:spLocks noChangeArrowheads="1"/>
          </p:cNvSpPr>
          <p:nvPr/>
        </p:nvSpPr>
        <p:spPr bwMode="auto">
          <a:xfrm>
            <a:off x="243114" y="1900535"/>
            <a:ext cx="106150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103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?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142" name="Rectangle 43"/>
          <p:cNvSpPr>
            <a:spLocks noChangeArrowheads="1"/>
          </p:cNvSpPr>
          <p:nvPr/>
        </p:nvSpPr>
        <p:spPr bwMode="auto">
          <a:xfrm>
            <a:off x="228600" y="2328707"/>
            <a:ext cx="106150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>
                <a:sym typeface="Symbol"/>
              </a:rPr>
              <a:t></a:t>
            </a:r>
            <a:r>
              <a:rPr lang="en-US" sz="2400" i="0" dirty="0">
                <a:solidFill>
                  <a:srgbClr val="FF0000"/>
                </a:solidFill>
                <a:sym typeface="Symbol"/>
              </a:rPr>
              <a:t>477</a:t>
            </a:r>
            <a:r>
              <a:rPr lang="en-US" sz="2400" i="0" dirty="0"/>
              <a:t>,</a:t>
            </a:r>
            <a:r>
              <a:rPr lang="en-US" sz="2400" i="0" dirty="0">
                <a:solidFill>
                  <a:srgbClr val="33CC33"/>
                </a:solidFill>
              </a:rPr>
              <a:t>?</a:t>
            </a:r>
            <a:r>
              <a:rPr lang="en-US" sz="2400" i="0" dirty="0">
                <a:sym typeface="Symbol"/>
              </a:rPr>
              <a:t></a:t>
            </a:r>
            <a:endParaRPr lang="en-US" sz="2400" i="0" dirty="0">
              <a:solidFill>
                <a:srgbClr val="33CC33"/>
              </a:solidFill>
            </a:endParaRPr>
          </a:p>
        </p:txBody>
      </p:sp>
      <p:sp>
        <p:nvSpPr>
          <p:cNvPr id="74" name="Rectangle 43"/>
          <p:cNvSpPr>
            <a:spLocks noChangeArrowheads="1"/>
          </p:cNvSpPr>
          <p:nvPr/>
        </p:nvSpPr>
        <p:spPr bwMode="auto">
          <a:xfrm>
            <a:off x="3158551" y="2120884"/>
            <a:ext cx="85151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dirty="0">
                <a:solidFill>
                  <a:schemeClr val="tx2"/>
                </a:solidFill>
                <a:sym typeface="Symbol"/>
              </a:rPr>
              <a:t>deleted</a:t>
            </a:r>
            <a:endParaRPr lang="en-US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4471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140" grpId="0"/>
      <p:bldP spid="74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sp>
        <p:nvSpPr>
          <p:cNvPr id="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Running Time</a:t>
            </a:r>
          </a:p>
        </p:txBody>
      </p:sp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120" name="AutoShape 38"/>
          <p:cNvSpPr>
            <a:spLocks noChangeArrowheads="1"/>
          </p:cNvSpPr>
          <p:nvPr/>
        </p:nvSpPr>
        <p:spPr bwMode="auto">
          <a:xfrm>
            <a:off x="4488616" y="655933"/>
            <a:ext cx="4391428" cy="1539387"/>
          </a:xfrm>
          <a:prstGeom prst="wedgeRoundRectCallout">
            <a:avLst>
              <a:gd name="adj1" fmla="val 35910"/>
              <a:gd name="adj2" fmla="val 5659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None/>
            </a:pPr>
            <a:r>
              <a:rPr lang="en-US" sz="2800" i="0" dirty="0">
                <a:latin typeface="+mj-lt"/>
              </a:rPr>
              <a:t>The load factor </a:t>
            </a:r>
            <a:br>
              <a:rPr lang="en-US" sz="2800" i="0" dirty="0">
                <a:latin typeface="+mj-lt"/>
              </a:rPr>
            </a:br>
            <a:r>
              <a:rPr lang="en-US" sz="2800" dirty="0">
                <a:solidFill>
                  <a:srgbClr val="FFCC66"/>
                </a:solidFill>
                <a:latin typeface="+mj-lt"/>
              </a:rPr>
              <a:t>a = n/N </a:t>
            </a:r>
            <a:r>
              <a:rPr lang="en-US" sz="2800" i="0" kern="0" dirty="0">
                <a:solidFill>
                  <a:srgbClr val="FFCC66"/>
                </a:solidFill>
              </a:rPr>
              <a:t>&lt; 0.9</a:t>
            </a:r>
            <a:br>
              <a:rPr lang="en-US" sz="2800" dirty="0">
                <a:solidFill>
                  <a:srgbClr val="FFCC66"/>
                </a:solidFill>
                <a:latin typeface="+mj-lt"/>
              </a:rPr>
            </a:br>
            <a:r>
              <a:rPr lang="en-US" sz="2800" i="0" dirty="0">
                <a:latin typeface="+mj-lt"/>
              </a:rPr>
              <a:t># data items / # of array cells. </a:t>
            </a:r>
          </a:p>
        </p:txBody>
      </p:sp>
      <p:graphicFrame>
        <p:nvGraphicFramePr>
          <p:cNvPr id="82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46373131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4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90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92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94" name="Group 93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95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98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99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01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1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2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3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4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5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6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127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30" name="Rectangle 43"/>
          <p:cNvSpPr>
            <a:spLocks noChangeArrowheads="1"/>
          </p:cNvSpPr>
          <p:nvPr/>
        </p:nvSpPr>
        <p:spPr bwMode="auto">
          <a:xfrm>
            <a:off x="3085695" y="38978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1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132" name="Group 131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33" name="Group 132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39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0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1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2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3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4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5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6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7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8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34" name="Group 133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35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36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3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38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52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3109686" y="49646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938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2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7" name="Rectangle 43"/>
          <p:cNvSpPr>
            <a:spLocks noChangeArrowheads="1"/>
          </p:cNvSpPr>
          <p:nvPr/>
        </p:nvSpPr>
        <p:spPr bwMode="auto">
          <a:xfrm>
            <a:off x="3091542" y="4297847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193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3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96" name="Rectangle 43"/>
          <p:cNvSpPr>
            <a:spLocks noChangeArrowheads="1"/>
          </p:cNvSpPr>
          <p:nvPr/>
        </p:nvSpPr>
        <p:spPr bwMode="auto">
          <a:xfrm>
            <a:off x="3087912" y="4630840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472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4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00" name="Rectangle 43"/>
          <p:cNvSpPr>
            <a:spLocks noChangeArrowheads="1"/>
          </p:cNvSpPr>
          <p:nvPr/>
        </p:nvSpPr>
        <p:spPr bwMode="auto">
          <a:xfrm>
            <a:off x="3084282" y="5350133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873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5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03" name="Rectangle 43"/>
          <p:cNvSpPr>
            <a:spLocks noChangeArrowheads="1"/>
          </p:cNvSpPr>
          <p:nvPr/>
        </p:nvSpPr>
        <p:spPr bwMode="auto">
          <a:xfrm>
            <a:off x="3080658" y="5694010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093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6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185956" y="2095977"/>
            <a:ext cx="1214098" cy="3978078"/>
            <a:chOff x="4185956" y="2095977"/>
            <a:chExt cx="1214098" cy="3978078"/>
          </a:xfrm>
        </p:grpSpPr>
        <p:grpSp>
          <p:nvGrpSpPr>
            <p:cNvPr id="72" name="Group 71"/>
            <p:cNvGrpSpPr/>
            <p:nvPr/>
          </p:nvGrpSpPr>
          <p:grpSpPr>
            <a:xfrm>
              <a:off x="4185956" y="2095977"/>
              <a:ext cx="1012401" cy="3973113"/>
              <a:chOff x="4496896" y="1556715"/>
              <a:chExt cx="1012401" cy="3973113"/>
            </a:xfrm>
          </p:grpSpPr>
          <p:cxnSp>
            <p:nvCxnSpPr>
              <p:cNvPr id="76" name="Straight Arrow Connector 75"/>
              <p:cNvCxnSpPr/>
              <p:nvPr/>
            </p:nvCxnSpPr>
            <p:spPr bwMode="auto">
              <a:xfrm>
                <a:off x="4496896" y="1556715"/>
                <a:ext cx="30124" cy="3973113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C000"/>
                </a:solidFill>
                <a:prstDash val="solid"/>
                <a:round/>
                <a:headEnd type="arrow" w="med" len="med"/>
                <a:tailEnd type="arrow"/>
              </a:ln>
              <a:effectLst/>
            </p:spPr>
          </p:cxnSp>
          <p:sp>
            <p:nvSpPr>
              <p:cNvPr id="77" name="Rectangle 76"/>
              <p:cNvSpPr/>
              <p:nvPr/>
            </p:nvSpPr>
            <p:spPr>
              <a:xfrm>
                <a:off x="4619182" y="2993518"/>
                <a:ext cx="890115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000" dirty="0">
                    <a:solidFill>
                      <a:srgbClr val="FFC000"/>
                    </a:solidFill>
                  </a:rPr>
                  <a:t>N = 11</a:t>
                </a: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4352870" y="3859177"/>
              <a:ext cx="742511" cy="2214878"/>
              <a:chOff x="4496896" y="2993518"/>
              <a:chExt cx="742511" cy="2214878"/>
            </a:xfrm>
          </p:grpSpPr>
          <p:cxnSp>
            <p:nvCxnSpPr>
              <p:cNvPr id="108" name="Straight Arrow Connector 107"/>
              <p:cNvCxnSpPr/>
              <p:nvPr/>
            </p:nvCxnSpPr>
            <p:spPr bwMode="auto">
              <a:xfrm>
                <a:off x="4496896" y="3064917"/>
                <a:ext cx="0" cy="2143479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C000"/>
                </a:solidFill>
                <a:prstDash val="solid"/>
                <a:round/>
                <a:headEnd type="arrow" w="med" len="med"/>
                <a:tailEnd type="arrow"/>
              </a:ln>
              <a:effectLst/>
            </p:spPr>
          </p:cxnSp>
          <p:sp>
            <p:nvSpPr>
              <p:cNvPr id="109" name="Rectangle 108"/>
              <p:cNvSpPr/>
              <p:nvPr/>
            </p:nvSpPr>
            <p:spPr>
              <a:xfrm>
                <a:off x="4496896" y="2993518"/>
                <a:ext cx="74251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000" dirty="0">
                    <a:solidFill>
                      <a:srgbClr val="FFC000"/>
                    </a:solidFill>
                  </a:rPr>
                  <a:t>n = 6</a:t>
                </a:r>
              </a:p>
            </p:txBody>
          </p:sp>
        </p:grpSp>
        <p:sp>
          <p:nvSpPr>
            <p:cNvPr id="5" name="Rectangle 4"/>
            <p:cNvSpPr/>
            <p:nvPr/>
          </p:nvSpPr>
          <p:spPr>
            <a:xfrm>
              <a:off x="4349574" y="4204823"/>
              <a:ext cx="1050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dirty="0">
                  <a:solidFill>
                    <a:srgbClr val="FFC000"/>
                  </a:solidFill>
                </a:rPr>
                <a:t>a = 6/11</a:t>
              </a:r>
              <a:endParaRPr lang="en-US" sz="2000" dirty="0"/>
            </a:p>
          </p:txBody>
        </p:sp>
      </p:grpSp>
      <p:sp>
        <p:nvSpPr>
          <p:cNvPr id="69" name="AutoShape 38"/>
          <p:cNvSpPr>
            <a:spLocks noChangeArrowheads="1"/>
          </p:cNvSpPr>
          <p:nvPr/>
        </p:nvSpPr>
        <p:spPr bwMode="auto">
          <a:xfrm>
            <a:off x="4764316" y="5043714"/>
            <a:ext cx="4055834" cy="1339334"/>
          </a:xfrm>
          <a:prstGeom prst="wedgeRoundRectCallout">
            <a:avLst>
              <a:gd name="adj1" fmla="val 32467"/>
              <a:gd name="adj2" fmla="val -7154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ts val="0"/>
              </a:spcBef>
              <a:buNone/>
            </a:pPr>
            <a:endParaRPr lang="en-US" altLang="en-US" sz="2800" i="0" dirty="0">
              <a:solidFill>
                <a:schemeClr val="tx2"/>
              </a:solidFill>
            </a:endParaRPr>
          </a:p>
        </p:txBody>
      </p:sp>
      <p:sp>
        <p:nvSpPr>
          <p:cNvPr id="70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4800600" y="5195892"/>
            <a:ext cx="4343400" cy="15097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lnSpc>
                <a:spcPts val="2000"/>
              </a:lnSpc>
              <a:buNone/>
            </a:pPr>
            <a:r>
              <a:rPr lang="en-US" sz="2400" i="0" kern="0" dirty="0"/>
              <a:t>For EVERY input:</a:t>
            </a:r>
          </a:p>
          <a:p>
            <a:pPr marL="0" indent="0">
              <a:lnSpc>
                <a:spcPts val="2000"/>
              </a:lnSpc>
              <a:buNone/>
            </a:pPr>
            <a:r>
              <a:rPr lang="en-US" sz="2400" i="0" kern="0" dirty="0"/>
              <a:t>Expected number of probes is</a:t>
            </a:r>
            <a:endParaRPr lang="en-US" sz="2400" i="0" kern="0" dirty="0">
              <a:solidFill>
                <a:srgbClr val="0000FF"/>
              </a:solidFill>
            </a:endParaRPr>
          </a:p>
        </p:txBody>
      </p:sp>
      <p:sp>
        <p:nvSpPr>
          <p:cNvPr id="71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5352317" y="5919451"/>
            <a:ext cx="2724883" cy="407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lnSpc>
                <a:spcPts val="2000"/>
              </a:lnSpc>
              <a:buNone/>
            </a:pPr>
            <a:r>
              <a:rPr lang="en-US" sz="2400" i="0" kern="0" dirty="0">
                <a:solidFill>
                  <a:srgbClr val="FFCC66"/>
                </a:solidFill>
              </a:rPr>
              <a:t>= O(1/(1-a)) = O(1)</a:t>
            </a:r>
          </a:p>
        </p:txBody>
      </p:sp>
    </p:spTree>
    <p:extLst>
      <p:ext uri="{BB962C8B-B14F-4D97-AF65-F5344CB8AC3E}">
        <p14:creationId xmlns:p14="http://schemas.microsoft.com/office/powerpoint/2010/main" val="2490529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69" grpId="0" animBg="1"/>
      <p:bldP spid="70" grpId="0" build="p"/>
      <p:bldP spid="71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/>
          </a:p>
        </p:txBody>
      </p:sp>
      <p:graphicFrame>
        <p:nvGraphicFramePr>
          <p:cNvPr id="13315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16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2400" b="1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318" name="Text Box 12"/>
          <p:cNvSpPr txBox="1">
            <a:spLocks noChangeArrowheads="1"/>
          </p:cNvSpPr>
          <p:nvPr/>
        </p:nvSpPr>
        <p:spPr bwMode="auto">
          <a:xfrm>
            <a:off x="4346521" y="1143000"/>
            <a:ext cx="4568879" cy="4893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5" action="ppaction://hlinksldjump"/>
              </a:rPr>
              <a:t>Contracts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6" action="ppaction://hlinksldjump"/>
              </a:rPr>
              <a:t>Assertions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7" action="ppaction://hlinksldjump"/>
              </a:rPr>
              <a:t>Loop Invariants</a:t>
            </a:r>
            <a:endParaRPr lang="en-US" altLang="en-US" sz="2400" i="0" dirty="0">
              <a:hlinkClick r:id="" action="ppaction://noaction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" action="ppaction://noaction"/>
              </a:rPr>
              <a:t>The Sum of Objects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8" action="ppaction://hlinksldjump"/>
              </a:rPr>
              <a:t>Insertion and Selection Sort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9" action="ppaction://hlinksldjump"/>
              </a:rPr>
              <a:t>Binary Search Like Examples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0" action="ppaction://hlinksldjump"/>
              </a:rPr>
              <a:t>Bucket (Quick) Sort for Humans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" action="ppaction://noaction"/>
              </a:rPr>
              <a:t>Reverse Polish Notation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" action="ppaction://noaction"/>
              </a:rPr>
              <a:t>Whose Blocking your View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" action="ppaction://noaction"/>
              </a:rPr>
              <a:t>Parsing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" action="ppaction://noaction"/>
              </a:rPr>
              <a:t>Data Structure Invariants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" action="ppaction://noaction"/>
              </a:rPr>
              <a:t>Stack and Queue in an Array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" action="ppaction://noaction"/>
              </a:rPr>
              <a:t>Linked Lists</a:t>
            </a:r>
            <a:endParaRPr lang="en-US" altLang="en-US" sz="2400" i="0" dirty="0"/>
          </a:p>
        </p:txBody>
      </p:sp>
      <p:pic>
        <p:nvPicPr>
          <p:cNvPr id="13319" name="Picture 13" descr="IMGP2253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8" y="1371600"/>
            <a:ext cx="2792412" cy="455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/>
              <a:t>Contracts, Assertions, and Invariants</a:t>
            </a:r>
            <a:br>
              <a:rPr lang="en-CA" altLang="en-US" i="0" kern="0" dirty="0"/>
            </a:br>
            <a:endParaRPr lang="en-US" i="0" kern="0" dirty="0"/>
          </a:p>
        </p:txBody>
      </p:sp>
    </p:spTree>
    <p:extLst>
      <p:ext uri="{BB962C8B-B14F-4D97-AF65-F5344CB8AC3E}">
        <p14:creationId xmlns:p14="http://schemas.microsoft.com/office/powerpoint/2010/main" val="480851894"/>
      </p:ext>
    </p:extLst>
  </p:cSld>
  <p:clrMapOvr>
    <a:masterClrMapping/>
  </p:clrMapOvr>
  <p:transition/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30" name="Text Box 6"/>
          <p:cNvSpPr txBox="1">
            <a:spLocks noChangeArrowheads="1"/>
          </p:cNvSpPr>
          <p:nvPr/>
        </p:nvSpPr>
        <p:spPr bwMode="auto">
          <a:xfrm>
            <a:off x="-76200" y="228600"/>
            <a:ext cx="187173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sz="2800" i="0" dirty="0"/>
              <a:t>Input</a:t>
            </a:r>
          </a:p>
          <a:p>
            <a:pPr algn="ctr">
              <a:spcBef>
                <a:spcPts val="0"/>
              </a:spcBef>
            </a:pPr>
            <a:r>
              <a:rPr lang="en-US" sz="2800" i="0" dirty="0">
                <a:sym typeface="Symbol"/>
              </a:rPr>
              <a:t></a:t>
            </a:r>
            <a:r>
              <a:rPr lang="en-US" sz="2800" i="0" dirty="0"/>
              <a:t>key,</a:t>
            </a:r>
            <a:r>
              <a:rPr lang="en-US" sz="2800" i="0" dirty="0">
                <a:sym typeface="Symbol"/>
              </a:rPr>
              <a:t> v</a:t>
            </a:r>
            <a:r>
              <a:rPr lang="en-US" sz="2800" i="0" dirty="0"/>
              <a:t>alue</a:t>
            </a:r>
            <a:r>
              <a:rPr lang="en-US" sz="2800" i="0" dirty="0">
                <a:sym typeface="Symbol"/>
              </a:rPr>
              <a:t></a:t>
            </a:r>
            <a:endParaRPr lang="en-US" sz="2800" i="0" dirty="0"/>
          </a:p>
        </p:txBody>
      </p:sp>
      <p:grpSp>
        <p:nvGrpSpPr>
          <p:cNvPr id="160" name="Group 5"/>
          <p:cNvGrpSpPr>
            <a:grpSpLocks/>
          </p:cNvGrpSpPr>
          <p:nvPr/>
        </p:nvGrpSpPr>
        <p:grpSpPr bwMode="auto">
          <a:xfrm flipH="1">
            <a:off x="8229600" y="1752600"/>
            <a:ext cx="722834" cy="931559"/>
            <a:chOff x="2013" y="2206"/>
            <a:chExt cx="679" cy="1010"/>
          </a:xfrm>
        </p:grpSpPr>
        <p:sp>
          <p:nvSpPr>
            <p:cNvPr id="16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6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7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17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120" name="AutoShape 38"/>
          <p:cNvSpPr>
            <a:spLocks noChangeArrowheads="1"/>
          </p:cNvSpPr>
          <p:nvPr/>
        </p:nvSpPr>
        <p:spPr bwMode="auto">
          <a:xfrm>
            <a:off x="4488616" y="655933"/>
            <a:ext cx="4391428" cy="2011066"/>
          </a:xfrm>
          <a:prstGeom prst="wedgeRoundRectCallout">
            <a:avLst>
              <a:gd name="adj1" fmla="val 35910"/>
              <a:gd name="adj2" fmla="val 5659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sz="2800" i="0" dirty="0">
                <a:latin typeface="+mj-lt"/>
              </a:rPr>
              <a:t>When the load factor gets bigger than some threshold,</a:t>
            </a:r>
          </a:p>
          <a:p>
            <a:pPr algn="ctr" eaLnBrk="1" hangingPunct="1">
              <a:spcBef>
                <a:spcPts val="0"/>
              </a:spcBef>
              <a:buNone/>
            </a:pPr>
            <a:r>
              <a:rPr lang="en-US" sz="2800" i="0" dirty="0">
                <a:latin typeface="+mj-lt"/>
              </a:rPr>
              <a:t>rehash all items into an array that is double the size. </a:t>
            </a:r>
          </a:p>
        </p:txBody>
      </p:sp>
      <p:graphicFrame>
        <p:nvGraphicFramePr>
          <p:cNvPr id="82" name="Group 8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04342291"/>
              </p:ext>
            </p:extLst>
          </p:nvPr>
        </p:nvGraphicFramePr>
        <p:xfrm>
          <a:off x="3086101" y="2117006"/>
          <a:ext cx="966754" cy="3974639"/>
        </p:xfrm>
        <a:graphic>
          <a:graphicData uri="http://schemas.openxmlformats.org/drawingml/2006/table">
            <a:tbl>
              <a:tblPr/>
              <a:tblGrid>
                <a:gridCol w="9667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14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84" name="Oval 4"/>
          <p:cNvSpPr>
            <a:spLocks noChangeArrowheads="1"/>
          </p:cNvSpPr>
          <p:nvPr/>
        </p:nvSpPr>
        <p:spPr bwMode="auto">
          <a:xfrm>
            <a:off x="1219200" y="1996357"/>
            <a:ext cx="1371600" cy="4495800"/>
          </a:xfrm>
          <a:prstGeom prst="ellips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i="0"/>
          </a:p>
        </p:txBody>
      </p:sp>
      <p:sp>
        <p:nvSpPr>
          <p:cNvPr id="90" name="Text Box 6"/>
          <p:cNvSpPr txBox="1">
            <a:spLocks noChangeArrowheads="1"/>
          </p:cNvSpPr>
          <p:nvPr/>
        </p:nvSpPr>
        <p:spPr bwMode="auto">
          <a:xfrm>
            <a:off x="1371600" y="1031155"/>
            <a:ext cx="1670649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>
              <a:spcBef>
                <a:spcPts val="0"/>
              </a:spcBef>
            </a:pPr>
            <a:r>
              <a:rPr lang="en-US" i="0" dirty="0"/>
              <a:t>Universe </a:t>
            </a:r>
            <a:br>
              <a:rPr lang="en-US" i="0" dirty="0"/>
            </a:br>
            <a:r>
              <a:rPr lang="en-US" i="0" dirty="0"/>
              <a:t>of Keys</a:t>
            </a:r>
          </a:p>
        </p:txBody>
      </p:sp>
      <p:sp>
        <p:nvSpPr>
          <p:cNvPr id="92" name="Text Box 7"/>
          <p:cNvSpPr txBox="1">
            <a:spLocks noChangeArrowheads="1"/>
          </p:cNvSpPr>
          <p:nvPr/>
        </p:nvSpPr>
        <p:spPr bwMode="auto">
          <a:xfrm rot="5400000">
            <a:off x="1571498" y="5767024"/>
            <a:ext cx="990600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i="0" dirty="0">
                <a:solidFill>
                  <a:schemeClr val="accent1"/>
                </a:solidFill>
              </a:rPr>
              <a:t>…</a:t>
            </a:r>
          </a:p>
        </p:txBody>
      </p:sp>
      <p:grpSp>
        <p:nvGrpSpPr>
          <p:cNvPr id="94" name="Group 93"/>
          <p:cNvGrpSpPr/>
          <p:nvPr/>
        </p:nvGrpSpPr>
        <p:grpSpPr>
          <a:xfrm>
            <a:off x="2136375" y="2301156"/>
            <a:ext cx="829573" cy="3222514"/>
            <a:chOff x="3111180" y="2301156"/>
            <a:chExt cx="829573" cy="3222514"/>
          </a:xfrm>
        </p:grpSpPr>
        <p:sp>
          <p:nvSpPr>
            <p:cNvPr id="95" name="Line 38"/>
            <p:cNvSpPr>
              <a:spLocks noChangeShapeType="1"/>
            </p:cNvSpPr>
            <p:nvPr/>
          </p:nvSpPr>
          <p:spPr bwMode="auto">
            <a:xfrm>
              <a:off x="3111180" y="2301156"/>
              <a:ext cx="810469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98" name="Line 38"/>
            <p:cNvSpPr>
              <a:spLocks noChangeShapeType="1"/>
            </p:cNvSpPr>
            <p:nvPr/>
          </p:nvSpPr>
          <p:spPr bwMode="auto">
            <a:xfrm>
              <a:off x="3111180" y="2666999"/>
              <a:ext cx="829573" cy="249697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99" name="Line 38"/>
            <p:cNvSpPr>
              <a:spLocks noChangeShapeType="1"/>
            </p:cNvSpPr>
            <p:nvPr/>
          </p:nvSpPr>
          <p:spPr bwMode="auto">
            <a:xfrm flipV="1">
              <a:off x="3111180" y="2367330"/>
              <a:ext cx="810469" cy="66551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01" name="Line 38"/>
            <p:cNvSpPr>
              <a:spLocks noChangeShapeType="1"/>
            </p:cNvSpPr>
            <p:nvPr/>
          </p:nvSpPr>
          <p:spPr bwMode="auto">
            <a:xfrm>
              <a:off x="3111180" y="3398685"/>
              <a:ext cx="829573" cy="109752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1" name="Line 38"/>
            <p:cNvSpPr>
              <a:spLocks noChangeShapeType="1"/>
            </p:cNvSpPr>
            <p:nvPr/>
          </p:nvSpPr>
          <p:spPr bwMode="auto">
            <a:xfrm>
              <a:off x="3111180" y="3764528"/>
              <a:ext cx="810469" cy="365843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2" name="Line 38"/>
            <p:cNvSpPr>
              <a:spLocks noChangeShapeType="1"/>
            </p:cNvSpPr>
            <p:nvPr/>
          </p:nvSpPr>
          <p:spPr bwMode="auto">
            <a:xfrm>
              <a:off x="3111180" y="4130372"/>
              <a:ext cx="810469" cy="992932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3" name="Line 38"/>
            <p:cNvSpPr>
              <a:spLocks noChangeShapeType="1"/>
            </p:cNvSpPr>
            <p:nvPr/>
          </p:nvSpPr>
          <p:spPr bwMode="auto">
            <a:xfrm flipV="1">
              <a:off x="3111180" y="3772126"/>
              <a:ext cx="810469" cy="724089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4" name="Line 38"/>
            <p:cNvSpPr>
              <a:spLocks noChangeShapeType="1"/>
            </p:cNvSpPr>
            <p:nvPr/>
          </p:nvSpPr>
          <p:spPr bwMode="auto">
            <a:xfrm flipV="1">
              <a:off x="3111180" y="2666999"/>
              <a:ext cx="810469" cy="2171701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5" name="Line 38"/>
            <p:cNvSpPr>
              <a:spLocks noChangeShapeType="1"/>
            </p:cNvSpPr>
            <p:nvPr/>
          </p:nvSpPr>
          <p:spPr bwMode="auto">
            <a:xfrm>
              <a:off x="3111180" y="5181184"/>
              <a:ext cx="810469" cy="342137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  <p:sp>
          <p:nvSpPr>
            <p:cNvPr id="126" name="Line 38"/>
            <p:cNvSpPr>
              <a:spLocks noChangeShapeType="1"/>
            </p:cNvSpPr>
            <p:nvPr/>
          </p:nvSpPr>
          <p:spPr bwMode="auto">
            <a:xfrm flipV="1">
              <a:off x="3111180" y="4130372"/>
              <a:ext cx="810469" cy="1393298"/>
            </a:xfrm>
            <a:prstGeom prst="line">
              <a:avLst/>
            </a:prstGeom>
            <a:noFill/>
            <a:ln w="12700">
              <a:solidFill>
                <a:srgbClr val="CC00CC"/>
              </a:solidFill>
              <a:round/>
              <a:headEnd type="oval" w="med" len="med"/>
              <a:tailEnd type="triangle" w="med" len="med"/>
            </a:ln>
            <a:effectLst/>
          </p:spPr>
          <p:txBody>
            <a:bodyPr/>
            <a:lstStyle/>
            <a:p>
              <a:endParaRPr lang="en-US" i="0"/>
            </a:p>
          </p:txBody>
        </p:sp>
      </p:grpSp>
      <p:sp>
        <p:nvSpPr>
          <p:cNvPr id="127" name="Rectangle 43"/>
          <p:cNvSpPr>
            <a:spLocks noChangeArrowheads="1"/>
          </p:cNvSpPr>
          <p:nvPr/>
        </p:nvSpPr>
        <p:spPr bwMode="auto">
          <a:xfrm>
            <a:off x="1788064" y="2037750"/>
            <a:ext cx="338554" cy="3785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400" i="0" dirty="0">
                <a:solidFill>
                  <a:srgbClr val="FFC000"/>
                </a:solidFill>
              </a:rPr>
              <a:t>0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1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2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3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4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5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6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7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8</a:t>
            </a:r>
            <a:br>
              <a:rPr lang="en-US" sz="2400" i="0" dirty="0">
                <a:solidFill>
                  <a:srgbClr val="FFC000"/>
                </a:solidFill>
              </a:rPr>
            </a:br>
            <a:r>
              <a:rPr lang="en-US" sz="2400" i="0" dirty="0">
                <a:solidFill>
                  <a:srgbClr val="FFC000"/>
                </a:solidFill>
              </a:rPr>
              <a:t>9</a:t>
            </a:r>
          </a:p>
        </p:txBody>
      </p:sp>
      <p:sp>
        <p:nvSpPr>
          <p:cNvPr id="130" name="Rectangle 43"/>
          <p:cNvSpPr>
            <a:spLocks noChangeArrowheads="1"/>
          </p:cNvSpPr>
          <p:nvPr/>
        </p:nvSpPr>
        <p:spPr bwMode="auto">
          <a:xfrm>
            <a:off x="3085695" y="38978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394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1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grpSp>
        <p:nvGrpSpPr>
          <p:cNvPr id="132" name="Group 131"/>
          <p:cNvGrpSpPr/>
          <p:nvPr/>
        </p:nvGrpSpPr>
        <p:grpSpPr>
          <a:xfrm>
            <a:off x="2136375" y="2301156"/>
            <a:ext cx="829573" cy="3827855"/>
            <a:chOff x="3111180" y="2301156"/>
            <a:chExt cx="829573" cy="3827855"/>
          </a:xfrm>
        </p:grpSpPr>
        <p:grpSp>
          <p:nvGrpSpPr>
            <p:cNvPr id="133" name="Group 132"/>
            <p:cNvGrpSpPr/>
            <p:nvPr/>
          </p:nvGrpSpPr>
          <p:grpSpPr>
            <a:xfrm>
              <a:off x="3111180" y="2301156"/>
              <a:ext cx="829573" cy="3222514"/>
              <a:chOff x="3111180" y="2301156"/>
              <a:chExt cx="829573" cy="3222514"/>
            </a:xfrm>
          </p:grpSpPr>
          <p:sp>
            <p:nvSpPr>
              <p:cNvPr id="139" name="Line 38"/>
              <p:cNvSpPr>
                <a:spLocks noChangeShapeType="1"/>
              </p:cNvSpPr>
              <p:nvPr/>
            </p:nvSpPr>
            <p:spPr bwMode="auto">
              <a:xfrm>
                <a:off x="3111180" y="2301156"/>
                <a:ext cx="810469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0" name="Line 38"/>
              <p:cNvSpPr>
                <a:spLocks noChangeShapeType="1"/>
              </p:cNvSpPr>
              <p:nvPr/>
            </p:nvSpPr>
            <p:spPr bwMode="auto">
              <a:xfrm>
                <a:off x="3111180" y="2666999"/>
                <a:ext cx="829573" cy="249697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1" name="Line 38"/>
              <p:cNvSpPr>
                <a:spLocks noChangeShapeType="1"/>
              </p:cNvSpPr>
              <p:nvPr/>
            </p:nvSpPr>
            <p:spPr bwMode="auto">
              <a:xfrm flipV="1">
                <a:off x="3111180" y="2367330"/>
                <a:ext cx="810469" cy="66551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2" name="Line 38"/>
              <p:cNvSpPr>
                <a:spLocks noChangeShapeType="1"/>
              </p:cNvSpPr>
              <p:nvPr/>
            </p:nvSpPr>
            <p:spPr bwMode="auto">
              <a:xfrm>
                <a:off x="3111180" y="3398685"/>
                <a:ext cx="829573" cy="109752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3" name="Line 38"/>
              <p:cNvSpPr>
                <a:spLocks noChangeShapeType="1"/>
              </p:cNvSpPr>
              <p:nvPr/>
            </p:nvSpPr>
            <p:spPr bwMode="auto">
              <a:xfrm>
                <a:off x="3111180" y="3764528"/>
                <a:ext cx="810469" cy="365843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4" name="Line 38"/>
              <p:cNvSpPr>
                <a:spLocks noChangeShapeType="1"/>
              </p:cNvSpPr>
              <p:nvPr/>
            </p:nvSpPr>
            <p:spPr bwMode="auto">
              <a:xfrm>
                <a:off x="3111180" y="4130372"/>
                <a:ext cx="810469" cy="992932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5" name="Line 38"/>
              <p:cNvSpPr>
                <a:spLocks noChangeShapeType="1"/>
              </p:cNvSpPr>
              <p:nvPr/>
            </p:nvSpPr>
            <p:spPr bwMode="auto">
              <a:xfrm flipV="1">
                <a:off x="3111180" y="3772126"/>
                <a:ext cx="810469" cy="724089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6" name="Line 38"/>
              <p:cNvSpPr>
                <a:spLocks noChangeShapeType="1"/>
              </p:cNvSpPr>
              <p:nvPr/>
            </p:nvSpPr>
            <p:spPr bwMode="auto">
              <a:xfrm flipV="1">
                <a:off x="3111180" y="2666999"/>
                <a:ext cx="810469" cy="217170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7" name="Line 38"/>
              <p:cNvSpPr>
                <a:spLocks noChangeShapeType="1"/>
              </p:cNvSpPr>
              <p:nvPr/>
            </p:nvSpPr>
            <p:spPr bwMode="auto">
              <a:xfrm>
                <a:off x="3111180" y="5181184"/>
                <a:ext cx="810469" cy="342137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48" name="Line 38"/>
              <p:cNvSpPr>
                <a:spLocks noChangeShapeType="1"/>
              </p:cNvSpPr>
              <p:nvPr/>
            </p:nvSpPr>
            <p:spPr bwMode="auto">
              <a:xfrm flipV="1">
                <a:off x="3111180" y="4130372"/>
                <a:ext cx="810469" cy="1393298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  <p:grpSp>
          <p:nvGrpSpPr>
            <p:cNvPr id="134" name="Group 133"/>
            <p:cNvGrpSpPr/>
            <p:nvPr/>
          </p:nvGrpSpPr>
          <p:grpSpPr>
            <a:xfrm>
              <a:off x="3111180" y="4137025"/>
              <a:ext cx="787899" cy="1991986"/>
              <a:chOff x="3111181" y="3871219"/>
              <a:chExt cx="720095" cy="2580381"/>
            </a:xfrm>
          </p:grpSpPr>
          <p:sp>
            <p:nvSpPr>
              <p:cNvPr id="135" name="Line 38"/>
              <p:cNvSpPr>
                <a:spLocks noChangeShapeType="1"/>
              </p:cNvSpPr>
              <p:nvPr/>
            </p:nvSpPr>
            <p:spPr bwMode="auto">
              <a:xfrm flipV="1">
                <a:off x="3123881" y="3871219"/>
                <a:ext cx="707395" cy="2488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36" name="Line 38"/>
              <p:cNvSpPr>
                <a:spLocks noChangeShapeType="1"/>
              </p:cNvSpPr>
              <p:nvPr/>
            </p:nvSpPr>
            <p:spPr bwMode="auto">
              <a:xfrm flipV="1">
                <a:off x="3111182" y="3871219"/>
                <a:ext cx="720094" cy="240462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37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8" cy="2257790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  <p:sp>
            <p:nvSpPr>
              <p:cNvPr id="138" name="Line 38"/>
              <p:cNvSpPr>
                <a:spLocks noChangeShapeType="1"/>
              </p:cNvSpPr>
              <p:nvPr/>
            </p:nvSpPr>
            <p:spPr bwMode="auto">
              <a:xfrm flipV="1">
                <a:off x="3111181" y="3871219"/>
                <a:ext cx="709187" cy="2580381"/>
              </a:xfrm>
              <a:prstGeom prst="line">
                <a:avLst/>
              </a:prstGeom>
              <a:noFill/>
              <a:ln w="12700">
                <a:solidFill>
                  <a:schemeClr val="accent2"/>
                </a:solidFill>
                <a:round/>
                <a:headEnd type="oval" w="med" len="med"/>
                <a:tailEnd type="triangle" w="med" len="med"/>
              </a:ln>
              <a:effectLst/>
            </p:spPr>
            <p:txBody>
              <a:bodyPr/>
              <a:lstStyle/>
              <a:p>
                <a:endParaRPr lang="en-US" i="0"/>
              </a:p>
            </p:txBody>
          </p:sp>
        </p:grpSp>
      </p:grpSp>
      <p:sp>
        <p:nvSpPr>
          <p:cNvPr id="152" name="Rectangle 43"/>
          <p:cNvSpPr>
            <a:spLocks noChangeArrowheads="1"/>
          </p:cNvSpPr>
          <p:nvPr/>
        </p:nvSpPr>
        <p:spPr bwMode="auto">
          <a:xfrm>
            <a:off x="2758199" y="2043529"/>
            <a:ext cx="389850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2400" i="0" dirty="0"/>
              <a:t> </a:t>
            </a:r>
            <a:r>
              <a:rPr lang="en-US" sz="2400" i="0" baseline="-25000" dirty="0"/>
              <a:t>0</a:t>
            </a:r>
            <a:br>
              <a:rPr lang="en-US" sz="2400" i="0" baseline="-25000" dirty="0"/>
            </a:br>
            <a:r>
              <a:rPr lang="en-US" sz="2400" i="0" baseline="-25000" dirty="0"/>
              <a:t>1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2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3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4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5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6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7</a:t>
            </a:r>
            <a:br>
              <a:rPr lang="en-US" sz="2400" i="0" dirty="0"/>
            </a:br>
            <a:r>
              <a:rPr lang="en-US" sz="2400" i="0" dirty="0"/>
              <a:t> </a:t>
            </a:r>
            <a:r>
              <a:rPr lang="en-US" sz="2400" i="0" baseline="-25000" dirty="0"/>
              <a:t>8</a:t>
            </a:r>
            <a:br>
              <a:rPr lang="en-US" sz="2400" i="0" baseline="-25000" dirty="0"/>
            </a:br>
            <a:r>
              <a:rPr lang="en-US" sz="2400" i="0" dirty="0"/>
              <a:t> </a:t>
            </a:r>
            <a:r>
              <a:rPr lang="en-US" sz="2400" i="0" baseline="-25000" dirty="0"/>
              <a:t>9</a:t>
            </a:r>
            <a:br>
              <a:rPr lang="en-US" sz="2400" i="0" baseline="-25000" dirty="0"/>
            </a:br>
            <a:r>
              <a:rPr lang="en-US" sz="2400" i="0" baseline="-25000" dirty="0"/>
              <a:t>10</a:t>
            </a:r>
            <a:endParaRPr lang="en-US" sz="2400" i="0" dirty="0"/>
          </a:p>
        </p:txBody>
      </p:sp>
      <p:sp>
        <p:nvSpPr>
          <p:cNvPr id="85" name="Rectangle 43"/>
          <p:cNvSpPr>
            <a:spLocks noChangeArrowheads="1"/>
          </p:cNvSpPr>
          <p:nvPr/>
        </p:nvSpPr>
        <p:spPr bwMode="auto">
          <a:xfrm>
            <a:off x="3109686" y="4964668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938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2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87" name="Rectangle 43"/>
          <p:cNvSpPr>
            <a:spLocks noChangeArrowheads="1"/>
          </p:cNvSpPr>
          <p:nvPr/>
        </p:nvSpPr>
        <p:spPr bwMode="auto">
          <a:xfrm>
            <a:off x="3091542" y="4297847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193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3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96" name="Rectangle 43"/>
          <p:cNvSpPr>
            <a:spLocks noChangeArrowheads="1"/>
          </p:cNvSpPr>
          <p:nvPr/>
        </p:nvSpPr>
        <p:spPr bwMode="auto">
          <a:xfrm>
            <a:off x="3087912" y="4630840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472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4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00" name="Rectangle 43"/>
          <p:cNvSpPr>
            <a:spLocks noChangeArrowheads="1"/>
          </p:cNvSpPr>
          <p:nvPr/>
        </p:nvSpPr>
        <p:spPr bwMode="auto">
          <a:xfrm>
            <a:off x="3084282" y="5350133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873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5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103" name="Rectangle 43"/>
          <p:cNvSpPr>
            <a:spLocks noChangeArrowheads="1"/>
          </p:cNvSpPr>
          <p:nvPr/>
        </p:nvSpPr>
        <p:spPr bwMode="auto">
          <a:xfrm>
            <a:off x="3080658" y="5694010"/>
            <a:ext cx="93166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r"/>
            <a:r>
              <a:rPr lang="en-US" sz="1800" i="0" dirty="0">
                <a:sym typeface="Symbol"/>
              </a:rPr>
              <a:t></a:t>
            </a:r>
            <a:r>
              <a:rPr lang="en-US" sz="1800" i="0" dirty="0">
                <a:solidFill>
                  <a:srgbClr val="FF0000"/>
                </a:solidFill>
                <a:sym typeface="Symbol"/>
              </a:rPr>
              <a:t>093</a:t>
            </a:r>
            <a:r>
              <a:rPr lang="en-US" sz="1800" i="0" dirty="0"/>
              <a:t>,</a:t>
            </a:r>
            <a:r>
              <a:rPr lang="en-US" sz="1800" i="0" dirty="0">
                <a:solidFill>
                  <a:srgbClr val="33CC33"/>
                </a:solidFill>
              </a:rPr>
              <a:t>v</a:t>
            </a:r>
            <a:r>
              <a:rPr lang="en-US" sz="1800" i="0" baseline="-25000" dirty="0">
                <a:solidFill>
                  <a:srgbClr val="33CC33"/>
                </a:solidFill>
              </a:rPr>
              <a:t>6</a:t>
            </a:r>
            <a:r>
              <a:rPr lang="en-US" sz="1800" i="0" dirty="0">
                <a:sym typeface="Symbol"/>
              </a:rPr>
              <a:t></a:t>
            </a:r>
            <a:endParaRPr lang="en-US" sz="1800" i="0" dirty="0">
              <a:solidFill>
                <a:srgbClr val="33CC33"/>
              </a:solidFill>
            </a:endParaRPr>
          </a:p>
        </p:txBody>
      </p:sp>
      <p:sp>
        <p:nvSpPr>
          <p:cNvPr id="69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233864" y="2820711"/>
            <a:ext cx="5138736" cy="2624233"/>
          </a:xfrm>
        </p:spPr>
        <p:txBody>
          <a:bodyPr/>
          <a:lstStyle/>
          <a:p>
            <a:pPr marL="57150" indent="0">
              <a:spcBef>
                <a:spcPts val="600"/>
              </a:spcBef>
              <a:buNone/>
              <a:defRPr/>
            </a:pPr>
            <a:r>
              <a:rPr lang="en-US" sz="2400" dirty="0"/>
              <a:t>Total cost of doubling</a:t>
            </a:r>
          </a:p>
          <a:p>
            <a:pPr marL="57150" indent="0">
              <a:spcBef>
                <a:spcPts val="600"/>
              </a:spcBef>
              <a:buNone/>
              <a:defRPr/>
            </a:pPr>
            <a:r>
              <a:rPr lang="en-US" sz="2400" dirty="0">
                <a:latin typeface="+mj-lt"/>
              </a:rPr>
              <a:t>    = </a:t>
            </a:r>
            <a:r>
              <a:rPr lang="en-US" sz="2400" i="1" dirty="0"/>
              <a:t>1 + 2 + 4 + 8 + 16 + … + n</a:t>
            </a:r>
            <a:br>
              <a:rPr lang="en-US" sz="2400" i="1" dirty="0"/>
            </a:br>
            <a:r>
              <a:rPr lang="en-US" sz="2400" i="1" dirty="0"/>
              <a:t>    = 2n-1</a:t>
            </a:r>
          </a:p>
          <a:p>
            <a:pPr marL="57150" indent="0">
              <a:spcBef>
                <a:spcPts val="600"/>
              </a:spcBef>
              <a:buNone/>
              <a:defRPr/>
            </a:pPr>
            <a:r>
              <a:rPr lang="en-US" sz="2400" dirty="0">
                <a:solidFill>
                  <a:schemeClr val="tx2"/>
                </a:solidFill>
              </a:rPr>
              <a:t>amortized </a:t>
            </a:r>
            <a:r>
              <a:rPr lang="en-US" sz="2400" dirty="0"/>
              <a:t>time </a:t>
            </a:r>
            <a:br>
              <a:rPr lang="en-US" sz="2400" dirty="0"/>
            </a:br>
            <a:r>
              <a:rPr lang="en-US" sz="2400" dirty="0"/>
              <a:t>= </a:t>
            </a:r>
            <a:r>
              <a:rPr lang="en-US" sz="2400" dirty="0" err="1"/>
              <a:t>TotalTime</a:t>
            </a:r>
            <a:r>
              <a:rPr lang="en-US" sz="2400" dirty="0"/>
              <a:t>(n)</a:t>
            </a:r>
            <a:r>
              <a:rPr lang="en-US" sz="2400" dirty="0">
                <a:sym typeface="Symbol" pitchFamily="33" charset="2"/>
              </a:rPr>
              <a:t>/</a:t>
            </a:r>
            <a:r>
              <a:rPr lang="en-US" sz="2400" i="1" dirty="0">
                <a:sym typeface="Symbol" pitchFamily="33" charset="2"/>
              </a:rPr>
              <a:t>n </a:t>
            </a:r>
            <a:br>
              <a:rPr lang="en-US" sz="2400" i="1" dirty="0">
                <a:sym typeface="Symbol" pitchFamily="33" charset="2"/>
              </a:rPr>
            </a:br>
            <a:r>
              <a:rPr lang="en-US" sz="2400" i="1" dirty="0">
                <a:sym typeface="Symbol" pitchFamily="33" charset="2"/>
              </a:rPr>
              <a:t>= (</a:t>
            </a:r>
            <a:r>
              <a:rPr lang="en-US" sz="2400" i="1" dirty="0"/>
              <a:t>2n-1)</a:t>
            </a:r>
            <a:r>
              <a:rPr lang="en-US" sz="2400" i="1" dirty="0">
                <a:sym typeface="Symbol" pitchFamily="33" charset="2"/>
              </a:rPr>
              <a:t>/n = O(1).    </a:t>
            </a:r>
            <a:endParaRPr lang="en-US" sz="2400" dirty="0">
              <a:solidFill>
                <a:srgbClr val="FF0000"/>
              </a:solidFill>
              <a:latin typeface="+mj-lt"/>
            </a:endParaRPr>
          </a:p>
          <a:p>
            <a:pPr marL="57150" indent="0">
              <a:spcBef>
                <a:spcPts val="600"/>
              </a:spcBef>
              <a:buNone/>
              <a:defRPr/>
            </a:pPr>
            <a:endParaRPr lang="en-US" sz="2400" dirty="0">
              <a:latin typeface="+mj-lt"/>
            </a:endParaRPr>
          </a:p>
        </p:txBody>
      </p:sp>
      <p:grpSp>
        <p:nvGrpSpPr>
          <p:cNvPr id="70" name="Group 69"/>
          <p:cNvGrpSpPr>
            <a:grpSpLocks/>
          </p:cNvGrpSpPr>
          <p:nvPr/>
        </p:nvGrpSpPr>
        <p:grpSpPr bwMode="auto">
          <a:xfrm>
            <a:off x="6946739" y="3793442"/>
            <a:ext cx="1282861" cy="702358"/>
            <a:chOff x="4664682" y="3514190"/>
            <a:chExt cx="4539599" cy="3069174"/>
          </a:xfrm>
        </p:grpSpPr>
        <p:pic>
          <p:nvPicPr>
            <p:cNvPr id="72" name="Picture 11" descr="02-65b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4682" y="3514190"/>
              <a:ext cx="4539599" cy="3069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3" name="Group 4"/>
            <p:cNvGrpSpPr>
              <a:grpSpLocks/>
            </p:cNvGrpSpPr>
            <p:nvPr/>
          </p:nvGrpSpPr>
          <p:grpSpPr bwMode="auto">
            <a:xfrm flipH="1">
              <a:off x="8077200" y="3964514"/>
              <a:ext cx="1066800" cy="2168525"/>
              <a:chOff x="-1200" y="1226"/>
              <a:chExt cx="1132" cy="2304"/>
            </a:xfrm>
          </p:grpSpPr>
          <p:grpSp>
            <p:nvGrpSpPr>
              <p:cNvPr id="74" name="Group 5"/>
              <p:cNvGrpSpPr>
                <a:grpSpLocks/>
              </p:cNvGrpSpPr>
              <p:nvPr/>
            </p:nvGrpSpPr>
            <p:grpSpPr bwMode="auto">
              <a:xfrm>
                <a:off x="-925" y="1226"/>
                <a:ext cx="857" cy="2304"/>
                <a:chOff x="-925" y="1226"/>
                <a:chExt cx="857" cy="2304"/>
              </a:xfrm>
            </p:grpSpPr>
            <p:sp>
              <p:nvSpPr>
                <p:cNvPr id="78" name="Freeform 6"/>
                <p:cNvSpPr>
                  <a:spLocks/>
                </p:cNvSpPr>
                <p:nvPr/>
              </p:nvSpPr>
              <p:spPr bwMode="auto">
                <a:xfrm>
                  <a:off x="-884" y="1636"/>
                  <a:ext cx="330" cy="401"/>
                </a:xfrm>
                <a:custGeom>
                  <a:avLst/>
                  <a:gdLst>
                    <a:gd name="T0" fmla="*/ 230 w 330"/>
                    <a:gd name="T1" fmla="*/ 126 h 401"/>
                    <a:gd name="T2" fmla="*/ 215 w 330"/>
                    <a:gd name="T3" fmla="*/ 61 h 401"/>
                    <a:gd name="T4" fmla="*/ 180 w 330"/>
                    <a:gd name="T5" fmla="*/ 21 h 401"/>
                    <a:gd name="T6" fmla="*/ 130 w 330"/>
                    <a:gd name="T7" fmla="*/ 0 h 401"/>
                    <a:gd name="T8" fmla="*/ 55 w 330"/>
                    <a:gd name="T9" fmla="*/ 16 h 401"/>
                    <a:gd name="T10" fmla="*/ 15 w 330"/>
                    <a:gd name="T11" fmla="*/ 91 h 401"/>
                    <a:gd name="T12" fmla="*/ 0 w 330"/>
                    <a:gd name="T13" fmla="*/ 166 h 401"/>
                    <a:gd name="T14" fmla="*/ 0 w 330"/>
                    <a:gd name="T15" fmla="*/ 246 h 401"/>
                    <a:gd name="T16" fmla="*/ 15 w 330"/>
                    <a:gd name="T17" fmla="*/ 336 h 401"/>
                    <a:gd name="T18" fmla="*/ 70 w 330"/>
                    <a:gd name="T19" fmla="*/ 391 h 401"/>
                    <a:gd name="T20" fmla="*/ 120 w 330"/>
                    <a:gd name="T21" fmla="*/ 401 h 401"/>
                    <a:gd name="T22" fmla="*/ 185 w 330"/>
                    <a:gd name="T23" fmla="*/ 386 h 401"/>
                    <a:gd name="T24" fmla="*/ 215 w 330"/>
                    <a:gd name="T25" fmla="*/ 326 h 401"/>
                    <a:gd name="T26" fmla="*/ 235 w 330"/>
                    <a:gd name="T27" fmla="*/ 266 h 401"/>
                    <a:gd name="T28" fmla="*/ 245 w 330"/>
                    <a:gd name="T29" fmla="*/ 216 h 401"/>
                    <a:gd name="T30" fmla="*/ 245 w 330"/>
                    <a:gd name="T31" fmla="*/ 181 h 401"/>
                    <a:gd name="T32" fmla="*/ 325 w 330"/>
                    <a:gd name="T33" fmla="*/ 106 h 401"/>
                    <a:gd name="T34" fmla="*/ 330 w 330"/>
                    <a:gd name="T35" fmla="*/ 81 h 401"/>
                    <a:gd name="T36" fmla="*/ 315 w 330"/>
                    <a:gd name="T37" fmla="*/ 71 h 401"/>
                    <a:gd name="T38" fmla="*/ 235 w 330"/>
                    <a:gd name="T39" fmla="*/ 156 h 401"/>
                    <a:gd name="T40" fmla="*/ 230 w 330"/>
                    <a:gd name="T41" fmla="*/ 126 h 40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30"/>
                    <a:gd name="T64" fmla="*/ 0 h 401"/>
                    <a:gd name="T65" fmla="*/ 330 w 330"/>
                    <a:gd name="T66" fmla="*/ 401 h 40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30" h="401">
                      <a:moveTo>
                        <a:pt x="230" y="126"/>
                      </a:moveTo>
                      <a:lnTo>
                        <a:pt x="215" y="61"/>
                      </a:lnTo>
                      <a:lnTo>
                        <a:pt x="180" y="21"/>
                      </a:lnTo>
                      <a:lnTo>
                        <a:pt x="130" y="0"/>
                      </a:lnTo>
                      <a:lnTo>
                        <a:pt x="55" y="16"/>
                      </a:lnTo>
                      <a:lnTo>
                        <a:pt x="15" y="91"/>
                      </a:lnTo>
                      <a:lnTo>
                        <a:pt x="0" y="166"/>
                      </a:lnTo>
                      <a:lnTo>
                        <a:pt x="0" y="246"/>
                      </a:lnTo>
                      <a:lnTo>
                        <a:pt x="15" y="336"/>
                      </a:lnTo>
                      <a:lnTo>
                        <a:pt x="70" y="391"/>
                      </a:lnTo>
                      <a:lnTo>
                        <a:pt x="120" y="401"/>
                      </a:lnTo>
                      <a:lnTo>
                        <a:pt x="185" y="386"/>
                      </a:lnTo>
                      <a:lnTo>
                        <a:pt x="215" y="326"/>
                      </a:lnTo>
                      <a:lnTo>
                        <a:pt x="235" y="266"/>
                      </a:lnTo>
                      <a:lnTo>
                        <a:pt x="245" y="216"/>
                      </a:lnTo>
                      <a:lnTo>
                        <a:pt x="245" y="181"/>
                      </a:lnTo>
                      <a:lnTo>
                        <a:pt x="325" y="106"/>
                      </a:lnTo>
                      <a:lnTo>
                        <a:pt x="330" y="81"/>
                      </a:lnTo>
                      <a:lnTo>
                        <a:pt x="315" y="71"/>
                      </a:lnTo>
                      <a:lnTo>
                        <a:pt x="235" y="156"/>
                      </a:lnTo>
                      <a:lnTo>
                        <a:pt x="23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7"/>
                <p:cNvSpPr>
                  <a:spLocks/>
                </p:cNvSpPr>
                <p:nvPr/>
              </p:nvSpPr>
              <p:spPr bwMode="auto">
                <a:xfrm>
                  <a:off x="-810" y="1226"/>
                  <a:ext cx="581" cy="681"/>
                </a:xfrm>
                <a:custGeom>
                  <a:avLst/>
                  <a:gdLst>
                    <a:gd name="T0" fmla="*/ 11 w 581"/>
                    <a:gd name="T1" fmla="*/ 681 h 681"/>
                    <a:gd name="T2" fmla="*/ 0 w 581"/>
                    <a:gd name="T3" fmla="*/ 620 h 681"/>
                    <a:gd name="T4" fmla="*/ 26 w 581"/>
                    <a:gd name="T5" fmla="*/ 540 h 681"/>
                    <a:gd name="T6" fmla="*/ 96 w 581"/>
                    <a:gd name="T7" fmla="*/ 475 h 681"/>
                    <a:gd name="T8" fmla="*/ 196 w 581"/>
                    <a:gd name="T9" fmla="*/ 385 h 681"/>
                    <a:gd name="T10" fmla="*/ 301 w 581"/>
                    <a:gd name="T11" fmla="*/ 285 h 681"/>
                    <a:gd name="T12" fmla="*/ 396 w 581"/>
                    <a:gd name="T13" fmla="*/ 160 h 681"/>
                    <a:gd name="T14" fmla="*/ 426 w 581"/>
                    <a:gd name="T15" fmla="*/ 85 h 681"/>
                    <a:gd name="T16" fmla="*/ 436 w 581"/>
                    <a:gd name="T17" fmla="*/ 0 h 681"/>
                    <a:gd name="T18" fmla="*/ 456 w 581"/>
                    <a:gd name="T19" fmla="*/ 0 h 681"/>
                    <a:gd name="T20" fmla="*/ 446 w 581"/>
                    <a:gd name="T21" fmla="*/ 90 h 681"/>
                    <a:gd name="T22" fmla="*/ 461 w 581"/>
                    <a:gd name="T23" fmla="*/ 90 h 681"/>
                    <a:gd name="T24" fmla="*/ 541 w 581"/>
                    <a:gd name="T25" fmla="*/ 30 h 681"/>
                    <a:gd name="T26" fmla="*/ 556 w 581"/>
                    <a:gd name="T27" fmla="*/ 50 h 681"/>
                    <a:gd name="T28" fmla="*/ 491 w 581"/>
                    <a:gd name="T29" fmla="*/ 95 h 681"/>
                    <a:gd name="T30" fmla="*/ 481 w 581"/>
                    <a:gd name="T31" fmla="*/ 125 h 681"/>
                    <a:gd name="T32" fmla="*/ 501 w 581"/>
                    <a:gd name="T33" fmla="*/ 135 h 681"/>
                    <a:gd name="T34" fmla="*/ 566 w 581"/>
                    <a:gd name="T35" fmla="*/ 135 h 681"/>
                    <a:gd name="T36" fmla="*/ 581 w 581"/>
                    <a:gd name="T37" fmla="*/ 145 h 681"/>
                    <a:gd name="T38" fmla="*/ 576 w 581"/>
                    <a:gd name="T39" fmla="*/ 160 h 681"/>
                    <a:gd name="T40" fmla="*/ 496 w 581"/>
                    <a:gd name="T41" fmla="*/ 155 h 681"/>
                    <a:gd name="T42" fmla="*/ 471 w 581"/>
                    <a:gd name="T43" fmla="*/ 155 h 681"/>
                    <a:gd name="T44" fmla="*/ 466 w 581"/>
                    <a:gd name="T45" fmla="*/ 170 h 681"/>
                    <a:gd name="T46" fmla="*/ 521 w 581"/>
                    <a:gd name="T47" fmla="*/ 245 h 681"/>
                    <a:gd name="T48" fmla="*/ 506 w 581"/>
                    <a:gd name="T49" fmla="*/ 260 h 681"/>
                    <a:gd name="T50" fmla="*/ 451 w 581"/>
                    <a:gd name="T51" fmla="*/ 190 h 681"/>
                    <a:gd name="T52" fmla="*/ 431 w 581"/>
                    <a:gd name="T53" fmla="*/ 190 h 681"/>
                    <a:gd name="T54" fmla="*/ 391 w 581"/>
                    <a:gd name="T55" fmla="*/ 220 h 681"/>
                    <a:gd name="T56" fmla="*/ 321 w 581"/>
                    <a:gd name="T57" fmla="*/ 315 h 681"/>
                    <a:gd name="T58" fmla="*/ 256 w 581"/>
                    <a:gd name="T59" fmla="*/ 395 h 681"/>
                    <a:gd name="T60" fmla="*/ 181 w 581"/>
                    <a:gd name="T61" fmla="*/ 480 h 681"/>
                    <a:gd name="T62" fmla="*/ 126 w 581"/>
                    <a:gd name="T63" fmla="*/ 565 h 681"/>
                    <a:gd name="T64" fmla="*/ 56 w 581"/>
                    <a:gd name="T65" fmla="*/ 675 h 681"/>
                    <a:gd name="T66" fmla="*/ 11 w 581"/>
                    <a:gd name="T67" fmla="*/ 681 h 68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81"/>
                    <a:gd name="T103" fmla="*/ 0 h 681"/>
                    <a:gd name="T104" fmla="*/ 581 w 581"/>
                    <a:gd name="T105" fmla="*/ 681 h 68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81" h="681">
                      <a:moveTo>
                        <a:pt x="11" y="681"/>
                      </a:moveTo>
                      <a:lnTo>
                        <a:pt x="0" y="620"/>
                      </a:lnTo>
                      <a:lnTo>
                        <a:pt x="26" y="540"/>
                      </a:lnTo>
                      <a:lnTo>
                        <a:pt x="96" y="475"/>
                      </a:lnTo>
                      <a:lnTo>
                        <a:pt x="196" y="385"/>
                      </a:lnTo>
                      <a:lnTo>
                        <a:pt x="301" y="285"/>
                      </a:lnTo>
                      <a:lnTo>
                        <a:pt x="396" y="160"/>
                      </a:lnTo>
                      <a:lnTo>
                        <a:pt x="426" y="85"/>
                      </a:lnTo>
                      <a:lnTo>
                        <a:pt x="436" y="0"/>
                      </a:lnTo>
                      <a:lnTo>
                        <a:pt x="456" y="0"/>
                      </a:lnTo>
                      <a:lnTo>
                        <a:pt x="446" y="90"/>
                      </a:lnTo>
                      <a:lnTo>
                        <a:pt x="461" y="90"/>
                      </a:lnTo>
                      <a:lnTo>
                        <a:pt x="541" y="30"/>
                      </a:lnTo>
                      <a:lnTo>
                        <a:pt x="556" y="50"/>
                      </a:lnTo>
                      <a:lnTo>
                        <a:pt x="491" y="95"/>
                      </a:lnTo>
                      <a:lnTo>
                        <a:pt x="481" y="125"/>
                      </a:lnTo>
                      <a:lnTo>
                        <a:pt x="501" y="135"/>
                      </a:lnTo>
                      <a:lnTo>
                        <a:pt x="566" y="135"/>
                      </a:lnTo>
                      <a:lnTo>
                        <a:pt x="581" y="145"/>
                      </a:lnTo>
                      <a:lnTo>
                        <a:pt x="576" y="160"/>
                      </a:lnTo>
                      <a:lnTo>
                        <a:pt x="496" y="155"/>
                      </a:lnTo>
                      <a:lnTo>
                        <a:pt x="471" y="155"/>
                      </a:lnTo>
                      <a:lnTo>
                        <a:pt x="466" y="170"/>
                      </a:lnTo>
                      <a:lnTo>
                        <a:pt x="521" y="245"/>
                      </a:lnTo>
                      <a:lnTo>
                        <a:pt x="506" y="260"/>
                      </a:lnTo>
                      <a:lnTo>
                        <a:pt x="451" y="190"/>
                      </a:lnTo>
                      <a:lnTo>
                        <a:pt x="431" y="190"/>
                      </a:lnTo>
                      <a:lnTo>
                        <a:pt x="391" y="220"/>
                      </a:lnTo>
                      <a:lnTo>
                        <a:pt x="321" y="315"/>
                      </a:lnTo>
                      <a:lnTo>
                        <a:pt x="256" y="395"/>
                      </a:lnTo>
                      <a:lnTo>
                        <a:pt x="181" y="480"/>
                      </a:lnTo>
                      <a:lnTo>
                        <a:pt x="126" y="565"/>
                      </a:lnTo>
                      <a:lnTo>
                        <a:pt x="56" y="675"/>
                      </a:lnTo>
                      <a:lnTo>
                        <a:pt x="11" y="6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8"/>
                <p:cNvSpPr>
                  <a:spLocks/>
                </p:cNvSpPr>
                <p:nvPr/>
              </p:nvSpPr>
              <p:spPr bwMode="auto">
                <a:xfrm>
                  <a:off x="-749" y="1742"/>
                  <a:ext cx="681" cy="481"/>
                </a:xfrm>
                <a:custGeom>
                  <a:avLst/>
                  <a:gdLst>
                    <a:gd name="T0" fmla="*/ 0 w 681"/>
                    <a:gd name="T1" fmla="*/ 360 h 481"/>
                    <a:gd name="T2" fmla="*/ 5 w 681"/>
                    <a:gd name="T3" fmla="*/ 400 h 481"/>
                    <a:gd name="T4" fmla="*/ 40 w 681"/>
                    <a:gd name="T5" fmla="*/ 430 h 481"/>
                    <a:gd name="T6" fmla="*/ 125 w 681"/>
                    <a:gd name="T7" fmla="*/ 455 h 481"/>
                    <a:gd name="T8" fmla="*/ 215 w 681"/>
                    <a:gd name="T9" fmla="*/ 475 h 481"/>
                    <a:gd name="T10" fmla="*/ 325 w 681"/>
                    <a:gd name="T11" fmla="*/ 481 h 481"/>
                    <a:gd name="T12" fmla="*/ 370 w 681"/>
                    <a:gd name="T13" fmla="*/ 475 h 481"/>
                    <a:gd name="T14" fmla="*/ 440 w 681"/>
                    <a:gd name="T15" fmla="*/ 315 h 481"/>
                    <a:gd name="T16" fmla="*/ 500 w 681"/>
                    <a:gd name="T17" fmla="*/ 190 h 481"/>
                    <a:gd name="T18" fmla="*/ 550 w 681"/>
                    <a:gd name="T19" fmla="*/ 110 h 481"/>
                    <a:gd name="T20" fmla="*/ 570 w 681"/>
                    <a:gd name="T21" fmla="*/ 110 h 481"/>
                    <a:gd name="T22" fmla="*/ 580 w 681"/>
                    <a:gd name="T23" fmla="*/ 125 h 481"/>
                    <a:gd name="T24" fmla="*/ 580 w 681"/>
                    <a:gd name="T25" fmla="*/ 165 h 481"/>
                    <a:gd name="T26" fmla="*/ 560 w 681"/>
                    <a:gd name="T27" fmla="*/ 190 h 481"/>
                    <a:gd name="T28" fmla="*/ 570 w 681"/>
                    <a:gd name="T29" fmla="*/ 200 h 481"/>
                    <a:gd name="T30" fmla="*/ 595 w 681"/>
                    <a:gd name="T31" fmla="*/ 185 h 481"/>
                    <a:gd name="T32" fmla="*/ 600 w 681"/>
                    <a:gd name="T33" fmla="*/ 160 h 481"/>
                    <a:gd name="T34" fmla="*/ 600 w 681"/>
                    <a:gd name="T35" fmla="*/ 115 h 481"/>
                    <a:gd name="T36" fmla="*/ 620 w 681"/>
                    <a:gd name="T37" fmla="*/ 135 h 481"/>
                    <a:gd name="T38" fmla="*/ 635 w 681"/>
                    <a:gd name="T39" fmla="*/ 170 h 481"/>
                    <a:gd name="T40" fmla="*/ 650 w 681"/>
                    <a:gd name="T41" fmla="*/ 165 h 481"/>
                    <a:gd name="T42" fmla="*/ 635 w 681"/>
                    <a:gd name="T43" fmla="*/ 125 h 481"/>
                    <a:gd name="T44" fmla="*/ 615 w 681"/>
                    <a:gd name="T45" fmla="*/ 105 h 481"/>
                    <a:gd name="T46" fmla="*/ 600 w 681"/>
                    <a:gd name="T47" fmla="*/ 90 h 481"/>
                    <a:gd name="T48" fmla="*/ 635 w 681"/>
                    <a:gd name="T49" fmla="*/ 80 h 481"/>
                    <a:gd name="T50" fmla="*/ 670 w 681"/>
                    <a:gd name="T51" fmla="*/ 95 h 481"/>
                    <a:gd name="T52" fmla="*/ 675 w 681"/>
                    <a:gd name="T53" fmla="*/ 75 h 481"/>
                    <a:gd name="T54" fmla="*/ 635 w 681"/>
                    <a:gd name="T55" fmla="*/ 60 h 481"/>
                    <a:gd name="T56" fmla="*/ 595 w 681"/>
                    <a:gd name="T57" fmla="*/ 65 h 481"/>
                    <a:gd name="T58" fmla="*/ 600 w 681"/>
                    <a:gd name="T59" fmla="*/ 40 h 481"/>
                    <a:gd name="T60" fmla="*/ 625 w 681"/>
                    <a:gd name="T61" fmla="*/ 20 h 481"/>
                    <a:gd name="T62" fmla="*/ 660 w 681"/>
                    <a:gd name="T63" fmla="*/ 20 h 481"/>
                    <a:gd name="T64" fmla="*/ 681 w 681"/>
                    <a:gd name="T65" fmla="*/ 10 h 481"/>
                    <a:gd name="T66" fmla="*/ 640 w 681"/>
                    <a:gd name="T67" fmla="*/ 0 h 481"/>
                    <a:gd name="T68" fmla="*/ 605 w 681"/>
                    <a:gd name="T69" fmla="*/ 5 h 481"/>
                    <a:gd name="T70" fmla="*/ 585 w 681"/>
                    <a:gd name="T71" fmla="*/ 20 h 481"/>
                    <a:gd name="T72" fmla="*/ 535 w 681"/>
                    <a:gd name="T73" fmla="*/ 50 h 481"/>
                    <a:gd name="T74" fmla="*/ 510 w 681"/>
                    <a:gd name="T75" fmla="*/ 90 h 481"/>
                    <a:gd name="T76" fmla="*/ 470 w 681"/>
                    <a:gd name="T77" fmla="*/ 155 h 481"/>
                    <a:gd name="T78" fmla="*/ 420 w 681"/>
                    <a:gd name="T79" fmla="*/ 245 h 481"/>
                    <a:gd name="T80" fmla="*/ 360 w 681"/>
                    <a:gd name="T81" fmla="*/ 350 h 481"/>
                    <a:gd name="T82" fmla="*/ 335 w 681"/>
                    <a:gd name="T83" fmla="*/ 410 h 481"/>
                    <a:gd name="T84" fmla="*/ 310 w 681"/>
                    <a:gd name="T85" fmla="*/ 410 h 481"/>
                    <a:gd name="T86" fmla="*/ 215 w 681"/>
                    <a:gd name="T87" fmla="*/ 405 h 481"/>
                    <a:gd name="T88" fmla="*/ 145 w 681"/>
                    <a:gd name="T89" fmla="*/ 375 h 481"/>
                    <a:gd name="T90" fmla="*/ 80 w 681"/>
                    <a:gd name="T91" fmla="*/ 340 h 481"/>
                    <a:gd name="T92" fmla="*/ 30 w 681"/>
                    <a:gd name="T93" fmla="*/ 330 h 481"/>
                    <a:gd name="T94" fmla="*/ 25 w 681"/>
                    <a:gd name="T95" fmla="*/ 330 h 481"/>
                    <a:gd name="T96" fmla="*/ 0 w 681"/>
                    <a:gd name="T97" fmla="*/ 360 h 48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1"/>
                    <a:gd name="T148" fmla="*/ 0 h 481"/>
                    <a:gd name="T149" fmla="*/ 681 w 681"/>
                    <a:gd name="T150" fmla="*/ 481 h 48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1" h="481">
                      <a:moveTo>
                        <a:pt x="0" y="360"/>
                      </a:moveTo>
                      <a:lnTo>
                        <a:pt x="5" y="400"/>
                      </a:lnTo>
                      <a:lnTo>
                        <a:pt x="40" y="430"/>
                      </a:lnTo>
                      <a:lnTo>
                        <a:pt x="125" y="455"/>
                      </a:lnTo>
                      <a:lnTo>
                        <a:pt x="215" y="475"/>
                      </a:lnTo>
                      <a:lnTo>
                        <a:pt x="325" y="481"/>
                      </a:lnTo>
                      <a:lnTo>
                        <a:pt x="370" y="475"/>
                      </a:lnTo>
                      <a:lnTo>
                        <a:pt x="440" y="315"/>
                      </a:lnTo>
                      <a:lnTo>
                        <a:pt x="500" y="190"/>
                      </a:lnTo>
                      <a:lnTo>
                        <a:pt x="550" y="110"/>
                      </a:lnTo>
                      <a:lnTo>
                        <a:pt x="570" y="110"/>
                      </a:lnTo>
                      <a:lnTo>
                        <a:pt x="580" y="125"/>
                      </a:lnTo>
                      <a:lnTo>
                        <a:pt x="580" y="165"/>
                      </a:lnTo>
                      <a:lnTo>
                        <a:pt x="560" y="190"/>
                      </a:lnTo>
                      <a:lnTo>
                        <a:pt x="570" y="200"/>
                      </a:lnTo>
                      <a:lnTo>
                        <a:pt x="595" y="185"/>
                      </a:lnTo>
                      <a:lnTo>
                        <a:pt x="600" y="160"/>
                      </a:lnTo>
                      <a:lnTo>
                        <a:pt x="600" y="115"/>
                      </a:lnTo>
                      <a:lnTo>
                        <a:pt x="620" y="135"/>
                      </a:lnTo>
                      <a:lnTo>
                        <a:pt x="635" y="170"/>
                      </a:lnTo>
                      <a:lnTo>
                        <a:pt x="650" y="165"/>
                      </a:lnTo>
                      <a:lnTo>
                        <a:pt x="635" y="125"/>
                      </a:lnTo>
                      <a:lnTo>
                        <a:pt x="615" y="105"/>
                      </a:lnTo>
                      <a:lnTo>
                        <a:pt x="600" y="90"/>
                      </a:lnTo>
                      <a:lnTo>
                        <a:pt x="635" y="80"/>
                      </a:lnTo>
                      <a:lnTo>
                        <a:pt x="670" y="95"/>
                      </a:lnTo>
                      <a:lnTo>
                        <a:pt x="675" y="75"/>
                      </a:lnTo>
                      <a:lnTo>
                        <a:pt x="635" y="60"/>
                      </a:lnTo>
                      <a:lnTo>
                        <a:pt x="595" y="65"/>
                      </a:lnTo>
                      <a:lnTo>
                        <a:pt x="600" y="40"/>
                      </a:lnTo>
                      <a:lnTo>
                        <a:pt x="625" y="20"/>
                      </a:lnTo>
                      <a:lnTo>
                        <a:pt x="660" y="20"/>
                      </a:lnTo>
                      <a:lnTo>
                        <a:pt x="681" y="10"/>
                      </a:lnTo>
                      <a:lnTo>
                        <a:pt x="640" y="0"/>
                      </a:lnTo>
                      <a:lnTo>
                        <a:pt x="605" y="5"/>
                      </a:lnTo>
                      <a:lnTo>
                        <a:pt x="585" y="20"/>
                      </a:lnTo>
                      <a:lnTo>
                        <a:pt x="535" y="50"/>
                      </a:lnTo>
                      <a:lnTo>
                        <a:pt x="510" y="90"/>
                      </a:lnTo>
                      <a:lnTo>
                        <a:pt x="470" y="155"/>
                      </a:lnTo>
                      <a:lnTo>
                        <a:pt x="420" y="245"/>
                      </a:lnTo>
                      <a:lnTo>
                        <a:pt x="360" y="350"/>
                      </a:lnTo>
                      <a:lnTo>
                        <a:pt x="335" y="410"/>
                      </a:lnTo>
                      <a:lnTo>
                        <a:pt x="310" y="410"/>
                      </a:lnTo>
                      <a:lnTo>
                        <a:pt x="215" y="405"/>
                      </a:lnTo>
                      <a:lnTo>
                        <a:pt x="145" y="375"/>
                      </a:lnTo>
                      <a:lnTo>
                        <a:pt x="80" y="340"/>
                      </a:lnTo>
                      <a:lnTo>
                        <a:pt x="30" y="330"/>
                      </a:lnTo>
                      <a:lnTo>
                        <a:pt x="25" y="330"/>
                      </a:lnTo>
                      <a:lnTo>
                        <a:pt x="0" y="3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9"/>
                <p:cNvSpPr>
                  <a:spLocks/>
                </p:cNvSpPr>
                <p:nvPr/>
              </p:nvSpPr>
              <p:spPr bwMode="auto">
                <a:xfrm>
                  <a:off x="-925" y="2093"/>
                  <a:ext cx="356" cy="726"/>
                </a:xfrm>
                <a:custGeom>
                  <a:avLst/>
                  <a:gdLst>
                    <a:gd name="T0" fmla="*/ 60 w 356"/>
                    <a:gd name="T1" fmla="*/ 75 h 726"/>
                    <a:gd name="T2" fmla="*/ 110 w 356"/>
                    <a:gd name="T3" fmla="*/ 15 h 726"/>
                    <a:gd name="T4" fmla="*/ 165 w 356"/>
                    <a:gd name="T5" fmla="*/ 0 h 726"/>
                    <a:gd name="T6" fmla="*/ 246 w 356"/>
                    <a:gd name="T7" fmla="*/ 20 h 726"/>
                    <a:gd name="T8" fmla="*/ 261 w 356"/>
                    <a:gd name="T9" fmla="*/ 60 h 726"/>
                    <a:gd name="T10" fmla="*/ 266 w 356"/>
                    <a:gd name="T11" fmla="*/ 135 h 726"/>
                    <a:gd name="T12" fmla="*/ 236 w 356"/>
                    <a:gd name="T13" fmla="*/ 255 h 726"/>
                    <a:gd name="T14" fmla="*/ 221 w 356"/>
                    <a:gd name="T15" fmla="*/ 305 h 726"/>
                    <a:gd name="T16" fmla="*/ 221 w 356"/>
                    <a:gd name="T17" fmla="*/ 360 h 726"/>
                    <a:gd name="T18" fmla="*/ 241 w 356"/>
                    <a:gd name="T19" fmla="*/ 411 h 726"/>
                    <a:gd name="T20" fmla="*/ 271 w 356"/>
                    <a:gd name="T21" fmla="*/ 451 h 726"/>
                    <a:gd name="T22" fmla="*/ 341 w 356"/>
                    <a:gd name="T23" fmla="*/ 511 h 726"/>
                    <a:gd name="T24" fmla="*/ 356 w 356"/>
                    <a:gd name="T25" fmla="*/ 576 h 726"/>
                    <a:gd name="T26" fmla="*/ 346 w 356"/>
                    <a:gd name="T27" fmla="*/ 626 h 726"/>
                    <a:gd name="T28" fmla="*/ 326 w 356"/>
                    <a:gd name="T29" fmla="*/ 666 h 726"/>
                    <a:gd name="T30" fmla="*/ 276 w 356"/>
                    <a:gd name="T31" fmla="*/ 711 h 726"/>
                    <a:gd name="T32" fmla="*/ 236 w 356"/>
                    <a:gd name="T33" fmla="*/ 726 h 726"/>
                    <a:gd name="T34" fmla="*/ 175 w 356"/>
                    <a:gd name="T35" fmla="*/ 721 h 726"/>
                    <a:gd name="T36" fmla="*/ 115 w 356"/>
                    <a:gd name="T37" fmla="*/ 706 h 726"/>
                    <a:gd name="T38" fmla="*/ 80 w 356"/>
                    <a:gd name="T39" fmla="*/ 666 h 726"/>
                    <a:gd name="T40" fmla="*/ 40 w 356"/>
                    <a:gd name="T41" fmla="*/ 601 h 726"/>
                    <a:gd name="T42" fmla="*/ 20 w 356"/>
                    <a:gd name="T43" fmla="*/ 541 h 726"/>
                    <a:gd name="T44" fmla="*/ 0 w 356"/>
                    <a:gd name="T45" fmla="*/ 436 h 726"/>
                    <a:gd name="T46" fmla="*/ 0 w 356"/>
                    <a:gd name="T47" fmla="*/ 320 h 726"/>
                    <a:gd name="T48" fmla="*/ 25 w 356"/>
                    <a:gd name="T49" fmla="*/ 195 h 726"/>
                    <a:gd name="T50" fmla="*/ 45 w 356"/>
                    <a:gd name="T51" fmla="*/ 120 h 726"/>
                    <a:gd name="T52" fmla="*/ 60 w 356"/>
                    <a:gd name="T53" fmla="*/ 75 h 72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56"/>
                    <a:gd name="T82" fmla="*/ 0 h 726"/>
                    <a:gd name="T83" fmla="*/ 356 w 356"/>
                    <a:gd name="T84" fmla="*/ 726 h 72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56" h="726">
                      <a:moveTo>
                        <a:pt x="60" y="75"/>
                      </a:moveTo>
                      <a:lnTo>
                        <a:pt x="110" y="15"/>
                      </a:lnTo>
                      <a:lnTo>
                        <a:pt x="165" y="0"/>
                      </a:lnTo>
                      <a:lnTo>
                        <a:pt x="246" y="20"/>
                      </a:lnTo>
                      <a:lnTo>
                        <a:pt x="261" y="60"/>
                      </a:lnTo>
                      <a:lnTo>
                        <a:pt x="266" y="135"/>
                      </a:lnTo>
                      <a:lnTo>
                        <a:pt x="236" y="255"/>
                      </a:lnTo>
                      <a:lnTo>
                        <a:pt x="221" y="305"/>
                      </a:lnTo>
                      <a:lnTo>
                        <a:pt x="221" y="360"/>
                      </a:lnTo>
                      <a:lnTo>
                        <a:pt x="241" y="411"/>
                      </a:lnTo>
                      <a:lnTo>
                        <a:pt x="271" y="451"/>
                      </a:lnTo>
                      <a:lnTo>
                        <a:pt x="341" y="511"/>
                      </a:lnTo>
                      <a:lnTo>
                        <a:pt x="356" y="576"/>
                      </a:lnTo>
                      <a:lnTo>
                        <a:pt x="346" y="626"/>
                      </a:lnTo>
                      <a:lnTo>
                        <a:pt x="326" y="666"/>
                      </a:lnTo>
                      <a:lnTo>
                        <a:pt x="276" y="711"/>
                      </a:lnTo>
                      <a:lnTo>
                        <a:pt x="236" y="726"/>
                      </a:lnTo>
                      <a:lnTo>
                        <a:pt x="175" y="721"/>
                      </a:lnTo>
                      <a:lnTo>
                        <a:pt x="115" y="706"/>
                      </a:lnTo>
                      <a:lnTo>
                        <a:pt x="80" y="666"/>
                      </a:lnTo>
                      <a:lnTo>
                        <a:pt x="40" y="601"/>
                      </a:lnTo>
                      <a:lnTo>
                        <a:pt x="20" y="541"/>
                      </a:lnTo>
                      <a:lnTo>
                        <a:pt x="0" y="436"/>
                      </a:lnTo>
                      <a:lnTo>
                        <a:pt x="0" y="320"/>
                      </a:lnTo>
                      <a:lnTo>
                        <a:pt x="25" y="195"/>
                      </a:lnTo>
                      <a:lnTo>
                        <a:pt x="45" y="120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10"/>
                <p:cNvSpPr>
                  <a:spLocks/>
                </p:cNvSpPr>
                <p:nvPr/>
              </p:nvSpPr>
              <p:spPr bwMode="auto">
                <a:xfrm>
                  <a:off x="-774" y="2694"/>
                  <a:ext cx="300" cy="836"/>
                </a:xfrm>
                <a:custGeom>
                  <a:avLst/>
                  <a:gdLst>
                    <a:gd name="T0" fmla="*/ 30 w 300"/>
                    <a:gd name="T1" fmla="*/ 55 h 836"/>
                    <a:gd name="T2" fmla="*/ 45 w 300"/>
                    <a:gd name="T3" fmla="*/ 10 h 836"/>
                    <a:gd name="T4" fmla="*/ 90 w 300"/>
                    <a:gd name="T5" fmla="*/ 0 h 836"/>
                    <a:gd name="T6" fmla="*/ 130 w 300"/>
                    <a:gd name="T7" fmla="*/ 20 h 836"/>
                    <a:gd name="T8" fmla="*/ 180 w 300"/>
                    <a:gd name="T9" fmla="*/ 105 h 836"/>
                    <a:gd name="T10" fmla="*/ 240 w 300"/>
                    <a:gd name="T11" fmla="*/ 205 h 836"/>
                    <a:gd name="T12" fmla="*/ 285 w 300"/>
                    <a:gd name="T13" fmla="*/ 288 h 836"/>
                    <a:gd name="T14" fmla="*/ 300 w 300"/>
                    <a:gd name="T15" fmla="*/ 375 h 836"/>
                    <a:gd name="T16" fmla="*/ 295 w 300"/>
                    <a:gd name="T17" fmla="*/ 436 h 836"/>
                    <a:gd name="T18" fmla="*/ 250 w 300"/>
                    <a:gd name="T19" fmla="*/ 516 h 836"/>
                    <a:gd name="T20" fmla="*/ 195 w 300"/>
                    <a:gd name="T21" fmla="*/ 571 h 836"/>
                    <a:gd name="T22" fmla="*/ 150 w 300"/>
                    <a:gd name="T23" fmla="*/ 596 h 836"/>
                    <a:gd name="T24" fmla="*/ 80 w 300"/>
                    <a:gd name="T25" fmla="*/ 611 h 836"/>
                    <a:gd name="T26" fmla="*/ 55 w 300"/>
                    <a:gd name="T27" fmla="*/ 636 h 836"/>
                    <a:gd name="T28" fmla="*/ 75 w 300"/>
                    <a:gd name="T29" fmla="*/ 676 h 836"/>
                    <a:gd name="T30" fmla="*/ 110 w 300"/>
                    <a:gd name="T31" fmla="*/ 711 h 836"/>
                    <a:gd name="T32" fmla="*/ 135 w 300"/>
                    <a:gd name="T33" fmla="*/ 776 h 836"/>
                    <a:gd name="T34" fmla="*/ 175 w 300"/>
                    <a:gd name="T35" fmla="*/ 771 h 836"/>
                    <a:gd name="T36" fmla="*/ 200 w 300"/>
                    <a:gd name="T37" fmla="*/ 806 h 836"/>
                    <a:gd name="T38" fmla="*/ 165 w 300"/>
                    <a:gd name="T39" fmla="*/ 836 h 836"/>
                    <a:gd name="T40" fmla="*/ 135 w 300"/>
                    <a:gd name="T41" fmla="*/ 821 h 836"/>
                    <a:gd name="T42" fmla="*/ 100 w 300"/>
                    <a:gd name="T43" fmla="*/ 796 h 836"/>
                    <a:gd name="T44" fmla="*/ 85 w 300"/>
                    <a:gd name="T45" fmla="*/ 731 h 836"/>
                    <a:gd name="T46" fmla="*/ 35 w 300"/>
                    <a:gd name="T47" fmla="*/ 686 h 836"/>
                    <a:gd name="T48" fmla="*/ 0 w 300"/>
                    <a:gd name="T49" fmla="*/ 636 h 836"/>
                    <a:gd name="T50" fmla="*/ 5 w 300"/>
                    <a:gd name="T51" fmla="*/ 601 h 836"/>
                    <a:gd name="T52" fmla="*/ 40 w 300"/>
                    <a:gd name="T53" fmla="*/ 586 h 836"/>
                    <a:gd name="T54" fmla="*/ 125 w 300"/>
                    <a:gd name="T55" fmla="*/ 556 h 836"/>
                    <a:gd name="T56" fmla="*/ 195 w 300"/>
                    <a:gd name="T57" fmla="*/ 516 h 836"/>
                    <a:gd name="T58" fmla="*/ 220 w 300"/>
                    <a:gd name="T59" fmla="*/ 456 h 836"/>
                    <a:gd name="T60" fmla="*/ 235 w 300"/>
                    <a:gd name="T61" fmla="*/ 410 h 836"/>
                    <a:gd name="T62" fmla="*/ 235 w 300"/>
                    <a:gd name="T63" fmla="*/ 370 h 836"/>
                    <a:gd name="T64" fmla="*/ 230 w 300"/>
                    <a:gd name="T65" fmla="*/ 320 h 836"/>
                    <a:gd name="T66" fmla="*/ 210 w 300"/>
                    <a:gd name="T67" fmla="*/ 280 h 836"/>
                    <a:gd name="T68" fmla="*/ 175 w 300"/>
                    <a:gd name="T69" fmla="*/ 220 h 836"/>
                    <a:gd name="T70" fmla="*/ 115 w 300"/>
                    <a:gd name="T71" fmla="*/ 155 h 836"/>
                    <a:gd name="T72" fmla="*/ 75 w 300"/>
                    <a:gd name="T73" fmla="*/ 120 h 836"/>
                    <a:gd name="T74" fmla="*/ 40 w 300"/>
                    <a:gd name="T75" fmla="*/ 80 h 836"/>
                    <a:gd name="T76" fmla="*/ 30 w 300"/>
                    <a:gd name="T77" fmla="*/ 55 h 8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00"/>
                    <a:gd name="T118" fmla="*/ 0 h 836"/>
                    <a:gd name="T119" fmla="*/ 300 w 300"/>
                    <a:gd name="T120" fmla="*/ 836 h 8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00" h="836">
                      <a:moveTo>
                        <a:pt x="30" y="55"/>
                      </a:moveTo>
                      <a:lnTo>
                        <a:pt x="45" y="10"/>
                      </a:lnTo>
                      <a:lnTo>
                        <a:pt x="90" y="0"/>
                      </a:lnTo>
                      <a:lnTo>
                        <a:pt x="130" y="20"/>
                      </a:lnTo>
                      <a:lnTo>
                        <a:pt x="180" y="105"/>
                      </a:lnTo>
                      <a:lnTo>
                        <a:pt x="240" y="205"/>
                      </a:lnTo>
                      <a:lnTo>
                        <a:pt x="285" y="288"/>
                      </a:lnTo>
                      <a:lnTo>
                        <a:pt x="300" y="375"/>
                      </a:lnTo>
                      <a:lnTo>
                        <a:pt x="295" y="436"/>
                      </a:lnTo>
                      <a:lnTo>
                        <a:pt x="250" y="516"/>
                      </a:lnTo>
                      <a:lnTo>
                        <a:pt x="195" y="571"/>
                      </a:lnTo>
                      <a:lnTo>
                        <a:pt x="150" y="596"/>
                      </a:lnTo>
                      <a:lnTo>
                        <a:pt x="80" y="611"/>
                      </a:lnTo>
                      <a:lnTo>
                        <a:pt x="55" y="636"/>
                      </a:lnTo>
                      <a:lnTo>
                        <a:pt x="75" y="676"/>
                      </a:lnTo>
                      <a:lnTo>
                        <a:pt x="110" y="711"/>
                      </a:lnTo>
                      <a:lnTo>
                        <a:pt x="135" y="776"/>
                      </a:lnTo>
                      <a:lnTo>
                        <a:pt x="175" y="771"/>
                      </a:lnTo>
                      <a:lnTo>
                        <a:pt x="200" y="806"/>
                      </a:lnTo>
                      <a:lnTo>
                        <a:pt x="165" y="836"/>
                      </a:lnTo>
                      <a:lnTo>
                        <a:pt x="135" y="821"/>
                      </a:lnTo>
                      <a:lnTo>
                        <a:pt x="100" y="796"/>
                      </a:lnTo>
                      <a:lnTo>
                        <a:pt x="85" y="731"/>
                      </a:lnTo>
                      <a:lnTo>
                        <a:pt x="35" y="686"/>
                      </a:lnTo>
                      <a:lnTo>
                        <a:pt x="0" y="636"/>
                      </a:lnTo>
                      <a:lnTo>
                        <a:pt x="5" y="601"/>
                      </a:lnTo>
                      <a:lnTo>
                        <a:pt x="40" y="586"/>
                      </a:lnTo>
                      <a:lnTo>
                        <a:pt x="125" y="556"/>
                      </a:lnTo>
                      <a:lnTo>
                        <a:pt x="195" y="516"/>
                      </a:lnTo>
                      <a:lnTo>
                        <a:pt x="220" y="456"/>
                      </a:lnTo>
                      <a:lnTo>
                        <a:pt x="235" y="410"/>
                      </a:lnTo>
                      <a:lnTo>
                        <a:pt x="235" y="370"/>
                      </a:lnTo>
                      <a:lnTo>
                        <a:pt x="230" y="320"/>
                      </a:lnTo>
                      <a:lnTo>
                        <a:pt x="210" y="280"/>
                      </a:lnTo>
                      <a:lnTo>
                        <a:pt x="175" y="220"/>
                      </a:lnTo>
                      <a:lnTo>
                        <a:pt x="115" y="155"/>
                      </a:lnTo>
                      <a:lnTo>
                        <a:pt x="75" y="120"/>
                      </a:lnTo>
                      <a:lnTo>
                        <a:pt x="40" y="80"/>
                      </a:lnTo>
                      <a:lnTo>
                        <a:pt x="30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1"/>
                <p:cNvSpPr>
                  <a:spLocks/>
                </p:cNvSpPr>
                <p:nvPr/>
              </p:nvSpPr>
              <p:spPr bwMode="auto">
                <a:xfrm>
                  <a:off x="-764" y="2508"/>
                  <a:ext cx="621" cy="441"/>
                </a:xfrm>
                <a:custGeom>
                  <a:avLst/>
                  <a:gdLst>
                    <a:gd name="T0" fmla="*/ 0 w 621"/>
                    <a:gd name="T1" fmla="*/ 225 h 441"/>
                    <a:gd name="T2" fmla="*/ 5 w 621"/>
                    <a:gd name="T3" fmla="*/ 265 h 441"/>
                    <a:gd name="T4" fmla="*/ 80 w 621"/>
                    <a:gd name="T5" fmla="*/ 295 h 441"/>
                    <a:gd name="T6" fmla="*/ 160 w 621"/>
                    <a:gd name="T7" fmla="*/ 300 h 441"/>
                    <a:gd name="T8" fmla="*/ 235 w 621"/>
                    <a:gd name="T9" fmla="*/ 270 h 441"/>
                    <a:gd name="T10" fmla="*/ 290 w 621"/>
                    <a:gd name="T11" fmla="*/ 185 h 441"/>
                    <a:gd name="T12" fmla="*/ 330 w 621"/>
                    <a:gd name="T13" fmla="*/ 100 h 441"/>
                    <a:gd name="T14" fmla="*/ 345 w 621"/>
                    <a:gd name="T15" fmla="*/ 85 h 441"/>
                    <a:gd name="T16" fmla="*/ 370 w 621"/>
                    <a:gd name="T17" fmla="*/ 90 h 441"/>
                    <a:gd name="T18" fmla="*/ 405 w 621"/>
                    <a:gd name="T19" fmla="*/ 160 h 441"/>
                    <a:gd name="T20" fmla="*/ 435 w 621"/>
                    <a:gd name="T21" fmla="*/ 285 h 441"/>
                    <a:gd name="T22" fmla="*/ 455 w 621"/>
                    <a:gd name="T23" fmla="*/ 380 h 441"/>
                    <a:gd name="T24" fmla="*/ 465 w 621"/>
                    <a:gd name="T25" fmla="*/ 430 h 441"/>
                    <a:gd name="T26" fmla="*/ 495 w 621"/>
                    <a:gd name="T27" fmla="*/ 441 h 441"/>
                    <a:gd name="T28" fmla="*/ 520 w 621"/>
                    <a:gd name="T29" fmla="*/ 420 h 441"/>
                    <a:gd name="T30" fmla="*/ 540 w 621"/>
                    <a:gd name="T31" fmla="*/ 350 h 441"/>
                    <a:gd name="T32" fmla="*/ 570 w 621"/>
                    <a:gd name="T33" fmla="*/ 285 h 441"/>
                    <a:gd name="T34" fmla="*/ 585 w 621"/>
                    <a:gd name="T35" fmla="*/ 205 h 441"/>
                    <a:gd name="T36" fmla="*/ 615 w 621"/>
                    <a:gd name="T37" fmla="*/ 200 h 441"/>
                    <a:gd name="T38" fmla="*/ 621 w 621"/>
                    <a:gd name="T39" fmla="*/ 185 h 441"/>
                    <a:gd name="T40" fmla="*/ 600 w 621"/>
                    <a:gd name="T41" fmla="*/ 165 h 441"/>
                    <a:gd name="T42" fmla="*/ 565 w 621"/>
                    <a:gd name="T43" fmla="*/ 170 h 441"/>
                    <a:gd name="T44" fmla="*/ 550 w 621"/>
                    <a:gd name="T45" fmla="*/ 220 h 441"/>
                    <a:gd name="T46" fmla="*/ 545 w 621"/>
                    <a:gd name="T47" fmla="*/ 260 h 441"/>
                    <a:gd name="T48" fmla="*/ 525 w 621"/>
                    <a:gd name="T49" fmla="*/ 315 h 441"/>
                    <a:gd name="T50" fmla="*/ 500 w 621"/>
                    <a:gd name="T51" fmla="*/ 335 h 441"/>
                    <a:gd name="T52" fmla="*/ 480 w 621"/>
                    <a:gd name="T53" fmla="*/ 275 h 441"/>
                    <a:gd name="T54" fmla="*/ 455 w 621"/>
                    <a:gd name="T55" fmla="*/ 170 h 441"/>
                    <a:gd name="T56" fmla="*/ 440 w 621"/>
                    <a:gd name="T57" fmla="*/ 120 h 441"/>
                    <a:gd name="T58" fmla="*/ 410 w 621"/>
                    <a:gd name="T59" fmla="*/ 60 h 441"/>
                    <a:gd name="T60" fmla="*/ 385 w 621"/>
                    <a:gd name="T61" fmla="*/ 15 h 441"/>
                    <a:gd name="T62" fmla="*/ 340 w 621"/>
                    <a:gd name="T63" fmla="*/ 0 h 441"/>
                    <a:gd name="T64" fmla="*/ 320 w 621"/>
                    <a:gd name="T65" fmla="*/ 5 h 441"/>
                    <a:gd name="T66" fmla="*/ 290 w 621"/>
                    <a:gd name="T67" fmla="*/ 70 h 441"/>
                    <a:gd name="T68" fmla="*/ 255 w 621"/>
                    <a:gd name="T69" fmla="*/ 150 h 441"/>
                    <a:gd name="T70" fmla="*/ 220 w 621"/>
                    <a:gd name="T71" fmla="*/ 185 h 441"/>
                    <a:gd name="T72" fmla="*/ 175 w 621"/>
                    <a:gd name="T73" fmla="*/ 220 h 441"/>
                    <a:gd name="T74" fmla="*/ 120 w 621"/>
                    <a:gd name="T75" fmla="*/ 190 h 441"/>
                    <a:gd name="T76" fmla="*/ 55 w 621"/>
                    <a:gd name="T77" fmla="*/ 170 h 441"/>
                    <a:gd name="T78" fmla="*/ 30 w 621"/>
                    <a:gd name="T79" fmla="*/ 190 h 441"/>
                    <a:gd name="T80" fmla="*/ 0 w 621"/>
                    <a:gd name="T81" fmla="*/ 225 h 44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21"/>
                    <a:gd name="T124" fmla="*/ 0 h 441"/>
                    <a:gd name="T125" fmla="*/ 621 w 621"/>
                    <a:gd name="T126" fmla="*/ 441 h 44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21" h="441">
                      <a:moveTo>
                        <a:pt x="0" y="225"/>
                      </a:moveTo>
                      <a:lnTo>
                        <a:pt x="5" y="265"/>
                      </a:lnTo>
                      <a:lnTo>
                        <a:pt x="80" y="295"/>
                      </a:lnTo>
                      <a:lnTo>
                        <a:pt x="160" y="300"/>
                      </a:lnTo>
                      <a:lnTo>
                        <a:pt x="235" y="270"/>
                      </a:lnTo>
                      <a:lnTo>
                        <a:pt x="290" y="185"/>
                      </a:lnTo>
                      <a:lnTo>
                        <a:pt x="330" y="100"/>
                      </a:lnTo>
                      <a:lnTo>
                        <a:pt x="345" y="85"/>
                      </a:lnTo>
                      <a:lnTo>
                        <a:pt x="370" y="90"/>
                      </a:lnTo>
                      <a:lnTo>
                        <a:pt x="405" y="160"/>
                      </a:lnTo>
                      <a:lnTo>
                        <a:pt x="435" y="285"/>
                      </a:lnTo>
                      <a:lnTo>
                        <a:pt x="455" y="380"/>
                      </a:lnTo>
                      <a:lnTo>
                        <a:pt x="465" y="430"/>
                      </a:lnTo>
                      <a:lnTo>
                        <a:pt x="495" y="441"/>
                      </a:lnTo>
                      <a:lnTo>
                        <a:pt x="520" y="420"/>
                      </a:lnTo>
                      <a:lnTo>
                        <a:pt x="540" y="350"/>
                      </a:lnTo>
                      <a:lnTo>
                        <a:pt x="570" y="285"/>
                      </a:lnTo>
                      <a:lnTo>
                        <a:pt x="585" y="205"/>
                      </a:lnTo>
                      <a:lnTo>
                        <a:pt x="615" y="200"/>
                      </a:lnTo>
                      <a:lnTo>
                        <a:pt x="621" y="185"/>
                      </a:lnTo>
                      <a:lnTo>
                        <a:pt x="600" y="165"/>
                      </a:lnTo>
                      <a:lnTo>
                        <a:pt x="565" y="170"/>
                      </a:lnTo>
                      <a:lnTo>
                        <a:pt x="550" y="220"/>
                      </a:lnTo>
                      <a:lnTo>
                        <a:pt x="545" y="260"/>
                      </a:lnTo>
                      <a:lnTo>
                        <a:pt x="525" y="315"/>
                      </a:lnTo>
                      <a:lnTo>
                        <a:pt x="500" y="335"/>
                      </a:lnTo>
                      <a:lnTo>
                        <a:pt x="480" y="275"/>
                      </a:lnTo>
                      <a:lnTo>
                        <a:pt x="455" y="170"/>
                      </a:lnTo>
                      <a:lnTo>
                        <a:pt x="440" y="120"/>
                      </a:lnTo>
                      <a:lnTo>
                        <a:pt x="410" y="60"/>
                      </a:lnTo>
                      <a:lnTo>
                        <a:pt x="385" y="15"/>
                      </a:lnTo>
                      <a:lnTo>
                        <a:pt x="340" y="0"/>
                      </a:lnTo>
                      <a:lnTo>
                        <a:pt x="320" y="5"/>
                      </a:lnTo>
                      <a:lnTo>
                        <a:pt x="290" y="70"/>
                      </a:lnTo>
                      <a:lnTo>
                        <a:pt x="255" y="150"/>
                      </a:lnTo>
                      <a:lnTo>
                        <a:pt x="220" y="185"/>
                      </a:lnTo>
                      <a:lnTo>
                        <a:pt x="175" y="220"/>
                      </a:lnTo>
                      <a:lnTo>
                        <a:pt x="120" y="190"/>
                      </a:lnTo>
                      <a:lnTo>
                        <a:pt x="55" y="170"/>
                      </a:lnTo>
                      <a:lnTo>
                        <a:pt x="30" y="190"/>
                      </a:lnTo>
                      <a:lnTo>
                        <a:pt x="0" y="2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5" name="Group 12"/>
              <p:cNvGrpSpPr>
                <a:grpSpLocks/>
              </p:cNvGrpSpPr>
              <p:nvPr/>
            </p:nvGrpSpPr>
            <p:grpSpPr bwMode="auto">
              <a:xfrm>
                <a:off x="-1200" y="2038"/>
                <a:ext cx="421" cy="686"/>
                <a:chOff x="-1200" y="2038"/>
                <a:chExt cx="421" cy="686"/>
              </a:xfrm>
            </p:grpSpPr>
            <p:sp>
              <p:nvSpPr>
                <p:cNvPr id="76" name="Freeform 13"/>
                <p:cNvSpPr>
                  <a:spLocks/>
                </p:cNvSpPr>
                <p:nvPr/>
              </p:nvSpPr>
              <p:spPr bwMode="auto">
                <a:xfrm>
                  <a:off x="-1185" y="2048"/>
                  <a:ext cx="391" cy="656"/>
                </a:xfrm>
                <a:custGeom>
                  <a:avLst/>
                  <a:gdLst>
                    <a:gd name="T0" fmla="*/ 100 w 391"/>
                    <a:gd name="T1" fmla="*/ 95 h 656"/>
                    <a:gd name="T2" fmla="*/ 130 w 391"/>
                    <a:gd name="T3" fmla="*/ 35 h 656"/>
                    <a:gd name="T4" fmla="*/ 150 w 391"/>
                    <a:gd name="T5" fmla="*/ 15 h 656"/>
                    <a:gd name="T6" fmla="*/ 180 w 391"/>
                    <a:gd name="T7" fmla="*/ 5 h 656"/>
                    <a:gd name="T8" fmla="*/ 220 w 391"/>
                    <a:gd name="T9" fmla="*/ 0 h 656"/>
                    <a:gd name="T10" fmla="*/ 270 w 391"/>
                    <a:gd name="T11" fmla="*/ 10 h 656"/>
                    <a:gd name="T12" fmla="*/ 340 w 391"/>
                    <a:gd name="T13" fmla="*/ 45 h 656"/>
                    <a:gd name="T14" fmla="*/ 360 w 391"/>
                    <a:gd name="T15" fmla="*/ 75 h 656"/>
                    <a:gd name="T16" fmla="*/ 380 w 391"/>
                    <a:gd name="T17" fmla="*/ 105 h 656"/>
                    <a:gd name="T18" fmla="*/ 385 w 391"/>
                    <a:gd name="T19" fmla="*/ 135 h 656"/>
                    <a:gd name="T20" fmla="*/ 391 w 391"/>
                    <a:gd name="T21" fmla="*/ 175 h 656"/>
                    <a:gd name="T22" fmla="*/ 391 w 391"/>
                    <a:gd name="T23" fmla="*/ 225 h 656"/>
                    <a:gd name="T24" fmla="*/ 385 w 391"/>
                    <a:gd name="T25" fmla="*/ 275 h 656"/>
                    <a:gd name="T26" fmla="*/ 380 w 391"/>
                    <a:gd name="T27" fmla="*/ 315 h 656"/>
                    <a:gd name="T28" fmla="*/ 380 w 391"/>
                    <a:gd name="T29" fmla="*/ 356 h 656"/>
                    <a:gd name="T30" fmla="*/ 380 w 391"/>
                    <a:gd name="T31" fmla="*/ 391 h 656"/>
                    <a:gd name="T32" fmla="*/ 385 w 391"/>
                    <a:gd name="T33" fmla="*/ 436 h 656"/>
                    <a:gd name="T34" fmla="*/ 391 w 391"/>
                    <a:gd name="T35" fmla="*/ 476 h 656"/>
                    <a:gd name="T36" fmla="*/ 385 w 391"/>
                    <a:gd name="T37" fmla="*/ 506 h 656"/>
                    <a:gd name="T38" fmla="*/ 370 w 391"/>
                    <a:gd name="T39" fmla="*/ 556 h 656"/>
                    <a:gd name="T40" fmla="*/ 350 w 391"/>
                    <a:gd name="T41" fmla="*/ 586 h 656"/>
                    <a:gd name="T42" fmla="*/ 330 w 391"/>
                    <a:gd name="T43" fmla="*/ 611 h 656"/>
                    <a:gd name="T44" fmla="*/ 285 w 391"/>
                    <a:gd name="T45" fmla="*/ 626 h 656"/>
                    <a:gd name="T46" fmla="*/ 235 w 391"/>
                    <a:gd name="T47" fmla="*/ 641 h 656"/>
                    <a:gd name="T48" fmla="*/ 180 w 391"/>
                    <a:gd name="T49" fmla="*/ 646 h 656"/>
                    <a:gd name="T50" fmla="*/ 135 w 391"/>
                    <a:gd name="T51" fmla="*/ 656 h 656"/>
                    <a:gd name="T52" fmla="*/ 80 w 391"/>
                    <a:gd name="T53" fmla="*/ 641 h 656"/>
                    <a:gd name="T54" fmla="*/ 30 w 391"/>
                    <a:gd name="T55" fmla="*/ 591 h 656"/>
                    <a:gd name="T56" fmla="*/ 10 w 391"/>
                    <a:gd name="T57" fmla="*/ 541 h 656"/>
                    <a:gd name="T58" fmla="*/ 0 w 391"/>
                    <a:gd name="T59" fmla="*/ 471 h 656"/>
                    <a:gd name="T60" fmla="*/ 0 w 391"/>
                    <a:gd name="T61" fmla="*/ 391 h 656"/>
                    <a:gd name="T62" fmla="*/ 15 w 391"/>
                    <a:gd name="T63" fmla="*/ 320 h 656"/>
                    <a:gd name="T64" fmla="*/ 30 w 391"/>
                    <a:gd name="T65" fmla="*/ 255 h 656"/>
                    <a:gd name="T66" fmla="*/ 50 w 391"/>
                    <a:gd name="T67" fmla="*/ 200 h 656"/>
                    <a:gd name="T68" fmla="*/ 60 w 391"/>
                    <a:gd name="T69" fmla="*/ 170 h 656"/>
                    <a:gd name="T70" fmla="*/ 75 w 391"/>
                    <a:gd name="T71" fmla="*/ 120 h 656"/>
                    <a:gd name="T72" fmla="*/ 100 w 391"/>
                    <a:gd name="T73" fmla="*/ 95 h 65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1"/>
                    <a:gd name="T112" fmla="*/ 0 h 656"/>
                    <a:gd name="T113" fmla="*/ 391 w 391"/>
                    <a:gd name="T114" fmla="*/ 656 h 65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1" h="656">
                      <a:moveTo>
                        <a:pt x="100" y="95"/>
                      </a:moveTo>
                      <a:lnTo>
                        <a:pt x="130" y="35"/>
                      </a:lnTo>
                      <a:lnTo>
                        <a:pt x="150" y="15"/>
                      </a:lnTo>
                      <a:lnTo>
                        <a:pt x="180" y="5"/>
                      </a:lnTo>
                      <a:lnTo>
                        <a:pt x="220" y="0"/>
                      </a:lnTo>
                      <a:lnTo>
                        <a:pt x="270" y="10"/>
                      </a:lnTo>
                      <a:lnTo>
                        <a:pt x="340" y="45"/>
                      </a:lnTo>
                      <a:lnTo>
                        <a:pt x="360" y="75"/>
                      </a:lnTo>
                      <a:lnTo>
                        <a:pt x="380" y="105"/>
                      </a:lnTo>
                      <a:lnTo>
                        <a:pt x="385" y="135"/>
                      </a:lnTo>
                      <a:lnTo>
                        <a:pt x="391" y="175"/>
                      </a:lnTo>
                      <a:lnTo>
                        <a:pt x="391" y="225"/>
                      </a:lnTo>
                      <a:lnTo>
                        <a:pt x="385" y="275"/>
                      </a:lnTo>
                      <a:lnTo>
                        <a:pt x="380" y="315"/>
                      </a:lnTo>
                      <a:lnTo>
                        <a:pt x="380" y="356"/>
                      </a:lnTo>
                      <a:lnTo>
                        <a:pt x="380" y="391"/>
                      </a:lnTo>
                      <a:lnTo>
                        <a:pt x="385" y="436"/>
                      </a:lnTo>
                      <a:lnTo>
                        <a:pt x="391" y="476"/>
                      </a:lnTo>
                      <a:lnTo>
                        <a:pt x="385" y="506"/>
                      </a:lnTo>
                      <a:lnTo>
                        <a:pt x="370" y="556"/>
                      </a:lnTo>
                      <a:lnTo>
                        <a:pt x="350" y="586"/>
                      </a:lnTo>
                      <a:lnTo>
                        <a:pt x="330" y="611"/>
                      </a:lnTo>
                      <a:lnTo>
                        <a:pt x="285" y="626"/>
                      </a:lnTo>
                      <a:lnTo>
                        <a:pt x="235" y="641"/>
                      </a:lnTo>
                      <a:lnTo>
                        <a:pt x="180" y="646"/>
                      </a:lnTo>
                      <a:lnTo>
                        <a:pt x="135" y="656"/>
                      </a:lnTo>
                      <a:lnTo>
                        <a:pt x="80" y="641"/>
                      </a:lnTo>
                      <a:lnTo>
                        <a:pt x="30" y="591"/>
                      </a:lnTo>
                      <a:lnTo>
                        <a:pt x="10" y="541"/>
                      </a:lnTo>
                      <a:lnTo>
                        <a:pt x="0" y="471"/>
                      </a:lnTo>
                      <a:lnTo>
                        <a:pt x="0" y="391"/>
                      </a:lnTo>
                      <a:lnTo>
                        <a:pt x="15" y="320"/>
                      </a:lnTo>
                      <a:lnTo>
                        <a:pt x="30" y="255"/>
                      </a:lnTo>
                      <a:lnTo>
                        <a:pt x="50" y="200"/>
                      </a:lnTo>
                      <a:lnTo>
                        <a:pt x="60" y="170"/>
                      </a:lnTo>
                      <a:lnTo>
                        <a:pt x="75" y="120"/>
                      </a:lnTo>
                      <a:lnTo>
                        <a:pt x="100" y="95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14"/>
                <p:cNvSpPr>
                  <a:spLocks/>
                </p:cNvSpPr>
                <p:nvPr/>
              </p:nvSpPr>
              <p:spPr bwMode="auto">
                <a:xfrm>
                  <a:off x="-1200" y="2038"/>
                  <a:ext cx="421" cy="686"/>
                </a:xfrm>
                <a:custGeom>
                  <a:avLst/>
                  <a:gdLst>
                    <a:gd name="T0" fmla="*/ 190 w 421"/>
                    <a:gd name="T1" fmla="*/ 25 h 686"/>
                    <a:gd name="T2" fmla="*/ 255 w 421"/>
                    <a:gd name="T3" fmla="*/ 70 h 686"/>
                    <a:gd name="T4" fmla="*/ 240 w 421"/>
                    <a:gd name="T5" fmla="*/ 220 h 686"/>
                    <a:gd name="T6" fmla="*/ 290 w 421"/>
                    <a:gd name="T7" fmla="*/ 95 h 686"/>
                    <a:gd name="T8" fmla="*/ 365 w 421"/>
                    <a:gd name="T9" fmla="*/ 85 h 686"/>
                    <a:gd name="T10" fmla="*/ 395 w 421"/>
                    <a:gd name="T11" fmla="*/ 185 h 686"/>
                    <a:gd name="T12" fmla="*/ 265 w 421"/>
                    <a:gd name="T13" fmla="*/ 240 h 686"/>
                    <a:gd name="T14" fmla="*/ 290 w 421"/>
                    <a:gd name="T15" fmla="*/ 260 h 686"/>
                    <a:gd name="T16" fmla="*/ 395 w 421"/>
                    <a:gd name="T17" fmla="*/ 230 h 686"/>
                    <a:gd name="T18" fmla="*/ 380 w 421"/>
                    <a:gd name="T19" fmla="*/ 386 h 686"/>
                    <a:gd name="T20" fmla="*/ 300 w 421"/>
                    <a:gd name="T21" fmla="*/ 481 h 686"/>
                    <a:gd name="T22" fmla="*/ 200 w 421"/>
                    <a:gd name="T23" fmla="*/ 506 h 686"/>
                    <a:gd name="T24" fmla="*/ 375 w 421"/>
                    <a:gd name="T25" fmla="*/ 486 h 686"/>
                    <a:gd name="T26" fmla="*/ 350 w 421"/>
                    <a:gd name="T27" fmla="*/ 601 h 686"/>
                    <a:gd name="T28" fmla="*/ 225 w 421"/>
                    <a:gd name="T29" fmla="*/ 641 h 686"/>
                    <a:gd name="T30" fmla="*/ 200 w 421"/>
                    <a:gd name="T31" fmla="*/ 516 h 686"/>
                    <a:gd name="T32" fmla="*/ 220 w 421"/>
                    <a:gd name="T33" fmla="*/ 356 h 686"/>
                    <a:gd name="T34" fmla="*/ 235 w 421"/>
                    <a:gd name="T35" fmla="*/ 230 h 686"/>
                    <a:gd name="T36" fmla="*/ 140 w 421"/>
                    <a:gd name="T37" fmla="*/ 145 h 686"/>
                    <a:gd name="T38" fmla="*/ 130 w 421"/>
                    <a:gd name="T39" fmla="*/ 185 h 686"/>
                    <a:gd name="T40" fmla="*/ 220 w 421"/>
                    <a:gd name="T41" fmla="*/ 265 h 686"/>
                    <a:gd name="T42" fmla="*/ 180 w 421"/>
                    <a:gd name="T43" fmla="*/ 421 h 686"/>
                    <a:gd name="T44" fmla="*/ 95 w 421"/>
                    <a:gd name="T45" fmla="*/ 416 h 686"/>
                    <a:gd name="T46" fmla="*/ 50 w 421"/>
                    <a:gd name="T47" fmla="*/ 386 h 686"/>
                    <a:gd name="T48" fmla="*/ 120 w 421"/>
                    <a:gd name="T49" fmla="*/ 481 h 686"/>
                    <a:gd name="T50" fmla="*/ 160 w 421"/>
                    <a:gd name="T51" fmla="*/ 536 h 686"/>
                    <a:gd name="T52" fmla="*/ 185 w 421"/>
                    <a:gd name="T53" fmla="*/ 621 h 686"/>
                    <a:gd name="T54" fmla="*/ 135 w 421"/>
                    <a:gd name="T55" fmla="*/ 651 h 686"/>
                    <a:gd name="T56" fmla="*/ 50 w 421"/>
                    <a:gd name="T57" fmla="*/ 541 h 686"/>
                    <a:gd name="T58" fmla="*/ 35 w 421"/>
                    <a:gd name="T59" fmla="*/ 406 h 686"/>
                    <a:gd name="T60" fmla="*/ 65 w 421"/>
                    <a:gd name="T61" fmla="*/ 240 h 686"/>
                    <a:gd name="T62" fmla="*/ 45 w 421"/>
                    <a:gd name="T63" fmla="*/ 235 h 686"/>
                    <a:gd name="T64" fmla="*/ 0 w 421"/>
                    <a:gd name="T65" fmla="*/ 406 h 686"/>
                    <a:gd name="T66" fmla="*/ 35 w 421"/>
                    <a:gd name="T67" fmla="*/ 611 h 686"/>
                    <a:gd name="T68" fmla="*/ 180 w 421"/>
                    <a:gd name="T69" fmla="*/ 686 h 686"/>
                    <a:gd name="T70" fmla="*/ 275 w 421"/>
                    <a:gd name="T71" fmla="*/ 666 h 686"/>
                    <a:gd name="T72" fmla="*/ 390 w 421"/>
                    <a:gd name="T73" fmla="*/ 581 h 686"/>
                    <a:gd name="T74" fmla="*/ 415 w 421"/>
                    <a:gd name="T75" fmla="*/ 466 h 686"/>
                    <a:gd name="T76" fmla="*/ 410 w 421"/>
                    <a:gd name="T77" fmla="*/ 340 h 686"/>
                    <a:gd name="T78" fmla="*/ 415 w 421"/>
                    <a:gd name="T79" fmla="*/ 175 h 686"/>
                    <a:gd name="T80" fmla="*/ 370 w 421"/>
                    <a:gd name="T81" fmla="*/ 35 h 686"/>
                    <a:gd name="T82" fmla="*/ 225 w 421"/>
                    <a:gd name="T83" fmla="*/ 0 h 686"/>
                    <a:gd name="T84" fmla="*/ 120 w 421"/>
                    <a:gd name="T85" fmla="*/ 80 h 686"/>
                    <a:gd name="T86" fmla="*/ 95 w 421"/>
                    <a:gd name="T87" fmla="*/ 155 h 6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21"/>
                    <a:gd name="T133" fmla="*/ 0 h 686"/>
                    <a:gd name="T134" fmla="*/ 421 w 421"/>
                    <a:gd name="T135" fmla="*/ 686 h 68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21" h="686">
                      <a:moveTo>
                        <a:pt x="130" y="100"/>
                      </a:moveTo>
                      <a:lnTo>
                        <a:pt x="160" y="50"/>
                      </a:lnTo>
                      <a:lnTo>
                        <a:pt x="190" y="25"/>
                      </a:lnTo>
                      <a:lnTo>
                        <a:pt x="250" y="25"/>
                      </a:lnTo>
                      <a:lnTo>
                        <a:pt x="290" y="35"/>
                      </a:lnTo>
                      <a:lnTo>
                        <a:pt x="255" y="70"/>
                      </a:lnTo>
                      <a:lnTo>
                        <a:pt x="235" y="135"/>
                      </a:lnTo>
                      <a:lnTo>
                        <a:pt x="235" y="200"/>
                      </a:lnTo>
                      <a:lnTo>
                        <a:pt x="240" y="220"/>
                      </a:lnTo>
                      <a:lnTo>
                        <a:pt x="255" y="185"/>
                      </a:lnTo>
                      <a:lnTo>
                        <a:pt x="265" y="130"/>
                      </a:lnTo>
                      <a:lnTo>
                        <a:pt x="290" y="95"/>
                      </a:lnTo>
                      <a:lnTo>
                        <a:pt x="305" y="75"/>
                      </a:lnTo>
                      <a:lnTo>
                        <a:pt x="335" y="55"/>
                      </a:lnTo>
                      <a:lnTo>
                        <a:pt x="365" y="85"/>
                      </a:lnTo>
                      <a:lnTo>
                        <a:pt x="390" y="120"/>
                      </a:lnTo>
                      <a:lnTo>
                        <a:pt x="395" y="165"/>
                      </a:lnTo>
                      <a:lnTo>
                        <a:pt x="395" y="185"/>
                      </a:lnTo>
                      <a:lnTo>
                        <a:pt x="360" y="225"/>
                      </a:lnTo>
                      <a:lnTo>
                        <a:pt x="305" y="240"/>
                      </a:lnTo>
                      <a:lnTo>
                        <a:pt x="265" y="240"/>
                      </a:lnTo>
                      <a:lnTo>
                        <a:pt x="250" y="235"/>
                      </a:lnTo>
                      <a:lnTo>
                        <a:pt x="245" y="260"/>
                      </a:lnTo>
                      <a:lnTo>
                        <a:pt x="290" y="260"/>
                      </a:lnTo>
                      <a:lnTo>
                        <a:pt x="350" y="255"/>
                      </a:lnTo>
                      <a:lnTo>
                        <a:pt x="385" y="245"/>
                      </a:lnTo>
                      <a:lnTo>
                        <a:pt x="395" y="230"/>
                      </a:lnTo>
                      <a:lnTo>
                        <a:pt x="395" y="275"/>
                      </a:lnTo>
                      <a:lnTo>
                        <a:pt x="385" y="330"/>
                      </a:lnTo>
                      <a:lnTo>
                        <a:pt x="380" y="386"/>
                      </a:lnTo>
                      <a:lnTo>
                        <a:pt x="390" y="436"/>
                      </a:lnTo>
                      <a:lnTo>
                        <a:pt x="350" y="466"/>
                      </a:lnTo>
                      <a:lnTo>
                        <a:pt x="300" y="481"/>
                      </a:lnTo>
                      <a:lnTo>
                        <a:pt x="245" y="481"/>
                      </a:lnTo>
                      <a:lnTo>
                        <a:pt x="205" y="481"/>
                      </a:lnTo>
                      <a:lnTo>
                        <a:pt x="200" y="506"/>
                      </a:lnTo>
                      <a:lnTo>
                        <a:pt x="260" y="506"/>
                      </a:lnTo>
                      <a:lnTo>
                        <a:pt x="315" y="496"/>
                      </a:lnTo>
                      <a:lnTo>
                        <a:pt x="375" y="486"/>
                      </a:lnTo>
                      <a:lnTo>
                        <a:pt x="395" y="471"/>
                      </a:lnTo>
                      <a:lnTo>
                        <a:pt x="390" y="526"/>
                      </a:lnTo>
                      <a:lnTo>
                        <a:pt x="350" y="601"/>
                      </a:lnTo>
                      <a:lnTo>
                        <a:pt x="310" y="621"/>
                      </a:lnTo>
                      <a:lnTo>
                        <a:pt x="265" y="636"/>
                      </a:lnTo>
                      <a:lnTo>
                        <a:pt x="225" y="641"/>
                      </a:lnTo>
                      <a:lnTo>
                        <a:pt x="200" y="606"/>
                      </a:lnTo>
                      <a:lnTo>
                        <a:pt x="185" y="551"/>
                      </a:lnTo>
                      <a:lnTo>
                        <a:pt x="200" y="516"/>
                      </a:lnTo>
                      <a:lnTo>
                        <a:pt x="200" y="476"/>
                      </a:lnTo>
                      <a:lnTo>
                        <a:pt x="200" y="426"/>
                      </a:lnTo>
                      <a:lnTo>
                        <a:pt x="220" y="356"/>
                      </a:lnTo>
                      <a:lnTo>
                        <a:pt x="240" y="295"/>
                      </a:lnTo>
                      <a:lnTo>
                        <a:pt x="240" y="255"/>
                      </a:lnTo>
                      <a:lnTo>
                        <a:pt x="235" y="230"/>
                      </a:lnTo>
                      <a:lnTo>
                        <a:pt x="205" y="225"/>
                      </a:lnTo>
                      <a:lnTo>
                        <a:pt x="160" y="190"/>
                      </a:lnTo>
                      <a:lnTo>
                        <a:pt x="140" y="145"/>
                      </a:lnTo>
                      <a:lnTo>
                        <a:pt x="120" y="120"/>
                      </a:lnTo>
                      <a:lnTo>
                        <a:pt x="115" y="145"/>
                      </a:lnTo>
                      <a:lnTo>
                        <a:pt x="130" y="185"/>
                      </a:lnTo>
                      <a:lnTo>
                        <a:pt x="160" y="220"/>
                      </a:lnTo>
                      <a:lnTo>
                        <a:pt x="190" y="250"/>
                      </a:lnTo>
                      <a:lnTo>
                        <a:pt x="220" y="265"/>
                      </a:lnTo>
                      <a:lnTo>
                        <a:pt x="200" y="330"/>
                      </a:lnTo>
                      <a:lnTo>
                        <a:pt x="185" y="376"/>
                      </a:lnTo>
                      <a:lnTo>
                        <a:pt x="180" y="421"/>
                      </a:lnTo>
                      <a:lnTo>
                        <a:pt x="170" y="461"/>
                      </a:lnTo>
                      <a:lnTo>
                        <a:pt x="140" y="461"/>
                      </a:lnTo>
                      <a:lnTo>
                        <a:pt x="95" y="416"/>
                      </a:lnTo>
                      <a:lnTo>
                        <a:pt x="70" y="381"/>
                      </a:lnTo>
                      <a:lnTo>
                        <a:pt x="50" y="356"/>
                      </a:lnTo>
                      <a:lnTo>
                        <a:pt x="50" y="386"/>
                      </a:lnTo>
                      <a:lnTo>
                        <a:pt x="70" y="416"/>
                      </a:lnTo>
                      <a:lnTo>
                        <a:pt x="105" y="451"/>
                      </a:lnTo>
                      <a:lnTo>
                        <a:pt x="120" y="481"/>
                      </a:lnTo>
                      <a:lnTo>
                        <a:pt x="150" y="496"/>
                      </a:lnTo>
                      <a:lnTo>
                        <a:pt x="165" y="511"/>
                      </a:lnTo>
                      <a:lnTo>
                        <a:pt x="160" y="536"/>
                      </a:lnTo>
                      <a:lnTo>
                        <a:pt x="165" y="571"/>
                      </a:lnTo>
                      <a:lnTo>
                        <a:pt x="170" y="601"/>
                      </a:lnTo>
                      <a:lnTo>
                        <a:pt x="185" y="621"/>
                      </a:lnTo>
                      <a:lnTo>
                        <a:pt x="190" y="646"/>
                      </a:lnTo>
                      <a:lnTo>
                        <a:pt x="175" y="656"/>
                      </a:lnTo>
                      <a:lnTo>
                        <a:pt x="135" y="651"/>
                      </a:lnTo>
                      <a:lnTo>
                        <a:pt x="95" y="626"/>
                      </a:lnTo>
                      <a:lnTo>
                        <a:pt x="65" y="586"/>
                      </a:lnTo>
                      <a:lnTo>
                        <a:pt x="50" y="541"/>
                      </a:lnTo>
                      <a:lnTo>
                        <a:pt x="35" y="506"/>
                      </a:lnTo>
                      <a:lnTo>
                        <a:pt x="35" y="461"/>
                      </a:lnTo>
                      <a:lnTo>
                        <a:pt x="35" y="406"/>
                      </a:lnTo>
                      <a:lnTo>
                        <a:pt x="45" y="371"/>
                      </a:lnTo>
                      <a:lnTo>
                        <a:pt x="50" y="325"/>
                      </a:lnTo>
                      <a:lnTo>
                        <a:pt x="65" y="240"/>
                      </a:lnTo>
                      <a:lnTo>
                        <a:pt x="90" y="165"/>
                      </a:lnTo>
                      <a:lnTo>
                        <a:pt x="65" y="175"/>
                      </a:lnTo>
                      <a:lnTo>
                        <a:pt x="45" y="235"/>
                      </a:lnTo>
                      <a:lnTo>
                        <a:pt x="20" y="295"/>
                      </a:lnTo>
                      <a:lnTo>
                        <a:pt x="10" y="361"/>
                      </a:lnTo>
                      <a:lnTo>
                        <a:pt x="0" y="406"/>
                      </a:lnTo>
                      <a:lnTo>
                        <a:pt x="0" y="481"/>
                      </a:lnTo>
                      <a:lnTo>
                        <a:pt x="10" y="561"/>
                      </a:lnTo>
                      <a:lnTo>
                        <a:pt x="35" y="611"/>
                      </a:lnTo>
                      <a:lnTo>
                        <a:pt x="75" y="651"/>
                      </a:lnTo>
                      <a:lnTo>
                        <a:pt x="130" y="671"/>
                      </a:lnTo>
                      <a:lnTo>
                        <a:pt x="180" y="686"/>
                      </a:lnTo>
                      <a:lnTo>
                        <a:pt x="215" y="676"/>
                      </a:lnTo>
                      <a:lnTo>
                        <a:pt x="230" y="671"/>
                      </a:lnTo>
                      <a:lnTo>
                        <a:pt x="275" y="666"/>
                      </a:lnTo>
                      <a:lnTo>
                        <a:pt x="325" y="651"/>
                      </a:lnTo>
                      <a:lnTo>
                        <a:pt x="370" y="621"/>
                      </a:lnTo>
                      <a:lnTo>
                        <a:pt x="390" y="581"/>
                      </a:lnTo>
                      <a:lnTo>
                        <a:pt x="415" y="536"/>
                      </a:lnTo>
                      <a:lnTo>
                        <a:pt x="421" y="501"/>
                      </a:lnTo>
                      <a:lnTo>
                        <a:pt x="415" y="466"/>
                      </a:lnTo>
                      <a:lnTo>
                        <a:pt x="410" y="421"/>
                      </a:lnTo>
                      <a:lnTo>
                        <a:pt x="410" y="381"/>
                      </a:lnTo>
                      <a:lnTo>
                        <a:pt x="410" y="340"/>
                      </a:lnTo>
                      <a:lnTo>
                        <a:pt x="415" y="285"/>
                      </a:lnTo>
                      <a:lnTo>
                        <a:pt x="415" y="220"/>
                      </a:lnTo>
                      <a:lnTo>
                        <a:pt x="415" y="175"/>
                      </a:lnTo>
                      <a:lnTo>
                        <a:pt x="410" y="115"/>
                      </a:lnTo>
                      <a:lnTo>
                        <a:pt x="390" y="70"/>
                      </a:lnTo>
                      <a:lnTo>
                        <a:pt x="370" y="35"/>
                      </a:lnTo>
                      <a:lnTo>
                        <a:pt x="320" y="15"/>
                      </a:lnTo>
                      <a:lnTo>
                        <a:pt x="265" y="0"/>
                      </a:lnTo>
                      <a:lnTo>
                        <a:pt x="225" y="0"/>
                      </a:lnTo>
                      <a:lnTo>
                        <a:pt x="170" y="5"/>
                      </a:lnTo>
                      <a:lnTo>
                        <a:pt x="135" y="35"/>
                      </a:lnTo>
                      <a:lnTo>
                        <a:pt x="120" y="80"/>
                      </a:lnTo>
                      <a:lnTo>
                        <a:pt x="80" y="115"/>
                      </a:lnTo>
                      <a:lnTo>
                        <a:pt x="75" y="150"/>
                      </a:lnTo>
                      <a:lnTo>
                        <a:pt x="95" y="155"/>
                      </a:lnTo>
                      <a:lnTo>
                        <a:pt x="120" y="120"/>
                      </a:lnTo>
                      <a:lnTo>
                        <a:pt x="130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8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sz="3200" dirty="0"/>
              <a:t>Running Time</a:t>
            </a:r>
          </a:p>
        </p:txBody>
      </p:sp>
    </p:spTree>
    <p:extLst>
      <p:ext uri="{BB962C8B-B14F-4D97-AF65-F5344CB8AC3E}">
        <p14:creationId xmlns:p14="http://schemas.microsoft.com/office/powerpoint/2010/main" val="1291800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4572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/>
              <a:t>Searching in a Graph</a:t>
            </a:r>
          </a:p>
        </p:txBody>
      </p:sp>
      <p:sp>
        <p:nvSpPr>
          <p:cNvPr id="327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400800" cy="17526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 sz="2400">
              <a:solidFill>
                <a:schemeClr val="accent2"/>
              </a:solidFill>
            </a:endParaRPr>
          </a:p>
          <a:p>
            <a:pPr eaLnBrk="1" hangingPunct="1"/>
            <a:endParaRPr lang="en-US" altLang="en-US">
              <a:solidFill>
                <a:schemeClr val="accent2"/>
              </a:solidFill>
            </a:endParaRPr>
          </a:p>
          <a:p>
            <a:pPr eaLnBrk="1" hangingPunct="1"/>
            <a:endParaRPr lang="en-US" altLang="en-US"/>
          </a:p>
        </p:txBody>
      </p:sp>
      <p:graphicFrame>
        <p:nvGraphicFramePr>
          <p:cNvPr id="3277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3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 i="0">
                <a:solidFill>
                  <a:srgbClr val="00FFFF"/>
                </a:solidFill>
                <a:cs typeface="+mn-cs"/>
              </a:rPr>
              <a:t>COSC 3101</a:t>
            </a:r>
            <a:endParaRPr lang="en-US" altLang="en-US" sz="2400" i="0">
              <a:solidFill>
                <a:srgbClr val="00FFFF"/>
              </a:solidFill>
              <a:cs typeface="+mn-cs"/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eaLnBrk="0" hangingPunct="0">
              <a:defRPr/>
            </a:pPr>
            <a:r>
              <a:rPr lang="en-US" sz="2400" b="1" i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Lecture</a:t>
            </a:r>
            <a:r>
              <a:rPr lang="en-US" sz="2400" i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sz="2400" b="1" i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5</a:t>
            </a:r>
            <a:endParaRPr lang="en-US" sz="2400" i="0">
              <a:solidFill>
                <a:srgbClr val="00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32775" name="WordArt 7"/>
          <p:cNvSpPr>
            <a:spLocks noChangeArrowheads="1" noChangeShapeType="1" noTextEdit="1"/>
          </p:cNvSpPr>
          <p:nvPr/>
        </p:nvSpPr>
        <p:spPr bwMode="auto">
          <a:xfrm>
            <a:off x="457200" y="6858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i="0" kern="10">
                <a:ln w="6350">
                  <a:solidFill>
                    <a:srgbClr val="00FF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pic>
        <p:nvPicPr>
          <p:cNvPr id="32776" name="Picture 13" descr="IMGP223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2030413"/>
            <a:ext cx="2011363" cy="279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7" name="Picture 14" descr="IMGP2248liqui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3771900"/>
            <a:ext cx="2797175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8" name="Text Box 4"/>
          <p:cNvSpPr txBox="1">
            <a:spLocks noChangeArrowheads="1"/>
          </p:cNvSpPr>
          <p:nvPr/>
        </p:nvSpPr>
        <p:spPr bwMode="auto">
          <a:xfrm>
            <a:off x="3429000" y="2057400"/>
            <a:ext cx="4495800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0">
                <a:solidFill>
                  <a:srgbClr val="FFFFFF"/>
                </a:solidFill>
                <a:cs typeface="+mn-cs"/>
                <a:hlinkClick r:id="rId7" action="ppaction://hlinksldjump"/>
              </a:rPr>
              <a:t>Generic Search</a:t>
            </a:r>
            <a:endParaRPr lang="en-US" altLang="en-US" sz="2400" i="0">
              <a:solidFill>
                <a:srgbClr val="FFFFFF"/>
              </a:solidFill>
              <a:cs typeface="+mn-cs"/>
            </a:endParaRPr>
          </a:p>
          <a:p>
            <a:pPr eaLnBrk="1" hangingPunct="1"/>
            <a:r>
              <a:rPr lang="en-US" altLang="en-US" sz="2400" i="0">
                <a:solidFill>
                  <a:srgbClr val="FFFFFF"/>
                </a:solidFill>
                <a:cs typeface="+mn-cs"/>
                <a:hlinkClick r:id="rId8" action="ppaction://hlinksldjump"/>
              </a:rPr>
              <a:t>Breadth First Search</a:t>
            </a:r>
            <a:endParaRPr lang="en-US" altLang="en-US" sz="2400" i="0">
              <a:solidFill>
                <a:srgbClr val="FFFFFF"/>
              </a:solidFill>
              <a:cs typeface="+mn-cs"/>
            </a:endParaRPr>
          </a:p>
          <a:p>
            <a:pPr eaLnBrk="1" hangingPunct="1"/>
            <a:r>
              <a:rPr lang="en-US" altLang="en-US" sz="2400" i="0">
                <a:solidFill>
                  <a:srgbClr val="FFFFFF"/>
                </a:solidFill>
                <a:cs typeface="+mn-cs"/>
                <a:hlinkClick r:id="rId9" action="ppaction://hlinksldjump"/>
              </a:rPr>
              <a:t>Dijkstra's Shortest Paths Algorithm</a:t>
            </a:r>
            <a:endParaRPr lang="en-US" altLang="en-US" sz="2400" i="0">
              <a:solidFill>
                <a:srgbClr val="FFFFFF"/>
              </a:solidFill>
              <a:cs typeface="+mn-cs"/>
            </a:endParaRPr>
          </a:p>
          <a:p>
            <a:pPr eaLnBrk="1" hangingPunct="1"/>
            <a:r>
              <a:rPr lang="en-US" altLang="en-US" sz="2400" i="0">
                <a:solidFill>
                  <a:srgbClr val="FFFFFF"/>
                </a:solidFill>
                <a:cs typeface="+mn-cs"/>
                <a:hlinkClick r:id="rId10" action="ppaction://hlinksldjump"/>
              </a:rPr>
              <a:t>Depth First Search</a:t>
            </a:r>
            <a:endParaRPr lang="en-US" altLang="en-US" sz="2400" i="0">
              <a:solidFill>
                <a:srgbClr val="FFFFFF"/>
              </a:solidFill>
              <a:cs typeface="+mn-cs"/>
            </a:endParaRPr>
          </a:p>
          <a:p>
            <a:pPr eaLnBrk="1" hangingPunct="1"/>
            <a:r>
              <a:rPr lang="en-US" altLang="en-US" sz="2400" i="0">
                <a:solidFill>
                  <a:srgbClr val="FFFFFF"/>
                </a:solidFill>
                <a:cs typeface="+mn-cs"/>
                <a:hlinkClick r:id="rId11" action="ppaction://hlinksldjump"/>
              </a:rPr>
              <a:t>Linear Order</a:t>
            </a: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pic>
        <p:nvPicPr>
          <p:cNvPr id="32779" name="Picture 13" descr="IMGP223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2030413"/>
            <a:ext cx="2011363" cy="279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80" name="Picture 14" descr="IMGP2248liqui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5825" y="3771900"/>
            <a:ext cx="2797175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>
                <a:cs typeface="Tahoma" panose="020B0604030504040204" pitchFamily="34" charset="0"/>
              </a:rPr>
              <a:t>Graphs</a:t>
            </a:r>
          </a:p>
        </p:txBody>
      </p:sp>
      <p:sp>
        <p:nvSpPr>
          <p:cNvPr id="18436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sz="half" idx="1"/>
          </p:nvPr>
        </p:nvSpPr>
        <p:spPr>
          <a:xfrm>
            <a:off x="696912" y="1314854"/>
            <a:ext cx="8145463" cy="2869204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dirty="0"/>
              <a:t>A graph is a pair (</a:t>
            </a:r>
            <a:r>
              <a:rPr lang="en-US" sz="2400" b="1" i="1" dirty="0"/>
              <a:t>V, E</a:t>
            </a:r>
            <a:r>
              <a:rPr lang="en-US" sz="2400" dirty="0"/>
              <a:t>), where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i="1" dirty="0"/>
              <a:t>V</a:t>
            </a:r>
            <a:r>
              <a:rPr lang="en-US" sz="2000" dirty="0"/>
              <a:t> is a set of nodes, called </a:t>
            </a:r>
            <a:r>
              <a:rPr lang="en-US" sz="2000" dirty="0">
                <a:solidFill>
                  <a:srgbClr val="0000FF"/>
                </a:solidFill>
              </a:rPr>
              <a:t>vertices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i="1" dirty="0"/>
              <a:t>E</a:t>
            </a:r>
            <a:r>
              <a:rPr lang="en-US" sz="2000" dirty="0"/>
              <a:t> is a collection of pairs of vertices, called </a:t>
            </a:r>
            <a:r>
              <a:rPr lang="en-US" sz="2000" dirty="0">
                <a:solidFill>
                  <a:srgbClr val="0000FF"/>
                </a:solidFill>
              </a:rPr>
              <a:t>edges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Vertices and edges are positions and store elements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>
                <a:solidFill>
                  <a:srgbClr val="0000FF"/>
                </a:solidFill>
              </a:rPr>
              <a:t>Example: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 vertex represents an airport and stores the three-letter airport code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An edge represents a flight route between two airports and stores the mileage of the route</a:t>
            </a:r>
          </a:p>
        </p:txBody>
      </p:sp>
      <p:sp>
        <p:nvSpPr>
          <p:cNvPr id="18433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096B6AA-F6EC-9441-82B1-E5D9809D56AE}" type="slidenum">
              <a:rPr lang="en-US" sz="1400">
                <a:solidFill>
                  <a:srgbClr val="2F2B20"/>
                </a:solidFill>
              </a:rPr>
              <a:pPr eaLnBrk="1" hangingPunct="1"/>
              <a:t>222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056837" y="3926269"/>
            <a:ext cx="7489825" cy="2384425"/>
            <a:chOff x="762000" y="3940175"/>
            <a:chExt cx="7489825" cy="2384425"/>
          </a:xfrm>
        </p:grpSpPr>
        <p:sp>
          <p:nvSpPr>
            <p:cNvPr id="18437" name="Oval 12"/>
            <p:cNvSpPr>
              <a:spLocks noChangeArrowheads="1"/>
            </p:cNvSpPr>
            <p:nvPr/>
          </p:nvSpPr>
          <p:spPr bwMode="auto">
            <a:xfrm>
              <a:off x="4800600" y="41148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ORD</a:t>
              </a:r>
            </a:p>
          </p:txBody>
        </p:sp>
        <p:sp>
          <p:nvSpPr>
            <p:cNvPr id="18438" name="Oval 99"/>
            <p:cNvSpPr>
              <a:spLocks noChangeArrowheads="1"/>
            </p:cNvSpPr>
            <p:nvPr/>
          </p:nvSpPr>
          <p:spPr bwMode="auto">
            <a:xfrm>
              <a:off x="7315200" y="3959225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PVD</a:t>
              </a:r>
            </a:p>
          </p:txBody>
        </p:sp>
        <p:sp>
          <p:nvSpPr>
            <p:cNvPr id="18439" name="Oval 100"/>
            <p:cNvSpPr>
              <a:spLocks noChangeArrowheads="1"/>
            </p:cNvSpPr>
            <p:nvPr/>
          </p:nvSpPr>
          <p:spPr bwMode="auto">
            <a:xfrm>
              <a:off x="7064375" y="58674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MIA</a:t>
              </a:r>
            </a:p>
          </p:txBody>
        </p:sp>
        <p:sp>
          <p:nvSpPr>
            <p:cNvPr id="18440" name="Oval 101"/>
            <p:cNvSpPr>
              <a:spLocks noChangeArrowheads="1"/>
            </p:cNvSpPr>
            <p:nvPr/>
          </p:nvSpPr>
          <p:spPr bwMode="auto">
            <a:xfrm>
              <a:off x="4511675" y="5629275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DFW</a:t>
              </a:r>
            </a:p>
          </p:txBody>
        </p:sp>
        <p:sp>
          <p:nvSpPr>
            <p:cNvPr id="18441" name="Oval 102"/>
            <p:cNvSpPr>
              <a:spLocks noChangeArrowheads="1"/>
            </p:cNvSpPr>
            <p:nvPr/>
          </p:nvSpPr>
          <p:spPr bwMode="auto">
            <a:xfrm>
              <a:off x="2590800" y="43434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SFO</a:t>
              </a:r>
            </a:p>
          </p:txBody>
        </p:sp>
        <p:sp>
          <p:nvSpPr>
            <p:cNvPr id="18442" name="Oval 103"/>
            <p:cNvSpPr>
              <a:spLocks noChangeArrowheads="1"/>
            </p:cNvSpPr>
            <p:nvPr/>
          </p:nvSpPr>
          <p:spPr bwMode="auto">
            <a:xfrm>
              <a:off x="2743200" y="54864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LAX</a:t>
              </a:r>
            </a:p>
          </p:txBody>
        </p:sp>
        <p:sp>
          <p:nvSpPr>
            <p:cNvPr id="18443" name="Oval 104"/>
            <p:cNvSpPr>
              <a:spLocks noChangeArrowheads="1"/>
            </p:cNvSpPr>
            <p:nvPr/>
          </p:nvSpPr>
          <p:spPr bwMode="auto">
            <a:xfrm>
              <a:off x="6378575" y="47244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LGA</a:t>
              </a:r>
            </a:p>
          </p:txBody>
        </p:sp>
        <p:sp>
          <p:nvSpPr>
            <p:cNvPr id="18444" name="Oval 105"/>
            <p:cNvSpPr>
              <a:spLocks noChangeArrowheads="1"/>
            </p:cNvSpPr>
            <p:nvPr/>
          </p:nvSpPr>
          <p:spPr bwMode="auto">
            <a:xfrm>
              <a:off x="762000" y="5257800"/>
              <a:ext cx="936625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HNL</a:t>
              </a:r>
            </a:p>
          </p:txBody>
        </p:sp>
        <p:cxnSp>
          <p:nvCxnSpPr>
            <p:cNvPr id="18445" name="AutoShape 106"/>
            <p:cNvCxnSpPr>
              <a:cxnSpLocks noChangeShapeType="1"/>
              <a:stCxn id="18441" idx="6"/>
              <a:endCxn id="18437" idx="2"/>
            </p:cNvCxnSpPr>
            <p:nvPr/>
          </p:nvCxnSpPr>
          <p:spPr bwMode="auto">
            <a:xfrm flipV="1">
              <a:off x="3536950" y="4343400"/>
              <a:ext cx="1254125" cy="2286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46" name="AutoShape 107"/>
            <p:cNvCxnSpPr>
              <a:cxnSpLocks noChangeShapeType="1"/>
              <a:stCxn id="18440" idx="0"/>
              <a:endCxn id="18437" idx="4"/>
            </p:cNvCxnSpPr>
            <p:nvPr/>
          </p:nvCxnSpPr>
          <p:spPr bwMode="auto">
            <a:xfrm flipV="1">
              <a:off x="4979988" y="4581525"/>
              <a:ext cx="288925" cy="103822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47" name="AutoShape 108"/>
            <p:cNvCxnSpPr>
              <a:cxnSpLocks noChangeShapeType="1"/>
              <a:stCxn id="18440" idx="7"/>
              <a:endCxn id="18443" idx="3"/>
            </p:cNvCxnSpPr>
            <p:nvPr/>
          </p:nvCxnSpPr>
          <p:spPr bwMode="auto">
            <a:xfrm flipV="1">
              <a:off x="5311775" y="5124450"/>
              <a:ext cx="1203325" cy="5619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48" name="AutoShape 109"/>
            <p:cNvCxnSpPr>
              <a:cxnSpLocks noChangeShapeType="1"/>
              <a:stCxn id="18443" idx="0"/>
              <a:endCxn id="18438" idx="3"/>
            </p:cNvCxnSpPr>
            <p:nvPr/>
          </p:nvCxnSpPr>
          <p:spPr bwMode="auto">
            <a:xfrm flipV="1">
              <a:off x="6846888" y="4359275"/>
              <a:ext cx="604837" cy="3556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49" name="AutoShape 110"/>
            <p:cNvCxnSpPr>
              <a:cxnSpLocks noChangeShapeType="1"/>
              <a:stCxn id="18437" idx="6"/>
              <a:endCxn id="18438" idx="2"/>
            </p:cNvCxnSpPr>
            <p:nvPr/>
          </p:nvCxnSpPr>
          <p:spPr bwMode="auto">
            <a:xfrm flipV="1">
              <a:off x="5746750" y="4187825"/>
              <a:ext cx="1558925" cy="1555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0" name="AutoShape 111"/>
            <p:cNvCxnSpPr>
              <a:cxnSpLocks noChangeShapeType="1"/>
              <a:stCxn id="18444" idx="6"/>
              <a:endCxn id="18442" idx="2"/>
            </p:cNvCxnSpPr>
            <p:nvPr/>
          </p:nvCxnSpPr>
          <p:spPr bwMode="auto">
            <a:xfrm>
              <a:off x="1708150" y="5486400"/>
              <a:ext cx="1025525" cy="2286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1" name="AutoShape 112"/>
            <p:cNvCxnSpPr>
              <a:cxnSpLocks noChangeShapeType="1"/>
              <a:stCxn id="18441" idx="4"/>
              <a:endCxn id="18442" idx="0"/>
            </p:cNvCxnSpPr>
            <p:nvPr/>
          </p:nvCxnSpPr>
          <p:spPr bwMode="auto">
            <a:xfrm>
              <a:off x="3059113" y="4810125"/>
              <a:ext cx="152400" cy="6667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2" name="AutoShape 113"/>
            <p:cNvCxnSpPr>
              <a:cxnSpLocks noChangeShapeType="1"/>
              <a:stCxn id="18443" idx="4"/>
              <a:endCxn id="18439" idx="0"/>
            </p:cNvCxnSpPr>
            <p:nvPr/>
          </p:nvCxnSpPr>
          <p:spPr bwMode="auto">
            <a:xfrm>
              <a:off x="6846888" y="5191125"/>
              <a:ext cx="685800" cy="6667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3" name="AutoShape 114"/>
            <p:cNvCxnSpPr>
              <a:cxnSpLocks noChangeShapeType="1"/>
              <a:endCxn id="18440" idx="6"/>
            </p:cNvCxnSpPr>
            <p:nvPr/>
          </p:nvCxnSpPr>
          <p:spPr bwMode="auto">
            <a:xfrm flipH="1" flipV="1">
              <a:off x="5457825" y="5857875"/>
              <a:ext cx="1597025" cy="23812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4" name="AutoShape 115"/>
            <p:cNvCxnSpPr>
              <a:cxnSpLocks noChangeShapeType="1"/>
              <a:stCxn id="18442" idx="6"/>
              <a:endCxn id="18440" idx="2"/>
            </p:cNvCxnSpPr>
            <p:nvPr/>
          </p:nvCxnSpPr>
          <p:spPr bwMode="auto">
            <a:xfrm>
              <a:off x="3689350" y="5715000"/>
              <a:ext cx="812800" cy="1428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55" name="AutoShape 116"/>
            <p:cNvCxnSpPr>
              <a:cxnSpLocks noChangeShapeType="1"/>
              <a:stCxn id="18442" idx="7"/>
              <a:endCxn id="18437" idx="3"/>
            </p:cNvCxnSpPr>
            <p:nvPr/>
          </p:nvCxnSpPr>
          <p:spPr bwMode="auto">
            <a:xfrm flipV="1">
              <a:off x="3543300" y="4514850"/>
              <a:ext cx="1393825" cy="10287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456" name="Text Box 118"/>
            <p:cNvSpPr txBox="1">
              <a:spLocks noChangeArrowheads="1"/>
            </p:cNvSpPr>
            <p:nvPr/>
          </p:nvSpPr>
          <p:spPr bwMode="auto">
            <a:xfrm rot="-347285">
              <a:off x="6081713" y="3940175"/>
              <a:ext cx="5984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849</a:t>
              </a:r>
            </a:p>
          </p:txBody>
        </p:sp>
        <p:sp>
          <p:nvSpPr>
            <p:cNvPr id="18457" name="Text Box 119"/>
            <p:cNvSpPr txBox="1">
              <a:spLocks noChangeArrowheads="1"/>
            </p:cNvSpPr>
            <p:nvPr/>
          </p:nvSpPr>
          <p:spPr bwMode="auto">
            <a:xfrm rot="-4662247">
              <a:off x="4760119" y="4672806"/>
              <a:ext cx="5984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802</a:t>
              </a:r>
            </a:p>
          </p:txBody>
        </p:sp>
        <p:sp>
          <p:nvSpPr>
            <p:cNvPr id="18458" name="Text Box 120"/>
            <p:cNvSpPr txBox="1">
              <a:spLocks noChangeArrowheads="1"/>
            </p:cNvSpPr>
            <p:nvPr/>
          </p:nvSpPr>
          <p:spPr bwMode="auto">
            <a:xfrm rot="-1544869">
              <a:off x="5435600" y="5089525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1387</a:t>
              </a:r>
            </a:p>
          </p:txBody>
        </p:sp>
        <p:sp>
          <p:nvSpPr>
            <p:cNvPr id="18459" name="Text Box 121"/>
            <p:cNvSpPr txBox="1">
              <a:spLocks noChangeArrowheads="1"/>
            </p:cNvSpPr>
            <p:nvPr/>
          </p:nvSpPr>
          <p:spPr bwMode="auto">
            <a:xfrm rot="-2136302">
              <a:off x="3622675" y="4851400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1743</a:t>
              </a:r>
            </a:p>
          </p:txBody>
        </p:sp>
        <p:sp>
          <p:nvSpPr>
            <p:cNvPr id="18460" name="Text Box 122"/>
            <p:cNvSpPr txBox="1">
              <a:spLocks noChangeArrowheads="1"/>
            </p:cNvSpPr>
            <p:nvPr/>
          </p:nvSpPr>
          <p:spPr bwMode="auto">
            <a:xfrm rot="-689345">
              <a:off x="3733800" y="4114800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1843</a:t>
              </a:r>
            </a:p>
          </p:txBody>
        </p:sp>
        <p:sp>
          <p:nvSpPr>
            <p:cNvPr id="18461" name="Text Box 123"/>
            <p:cNvSpPr txBox="1">
              <a:spLocks noChangeArrowheads="1"/>
            </p:cNvSpPr>
            <p:nvPr/>
          </p:nvSpPr>
          <p:spPr bwMode="auto">
            <a:xfrm rot="2626382">
              <a:off x="7031038" y="5318125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1099</a:t>
              </a:r>
            </a:p>
          </p:txBody>
        </p:sp>
        <p:sp>
          <p:nvSpPr>
            <p:cNvPr id="18462" name="Text Box 124"/>
            <p:cNvSpPr txBox="1">
              <a:spLocks noChangeArrowheads="1"/>
            </p:cNvSpPr>
            <p:nvPr/>
          </p:nvSpPr>
          <p:spPr bwMode="auto">
            <a:xfrm rot="565849">
              <a:off x="5975350" y="5622925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1120</a:t>
              </a:r>
            </a:p>
          </p:txBody>
        </p:sp>
        <p:sp>
          <p:nvSpPr>
            <p:cNvPr id="18463" name="Text Box 125"/>
            <p:cNvSpPr txBox="1">
              <a:spLocks noChangeArrowheads="1"/>
            </p:cNvSpPr>
            <p:nvPr/>
          </p:nvSpPr>
          <p:spPr bwMode="auto">
            <a:xfrm rot="695916">
              <a:off x="3775075" y="5441950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1233</a:t>
              </a:r>
            </a:p>
          </p:txBody>
        </p:sp>
        <p:sp>
          <p:nvSpPr>
            <p:cNvPr id="18464" name="Text Box 126"/>
            <p:cNvSpPr txBox="1">
              <a:spLocks noChangeArrowheads="1"/>
            </p:cNvSpPr>
            <p:nvPr/>
          </p:nvSpPr>
          <p:spPr bwMode="auto">
            <a:xfrm rot="4665015">
              <a:off x="2994819" y="4979194"/>
              <a:ext cx="5984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337</a:t>
              </a:r>
            </a:p>
          </p:txBody>
        </p:sp>
        <p:sp>
          <p:nvSpPr>
            <p:cNvPr id="18465" name="Text Box 127"/>
            <p:cNvSpPr txBox="1">
              <a:spLocks noChangeArrowheads="1"/>
            </p:cNvSpPr>
            <p:nvPr/>
          </p:nvSpPr>
          <p:spPr bwMode="auto">
            <a:xfrm rot="832501">
              <a:off x="1927225" y="5257800"/>
              <a:ext cx="736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2555</a:t>
              </a:r>
            </a:p>
          </p:txBody>
        </p:sp>
        <p:sp>
          <p:nvSpPr>
            <p:cNvPr id="18466" name="Text Box 128"/>
            <p:cNvSpPr txBox="1">
              <a:spLocks noChangeArrowheads="1"/>
            </p:cNvSpPr>
            <p:nvPr/>
          </p:nvSpPr>
          <p:spPr bwMode="auto">
            <a:xfrm rot="-1891667">
              <a:off x="6783388" y="4251325"/>
              <a:ext cx="5984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142</a:t>
              </a: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Last Update: Dec 4, 2014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80772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Edge Types</a:t>
            </a:r>
          </a:p>
        </p:txBody>
      </p:sp>
      <p:sp>
        <p:nvSpPr>
          <p:cNvPr id="1946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28650" y="1371600"/>
            <a:ext cx="4419600" cy="4984750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Directed edge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ordered pair of vertices (</a:t>
            </a:r>
            <a:r>
              <a:rPr lang="en-US" sz="2000" b="1" i="1" dirty="0" err="1"/>
              <a:t>u</a:t>
            </a:r>
            <a:r>
              <a:rPr lang="en-US" sz="2000" dirty="0" err="1"/>
              <a:t>,</a:t>
            </a:r>
            <a:r>
              <a:rPr lang="en-US" sz="2000" b="1" i="1" dirty="0" err="1"/>
              <a:t>v</a:t>
            </a:r>
            <a:r>
              <a:rPr lang="en-US" sz="2000" dirty="0"/>
              <a:t>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first vertex </a:t>
            </a:r>
            <a:r>
              <a:rPr lang="en-US" sz="2000" b="1" i="1" dirty="0"/>
              <a:t>u</a:t>
            </a:r>
            <a:r>
              <a:rPr lang="en-US" sz="2000" dirty="0"/>
              <a:t> is the origin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second vertex </a:t>
            </a:r>
            <a:r>
              <a:rPr lang="en-US" sz="2000" b="1" i="1" dirty="0"/>
              <a:t>v</a:t>
            </a:r>
            <a:r>
              <a:rPr lang="en-US" sz="2000" dirty="0"/>
              <a:t> is the destination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e.g., a flight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Undirected edge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unordered pair of vertices (</a:t>
            </a:r>
            <a:r>
              <a:rPr lang="en-US" sz="2000" b="1" i="1" dirty="0" err="1"/>
              <a:t>u</a:t>
            </a:r>
            <a:r>
              <a:rPr lang="en-US" sz="2000" dirty="0" err="1"/>
              <a:t>,</a:t>
            </a:r>
            <a:r>
              <a:rPr lang="en-US" sz="2000" b="1" i="1" dirty="0" err="1"/>
              <a:t>v</a:t>
            </a:r>
            <a:r>
              <a:rPr lang="en-US" sz="2000" dirty="0"/>
              <a:t>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e.g., a flight route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Directed graph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all the edges are directed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e.g., route network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Undirected graph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all the edges are undirected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e.g., flight network</a:t>
            </a:r>
          </a:p>
        </p:txBody>
      </p:sp>
      <p:sp>
        <p:nvSpPr>
          <p:cNvPr id="1945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945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15A16451-E28A-6743-99D7-7F3BFB492443}" type="slidenum">
              <a:rPr lang="en-US" sz="1400">
                <a:solidFill>
                  <a:srgbClr val="2F2B20"/>
                </a:solidFill>
              </a:rPr>
              <a:pPr eaLnBrk="1" hangingPunct="1"/>
              <a:t>223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19461" name="Oval 4"/>
          <p:cNvSpPr>
            <a:spLocks noChangeArrowheads="1"/>
          </p:cNvSpPr>
          <p:nvPr/>
        </p:nvSpPr>
        <p:spPr bwMode="auto">
          <a:xfrm>
            <a:off x="5257800" y="2200275"/>
            <a:ext cx="936625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ORD</a:t>
            </a:r>
          </a:p>
        </p:txBody>
      </p:sp>
      <p:sp>
        <p:nvSpPr>
          <p:cNvPr id="19462" name="Oval 5"/>
          <p:cNvSpPr>
            <a:spLocks noChangeArrowheads="1"/>
          </p:cNvSpPr>
          <p:nvPr/>
        </p:nvSpPr>
        <p:spPr bwMode="auto">
          <a:xfrm>
            <a:off x="7750175" y="2200275"/>
            <a:ext cx="936625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PVD</a:t>
            </a:r>
          </a:p>
        </p:txBody>
      </p:sp>
      <p:cxnSp>
        <p:nvCxnSpPr>
          <p:cNvPr id="19463" name="AutoShape 7"/>
          <p:cNvCxnSpPr>
            <a:cxnSpLocks noChangeShapeType="1"/>
            <a:stCxn id="19461" idx="6"/>
            <a:endCxn id="19462" idx="2"/>
          </p:cNvCxnSpPr>
          <p:nvPr/>
        </p:nvCxnSpPr>
        <p:spPr bwMode="auto">
          <a:xfrm>
            <a:off x="6203950" y="2428875"/>
            <a:ext cx="15367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64" name="Text Box 8"/>
          <p:cNvSpPr txBox="1">
            <a:spLocks noChangeArrowheads="1"/>
          </p:cNvSpPr>
          <p:nvPr/>
        </p:nvSpPr>
        <p:spPr bwMode="auto">
          <a:xfrm>
            <a:off x="5972175" y="1981200"/>
            <a:ext cx="19875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i="0">
                <a:solidFill>
                  <a:srgbClr val="2F2B20"/>
                </a:solidFill>
              </a:rPr>
              <a:t>flight</a:t>
            </a:r>
          </a:p>
          <a:p>
            <a:pPr algn="ctr" eaLnBrk="1" hangingPunct="1"/>
            <a:r>
              <a:rPr lang="en-US" i="0">
                <a:solidFill>
                  <a:srgbClr val="2F2B20"/>
                </a:solidFill>
              </a:rPr>
              <a:t>AA 1206</a:t>
            </a:r>
          </a:p>
        </p:txBody>
      </p:sp>
      <p:sp>
        <p:nvSpPr>
          <p:cNvPr id="19465" name="Oval 9"/>
          <p:cNvSpPr>
            <a:spLocks noChangeArrowheads="1"/>
          </p:cNvSpPr>
          <p:nvPr/>
        </p:nvSpPr>
        <p:spPr bwMode="auto">
          <a:xfrm>
            <a:off x="5267325" y="3536950"/>
            <a:ext cx="936625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ORD</a:t>
            </a:r>
          </a:p>
        </p:txBody>
      </p:sp>
      <p:sp>
        <p:nvSpPr>
          <p:cNvPr id="19466" name="Oval 10"/>
          <p:cNvSpPr>
            <a:spLocks noChangeArrowheads="1"/>
          </p:cNvSpPr>
          <p:nvPr/>
        </p:nvSpPr>
        <p:spPr bwMode="auto">
          <a:xfrm>
            <a:off x="7759700" y="3536950"/>
            <a:ext cx="936625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rPr>
              <a:t>PVD</a:t>
            </a:r>
          </a:p>
        </p:txBody>
      </p:sp>
      <p:cxnSp>
        <p:nvCxnSpPr>
          <p:cNvPr id="19467" name="AutoShape 11"/>
          <p:cNvCxnSpPr>
            <a:cxnSpLocks noChangeShapeType="1"/>
            <a:stCxn id="19465" idx="6"/>
            <a:endCxn id="19466" idx="2"/>
          </p:cNvCxnSpPr>
          <p:nvPr/>
        </p:nvCxnSpPr>
        <p:spPr bwMode="auto">
          <a:xfrm>
            <a:off x="6213475" y="3765550"/>
            <a:ext cx="15367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68" name="Text Box 12"/>
          <p:cNvSpPr txBox="1">
            <a:spLocks noChangeArrowheads="1"/>
          </p:cNvSpPr>
          <p:nvPr/>
        </p:nvSpPr>
        <p:spPr bwMode="auto">
          <a:xfrm>
            <a:off x="6527800" y="3352800"/>
            <a:ext cx="8763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i="0">
                <a:solidFill>
                  <a:srgbClr val="2F2B20"/>
                </a:solidFill>
              </a:rPr>
              <a:t>849</a:t>
            </a:r>
          </a:p>
          <a:p>
            <a:pPr algn="ctr" eaLnBrk="1" hangingPunct="1"/>
            <a:r>
              <a:rPr lang="en-US" i="0">
                <a:solidFill>
                  <a:srgbClr val="2F2B20"/>
                </a:solidFill>
              </a:rPr>
              <a:t>miles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Rectangle 2050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Applications</a:t>
            </a:r>
          </a:p>
        </p:txBody>
      </p:sp>
      <p:sp>
        <p:nvSpPr>
          <p:cNvPr id="20485" name="Rectangle 2051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85800" y="1524000"/>
            <a:ext cx="4114800" cy="4724400"/>
          </a:xfrm>
        </p:spPr>
        <p:txBody>
          <a:bodyPr/>
          <a:lstStyle/>
          <a:p>
            <a:pPr eaLnBrk="1" hangingPunct="1"/>
            <a:r>
              <a:rPr lang="en-US" sz="2400" b="1" dirty="0"/>
              <a:t>Electronic circuits</a:t>
            </a:r>
          </a:p>
          <a:p>
            <a:pPr lvl="1" eaLnBrk="1" hangingPunct="1"/>
            <a:r>
              <a:rPr lang="en-US" sz="2000" dirty="0"/>
              <a:t>Printed circuit board</a:t>
            </a:r>
          </a:p>
          <a:p>
            <a:pPr lvl="1" eaLnBrk="1" hangingPunct="1"/>
            <a:r>
              <a:rPr lang="en-US" sz="2000" dirty="0"/>
              <a:t>Integrated circuit</a:t>
            </a:r>
          </a:p>
          <a:p>
            <a:pPr eaLnBrk="1" hangingPunct="1"/>
            <a:r>
              <a:rPr lang="en-US" sz="2400" b="1" dirty="0"/>
              <a:t>Transportation networks</a:t>
            </a:r>
          </a:p>
          <a:p>
            <a:pPr lvl="1" eaLnBrk="1" hangingPunct="1"/>
            <a:r>
              <a:rPr lang="en-US" sz="2000" dirty="0"/>
              <a:t>Highway network</a:t>
            </a:r>
          </a:p>
          <a:p>
            <a:pPr lvl="1" eaLnBrk="1" hangingPunct="1"/>
            <a:r>
              <a:rPr lang="en-US" sz="2000" dirty="0"/>
              <a:t>Flight network</a:t>
            </a:r>
          </a:p>
          <a:p>
            <a:pPr eaLnBrk="1" hangingPunct="1"/>
            <a:r>
              <a:rPr lang="en-US" sz="2400" b="1" dirty="0"/>
              <a:t>Computer networks</a:t>
            </a:r>
          </a:p>
          <a:p>
            <a:pPr lvl="1" eaLnBrk="1" hangingPunct="1"/>
            <a:r>
              <a:rPr lang="en-US" sz="2000" dirty="0"/>
              <a:t>Local area network</a:t>
            </a:r>
          </a:p>
          <a:p>
            <a:pPr lvl="1" eaLnBrk="1" hangingPunct="1"/>
            <a:r>
              <a:rPr lang="en-US" sz="2000" dirty="0"/>
              <a:t>Internet</a:t>
            </a:r>
          </a:p>
          <a:p>
            <a:pPr lvl="1" eaLnBrk="1" hangingPunct="1"/>
            <a:r>
              <a:rPr lang="en-US" sz="2000" dirty="0"/>
              <a:t>Web</a:t>
            </a:r>
          </a:p>
          <a:p>
            <a:pPr eaLnBrk="1" hangingPunct="1"/>
            <a:r>
              <a:rPr lang="en-US" sz="2400" b="1" dirty="0"/>
              <a:t>Databases</a:t>
            </a:r>
          </a:p>
          <a:p>
            <a:pPr lvl="1" eaLnBrk="1" hangingPunct="1"/>
            <a:r>
              <a:rPr lang="en-US" sz="2000" dirty="0"/>
              <a:t>Entity-relationship diagram</a:t>
            </a:r>
          </a:p>
        </p:txBody>
      </p:sp>
      <p:sp>
        <p:nvSpPr>
          <p:cNvPr id="2048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F437396-1A00-CA4C-B94A-DAE96AB3F8B0}" type="slidenum">
              <a:rPr lang="en-US" sz="1400">
                <a:solidFill>
                  <a:srgbClr val="2F2B20"/>
                </a:solidFill>
              </a:rPr>
              <a:pPr eaLnBrk="1" hangingPunct="1"/>
              <a:t>224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0125" y="1524000"/>
            <a:ext cx="3406441" cy="4496502"/>
          </a:xfrm>
          <a:prstGeom prst="rect">
            <a:avLst/>
          </a:prstGeom>
        </p:spPr>
      </p:pic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Terminology</a:t>
            </a:r>
          </a:p>
        </p:txBody>
      </p:sp>
      <p:sp>
        <p:nvSpPr>
          <p:cNvPr id="21508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46906" y="1378744"/>
            <a:ext cx="5530057" cy="4859337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End vertices (or endpoints) of an edge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U and V are the endpoints of a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Edges incident on a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a, d, and b are incident on V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Adjacent vertices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U and V are adjacent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Degree of a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X has degree 5 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Parallel</a:t>
            </a:r>
            <a:r>
              <a:rPr lang="en-US" sz="2400" dirty="0"/>
              <a:t> </a:t>
            </a:r>
            <a:r>
              <a:rPr lang="en-US" sz="2400" b="1" dirty="0"/>
              <a:t>edges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h and </a:t>
            </a:r>
            <a:r>
              <a:rPr lang="en-US" sz="2000" dirty="0" err="1"/>
              <a:t>i</a:t>
            </a:r>
            <a:r>
              <a:rPr lang="en-US" sz="2000" dirty="0"/>
              <a:t> are parallel edges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Self-loop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j is a self-loop</a:t>
            </a:r>
          </a:p>
        </p:txBody>
      </p:sp>
      <p:sp>
        <p:nvSpPr>
          <p:cNvPr id="2150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150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94BE90BB-43AB-DD4E-95CF-6870422DA45A}" type="slidenum">
              <a:rPr lang="en-US" sz="1400">
                <a:solidFill>
                  <a:srgbClr val="2F2B20"/>
                </a:solidFill>
              </a:rPr>
              <a:pPr eaLnBrk="1" hangingPunct="1"/>
              <a:t>225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21509" name="Group 32"/>
          <p:cNvGrpSpPr>
            <a:grpSpLocks/>
          </p:cNvGrpSpPr>
          <p:nvPr/>
        </p:nvGrpSpPr>
        <p:grpSpPr bwMode="auto">
          <a:xfrm>
            <a:off x="4576763" y="2208213"/>
            <a:ext cx="4197350" cy="3200400"/>
            <a:chOff x="2808" y="1104"/>
            <a:chExt cx="2644" cy="2016"/>
          </a:xfrm>
        </p:grpSpPr>
        <p:sp>
          <p:nvSpPr>
            <p:cNvPr id="21510" name="Oval 4"/>
            <p:cNvSpPr>
              <a:spLocks noChangeArrowheads="1"/>
            </p:cNvSpPr>
            <p:nvPr/>
          </p:nvSpPr>
          <p:spPr bwMode="auto">
            <a:xfrm>
              <a:off x="3960" y="1680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X</a:t>
              </a:r>
            </a:p>
          </p:txBody>
        </p:sp>
        <p:sp>
          <p:nvSpPr>
            <p:cNvPr id="21511" name="Oval 5"/>
            <p:cNvSpPr>
              <a:spLocks noChangeArrowheads="1"/>
            </p:cNvSpPr>
            <p:nvPr/>
          </p:nvSpPr>
          <p:spPr bwMode="auto">
            <a:xfrm>
              <a:off x="2808" y="1680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U</a:t>
              </a:r>
            </a:p>
          </p:txBody>
        </p:sp>
        <p:sp>
          <p:nvSpPr>
            <p:cNvPr id="21512" name="Oval 6"/>
            <p:cNvSpPr>
              <a:spLocks noChangeArrowheads="1"/>
            </p:cNvSpPr>
            <p:nvPr/>
          </p:nvSpPr>
          <p:spPr bwMode="auto">
            <a:xfrm>
              <a:off x="3384" y="1104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V</a:t>
              </a:r>
            </a:p>
          </p:txBody>
        </p:sp>
        <p:sp>
          <p:nvSpPr>
            <p:cNvPr id="21513" name="Oval 7"/>
            <p:cNvSpPr>
              <a:spLocks noChangeArrowheads="1"/>
            </p:cNvSpPr>
            <p:nvPr/>
          </p:nvSpPr>
          <p:spPr bwMode="auto">
            <a:xfrm>
              <a:off x="3384" y="2256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W</a:t>
              </a:r>
            </a:p>
          </p:txBody>
        </p:sp>
        <p:sp>
          <p:nvSpPr>
            <p:cNvPr id="21514" name="Oval 8"/>
            <p:cNvSpPr>
              <a:spLocks noChangeArrowheads="1"/>
            </p:cNvSpPr>
            <p:nvPr/>
          </p:nvSpPr>
          <p:spPr bwMode="auto">
            <a:xfrm>
              <a:off x="4728" y="1680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Z</a:t>
              </a:r>
            </a:p>
          </p:txBody>
        </p:sp>
        <p:cxnSp>
          <p:nvCxnSpPr>
            <p:cNvPr id="21515" name="AutoShape 9"/>
            <p:cNvCxnSpPr>
              <a:cxnSpLocks noChangeShapeType="1"/>
              <a:stCxn id="21512" idx="3"/>
              <a:endCxn id="21511" idx="7"/>
            </p:cNvCxnSpPr>
            <p:nvPr/>
          </p:nvCxnSpPr>
          <p:spPr bwMode="auto">
            <a:xfrm flipH="1">
              <a:off x="3054" y="1356"/>
              <a:ext cx="372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16" name="AutoShape 10"/>
            <p:cNvCxnSpPr>
              <a:cxnSpLocks noChangeShapeType="1"/>
              <a:stCxn id="21513" idx="1"/>
              <a:endCxn id="21511" idx="5"/>
            </p:cNvCxnSpPr>
            <p:nvPr/>
          </p:nvCxnSpPr>
          <p:spPr bwMode="auto">
            <a:xfrm flipH="1" flipV="1">
              <a:off x="3054" y="1932"/>
              <a:ext cx="372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17" name="AutoShape 11"/>
            <p:cNvCxnSpPr>
              <a:cxnSpLocks noChangeShapeType="1"/>
              <a:stCxn id="21513" idx="7"/>
              <a:endCxn id="21510" idx="3"/>
            </p:cNvCxnSpPr>
            <p:nvPr/>
          </p:nvCxnSpPr>
          <p:spPr bwMode="auto">
            <a:xfrm flipV="1">
              <a:off x="3630" y="1932"/>
              <a:ext cx="372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18" name="AutoShape 13"/>
            <p:cNvCxnSpPr>
              <a:cxnSpLocks noChangeShapeType="1"/>
              <a:stCxn id="21512" idx="5"/>
              <a:endCxn id="21510" idx="1"/>
            </p:cNvCxnSpPr>
            <p:nvPr/>
          </p:nvCxnSpPr>
          <p:spPr bwMode="auto">
            <a:xfrm>
              <a:off x="3630" y="1356"/>
              <a:ext cx="372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19" name="AutoShape 14"/>
            <p:cNvCxnSpPr>
              <a:cxnSpLocks noChangeShapeType="1"/>
              <a:stCxn id="21512" idx="4"/>
              <a:endCxn id="21513" idx="0"/>
            </p:cNvCxnSpPr>
            <p:nvPr/>
          </p:nvCxnSpPr>
          <p:spPr bwMode="auto">
            <a:xfrm>
              <a:off x="3528" y="1398"/>
              <a:ext cx="0" cy="85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20" name="Oval 15"/>
            <p:cNvSpPr>
              <a:spLocks noChangeArrowheads="1"/>
            </p:cNvSpPr>
            <p:nvPr/>
          </p:nvSpPr>
          <p:spPr bwMode="auto">
            <a:xfrm>
              <a:off x="3966" y="2832"/>
              <a:ext cx="288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Y</a:t>
              </a:r>
            </a:p>
          </p:txBody>
        </p:sp>
        <p:cxnSp>
          <p:nvCxnSpPr>
            <p:cNvPr id="21521" name="AutoShape 16"/>
            <p:cNvCxnSpPr>
              <a:cxnSpLocks noChangeShapeType="1"/>
              <a:stCxn id="21513" idx="5"/>
              <a:endCxn id="21520" idx="1"/>
            </p:cNvCxnSpPr>
            <p:nvPr/>
          </p:nvCxnSpPr>
          <p:spPr bwMode="auto">
            <a:xfrm>
              <a:off x="3630" y="2508"/>
              <a:ext cx="378" cy="36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22" name="AutoShape 17"/>
            <p:cNvCxnSpPr>
              <a:cxnSpLocks noChangeShapeType="1"/>
              <a:stCxn id="21510" idx="4"/>
              <a:endCxn id="21520" idx="0"/>
            </p:cNvCxnSpPr>
            <p:nvPr/>
          </p:nvCxnSpPr>
          <p:spPr bwMode="auto">
            <a:xfrm>
              <a:off x="4104" y="1974"/>
              <a:ext cx="6" cy="852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23" name="Text Box 18"/>
            <p:cNvSpPr txBox="1">
              <a:spLocks noChangeArrowheads="1"/>
            </p:cNvSpPr>
            <p:nvPr/>
          </p:nvSpPr>
          <p:spPr bwMode="auto">
            <a:xfrm>
              <a:off x="3054" y="1254"/>
              <a:ext cx="2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a</a:t>
              </a:r>
            </a:p>
          </p:txBody>
        </p:sp>
        <p:sp>
          <p:nvSpPr>
            <p:cNvPr id="21524" name="Text Box 19"/>
            <p:cNvSpPr txBox="1">
              <a:spLocks noChangeArrowheads="1"/>
            </p:cNvSpPr>
            <p:nvPr/>
          </p:nvSpPr>
          <p:spPr bwMode="auto">
            <a:xfrm>
              <a:off x="3046" y="1974"/>
              <a:ext cx="20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c</a:t>
              </a:r>
            </a:p>
          </p:txBody>
        </p:sp>
        <p:sp>
          <p:nvSpPr>
            <p:cNvPr id="21525" name="Text Box 20"/>
            <p:cNvSpPr txBox="1">
              <a:spLocks noChangeArrowheads="1"/>
            </p:cNvSpPr>
            <p:nvPr/>
          </p:nvSpPr>
          <p:spPr bwMode="auto">
            <a:xfrm>
              <a:off x="3786" y="1254"/>
              <a:ext cx="2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b</a:t>
              </a:r>
            </a:p>
          </p:txBody>
        </p:sp>
        <p:sp>
          <p:nvSpPr>
            <p:cNvPr id="21526" name="Text Box 21"/>
            <p:cNvSpPr txBox="1">
              <a:spLocks noChangeArrowheads="1"/>
            </p:cNvSpPr>
            <p:nvPr/>
          </p:nvSpPr>
          <p:spPr bwMode="auto">
            <a:xfrm>
              <a:off x="3789" y="2004"/>
              <a:ext cx="2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e</a:t>
              </a:r>
            </a:p>
          </p:txBody>
        </p:sp>
        <p:sp>
          <p:nvSpPr>
            <p:cNvPr id="21527" name="Text Box 22"/>
            <p:cNvSpPr txBox="1">
              <a:spLocks noChangeArrowheads="1"/>
            </p:cNvSpPr>
            <p:nvPr/>
          </p:nvSpPr>
          <p:spPr bwMode="auto">
            <a:xfrm>
              <a:off x="3504" y="1680"/>
              <a:ext cx="2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d</a:t>
              </a:r>
            </a:p>
          </p:txBody>
        </p:sp>
        <p:sp>
          <p:nvSpPr>
            <p:cNvPr id="21528" name="Text Box 23"/>
            <p:cNvSpPr txBox="1">
              <a:spLocks noChangeArrowheads="1"/>
            </p:cNvSpPr>
            <p:nvPr/>
          </p:nvSpPr>
          <p:spPr bwMode="auto">
            <a:xfrm>
              <a:off x="3676" y="2646"/>
              <a:ext cx="17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f</a:t>
              </a:r>
            </a:p>
          </p:txBody>
        </p:sp>
        <p:sp>
          <p:nvSpPr>
            <p:cNvPr id="21529" name="Text Box 24"/>
            <p:cNvSpPr txBox="1">
              <a:spLocks noChangeArrowheads="1"/>
            </p:cNvSpPr>
            <p:nvPr/>
          </p:nvSpPr>
          <p:spPr bwMode="auto">
            <a:xfrm>
              <a:off x="4080" y="2292"/>
              <a:ext cx="2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g</a:t>
              </a:r>
            </a:p>
          </p:txBody>
        </p:sp>
        <p:sp>
          <p:nvSpPr>
            <p:cNvPr id="21530" name="Text Box 25"/>
            <p:cNvSpPr txBox="1">
              <a:spLocks noChangeArrowheads="1"/>
            </p:cNvSpPr>
            <p:nvPr/>
          </p:nvSpPr>
          <p:spPr bwMode="auto">
            <a:xfrm>
              <a:off x="4398" y="1392"/>
              <a:ext cx="2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h</a:t>
              </a:r>
            </a:p>
          </p:txBody>
        </p:sp>
        <p:sp>
          <p:nvSpPr>
            <p:cNvPr id="21531" name="Text Box 26"/>
            <p:cNvSpPr txBox="1">
              <a:spLocks noChangeArrowheads="1"/>
            </p:cNvSpPr>
            <p:nvPr/>
          </p:nvSpPr>
          <p:spPr bwMode="auto">
            <a:xfrm>
              <a:off x="4429" y="2016"/>
              <a:ext cx="16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i</a:t>
              </a:r>
            </a:p>
          </p:txBody>
        </p:sp>
        <p:sp>
          <p:nvSpPr>
            <p:cNvPr id="21532" name="Text Box 27"/>
            <p:cNvSpPr txBox="1">
              <a:spLocks noChangeArrowheads="1"/>
            </p:cNvSpPr>
            <p:nvPr/>
          </p:nvSpPr>
          <p:spPr bwMode="auto">
            <a:xfrm>
              <a:off x="5282" y="1392"/>
              <a:ext cx="17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j</a:t>
              </a:r>
            </a:p>
          </p:txBody>
        </p:sp>
        <p:cxnSp>
          <p:nvCxnSpPr>
            <p:cNvPr id="21533" name="AutoShape 29"/>
            <p:cNvCxnSpPr>
              <a:cxnSpLocks noChangeShapeType="1"/>
              <a:stCxn id="21510" idx="5"/>
              <a:endCxn id="21514" idx="3"/>
            </p:cNvCxnSpPr>
            <p:nvPr/>
          </p:nvCxnSpPr>
          <p:spPr bwMode="auto">
            <a:xfrm rot="16200000" flipH="1">
              <a:off x="4487" y="1651"/>
              <a:ext cx="1" cy="564"/>
            </a:xfrm>
            <a:prstGeom prst="curvedConnector3">
              <a:avLst>
                <a:gd name="adj1" fmla="val 7699995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34" name="AutoShape 30"/>
            <p:cNvCxnSpPr>
              <a:cxnSpLocks noChangeShapeType="1"/>
              <a:stCxn id="21510" idx="7"/>
              <a:endCxn id="21514" idx="1"/>
            </p:cNvCxnSpPr>
            <p:nvPr/>
          </p:nvCxnSpPr>
          <p:spPr bwMode="auto">
            <a:xfrm rot="5400000" flipV="1">
              <a:off x="4487" y="1435"/>
              <a:ext cx="1" cy="564"/>
            </a:xfrm>
            <a:prstGeom prst="curvedConnector3">
              <a:avLst>
                <a:gd name="adj1" fmla="val -6100005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35" name="AutoShape 31"/>
            <p:cNvCxnSpPr>
              <a:cxnSpLocks noChangeShapeType="1"/>
              <a:stCxn id="21514" idx="5"/>
              <a:endCxn id="21514" idx="7"/>
            </p:cNvCxnSpPr>
            <p:nvPr/>
          </p:nvCxnSpPr>
          <p:spPr bwMode="auto">
            <a:xfrm rot="5400000" flipH="1" flipV="1">
              <a:off x="4867" y="1823"/>
              <a:ext cx="216" cy="1"/>
            </a:xfrm>
            <a:prstGeom prst="curvedConnector5">
              <a:avLst>
                <a:gd name="adj1" fmla="val -44444"/>
                <a:gd name="adj2" fmla="val 40099986"/>
                <a:gd name="adj3" fmla="val 146759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4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Terminology (cont.)</a:t>
            </a:r>
          </a:p>
        </p:txBody>
      </p:sp>
      <p:sp>
        <p:nvSpPr>
          <p:cNvPr id="22535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95300" y="1417638"/>
            <a:ext cx="7019925" cy="4267200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Path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alternating vertices and edges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begins with a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ends with a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each edge is preceded and followed</a:t>
            </a:r>
            <a:br>
              <a:rPr lang="en-US" sz="2000" dirty="0"/>
            </a:br>
            <a:r>
              <a:rPr lang="en-US" sz="2000" dirty="0"/>
              <a:t>by its endpoints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Simple path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path such that all its vertices and edges </a:t>
            </a:r>
            <a:br>
              <a:rPr lang="en-US" sz="2000" dirty="0"/>
            </a:br>
            <a:r>
              <a:rPr lang="en-US" sz="2000" dirty="0"/>
              <a:t>are distinct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>
                <a:solidFill>
                  <a:srgbClr val="0000FF"/>
                </a:solidFill>
              </a:rPr>
              <a:t>Examples: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>
                <a:solidFill>
                  <a:srgbClr val="0000FF"/>
                </a:solidFill>
              </a:rPr>
              <a:t>P</a:t>
            </a:r>
            <a:r>
              <a:rPr lang="en-US" sz="2000" baseline="-25000" dirty="0">
                <a:solidFill>
                  <a:srgbClr val="0000FF"/>
                </a:solidFill>
              </a:rPr>
              <a:t>1 </a:t>
            </a:r>
            <a:r>
              <a:rPr lang="en-US" sz="2000" dirty="0">
                <a:solidFill>
                  <a:srgbClr val="0000FF"/>
                </a:solidFill>
              </a:rPr>
              <a:t>= (</a:t>
            </a:r>
            <a:r>
              <a:rPr lang="en-US" sz="2000" dirty="0" err="1">
                <a:solidFill>
                  <a:srgbClr val="0000FF"/>
                </a:solidFill>
              </a:rPr>
              <a:t>V,b,X,h,Z</a:t>
            </a:r>
            <a:r>
              <a:rPr lang="en-US" sz="2000" dirty="0">
                <a:solidFill>
                  <a:srgbClr val="0000FF"/>
                </a:solidFill>
              </a:rPr>
              <a:t>)  </a:t>
            </a:r>
            <a:r>
              <a:rPr lang="en-US" sz="2000" dirty="0"/>
              <a:t>is a simple path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>
                <a:solidFill>
                  <a:srgbClr val="0000FF"/>
                </a:solidFill>
              </a:rPr>
              <a:t>P</a:t>
            </a:r>
            <a:r>
              <a:rPr lang="en-US" sz="2000" baseline="-25000" dirty="0">
                <a:solidFill>
                  <a:srgbClr val="0000FF"/>
                </a:solidFill>
              </a:rPr>
              <a:t>2 </a:t>
            </a:r>
            <a:r>
              <a:rPr lang="en-US" sz="2000" dirty="0">
                <a:solidFill>
                  <a:srgbClr val="0000FF"/>
                </a:solidFill>
              </a:rPr>
              <a:t>= (</a:t>
            </a:r>
            <a:r>
              <a:rPr lang="en-US" sz="2000" dirty="0" err="1">
                <a:solidFill>
                  <a:srgbClr val="0000FF"/>
                </a:solidFill>
              </a:rPr>
              <a:t>U,c,W,e,X,g,Y,f,W,d,V</a:t>
            </a:r>
            <a:r>
              <a:rPr lang="en-US" sz="2000" dirty="0">
                <a:solidFill>
                  <a:srgbClr val="0000FF"/>
                </a:solidFill>
              </a:rPr>
              <a:t>)  </a:t>
            </a:r>
            <a:r>
              <a:rPr lang="en-US" sz="2000" dirty="0"/>
              <a:t>is a path that is not simple</a:t>
            </a:r>
          </a:p>
        </p:txBody>
      </p:sp>
      <p:sp>
        <p:nvSpPr>
          <p:cNvPr id="2252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253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25754F0-ED12-814D-B2F2-CF0ECABAC50E}" type="slidenum">
              <a:rPr lang="en-US" sz="1400">
                <a:solidFill>
                  <a:srgbClr val="2F2B20"/>
                </a:solidFill>
              </a:rPr>
              <a:pPr eaLnBrk="1" hangingPunct="1"/>
              <a:t>226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457825" y="1704975"/>
            <a:ext cx="3505200" cy="3200400"/>
            <a:chOff x="5105400" y="2362200"/>
            <a:chExt cx="3505200" cy="3200400"/>
          </a:xfrm>
        </p:grpSpPr>
        <p:sp>
          <p:nvSpPr>
            <p:cNvPr id="22531" name="Freeform 30"/>
            <p:cNvSpPr>
              <a:spLocks/>
            </p:cNvSpPr>
            <p:nvPr/>
          </p:nvSpPr>
          <p:spPr bwMode="auto">
            <a:xfrm>
              <a:off x="5572125" y="2905125"/>
              <a:ext cx="1515150" cy="2069929"/>
            </a:xfrm>
            <a:custGeom>
              <a:avLst/>
              <a:gdLst>
                <a:gd name="T0" fmla="*/ 742950 w 989"/>
                <a:gd name="T1" fmla="*/ 0 h 1354"/>
                <a:gd name="T2" fmla="*/ 819150 w 989"/>
                <a:gd name="T3" fmla="*/ 1352550 h 1354"/>
                <a:gd name="T4" fmla="*/ 1476375 w 989"/>
                <a:gd name="T5" fmla="*/ 2057400 h 1354"/>
                <a:gd name="T6" fmla="*/ 1381125 w 989"/>
                <a:gd name="T7" fmla="*/ 800100 h 1354"/>
                <a:gd name="T8" fmla="*/ 695325 w 989"/>
                <a:gd name="T9" fmla="*/ 1276350 h 1354"/>
                <a:gd name="T10" fmla="*/ 0 w 989"/>
                <a:gd name="T11" fmla="*/ 762000 h 13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89"/>
                <a:gd name="T19" fmla="*/ 0 h 1354"/>
                <a:gd name="T20" fmla="*/ 989 w 989"/>
                <a:gd name="T21" fmla="*/ 1354 h 1354"/>
                <a:gd name="connsiteX0" fmla="*/ 4732 w 9695"/>
                <a:gd name="connsiteY0" fmla="*/ 0 h 9628"/>
                <a:gd name="connsiteX1" fmla="*/ 5217 w 9695"/>
                <a:gd name="connsiteY1" fmla="*/ 6292 h 9628"/>
                <a:gd name="connsiteX2" fmla="*/ 9403 w 9695"/>
                <a:gd name="connsiteY2" fmla="*/ 9572 h 9628"/>
                <a:gd name="connsiteX3" fmla="*/ 8797 w 9695"/>
                <a:gd name="connsiteY3" fmla="*/ 3722 h 9628"/>
                <a:gd name="connsiteX4" fmla="*/ 4429 w 9695"/>
                <a:gd name="connsiteY4" fmla="*/ 5672 h 9628"/>
                <a:gd name="connsiteX5" fmla="*/ 0 w 9695"/>
                <a:gd name="connsiteY5" fmla="*/ 3545 h 9628"/>
                <a:gd name="connsiteX0" fmla="*/ 4881 w 9954"/>
                <a:gd name="connsiteY0" fmla="*/ 0 h 10002"/>
                <a:gd name="connsiteX1" fmla="*/ 6007 w 9954"/>
                <a:gd name="connsiteY1" fmla="*/ 6581 h 10002"/>
                <a:gd name="connsiteX2" fmla="*/ 9699 w 9954"/>
                <a:gd name="connsiteY2" fmla="*/ 9942 h 10002"/>
                <a:gd name="connsiteX3" fmla="*/ 9074 w 9954"/>
                <a:gd name="connsiteY3" fmla="*/ 3866 h 10002"/>
                <a:gd name="connsiteX4" fmla="*/ 4568 w 9954"/>
                <a:gd name="connsiteY4" fmla="*/ 5891 h 10002"/>
                <a:gd name="connsiteX5" fmla="*/ 0 w 9954"/>
                <a:gd name="connsiteY5" fmla="*/ 3682 h 1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4" h="10002">
                  <a:moveTo>
                    <a:pt x="4881" y="0"/>
                  </a:moveTo>
                  <a:cubicBezTo>
                    <a:pt x="4954" y="1090"/>
                    <a:pt x="5205" y="4924"/>
                    <a:pt x="6007" y="6581"/>
                  </a:cubicBezTo>
                  <a:cubicBezTo>
                    <a:pt x="6811" y="8239"/>
                    <a:pt x="9188" y="10394"/>
                    <a:pt x="9699" y="9942"/>
                  </a:cubicBezTo>
                  <a:cubicBezTo>
                    <a:pt x="10210" y="9490"/>
                    <a:pt x="9929" y="4541"/>
                    <a:pt x="9074" y="3866"/>
                  </a:cubicBezTo>
                  <a:cubicBezTo>
                    <a:pt x="8219" y="3191"/>
                    <a:pt x="6080" y="5922"/>
                    <a:pt x="4568" y="5891"/>
                  </a:cubicBezTo>
                  <a:cubicBezTo>
                    <a:pt x="3056" y="5860"/>
                    <a:pt x="949" y="4196"/>
                    <a:pt x="0" y="3682"/>
                  </a:cubicBezTo>
                </a:path>
              </a:pathLst>
            </a:cu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2532" name="Text Box 29"/>
            <p:cNvSpPr txBox="1">
              <a:spLocks noChangeArrowheads="1"/>
            </p:cNvSpPr>
            <p:nvPr/>
          </p:nvSpPr>
          <p:spPr bwMode="auto">
            <a:xfrm>
              <a:off x="7153275" y="2828925"/>
              <a:ext cx="4635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 dirty="0">
                  <a:solidFill>
                    <a:srgbClr val="675E47"/>
                  </a:solidFill>
                </a:rPr>
                <a:t>P</a:t>
              </a:r>
              <a:r>
                <a:rPr lang="en-US" i="0" baseline="-25000" dirty="0">
                  <a:solidFill>
                    <a:srgbClr val="675E47"/>
                  </a:solidFill>
                </a:rPr>
                <a:t>1</a:t>
              </a:r>
            </a:p>
          </p:txBody>
        </p:sp>
        <p:sp>
          <p:nvSpPr>
            <p:cNvPr id="22533" name="Freeform 28"/>
            <p:cNvSpPr>
              <a:spLocks/>
            </p:cNvSpPr>
            <p:nvPr/>
          </p:nvSpPr>
          <p:spPr bwMode="auto">
            <a:xfrm>
              <a:off x="6505575" y="2724150"/>
              <a:ext cx="1638300" cy="648134"/>
            </a:xfrm>
            <a:custGeom>
              <a:avLst/>
              <a:gdLst>
                <a:gd name="T0" fmla="*/ 0 w 1032"/>
                <a:gd name="T1" fmla="*/ 0 h 464"/>
                <a:gd name="T2" fmla="*/ 733425 w 1032"/>
                <a:gd name="T3" fmla="*/ 628650 h 464"/>
                <a:gd name="T4" fmla="*/ 1638300 w 1032"/>
                <a:gd name="T5" fmla="*/ 647700 h 464"/>
                <a:gd name="T6" fmla="*/ 0 60000 65536"/>
                <a:gd name="T7" fmla="*/ 0 60000 65536"/>
                <a:gd name="T8" fmla="*/ 0 60000 65536"/>
                <a:gd name="T9" fmla="*/ 0 w 1032"/>
                <a:gd name="T10" fmla="*/ 0 h 464"/>
                <a:gd name="T11" fmla="*/ 1032 w 1032"/>
                <a:gd name="T12" fmla="*/ 464 h 464"/>
                <a:gd name="connsiteX0" fmla="*/ 0 w 10000"/>
                <a:gd name="connsiteY0" fmla="*/ 0 h 8799"/>
                <a:gd name="connsiteX1" fmla="*/ 4826 w 10000"/>
                <a:gd name="connsiteY1" fmla="*/ 7629 h 8799"/>
                <a:gd name="connsiteX2" fmla="*/ 10000 w 10000"/>
                <a:gd name="connsiteY2" fmla="*/ 8793 h 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8799">
                  <a:moveTo>
                    <a:pt x="0" y="0"/>
                  </a:moveTo>
                  <a:cubicBezTo>
                    <a:pt x="746" y="1422"/>
                    <a:pt x="3159" y="6164"/>
                    <a:pt x="4826" y="7629"/>
                  </a:cubicBezTo>
                  <a:cubicBezTo>
                    <a:pt x="6492" y="9095"/>
                    <a:pt x="8847" y="8750"/>
                    <a:pt x="10000" y="8793"/>
                  </a:cubicBezTo>
                </a:path>
              </a:pathLst>
            </a:custGeom>
            <a:noFill/>
            <a:ln w="5715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2536" name="Oval 4"/>
            <p:cNvSpPr>
              <a:spLocks noChangeArrowheads="1"/>
            </p:cNvSpPr>
            <p:nvPr/>
          </p:nvSpPr>
          <p:spPr bwMode="auto">
            <a:xfrm>
              <a:off x="69342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X</a:t>
              </a:r>
            </a:p>
          </p:txBody>
        </p:sp>
        <p:sp>
          <p:nvSpPr>
            <p:cNvPr id="22537" name="Oval 5"/>
            <p:cNvSpPr>
              <a:spLocks noChangeArrowheads="1"/>
            </p:cNvSpPr>
            <p:nvPr/>
          </p:nvSpPr>
          <p:spPr bwMode="auto">
            <a:xfrm>
              <a:off x="51054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U</a:t>
              </a:r>
            </a:p>
          </p:txBody>
        </p:sp>
        <p:sp>
          <p:nvSpPr>
            <p:cNvPr id="22538" name="Oval 6"/>
            <p:cNvSpPr>
              <a:spLocks noChangeArrowheads="1"/>
            </p:cNvSpPr>
            <p:nvPr/>
          </p:nvSpPr>
          <p:spPr bwMode="auto">
            <a:xfrm>
              <a:off x="6019800" y="23622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V</a:t>
              </a:r>
            </a:p>
          </p:txBody>
        </p:sp>
        <p:sp>
          <p:nvSpPr>
            <p:cNvPr id="22539" name="Oval 7"/>
            <p:cNvSpPr>
              <a:spLocks noChangeArrowheads="1"/>
            </p:cNvSpPr>
            <p:nvPr/>
          </p:nvSpPr>
          <p:spPr bwMode="auto">
            <a:xfrm>
              <a:off x="6019800" y="41910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W</a:t>
              </a:r>
            </a:p>
          </p:txBody>
        </p:sp>
        <p:sp>
          <p:nvSpPr>
            <p:cNvPr id="22540" name="Oval 8"/>
            <p:cNvSpPr>
              <a:spLocks noChangeArrowheads="1"/>
            </p:cNvSpPr>
            <p:nvPr/>
          </p:nvSpPr>
          <p:spPr bwMode="auto">
            <a:xfrm>
              <a:off x="81534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Z</a:t>
              </a:r>
            </a:p>
          </p:txBody>
        </p:sp>
        <p:cxnSp>
          <p:nvCxnSpPr>
            <p:cNvPr id="22541" name="AutoShape 9"/>
            <p:cNvCxnSpPr>
              <a:cxnSpLocks noChangeShapeType="1"/>
              <a:stCxn id="22538" idx="3"/>
              <a:endCxn id="22537" idx="7"/>
            </p:cNvCxnSpPr>
            <p:nvPr/>
          </p:nvCxnSpPr>
          <p:spPr bwMode="auto">
            <a:xfrm flipH="1">
              <a:off x="5495925" y="27622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2" name="AutoShape 10"/>
            <p:cNvCxnSpPr>
              <a:cxnSpLocks noChangeShapeType="1"/>
              <a:stCxn id="22539" idx="1"/>
              <a:endCxn id="22537" idx="5"/>
            </p:cNvCxnSpPr>
            <p:nvPr/>
          </p:nvCxnSpPr>
          <p:spPr bwMode="auto">
            <a:xfrm flipH="1" flipV="1">
              <a:off x="5495925" y="36766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3" name="AutoShape 11"/>
            <p:cNvCxnSpPr>
              <a:cxnSpLocks noChangeShapeType="1"/>
              <a:stCxn id="22539" idx="7"/>
              <a:endCxn id="22536" idx="3"/>
            </p:cNvCxnSpPr>
            <p:nvPr/>
          </p:nvCxnSpPr>
          <p:spPr bwMode="auto">
            <a:xfrm flipV="1">
              <a:off x="6410325" y="36766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4" name="AutoShape 12"/>
            <p:cNvCxnSpPr>
              <a:cxnSpLocks noChangeShapeType="1"/>
              <a:stCxn id="22536" idx="6"/>
              <a:endCxn id="22540" idx="2"/>
            </p:cNvCxnSpPr>
            <p:nvPr/>
          </p:nvCxnSpPr>
          <p:spPr bwMode="auto">
            <a:xfrm>
              <a:off x="7400925" y="3505200"/>
              <a:ext cx="742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5" name="AutoShape 13"/>
            <p:cNvCxnSpPr>
              <a:cxnSpLocks noChangeShapeType="1"/>
              <a:stCxn id="22538" idx="5"/>
              <a:endCxn id="22536" idx="1"/>
            </p:cNvCxnSpPr>
            <p:nvPr/>
          </p:nvCxnSpPr>
          <p:spPr bwMode="auto">
            <a:xfrm>
              <a:off x="6410325" y="27622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6" name="AutoShape 14"/>
            <p:cNvCxnSpPr>
              <a:cxnSpLocks noChangeShapeType="1"/>
              <a:stCxn id="22538" idx="4"/>
              <a:endCxn id="22539" idx="0"/>
            </p:cNvCxnSpPr>
            <p:nvPr/>
          </p:nvCxnSpPr>
          <p:spPr bwMode="auto">
            <a:xfrm>
              <a:off x="6248400" y="2828925"/>
              <a:ext cx="0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547" name="Oval 15"/>
            <p:cNvSpPr>
              <a:spLocks noChangeArrowheads="1"/>
            </p:cNvSpPr>
            <p:nvPr/>
          </p:nvSpPr>
          <p:spPr bwMode="auto">
            <a:xfrm>
              <a:off x="6943725" y="51054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Y</a:t>
              </a:r>
            </a:p>
          </p:txBody>
        </p:sp>
        <p:cxnSp>
          <p:nvCxnSpPr>
            <p:cNvPr id="22548" name="AutoShape 16"/>
            <p:cNvCxnSpPr>
              <a:cxnSpLocks noChangeShapeType="1"/>
              <a:stCxn id="22539" idx="5"/>
              <a:endCxn id="22547" idx="1"/>
            </p:cNvCxnSpPr>
            <p:nvPr/>
          </p:nvCxnSpPr>
          <p:spPr bwMode="auto">
            <a:xfrm>
              <a:off x="6410325" y="4591050"/>
              <a:ext cx="600075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49" name="AutoShape 17"/>
            <p:cNvCxnSpPr>
              <a:cxnSpLocks noChangeShapeType="1"/>
              <a:stCxn id="22536" idx="4"/>
              <a:endCxn id="22547" idx="0"/>
            </p:cNvCxnSpPr>
            <p:nvPr/>
          </p:nvCxnSpPr>
          <p:spPr bwMode="auto">
            <a:xfrm>
              <a:off x="7162800" y="3743325"/>
              <a:ext cx="9525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550" name="Text Box 18"/>
            <p:cNvSpPr txBox="1">
              <a:spLocks noChangeArrowheads="1"/>
            </p:cNvSpPr>
            <p:nvPr/>
          </p:nvSpPr>
          <p:spPr bwMode="auto">
            <a:xfrm>
              <a:off x="5495925" y="2600325"/>
              <a:ext cx="3444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a</a:t>
              </a:r>
            </a:p>
          </p:txBody>
        </p:sp>
        <p:sp>
          <p:nvSpPr>
            <p:cNvPr id="22551" name="Text Box 19"/>
            <p:cNvSpPr txBox="1">
              <a:spLocks noChangeArrowheads="1"/>
            </p:cNvSpPr>
            <p:nvPr/>
          </p:nvSpPr>
          <p:spPr bwMode="auto">
            <a:xfrm>
              <a:off x="5483225" y="3743325"/>
              <a:ext cx="3254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c</a:t>
              </a:r>
            </a:p>
          </p:txBody>
        </p:sp>
        <p:sp>
          <p:nvSpPr>
            <p:cNvPr id="22552" name="Text Box 20"/>
            <p:cNvSpPr txBox="1">
              <a:spLocks noChangeArrowheads="1"/>
            </p:cNvSpPr>
            <p:nvPr/>
          </p:nvSpPr>
          <p:spPr bwMode="auto">
            <a:xfrm>
              <a:off x="6705600" y="25908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b</a:t>
              </a:r>
            </a:p>
          </p:txBody>
        </p:sp>
        <p:sp>
          <p:nvSpPr>
            <p:cNvPr id="22553" name="Text Box 21"/>
            <p:cNvSpPr txBox="1">
              <a:spLocks noChangeArrowheads="1"/>
            </p:cNvSpPr>
            <p:nvPr/>
          </p:nvSpPr>
          <p:spPr bwMode="auto">
            <a:xfrm>
              <a:off x="6629400" y="3810000"/>
              <a:ext cx="3444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e</a:t>
              </a:r>
            </a:p>
          </p:txBody>
        </p:sp>
        <p:sp>
          <p:nvSpPr>
            <p:cNvPr id="22554" name="Text Box 22"/>
            <p:cNvSpPr txBox="1">
              <a:spLocks noChangeArrowheads="1"/>
            </p:cNvSpPr>
            <p:nvPr/>
          </p:nvSpPr>
          <p:spPr bwMode="auto">
            <a:xfrm>
              <a:off x="5943600" y="3124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d</a:t>
              </a:r>
            </a:p>
          </p:txBody>
        </p:sp>
        <p:sp>
          <p:nvSpPr>
            <p:cNvPr id="22555" name="Text Box 23"/>
            <p:cNvSpPr txBox="1">
              <a:spLocks noChangeArrowheads="1"/>
            </p:cNvSpPr>
            <p:nvPr/>
          </p:nvSpPr>
          <p:spPr bwMode="auto">
            <a:xfrm>
              <a:off x="6483350" y="4810125"/>
              <a:ext cx="2809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f</a:t>
              </a:r>
            </a:p>
          </p:txBody>
        </p:sp>
        <p:sp>
          <p:nvSpPr>
            <p:cNvPr id="22556" name="Text Box 24"/>
            <p:cNvSpPr txBox="1">
              <a:spLocks noChangeArrowheads="1"/>
            </p:cNvSpPr>
            <p:nvPr/>
          </p:nvSpPr>
          <p:spPr bwMode="auto">
            <a:xfrm>
              <a:off x="7124700" y="424815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g</a:t>
              </a:r>
            </a:p>
          </p:txBody>
        </p:sp>
        <p:sp>
          <p:nvSpPr>
            <p:cNvPr id="22557" name="Text Box 25"/>
            <p:cNvSpPr txBox="1">
              <a:spLocks noChangeArrowheads="1"/>
            </p:cNvSpPr>
            <p:nvPr/>
          </p:nvSpPr>
          <p:spPr bwMode="auto">
            <a:xfrm>
              <a:off x="7629525" y="3505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h</a:t>
              </a:r>
            </a:p>
          </p:txBody>
        </p:sp>
        <p:sp>
          <p:nvSpPr>
            <p:cNvPr id="22558" name="Text Box 31"/>
            <p:cNvSpPr txBox="1">
              <a:spLocks noChangeArrowheads="1"/>
            </p:cNvSpPr>
            <p:nvPr/>
          </p:nvSpPr>
          <p:spPr bwMode="auto">
            <a:xfrm>
              <a:off x="5791200" y="3505200"/>
              <a:ext cx="4635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9CBEBD"/>
                  </a:solidFill>
                </a:rPr>
                <a:t>P</a:t>
              </a:r>
              <a:r>
                <a:rPr lang="en-US" i="0" baseline="-25000">
                  <a:solidFill>
                    <a:srgbClr val="9CBEBD"/>
                  </a:solidFill>
                </a:rPr>
                <a:t>2</a:t>
              </a: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6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Terminology (cont.)</a:t>
            </a:r>
          </a:p>
        </p:txBody>
      </p:sp>
      <p:sp>
        <p:nvSpPr>
          <p:cNvPr id="23557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85800" y="1304131"/>
            <a:ext cx="7543800" cy="4419600"/>
          </a:xfrm>
        </p:spPr>
        <p:txBody>
          <a:bodyPr>
            <a:noAutofit/>
          </a:bodyPr>
          <a:lstStyle/>
          <a:p>
            <a:pPr eaLnBrk="1" hangingPunct="1"/>
            <a:r>
              <a:rPr lang="en-US" sz="2400" b="1" dirty="0"/>
              <a:t>Cycle</a:t>
            </a:r>
          </a:p>
          <a:p>
            <a:pPr lvl="1" eaLnBrk="1" hangingPunct="1"/>
            <a:r>
              <a:rPr lang="en-US" sz="2000" dirty="0"/>
              <a:t>circular sequence of alternating vertices and edges </a:t>
            </a:r>
          </a:p>
          <a:p>
            <a:pPr lvl="1" eaLnBrk="1" hangingPunct="1"/>
            <a:r>
              <a:rPr lang="en-US" sz="2000" dirty="0"/>
              <a:t>each edge is preceded and followed by its endpoints</a:t>
            </a:r>
          </a:p>
          <a:p>
            <a:pPr eaLnBrk="1" hangingPunct="1"/>
            <a:r>
              <a:rPr lang="en-US" sz="2400" b="1" dirty="0"/>
              <a:t>Simple cycle</a:t>
            </a:r>
          </a:p>
          <a:p>
            <a:pPr lvl="1" eaLnBrk="1" hangingPunct="1"/>
            <a:r>
              <a:rPr lang="en-US" sz="2000" dirty="0"/>
              <a:t>cycle such that all its vertices and </a:t>
            </a:r>
            <a:br>
              <a:rPr lang="en-US" sz="2000" dirty="0"/>
            </a:br>
            <a:r>
              <a:rPr lang="en-US" sz="2000" dirty="0"/>
              <a:t>edges are distinct</a:t>
            </a:r>
          </a:p>
          <a:p>
            <a:pPr eaLnBrk="1" hangingPunct="1"/>
            <a:r>
              <a:rPr lang="en-US" sz="2400" b="1" dirty="0">
                <a:solidFill>
                  <a:srgbClr val="0000FF"/>
                </a:solidFill>
              </a:rPr>
              <a:t>Examples:</a:t>
            </a:r>
          </a:p>
          <a:p>
            <a:pPr lvl="1" eaLnBrk="1" hangingPunct="1"/>
            <a:r>
              <a:rPr lang="en-US" sz="2000" dirty="0">
                <a:solidFill>
                  <a:srgbClr val="0000FF"/>
                </a:solidFill>
              </a:rPr>
              <a:t>C</a:t>
            </a:r>
            <a:r>
              <a:rPr lang="en-US" sz="2000" baseline="-25000" dirty="0">
                <a:solidFill>
                  <a:srgbClr val="0000FF"/>
                </a:solidFill>
              </a:rPr>
              <a:t>1 </a:t>
            </a:r>
            <a:r>
              <a:rPr lang="en-US" sz="2000" dirty="0">
                <a:solidFill>
                  <a:srgbClr val="0000FF"/>
                </a:solidFill>
              </a:rPr>
              <a:t>= (</a:t>
            </a:r>
            <a:r>
              <a:rPr lang="en-US" sz="2000" dirty="0" err="1">
                <a:solidFill>
                  <a:srgbClr val="0000FF"/>
                </a:solidFill>
              </a:rPr>
              <a:t>V,b,X,g,Y,f,W,c,U,a</a:t>
            </a:r>
            <a:r>
              <a:rPr lang="en-US" sz="2000" dirty="0">
                <a:solidFill>
                  <a:srgbClr val="0000FF"/>
                </a:solidFill>
              </a:rPr>
              <a:t>,</a:t>
            </a:r>
            <a:r>
              <a:rPr lang="en-US" sz="2000" dirty="0">
                <a:solidFill>
                  <a:srgbClr val="0000FF"/>
                </a:solidFill>
                <a:sym typeface="Symbol" charset="0"/>
              </a:rPr>
              <a:t></a:t>
            </a:r>
            <a:r>
              <a:rPr lang="en-US" sz="2000" dirty="0">
                <a:solidFill>
                  <a:srgbClr val="0000FF"/>
                </a:solidFill>
              </a:rPr>
              <a:t>) </a:t>
            </a:r>
            <a:br>
              <a:rPr lang="en-US" sz="2000" dirty="0">
                <a:solidFill>
                  <a:srgbClr val="0000FF"/>
                </a:solidFill>
              </a:rPr>
            </a:br>
            <a:r>
              <a:rPr lang="en-US" sz="2000" dirty="0"/>
              <a:t>is a simple cycle</a:t>
            </a:r>
          </a:p>
          <a:p>
            <a:pPr lvl="1" eaLnBrk="1" hangingPunct="1"/>
            <a:r>
              <a:rPr lang="en-US" sz="2000" dirty="0">
                <a:solidFill>
                  <a:srgbClr val="0000FF"/>
                </a:solidFill>
              </a:rPr>
              <a:t>C</a:t>
            </a:r>
            <a:r>
              <a:rPr lang="en-US" sz="2000" baseline="-25000" dirty="0">
                <a:solidFill>
                  <a:srgbClr val="0000FF"/>
                </a:solidFill>
              </a:rPr>
              <a:t>2 </a:t>
            </a:r>
            <a:r>
              <a:rPr lang="en-US" sz="2000" dirty="0">
                <a:solidFill>
                  <a:srgbClr val="0000FF"/>
                </a:solidFill>
              </a:rPr>
              <a:t>= (</a:t>
            </a:r>
            <a:r>
              <a:rPr lang="en-US" sz="2000" dirty="0" err="1">
                <a:solidFill>
                  <a:srgbClr val="0000FF"/>
                </a:solidFill>
              </a:rPr>
              <a:t>U,c,W,e,X,g,Y,f,W,d,V,a</a:t>
            </a:r>
            <a:r>
              <a:rPr lang="en-US" sz="2000" dirty="0">
                <a:solidFill>
                  <a:srgbClr val="0000FF"/>
                </a:solidFill>
              </a:rPr>
              <a:t>,</a:t>
            </a:r>
            <a:r>
              <a:rPr lang="en-US" sz="2000" dirty="0">
                <a:solidFill>
                  <a:srgbClr val="0000FF"/>
                </a:solidFill>
                <a:sym typeface="Symbol" charset="0"/>
              </a:rPr>
              <a:t></a:t>
            </a:r>
            <a:r>
              <a:rPr lang="en-US" sz="2000" dirty="0">
                <a:solidFill>
                  <a:srgbClr val="0000FF"/>
                </a:solidFill>
              </a:rPr>
              <a:t>) </a:t>
            </a:r>
            <a:br>
              <a:rPr lang="en-US" sz="2000" dirty="0"/>
            </a:br>
            <a:r>
              <a:rPr lang="en-US" sz="2000" dirty="0"/>
              <a:t>is a cycle that is not simple</a:t>
            </a:r>
          </a:p>
        </p:txBody>
      </p:sp>
      <p:sp>
        <p:nvSpPr>
          <p:cNvPr id="2355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355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691A85D9-51EE-A241-AD61-B92E19F1A6F0}" type="slidenum">
              <a:rPr lang="en-US" sz="1400">
                <a:solidFill>
                  <a:srgbClr val="2F2B20"/>
                </a:solidFill>
              </a:rPr>
              <a:pPr eaLnBrk="1" hangingPunct="1"/>
              <a:t>227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287963" y="2694781"/>
            <a:ext cx="3505200" cy="3200400"/>
            <a:chOff x="4876800" y="2362200"/>
            <a:chExt cx="3505200" cy="3200400"/>
          </a:xfrm>
        </p:grpSpPr>
        <p:sp>
          <p:nvSpPr>
            <p:cNvPr id="23555" name="Freeform 6"/>
            <p:cNvSpPr>
              <a:spLocks/>
            </p:cNvSpPr>
            <p:nvPr/>
          </p:nvSpPr>
          <p:spPr bwMode="auto">
            <a:xfrm>
              <a:off x="5067300" y="2667000"/>
              <a:ext cx="2182813" cy="2652713"/>
            </a:xfrm>
            <a:custGeom>
              <a:avLst/>
              <a:gdLst>
                <a:gd name="T0" fmla="*/ 1209675 w 1375"/>
                <a:gd name="T1" fmla="*/ 57150 h 1671"/>
                <a:gd name="T2" fmla="*/ 1933575 w 1375"/>
                <a:gd name="T3" fmla="*/ 828675 h 1671"/>
                <a:gd name="T4" fmla="*/ 1866900 w 1375"/>
                <a:gd name="T5" fmla="*/ 2647950 h 1671"/>
                <a:gd name="T6" fmla="*/ 38100 w 1375"/>
                <a:gd name="T7" fmla="*/ 800100 h 1671"/>
                <a:gd name="T8" fmla="*/ 723900 w 1375"/>
                <a:gd name="T9" fmla="*/ 0 h 16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5"/>
                <a:gd name="T16" fmla="*/ 0 h 1671"/>
                <a:gd name="T17" fmla="*/ 1375 w 1375"/>
                <a:gd name="T18" fmla="*/ 1671 h 16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5" h="1671">
                  <a:moveTo>
                    <a:pt x="762" y="36"/>
                  </a:moveTo>
                  <a:cubicBezTo>
                    <a:pt x="838" y="117"/>
                    <a:pt x="1149" y="250"/>
                    <a:pt x="1218" y="522"/>
                  </a:cubicBezTo>
                  <a:cubicBezTo>
                    <a:pt x="1287" y="794"/>
                    <a:pt x="1375" y="1671"/>
                    <a:pt x="1176" y="1668"/>
                  </a:cubicBezTo>
                  <a:cubicBezTo>
                    <a:pt x="977" y="1665"/>
                    <a:pt x="0" y="798"/>
                    <a:pt x="24" y="504"/>
                  </a:cubicBezTo>
                  <a:cubicBezTo>
                    <a:pt x="48" y="210"/>
                    <a:pt x="366" y="105"/>
                    <a:pt x="456" y="0"/>
                  </a:cubicBezTo>
                </a:path>
              </a:pathLst>
            </a:custGeom>
            <a:noFill/>
            <a:ln w="5715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3558" name="Freeform 4"/>
            <p:cNvSpPr>
              <a:spLocks/>
            </p:cNvSpPr>
            <p:nvPr/>
          </p:nvSpPr>
          <p:spPr bwMode="auto">
            <a:xfrm>
              <a:off x="5343525" y="2735263"/>
              <a:ext cx="1570038" cy="2319337"/>
            </a:xfrm>
            <a:custGeom>
              <a:avLst/>
              <a:gdLst>
                <a:gd name="T0" fmla="*/ 9525 w 989"/>
                <a:gd name="T1" fmla="*/ 617537 h 1461"/>
                <a:gd name="T2" fmla="*/ 704850 w 989"/>
                <a:gd name="T3" fmla="*/ 150812 h 1461"/>
                <a:gd name="T4" fmla="*/ 819150 w 989"/>
                <a:gd name="T5" fmla="*/ 1522412 h 1461"/>
                <a:gd name="T6" fmla="*/ 1476375 w 989"/>
                <a:gd name="T7" fmla="*/ 2227262 h 1461"/>
                <a:gd name="T8" fmla="*/ 1381125 w 989"/>
                <a:gd name="T9" fmla="*/ 969962 h 1461"/>
                <a:gd name="T10" fmla="*/ 695325 w 989"/>
                <a:gd name="T11" fmla="*/ 1446212 h 1461"/>
                <a:gd name="T12" fmla="*/ 0 w 989"/>
                <a:gd name="T13" fmla="*/ 931862 h 1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89"/>
                <a:gd name="T22" fmla="*/ 0 h 1461"/>
                <a:gd name="T23" fmla="*/ 989 w 989"/>
                <a:gd name="T24" fmla="*/ 1461 h 1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89" h="1461">
                  <a:moveTo>
                    <a:pt x="6" y="389"/>
                  </a:moveTo>
                  <a:cubicBezTo>
                    <a:pt x="79" y="341"/>
                    <a:pt x="359" y="0"/>
                    <a:pt x="444" y="95"/>
                  </a:cubicBezTo>
                  <a:cubicBezTo>
                    <a:pt x="529" y="190"/>
                    <a:pt x="435" y="741"/>
                    <a:pt x="516" y="959"/>
                  </a:cubicBezTo>
                  <a:cubicBezTo>
                    <a:pt x="597" y="1177"/>
                    <a:pt x="871" y="1461"/>
                    <a:pt x="930" y="1403"/>
                  </a:cubicBezTo>
                  <a:cubicBezTo>
                    <a:pt x="989" y="1345"/>
                    <a:pt x="952" y="693"/>
                    <a:pt x="870" y="611"/>
                  </a:cubicBezTo>
                  <a:cubicBezTo>
                    <a:pt x="788" y="529"/>
                    <a:pt x="583" y="915"/>
                    <a:pt x="438" y="911"/>
                  </a:cubicBezTo>
                  <a:cubicBezTo>
                    <a:pt x="293" y="907"/>
                    <a:pt x="91" y="654"/>
                    <a:pt x="0" y="587"/>
                  </a:cubicBezTo>
                </a:path>
              </a:pathLst>
            </a:cu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3559" name="Text Box 5"/>
            <p:cNvSpPr txBox="1">
              <a:spLocks noChangeArrowheads="1"/>
            </p:cNvSpPr>
            <p:nvPr/>
          </p:nvSpPr>
          <p:spPr bwMode="auto">
            <a:xfrm>
              <a:off x="7142163" y="3886200"/>
              <a:ext cx="477837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675E47"/>
                  </a:solidFill>
                </a:rPr>
                <a:t>C</a:t>
              </a:r>
              <a:r>
                <a:rPr lang="en-US" i="0" baseline="-25000">
                  <a:solidFill>
                    <a:srgbClr val="675E47"/>
                  </a:solidFill>
                </a:rPr>
                <a:t>1</a:t>
              </a:r>
            </a:p>
          </p:txBody>
        </p:sp>
        <p:sp>
          <p:nvSpPr>
            <p:cNvPr id="23560" name="Oval 7"/>
            <p:cNvSpPr>
              <a:spLocks noChangeArrowheads="1"/>
            </p:cNvSpPr>
            <p:nvPr/>
          </p:nvSpPr>
          <p:spPr bwMode="auto">
            <a:xfrm>
              <a:off x="67056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X</a:t>
              </a:r>
            </a:p>
          </p:txBody>
        </p:sp>
        <p:sp>
          <p:nvSpPr>
            <p:cNvPr id="23561" name="Oval 8"/>
            <p:cNvSpPr>
              <a:spLocks noChangeArrowheads="1"/>
            </p:cNvSpPr>
            <p:nvPr/>
          </p:nvSpPr>
          <p:spPr bwMode="auto">
            <a:xfrm>
              <a:off x="48768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U</a:t>
              </a:r>
            </a:p>
          </p:txBody>
        </p:sp>
        <p:sp>
          <p:nvSpPr>
            <p:cNvPr id="23562" name="Oval 9"/>
            <p:cNvSpPr>
              <a:spLocks noChangeArrowheads="1"/>
            </p:cNvSpPr>
            <p:nvPr/>
          </p:nvSpPr>
          <p:spPr bwMode="auto">
            <a:xfrm>
              <a:off x="5791200" y="23622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V</a:t>
              </a:r>
            </a:p>
          </p:txBody>
        </p:sp>
        <p:sp>
          <p:nvSpPr>
            <p:cNvPr id="23563" name="Oval 10"/>
            <p:cNvSpPr>
              <a:spLocks noChangeArrowheads="1"/>
            </p:cNvSpPr>
            <p:nvPr/>
          </p:nvSpPr>
          <p:spPr bwMode="auto">
            <a:xfrm>
              <a:off x="5791200" y="41910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W</a:t>
              </a:r>
            </a:p>
          </p:txBody>
        </p:sp>
        <p:sp>
          <p:nvSpPr>
            <p:cNvPr id="23564" name="Oval 11"/>
            <p:cNvSpPr>
              <a:spLocks noChangeArrowheads="1"/>
            </p:cNvSpPr>
            <p:nvPr/>
          </p:nvSpPr>
          <p:spPr bwMode="auto">
            <a:xfrm>
              <a:off x="7924800" y="32766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Z</a:t>
              </a:r>
            </a:p>
          </p:txBody>
        </p:sp>
        <p:cxnSp>
          <p:nvCxnSpPr>
            <p:cNvPr id="23565" name="AutoShape 12"/>
            <p:cNvCxnSpPr>
              <a:cxnSpLocks noChangeShapeType="1"/>
              <a:stCxn id="23562" idx="3"/>
              <a:endCxn id="23561" idx="7"/>
            </p:cNvCxnSpPr>
            <p:nvPr/>
          </p:nvCxnSpPr>
          <p:spPr bwMode="auto">
            <a:xfrm flipH="1">
              <a:off x="5267325" y="27622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6" name="AutoShape 13"/>
            <p:cNvCxnSpPr>
              <a:cxnSpLocks noChangeShapeType="1"/>
              <a:stCxn id="23563" idx="1"/>
              <a:endCxn id="23561" idx="5"/>
            </p:cNvCxnSpPr>
            <p:nvPr/>
          </p:nvCxnSpPr>
          <p:spPr bwMode="auto">
            <a:xfrm flipH="1" flipV="1">
              <a:off x="5267325" y="36766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7" name="AutoShape 14"/>
            <p:cNvCxnSpPr>
              <a:cxnSpLocks noChangeShapeType="1"/>
              <a:stCxn id="23563" idx="7"/>
              <a:endCxn id="23560" idx="3"/>
            </p:cNvCxnSpPr>
            <p:nvPr/>
          </p:nvCxnSpPr>
          <p:spPr bwMode="auto">
            <a:xfrm flipV="1">
              <a:off x="6181725" y="36766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8" name="AutoShape 15"/>
            <p:cNvCxnSpPr>
              <a:cxnSpLocks noChangeShapeType="1"/>
              <a:stCxn id="23560" idx="6"/>
              <a:endCxn id="23564" idx="2"/>
            </p:cNvCxnSpPr>
            <p:nvPr/>
          </p:nvCxnSpPr>
          <p:spPr bwMode="auto">
            <a:xfrm>
              <a:off x="7172325" y="3505200"/>
              <a:ext cx="742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69" name="AutoShape 16"/>
            <p:cNvCxnSpPr>
              <a:cxnSpLocks noChangeShapeType="1"/>
              <a:stCxn id="23562" idx="5"/>
              <a:endCxn id="23560" idx="1"/>
            </p:cNvCxnSpPr>
            <p:nvPr/>
          </p:nvCxnSpPr>
          <p:spPr bwMode="auto">
            <a:xfrm>
              <a:off x="6181725" y="2762250"/>
              <a:ext cx="590550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70" name="AutoShape 17"/>
            <p:cNvCxnSpPr>
              <a:cxnSpLocks noChangeShapeType="1"/>
              <a:stCxn id="23562" idx="4"/>
              <a:endCxn id="23563" idx="0"/>
            </p:cNvCxnSpPr>
            <p:nvPr/>
          </p:nvCxnSpPr>
          <p:spPr bwMode="auto">
            <a:xfrm>
              <a:off x="6019800" y="2828925"/>
              <a:ext cx="0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71" name="Oval 18"/>
            <p:cNvSpPr>
              <a:spLocks noChangeArrowheads="1"/>
            </p:cNvSpPr>
            <p:nvPr/>
          </p:nvSpPr>
          <p:spPr bwMode="auto">
            <a:xfrm>
              <a:off x="6715125" y="5105400"/>
              <a:ext cx="457200" cy="4572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rPr>
                <a:t>Y</a:t>
              </a:r>
            </a:p>
          </p:txBody>
        </p:sp>
        <p:cxnSp>
          <p:nvCxnSpPr>
            <p:cNvPr id="23572" name="AutoShape 19"/>
            <p:cNvCxnSpPr>
              <a:cxnSpLocks noChangeShapeType="1"/>
              <a:stCxn id="23563" idx="5"/>
              <a:endCxn id="23571" idx="1"/>
            </p:cNvCxnSpPr>
            <p:nvPr/>
          </p:nvCxnSpPr>
          <p:spPr bwMode="auto">
            <a:xfrm>
              <a:off x="6181725" y="4591050"/>
              <a:ext cx="600075" cy="57150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73" name="AutoShape 20"/>
            <p:cNvCxnSpPr>
              <a:cxnSpLocks noChangeShapeType="1"/>
              <a:stCxn id="23560" idx="4"/>
              <a:endCxn id="23571" idx="0"/>
            </p:cNvCxnSpPr>
            <p:nvPr/>
          </p:nvCxnSpPr>
          <p:spPr bwMode="auto">
            <a:xfrm>
              <a:off x="6934200" y="3743325"/>
              <a:ext cx="9525" cy="13525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574" name="Text Box 21"/>
            <p:cNvSpPr txBox="1">
              <a:spLocks noChangeArrowheads="1"/>
            </p:cNvSpPr>
            <p:nvPr/>
          </p:nvSpPr>
          <p:spPr bwMode="auto">
            <a:xfrm>
              <a:off x="5105400" y="2590800"/>
              <a:ext cx="3444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a</a:t>
              </a:r>
            </a:p>
          </p:txBody>
        </p:sp>
        <p:sp>
          <p:nvSpPr>
            <p:cNvPr id="23575" name="Text Box 22"/>
            <p:cNvSpPr txBox="1">
              <a:spLocks noChangeArrowheads="1"/>
            </p:cNvSpPr>
            <p:nvPr/>
          </p:nvSpPr>
          <p:spPr bwMode="auto">
            <a:xfrm>
              <a:off x="5105400" y="3962400"/>
              <a:ext cx="3254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c</a:t>
              </a:r>
            </a:p>
          </p:txBody>
        </p:sp>
        <p:sp>
          <p:nvSpPr>
            <p:cNvPr id="23576" name="Text Box 23"/>
            <p:cNvSpPr txBox="1">
              <a:spLocks noChangeArrowheads="1"/>
            </p:cNvSpPr>
            <p:nvPr/>
          </p:nvSpPr>
          <p:spPr bwMode="auto">
            <a:xfrm>
              <a:off x="6553200" y="25908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b</a:t>
              </a:r>
            </a:p>
          </p:txBody>
        </p:sp>
        <p:sp>
          <p:nvSpPr>
            <p:cNvPr id="23577" name="Text Box 24"/>
            <p:cNvSpPr txBox="1">
              <a:spLocks noChangeArrowheads="1"/>
            </p:cNvSpPr>
            <p:nvPr/>
          </p:nvSpPr>
          <p:spPr bwMode="auto">
            <a:xfrm>
              <a:off x="6400800" y="3810000"/>
              <a:ext cx="3444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e</a:t>
              </a:r>
            </a:p>
          </p:txBody>
        </p:sp>
        <p:sp>
          <p:nvSpPr>
            <p:cNvPr id="23578" name="Text Box 25"/>
            <p:cNvSpPr txBox="1">
              <a:spLocks noChangeArrowheads="1"/>
            </p:cNvSpPr>
            <p:nvPr/>
          </p:nvSpPr>
          <p:spPr bwMode="auto">
            <a:xfrm>
              <a:off x="5715000" y="3124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d</a:t>
              </a:r>
            </a:p>
          </p:txBody>
        </p:sp>
        <p:sp>
          <p:nvSpPr>
            <p:cNvPr id="23579" name="Text Box 26"/>
            <p:cNvSpPr txBox="1">
              <a:spLocks noChangeArrowheads="1"/>
            </p:cNvSpPr>
            <p:nvPr/>
          </p:nvSpPr>
          <p:spPr bwMode="auto">
            <a:xfrm>
              <a:off x="6086475" y="4895850"/>
              <a:ext cx="2809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f</a:t>
              </a:r>
            </a:p>
          </p:txBody>
        </p:sp>
        <p:sp>
          <p:nvSpPr>
            <p:cNvPr id="23580" name="Text Box 27"/>
            <p:cNvSpPr txBox="1">
              <a:spLocks noChangeArrowheads="1"/>
            </p:cNvSpPr>
            <p:nvPr/>
          </p:nvSpPr>
          <p:spPr bwMode="auto">
            <a:xfrm>
              <a:off x="7086600" y="4267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g</a:t>
              </a:r>
            </a:p>
          </p:txBody>
        </p:sp>
        <p:sp>
          <p:nvSpPr>
            <p:cNvPr id="23581" name="Text Box 28"/>
            <p:cNvSpPr txBox="1">
              <a:spLocks noChangeArrowheads="1"/>
            </p:cNvSpPr>
            <p:nvPr/>
          </p:nvSpPr>
          <p:spPr bwMode="auto">
            <a:xfrm>
              <a:off x="7400925" y="3505200"/>
              <a:ext cx="352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2F2B20"/>
                  </a:solidFill>
                </a:rPr>
                <a:t>h</a:t>
              </a:r>
            </a:p>
          </p:txBody>
        </p:sp>
        <p:sp>
          <p:nvSpPr>
            <p:cNvPr id="23582" name="Text Box 29"/>
            <p:cNvSpPr txBox="1">
              <a:spLocks noChangeArrowheads="1"/>
            </p:cNvSpPr>
            <p:nvPr/>
          </p:nvSpPr>
          <p:spPr bwMode="auto">
            <a:xfrm>
              <a:off x="5556250" y="3505200"/>
              <a:ext cx="4778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i="0">
                  <a:solidFill>
                    <a:srgbClr val="9CBEBD"/>
                  </a:solidFill>
                </a:rPr>
                <a:t>C</a:t>
              </a:r>
              <a:r>
                <a:rPr lang="en-US" i="0" baseline="-25000">
                  <a:solidFill>
                    <a:srgbClr val="9CBEBD"/>
                  </a:solidFill>
                </a:rPr>
                <a:t>2</a:t>
              </a: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Properties</a:t>
            </a:r>
          </a:p>
        </p:txBody>
      </p:sp>
      <p:sp>
        <p:nvSpPr>
          <p:cNvPr id="2458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sz="half" idx="1"/>
          </p:nvPr>
        </p:nvSpPr>
        <p:spPr>
          <a:xfrm>
            <a:off x="5334000" y="1295400"/>
            <a:ext cx="3733800" cy="1600200"/>
          </a:xfrm>
        </p:spPr>
        <p:txBody>
          <a:bodyPr>
            <a:normAutofit/>
          </a:bodyPr>
          <a:lstStyle/>
          <a:p>
            <a:pPr marL="114300" indent="-114300" eaLnBrk="1" hangingPunct="1">
              <a:buFont typeface="Wingdings" charset="0"/>
              <a:buNone/>
            </a:pPr>
            <a:r>
              <a:rPr lang="en-US" sz="2400" dirty="0"/>
              <a:t>Notation</a:t>
            </a:r>
          </a:p>
          <a:p>
            <a:pPr marL="1371600" lvl="1" indent="-914400" eaLnBrk="1" hangingPunct="1">
              <a:buFont typeface="Wingdings" charset="0"/>
              <a:buNone/>
            </a:pPr>
            <a:r>
              <a:rPr lang="en-US" sz="2000" b="1" i="1" dirty="0"/>
              <a:t>   n	</a:t>
            </a:r>
            <a:r>
              <a:rPr lang="en-US" sz="2000" dirty="0"/>
              <a:t>number of vertices</a:t>
            </a:r>
          </a:p>
          <a:p>
            <a:pPr marL="1371600" lvl="1" indent="-914400" eaLnBrk="1" hangingPunct="1">
              <a:buFont typeface="Wingdings" charset="0"/>
              <a:buNone/>
            </a:pPr>
            <a:r>
              <a:rPr lang="en-US" sz="2000" b="1" i="1" dirty="0"/>
              <a:t>   m	</a:t>
            </a:r>
            <a:r>
              <a:rPr lang="en-US" sz="2000" dirty="0"/>
              <a:t>number of edges</a:t>
            </a:r>
          </a:p>
          <a:p>
            <a:pPr marL="1371600" lvl="1" indent="-914400" eaLnBrk="1" hangingPunct="1">
              <a:buFont typeface="Wingdings" charset="0"/>
              <a:buNone/>
            </a:pPr>
            <a:r>
              <a:rPr lang="en-US" sz="2000" dirty="0" err="1"/>
              <a:t>deg</a:t>
            </a:r>
            <a:r>
              <a:rPr lang="en-US" sz="2000" dirty="0"/>
              <a:t>(</a:t>
            </a:r>
            <a:r>
              <a:rPr lang="en-US" sz="2000" b="1" i="1" dirty="0"/>
              <a:t>v</a:t>
            </a:r>
            <a:r>
              <a:rPr lang="en-US" sz="2000" dirty="0"/>
              <a:t>)</a:t>
            </a:r>
            <a:r>
              <a:rPr lang="en-US" sz="2000" b="1" i="1" dirty="0"/>
              <a:t>	</a:t>
            </a:r>
            <a:r>
              <a:rPr lang="en-US" sz="2000" dirty="0"/>
              <a:t>degree of vertex </a:t>
            </a:r>
            <a:r>
              <a:rPr lang="en-US" sz="2000" b="1" i="1" dirty="0"/>
              <a:t>v</a:t>
            </a:r>
            <a:endParaRPr lang="en-US" sz="2000" dirty="0"/>
          </a:p>
        </p:txBody>
      </p:sp>
      <p:sp>
        <p:nvSpPr>
          <p:cNvPr id="24581" name="Rectangle 4" descr="Rectangle: Click to edit Master text styles&#10;Second level&#10;Third level&#10;Fourth level&#10;Fifth level"/>
          <p:cNvSpPr>
            <a:spLocks noGrp="1" noChangeArrowheads="1"/>
          </p:cNvSpPr>
          <p:nvPr>
            <p:ph sz="half" idx="2"/>
          </p:nvPr>
        </p:nvSpPr>
        <p:spPr>
          <a:xfrm>
            <a:off x="609600" y="1600200"/>
            <a:ext cx="5638800" cy="4191000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400" b="1" dirty="0">
                <a:solidFill>
                  <a:srgbClr val="0000FF"/>
                </a:solidFill>
              </a:rPr>
              <a:t>Property 1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800" b="1" dirty="0">
                <a:sym typeface="Symbol"/>
              </a:rPr>
              <a:t></a:t>
            </a:r>
            <a:r>
              <a:rPr lang="en-US" sz="2000" b="1" i="1" baseline="-25000" dirty="0"/>
              <a:t>v   </a:t>
            </a:r>
            <a:r>
              <a:rPr lang="en-US" sz="2000" dirty="0" err="1"/>
              <a:t>deg</a:t>
            </a:r>
            <a:r>
              <a:rPr lang="en-US" sz="2000" dirty="0"/>
              <a:t>(</a:t>
            </a:r>
            <a:r>
              <a:rPr lang="en-US" sz="2000" b="1" i="1" dirty="0"/>
              <a:t>v</a:t>
            </a:r>
            <a:r>
              <a:rPr lang="en-US" sz="2000" dirty="0"/>
              <a:t>)</a:t>
            </a:r>
            <a:r>
              <a:rPr lang="en-US" sz="2000" b="1" i="1" dirty="0"/>
              <a:t>  </a:t>
            </a:r>
            <a:r>
              <a:rPr lang="en-US" sz="2000" dirty="0"/>
              <a:t>=  2</a:t>
            </a:r>
            <a:r>
              <a:rPr lang="en-US" sz="2000" b="1" i="1" dirty="0"/>
              <a:t>m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000" b="1" dirty="0">
                <a:solidFill>
                  <a:srgbClr val="000000"/>
                </a:solidFill>
              </a:rPr>
              <a:t>Proof:</a:t>
            </a:r>
            <a:r>
              <a:rPr lang="en-US" sz="2000" b="1" dirty="0"/>
              <a:t>  </a:t>
            </a:r>
            <a:r>
              <a:rPr lang="en-US" sz="2000" dirty="0"/>
              <a:t>each edge is counted twice</a:t>
            </a:r>
            <a:br>
              <a:rPr lang="en-US" sz="2000" dirty="0"/>
            </a:br>
            <a:endParaRPr lang="en-US" sz="2000" dirty="0"/>
          </a:p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400" b="1" dirty="0">
                <a:solidFill>
                  <a:srgbClr val="0000FF"/>
                </a:solidFill>
              </a:rPr>
              <a:t>Property 2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000" dirty="0"/>
              <a:t>In an undirected graph with no self-loops and no multiple edges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000" dirty="0"/>
              <a:t> 	 </a:t>
            </a:r>
            <a:r>
              <a:rPr lang="en-US" sz="2000" b="1" i="1" dirty="0"/>
              <a:t>m </a:t>
            </a:r>
            <a:r>
              <a:rPr lang="en-US" sz="2000" b="1" dirty="0">
                <a:sym typeface="Symbol" charset="0"/>
              </a:rPr>
              <a:t> </a:t>
            </a:r>
            <a:r>
              <a:rPr lang="en-US" sz="2000" b="1" i="1" dirty="0"/>
              <a:t>n </a:t>
            </a:r>
            <a:r>
              <a:rPr lang="en-US" sz="2000" dirty="0"/>
              <a:t>(</a:t>
            </a:r>
            <a:r>
              <a:rPr lang="en-US" sz="2000" b="1" i="1" dirty="0"/>
              <a:t>n </a:t>
            </a:r>
            <a:r>
              <a:rPr lang="en-US" sz="2000" b="1" dirty="0"/>
              <a:t>-</a:t>
            </a:r>
            <a:r>
              <a:rPr lang="en-US" sz="2000" b="1" i="1" dirty="0"/>
              <a:t> </a:t>
            </a:r>
            <a:r>
              <a:rPr lang="en-US" sz="2000" dirty="0"/>
              <a:t>1)</a:t>
            </a:r>
            <a:r>
              <a:rPr lang="en-US" sz="2000" b="1" dirty="0"/>
              <a:t>/</a:t>
            </a:r>
            <a:r>
              <a:rPr lang="en-US" sz="2000" dirty="0"/>
              <a:t>2</a:t>
            </a:r>
            <a:endParaRPr lang="en-US" sz="2000" baseline="30000" dirty="0"/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000" b="1" dirty="0">
                <a:solidFill>
                  <a:srgbClr val="000000"/>
                </a:solidFill>
              </a:rPr>
              <a:t>Proof:</a:t>
            </a:r>
            <a:r>
              <a:rPr lang="en-US" sz="2000" b="1" dirty="0"/>
              <a:t>  </a:t>
            </a:r>
            <a:r>
              <a:rPr lang="en-US" sz="2000" dirty="0"/>
              <a:t>each vertex has degree at most (</a:t>
            </a:r>
            <a:r>
              <a:rPr lang="en-US" sz="2000" b="1" i="1" dirty="0"/>
              <a:t>n </a:t>
            </a:r>
            <a:r>
              <a:rPr lang="en-US" sz="2000" b="1" dirty="0"/>
              <a:t>-</a:t>
            </a:r>
            <a:r>
              <a:rPr lang="en-US" sz="2000" b="1" i="1" dirty="0"/>
              <a:t> </a:t>
            </a:r>
            <a:r>
              <a:rPr lang="en-US" sz="2000" dirty="0"/>
              <a:t>1)</a:t>
            </a:r>
            <a:br>
              <a:rPr lang="en-US" sz="2000" dirty="0"/>
            </a:br>
            <a:endParaRPr lang="en-US" sz="2000" dirty="0"/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endParaRPr lang="en-US" sz="1000" dirty="0"/>
          </a:p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400" dirty="0">
                <a:solidFill>
                  <a:srgbClr val="0000FF"/>
                </a:solidFill>
              </a:rPr>
              <a:t>What is the bound for a directed graph?</a:t>
            </a:r>
          </a:p>
        </p:txBody>
      </p:sp>
      <p:sp>
        <p:nvSpPr>
          <p:cNvPr id="24577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4578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7CA50DE4-08C2-AA4F-917F-1775BED560EC}" type="slidenum">
              <a:rPr lang="en-US" sz="1400">
                <a:solidFill>
                  <a:srgbClr val="2F2B20"/>
                </a:solidFill>
              </a:rPr>
              <a:pPr eaLnBrk="1" hangingPunct="1"/>
              <a:t>228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457950" y="3270250"/>
            <a:ext cx="2133600" cy="2209800"/>
            <a:chOff x="4267200" y="3540125"/>
            <a:chExt cx="2133600" cy="2209800"/>
          </a:xfrm>
        </p:grpSpPr>
        <p:sp>
          <p:nvSpPr>
            <p:cNvPr id="24582" name="Oval 5"/>
            <p:cNvSpPr>
              <a:spLocks noChangeArrowheads="1"/>
            </p:cNvSpPr>
            <p:nvPr/>
          </p:nvSpPr>
          <p:spPr bwMode="auto">
            <a:xfrm>
              <a:off x="4267200" y="4454525"/>
              <a:ext cx="304800" cy="3048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583" name="Oval 6"/>
            <p:cNvSpPr>
              <a:spLocks noChangeArrowheads="1"/>
            </p:cNvSpPr>
            <p:nvPr/>
          </p:nvSpPr>
          <p:spPr bwMode="auto">
            <a:xfrm>
              <a:off x="5181600" y="3540125"/>
              <a:ext cx="304800" cy="3048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584" name="Oval 7"/>
            <p:cNvSpPr>
              <a:spLocks noChangeArrowheads="1"/>
            </p:cNvSpPr>
            <p:nvPr/>
          </p:nvSpPr>
          <p:spPr bwMode="auto">
            <a:xfrm>
              <a:off x="5181600" y="5445125"/>
              <a:ext cx="304800" cy="3048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585" name="Oval 8"/>
            <p:cNvSpPr>
              <a:spLocks noChangeArrowheads="1"/>
            </p:cNvSpPr>
            <p:nvPr/>
          </p:nvSpPr>
          <p:spPr bwMode="auto">
            <a:xfrm>
              <a:off x="6096000" y="4454525"/>
              <a:ext cx="304800" cy="304800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24586" name="AutoShape 9"/>
            <p:cNvCxnSpPr>
              <a:cxnSpLocks noChangeShapeType="1"/>
              <a:stCxn id="24583" idx="5"/>
              <a:endCxn id="24585" idx="1"/>
            </p:cNvCxnSpPr>
            <p:nvPr/>
          </p:nvCxnSpPr>
          <p:spPr bwMode="auto">
            <a:xfrm>
              <a:off x="5441950" y="3810000"/>
              <a:ext cx="698500" cy="6794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87" name="AutoShape 10"/>
            <p:cNvCxnSpPr>
              <a:cxnSpLocks noChangeShapeType="1"/>
              <a:stCxn id="24583" idx="3"/>
              <a:endCxn id="24582" idx="7"/>
            </p:cNvCxnSpPr>
            <p:nvPr/>
          </p:nvCxnSpPr>
          <p:spPr bwMode="auto">
            <a:xfrm flipH="1">
              <a:off x="4527550" y="3810000"/>
              <a:ext cx="698500" cy="6794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88" name="AutoShape 11"/>
            <p:cNvCxnSpPr>
              <a:cxnSpLocks noChangeShapeType="1"/>
              <a:stCxn id="24584" idx="1"/>
              <a:endCxn id="24582" idx="5"/>
            </p:cNvCxnSpPr>
            <p:nvPr/>
          </p:nvCxnSpPr>
          <p:spPr bwMode="auto">
            <a:xfrm flipH="1" flipV="1">
              <a:off x="4527550" y="4724400"/>
              <a:ext cx="698500" cy="7556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89" name="AutoShape 12"/>
            <p:cNvCxnSpPr>
              <a:cxnSpLocks noChangeShapeType="1"/>
              <a:stCxn id="24585" idx="3"/>
              <a:endCxn id="24584" idx="7"/>
            </p:cNvCxnSpPr>
            <p:nvPr/>
          </p:nvCxnSpPr>
          <p:spPr bwMode="auto">
            <a:xfrm flipH="1">
              <a:off x="5441950" y="4724400"/>
              <a:ext cx="698500" cy="7556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90" name="AutoShape 13"/>
            <p:cNvCxnSpPr>
              <a:cxnSpLocks noChangeShapeType="1"/>
              <a:stCxn id="24585" idx="2"/>
              <a:endCxn id="24582" idx="6"/>
            </p:cNvCxnSpPr>
            <p:nvPr/>
          </p:nvCxnSpPr>
          <p:spPr bwMode="auto">
            <a:xfrm flipH="1">
              <a:off x="4581525" y="4606925"/>
              <a:ext cx="1504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591" name="AutoShape 14"/>
            <p:cNvCxnSpPr>
              <a:cxnSpLocks noChangeShapeType="1"/>
              <a:stCxn id="24584" idx="0"/>
              <a:endCxn id="24583" idx="4"/>
            </p:cNvCxnSpPr>
            <p:nvPr/>
          </p:nvCxnSpPr>
          <p:spPr bwMode="auto">
            <a:xfrm flipV="1">
              <a:off x="5334000" y="3854450"/>
              <a:ext cx="0" cy="15811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81534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Vertices and Edges</a:t>
            </a:r>
          </a:p>
        </p:txBody>
      </p:sp>
      <p:sp>
        <p:nvSpPr>
          <p:cNvPr id="25604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sz="half" idx="1"/>
          </p:nvPr>
        </p:nvSpPr>
        <p:spPr>
          <a:xfrm>
            <a:off x="838200" y="1600200"/>
            <a:ext cx="7696200" cy="4711700"/>
          </a:xfrm>
        </p:spPr>
        <p:txBody>
          <a:bodyPr/>
          <a:lstStyle/>
          <a:p>
            <a:r>
              <a:rPr lang="en-US" sz="2400" dirty="0"/>
              <a:t>A </a:t>
            </a:r>
            <a:r>
              <a:rPr lang="en-US" sz="2400" b="1" dirty="0"/>
              <a:t>graph</a:t>
            </a:r>
            <a:r>
              <a:rPr lang="en-US" sz="2400" dirty="0"/>
              <a:t> is a collection of </a:t>
            </a:r>
            <a:r>
              <a:rPr lang="en-US" sz="2400" b="1" dirty="0"/>
              <a:t>vertices</a:t>
            </a:r>
            <a:r>
              <a:rPr lang="en-US" sz="2400" dirty="0"/>
              <a:t> and </a:t>
            </a:r>
            <a:r>
              <a:rPr lang="en-US" sz="2400" b="1" dirty="0"/>
              <a:t>edges</a:t>
            </a:r>
            <a:r>
              <a:rPr lang="en-US" sz="2400" dirty="0"/>
              <a:t>. </a:t>
            </a:r>
          </a:p>
          <a:p>
            <a:r>
              <a:rPr lang="en-US" sz="2400" dirty="0"/>
              <a:t>We model the abstraction as a combination of three data types: Vertex, Edge, and Graph. </a:t>
            </a:r>
          </a:p>
          <a:p>
            <a:r>
              <a:rPr lang="en-US" sz="2400" dirty="0"/>
              <a:t>A </a:t>
            </a:r>
            <a:r>
              <a:rPr lang="en-US" sz="2400" b="1" dirty="0"/>
              <a:t>Vertex</a:t>
            </a:r>
            <a:r>
              <a:rPr lang="en-US" sz="2400" dirty="0"/>
              <a:t> is a lightweight object that stores an arbitrary element provided by the user (e.g., an airport code)</a:t>
            </a:r>
          </a:p>
          <a:p>
            <a:pPr lvl="1"/>
            <a:r>
              <a:rPr lang="en-US" sz="1800" dirty="0"/>
              <a:t>We assume it supports a method, element(), to retrieve the stored element. </a:t>
            </a:r>
          </a:p>
          <a:p>
            <a:r>
              <a:rPr lang="en-US" sz="2400" dirty="0"/>
              <a:t>An </a:t>
            </a:r>
            <a:r>
              <a:rPr lang="en-US" sz="2400" b="1" dirty="0"/>
              <a:t>Edge</a:t>
            </a:r>
            <a:r>
              <a:rPr lang="en-US" sz="2400" dirty="0"/>
              <a:t> stores an associated object (e.g., a flight number, travel distance, cost), retrieved with the element( ) method. </a:t>
            </a:r>
          </a:p>
        </p:txBody>
      </p:sp>
      <p:sp>
        <p:nvSpPr>
          <p:cNvPr id="25601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5602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B920253-BA03-E049-A2A8-DAC3199BD52A}" type="slidenum">
              <a:rPr lang="en-US" sz="1400">
                <a:solidFill>
                  <a:srgbClr val="2F2B20"/>
                </a:solidFill>
              </a:rPr>
              <a:pPr eaLnBrk="1" hangingPunct="1"/>
              <a:t>229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52400" y="87868"/>
            <a:ext cx="8938846" cy="1283732"/>
            <a:chOff x="152400" y="3962400"/>
            <a:chExt cx="8938846" cy="1283732"/>
          </a:xfrm>
        </p:grpSpPr>
        <p:pic>
          <p:nvPicPr>
            <p:cNvPr id="33794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6200" y="3962400"/>
              <a:ext cx="1068537" cy="963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96" name="Picture 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1" y="4017898"/>
              <a:ext cx="609599" cy="889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Rectangle 7"/>
            <p:cNvSpPr>
              <a:spLocks noChangeArrowheads="1"/>
            </p:cNvSpPr>
            <p:nvPr/>
          </p:nvSpPr>
          <p:spPr bwMode="auto">
            <a:xfrm>
              <a:off x="152400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>
                  <a:solidFill>
                    <a:schemeClr val="tx2"/>
                  </a:solidFill>
                </a:rPr>
                <a:t>Precondition</a:t>
              </a:r>
            </a:p>
          </p:txBody>
        </p:sp>
        <p:sp>
          <p:nvSpPr>
            <p:cNvPr id="137" name="Rectangle 7"/>
            <p:cNvSpPr>
              <a:spLocks noChangeArrowheads="1"/>
            </p:cNvSpPr>
            <p:nvPr/>
          </p:nvSpPr>
          <p:spPr bwMode="auto">
            <a:xfrm>
              <a:off x="7430721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 err="1">
                  <a:solidFill>
                    <a:schemeClr val="tx2"/>
                  </a:solidFill>
                </a:rPr>
                <a:t>Postcondition</a:t>
              </a:r>
              <a:endParaRPr lang="en-US" altLang="en-US" sz="1800" i="0" dirty="0">
                <a:solidFill>
                  <a:schemeClr val="tx2"/>
                </a:solidFill>
              </a:endParaRPr>
            </a:p>
          </p:txBody>
        </p:sp>
      </p:grpSp>
      <p:sp>
        <p:nvSpPr>
          <p:cNvPr id="138" name="Text Box 6"/>
          <p:cNvSpPr txBox="1">
            <a:spLocks noChangeArrowheads="1"/>
          </p:cNvSpPr>
          <p:nvPr/>
        </p:nvSpPr>
        <p:spPr bwMode="auto">
          <a:xfrm>
            <a:off x="3086048" y="58738"/>
            <a:ext cx="36227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i="0" dirty="0">
                <a:solidFill>
                  <a:schemeClr val="tx2"/>
                </a:solidFill>
              </a:rPr>
              <a:t>On Step At a Time</a:t>
            </a:r>
          </a:p>
        </p:txBody>
      </p:sp>
      <p:pic>
        <p:nvPicPr>
          <p:cNvPr id="140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8682" y="8534400"/>
            <a:ext cx="30480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Rectangle 140"/>
          <p:cNvSpPr>
            <a:spLocks noChangeArrowheads="1"/>
          </p:cNvSpPr>
          <p:nvPr/>
        </p:nvSpPr>
        <p:spPr bwMode="auto">
          <a:xfrm>
            <a:off x="4645025" y="10565606"/>
            <a:ext cx="841375" cy="523875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latin typeface="Tempus Sans ITC" pitchFamily="82" charset="0"/>
              </a:rPr>
              <a:t>next</a:t>
            </a:r>
            <a:endParaRPr lang="en-CA" altLang="en-US" sz="2800" dirty="0">
              <a:latin typeface="Tempus Sans ITC" pitchFamily="82" charset="0"/>
            </a:endParaRPr>
          </a:p>
        </p:txBody>
      </p:sp>
      <p:grpSp>
        <p:nvGrpSpPr>
          <p:cNvPr id="142" name="Group 141"/>
          <p:cNvGrpSpPr/>
          <p:nvPr/>
        </p:nvGrpSpPr>
        <p:grpSpPr>
          <a:xfrm>
            <a:off x="341821" y="2819400"/>
            <a:ext cx="5828507" cy="1371600"/>
            <a:chOff x="648493" y="1752600"/>
            <a:chExt cx="5828507" cy="1371600"/>
          </a:xfrm>
        </p:grpSpPr>
        <p:grpSp>
          <p:nvGrpSpPr>
            <p:cNvPr id="143" name="Group 8"/>
            <p:cNvGrpSpPr>
              <a:grpSpLocks/>
            </p:cNvGrpSpPr>
            <p:nvPr/>
          </p:nvGrpSpPr>
          <p:grpSpPr bwMode="auto">
            <a:xfrm>
              <a:off x="5486400" y="1752600"/>
              <a:ext cx="990600" cy="1371600"/>
              <a:chOff x="2065" y="1551"/>
              <a:chExt cx="1628" cy="1988"/>
            </a:xfrm>
          </p:grpSpPr>
          <p:sp>
            <p:nvSpPr>
              <p:cNvPr id="145" name="Freeform 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2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2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2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2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2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2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" name="Rounded Rectangular Callout 143"/>
            <p:cNvSpPr/>
            <p:nvPr/>
          </p:nvSpPr>
          <p:spPr bwMode="auto">
            <a:xfrm>
              <a:off x="648493" y="1828800"/>
              <a:ext cx="4773794" cy="1066800"/>
            </a:xfrm>
            <a:prstGeom prst="wedgeRoundRectCallout">
              <a:avLst>
                <a:gd name="adj1" fmla="val 60105"/>
                <a:gd name="adj2" fmla="val -17516"/>
                <a:gd name="adj3" fmla="val 16667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 implored you to not worry </a:t>
              </a:r>
              <a:br>
                <a:rPr lang="en-US" altLang="en-US" i="0" dirty="0"/>
              </a:br>
              <a:r>
                <a:rPr lang="en-US" altLang="en-US" i="0" dirty="0"/>
                <a:t>about the entire computation.</a:t>
              </a:r>
            </a:p>
          </p:txBody>
        </p:sp>
      </p:grpSp>
      <p:pic>
        <p:nvPicPr>
          <p:cNvPr id="183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003" y="4119990"/>
            <a:ext cx="2591117" cy="2591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" name="Rectangle 183"/>
          <p:cNvSpPr>
            <a:spLocks noChangeArrowheads="1"/>
          </p:cNvSpPr>
          <p:nvPr/>
        </p:nvSpPr>
        <p:spPr bwMode="auto">
          <a:xfrm>
            <a:off x="685800" y="5792583"/>
            <a:ext cx="651794" cy="400110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latin typeface="Tempus Sans ITC" pitchFamily="82" charset="0"/>
              </a:rPr>
              <a:t>next</a:t>
            </a:r>
            <a:endParaRPr lang="en-CA" altLang="en-US" sz="2000" dirty="0">
              <a:latin typeface="Tempus Sans ITC" pitchFamily="8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41821" y="1371600"/>
            <a:ext cx="8506640" cy="1612901"/>
            <a:chOff x="609600" y="1371600"/>
            <a:chExt cx="7971082" cy="1612901"/>
          </a:xfrm>
        </p:grpSpPr>
        <p:grpSp>
          <p:nvGrpSpPr>
            <p:cNvPr id="2" name="Group 1"/>
            <p:cNvGrpSpPr/>
            <p:nvPr/>
          </p:nvGrpSpPr>
          <p:grpSpPr>
            <a:xfrm>
              <a:off x="5181600" y="1371600"/>
              <a:ext cx="3399082" cy="1612901"/>
              <a:chOff x="2133600" y="2209800"/>
              <a:chExt cx="4945063" cy="2514600"/>
            </a:xfrm>
          </p:grpSpPr>
          <p:grpSp>
            <p:nvGrpSpPr>
              <p:cNvPr id="33795" name="Group 197"/>
              <p:cNvGrpSpPr>
                <a:grpSpLocks/>
              </p:cNvGrpSpPr>
              <p:nvPr/>
            </p:nvGrpSpPr>
            <p:grpSpPr bwMode="auto">
              <a:xfrm>
                <a:off x="3886200" y="3276600"/>
                <a:ext cx="1181100" cy="1447800"/>
                <a:chOff x="2448" y="2064"/>
                <a:chExt cx="744" cy="912"/>
              </a:xfrm>
            </p:grpSpPr>
            <p:sp>
              <p:nvSpPr>
                <p:cNvPr id="33922" name="Freeform 191"/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3" name="Freeform 192"/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4" name="Freeform 193"/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5" name="Freeform 194"/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6" name="Freeform 195"/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7" name="Freeform 196"/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3799" name="Picture 10" descr="na01476_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24400" y="2209800"/>
                <a:ext cx="1881188" cy="1363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3800" name="Group 190"/>
              <p:cNvGrpSpPr>
                <a:grpSpLocks/>
              </p:cNvGrpSpPr>
              <p:nvPr/>
            </p:nvGrpSpPr>
            <p:grpSpPr bwMode="auto">
              <a:xfrm flipH="1">
                <a:off x="5562600" y="3505200"/>
                <a:ext cx="1516063" cy="1141413"/>
                <a:chOff x="3744" y="2740"/>
                <a:chExt cx="955" cy="719"/>
              </a:xfrm>
            </p:grpSpPr>
            <p:sp>
              <p:nvSpPr>
                <p:cNvPr id="33857" name="Freeform 125"/>
                <p:cNvSpPr>
                  <a:spLocks/>
                </p:cNvSpPr>
                <p:nvPr/>
              </p:nvSpPr>
              <p:spPr bwMode="auto">
                <a:xfrm>
                  <a:off x="3744" y="2740"/>
                  <a:ext cx="955" cy="673"/>
                </a:xfrm>
                <a:custGeom>
                  <a:avLst/>
                  <a:gdLst>
                    <a:gd name="T0" fmla="*/ 0 w 3819"/>
                    <a:gd name="T1" fmla="*/ 0 h 2690"/>
                    <a:gd name="T2" fmla="*/ 0 w 3819"/>
                    <a:gd name="T3" fmla="*/ 0 h 2690"/>
                    <a:gd name="T4" fmla="*/ 0 w 3819"/>
                    <a:gd name="T5" fmla="*/ 0 h 2690"/>
                    <a:gd name="T6" fmla="*/ 0 w 3819"/>
                    <a:gd name="T7" fmla="*/ 0 h 2690"/>
                    <a:gd name="T8" fmla="*/ 0 w 3819"/>
                    <a:gd name="T9" fmla="*/ 0 h 2690"/>
                    <a:gd name="T10" fmla="*/ 0 w 3819"/>
                    <a:gd name="T11" fmla="*/ 0 h 2690"/>
                    <a:gd name="T12" fmla="*/ 0 w 3819"/>
                    <a:gd name="T13" fmla="*/ 0 h 2690"/>
                    <a:gd name="T14" fmla="*/ 0 w 3819"/>
                    <a:gd name="T15" fmla="*/ 0 h 2690"/>
                    <a:gd name="T16" fmla="*/ 0 w 3819"/>
                    <a:gd name="T17" fmla="*/ 0 h 2690"/>
                    <a:gd name="T18" fmla="*/ 0 w 3819"/>
                    <a:gd name="T19" fmla="*/ 0 h 2690"/>
                    <a:gd name="T20" fmla="*/ 0 w 3819"/>
                    <a:gd name="T21" fmla="*/ 0 h 2690"/>
                    <a:gd name="T22" fmla="*/ 0 w 3819"/>
                    <a:gd name="T23" fmla="*/ 0 h 2690"/>
                    <a:gd name="T24" fmla="*/ 0 w 3819"/>
                    <a:gd name="T25" fmla="*/ 0 h 2690"/>
                    <a:gd name="T26" fmla="*/ 0 w 3819"/>
                    <a:gd name="T27" fmla="*/ 0 h 2690"/>
                    <a:gd name="T28" fmla="*/ 0 w 3819"/>
                    <a:gd name="T29" fmla="*/ 0 h 2690"/>
                    <a:gd name="T30" fmla="*/ 0 w 3819"/>
                    <a:gd name="T31" fmla="*/ 0 h 2690"/>
                    <a:gd name="T32" fmla="*/ 0 w 3819"/>
                    <a:gd name="T33" fmla="*/ 0 h 2690"/>
                    <a:gd name="T34" fmla="*/ 0 w 3819"/>
                    <a:gd name="T35" fmla="*/ 0 h 2690"/>
                    <a:gd name="T36" fmla="*/ 0 w 3819"/>
                    <a:gd name="T37" fmla="*/ 0 h 2690"/>
                    <a:gd name="T38" fmla="*/ 0 w 3819"/>
                    <a:gd name="T39" fmla="*/ 0 h 2690"/>
                    <a:gd name="T40" fmla="*/ 0 w 3819"/>
                    <a:gd name="T41" fmla="*/ 0 h 2690"/>
                    <a:gd name="T42" fmla="*/ 0 w 3819"/>
                    <a:gd name="T43" fmla="*/ 0 h 2690"/>
                    <a:gd name="T44" fmla="*/ 0 w 3819"/>
                    <a:gd name="T45" fmla="*/ 0 h 2690"/>
                    <a:gd name="T46" fmla="*/ 0 w 3819"/>
                    <a:gd name="T47" fmla="*/ 0 h 2690"/>
                    <a:gd name="T48" fmla="*/ 0 w 3819"/>
                    <a:gd name="T49" fmla="*/ 0 h 2690"/>
                    <a:gd name="T50" fmla="*/ 0 w 3819"/>
                    <a:gd name="T51" fmla="*/ 0 h 2690"/>
                    <a:gd name="T52" fmla="*/ 0 w 3819"/>
                    <a:gd name="T53" fmla="*/ 0 h 2690"/>
                    <a:gd name="T54" fmla="*/ 0 w 3819"/>
                    <a:gd name="T55" fmla="*/ 0 h 2690"/>
                    <a:gd name="T56" fmla="*/ 0 w 3819"/>
                    <a:gd name="T57" fmla="*/ 0 h 2690"/>
                    <a:gd name="T58" fmla="*/ 0 w 3819"/>
                    <a:gd name="T59" fmla="*/ 0 h 2690"/>
                    <a:gd name="T60" fmla="*/ 0 w 3819"/>
                    <a:gd name="T61" fmla="*/ 0 h 2690"/>
                    <a:gd name="T62" fmla="*/ 0 w 3819"/>
                    <a:gd name="T63" fmla="*/ 0 h 2690"/>
                    <a:gd name="T64" fmla="*/ 0 w 3819"/>
                    <a:gd name="T65" fmla="*/ 0 h 269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19"/>
                    <a:gd name="T100" fmla="*/ 0 h 2690"/>
                    <a:gd name="T101" fmla="*/ 3819 w 3819"/>
                    <a:gd name="T102" fmla="*/ 2690 h 269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19" h="2690">
                      <a:moveTo>
                        <a:pt x="151" y="257"/>
                      </a:moveTo>
                      <a:lnTo>
                        <a:pt x="968" y="99"/>
                      </a:lnTo>
                      <a:lnTo>
                        <a:pt x="1791" y="111"/>
                      </a:lnTo>
                      <a:lnTo>
                        <a:pt x="2383" y="250"/>
                      </a:lnTo>
                      <a:lnTo>
                        <a:pt x="1987" y="0"/>
                      </a:lnTo>
                      <a:lnTo>
                        <a:pt x="2567" y="78"/>
                      </a:lnTo>
                      <a:lnTo>
                        <a:pt x="3344" y="567"/>
                      </a:lnTo>
                      <a:lnTo>
                        <a:pt x="3819" y="1107"/>
                      </a:lnTo>
                      <a:lnTo>
                        <a:pt x="3522" y="1113"/>
                      </a:lnTo>
                      <a:lnTo>
                        <a:pt x="3666" y="1614"/>
                      </a:lnTo>
                      <a:lnTo>
                        <a:pt x="2705" y="1120"/>
                      </a:lnTo>
                      <a:lnTo>
                        <a:pt x="2804" y="1476"/>
                      </a:lnTo>
                      <a:lnTo>
                        <a:pt x="3200" y="1833"/>
                      </a:lnTo>
                      <a:lnTo>
                        <a:pt x="2909" y="1899"/>
                      </a:lnTo>
                      <a:lnTo>
                        <a:pt x="3299" y="2123"/>
                      </a:lnTo>
                      <a:lnTo>
                        <a:pt x="3456" y="2439"/>
                      </a:lnTo>
                      <a:lnTo>
                        <a:pt x="3192" y="2485"/>
                      </a:lnTo>
                      <a:lnTo>
                        <a:pt x="2804" y="2373"/>
                      </a:lnTo>
                      <a:lnTo>
                        <a:pt x="3008" y="2597"/>
                      </a:lnTo>
                      <a:lnTo>
                        <a:pt x="2429" y="2472"/>
                      </a:lnTo>
                      <a:lnTo>
                        <a:pt x="1836" y="2400"/>
                      </a:lnTo>
                      <a:lnTo>
                        <a:pt x="2159" y="2690"/>
                      </a:lnTo>
                      <a:lnTo>
                        <a:pt x="1342" y="2676"/>
                      </a:lnTo>
                      <a:lnTo>
                        <a:pt x="263" y="2189"/>
                      </a:lnTo>
                      <a:lnTo>
                        <a:pt x="1554" y="2004"/>
                      </a:lnTo>
                      <a:lnTo>
                        <a:pt x="243" y="1647"/>
                      </a:lnTo>
                      <a:lnTo>
                        <a:pt x="566" y="1463"/>
                      </a:lnTo>
                      <a:lnTo>
                        <a:pt x="1507" y="1476"/>
                      </a:lnTo>
                      <a:lnTo>
                        <a:pt x="533" y="765"/>
                      </a:lnTo>
                      <a:lnTo>
                        <a:pt x="0" y="527"/>
                      </a:lnTo>
                      <a:lnTo>
                        <a:pt x="533" y="402"/>
                      </a:lnTo>
                      <a:lnTo>
                        <a:pt x="151" y="257"/>
                      </a:lnTo>
                      <a:close/>
                    </a:path>
                  </a:pathLst>
                </a:custGeom>
                <a:solidFill>
                  <a:srgbClr val="99DB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8" name="Freeform 126"/>
                <p:cNvSpPr>
                  <a:spLocks/>
                </p:cNvSpPr>
                <p:nvPr/>
              </p:nvSpPr>
              <p:spPr bwMode="auto">
                <a:xfrm>
                  <a:off x="4073" y="3313"/>
                  <a:ext cx="29" cy="26"/>
                </a:xfrm>
                <a:custGeom>
                  <a:avLst/>
                  <a:gdLst>
                    <a:gd name="T0" fmla="*/ 0 w 116"/>
                    <a:gd name="T1" fmla="*/ 0 h 103"/>
                    <a:gd name="T2" fmla="*/ 0 w 116"/>
                    <a:gd name="T3" fmla="*/ 0 h 103"/>
                    <a:gd name="T4" fmla="*/ 0 w 116"/>
                    <a:gd name="T5" fmla="*/ 0 h 103"/>
                    <a:gd name="T6" fmla="*/ 0 w 116"/>
                    <a:gd name="T7" fmla="*/ 0 h 103"/>
                    <a:gd name="T8" fmla="*/ 0 w 116"/>
                    <a:gd name="T9" fmla="*/ 0 h 103"/>
                    <a:gd name="T10" fmla="*/ 0 w 116"/>
                    <a:gd name="T11" fmla="*/ 0 h 103"/>
                    <a:gd name="T12" fmla="*/ 0 w 116"/>
                    <a:gd name="T13" fmla="*/ 0 h 103"/>
                    <a:gd name="T14" fmla="*/ 0 w 116"/>
                    <a:gd name="T15" fmla="*/ 0 h 103"/>
                    <a:gd name="T16" fmla="*/ 0 w 116"/>
                    <a:gd name="T17" fmla="*/ 0 h 103"/>
                    <a:gd name="T18" fmla="*/ 0 w 116"/>
                    <a:gd name="T19" fmla="*/ 0 h 103"/>
                    <a:gd name="T20" fmla="*/ 0 w 116"/>
                    <a:gd name="T21" fmla="*/ 0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03"/>
                    <a:gd name="T35" fmla="*/ 116 w 116"/>
                    <a:gd name="T36" fmla="*/ 103 h 10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03">
                      <a:moveTo>
                        <a:pt x="41" y="0"/>
                      </a:moveTo>
                      <a:lnTo>
                        <a:pt x="0" y="19"/>
                      </a:lnTo>
                      <a:lnTo>
                        <a:pt x="3" y="74"/>
                      </a:lnTo>
                      <a:lnTo>
                        <a:pt x="23" y="84"/>
                      </a:lnTo>
                      <a:lnTo>
                        <a:pt x="45" y="42"/>
                      </a:lnTo>
                      <a:lnTo>
                        <a:pt x="67" y="94"/>
                      </a:lnTo>
                      <a:lnTo>
                        <a:pt x="94" y="103"/>
                      </a:lnTo>
                      <a:lnTo>
                        <a:pt x="116" y="58"/>
                      </a:lnTo>
                      <a:lnTo>
                        <a:pt x="74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9" name="Freeform 127"/>
                <p:cNvSpPr>
                  <a:spLocks/>
                </p:cNvSpPr>
                <p:nvPr/>
              </p:nvSpPr>
              <p:spPr bwMode="auto">
                <a:xfrm>
                  <a:off x="4366" y="3302"/>
                  <a:ext cx="27" cy="31"/>
                </a:xfrm>
                <a:custGeom>
                  <a:avLst/>
                  <a:gdLst>
                    <a:gd name="T0" fmla="*/ 0 w 106"/>
                    <a:gd name="T1" fmla="*/ 0 h 126"/>
                    <a:gd name="T2" fmla="*/ 0 w 106"/>
                    <a:gd name="T3" fmla="*/ 0 h 126"/>
                    <a:gd name="T4" fmla="*/ 0 w 106"/>
                    <a:gd name="T5" fmla="*/ 0 h 126"/>
                    <a:gd name="T6" fmla="*/ 0 w 106"/>
                    <a:gd name="T7" fmla="*/ 0 h 126"/>
                    <a:gd name="T8" fmla="*/ 0 w 106"/>
                    <a:gd name="T9" fmla="*/ 0 h 126"/>
                    <a:gd name="T10" fmla="*/ 0 w 106"/>
                    <a:gd name="T11" fmla="*/ 0 h 126"/>
                    <a:gd name="T12" fmla="*/ 0 w 106"/>
                    <a:gd name="T13" fmla="*/ 0 h 1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126"/>
                    <a:gd name="T23" fmla="*/ 106 w 106"/>
                    <a:gd name="T24" fmla="*/ 126 h 1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126">
                      <a:moveTo>
                        <a:pt x="71" y="0"/>
                      </a:moveTo>
                      <a:lnTo>
                        <a:pt x="0" y="42"/>
                      </a:lnTo>
                      <a:lnTo>
                        <a:pt x="34" y="115"/>
                      </a:lnTo>
                      <a:lnTo>
                        <a:pt x="77" y="126"/>
                      </a:lnTo>
                      <a:lnTo>
                        <a:pt x="106" y="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0" name="Freeform 128"/>
                <p:cNvSpPr>
                  <a:spLocks/>
                </p:cNvSpPr>
                <p:nvPr/>
              </p:nvSpPr>
              <p:spPr bwMode="auto">
                <a:xfrm>
                  <a:off x="4493" y="3293"/>
                  <a:ext cx="19" cy="18"/>
                </a:xfrm>
                <a:custGeom>
                  <a:avLst/>
                  <a:gdLst>
                    <a:gd name="T0" fmla="*/ 0 w 77"/>
                    <a:gd name="T1" fmla="*/ 0 h 73"/>
                    <a:gd name="T2" fmla="*/ 0 w 77"/>
                    <a:gd name="T3" fmla="*/ 0 h 73"/>
                    <a:gd name="T4" fmla="*/ 0 w 77"/>
                    <a:gd name="T5" fmla="*/ 0 h 73"/>
                    <a:gd name="T6" fmla="*/ 0 w 77"/>
                    <a:gd name="T7" fmla="*/ 0 h 73"/>
                    <a:gd name="T8" fmla="*/ 0 w 77"/>
                    <a:gd name="T9" fmla="*/ 0 h 73"/>
                    <a:gd name="T10" fmla="*/ 0 w 77"/>
                    <a:gd name="T11" fmla="*/ 0 h 73"/>
                    <a:gd name="T12" fmla="*/ 0 w 77"/>
                    <a:gd name="T13" fmla="*/ 0 h 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73"/>
                    <a:gd name="T23" fmla="*/ 77 w 77"/>
                    <a:gd name="T24" fmla="*/ 73 h 7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73">
                      <a:moveTo>
                        <a:pt x="0" y="4"/>
                      </a:moveTo>
                      <a:lnTo>
                        <a:pt x="48" y="0"/>
                      </a:lnTo>
                      <a:lnTo>
                        <a:pt x="45" y="31"/>
                      </a:lnTo>
                      <a:lnTo>
                        <a:pt x="77" y="48"/>
                      </a:lnTo>
                      <a:lnTo>
                        <a:pt x="50" y="7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1" name="Freeform 129"/>
                <p:cNvSpPr>
                  <a:spLocks/>
                </p:cNvSpPr>
                <p:nvPr/>
              </p:nvSpPr>
              <p:spPr bwMode="auto">
                <a:xfrm>
                  <a:off x="4422" y="3080"/>
                  <a:ext cx="88" cy="80"/>
                </a:xfrm>
                <a:custGeom>
                  <a:avLst/>
                  <a:gdLst>
                    <a:gd name="T0" fmla="*/ 0 w 353"/>
                    <a:gd name="T1" fmla="*/ 0 h 321"/>
                    <a:gd name="T2" fmla="*/ 0 w 353"/>
                    <a:gd name="T3" fmla="*/ 0 h 321"/>
                    <a:gd name="T4" fmla="*/ 0 w 353"/>
                    <a:gd name="T5" fmla="*/ 0 h 321"/>
                    <a:gd name="T6" fmla="*/ 0 w 353"/>
                    <a:gd name="T7" fmla="*/ 0 h 321"/>
                    <a:gd name="T8" fmla="*/ 0 w 353"/>
                    <a:gd name="T9" fmla="*/ 0 h 321"/>
                    <a:gd name="T10" fmla="*/ 0 w 353"/>
                    <a:gd name="T11" fmla="*/ 0 h 321"/>
                    <a:gd name="T12" fmla="*/ 0 w 353"/>
                    <a:gd name="T13" fmla="*/ 0 h 321"/>
                    <a:gd name="T14" fmla="*/ 0 w 353"/>
                    <a:gd name="T15" fmla="*/ 0 h 321"/>
                    <a:gd name="T16" fmla="*/ 0 w 353"/>
                    <a:gd name="T17" fmla="*/ 0 h 321"/>
                    <a:gd name="T18" fmla="*/ 0 w 353"/>
                    <a:gd name="T19" fmla="*/ 0 h 321"/>
                    <a:gd name="T20" fmla="*/ 0 w 353"/>
                    <a:gd name="T21" fmla="*/ 0 h 321"/>
                    <a:gd name="T22" fmla="*/ 0 w 353"/>
                    <a:gd name="T23" fmla="*/ 0 h 3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3"/>
                    <a:gd name="T37" fmla="*/ 0 h 321"/>
                    <a:gd name="T38" fmla="*/ 353 w 353"/>
                    <a:gd name="T39" fmla="*/ 321 h 3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3" h="321">
                      <a:moveTo>
                        <a:pt x="127" y="13"/>
                      </a:moveTo>
                      <a:lnTo>
                        <a:pt x="0" y="90"/>
                      </a:lnTo>
                      <a:lnTo>
                        <a:pt x="11" y="189"/>
                      </a:lnTo>
                      <a:lnTo>
                        <a:pt x="113" y="276"/>
                      </a:lnTo>
                      <a:lnTo>
                        <a:pt x="136" y="157"/>
                      </a:lnTo>
                      <a:lnTo>
                        <a:pt x="163" y="273"/>
                      </a:lnTo>
                      <a:lnTo>
                        <a:pt x="301" y="321"/>
                      </a:lnTo>
                      <a:lnTo>
                        <a:pt x="353" y="160"/>
                      </a:lnTo>
                      <a:lnTo>
                        <a:pt x="259" y="90"/>
                      </a:lnTo>
                      <a:lnTo>
                        <a:pt x="263" y="0"/>
                      </a:lnTo>
                      <a:lnTo>
                        <a:pt x="127" y="13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2" name="Freeform 130"/>
                <p:cNvSpPr>
                  <a:spLocks/>
                </p:cNvSpPr>
                <p:nvPr/>
              </p:nvSpPr>
              <p:spPr bwMode="auto">
                <a:xfrm>
                  <a:off x="4093" y="3274"/>
                  <a:ext cx="82" cy="165"/>
                </a:xfrm>
                <a:custGeom>
                  <a:avLst/>
                  <a:gdLst>
                    <a:gd name="T0" fmla="*/ 0 w 326"/>
                    <a:gd name="T1" fmla="*/ 0 h 657"/>
                    <a:gd name="T2" fmla="*/ 0 w 326"/>
                    <a:gd name="T3" fmla="*/ 0 h 657"/>
                    <a:gd name="T4" fmla="*/ 0 w 326"/>
                    <a:gd name="T5" fmla="*/ 0 h 657"/>
                    <a:gd name="T6" fmla="*/ 0 w 326"/>
                    <a:gd name="T7" fmla="*/ 0 h 657"/>
                    <a:gd name="T8" fmla="*/ 0 w 326"/>
                    <a:gd name="T9" fmla="*/ 0 h 657"/>
                    <a:gd name="T10" fmla="*/ 0 w 326"/>
                    <a:gd name="T11" fmla="*/ 0 h 657"/>
                    <a:gd name="T12" fmla="*/ 0 w 326"/>
                    <a:gd name="T13" fmla="*/ 0 h 657"/>
                    <a:gd name="T14" fmla="*/ 0 w 326"/>
                    <a:gd name="T15" fmla="*/ 0 h 657"/>
                    <a:gd name="T16" fmla="*/ 0 w 326"/>
                    <a:gd name="T17" fmla="*/ 0 h 657"/>
                    <a:gd name="T18" fmla="*/ 0 w 326"/>
                    <a:gd name="T19" fmla="*/ 0 h 657"/>
                    <a:gd name="T20" fmla="*/ 0 w 326"/>
                    <a:gd name="T21" fmla="*/ 0 h 6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6"/>
                    <a:gd name="T34" fmla="*/ 0 h 657"/>
                    <a:gd name="T35" fmla="*/ 326 w 326"/>
                    <a:gd name="T36" fmla="*/ 657 h 6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6" h="657">
                      <a:moveTo>
                        <a:pt x="62" y="54"/>
                      </a:moveTo>
                      <a:lnTo>
                        <a:pt x="149" y="271"/>
                      </a:lnTo>
                      <a:lnTo>
                        <a:pt x="246" y="489"/>
                      </a:lnTo>
                      <a:lnTo>
                        <a:pt x="326" y="615"/>
                      </a:lnTo>
                      <a:lnTo>
                        <a:pt x="279" y="657"/>
                      </a:lnTo>
                      <a:lnTo>
                        <a:pt x="233" y="611"/>
                      </a:lnTo>
                      <a:lnTo>
                        <a:pt x="91" y="302"/>
                      </a:lnTo>
                      <a:lnTo>
                        <a:pt x="0" y="113"/>
                      </a:lnTo>
                      <a:lnTo>
                        <a:pt x="0" y="0"/>
                      </a:lnTo>
                      <a:lnTo>
                        <a:pt x="62" y="54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3" name="Freeform 131"/>
                <p:cNvSpPr>
                  <a:spLocks/>
                </p:cNvSpPr>
                <p:nvPr/>
              </p:nvSpPr>
              <p:spPr bwMode="auto">
                <a:xfrm>
                  <a:off x="4307" y="3370"/>
                  <a:ext cx="25" cy="80"/>
                </a:xfrm>
                <a:custGeom>
                  <a:avLst/>
                  <a:gdLst>
                    <a:gd name="T0" fmla="*/ 0 w 100"/>
                    <a:gd name="T1" fmla="*/ 0 h 322"/>
                    <a:gd name="T2" fmla="*/ 0 w 100"/>
                    <a:gd name="T3" fmla="*/ 0 h 322"/>
                    <a:gd name="T4" fmla="*/ 0 w 100"/>
                    <a:gd name="T5" fmla="*/ 0 h 322"/>
                    <a:gd name="T6" fmla="*/ 0 w 100"/>
                    <a:gd name="T7" fmla="*/ 0 h 322"/>
                    <a:gd name="T8" fmla="*/ 0 w 100"/>
                    <a:gd name="T9" fmla="*/ 0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0"/>
                    <a:gd name="T16" fmla="*/ 0 h 322"/>
                    <a:gd name="T17" fmla="*/ 100 w 100"/>
                    <a:gd name="T18" fmla="*/ 322 h 3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0" h="322">
                      <a:moveTo>
                        <a:pt x="0" y="0"/>
                      </a:moveTo>
                      <a:lnTo>
                        <a:pt x="100" y="273"/>
                      </a:lnTo>
                      <a:lnTo>
                        <a:pt x="62" y="3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4" name="Freeform 132"/>
                <p:cNvSpPr>
                  <a:spLocks/>
                </p:cNvSpPr>
                <p:nvPr/>
              </p:nvSpPr>
              <p:spPr bwMode="auto">
                <a:xfrm>
                  <a:off x="4375" y="3242"/>
                  <a:ext cx="93" cy="217"/>
                </a:xfrm>
                <a:custGeom>
                  <a:avLst/>
                  <a:gdLst>
                    <a:gd name="T0" fmla="*/ 0 w 373"/>
                    <a:gd name="T1" fmla="*/ 0 h 867"/>
                    <a:gd name="T2" fmla="*/ 0 w 373"/>
                    <a:gd name="T3" fmla="*/ 0 h 867"/>
                    <a:gd name="T4" fmla="*/ 0 w 373"/>
                    <a:gd name="T5" fmla="*/ 0 h 867"/>
                    <a:gd name="T6" fmla="*/ 0 w 373"/>
                    <a:gd name="T7" fmla="*/ 0 h 867"/>
                    <a:gd name="T8" fmla="*/ 0 w 373"/>
                    <a:gd name="T9" fmla="*/ 0 h 867"/>
                    <a:gd name="T10" fmla="*/ 0 w 373"/>
                    <a:gd name="T11" fmla="*/ 0 h 867"/>
                    <a:gd name="T12" fmla="*/ 0 w 373"/>
                    <a:gd name="T13" fmla="*/ 0 h 867"/>
                    <a:gd name="T14" fmla="*/ 0 w 373"/>
                    <a:gd name="T15" fmla="*/ 0 h 867"/>
                    <a:gd name="T16" fmla="*/ 0 w 373"/>
                    <a:gd name="T17" fmla="*/ 0 h 867"/>
                    <a:gd name="T18" fmla="*/ 0 w 373"/>
                    <a:gd name="T19" fmla="*/ 0 h 867"/>
                    <a:gd name="T20" fmla="*/ 0 w 373"/>
                    <a:gd name="T21" fmla="*/ 0 h 8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3"/>
                    <a:gd name="T34" fmla="*/ 0 h 867"/>
                    <a:gd name="T35" fmla="*/ 373 w 373"/>
                    <a:gd name="T36" fmla="*/ 867 h 8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3" h="867">
                      <a:moveTo>
                        <a:pt x="29" y="126"/>
                      </a:moveTo>
                      <a:lnTo>
                        <a:pt x="0" y="0"/>
                      </a:lnTo>
                      <a:lnTo>
                        <a:pt x="100" y="117"/>
                      </a:lnTo>
                      <a:lnTo>
                        <a:pt x="142" y="251"/>
                      </a:lnTo>
                      <a:lnTo>
                        <a:pt x="189" y="397"/>
                      </a:lnTo>
                      <a:lnTo>
                        <a:pt x="280" y="632"/>
                      </a:lnTo>
                      <a:lnTo>
                        <a:pt x="373" y="812"/>
                      </a:lnTo>
                      <a:lnTo>
                        <a:pt x="297" y="867"/>
                      </a:lnTo>
                      <a:lnTo>
                        <a:pt x="171" y="539"/>
                      </a:lnTo>
                      <a:lnTo>
                        <a:pt x="29" y="126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5" name="Freeform 133"/>
                <p:cNvSpPr>
                  <a:spLocks/>
                </p:cNvSpPr>
                <p:nvPr/>
              </p:nvSpPr>
              <p:spPr bwMode="auto">
                <a:xfrm>
                  <a:off x="4481" y="3265"/>
                  <a:ext cx="68" cy="163"/>
                </a:xfrm>
                <a:custGeom>
                  <a:avLst/>
                  <a:gdLst>
                    <a:gd name="T0" fmla="*/ 0 w 272"/>
                    <a:gd name="T1" fmla="*/ 0 h 653"/>
                    <a:gd name="T2" fmla="*/ 0 w 272"/>
                    <a:gd name="T3" fmla="*/ 0 h 653"/>
                    <a:gd name="T4" fmla="*/ 0 w 272"/>
                    <a:gd name="T5" fmla="*/ 0 h 653"/>
                    <a:gd name="T6" fmla="*/ 0 w 272"/>
                    <a:gd name="T7" fmla="*/ 0 h 653"/>
                    <a:gd name="T8" fmla="*/ 0 w 272"/>
                    <a:gd name="T9" fmla="*/ 0 h 653"/>
                    <a:gd name="T10" fmla="*/ 0 w 272"/>
                    <a:gd name="T11" fmla="*/ 0 h 653"/>
                    <a:gd name="T12" fmla="*/ 0 w 272"/>
                    <a:gd name="T13" fmla="*/ 0 h 653"/>
                    <a:gd name="T14" fmla="*/ 0 w 272"/>
                    <a:gd name="T15" fmla="*/ 0 h 6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2"/>
                    <a:gd name="T25" fmla="*/ 0 h 653"/>
                    <a:gd name="T26" fmla="*/ 272 w 272"/>
                    <a:gd name="T27" fmla="*/ 653 h 6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2" h="653">
                      <a:moveTo>
                        <a:pt x="13" y="0"/>
                      </a:moveTo>
                      <a:lnTo>
                        <a:pt x="64" y="109"/>
                      </a:lnTo>
                      <a:lnTo>
                        <a:pt x="109" y="255"/>
                      </a:lnTo>
                      <a:lnTo>
                        <a:pt x="272" y="607"/>
                      </a:lnTo>
                      <a:lnTo>
                        <a:pt x="213" y="653"/>
                      </a:lnTo>
                      <a:lnTo>
                        <a:pt x="0" y="8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6" name="Freeform 134"/>
                <p:cNvSpPr>
                  <a:spLocks/>
                </p:cNvSpPr>
                <p:nvPr/>
              </p:nvSpPr>
              <p:spPr bwMode="auto">
                <a:xfrm>
                  <a:off x="4501" y="3052"/>
                  <a:ext cx="149" cy="391"/>
                </a:xfrm>
                <a:custGeom>
                  <a:avLst/>
                  <a:gdLst>
                    <a:gd name="T0" fmla="*/ 0 w 598"/>
                    <a:gd name="T1" fmla="*/ 0 h 1561"/>
                    <a:gd name="T2" fmla="*/ 0 w 598"/>
                    <a:gd name="T3" fmla="*/ 0 h 1561"/>
                    <a:gd name="T4" fmla="*/ 0 w 598"/>
                    <a:gd name="T5" fmla="*/ 0 h 1561"/>
                    <a:gd name="T6" fmla="*/ 0 w 598"/>
                    <a:gd name="T7" fmla="*/ 0 h 1561"/>
                    <a:gd name="T8" fmla="*/ 0 w 598"/>
                    <a:gd name="T9" fmla="*/ 0 h 1561"/>
                    <a:gd name="T10" fmla="*/ 0 w 598"/>
                    <a:gd name="T11" fmla="*/ 0 h 1561"/>
                    <a:gd name="T12" fmla="*/ 0 w 598"/>
                    <a:gd name="T13" fmla="*/ 0 h 1561"/>
                    <a:gd name="T14" fmla="*/ 0 w 598"/>
                    <a:gd name="T15" fmla="*/ 0 h 1561"/>
                    <a:gd name="T16" fmla="*/ 0 w 598"/>
                    <a:gd name="T17" fmla="*/ 0 h 1561"/>
                    <a:gd name="T18" fmla="*/ 0 w 598"/>
                    <a:gd name="T19" fmla="*/ 0 h 1561"/>
                    <a:gd name="T20" fmla="*/ 0 w 598"/>
                    <a:gd name="T21" fmla="*/ 0 h 1561"/>
                    <a:gd name="T22" fmla="*/ 0 w 598"/>
                    <a:gd name="T23" fmla="*/ 0 h 1561"/>
                    <a:gd name="T24" fmla="*/ 0 w 598"/>
                    <a:gd name="T25" fmla="*/ 0 h 1561"/>
                    <a:gd name="T26" fmla="*/ 0 w 598"/>
                    <a:gd name="T27" fmla="*/ 0 h 1561"/>
                    <a:gd name="T28" fmla="*/ 0 w 598"/>
                    <a:gd name="T29" fmla="*/ 0 h 1561"/>
                    <a:gd name="T30" fmla="*/ 0 w 598"/>
                    <a:gd name="T31" fmla="*/ 0 h 156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8"/>
                    <a:gd name="T49" fmla="*/ 0 h 1561"/>
                    <a:gd name="T50" fmla="*/ 598 w 598"/>
                    <a:gd name="T51" fmla="*/ 1561 h 156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8" h="1561">
                      <a:moveTo>
                        <a:pt x="0" y="0"/>
                      </a:moveTo>
                      <a:lnTo>
                        <a:pt x="107" y="84"/>
                      </a:lnTo>
                      <a:lnTo>
                        <a:pt x="185" y="209"/>
                      </a:lnTo>
                      <a:lnTo>
                        <a:pt x="272" y="365"/>
                      </a:lnTo>
                      <a:lnTo>
                        <a:pt x="230" y="482"/>
                      </a:lnTo>
                      <a:lnTo>
                        <a:pt x="330" y="644"/>
                      </a:lnTo>
                      <a:lnTo>
                        <a:pt x="381" y="766"/>
                      </a:lnTo>
                      <a:lnTo>
                        <a:pt x="449" y="1007"/>
                      </a:lnTo>
                      <a:lnTo>
                        <a:pt x="539" y="1294"/>
                      </a:lnTo>
                      <a:lnTo>
                        <a:pt x="598" y="1470"/>
                      </a:lnTo>
                      <a:lnTo>
                        <a:pt x="501" y="1561"/>
                      </a:lnTo>
                      <a:lnTo>
                        <a:pt x="352" y="1465"/>
                      </a:lnTo>
                      <a:lnTo>
                        <a:pt x="142" y="469"/>
                      </a:lnTo>
                      <a:lnTo>
                        <a:pt x="50" y="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7" name="Freeform 135"/>
                <p:cNvSpPr>
                  <a:spLocks/>
                </p:cNvSpPr>
                <p:nvPr/>
              </p:nvSpPr>
              <p:spPr bwMode="auto">
                <a:xfrm>
                  <a:off x="4093" y="3290"/>
                  <a:ext cx="67" cy="145"/>
                </a:xfrm>
                <a:custGeom>
                  <a:avLst/>
                  <a:gdLst>
                    <a:gd name="T0" fmla="*/ 0 w 266"/>
                    <a:gd name="T1" fmla="*/ 0 h 579"/>
                    <a:gd name="T2" fmla="*/ 0 w 266"/>
                    <a:gd name="T3" fmla="*/ 0 h 579"/>
                    <a:gd name="T4" fmla="*/ 0 w 266"/>
                    <a:gd name="T5" fmla="*/ 0 h 579"/>
                    <a:gd name="T6" fmla="*/ 0 w 266"/>
                    <a:gd name="T7" fmla="*/ 0 h 579"/>
                    <a:gd name="T8" fmla="*/ 0 w 266"/>
                    <a:gd name="T9" fmla="*/ 0 h 579"/>
                    <a:gd name="T10" fmla="*/ 0 w 266"/>
                    <a:gd name="T11" fmla="*/ 0 h 579"/>
                    <a:gd name="T12" fmla="*/ 0 w 266"/>
                    <a:gd name="T13" fmla="*/ 0 h 579"/>
                    <a:gd name="T14" fmla="*/ 0 w 266"/>
                    <a:gd name="T15" fmla="*/ 0 h 579"/>
                    <a:gd name="T16" fmla="*/ 0 w 266"/>
                    <a:gd name="T17" fmla="*/ 0 h 579"/>
                    <a:gd name="T18" fmla="*/ 0 w 266"/>
                    <a:gd name="T19" fmla="*/ 0 h 579"/>
                    <a:gd name="T20" fmla="*/ 0 w 266"/>
                    <a:gd name="T21" fmla="*/ 0 h 579"/>
                    <a:gd name="T22" fmla="*/ 0 w 266"/>
                    <a:gd name="T23" fmla="*/ 0 h 579"/>
                    <a:gd name="T24" fmla="*/ 0 w 266"/>
                    <a:gd name="T25" fmla="*/ 0 h 579"/>
                    <a:gd name="T26" fmla="*/ 0 w 266"/>
                    <a:gd name="T27" fmla="*/ 0 h 57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66"/>
                    <a:gd name="T43" fmla="*/ 0 h 579"/>
                    <a:gd name="T44" fmla="*/ 266 w 266"/>
                    <a:gd name="T45" fmla="*/ 579 h 57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66" h="579">
                      <a:moveTo>
                        <a:pt x="31" y="0"/>
                      </a:moveTo>
                      <a:lnTo>
                        <a:pt x="104" y="105"/>
                      </a:lnTo>
                      <a:lnTo>
                        <a:pt x="114" y="234"/>
                      </a:lnTo>
                      <a:lnTo>
                        <a:pt x="164" y="330"/>
                      </a:lnTo>
                      <a:lnTo>
                        <a:pt x="206" y="455"/>
                      </a:lnTo>
                      <a:lnTo>
                        <a:pt x="260" y="521"/>
                      </a:lnTo>
                      <a:lnTo>
                        <a:pt x="266" y="579"/>
                      </a:lnTo>
                      <a:lnTo>
                        <a:pt x="222" y="575"/>
                      </a:lnTo>
                      <a:lnTo>
                        <a:pt x="143" y="383"/>
                      </a:lnTo>
                      <a:lnTo>
                        <a:pt x="50" y="178"/>
                      </a:lnTo>
                      <a:lnTo>
                        <a:pt x="0" y="66"/>
                      </a:lnTo>
                      <a:lnTo>
                        <a:pt x="26" y="6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8" name="Freeform 136"/>
                <p:cNvSpPr>
                  <a:spLocks/>
                </p:cNvSpPr>
                <p:nvPr/>
              </p:nvSpPr>
              <p:spPr bwMode="auto">
                <a:xfrm>
                  <a:off x="4313" y="3400"/>
                  <a:ext cx="14" cy="48"/>
                </a:xfrm>
                <a:custGeom>
                  <a:avLst/>
                  <a:gdLst>
                    <a:gd name="T0" fmla="*/ 0 w 57"/>
                    <a:gd name="T1" fmla="*/ 0 h 189"/>
                    <a:gd name="T2" fmla="*/ 0 w 57"/>
                    <a:gd name="T3" fmla="*/ 0 h 189"/>
                    <a:gd name="T4" fmla="*/ 0 w 57"/>
                    <a:gd name="T5" fmla="*/ 0 h 189"/>
                    <a:gd name="T6" fmla="*/ 0 w 57"/>
                    <a:gd name="T7" fmla="*/ 0 h 189"/>
                    <a:gd name="T8" fmla="*/ 0 w 57"/>
                    <a:gd name="T9" fmla="*/ 0 h 1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"/>
                    <a:gd name="T16" fmla="*/ 0 h 189"/>
                    <a:gd name="T17" fmla="*/ 57 w 57"/>
                    <a:gd name="T18" fmla="*/ 189 h 1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" h="189">
                      <a:moveTo>
                        <a:pt x="0" y="0"/>
                      </a:moveTo>
                      <a:lnTo>
                        <a:pt x="57" y="151"/>
                      </a:lnTo>
                      <a:lnTo>
                        <a:pt x="4" y="1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9" name="Freeform 137"/>
                <p:cNvSpPr>
                  <a:spLocks/>
                </p:cNvSpPr>
                <p:nvPr/>
              </p:nvSpPr>
              <p:spPr bwMode="auto">
                <a:xfrm>
                  <a:off x="4371" y="3261"/>
                  <a:ext cx="85" cy="195"/>
                </a:xfrm>
                <a:custGeom>
                  <a:avLst/>
                  <a:gdLst>
                    <a:gd name="T0" fmla="*/ 0 w 341"/>
                    <a:gd name="T1" fmla="*/ 0 h 779"/>
                    <a:gd name="T2" fmla="*/ 0 w 341"/>
                    <a:gd name="T3" fmla="*/ 0 h 779"/>
                    <a:gd name="T4" fmla="*/ 0 w 341"/>
                    <a:gd name="T5" fmla="*/ 0 h 779"/>
                    <a:gd name="T6" fmla="*/ 0 w 341"/>
                    <a:gd name="T7" fmla="*/ 0 h 779"/>
                    <a:gd name="T8" fmla="*/ 0 w 341"/>
                    <a:gd name="T9" fmla="*/ 0 h 779"/>
                    <a:gd name="T10" fmla="*/ 0 w 341"/>
                    <a:gd name="T11" fmla="*/ 0 h 779"/>
                    <a:gd name="T12" fmla="*/ 0 w 341"/>
                    <a:gd name="T13" fmla="*/ 0 h 779"/>
                    <a:gd name="T14" fmla="*/ 0 w 341"/>
                    <a:gd name="T15" fmla="*/ 0 h 779"/>
                    <a:gd name="T16" fmla="*/ 0 w 341"/>
                    <a:gd name="T17" fmla="*/ 0 h 779"/>
                    <a:gd name="T18" fmla="*/ 0 w 341"/>
                    <a:gd name="T19" fmla="*/ 0 h 779"/>
                    <a:gd name="T20" fmla="*/ 0 w 341"/>
                    <a:gd name="T21" fmla="*/ 0 h 779"/>
                    <a:gd name="T22" fmla="*/ 0 w 341"/>
                    <a:gd name="T23" fmla="*/ 0 h 779"/>
                    <a:gd name="T24" fmla="*/ 0 w 341"/>
                    <a:gd name="T25" fmla="*/ 0 h 779"/>
                    <a:gd name="T26" fmla="*/ 0 w 341"/>
                    <a:gd name="T27" fmla="*/ 0 h 779"/>
                    <a:gd name="T28" fmla="*/ 0 w 341"/>
                    <a:gd name="T29" fmla="*/ 0 h 779"/>
                    <a:gd name="T30" fmla="*/ 0 w 341"/>
                    <a:gd name="T31" fmla="*/ 0 h 779"/>
                    <a:gd name="T32" fmla="*/ 0 w 341"/>
                    <a:gd name="T33" fmla="*/ 0 h 779"/>
                    <a:gd name="T34" fmla="*/ 0 w 341"/>
                    <a:gd name="T35" fmla="*/ 0 h 779"/>
                    <a:gd name="T36" fmla="*/ 0 w 341"/>
                    <a:gd name="T37" fmla="*/ 0 h 779"/>
                    <a:gd name="T38" fmla="*/ 0 w 341"/>
                    <a:gd name="T39" fmla="*/ 0 h 77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41"/>
                    <a:gd name="T61" fmla="*/ 0 h 779"/>
                    <a:gd name="T62" fmla="*/ 341 w 341"/>
                    <a:gd name="T63" fmla="*/ 779 h 77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41" h="779">
                      <a:moveTo>
                        <a:pt x="60" y="84"/>
                      </a:moveTo>
                      <a:lnTo>
                        <a:pt x="48" y="0"/>
                      </a:lnTo>
                      <a:lnTo>
                        <a:pt x="113" y="106"/>
                      </a:lnTo>
                      <a:lnTo>
                        <a:pt x="117" y="210"/>
                      </a:lnTo>
                      <a:lnTo>
                        <a:pt x="177" y="300"/>
                      </a:lnTo>
                      <a:lnTo>
                        <a:pt x="177" y="381"/>
                      </a:lnTo>
                      <a:lnTo>
                        <a:pt x="227" y="443"/>
                      </a:lnTo>
                      <a:lnTo>
                        <a:pt x="243" y="546"/>
                      </a:lnTo>
                      <a:lnTo>
                        <a:pt x="279" y="570"/>
                      </a:lnTo>
                      <a:lnTo>
                        <a:pt x="288" y="636"/>
                      </a:lnTo>
                      <a:lnTo>
                        <a:pt x="341" y="717"/>
                      </a:lnTo>
                      <a:lnTo>
                        <a:pt x="303" y="779"/>
                      </a:lnTo>
                      <a:lnTo>
                        <a:pt x="231" y="720"/>
                      </a:lnTo>
                      <a:lnTo>
                        <a:pt x="128" y="306"/>
                      </a:lnTo>
                      <a:lnTo>
                        <a:pt x="71" y="225"/>
                      </a:lnTo>
                      <a:lnTo>
                        <a:pt x="40" y="255"/>
                      </a:lnTo>
                      <a:lnTo>
                        <a:pt x="0" y="216"/>
                      </a:lnTo>
                      <a:lnTo>
                        <a:pt x="60" y="153"/>
                      </a:ln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0" name="Freeform 138"/>
                <p:cNvSpPr>
                  <a:spLocks/>
                </p:cNvSpPr>
                <p:nvPr/>
              </p:nvSpPr>
              <p:spPr bwMode="auto">
                <a:xfrm>
                  <a:off x="4476" y="3274"/>
                  <a:ext cx="60" cy="153"/>
                </a:xfrm>
                <a:custGeom>
                  <a:avLst/>
                  <a:gdLst>
                    <a:gd name="T0" fmla="*/ 0 w 239"/>
                    <a:gd name="T1" fmla="*/ 0 h 609"/>
                    <a:gd name="T2" fmla="*/ 0 w 239"/>
                    <a:gd name="T3" fmla="*/ 0 h 609"/>
                    <a:gd name="T4" fmla="*/ 0 w 239"/>
                    <a:gd name="T5" fmla="*/ 0 h 609"/>
                    <a:gd name="T6" fmla="*/ 0 w 239"/>
                    <a:gd name="T7" fmla="*/ 0 h 609"/>
                    <a:gd name="T8" fmla="*/ 0 w 239"/>
                    <a:gd name="T9" fmla="*/ 0 h 609"/>
                    <a:gd name="T10" fmla="*/ 0 w 239"/>
                    <a:gd name="T11" fmla="*/ 0 h 609"/>
                    <a:gd name="T12" fmla="*/ 0 w 239"/>
                    <a:gd name="T13" fmla="*/ 0 h 609"/>
                    <a:gd name="T14" fmla="*/ 0 w 239"/>
                    <a:gd name="T15" fmla="*/ 0 h 609"/>
                    <a:gd name="T16" fmla="*/ 0 w 239"/>
                    <a:gd name="T17" fmla="*/ 0 h 609"/>
                    <a:gd name="T18" fmla="*/ 0 w 239"/>
                    <a:gd name="T19" fmla="*/ 0 h 609"/>
                    <a:gd name="T20" fmla="*/ 0 w 239"/>
                    <a:gd name="T21" fmla="*/ 0 h 609"/>
                    <a:gd name="T22" fmla="*/ 0 w 239"/>
                    <a:gd name="T23" fmla="*/ 0 h 609"/>
                    <a:gd name="T24" fmla="*/ 0 w 239"/>
                    <a:gd name="T25" fmla="*/ 0 h 609"/>
                    <a:gd name="T26" fmla="*/ 0 w 239"/>
                    <a:gd name="T27" fmla="*/ 0 h 609"/>
                    <a:gd name="T28" fmla="*/ 0 w 239"/>
                    <a:gd name="T29" fmla="*/ 0 h 609"/>
                    <a:gd name="T30" fmla="*/ 0 w 239"/>
                    <a:gd name="T31" fmla="*/ 0 h 60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9"/>
                    <a:gd name="T49" fmla="*/ 0 h 609"/>
                    <a:gd name="T50" fmla="*/ 239 w 239"/>
                    <a:gd name="T51" fmla="*/ 609 h 60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9" h="609">
                      <a:moveTo>
                        <a:pt x="30" y="0"/>
                      </a:moveTo>
                      <a:lnTo>
                        <a:pt x="52" y="30"/>
                      </a:lnTo>
                      <a:lnTo>
                        <a:pt x="41" y="72"/>
                      </a:lnTo>
                      <a:lnTo>
                        <a:pt x="99" y="184"/>
                      </a:lnTo>
                      <a:lnTo>
                        <a:pt x="105" y="222"/>
                      </a:lnTo>
                      <a:lnTo>
                        <a:pt x="156" y="340"/>
                      </a:lnTo>
                      <a:lnTo>
                        <a:pt x="156" y="369"/>
                      </a:lnTo>
                      <a:lnTo>
                        <a:pt x="208" y="437"/>
                      </a:lnTo>
                      <a:lnTo>
                        <a:pt x="197" y="485"/>
                      </a:lnTo>
                      <a:lnTo>
                        <a:pt x="239" y="539"/>
                      </a:lnTo>
                      <a:lnTo>
                        <a:pt x="232" y="609"/>
                      </a:lnTo>
                      <a:lnTo>
                        <a:pt x="151" y="417"/>
                      </a:lnTo>
                      <a:lnTo>
                        <a:pt x="41" y="132"/>
                      </a:lnTo>
                      <a:lnTo>
                        <a:pt x="0" y="6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1" name="Freeform 139"/>
                <p:cNvSpPr>
                  <a:spLocks/>
                </p:cNvSpPr>
                <p:nvPr/>
              </p:nvSpPr>
              <p:spPr bwMode="auto">
                <a:xfrm>
                  <a:off x="4437" y="3045"/>
                  <a:ext cx="190" cy="397"/>
                </a:xfrm>
                <a:custGeom>
                  <a:avLst/>
                  <a:gdLst>
                    <a:gd name="T0" fmla="*/ 0 w 760"/>
                    <a:gd name="T1" fmla="*/ 0 h 1588"/>
                    <a:gd name="T2" fmla="*/ 0 w 760"/>
                    <a:gd name="T3" fmla="*/ 0 h 1588"/>
                    <a:gd name="T4" fmla="*/ 0 w 760"/>
                    <a:gd name="T5" fmla="*/ 0 h 1588"/>
                    <a:gd name="T6" fmla="*/ 0 w 760"/>
                    <a:gd name="T7" fmla="*/ 0 h 1588"/>
                    <a:gd name="T8" fmla="*/ 0 w 760"/>
                    <a:gd name="T9" fmla="*/ 0 h 1588"/>
                    <a:gd name="T10" fmla="*/ 0 w 760"/>
                    <a:gd name="T11" fmla="*/ 0 h 1588"/>
                    <a:gd name="T12" fmla="*/ 0 w 760"/>
                    <a:gd name="T13" fmla="*/ 0 h 1588"/>
                    <a:gd name="T14" fmla="*/ 0 w 760"/>
                    <a:gd name="T15" fmla="*/ 0 h 1588"/>
                    <a:gd name="T16" fmla="*/ 0 w 760"/>
                    <a:gd name="T17" fmla="*/ 0 h 1588"/>
                    <a:gd name="T18" fmla="*/ 0 w 760"/>
                    <a:gd name="T19" fmla="*/ 0 h 1588"/>
                    <a:gd name="T20" fmla="*/ 0 w 760"/>
                    <a:gd name="T21" fmla="*/ 0 h 1588"/>
                    <a:gd name="T22" fmla="*/ 0 w 760"/>
                    <a:gd name="T23" fmla="*/ 0 h 1588"/>
                    <a:gd name="T24" fmla="*/ 0 w 760"/>
                    <a:gd name="T25" fmla="*/ 0 h 1588"/>
                    <a:gd name="T26" fmla="*/ 0 w 760"/>
                    <a:gd name="T27" fmla="*/ 0 h 1588"/>
                    <a:gd name="T28" fmla="*/ 0 w 760"/>
                    <a:gd name="T29" fmla="*/ 0 h 1588"/>
                    <a:gd name="T30" fmla="*/ 0 w 760"/>
                    <a:gd name="T31" fmla="*/ 0 h 1588"/>
                    <a:gd name="T32" fmla="*/ 0 w 760"/>
                    <a:gd name="T33" fmla="*/ 0 h 1588"/>
                    <a:gd name="T34" fmla="*/ 0 w 760"/>
                    <a:gd name="T35" fmla="*/ 0 h 1588"/>
                    <a:gd name="T36" fmla="*/ 0 w 760"/>
                    <a:gd name="T37" fmla="*/ 0 h 1588"/>
                    <a:gd name="T38" fmla="*/ 0 w 760"/>
                    <a:gd name="T39" fmla="*/ 0 h 1588"/>
                    <a:gd name="T40" fmla="*/ 0 w 760"/>
                    <a:gd name="T41" fmla="*/ 0 h 1588"/>
                    <a:gd name="T42" fmla="*/ 0 w 760"/>
                    <a:gd name="T43" fmla="*/ 0 h 1588"/>
                    <a:gd name="T44" fmla="*/ 0 w 760"/>
                    <a:gd name="T45" fmla="*/ 0 h 1588"/>
                    <a:gd name="T46" fmla="*/ 0 w 760"/>
                    <a:gd name="T47" fmla="*/ 0 h 1588"/>
                    <a:gd name="T48" fmla="*/ 0 w 760"/>
                    <a:gd name="T49" fmla="*/ 0 h 1588"/>
                    <a:gd name="T50" fmla="*/ 0 w 760"/>
                    <a:gd name="T51" fmla="*/ 0 h 1588"/>
                    <a:gd name="T52" fmla="*/ 0 w 760"/>
                    <a:gd name="T53" fmla="*/ 0 h 158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760"/>
                    <a:gd name="T82" fmla="*/ 0 h 1588"/>
                    <a:gd name="T83" fmla="*/ 760 w 760"/>
                    <a:gd name="T84" fmla="*/ 1588 h 158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760" h="1588">
                      <a:moveTo>
                        <a:pt x="180" y="0"/>
                      </a:moveTo>
                      <a:lnTo>
                        <a:pt x="273" y="27"/>
                      </a:lnTo>
                      <a:lnTo>
                        <a:pt x="339" y="145"/>
                      </a:lnTo>
                      <a:lnTo>
                        <a:pt x="308" y="185"/>
                      </a:lnTo>
                      <a:lnTo>
                        <a:pt x="435" y="335"/>
                      </a:lnTo>
                      <a:lnTo>
                        <a:pt x="396" y="365"/>
                      </a:lnTo>
                      <a:lnTo>
                        <a:pt x="492" y="611"/>
                      </a:lnTo>
                      <a:lnTo>
                        <a:pt x="514" y="814"/>
                      </a:lnTo>
                      <a:lnTo>
                        <a:pt x="567" y="889"/>
                      </a:lnTo>
                      <a:lnTo>
                        <a:pt x="581" y="994"/>
                      </a:lnTo>
                      <a:lnTo>
                        <a:pt x="690" y="1148"/>
                      </a:lnTo>
                      <a:lnTo>
                        <a:pt x="672" y="1297"/>
                      </a:lnTo>
                      <a:lnTo>
                        <a:pt x="760" y="1408"/>
                      </a:lnTo>
                      <a:lnTo>
                        <a:pt x="720" y="1486"/>
                      </a:lnTo>
                      <a:lnTo>
                        <a:pt x="708" y="1588"/>
                      </a:lnTo>
                      <a:lnTo>
                        <a:pt x="589" y="1500"/>
                      </a:lnTo>
                      <a:lnTo>
                        <a:pt x="540" y="1060"/>
                      </a:lnTo>
                      <a:lnTo>
                        <a:pt x="351" y="488"/>
                      </a:lnTo>
                      <a:lnTo>
                        <a:pt x="260" y="278"/>
                      </a:lnTo>
                      <a:lnTo>
                        <a:pt x="180" y="365"/>
                      </a:lnTo>
                      <a:lnTo>
                        <a:pt x="84" y="269"/>
                      </a:lnTo>
                      <a:lnTo>
                        <a:pt x="44" y="335"/>
                      </a:lnTo>
                      <a:lnTo>
                        <a:pt x="0" y="242"/>
                      </a:lnTo>
                      <a:lnTo>
                        <a:pt x="75" y="150"/>
                      </a:lnTo>
                      <a:lnTo>
                        <a:pt x="171" y="114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2" name="Freeform 140"/>
                <p:cNvSpPr>
                  <a:spLocks/>
                </p:cNvSpPr>
                <p:nvPr/>
              </p:nvSpPr>
              <p:spPr bwMode="auto">
                <a:xfrm>
                  <a:off x="4146" y="3120"/>
                  <a:ext cx="352" cy="186"/>
                </a:xfrm>
                <a:custGeom>
                  <a:avLst/>
                  <a:gdLst>
                    <a:gd name="T0" fmla="*/ 0 w 1406"/>
                    <a:gd name="T1" fmla="*/ 0 h 743"/>
                    <a:gd name="T2" fmla="*/ 0 w 1406"/>
                    <a:gd name="T3" fmla="*/ 0 h 743"/>
                    <a:gd name="T4" fmla="*/ 0 w 1406"/>
                    <a:gd name="T5" fmla="*/ 0 h 743"/>
                    <a:gd name="T6" fmla="*/ 0 w 1406"/>
                    <a:gd name="T7" fmla="*/ 0 h 743"/>
                    <a:gd name="T8" fmla="*/ 0 w 1406"/>
                    <a:gd name="T9" fmla="*/ 0 h 743"/>
                    <a:gd name="T10" fmla="*/ 0 w 1406"/>
                    <a:gd name="T11" fmla="*/ 0 h 743"/>
                    <a:gd name="T12" fmla="*/ 0 w 1406"/>
                    <a:gd name="T13" fmla="*/ 0 h 743"/>
                    <a:gd name="T14" fmla="*/ 0 w 1406"/>
                    <a:gd name="T15" fmla="*/ 0 h 743"/>
                    <a:gd name="T16" fmla="*/ 0 w 1406"/>
                    <a:gd name="T17" fmla="*/ 0 h 743"/>
                    <a:gd name="T18" fmla="*/ 0 w 1406"/>
                    <a:gd name="T19" fmla="*/ 0 h 743"/>
                    <a:gd name="T20" fmla="*/ 0 w 1406"/>
                    <a:gd name="T21" fmla="*/ 0 h 743"/>
                    <a:gd name="T22" fmla="*/ 0 w 1406"/>
                    <a:gd name="T23" fmla="*/ 0 h 743"/>
                    <a:gd name="T24" fmla="*/ 0 w 1406"/>
                    <a:gd name="T25" fmla="*/ 0 h 743"/>
                    <a:gd name="T26" fmla="*/ 0 w 1406"/>
                    <a:gd name="T27" fmla="*/ 0 h 743"/>
                    <a:gd name="T28" fmla="*/ 0 w 1406"/>
                    <a:gd name="T29" fmla="*/ 0 h 743"/>
                    <a:gd name="T30" fmla="*/ 0 w 1406"/>
                    <a:gd name="T31" fmla="*/ 0 h 743"/>
                    <a:gd name="T32" fmla="*/ 0 w 1406"/>
                    <a:gd name="T33" fmla="*/ 0 h 743"/>
                    <a:gd name="T34" fmla="*/ 0 w 1406"/>
                    <a:gd name="T35" fmla="*/ 0 h 743"/>
                    <a:gd name="T36" fmla="*/ 0 w 1406"/>
                    <a:gd name="T37" fmla="*/ 0 h 743"/>
                    <a:gd name="T38" fmla="*/ 0 w 1406"/>
                    <a:gd name="T39" fmla="*/ 0 h 743"/>
                    <a:gd name="T40" fmla="*/ 0 w 1406"/>
                    <a:gd name="T41" fmla="*/ 0 h 743"/>
                    <a:gd name="T42" fmla="*/ 0 w 1406"/>
                    <a:gd name="T43" fmla="*/ 0 h 743"/>
                    <a:gd name="T44" fmla="*/ 0 w 1406"/>
                    <a:gd name="T45" fmla="*/ 0 h 743"/>
                    <a:gd name="T46" fmla="*/ 0 w 1406"/>
                    <a:gd name="T47" fmla="*/ 0 h 743"/>
                    <a:gd name="T48" fmla="*/ 0 w 1406"/>
                    <a:gd name="T49" fmla="*/ 0 h 743"/>
                    <a:gd name="T50" fmla="*/ 0 w 1406"/>
                    <a:gd name="T51" fmla="*/ 0 h 743"/>
                    <a:gd name="T52" fmla="*/ 0 w 1406"/>
                    <a:gd name="T53" fmla="*/ 0 h 743"/>
                    <a:gd name="T54" fmla="*/ 0 w 1406"/>
                    <a:gd name="T55" fmla="*/ 0 h 743"/>
                    <a:gd name="T56" fmla="*/ 0 w 1406"/>
                    <a:gd name="T57" fmla="*/ 0 h 743"/>
                    <a:gd name="T58" fmla="*/ 0 w 1406"/>
                    <a:gd name="T59" fmla="*/ 0 h 743"/>
                    <a:gd name="T60" fmla="*/ 0 w 1406"/>
                    <a:gd name="T61" fmla="*/ 0 h 743"/>
                    <a:gd name="T62" fmla="*/ 0 w 1406"/>
                    <a:gd name="T63" fmla="*/ 0 h 743"/>
                    <a:gd name="T64" fmla="*/ 0 w 1406"/>
                    <a:gd name="T65" fmla="*/ 0 h 743"/>
                    <a:gd name="T66" fmla="*/ 0 w 1406"/>
                    <a:gd name="T67" fmla="*/ 0 h 743"/>
                    <a:gd name="T68" fmla="*/ 0 w 1406"/>
                    <a:gd name="T69" fmla="*/ 0 h 743"/>
                    <a:gd name="T70" fmla="*/ 0 w 1406"/>
                    <a:gd name="T71" fmla="*/ 0 h 743"/>
                    <a:gd name="T72" fmla="*/ 0 w 1406"/>
                    <a:gd name="T73" fmla="*/ 0 h 743"/>
                    <a:gd name="T74" fmla="*/ 0 w 1406"/>
                    <a:gd name="T75" fmla="*/ 0 h 743"/>
                    <a:gd name="T76" fmla="*/ 0 w 1406"/>
                    <a:gd name="T77" fmla="*/ 0 h 743"/>
                    <a:gd name="T78" fmla="*/ 0 w 1406"/>
                    <a:gd name="T79" fmla="*/ 0 h 743"/>
                    <a:gd name="T80" fmla="*/ 0 w 1406"/>
                    <a:gd name="T81" fmla="*/ 0 h 743"/>
                    <a:gd name="T82" fmla="*/ 0 w 1406"/>
                    <a:gd name="T83" fmla="*/ 0 h 743"/>
                    <a:gd name="T84" fmla="*/ 0 w 1406"/>
                    <a:gd name="T85" fmla="*/ 0 h 743"/>
                    <a:gd name="T86" fmla="*/ 0 w 1406"/>
                    <a:gd name="T87" fmla="*/ 0 h 743"/>
                    <a:gd name="T88" fmla="*/ 0 w 1406"/>
                    <a:gd name="T89" fmla="*/ 0 h 7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06"/>
                    <a:gd name="T136" fmla="*/ 0 h 743"/>
                    <a:gd name="T137" fmla="*/ 1406 w 1406"/>
                    <a:gd name="T138" fmla="*/ 743 h 7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06" h="743">
                      <a:moveTo>
                        <a:pt x="952" y="652"/>
                      </a:moveTo>
                      <a:lnTo>
                        <a:pt x="943" y="527"/>
                      </a:lnTo>
                      <a:lnTo>
                        <a:pt x="979" y="554"/>
                      </a:lnTo>
                      <a:lnTo>
                        <a:pt x="1045" y="697"/>
                      </a:lnTo>
                      <a:lnTo>
                        <a:pt x="1081" y="697"/>
                      </a:lnTo>
                      <a:lnTo>
                        <a:pt x="1077" y="719"/>
                      </a:lnTo>
                      <a:lnTo>
                        <a:pt x="1151" y="715"/>
                      </a:lnTo>
                      <a:lnTo>
                        <a:pt x="1138" y="743"/>
                      </a:lnTo>
                      <a:lnTo>
                        <a:pt x="1213" y="730"/>
                      </a:lnTo>
                      <a:lnTo>
                        <a:pt x="1299" y="686"/>
                      </a:lnTo>
                      <a:lnTo>
                        <a:pt x="1354" y="649"/>
                      </a:lnTo>
                      <a:lnTo>
                        <a:pt x="1351" y="583"/>
                      </a:lnTo>
                      <a:lnTo>
                        <a:pt x="1390" y="635"/>
                      </a:lnTo>
                      <a:lnTo>
                        <a:pt x="1406" y="541"/>
                      </a:lnTo>
                      <a:lnTo>
                        <a:pt x="1395" y="446"/>
                      </a:lnTo>
                      <a:lnTo>
                        <a:pt x="1378" y="469"/>
                      </a:lnTo>
                      <a:lnTo>
                        <a:pt x="1329" y="383"/>
                      </a:lnTo>
                      <a:lnTo>
                        <a:pt x="1309" y="286"/>
                      </a:lnTo>
                      <a:lnTo>
                        <a:pt x="1246" y="227"/>
                      </a:lnTo>
                      <a:lnTo>
                        <a:pt x="1270" y="312"/>
                      </a:lnTo>
                      <a:lnTo>
                        <a:pt x="1233" y="281"/>
                      </a:lnTo>
                      <a:lnTo>
                        <a:pt x="1135" y="218"/>
                      </a:lnTo>
                      <a:lnTo>
                        <a:pt x="1177" y="272"/>
                      </a:lnTo>
                      <a:lnTo>
                        <a:pt x="1054" y="209"/>
                      </a:lnTo>
                      <a:lnTo>
                        <a:pt x="997" y="206"/>
                      </a:lnTo>
                      <a:lnTo>
                        <a:pt x="922" y="129"/>
                      </a:lnTo>
                      <a:lnTo>
                        <a:pt x="927" y="180"/>
                      </a:lnTo>
                      <a:lnTo>
                        <a:pt x="841" y="119"/>
                      </a:lnTo>
                      <a:lnTo>
                        <a:pt x="760" y="86"/>
                      </a:lnTo>
                      <a:lnTo>
                        <a:pt x="798" y="167"/>
                      </a:lnTo>
                      <a:lnTo>
                        <a:pt x="732" y="146"/>
                      </a:lnTo>
                      <a:lnTo>
                        <a:pt x="679" y="66"/>
                      </a:lnTo>
                      <a:lnTo>
                        <a:pt x="673" y="101"/>
                      </a:lnTo>
                      <a:lnTo>
                        <a:pt x="626" y="64"/>
                      </a:lnTo>
                      <a:lnTo>
                        <a:pt x="444" y="24"/>
                      </a:lnTo>
                      <a:lnTo>
                        <a:pt x="470" y="57"/>
                      </a:lnTo>
                      <a:lnTo>
                        <a:pt x="334" y="30"/>
                      </a:lnTo>
                      <a:lnTo>
                        <a:pt x="281" y="0"/>
                      </a:lnTo>
                      <a:lnTo>
                        <a:pt x="343" y="75"/>
                      </a:lnTo>
                      <a:lnTo>
                        <a:pt x="178" y="24"/>
                      </a:lnTo>
                      <a:lnTo>
                        <a:pt x="64" y="59"/>
                      </a:lnTo>
                      <a:lnTo>
                        <a:pt x="154" y="80"/>
                      </a:lnTo>
                      <a:lnTo>
                        <a:pt x="0" y="137"/>
                      </a:lnTo>
                      <a:lnTo>
                        <a:pt x="952" y="65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3" name="Freeform 141"/>
                <p:cNvSpPr>
                  <a:spLocks/>
                </p:cNvSpPr>
                <p:nvPr/>
              </p:nvSpPr>
              <p:spPr bwMode="auto">
                <a:xfrm>
                  <a:off x="4028" y="3147"/>
                  <a:ext cx="94" cy="166"/>
                </a:xfrm>
                <a:custGeom>
                  <a:avLst/>
                  <a:gdLst>
                    <a:gd name="T0" fmla="*/ 0 w 374"/>
                    <a:gd name="T1" fmla="*/ 0 h 664"/>
                    <a:gd name="T2" fmla="*/ 0 w 374"/>
                    <a:gd name="T3" fmla="*/ 0 h 664"/>
                    <a:gd name="T4" fmla="*/ 0 w 374"/>
                    <a:gd name="T5" fmla="*/ 0 h 664"/>
                    <a:gd name="T6" fmla="*/ 0 w 374"/>
                    <a:gd name="T7" fmla="*/ 0 h 664"/>
                    <a:gd name="T8" fmla="*/ 0 w 374"/>
                    <a:gd name="T9" fmla="*/ 0 h 664"/>
                    <a:gd name="T10" fmla="*/ 0 w 374"/>
                    <a:gd name="T11" fmla="*/ 0 h 664"/>
                    <a:gd name="T12" fmla="*/ 0 w 374"/>
                    <a:gd name="T13" fmla="*/ 0 h 664"/>
                    <a:gd name="T14" fmla="*/ 0 w 374"/>
                    <a:gd name="T15" fmla="*/ 0 h 664"/>
                    <a:gd name="T16" fmla="*/ 0 w 374"/>
                    <a:gd name="T17" fmla="*/ 0 h 664"/>
                    <a:gd name="T18" fmla="*/ 0 w 374"/>
                    <a:gd name="T19" fmla="*/ 0 h 664"/>
                    <a:gd name="T20" fmla="*/ 0 w 374"/>
                    <a:gd name="T21" fmla="*/ 0 h 664"/>
                    <a:gd name="T22" fmla="*/ 0 w 374"/>
                    <a:gd name="T23" fmla="*/ 0 h 664"/>
                    <a:gd name="T24" fmla="*/ 0 w 374"/>
                    <a:gd name="T25" fmla="*/ 0 h 664"/>
                    <a:gd name="T26" fmla="*/ 0 w 374"/>
                    <a:gd name="T27" fmla="*/ 0 h 664"/>
                    <a:gd name="T28" fmla="*/ 0 w 374"/>
                    <a:gd name="T29" fmla="*/ 0 h 664"/>
                    <a:gd name="T30" fmla="*/ 0 w 374"/>
                    <a:gd name="T31" fmla="*/ 0 h 664"/>
                    <a:gd name="T32" fmla="*/ 0 w 374"/>
                    <a:gd name="T33" fmla="*/ 0 h 664"/>
                    <a:gd name="T34" fmla="*/ 0 w 374"/>
                    <a:gd name="T35" fmla="*/ 0 h 664"/>
                    <a:gd name="T36" fmla="*/ 0 w 374"/>
                    <a:gd name="T37" fmla="*/ 0 h 664"/>
                    <a:gd name="T38" fmla="*/ 0 w 374"/>
                    <a:gd name="T39" fmla="*/ 0 h 664"/>
                    <a:gd name="T40" fmla="*/ 0 w 374"/>
                    <a:gd name="T41" fmla="*/ 0 h 6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4"/>
                    <a:gd name="T64" fmla="*/ 0 h 664"/>
                    <a:gd name="T65" fmla="*/ 374 w 374"/>
                    <a:gd name="T66" fmla="*/ 664 h 6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4" h="664">
                      <a:moveTo>
                        <a:pt x="194" y="643"/>
                      </a:moveTo>
                      <a:lnTo>
                        <a:pt x="80" y="620"/>
                      </a:lnTo>
                      <a:lnTo>
                        <a:pt x="128" y="575"/>
                      </a:lnTo>
                      <a:lnTo>
                        <a:pt x="0" y="511"/>
                      </a:lnTo>
                      <a:lnTo>
                        <a:pt x="173" y="475"/>
                      </a:lnTo>
                      <a:lnTo>
                        <a:pt x="132" y="237"/>
                      </a:lnTo>
                      <a:lnTo>
                        <a:pt x="194" y="110"/>
                      </a:lnTo>
                      <a:lnTo>
                        <a:pt x="159" y="0"/>
                      </a:lnTo>
                      <a:lnTo>
                        <a:pt x="251" y="79"/>
                      </a:lnTo>
                      <a:lnTo>
                        <a:pt x="273" y="21"/>
                      </a:lnTo>
                      <a:lnTo>
                        <a:pt x="291" y="171"/>
                      </a:lnTo>
                      <a:lnTo>
                        <a:pt x="330" y="171"/>
                      </a:lnTo>
                      <a:lnTo>
                        <a:pt x="296" y="317"/>
                      </a:lnTo>
                      <a:lnTo>
                        <a:pt x="339" y="320"/>
                      </a:lnTo>
                      <a:lnTo>
                        <a:pt x="344" y="461"/>
                      </a:lnTo>
                      <a:lnTo>
                        <a:pt x="374" y="664"/>
                      </a:lnTo>
                      <a:lnTo>
                        <a:pt x="282" y="532"/>
                      </a:lnTo>
                      <a:lnTo>
                        <a:pt x="287" y="602"/>
                      </a:lnTo>
                      <a:lnTo>
                        <a:pt x="260" y="659"/>
                      </a:lnTo>
                      <a:lnTo>
                        <a:pt x="194" y="6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4" name="Freeform 142"/>
                <p:cNvSpPr>
                  <a:spLocks/>
                </p:cNvSpPr>
                <p:nvPr/>
              </p:nvSpPr>
              <p:spPr bwMode="auto">
                <a:xfrm>
                  <a:off x="3913" y="2798"/>
                  <a:ext cx="617" cy="302"/>
                </a:xfrm>
                <a:custGeom>
                  <a:avLst/>
                  <a:gdLst>
                    <a:gd name="T0" fmla="*/ 0 w 2469"/>
                    <a:gd name="T1" fmla="*/ 0 h 1208"/>
                    <a:gd name="T2" fmla="*/ 0 w 2469"/>
                    <a:gd name="T3" fmla="*/ 0 h 1208"/>
                    <a:gd name="T4" fmla="*/ 0 w 2469"/>
                    <a:gd name="T5" fmla="*/ 0 h 1208"/>
                    <a:gd name="T6" fmla="*/ 0 w 2469"/>
                    <a:gd name="T7" fmla="*/ 0 h 1208"/>
                    <a:gd name="T8" fmla="*/ 0 w 2469"/>
                    <a:gd name="T9" fmla="*/ 0 h 1208"/>
                    <a:gd name="T10" fmla="*/ 0 w 2469"/>
                    <a:gd name="T11" fmla="*/ 0 h 1208"/>
                    <a:gd name="T12" fmla="*/ 0 w 2469"/>
                    <a:gd name="T13" fmla="*/ 0 h 1208"/>
                    <a:gd name="T14" fmla="*/ 0 w 2469"/>
                    <a:gd name="T15" fmla="*/ 0 h 1208"/>
                    <a:gd name="T16" fmla="*/ 0 w 2469"/>
                    <a:gd name="T17" fmla="*/ 0 h 1208"/>
                    <a:gd name="T18" fmla="*/ 0 w 2469"/>
                    <a:gd name="T19" fmla="*/ 0 h 1208"/>
                    <a:gd name="T20" fmla="*/ 0 w 2469"/>
                    <a:gd name="T21" fmla="*/ 0 h 1208"/>
                    <a:gd name="T22" fmla="*/ 0 w 2469"/>
                    <a:gd name="T23" fmla="*/ 0 h 1208"/>
                    <a:gd name="T24" fmla="*/ 0 w 2469"/>
                    <a:gd name="T25" fmla="*/ 0 h 1208"/>
                    <a:gd name="T26" fmla="*/ 0 w 2469"/>
                    <a:gd name="T27" fmla="*/ 0 h 1208"/>
                    <a:gd name="T28" fmla="*/ 0 w 2469"/>
                    <a:gd name="T29" fmla="*/ 0 h 1208"/>
                    <a:gd name="T30" fmla="*/ 0 w 2469"/>
                    <a:gd name="T31" fmla="*/ 0 h 1208"/>
                    <a:gd name="T32" fmla="*/ 0 w 2469"/>
                    <a:gd name="T33" fmla="*/ 0 h 1208"/>
                    <a:gd name="T34" fmla="*/ 0 w 2469"/>
                    <a:gd name="T35" fmla="*/ 0 h 1208"/>
                    <a:gd name="T36" fmla="*/ 0 w 2469"/>
                    <a:gd name="T37" fmla="*/ 0 h 1208"/>
                    <a:gd name="T38" fmla="*/ 0 w 2469"/>
                    <a:gd name="T39" fmla="*/ 0 h 1208"/>
                    <a:gd name="T40" fmla="*/ 0 w 2469"/>
                    <a:gd name="T41" fmla="*/ 0 h 1208"/>
                    <a:gd name="T42" fmla="*/ 0 w 2469"/>
                    <a:gd name="T43" fmla="*/ 0 h 1208"/>
                    <a:gd name="T44" fmla="*/ 0 w 2469"/>
                    <a:gd name="T45" fmla="*/ 0 h 1208"/>
                    <a:gd name="T46" fmla="*/ 0 w 2469"/>
                    <a:gd name="T47" fmla="*/ 0 h 1208"/>
                    <a:gd name="T48" fmla="*/ 0 w 2469"/>
                    <a:gd name="T49" fmla="*/ 0 h 1208"/>
                    <a:gd name="T50" fmla="*/ 0 w 2469"/>
                    <a:gd name="T51" fmla="*/ 0 h 1208"/>
                    <a:gd name="T52" fmla="*/ 0 w 2469"/>
                    <a:gd name="T53" fmla="*/ 0 h 1208"/>
                    <a:gd name="T54" fmla="*/ 0 w 2469"/>
                    <a:gd name="T55" fmla="*/ 0 h 1208"/>
                    <a:gd name="T56" fmla="*/ 0 w 2469"/>
                    <a:gd name="T57" fmla="*/ 0 h 1208"/>
                    <a:gd name="T58" fmla="*/ 0 w 2469"/>
                    <a:gd name="T59" fmla="*/ 0 h 1208"/>
                    <a:gd name="T60" fmla="*/ 0 w 2469"/>
                    <a:gd name="T61" fmla="*/ 0 h 1208"/>
                    <a:gd name="T62" fmla="*/ 0 w 2469"/>
                    <a:gd name="T63" fmla="*/ 0 h 12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69"/>
                    <a:gd name="T97" fmla="*/ 0 h 1208"/>
                    <a:gd name="T98" fmla="*/ 2469 w 2469"/>
                    <a:gd name="T99" fmla="*/ 1208 h 12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69" h="1208">
                      <a:moveTo>
                        <a:pt x="2469" y="1112"/>
                      </a:moveTo>
                      <a:lnTo>
                        <a:pt x="2434" y="861"/>
                      </a:lnTo>
                      <a:lnTo>
                        <a:pt x="2380" y="893"/>
                      </a:lnTo>
                      <a:lnTo>
                        <a:pt x="2284" y="615"/>
                      </a:lnTo>
                      <a:lnTo>
                        <a:pt x="2266" y="704"/>
                      </a:lnTo>
                      <a:lnTo>
                        <a:pt x="2113" y="483"/>
                      </a:lnTo>
                      <a:lnTo>
                        <a:pt x="1845" y="272"/>
                      </a:lnTo>
                      <a:lnTo>
                        <a:pt x="1972" y="438"/>
                      </a:lnTo>
                      <a:lnTo>
                        <a:pt x="1687" y="206"/>
                      </a:lnTo>
                      <a:lnTo>
                        <a:pt x="1678" y="258"/>
                      </a:lnTo>
                      <a:lnTo>
                        <a:pt x="1519" y="180"/>
                      </a:lnTo>
                      <a:lnTo>
                        <a:pt x="1264" y="0"/>
                      </a:lnTo>
                      <a:lnTo>
                        <a:pt x="1278" y="126"/>
                      </a:lnTo>
                      <a:lnTo>
                        <a:pt x="988" y="109"/>
                      </a:lnTo>
                      <a:lnTo>
                        <a:pt x="658" y="57"/>
                      </a:lnTo>
                      <a:lnTo>
                        <a:pt x="715" y="153"/>
                      </a:lnTo>
                      <a:lnTo>
                        <a:pt x="443" y="91"/>
                      </a:lnTo>
                      <a:lnTo>
                        <a:pt x="514" y="158"/>
                      </a:lnTo>
                      <a:lnTo>
                        <a:pt x="280" y="162"/>
                      </a:lnTo>
                      <a:lnTo>
                        <a:pt x="0" y="223"/>
                      </a:lnTo>
                      <a:lnTo>
                        <a:pt x="360" y="321"/>
                      </a:lnTo>
                      <a:lnTo>
                        <a:pt x="1788" y="787"/>
                      </a:lnTo>
                      <a:lnTo>
                        <a:pt x="1951" y="1064"/>
                      </a:lnTo>
                      <a:lnTo>
                        <a:pt x="1756" y="1174"/>
                      </a:lnTo>
                      <a:lnTo>
                        <a:pt x="1933" y="1174"/>
                      </a:lnTo>
                      <a:lnTo>
                        <a:pt x="1954" y="1208"/>
                      </a:lnTo>
                      <a:lnTo>
                        <a:pt x="2200" y="1112"/>
                      </a:lnTo>
                      <a:lnTo>
                        <a:pt x="2332" y="1121"/>
                      </a:lnTo>
                      <a:lnTo>
                        <a:pt x="2271" y="989"/>
                      </a:lnTo>
                      <a:lnTo>
                        <a:pt x="2363" y="989"/>
                      </a:lnTo>
                      <a:lnTo>
                        <a:pt x="2469" y="111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5" name="Freeform 143"/>
                <p:cNvSpPr>
                  <a:spLocks/>
                </p:cNvSpPr>
                <p:nvPr/>
              </p:nvSpPr>
              <p:spPr bwMode="auto">
                <a:xfrm>
                  <a:off x="3843" y="2813"/>
                  <a:ext cx="633" cy="297"/>
                </a:xfrm>
                <a:custGeom>
                  <a:avLst/>
                  <a:gdLst>
                    <a:gd name="T0" fmla="*/ 0 w 2536"/>
                    <a:gd name="T1" fmla="*/ 0 h 1191"/>
                    <a:gd name="T2" fmla="*/ 0 w 2536"/>
                    <a:gd name="T3" fmla="*/ 0 h 1191"/>
                    <a:gd name="T4" fmla="*/ 0 w 2536"/>
                    <a:gd name="T5" fmla="*/ 0 h 1191"/>
                    <a:gd name="T6" fmla="*/ 0 w 2536"/>
                    <a:gd name="T7" fmla="*/ 0 h 1191"/>
                    <a:gd name="T8" fmla="*/ 0 w 2536"/>
                    <a:gd name="T9" fmla="*/ 0 h 1191"/>
                    <a:gd name="T10" fmla="*/ 0 w 2536"/>
                    <a:gd name="T11" fmla="*/ 0 h 1191"/>
                    <a:gd name="T12" fmla="*/ 0 w 2536"/>
                    <a:gd name="T13" fmla="*/ 0 h 1191"/>
                    <a:gd name="T14" fmla="*/ 0 w 2536"/>
                    <a:gd name="T15" fmla="*/ 0 h 1191"/>
                    <a:gd name="T16" fmla="*/ 0 w 2536"/>
                    <a:gd name="T17" fmla="*/ 0 h 1191"/>
                    <a:gd name="T18" fmla="*/ 0 w 2536"/>
                    <a:gd name="T19" fmla="*/ 0 h 1191"/>
                    <a:gd name="T20" fmla="*/ 0 w 2536"/>
                    <a:gd name="T21" fmla="*/ 0 h 1191"/>
                    <a:gd name="T22" fmla="*/ 0 w 2536"/>
                    <a:gd name="T23" fmla="*/ 0 h 1191"/>
                    <a:gd name="T24" fmla="*/ 0 w 2536"/>
                    <a:gd name="T25" fmla="*/ 0 h 1191"/>
                    <a:gd name="T26" fmla="*/ 0 w 2536"/>
                    <a:gd name="T27" fmla="*/ 0 h 1191"/>
                    <a:gd name="T28" fmla="*/ 0 w 2536"/>
                    <a:gd name="T29" fmla="*/ 0 h 1191"/>
                    <a:gd name="T30" fmla="*/ 0 w 2536"/>
                    <a:gd name="T31" fmla="*/ 0 h 1191"/>
                    <a:gd name="T32" fmla="*/ 0 w 2536"/>
                    <a:gd name="T33" fmla="*/ 0 h 1191"/>
                    <a:gd name="T34" fmla="*/ 0 w 2536"/>
                    <a:gd name="T35" fmla="*/ 0 h 1191"/>
                    <a:gd name="T36" fmla="*/ 0 w 2536"/>
                    <a:gd name="T37" fmla="*/ 0 h 1191"/>
                    <a:gd name="T38" fmla="*/ 0 w 2536"/>
                    <a:gd name="T39" fmla="*/ 0 h 1191"/>
                    <a:gd name="T40" fmla="*/ 0 w 2536"/>
                    <a:gd name="T41" fmla="*/ 0 h 1191"/>
                    <a:gd name="T42" fmla="*/ 0 w 2536"/>
                    <a:gd name="T43" fmla="*/ 0 h 1191"/>
                    <a:gd name="T44" fmla="*/ 0 w 2536"/>
                    <a:gd name="T45" fmla="*/ 0 h 1191"/>
                    <a:gd name="T46" fmla="*/ 0 w 2536"/>
                    <a:gd name="T47" fmla="*/ 0 h 1191"/>
                    <a:gd name="T48" fmla="*/ 0 w 2536"/>
                    <a:gd name="T49" fmla="*/ 0 h 1191"/>
                    <a:gd name="T50" fmla="*/ 0 w 2536"/>
                    <a:gd name="T51" fmla="*/ 0 h 1191"/>
                    <a:gd name="T52" fmla="*/ 0 w 2536"/>
                    <a:gd name="T53" fmla="*/ 0 h 1191"/>
                    <a:gd name="T54" fmla="*/ 0 w 2536"/>
                    <a:gd name="T55" fmla="*/ 0 h 1191"/>
                    <a:gd name="T56" fmla="*/ 0 w 2536"/>
                    <a:gd name="T57" fmla="*/ 0 h 1191"/>
                    <a:gd name="T58" fmla="*/ 0 w 2536"/>
                    <a:gd name="T59" fmla="*/ 0 h 1191"/>
                    <a:gd name="T60" fmla="*/ 0 w 2536"/>
                    <a:gd name="T61" fmla="*/ 0 h 1191"/>
                    <a:gd name="T62" fmla="*/ 0 w 2536"/>
                    <a:gd name="T63" fmla="*/ 0 h 1191"/>
                    <a:gd name="T64" fmla="*/ 0 w 2536"/>
                    <a:gd name="T65" fmla="*/ 0 h 1191"/>
                    <a:gd name="T66" fmla="*/ 0 w 2536"/>
                    <a:gd name="T67" fmla="*/ 0 h 1191"/>
                    <a:gd name="T68" fmla="*/ 0 w 2536"/>
                    <a:gd name="T69" fmla="*/ 0 h 1191"/>
                    <a:gd name="T70" fmla="*/ 0 w 2536"/>
                    <a:gd name="T71" fmla="*/ 0 h 1191"/>
                    <a:gd name="T72" fmla="*/ 0 w 2536"/>
                    <a:gd name="T73" fmla="*/ 0 h 1191"/>
                    <a:gd name="T74" fmla="*/ 0 w 2536"/>
                    <a:gd name="T75" fmla="*/ 0 h 1191"/>
                    <a:gd name="T76" fmla="*/ 0 w 2536"/>
                    <a:gd name="T77" fmla="*/ 0 h 1191"/>
                    <a:gd name="T78" fmla="*/ 0 w 2536"/>
                    <a:gd name="T79" fmla="*/ 0 h 1191"/>
                    <a:gd name="T80" fmla="*/ 0 w 2536"/>
                    <a:gd name="T81" fmla="*/ 0 h 1191"/>
                    <a:gd name="T82" fmla="*/ 0 w 2536"/>
                    <a:gd name="T83" fmla="*/ 0 h 1191"/>
                    <a:gd name="T84" fmla="*/ 0 w 2536"/>
                    <a:gd name="T85" fmla="*/ 0 h 1191"/>
                    <a:gd name="T86" fmla="*/ 0 w 2536"/>
                    <a:gd name="T87" fmla="*/ 0 h 1191"/>
                    <a:gd name="T88" fmla="*/ 0 w 2536"/>
                    <a:gd name="T89" fmla="*/ 0 h 1191"/>
                    <a:gd name="T90" fmla="*/ 0 w 2536"/>
                    <a:gd name="T91" fmla="*/ 0 h 1191"/>
                    <a:gd name="T92" fmla="*/ 0 w 2536"/>
                    <a:gd name="T93" fmla="*/ 0 h 1191"/>
                    <a:gd name="T94" fmla="*/ 0 w 2536"/>
                    <a:gd name="T95" fmla="*/ 0 h 1191"/>
                    <a:gd name="T96" fmla="*/ 0 w 2536"/>
                    <a:gd name="T97" fmla="*/ 0 h 1191"/>
                    <a:gd name="T98" fmla="*/ 0 w 2536"/>
                    <a:gd name="T99" fmla="*/ 0 h 1191"/>
                    <a:gd name="T100" fmla="*/ 0 w 2536"/>
                    <a:gd name="T101" fmla="*/ 0 h 1191"/>
                    <a:gd name="T102" fmla="*/ 0 w 2536"/>
                    <a:gd name="T103" fmla="*/ 0 h 1191"/>
                    <a:gd name="T104" fmla="*/ 0 w 2536"/>
                    <a:gd name="T105" fmla="*/ 0 h 1191"/>
                    <a:gd name="T106" fmla="*/ 0 w 2536"/>
                    <a:gd name="T107" fmla="*/ 0 h 1191"/>
                    <a:gd name="T108" fmla="*/ 0 w 2536"/>
                    <a:gd name="T109" fmla="*/ 0 h 1191"/>
                    <a:gd name="T110" fmla="*/ 0 w 2536"/>
                    <a:gd name="T111" fmla="*/ 0 h 1191"/>
                    <a:gd name="T112" fmla="*/ 0 w 2536"/>
                    <a:gd name="T113" fmla="*/ 0 h 1191"/>
                    <a:gd name="T114" fmla="*/ 0 w 2536"/>
                    <a:gd name="T115" fmla="*/ 0 h 1191"/>
                    <a:gd name="T116" fmla="*/ 0 w 2536"/>
                    <a:gd name="T117" fmla="*/ 0 h 11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6"/>
                    <a:gd name="T178" fmla="*/ 0 h 1191"/>
                    <a:gd name="T179" fmla="*/ 2536 w 2536"/>
                    <a:gd name="T180" fmla="*/ 1191 h 11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6" h="1191">
                      <a:moveTo>
                        <a:pt x="1999" y="257"/>
                      </a:moveTo>
                      <a:lnTo>
                        <a:pt x="1838" y="172"/>
                      </a:lnTo>
                      <a:lnTo>
                        <a:pt x="1634" y="0"/>
                      </a:lnTo>
                      <a:lnTo>
                        <a:pt x="1621" y="126"/>
                      </a:lnTo>
                      <a:lnTo>
                        <a:pt x="1314" y="16"/>
                      </a:lnTo>
                      <a:lnTo>
                        <a:pt x="1007" y="20"/>
                      </a:lnTo>
                      <a:lnTo>
                        <a:pt x="1234" y="134"/>
                      </a:lnTo>
                      <a:lnTo>
                        <a:pt x="1006" y="143"/>
                      </a:lnTo>
                      <a:lnTo>
                        <a:pt x="742" y="126"/>
                      </a:lnTo>
                      <a:lnTo>
                        <a:pt x="840" y="200"/>
                      </a:lnTo>
                      <a:lnTo>
                        <a:pt x="603" y="139"/>
                      </a:lnTo>
                      <a:lnTo>
                        <a:pt x="361" y="205"/>
                      </a:lnTo>
                      <a:lnTo>
                        <a:pt x="553" y="263"/>
                      </a:lnTo>
                      <a:lnTo>
                        <a:pt x="241" y="451"/>
                      </a:lnTo>
                      <a:lnTo>
                        <a:pt x="466" y="460"/>
                      </a:lnTo>
                      <a:lnTo>
                        <a:pt x="290" y="491"/>
                      </a:lnTo>
                      <a:lnTo>
                        <a:pt x="558" y="548"/>
                      </a:lnTo>
                      <a:lnTo>
                        <a:pt x="348" y="548"/>
                      </a:lnTo>
                      <a:lnTo>
                        <a:pt x="430" y="610"/>
                      </a:lnTo>
                      <a:lnTo>
                        <a:pt x="168" y="575"/>
                      </a:lnTo>
                      <a:lnTo>
                        <a:pt x="0" y="619"/>
                      </a:lnTo>
                      <a:lnTo>
                        <a:pt x="154" y="689"/>
                      </a:lnTo>
                      <a:lnTo>
                        <a:pt x="45" y="724"/>
                      </a:lnTo>
                      <a:lnTo>
                        <a:pt x="343" y="764"/>
                      </a:lnTo>
                      <a:lnTo>
                        <a:pt x="123" y="821"/>
                      </a:lnTo>
                      <a:lnTo>
                        <a:pt x="286" y="860"/>
                      </a:lnTo>
                      <a:lnTo>
                        <a:pt x="541" y="852"/>
                      </a:lnTo>
                      <a:lnTo>
                        <a:pt x="378" y="944"/>
                      </a:lnTo>
                      <a:lnTo>
                        <a:pt x="694" y="931"/>
                      </a:lnTo>
                      <a:lnTo>
                        <a:pt x="514" y="970"/>
                      </a:lnTo>
                      <a:lnTo>
                        <a:pt x="742" y="1006"/>
                      </a:lnTo>
                      <a:lnTo>
                        <a:pt x="616" y="1050"/>
                      </a:lnTo>
                      <a:lnTo>
                        <a:pt x="879" y="1059"/>
                      </a:lnTo>
                      <a:lnTo>
                        <a:pt x="835" y="1120"/>
                      </a:lnTo>
                      <a:lnTo>
                        <a:pt x="1059" y="1093"/>
                      </a:lnTo>
                      <a:lnTo>
                        <a:pt x="1226" y="1086"/>
                      </a:lnTo>
                      <a:lnTo>
                        <a:pt x="1116" y="1147"/>
                      </a:lnTo>
                      <a:lnTo>
                        <a:pt x="1446" y="1143"/>
                      </a:lnTo>
                      <a:lnTo>
                        <a:pt x="1345" y="1191"/>
                      </a:lnTo>
                      <a:lnTo>
                        <a:pt x="1792" y="1168"/>
                      </a:lnTo>
                      <a:lnTo>
                        <a:pt x="2188" y="1050"/>
                      </a:lnTo>
                      <a:lnTo>
                        <a:pt x="2531" y="1050"/>
                      </a:lnTo>
                      <a:lnTo>
                        <a:pt x="2298" y="869"/>
                      </a:lnTo>
                      <a:lnTo>
                        <a:pt x="2434" y="865"/>
                      </a:lnTo>
                      <a:lnTo>
                        <a:pt x="2324" y="746"/>
                      </a:lnTo>
                      <a:lnTo>
                        <a:pt x="2536" y="799"/>
                      </a:lnTo>
                      <a:lnTo>
                        <a:pt x="2329" y="592"/>
                      </a:lnTo>
                      <a:lnTo>
                        <a:pt x="2316" y="685"/>
                      </a:lnTo>
                      <a:lnTo>
                        <a:pt x="2038" y="526"/>
                      </a:lnTo>
                      <a:lnTo>
                        <a:pt x="1758" y="451"/>
                      </a:lnTo>
                      <a:lnTo>
                        <a:pt x="1525" y="412"/>
                      </a:lnTo>
                      <a:lnTo>
                        <a:pt x="1657" y="377"/>
                      </a:lnTo>
                      <a:lnTo>
                        <a:pt x="1546" y="311"/>
                      </a:lnTo>
                      <a:lnTo>
                        <a:pt x="1669" y="298"/>
                      </a:lnTo>
                      <a:lnTo>
                        <a:pt x="1824" y="323"/>
                      </a:lnTo>
                      <a:lnTo>
                        <a:pt x="1894" y="284"/>
                      </a:lnTo>
                      <a:lnTo>
                        <a:pt x="2109" y="359"/>
                      </a:lnTo>
                      <a:lnTo>
                        <a:pt x="1999" y="257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6" name="Freeform 144"/>
                <p:cNvSpPr>
                  <a:spLocks/>
                </p:cNvSpPr>
                <p:nvPr/>
              </p:nvSpPr>
              <p:spPr bwMode="auto">
                <a:xfrm>
                  <a:off x="3864" y="3125"/>
                  <a:ext cx="106" cy="111"/>
                </a:xfrm>
                <a:custGeom>
                  <a:avLst/>
                  <a:gdLst>
                    <a:gd name="T0" fmla="*/ 0 w 424"/>
                    <a:gd name="T1" fmla="*/ 0 h 446"/>
                    <a:gd name="T2" fmla="*/ 0 w 424"/>
                    <a:gd name="T3" fmla="*/ 0 h 446"/>
                    <a:gd name="T4" fmla="*/ 0 w 424"/>
                    <a:gd name="T5" fmla="*/ 0 h 446"/>
                    <a:gd name="T6" fmla="*/ 0 w 424"/>
                    <a:gd name="T7" fmla="*/ 0 h 446"/>
                    <a:gd name="T8" fmla="*/ 0 w 424"/>
                    <a:gd name="T9" fmla="*/ 0 h 446"/>
                    <a:gd name="T10" fmla="*/ 0 w 424"/>
                    <a:gd name="T11" fmla="*/ 0 h 446"/>
                    <a:gd name="T12" fmla="*/ 0 w 424"/>
                    <a:gd name="T13" fmla="*/ 0 h 446"/>
                    <a:gd name="T14" fmla="*/ 0 w 424"/>
                    <a:gd name="T15" fmla="*/ 0 h 446"/>
                    <a:gd name="T16" fmla="*/ 0 w 424"/>
                    <a:gd name="T17" fmla="*/ 0 h 446"/>
                    <a:gd name="T18" fmla="*/ 0 w 424"/>
                    <a:gd name="T19" fmla="*/ 0 h 446"/>
                    <a:gd name="T20" fmla="*/ 0 w 424"/>
                    <a:gd name="T21" fmla="*/ 0 h 446"/>
                    <a:gd name="T22" fmla="*/ 0 w 424"/>
                    <a:gd name="T23" fmla="*/ 0 h 446"/>
                    <a:gd name="T24" fmla="*/ 0 w 424"/>
                    <a:gd name="T25" fmla="*/ 0 h 446"/>
                    <a:gd name="T26" fmla="*/ 0 w 424"/>
                    <a:gd name="T27" fmla="*/ 0 h 446"/>
                    <a:gd name="T28" fmla="*/ 0 w 424"/>
                    <a:gd name="T29" fmla="*/ 0 h 446"/>
                    <a:gd name="T30" fmla="*/ 0 w 424"/>
                    <a:gd name="T31" fmla="*/ 0 h 446"/>
                    <a:gd name="T32" fmla="*/ 0 w 424"/>
                    <a:gd name="T33" fmla="*/ 0 h 446"/>
                    <a:gd name="T34" fmla="*/ 0 w 424"/>
                    <a:gd name="T35" fmla="*/ 0 h 446"/>
                    <a:gd name="T36" fmla="*/ 0 w 424"/>
                    <a:gd name="T37" fmla="*/ 0 h 446"/>
                    <a:gd name="T38" fmla="*/ 0 w 424"/>
                    <a:gd name="T39" fmla="*/ 0 h 446"/>
                    <a:gd name="T40" fmla="*/ 0 w 424"/>
                    <a:gd name="T41" fmla="*/ 0 h 4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4"/>
                    <a:gd name="T64" fmla="*/ 0 h 446"/>
                    <a:gd name="T65" fmla="*/ 424 w 424"/>
                    <a:gd name="T66" fmla="*/ 446 h 4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4" h="446">
                      <a:moveTo>
                        <a:pt x="309" y="18"/>
                      </a:moveTo>
                      <a:lnTo>
                        <a:pt x="114" y="0"/>
                      </a:lnTo>
                      <a:lnTo>
                        <a:pt x="207" y="72"/>
                      </a:lnTo>
                      <a:lnTo>
                        <a:pt x="101" y="61"/>
                      </a:lnTo>
                      <a:lnTo>
                        <a:pt x="186" y="114"/>
                      </a:lnTo>
                      <a:lnTo>
                        <a:pt x="46" y="112"/>
                      </a:lnTo>
                      <a:lnTo>
                        <a:pt x="119" y="165"/>
                      </a:lnTo>
                      <a:lnTo>
                        <a:pt x="0" y="185"/>
                      </a:lnTo>
                      <a:lnTo>
                        <a:pt x="156" y="266"/>
                      </a:lnTo>
                      <a:lnTo>
                        <a:pt x="114" y="294"/>
                      </a:lnTo>
                      <a:lnTo>
                        <a:pt x="330" y="341"/>
                      </a:lnTo>
                      <a:lnTo>
                        <a:pt x="200" y="332"/>
                      </a:lnTo>
                      <a:lnTo>
                        <a:pt x="53" y="341"/>
                      </a:lnTo>
                      <a:lnTo>
                        <a:pt x="138" y="383"/>
                      </a:lnTo>
                      <a:lnTo>
                        <a:pt x="24" y="422"/>
                      </a:lnTo>
                      <a:lnTo>
                        <a:pt x="237" y="446"/>
                      </a:lnTo>
                      <a:lnTo>
                        <a:pt x="416" y="351"/>
                      </a:lnTo>
                      <a:lnTo>
                        <a:pt x="317" y="189"/>
                      </a:lnTo>
                      <a:lnTo>
                        <a:pt x="424" y="171"/>
                      </a:lnTo>
                      <a:lnTo>
                        <a:pt x="309" y="1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7" name="Freeform 145"/>
                <p:cNvSpPr>
                  <a:spLocks/>
                </p:cNvSpPr>
                <p:nvPr/>
              </p:nvSpPr>
              <p:spPr bwMode="auto">
                <a:xfrm>
                  <a:off x="3968" y="3110"/>
                  <a:ext cx="130" cy="152"/>
                </a:xfrm>
                <a:custGeom>
                  <a:avLst/>
                  <a:gdLst>
                    <a:gd name="T0" fmla="*/ 0 w 516"/>
                    <a:gd name="T1" fmla="*/ 0 h 605"/>
                    <a:gd name="T2" fmla="*/ 0 w 516"/>
                    <a:gd name="T3" fmla="*/ 0 h 605"/>
                    <a:gd name="T4" fmla="*/ 0 w 516"/>
                    <a:gd name="T5" fmla="*/ 0 h 605"/>
                    <a:gd name="T6" fmla="*/ 0 w 516"/>
                    <a:gd name="T7" fmla="*/ 0 h 605"/>
                    <a:gd name="T8" fmla="*/ 0 w 516"/>
                    <a:gd name="T9" fmla="*/ 0 h 605"/>
                    <a:gd name="T10" fmla="*/ 0 w 516"/>
                    <a:gd name="T11" fmla="*/ 0 h 605"/>
                    <a:gd name="T12" fmla="*/ 0 w 516"/>
                    <a:gd name="T13" fmla="*/ 0 h 605"/>
                    <a:gd name="T14" fmla="*/ 0 w 516"/>
                    <a:gd name="T15" fmla="*/ 0 h 605"/>
                    <a:gd name="T16" fmla="*/ 0 w 516"/>
                    <a:gd name="T17" fmla="*/ 0 h 605"/>
                    <a:gd name="T18" fmla="*/ 0 w 516"/>
                    <a:gd name="T19" fmla="*/ 0 h 605"/>
                    <a:gd name="T20" fmla="*/ 0 w 516"/>
                    <a:gd name="T21" fmla="*/ 0 h 605"/>
                    <a:gd name="T22" fmla="*/ 0 w 516"/>
                    <a:gd name="T23" fmla="*/ 0 h 605"/>
                    <a:gd name="T24" fmla="*/ 0 w 516"/>
                    <a:gd name="T25" fmla="*/ 0 h 605"/>
                    <a:gd name="T26" fmla="*/ 0 w 516"/>
                    <a:gd name="T27" fmla="*/ 0 h 605"/>
                    <a:gd name="T28" fmla="*/ 0 w 516"/>
                    <a:gd name="T29" fmla="*/ 0 h 605"/>
                    <a:gd name="T30" fmla="*/ 0 w 516"/>
                    <a:gd name="T31" fmla="*/ 0 h 605"/>
                    <a:gd name="T32" fmla="*/ 0 w 516"/>
                    <a:gd name="T33" fmla="*/ 0 h 605"/>
                    <a:gd name="T34" fmla="*/ 0 w 516"/>
                    <a:gd name="T35" fmla="*/ 0 h 605"/>
                    <a:gd name="T36" fmla="*/ 0 w 516"/>
                    <a:gd name="T37" fmla="*/ 0 h 605"/>
                    <a:gd name="T38" fmla="*/ 0 w 516"/>
                    <a:gd name="T39" fmla="*/ 0 h 605"/>
                    <a:gd name="T40" fmla="*/ 0 w 516"/>
                    <a:gd name="T41" fmla="*/ 0 h 605"/>
                    <a:gd name="T42" fmla="*/ 0 w 516"/>
                    <a:gd name="T43" fmla="*/ 0 h 605"/>
                    <a:gd name="T44" fmla="*/ 0 w 516"/>
                    <a:gd name="T45" fmla="*/ 0 h 605"/>
                    <a:gd name="T46" fmla="*/ 0 w 516"/>
                    <a:gd name="T47" fmla="*/ 0 h 6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6"/>
                    <a:gd name="T73" fmla="*/ 0 h 605"/>
                    <a:gd name="T74" fmla="*/ 516 w 516"/>
                    <a:gd name="T75" fmla="*/ 605 h 6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6" h="605">
                      <a:moveTo>
                        <a:pt x="507" y="408"/>
                      </a:moveTo>
                      <a:lnTo>
                        <a:pt x="516" y="270"/>
                      </a:lnTo>
                      <a:lnTo>
                        <a:pt x="492" y="325"/>
                      </a:lnTo>
                      <a:lnTo>
                        <a:pt x="483" y="224"/>
                      </a:lnTo>
                      <a:lnTo>
                        <a:pt x="340" y="60"/>
                      </a:lnTo>
                      <a:lnTo>
                        <a:pt x="375" y="174"/>
                      </a:lnTo>
                      <a:lnTo>
                        <a:pt x="328" y="127"/>
                      </a:lnTo>
                      <a:lnTo>
                        <a:pt x="199" y="28"/>
                      </a:lnTo>
                      <a:lnTo>
                        <a:pt x="270" y="123"/>
                      </a:lnTo>
                      <a:lnTo>
                        <a:pt x="193" y="99"/>
                      </a:lnTo>
                      <a:lnTo>
                        <a:pt x="99" y="0"/>
                      </a:lnTo>
                      <a:lnTo>
                        <a:pt x="205" y="193"/>
                      </a:lnTo>
                      <a:lnTo>
                        <a:pt x="37" y="186"/>
                      </a:lnTo>
                      <a:lnTo>
                        <a:pt x="72" y="259"/>
                      </a:lnTo>
                      <a:lnTo>
                        <a:pt x="0" y="336"/>
                      </a:lnTo>
                      <a:lnTo>
                        <a:pt x="129" y="432"/>
                      </a:lnTo>
                      <a:lnTo>
                        <a:pt x="105" y="507"/>
                      </a:lnTo>
                      <a:lnTo>
                        <a:pt x="309" y="605"/>
                      </a:lnTo>
                      <a:lnTo>
                        <a:pt x="489" y="569"/>
                      </a:lnTo>
                      <a:lnTo>
                        <a:pt x="423" y="413"/>
                      </a:lnTo>
                      <a:lnTo>
                        <a:pt x="474" y="462"/>
                      </a:lnTo>
                      <a:lnTo>
                        <a:pt x="430" y="336"/>
                      </a:lnTo>
                      <a:lnTo>
                        <a:pt x="507" y="40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8" name="Freeform 146"/>
                <p:cNvSpPr>
                  <a:spLocks/>
                </p:cNvSpPr>
                <p:nvPr/>
              </p:nvSpPr>
              <p:spPr bwMode="auto">
                <a:xfrm>
                  <a:off x="4145" y="3288"/>
                  <a:ext cx="146" cy="68"/>
                </a:xfrm>
                <a:custGeom>
                  <a:avLst/>
                  <a:gdLst>
                    <a:gd name="T0" fmla="*/ 0 w 586"/>
                    <a:gd name="T1" fmla="*/ 0 h 273"/>
                    <a:gd name="T2" fmla="*/ 0 w 586"/>
                    <a:gd name="T3" fmla="*/ 0 h 273"/>
                    <a:gd name="T4" fmla="*/ 0 w 586"/>
                    <a:gd name="T5" fmla="*/ 0 h 273"/>
                    <a:gd name="T6" fmla="*/ 0 w 586"/>
                    <a:gd name="T7" fmla="*/ 0 h 273"/>
                    <a:gd name="T8" fmla="*/ 0 w 586"/>
                    <a:gd name="T9" fmla="*/ 0 h 273"/>
                    <a:gd name="T10" fmla="*/ 0 w 586"/>
                    <a:gd name="T11" fmla="*/ 0 h 273"/>
                    <a:gd name="T12" fmla="*/ 0 w 586"/>
                    <a:gd name="T13" fmla="*/ 0 h 273"/>
                    <a:gd name="T14" fmla="*/ 0 w 586"/>
                    <a:gd name="T15" fmla="*/ 0 h 273"/>
                    <a:gd name="T16" fmla="*/ 0 w 586"/>
                    <a:gd name="T17" fmla="*/ 0 h 273"/>
                    <a:gd name="T18" fmla="*/ 0 w 586"/>
                    <a:gd name="T19" fmla="*/ 0 h 273"/>
                    <a:gd name="T20" fmla="*/ 0 w 586"/>
                    <a:gd name="T21" fmla="*/ 0 h 273"/>
                    <a:gd name="T22" fmla="*/ 0 w 586"/>
                    <a:gd name="T23" fmla="*/ 0 h 273"/>
                    <a:gd name="T24" fmla="*/ 0 w 586"/>
                    <a:gd name="T25" fmla="*/ 0 h 273"/>
                    <a:gd name="T26" fmla="*/ 0 w 586"/>
                    <a:gd name="T27" fmla="*/ 0 h 273"/>
                    <a:gd name="T28" fmla="*/ 0 w 586"/>
                    <a:gd name="T29" fmla="*/ 0 h 273"/>
                    <a:gd name="T30" fmla="*/ 0 w 586"/>
                    <a:gd name="T31" fmla="*/ 0 h 273"/>
                    <a:gd name="T32" fmla="*/ 0 w 586"/>
                    <a:gd name="T33" fmla="*/ 0 h 273"/>
                    <a:gd name="T34" fmla="*/ 0 w 586"/>
                    <a:gd name="T35" fmla="*/ 0 h 273"/>
                    <a:gd name="T36" fmla="*/ 0 w 586"/>
                    <a:gd name="T37" fmla="*/ 0 h 273"/>
                    <a:gd name="T38" fmla="*/ 0 w 586"/>
                    <a:gd name="T39" fmla="*/ 0 h 273"/>
                    <a:gd name="T40" fmla="*/ 0 w 586"/>
                    <a:gd name="T41" fmla="*/ 0 h 273"/>
                    <a:gd name="T42" fmla="*/ 0 w 586"/>
                    <a:gd name="T43" fmla="*/ 0 h 273"/>
                    <a:gd name="T44" fmla="*/ 0 w 586"/>
                    <a:gd name="T45" fmla="*/ 0 h 273"/>
                    <a:gd name="T46" fmla="*/ 0 w 586"/>
                    <a:gd name="T47" fmla="*/ 0 h 273"/>
                    <a:gd name="T48" fmla="*/ 0 w 586"/>
                    <a:gd name="T49" fmla="*/ 0 h 2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86"/>
                    <a:gd name="T76" fmla="*/ 0 h 273"/>
                    <a:gd name="T77" fmla="*/ 586 w 586"/>
                    <a:gd name="T78" fmla="*/ 273 h 27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86" h="273">
                      <a:moveTo>
                        <a:pt x="586" y="222"/>
                      </a:moveTo>
                      <a:lnTo>
                        <a:pt x="538" y="136"/>
                      </a:lnTo>
                      <a:lnTo>
                        <a:pt x="417" y="28"/>
                      </a:lnTo>
                      <a:lnTo>
                        <a:pt x="301" y="0"/>
                      </a:lnTo>
                      <a:lnTo>
                        <a:pt x="336" y="28"/>
                      </a:lnTo>
                      <a:lnTo>
                        <a:pt x="241" y="7"/>
                      </a:lnTo>
                      <a:lnTo>
                        <a:pt x="180" y="24"/>
                      </a:lnTo>
                      <a:lnTo>
                        <a:pt x="74" y="18"/>
                      </a:lnTo>
                      <a:lnTo>
                        <a:pt x="160" y="69"/>
                      </a:lnTo>
                      <a:lnTo>
                        <a:pt x="55" y="64"/>
                      </a:lnTo>
                      <a:lnTo>
                        <a:pt x="108" y="90"/>
                      </a:lnTo>
                      <a:lnTo>
                        <a:pt x="0" y="111"/>
                      </a:lnTo>
                      <a:lnTo>
                        <a:pt x="114" y="135"/>
                      </a:lnTo>
                      <a:lnTo>
                        <a:pt x="13" y="151"/>
                      </a:lnTo>
                      <a:lnTo>
                        <a:pt x="103" y="174"/>
                      </a:lnTo>
                      <a:lnTo>
                        <a:pt x="57" y="187"/>
                      </a:lnTo>
                      <a:lnTo>
                        <a:pt x="153" y="218"/>
                      </a:lnTo>
                      <a:lnTo>
                        <a:pt x="90" y="235"/>
                      </a:lnTo>
                      <a:lnTo>
                        <a:pt x="285" y="231"/>
                      </a:lnTo>
                      <a:lnTo>
                        <a:pt x="186" y="253"/>
                      </a:lnTo>
                      <a:lnTo>
                        <a:pt x="274" y="273"/>
                      </a:lnTo>
                      <a:lnTo>
                        <a:pt x="403" y="240"/>
                      </a:lnTo>
                      <a:lnTo>
                        <a:pt x="534" y="202"/>
                      </a:lnTo>
                      <a:lnTo>
                        <a:pt x="586" y="222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9" name="Freeform 147"/>
                <p:cNvSpPr>
                  <a:spLocks/>
                </p:cNvSpPr>
                <p:nvPr/>
              </p:nvSpPr>
              <p:spPr bwMode="auto">
                <a:xfrm>
                  <a:off x="4218" y="3354"/>
                  <a:ext cx="64" cy="24"/>
                </a:xfrm>
                <a:custGeom>
                  <a:avLst/>
                  <a:gdLst>
                    <a:gd name="T0" fmla="*/ 0 w 257"/>
                    <a:gd name="T1" fmla="*/ 0 h 96"/>
                    <a:gd name="T2" fmla="*/ 0 w 257"/>
                    <a:gd name="T3" fmla="*/ 0 h 96"/>
                    <a:gd name="T4" fmla="*/ 0 w 257"/>
                    <a:gd name="T5" fmla="*/ 0 h 96"/>
                    <a:gd name="T6" fmla="*/ 0 w 257"/>
                    <a:gd name="T7" fmla="*/ 0 h 96"/>
                    <a:gd name="T8" fmla="*/ 0 w 257"/>
                    <a:gd name="T9" fmla="*/ 0 h 96"/>
                    <a:gd name="T10" fmla="*/ 0 w 257"/>
                    <a:gd name="T11" fmla="*/ 0 h 96"/>
                    <a:gd name="T12" fmla="*/ 0 w 257"/>
                    <a:gd name="T13" fmla="*/ 0 h 96"/>
                    <a:gd name="T14" fmla="*/ 0 w 257"/>
                    <a:gd name="T15" fmla="*/ 0 h 96"/>
                    <a:gd name="T16" fmla="*/ 0 w 257"/>
                    <a:gd name="T17" fmla="*/ 0 h 96"/>
                    <a:gd name="T18" fmla="*/ 0 w 257"/>
                    <a:gd name="T19" fmla="*/ 0 h 96"/>
                    <a:gd name="T20" fmla="*/ 0 w 257"/>
                    <a:gd name="T21" fmla="*/ 0 h 96"/>
                    <a:gd name="T22" fmla="*/ 0 w 257"/>
                    <a:gd name="T23" fmla="*/ 0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7"/>
                    <a:gd name="T37" fmla="*/ 0 h 96"/>
                    <a:gd name="T38" fmla="*/ 257 w 257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7" h="96">
                      <a:moveTo>
                        <a:pt x="257" y="39"/>
                      </a:moveTo>
                      <a:lnTo>
                        <a:pt x="186" y="0"/>
                      </a:lnTo>
                      <a:lnTo>
                        <a:pt x="94" y="3"/>
                      </a:lnTo>
                      <a:lnTo>
                        <a:pt x="132" y="29"/>
                      </a:lnTo>
                      <a:lnTo>
                        <a:pt x="29" y="24"/>
                      </a:lnTo>
                      <a:lnTo>
                        <a:pt x="68" y="44"/>
                      </a:lnTo>
                      <a:lnTo>
                        <a:pt x="0" y="63"/>
                      </a:lnTo>
                      <a:lnTo>
                        <a:pt x="96" y="71"/>
                      </a:lnTo>
                      <a:lnTo>
                        <a:pt x="59" y="96"/>
                      </a:lnTo>
                      <a:lnTo>
                        <a:pt x="217" y="63"/>
                      </a:lnTo>
                      <a:lnTo>
                        <a:pt x="257" y="39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0" name="Freeform 148"/>
                <p:cNvSpPr>
                  <a:spLocks/>
                </p:cNvSpPr>
                <p:nvPr/>
              </p:nvSpPr>
              <p:spPr bwMode="auto">
                <a:xfrm>
                  <a:off x="4338" y="3149"/>
                  <a:ext cx="143" cy="136"/>
                </a:xfrm>
                <a:custGeom>
                  <a:avLst/>
                  <a:gdLst>
                    <a:gd name="T0" fmla="*/ 0 w 574"/>
                    <a:gd name="T1" fmla="*/ 0 h 546"/>
                    <a:gd name="T2" fmla="*/ 0 w 574"/>
                    <a:gd name="T3" fmla="*/ 0 h 546"/>
                    <a:gd name="T4" fmla="*/ 0 w 574"/>
                    <a:gd name="T5" fmla="*/ 0 h 546"/>
                    <a:gd name="T6" fmla="*/ 0 w 574"/>
                    <a:gd name="T7" fmla="*/ 0 h 546"/>
                    <a:gd name="T8" fmla="*/ 0 w 574"/>
                    <a:gd name="T9" fmla="*/ 0 h 546"/>
                    <a:gd name="T10" fmla="*/ 0 w 574"/>
                    <a:gd name="T11" fmla="*/ 0 h 546"/>
                    <a:gd name="T12" fmla="*/ 0 w 574"/>
                    <a:gd name="T13" fmla="*/ 0 h 546"/>
                    <a:gd name="T14" fmla="*/ 0 w 574"/>
                    <a:gd name="T15" fmla="*/ 0 h 546"/>
                    <a:gd name="T16" fmla="*/ 0 w 574"/>
                    <a:gd name="T17" fmla="*/ 0 h 546"/>
                    <a:gd name="T18" fmla="*/ 0 w 574"/>
                    <a:gd name="T19" fmla="*/ 0 h 546"/>
                    <a:gd name="T20" fmla="*/ 0 w 574"/>
                    <a:gd name="T21" fmla="*/ 0 h 546"/>
                    <a:gd name="T22" fmla="*/ 0 w 574"/>
                    <a:gd name="T23" fmla="*/ 0 h 546"/>
                    <a:gd name="T24" fmla="*/ 0 w 574"/>
                    <a:gd name="T25" fmla="*/ 0 h 546"/>
                    <a:gd name="T26" fmla="*/ 0 w 574"/>
                    <a:gd name="T27" fmla="*/ 0 h 546"/>
                    <a:gd name="T28" fmla="*/ 0 w 574"/>
                    <a:gd name="T29" fmla="*/ 0 h 546"/>
                    <a:gd name="T30" fmla="*/ 0 w 574"/>
                    <a:gd name="T31" fmla="*/ 0 h 546"/>
                    <a:gd name="T32" fmla="*/ 0 w 574"/>
                    <a:gd name="T33" fmla="*/ 0 h 546"/>
                    <a:gd name="T34" fmla="*/ 0 w 574"/>
                    <a:gd name="T35" fmla="*/ 0 h 546"/>
                    <a:gd name="T36" fmla="*/ 0 w 574"/>
                    <a:gd name="T37" fmla="*/ 0 h 546"/>
                    <a:gd name="T38" fmla="*/ 0 w 574"/>
                    <a:gd name="T39" fmla="*/ 0 h 546"/>
                    <a:gd name="T40" fmla="*/ 0 w 574"/>
                    <a:gd name="T41" fmla="*/ 0 h 546"/>
                    <a:gd name="T42" fmla="*/ 0 w 574"/>
                    <a:gd name="T43" fmla="*/ 0 h 5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74"/>
                    <a:gd name="T67" fmla="*/ 0 h 546"/>
                    <a:gd name="T68" fmla="*/ 574 w 574"/>
                    <a:gd name="T69" fmla="*/ 546 h 54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74" h="546">
                      <a:moveTo>
                        <a:pt x="45" y="0"/>
                      </a:moveTo>
                      <a:lnTo>
                        <a:pt x="192" y="104"/>
                      </a:lnTo>
                      <a:lnTo>
                        <a:pt x="407" y="172"/>
                      </a:lnTo>
                      <a:lnTo>
                        <a:pt x="359" y="177"/>
                      </a:lnTo>
                      <a:lnTo>
                        <a:pt x="372" y="216"/>
                      </a:lnTo>
                      <a:lnTo>
                        <a:pt x="236" y="159"/>
                      </a:lnTo>
                      <a:lnTo>
                        <a:pt x="279" y="201"/>
                      </a:lnTo>
                      <a:lnTo>
                        <a:pt x="212" y="207"/>
                      </a:lnTo>
                      <a:lnTo>
                        <a:pt x="390" y="262"/>
                      </a:lnTo>
                      <a:lnTo>
                        <a:pt x="333" y="279"/>
                      </a:lnTo>
                      <a:lnTo>
                        <a:pt x="475" y="337"/>
                      </a:lnTo>
                      <a:lnTo>
                        <a:pt x="435" y="366"/>
                      </a:lnTo>
                      <a:lnTo>
                        <a:pt x="486" y="387"/>
                      </a:lnTo>
                      <a:lnTo>
                        <a:pt x="498" y="368"/>
                      </a:lnTo>
                      <a:lnTo>
                        <a:pt x="570" y="447"/>
                      </a:lnTo>
                      <a:lnTo>
                        <a:pt x="574" y="546"/>
                      </a:lnTo>
                      <a:lnTo>
                        <a:pt x="286" y="503"/>
                      </a:lnTo>
                      <a:lnTo>
                        <a:pt x="139" y="231"/>
                      </a:lnTo>
                      <a:lnTo>
                        <a:pt x="0" y="63"/>
                      </a:lnTo>
                      <a:lnTo>
                        <a:pt x="89" y="8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1" name="Freeform 149"/>
                <p:cNvSpPr>
                  <a:spLocks/>
                </p:cNvSpPr>
                <p:nvPr/>
              </p:nvSpPr>
              <p:spPr bwMode="auto">
                <a:xfrm>
                  <a:off x="4152" y="3132"/>
                  <a:ext cx="237" cy="178"/>
                </a:xfrm>
                <a:custGeom>
                  <a:avLst/>
                  <a:gdLst>
                    <a:gd name="T0" fmla="*/ 0 w 948"/>
                    <a:gd name="T1" fmla="*/ 0 h 713"/>
                    <a:gd name="T2" fmla="*/ 0 w 948"/>
                    <a:gd name="T3" fmla="*/ 0 h 713"/>
                    <a:gd name="T4" fmla="*/ 0 w 948"/>
                    <a:gd name="T5" fmla="*/ 0 h 713"/>
                    <a:gd name="T6" fmla="*/ 0 w 948"/>
                    <a:gd name="T7" fmla="*/ 0 h 713"/>
                    <a:gd name="T8" fmla="*/ 0 w 948"/>
                    <a:gd name="T9" fmla="*/ 0 h 713"/>
                    <a:gd name="T10" fmla="*/ 0 w 948"/>
                    <a:gd name="T11" fmla="*/ 0 h 713"/>
                    <a:gd name="T12" fmla="*/ 0 w 948"/>
                    <a:gd name="T13" fmla="*/ 0 h 713"/>
                    <a:gd name="T14" fmla="*/ 0 w 948"/>
                    <a:gd name="T15" fmla="*/ 0 h 713"/>
                    <a:gd name="T16" fmla="*/ 0 w 948"/>
                    <a:gd name="T17" fmla="*/ 0 h 713"/>
                    <a:gd name="T18" fmla="*/ 0 w 948"/>
                    <a:gd name="T19" fmla="*/ 0 h 713"/>
                    <a:gd name="T20" fmla="*/ 0 w 948"/>
                    <a:gd name="T21" fmla="*/ 0 h 713"/>
                    <a:gd name="T22" fmla="*/ 0 w 948"/>
                    <a:gd name="T23" fmla="*/ 0 h 713"/>
                    <a:gd name="T24" fmla="*/ 0 w 948"/>
                    <a:gd name="T25" fmla="*/ 0 h 713"/>
                    <a:gd name="T26" fmla="*/ 0 w 948"/>
                    <a:gd name="T27" fmla="*/ 0 h 713"/>
                    <a:gd name="T28" fmla="*/ 0 w 948"/>
                    <a:gd name="T29" fmla="*/ 0 h 713"/>
                    <a:gd name="T30" fmla="*/ 0 w 948"/>
                    <a:gd name="T31" fmla="*/ 0 h 713"/>
                    <a:gd name="T32" fmla="*/ 0 w 948"/>
                    <a:gd name="T33" fmla="*/ 0 h 713"/>
                    <a:gd name="T34" fmla="*/ 0 w 948"/>
                    <a:gd name="T35" fmla="*/ 0 h 713"/>
                    <a:gd name="T36" fmla="*/ 0 w 948"/>
                    <a:gd name="T37" fmla="*/ 0 h 713"/>
                    <a:gd name="T38" fmla="*/ 0 w 948"/>
                    <a:gd name="T39" fmla="*/ 0 h 713"/>
                    <a:gd name="T40" fmla="*/ 0 w 948"/>
                    <a:gd name="T41" fmla="*/ 0 h 713"/>
                    <a:gd name="T42" fmla="*/ 0 w 948"/>
                    <a:gd name="T43" fmla="*/ 0 h 713"/>
                    <a:gd name="T44" fmla="*/ 0 w 948"/>
                    <a:gd name="T45" fmla="*/ 0 h 713"/>
                    <a:gd name="T46" fmla="*/ 0 w 948"/>
                    <a:gd name="T47" fmla="*/ 0 h 713"/>
                    <a:gd name="T48" fmla="*/ 0 w 948"/>
                    <a:gd name="T49" fmla="*/ 0 h 713"/>
                    <a:gd name="T50" fmla="*/ 0 w 948"/>
                    <a:gd name="T51" fmla="*/ 0 h 713"/>
                    <a:gd name="T52" fmla="*/ 0 w 948"/>
                    <a:gd name="T53" fmla="*/ 0 h 713"/>
                    <a:gd name="T54" fmla="*/ 0 w 948"/>
                    <a:gd name="T55" fmla="*/ 0 h 713"/>
                    <a:gd name="T56" fmla="*/ 0 w 948"/>
                    <a:gd name="T57" fmla="*/ 0 h 713"/>
                    <a:gd name="T58" fmla="*/ 0 w 948"/>
                    <a:gd name="T59" fmla="*/ 0 h 713"/>
                    <a:gd name="T60" fmla="*/ 0 w 948"/>
                    <a:gd name="T61" fmla="*/ 0 h 713"/>
                    <a:gd name="T62" fmla="*/ 0 w 948"/>
                    <a:gd name="T63" fmla="*/ 0 h 713"/>
                    <a:gd name="T64" fmla="*/ 0 w 948"/>
                    <a:gd name="T65" fmla="*/ 0 h 713"/>
                    <a:gd name="T66" fmla="*/ 0 w 948"/>
                    <a:gd name="T67" fmla="*/ 0 h 713"/>
                    <a:gd name="T68" fmla="*/ 0 w 948"/>
                    <a:gd name="T69" fmla="*/ 0 h 713"/>
                    <a:gd name="T70" fmla="*/ 0 w 948"/>
                    <a:gd name="T71" fmla="*/ 0 h 7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48"/>
                    <a:gd name="T109" fmla="*/ 0 h 713"/>
                    <a:gd name="T110" fmla="*/ 948 w 948"/>
                    <a:gd name="T111" fmla="*/ 713 h 7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48" h="713">
                      <a:moveTo>
                        <a:pt x="682" y="131"/>
                      </a:moveTo>
                      <a:lnTo>
                        <a:pt x="595" y="51"/>
                      </a:lnTo>
                      <a:lnTo>
                        <a:pt x="471" y="16"/>
                      </a:lnTo>
                      <a:lnTo>
                        <a:pt x="517" y="56"/>
                      </a:lnTo>
                      <a:lnTo>
                        <a:pt x="343" y="0"/>
                      </a:lnTo>
                      <a:lnTo>
                        <a:pt x="414" y="56"/>
                      </a:lnTo>
                      <a:lnTo>
                        <a:pt x="184" y="56"/>
                      </a:lnTo>
                      <a:lnTo>
                        <a:pt x="264" y="126"/>
                      </a:lnTo>
                      <a:lnTo>
                        <a:pt x="160" y="143"/>
                      </a:lnTo>
                      <a:lnTo>
                        <a:pt x="208" y="200"/>
                      </a:lnTo>
                      <a:lnTo>
                        <a:pt x="156" y="427"/>
                      </a:lnTo>
                      <a:lnTo>
                        <a:pt x="0" y="425"/>
                      </a:lnTo>
                      <a:lnTo>
                        <a:pt x="93" y="482"/>
                      </a:lnTo>
                      <a:lnTo>
                        <a:pt x="33" y="493"/>
                      </a:lnTo>
                      <a:lnTo>
                        <a:pt x="145" y="536"/>
                      </a:lnTo>
                      <a:lnTo>
                        <a:pt x="91" y="559"/>
                      </a:lnTo>
                      <a:lnTo>
                        <a:pt x="229" y="566"/>
                      </a:lnTo>
                      <a:lnTo>
                        <a:pt x="189" y="599"/>
                      </a:lnTo>
                      <a:lnTo>
                        <a:pt x="358" y="614"/>
                      </a:lnTo>
                      <a:lnTo>
                        <a:pt x="536" y="601"/>
                      </a:lnTo>
                      <a:lnTo>
                        <a:pt x="475" y="667"/>
                      </a:lnTo>
                      <a:lnTo>
                        <a:pt x="657" y="640"/>
                      </a:lnTo>
                      <a:lnTo>
                        <a:pt x="580" y="667"/>
                      </a:lnTo>
                      <a:lnTo>
                        <a:pt x="697" y="667"/>
                      </a:lnTo>
                      <a:lnTo>
                        <a:pt x="652" y="713"/>
                      </a:lnTo>
                      <a:lnTo>
                        <a:pt x="765" y="703"/>
                      </a:lnTo>
                      <a:lnTo>
                        <a:pt x="948" y="619"/>
                      </a:lnTo>
                      <a:lnTo>
                        <a:pt x="886" y="503"/>
                      </a:lnTo>
                      <a:lnTo>
                        <a:pt x="769" y="431"/>
                      </a:lnTo>
                      <a:lnTo>
                        <a:pt x="890" y="455"/>
                      </a:lnTo>
                      <a:lnTo>
                        <a:pt x="783" y="326"/>
                      </a:lnTo>
                      <a:lnTo>
                        <a:pt x="763" y="287"/>
                      </a:lnTo>
                      <a:lnTo>
                        <a:pt x="670" y="200"/>
                      </a:lnTo>
                      <a:lnTo>
                        <a:pt x="778" y="216"/>
                      </a:lnTo>
                      <a:lnTo>
                        <a:pt x="682" y="131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2" name="Freeform 150"/>
                <p:cNvSpPr>
                  <a:spLocks/>
                </p:cNvSpPr>
                <p:nvPr/>
              </p:nvSpPr>
              <p:spPr bwMode="auto">
                <a:xfrm>
                  <a:off x="4212" y="3262"/>
                  <a:ext cx="174" cy="45"/>
                </a:xfrm>
                <a:custGeom>
                  <a:avLst/>
                  <a:gdLst>
                    <a:gd name="T0" fmla="*/ 0 w 694"/>
                    <a:gd name="T1" fmla="*/ 0 h 182"/>
                    <a:gd name="T2" fmla="*/ 0 w 694"/>
                    <a:gd name="T3" fmla="*/ 0 h 182"/>
                    <a:gd name="T4" fmla="*/ 0 w 694"/>
                    <a:gd name="T5" fmla="*/ 0 h 182"/>
                    <a:gd name="T6" fmla="*/ 0 w 694"/>
                    <a:gd name="T7" fmla="*/ 0 h 182"/>
                    <a:gd name="T8" fmla="*/ 0 w 694"/>
                    <a:gd name="T9" fmla="*/ 0 h 182"/>
                    <a:gd name="T10" fmla="*/ 0 w 694"/>
                    <a:gd name="T11" fmla="*/ 0 h 182"/>
                    <a:gd name="T12" fmla="*/ 0 w 694"/>
                    <a:gd name="T13" fmla="*/ 0 h 182"/>
                    <a:gd name="T14" fmla="*/ 0 w 694"/>
                    <a:gd name="T15" fmla="*/ 0 h 182"/>
                    <a:gd name="T16" fmla="*/ 0 w 694"/>
                    <a:gd name="T17" fmla="*/ 0 h 182"/>
                    <a:gd name="T18" fmla="*/ 0 w 694"/>
                    <a:gd name="T19" fmla="*/ 0 h 182"/>
                    <a:gd name="T20" fmla="*/ 0 w 694"/>
                    <a:gd name="T21" fmla="*/ 0 h 182"/>
                    <a:gd name="T22" fmla="*/ 0 w 694"/>
                    <a:gd name="T23" fmla="*/ 0 h 182"/>
                    <a:gd name="T24" fmla="*/ 0 w 694"/>
                    <a:gd name="T25" fmla="*/ 0 h 182"/>
                    <a:gd name="T26" fmla="*/ 0 w 694"/>
                    <a:gd name="T27" fmla="*/ 0 h 182"/>
                    <a:gd name="T28" fmla="*/ 0 w 694"/>
                    <a:gd name="T29" fmla="*/ 0 h 182"/>
                    <a:gd name="T30" fmla="*/ 0 w 694"/>
                    <a:gd name="T31" fmla="*/ 0 h 182"/>
                    <a:gd name="T32" fmla="*/ 0 w 694"/>
                    <a:gd name="T33" fmla="*/ 0 h 182"/>
                    <a:gd name="T34" fmla="*/ 0 w 694"/>
                    <a:gd name="T35" fmla="*/ 0 h 182"/>
                    <a:gd name="T36" fmla="*/ 0 w 694"/>
                    <a:gd name="T37" fmla="*/ 0 h 182"/>
                    <a:gd name="T38" fmla="*/ 0 w 694"/>
                    <a:gd name="T39" fmla="*/ 0 h 18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94"/>
                    <a:gd name="T61" fmla="*/ 0 h 182"/>
                    <a:gd name="T62" fmla="*/ 694 w 694"/>
                    <a:gd name="T63" fmla="*/ 182 h 18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94" h="182">
                      <a:moveTo>
                        <a:pt x="690" y="140"/>
                      </a:moveTo>
                      <a:lnTo>
                        <a:pt x="666" y="123"/>
                      </a:lnTo>
                      <a:lnTo>
                        <a:pt x="525" y="152"/>
                      </a:lnTo>
                      <a:lnTo>
                        <a:pt x="444" y="182"/>
                      </a:lnTo>
                      <a:lnTo>
                        <a:pt x="501" y="140"/>
                      </a:lnTo>
                      <a:lnTo>
                        <a:pt x="417" y="135"/>
                      </a:lnTo>
                      <a:lnTo>
                        <a:pt x="457" y="102"/>
                      </a:lnTo>
                      <a:lnTo>
                        <a:pt x="362" y="98"/>
                      </a:lnTo>
                      <a:lnTo>
                        <a:pt x="280" y="132"/>
                      </a:lnTo>
                      <a:lnTo>
                        <a:pt x="312" y="83"/>
                      </a:lnTo>
                      <a:lnTo>
                        <a:pt x="182" y="102"/>
                      </a:lnTo>
                      <a:lnTo>
                        <a:pt x="0" y="83"/>
                      </a:lnTo>
                      <a:lnTo>
                        <a:pt x="108" y="21"/>
                      </a:lnTo>
                      <a:lnTo>
                        <a:pt x="246" y="33"/>
                      </a:lnTo>
                      <a:lnTo>
                        <a:pt x="406" y="0"/>
                      </a:lnTo>
                      <a:lnTo>
                        <a:pt x="360" y="60"/>
                      </a:lnTo>
                      <a:lnTo>
                        <a:pt x="610" y="74"/>
                      </a:lnTo>
                      <a:lnTo>
                        <a:pt x="694" y="86"/>
                      </a:lnTo>
                      <a:lnTo>
                        <a:pt x="690" y="14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3" name="Freeform 151"/>
                <p:cNvSpPr>
                  <a:spLocks/>
                </p:cNvSpPr>
                <p:nvPr/>
              </p:nvSpPr>
              <p:spPr bwMode="auto">
                <a:xfrm>
                  <a:off x="4358" y="3191"/>
                  <a:ext cx="131" cy="110"/>
                </a:xfrm>
                <a:custGeom>
                  <a:avLst/>
                  <a:gdLst>
                    <a:gd name="T0" fmla="*/ 0 w 525"/>
                    <a:gd name="T1" fmla="*/ 0 h 441"/>
                    <a:gd name="T2" fmla="*/ 0 w 525"/>
                    <a:gd name="T3" fmla="*/ 0 h 441"/>
                    <a:gd name="T4" fmla="*/ 0 w 525"/>
                    <a:gd name="T5" fmla="*/ 0 h 441"/>
                    <a:gd name="T6" fmla="*/ 0 w 525"/>
                    <a:gd name="T7" fmla="*/ 0 h 441"/>
                    <a:gd name="T8" fmla="*/ 0 w 525"/>
                    <a:gd name="T9" fmla="*/ 0 h 441"/>
                    <a:gd name="T10" fmla="*/ 0 w 525"/>
                    <a:gd name="T11" fmla="*/ 0 h 441"/>
                    <a:gd name="T12" fmla="*/ 0 w 525"/>
                    <a:gd name="T13" fmla="*/ 0 h 441"/>
                    <a:gd name="T14" fmla="*/ 0 w 525"/>
                    <a:gd name="T15" fmla="*/ 0 h 441"/>
                    <a:gd name="T16" fmla="*/ 0 w 525"/>
                    <a:gd name="T17" fmla="*/ 0 h 441"/>
                    <a:gd name="T18" fmla="*/ 0 w 525"/>
                    <a:gd name="T19" fmla="*/ 0 h 441"/>
                    <a:gd name="T20" fmla="*/ 0 w 525"/>
                    <a:gd name="T21" fmla="*/ 0 h 441"/>
                    <a:gd name="T22" fmla="*/ 0 w 525"/>
                    <a:gd name="T23" fmla="*/ 0 h 441"/>
                    <a:gd name="T24" fmla="*/ 0 w 525"/>
                    <a:gd name="T25" fmla="*/ 0 h 441"/>
                    <a:gd name="T26" fmla="*/ 0 w 525"/>
                    <a:gd name="T27" fmla="*/ 0 h 441"/>
                    <a:gd name="T28" fmla="*/ 0 w 525"/>
                    <a:gd name="T29" fmla="*/ 0 h 441"/>
                    <a:gd name="T30" fmla="*/ 0 w 525"/>
                    <a:gd name="T31" fmla="*/ 0 h 441"/>
                    <a:gd name="T32" fmla="*/ 0 w 525"/>
                    <a:gd name="T33" fmla="*/ 0 h 441"/>
                    <a:gd name="T34" fmla="*/ 0 w 525"/>
                    <a:gd name="T35" fmla="*/ 0 h 441"/>
                    <a:gd name="T36" fmla="*/ 0 w 525"/>
                    <a:gd name="T37" fmla="*/ 0 h 441"/>
                    <a:gd name="T38" fmla="*/ 0 w 525"/>
                    <a:gd name="T39" fmla="*/ 0 h 441"/>
                    <a:gd name="T40" fmla="*/ 0 w 525"/>
                    <a:gd name="T41" fmla="*/ 0 h 441"/>
                    <a:gd name="T42" fmla="*/ 0 w 525"/>
                    <a:gd name="T43" fmla="*/ 0 h 441"/>
                    <a:gd name="T44" fmla="*/ 0 w 525"/>
                    <a:gd name="T45" fmla="*/ 0 h 441"/>
                    <a:gd name="T46" fmla="*/ 0 w 525"/>
                    <a:gd name="T47" fmla="*/ 0 h 441"/>
                    <a:gd name="T48" fmla="*/ 0 w 525"/>
                    <a:gd name="T49" fmla="*/ 0 h 441"/>
                    <a:gd name="T50" fmla="*/ 0 w 525"/>
                    <a:gd name="T51" fmla="*/ 0 h 4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25"/>
                    <a:gd name="T79" fmla="*/ 0 h 441"/>
                    <a:gd name="T80" fmla="*/ 525 w 525"/>
                    <a:gd name="T81" fmla="*/ 441 h 4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25" h="441">
                      <a:moveTo>
                        <a:pt x="0" y="0"/>
                      </a:moveTo>
                      <a:lnTo>
                        <a:pt x="101" y="44"/>
                      </a:lnTo>
                      <a:lnTo>
                        <a:pt x="266" y="87"/>
                      </a:lnTo>
                      <a:lnTo>
                        <a:pt x="206" y="123"/>
                      </a:lnTo>
                      <a:lnTo>
                        <a:pt x="374" y="177"/>
                      </a:lnTo>
                      <a:lnTo>
                        <a:pt x="301" y="191"/>
                      </a:lnTo>
                      <a:lnTo>
                        <a:pt x="383" y="267"/>
                      </a:lnTo>
                      <a:lnTo>
                        <a:pt x="386" y="227"/>
                      </a:lnTo>
                      <a:lnTo>
                        <a:pt x="431" y="270"/>
                      </a:lnTo>
                      <a:lnTo>
                        <a:pt x="433" y="235"/>
                      </a:lnTo>
                      <a:lnTo>
                        <a:pt x="492" y="306"/>
                      </a:lnTo>
                      <a:lnTo>
                        <a:pt x="525" y="363"/>
                      </a:lnTo>
                      <a:lnTo>
                        <a:pt x="433" y="380"/>
                      </a:lnTo>
                      <a:lnTo>
                        <a:pt x="497" y="440"/>
                      </a:lnTo>
                      <a:lnTo>
                        <a:pt x="431" y="422"/>
                      </a:lnTo>
                      <a:lnTo>
                        <a:pt x="325" y="441"/>
                      </a:lnTo>
                      <a:lnTo>
                        <a:pt x="362" y="416"/>
                      </a:lnTo>
                      <a:lnTo>
                        <a:pt x="257" y="417"/>
                      </a:lnTo>
                      <a:lnTo>
                        <a:pt x="279" y="402"/>
                      </a:lnTo>
                      <a:lnTo>
                        <a:pt x="194" y="407"/>
                      </a:lnTo>
                      <a:lnTo>
                        <a:pt x="218" y="383"/>
                      </a:lnTo>
                      <a:lnTo>
                        <a:pt x="187" y="378"/>
                      </a:lnTo>
                      <a:lnTo>
                        <a:pt x="176" y="293"/>
                      </a:lnTo>
                      <a:lnTo>
                        <a:pt x="106" y="1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4" name="Freeform 152"/>
                <p:cNvSpPr>
                  <a:spLocks/>
                </p:cNvSpPr>
                <p:nvPr/>
              </p:nvSpPr>
              <p:spPr bwMode="auto">
                <a:xfrm>
                  <a:off x="4103" y="3132"/>
                  <a:ext cx="225" cy="130"/>
                </a:xfrm>
                <a:custGeom>
                  <a:avLst/>
                  <a:gdLst>
                    <a:gd name="T0" fmla="*/ 0 w 900"/>
                    <a:gd name="T1" fmla="*/ 0 h 519"/>
                    <a:gd name="T2" fmla="*/ 0 w 900"/>
                    <a:gd name="T3" fmla="*/ 0 h 519"/>
                    <a:gd name="T4" fmla="*/ 0 w 900"/>
                    <a:gd name="T5" fmla="*/ 0 h 519"/>
                    <a:gd name="T6" fmla="*/ 0 w 900"/>
                    <a:gd name="T7" fmla="*/ 0 h 519"/>
                    <a:gd name="T8" fmla="*/ 0 w 900"/>
                    <a:gd name="T9" fmla="*/ 0 h 519"/>
                    <a:gd name="T10" fmla="*/ 0 w 900"/>
                    <a:gd name="T11" fmla="*/ 0 h 519"/>
                    <a:gd name="T12" fmla="*/ 0 w 900"/>
                    <a:gd name="T13" fmla="*/ 0 h 519"/>
                    <a:gd name="T14" fmla="*/ 0 w 900"/>
                    <a:gd name="T15" fmla="*/ 0 h 519"/>
                    <a:gd name="T16" fmla="*/ 0 w 900"/>
                    <a:gd name="T17" fmla="*/ 0 h 519"/>
                    <a:gd name="T18" fmla="*/ 0 w 900"/>
                    <a:gd name="T19" fmla="*/ 0 h 519"/>
                    <a:gd name="T20" fmla="*/ 0 w 900"/>
                    <a:gd name="T21" fmla="*/ 0 h 519"/>
                    <a:gd name="T22" fmla="*/ 0 w 900"/>
                    <a:gd name="T23" fmla="*/ 0 h 519"/>
                    <a:gd name="T24" fmla="*/ 0 w 900"/>
                    <a:gd name="T25" fmla="*/ 0 h 519"/>
                    <a:gd name="T26" fmla="*/ 0 w 900"/>
                    <a:gd name="T27" fmla="*/ 0 h 519"/>
                    <a:gd name="T28" fmla="*/ 0 w 900"/>
                    <a:gd name="T29" fmla="*/ 0 h 519"/>
                    <a:gd name="T30" fmla="*/ 0 w 900"/>
                    <a:gd name="T31" fmla="*/ 0 h 519"/>
                    <a:gd name="T32" fmla="*/ 0 w 900"/>
                    <a:gd name="T33" fmla="*/ 0 h 519"/>
                    <a:gd name="T34" fmla="*/ 0 w 900"/>
                    <a:gd name="T35" fmla="*/ 0 h 519"/>
                    <a:gd name="T36" fmla="*/ 0 w 900"/>
                    <a:gd name="T37" fmla="*/ 0 h 519"/>
                    <a:gd name="T38" fmla="*/ 0 w 900"/>
                    <a:gd name="T39" fmla="*/ 0 h 519"/>
                    <a:gd name="T40" fmla="*/ 0 w 900"/>
                    <a:gd name="T41" fmla="*/ 0 h 519"/>
                    <a:gd name="T42" fmla="*/ 0 w 900"/>
                    <a:gd name="T43" fmla="*/ 0 h 519"/>
                    <a:gd name="T44" fmla="*/ 0 w 900"/>
                    <a:gd name="T45" fmla="*/ 0 h 519"/>
                    <a:gd name="T46" fmla="*/ 0 w 900"/>
                    <a:gd name="T47" fmla="*/ 0 h 519"/>
                    <a:gd name="T48" fmla="*/ 0 w 900"/>
                    <a:gd name="T49" fmla="*/ 0 h 519"/>
                    <a:gd name="T50" fmla="*/ 0 w 900"/>
                    <a:gd name="T51" fmla="*/ 0 h 519"/>
                    <a:gd name="T52" fmla="*/ 0 w 900"/>
                    <a:gd name="T53" fmla="*/ 0 h 519"/>
                    <a:gd name="T54" fmla="*/ 0 w 900"/>
                    <a:gd name="T55" fmla="*/ 0 h 519"/>
                    <a:gd name="T56" fmla="*/ 0 w 900"/>
                    <a:gd name="T57" fmla="*/ 0 h 519"/>
                    <a:gd name="T58" fmla="*/ 0 w 900"/>
                    <a:gd name="T59" fmla="*/ 0 h 519"/>
                    <a:gd name="T60" fmla="*/ 0 w 900"/>
                    <a:gd name="T61" fmla="*/ 0 h 519"/>
                    <a:gd name="T62" fmla="*/ 0 w 900"/>
                    <a:gd name="T63" fmla="*/ 0 h 519"/>
                    <a:gd name="T64" fmla="*/ 0 w 900"/>
                    <a:gd name="T65" fmla="*/ 0 h 519"/>
                    <a:gd name="T66" fmla="*/ 0 w 900"/>
                    <a:gd name="T67" fmla="*/ 0 h 519"/>
                    <a:gd name="T68" fmla="*/ 0 w 900"/>
                    <a:gd name="T69" fmla="*/ 0 h 519"/>
                    <a:gd name="T70" fmla="*/ 0 w 900"/>
                    <a:gd name="T71" fmla="*/ 0 h 519"/>
                    <a:gd name="T72" fmla="*/ 0 w 900"/>
                    <a:gd name="T73" fmla="*/ 0 h 519"/>
                    <a:gd name="T74" fmla="*/ 0 w 900"/>
                    <a:gd name="T75" fmla="*/ 0 h 519"/>
                    <a:gd name="T76" fmla="*/ 0 w 900"/>
                    <a:gd name="T77" fmla="*/ 0 h 5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900"/>
                    <a:gd name="T118" fmla="*/ 0 h 519"/>
                    <a:gd name="T119" fmla="*/ 900 w 900"/>
                    <a:gd name="T120" fmla="*/ 519 h 5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900" h="519">
                      <a:moveTo>
                        <a:pt x="549" y="66"/>
                      </a:moveTo>
                      <a:lnTo>
                        <a:pt x="315" y="0"/>
                      </a:lnTo>
                      <a:lnTo>
                        <a:pt x="162" y="22"/>
                      </a:lnTo>
                      <a:lnTo>
                        <a:pt x="329" y="49"/>
                      </a:lnTo>
                      <a:lnTo>
                        <a:pt x="149" y="84"/>
                      </a:lnTo>
                      <a:lnTo>
                        <a:pt x="0" y="102"/>
                      </a:lnTo>
                      <a:lnTo>
                        <a:pt x="149" y="132"/>
                      </a:lnTo>
                      <a:lnTo>
                        <a:pt x="69" y="155"/>
                      </a:lnTo>
                      <a:lnTo>
                        <a:pt x="224" y="203"/>
                      </a:lnTo>
                      <a:lnTo>
                        <a:pt x="105" y="221"/>
                      </a:lnTo>
                      <a:lnTo>
                        <a:pt x="290" y="252"/>
                      </a:lnTo>
                      <a:lnTo>
                        <a:pt x="189" y="278"/>
                      </a:lnTo>
                      <a:lnTo>
                        <a:pt x="303" y="335"/>
                      </a:lnTo>
                      <a:lnTo>
                        <a:pt x="224" y="339"/>
                      </a:lnTo>
                      <a:lnTo>
                        <a:pt x="118" y="348"/>
                      </a:lnTo>
                      <a:lnTo>
                        <a:pt x="228" y="396"/>
                      </a:lnTo>
                      <a:lnTo>
                        <a:pt x="315" y="419"/>
                      </a:lnTo>
                      <a:lnTo>
                        <a:pt x="267" y="436"/>
                      </a:lnTo>
                      <a:lnTo>
                        <a:pt x="347" y="515"/>
                      </a:lnTo>
                      <a:lnTo>
                        <a:pt x="479" y="519"/>
                      </a:lnTo>
                      <a:lnTo>
                        <a:pt x="381" y="414"/>
                      </a:lnTo>
                      <a:lnTo>
                        <a:pt x="531" y="444"/>
                      </a:lnTo>
                      <a:lnTo>
                        <a:pt x="474" y="378"/>
                      </a:lnTo>
                      <a:lnTo>
                        <a:pt x="681" y="441"/>
                      </a:lnTo>
                      <a:lnTo>
                        <a:pt x="681" y="401"/>
                      </a:lnTo>
                      <a:lnTo>
                        <a:pt x="839" y="344"/>
                      </a:lnTo>
                      <a:lnTo>
                        <a:pt x="813" y="309"/>
                      </a:lnTo>
                      <a:lnTo>
                        <a:pt x="900" y="295"/>
                      </a:lnTo>
                      <a:lnTo>
                        <a:pt x="693" y="141"/>
                      </a:lnTo>
                      <a:lnTo>
                        <a:pt x="720" y="212"/>
                      </a:lnTo>
                      <a:lnTo>
                        <a:pt x="593" y="186"/>
                      </a:lnTo>
                      <a:lnTo>
                        <a:pt x="641" y="229"/>
                      </a:lnTo>
                      <a:lnTo>
                        <a:pt x="426" y="234"/>
                      </a:lnTo>
                      <a:lnTo>
                        <a:pt x="492" y="181"/>
                      </a:lnTo>
                      <a:lnTo>
                        <a:pt x="435" y="141"/>
                      </a:lnTo>
                      <a:lnTo>
                        <a:pt x="545" y="129"/>
                      </a:lnTo>
                      <a:lnTo>
                        <a:pt x="461" y="97"/>
                      </a:lnTo>
                      <a:lnTo>
                        <a:pt x="54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5" name="Freeform 153"/>
                <p:cNvSpPr>
                  <a:spLocks/>
                </p:cNvSpPr>
                <p:nvPr/>
              </p:nvSpPr>
              <p:spPr bwMode="auto">
                <a:xfrm>
                  <a:off x="3877" y="3103"/>
                  <a:ext cx="224" cy="193"/>
                </a:xfrm>
                <a:custGeom>
                  <a:avLst/>
                  <a:gdLst>
                    <a:gd name="T0" fmla="*/ 0 w 897"/>
                    <a:gd name="T1" fmla="*/ 0 h 775"/>
                    <a:gd name="T2" fmla="*/ 0 w 897"/>
                    <a:gd name="T3" fmla="*/ 0 h 775"/>
                    <a:gd name="T4" fmla="*/ 0 w 897"/>
                    <a:gd name="T5" fmla="*/ 0 h 775"/>
                    <a:gd name="T6" fmla="*/ 0 w 897"/>
                    <a:gd name="T7" fmla="*/ 0 h 775"/>
                    <a:gd name="T8" fmla="*/ 0 w 897"/>
                    <a:gd name="T9" fmla="*/ 0 h 775"/>
                    <a:gd name="T10" fmla="*/ 0 w 897"/>
                    <a:gd name="T11" fmla="*/ 0 h 775"/>
                    <a:gd name="T12" fmla="*/ 0 w 897"/>
                    <a:gd name="T13" fmla="*/ 0 h 775"/>
                    <a:gd name="T14" fmla="*/ 0 w 897"/>
                    <a:gd name="T15" fmla="*/ 0 h 775"/>
                    <a:gd name="T16" fmla="*/ 0 w 897"/>
                    <a:gd name="T17" fmla="*/ 0 h 775"/>
                    <a:gd name="T18" fmla="*/ 0 w 897"/>
                    <a:gd name="T19" fmla="*/ 0 h 775"/>
                    <a:gd name="T20" fmla="*/ 0 w 897"/>
                    <a:gd name="T21" fmla="*/ 0 h 775"/>
                    <a:gd name="T22" fmla="*/ 0 w 897"/>
                    <a:gd name="T23" fmla="*/ 0 h 775"/>
                    <a:gd name="T24" fmla="*/ 0 w 897"/>
                    <a:gd name="T25" fmla="*/ 0 h 775"/>
                    <a:gd name="T26" fmla="*/ 0 w 897"/>
                    <a:gd name="T27" fmla="*/ 0 h 775"/>
                    <a:gd name="T28" fmla="*/ 0 w 897"/>
                    <a:gd name="T29" fmla="*/ 0 h 775"/>
                    <a:gd name="T30" fmla="*/ 0 w 897"/>
                    <a:gd name="T31" fmla="*/ 0 h 775"/>
                    <a:gd name="T32" fmla="*/ 0 w 897"/>
                    <a:gd name="T33" fmla="*/ 0 h 775"/>
                    <a:gd name="T34" fmla="*/ 0 w 897"/>
                    <a:gd name="T35" fmla="*/ 0 h 775"/>
                    <a:gd name="T36" fmla="*/ 0 w 897"/>
                    <a:gd name="T37" fmla="*/ 0 h 775"/>
                    <a:gd name="T38" fmla="*/ 0 w 897"/>
                    <a:gd name="T39" fmla="*/ 0 h 775"/>
                    <a:gd name="T40" fmla="*/ 0 w 897"/>
                    <a:gd name="T41" fmla="*/ 0 h 775"/>
                    <a:gd name="T42" fmla="*/ 0 w 897"/>
                    <a:gd name="T43" fmla="*/ 0 h 775"/>
                    <a:gd name="T44" fmla="*/ 0 w 897"/>
                    <a:gd name="T45" fmla="*/ 0 h 775"/>
                    <a:gd name="T46" fmla="*/ 0 w 897"/>
                    <a:gd name="T47" fmla="*/ 0 h 775"/>
                    <a:gd name="T48" fmla="*/ 0 w 897"/>
                    <a:gd name="T49" fmla="*/ 0 h 775"/>
                    <a:gd name="T50" fmla="*/ 0 w 897"/>
                    <a:gd name="T51" fmla="*/ 0 h 775"/>
                    <a:gd name="T52" fmla="*/ 0 w 897"/>
                    <a:gd name="T53" fmla="*/ 0 h 775"/>
                    <a:gd name="T54" fmla="*/ 0 w 897"/>
                    <a:gd name="T55" fmla="*/ 0 h 775"/>
                    <a:gd name="T56" fmla="*/ 0 w 897"/>
                    <a:gd name="T57" fmla="*/ 0 h 775"/>
                    <a:gd name="T58" fmla="*/ 0 w 897"/>
                    <a:gd name="T59" fmla="*/ 0 h 775"/>
                    <a:gd name="T60" fmla="*/ 0 w 897"/>
                    <a:gd name="T61" fmla="*/ 0 h 775"/>
                    <a:gd name="T62" fmla="*/ 0 w 897"/>
                    <a:gd name="T63" fmla="*/ 0 h 775"/>
                    <a:gd name="T64" fmla="*/ 0 w 897"/>
                    <a:gd name="T65" fmla="*/ 0 h 775"/>
                    <a:gd name="T66" fmla="*/ 0 w 897"/>
                    <a:gd name="T67" fmla="*/ 0 h 775"/>
                    <a:gd name="T68" fmla="*/ 0 w 897"/>
                    <a:gd name="T69" fmla="*/ 0 h 775"/>
                    <a:gd name="T70" fmla="*/ 0 w 897"/>
                    <a:gd name="T71" fmla="*/ 0 h 775"/>
                    <a:gd name="T72" fmla="*/ 0 w 897"/>
                    <a:gd name="T73" fmla="*/ 0 h 775"/>
                    <a:gd name="T74" fmla="*/ 0 w 897"/>
                    <a:gd name="T75" fmla="*/ 0 h 775"/>
                    <a:gd name="T76" fmla="*/ 0 w 897"/>
                    <a:gd name="T77" fmla="*/ 0 h 775"/>
                    <a:gd name="T78" fmla="*/ 0 w 897"/>
                    <a:gd name="T79" fmla="*/ 0 h 775"/>
                    <a:gd name="T80" fmla="*/ 0 w 897"/>
                    <a:gd name="T81" fmla="*/ 0 h 775"/>
                    <a:gd name="T82" fmla="*/ 0 w 897"/>
                    <a:gd name="T83" fmla="*/ 0 h 775"/>
                    <a:gd name="T84" fmla="*/ 0 w 897"/>
                    <a:gd name="T85" fmla="*/ 0 h 775"/>
                    <a:gd name="T86" fmla="*/ 0 w 897"/>
                    <a:gd name="T87" fmla="*/ 0 h 775"/>
                    <a:gd name="T88" fmla="*/ 0 w 897"/>
                    <a:gd name="T89" fmla="*/ 0 h 77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97"/>
                    <a:gd name="T136" fmla="*/ 0 h 775"/>
                    <a:gd name="T137" fmla="*/ 897 w 897"/>
                    <a:gd name="T138" fmla="*/ 775 h 77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97" h="775">
                      <a:moveTo>
                        <a:pt x="563" y="198"/>
                      </a:moveTo>
                      <a:lnTo>
                        <a:pt x="528" y="155"/>
                      </a:lnTo>
                      <a:lnTo>
                        <a:pt x="515" y="93"/>
                      </a:lnTo>
                      <a:lnTo>
                        <a:pt x="308" y="0"/>
                      </a:lnTo>
                      <a:lnTo>
                        <a:pt x="351" y="71"/>
                      </a:lnTo>
                      <a:lnTo>
                        <a:pt x="168" y="45"/>
                      </a:lnTo>
                      <a:lnTo>
                        <a:pt x="246" y="89"/>
                      </a:lnTo>
                      <a:lnTo>
                        <a:pt x="146" y="133"/>
                      </a:lnTo>
                      <a:lnTo>
                        <a:pt x="308" y="155"/>
                      </a:lnTo>
                      <a:lnTo>
                        <a:pt x="194" y="182"/>
                      </a:lnTo>
                      <a:lnTo>
                        <a:pt x="383" y="251"/>
                      </a:lnTo>
                      <a:lnTo>
                        <a:pt x="48" y="207"/>
                      </a:lnTo>
                      <a:lnTo>
                        <a:pt x="137" y="260"/>
                      </a:lnTo>
                      <a:lnTo>
                        <a:pt x="0" y="282"/>
                      </a:lnTo>
                      <a:lnTo>
                        <a:pt x="180" y="353"/>
                      </a:lnTo>
                      <a:lnTo>
                        <a:pt x="114" y="374"/>
                      </a:lnTo>
                      <a:lnTo>
                        <a:pt x="277" y="445"/>
                      </a:lnTo>
                      <a:lnTo>
                        <a:pt x="57" y="428"/>
                      </a:lnTo>
                      <a:lnTo>
                        <a:pt x="128" y="481"/>
                      </a:lnTo>
                      <a:lnTo>
                        <a:pt x="32" y="511"/>
                      </a:lnTo>
                      <a:lnTo>
                        <a:pt x="194" y="551"/>
                      </a:lnTo>
                      <a:lnTo>
                        <a:pt x="132" y="577"/>
                      </a:lnTo>
                      <a:lnTo>
                        <a:pt x="299" y="595"/>
                      </a:lnTo>
                      <a:lnTo>
                        <a:pt x="189" y="634"/>
                      </a:lnTo>
                      <a:lnTo>
                        <a:pt x="369" y="656"/>
                      </a:lnTo>
                      <a:lnTo>
                        <a:pt x="242" y="679"/>
                      </a:lnTo>
                      <a:lnTo>
                        <a:pt x="405" y="745"/>
                      </a:lnTo>
                      <a:lnTo>
                        <a:pt x="524" y="736"/>
                      </a:lnTo>
                      <a:lnTo>
                        <a:pt x="492" y="775"/>
                      </a:lnTo>
                      <a:lnTo>
                        <a:pt x="603" y="727"/>
                      </a:lnTo>
                      <a:lnTo>
                        <a:pt x="875" y="749"/>
                      </a:lnTo>
                      <a:lnTo>
                        <a:pt x="822" y="652"/>
                      </a:lnTo>
                      <a:lnTo>
                        <a:pt x="897" y="695"/>
                      </a:lnTo>
                      <a:lnTo>
                        <a:pt x="822" y="572"/>
                      </a:lnTo>
                      <a:lnTo>
                        <a:pt x="624" y="572"/>
                      </a:lnTo>
                      <a:lnTo>
                        <a:pt x="549" y="489"/>
                      </a:lnTo>
                      <a:lnTo>
                        <a:pt x="633" y="503"/>
                      </a:lnTo>
                      <a:lnTo>
                        <a:pt x="554" y="437"/>
                      </a:lnTo>
                      <a:lnTo>
                        <a:pt x="638" y="449"/>
                      </a:lnTo>
                      <a:lnTo>
                        <a:pt x="431" y="362"/>
                      </a:lnTo>
                      <a:lnTo>
                        <a:pt x="528" y="322"/>
                      </a:lnTo>
                      <a:lnTo>
                        <a:pt x="471" y="260"/>
                      </a:lnTo>
                      <a:lnTo>
                        <a:pt x="603" y="256"/>
                      </a:lnTo>
                      <a:lnTo>
                        <a:pt x="563" y="198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6" name="Freeform 154"/>
                <p:cNvSpPr>
                  <a:spLocks/>
                </p:cNvSpPr>
                <p:nvPr/>
              </p:nvSpPr>
              <p:spPr bwMode="auto">
                <a:xfrm>
                  <a:off x="3852" y="2865"/>
                  <a:ext cx="588" cy="204"/>
                </a:xfrm>
                <a:custGeom>
                  <a:avLst/>
                  <a:gdLst>
                    <a:gd name="T0" fmla="*/ 0 w 2351"/>
                    <a:gd name="T1" fmla="*/ 0 h 815"/>
                    <a:gd name="T2" fmla="*/ 0 w 2351"/>
                    <a:gd name="T3" fmla="*/ 0 h 815"/>
                    <a:gd name="T4" fmla="*/ 0 w 2351"/>
                    <a:gd name="T5" fmla="*/ 0 h 815"/>
                    <a:gd name="T6" fmla="*/ 0 w 2351"/>
                    <a:gd name="T7" fmla="*/ 0 h 815"/>
                    <a:gd name="T8" fmla="*/ 0 w 2351"/>
                    <a:gd name="T9" fmla="*/ 0 h 815"/>
                    <a:gd name="T10" fmla="*/ 0 w 2351"/>
                    <a:gd name="T11" fmla="*/ 0 h 815"/>
                    <a:gd name="T12" fmla="*/ 0 w 2351"/>
                    <a:gd name="T13" fmla="*/ 0 h 815"/>
                    <a:gd name="T14" fmla="*/ 0 w 2351"/>
                    <a:gd name="T15" fmla="*/ 0 h 815"/>
                    <a:gd name="T16" fmla="*/ 0 w 2351"/>
                    <a:gd name="T17" fmla="*/ 0 h 815"/>
                    <a:gd name="T18" fmla="*/ 0 w 2351"/>
                    <a:gd name="T19" fmla="*/ 0 h 815"/>
                    <a:gd name="T20" fmla="*/ 0 w 2351"/>
                    <a:gd name="T21" fmla="*/ 0 h 815"/>
                    <a:gd name="T22" fmla="*/ 0 w 2351"/>
                    <a:gd name="T23" fmla="*/ 0 h 815"/>
                    <a:gd name="T24" fmla="*/ 0 w 2351"/>
                    <a:gd name="T25" fmla="*/ 0 h 815"/>
                    <a:gd name="T26" fmla="*/ 0 w 2351"/>
                    <a:gd name="T27" fmla="*/ 0 h 815"/>
                    <a:gd name="T28" fmla="*/ 0 w 2351"/>
                    <a:gd name="T29" fmla="*/ 0 h 815"/>
                    <a:gd name="T30" fmla="*/ 0 w 2351"/>
                    <a:gd name="T31" fmla="*/ 0 h 815"/>
                    <a:gd name="T32" fmla="*/ 0 w 2351"/>
                    <a:gd name="T33" fmla="*/ 0 h 815"/>
                    <a:gd name="T34" fmla="*/ 0 w 2351"/>
                    <a:gd name="T35" fmla="*/ 0 h 815"/>
                    <a:gd name="T36" fmla="*/ 0 w 2351"/>
                    <a:gd name="T37" fmla="*/ 0 h 815"/>
                    <a:gd name="T38" fmla="*/ 0 w 2351"/>
                    <a:gd name="T39" fmla="*/ 0 h 815"/>
                    <a:gd name="T40" fmla="*/ 0 w 2351"/>
                    <a:gd name="T41" fmla="*/ 0 h 815"/>
                    <a:gd name="T42" fmla="*/ 0 w 2351"/>
                    <a:gd name="T43" fmla="*/ 0 h 815"/>
                    <a:gd name="T44" fmla="*/ 0 w 2351"/>
                    <a:gd name="T45" fmla="*/ 0 h 815"/>
                    <a:gd name="T46" fmla="*/ 0 w 2351"/>
                    <a:gd name="T47" fmla="*/ 0 h 815"/>
                    <a:gd name="T48" fmla="*/ 0 w 2351"/>
                    <a:gd name="T49" fmla="*/ 0 h 815"/>
                    <a:gd name="T50" fmla="*/ 0 w 2351"/>
                    <a:gd name="T51" fmla="*/ 0 h 815"/>
                    <a:gd name="T52" fmla="*/ 0 w 2351"/>
                    <a:gd name="T53" fmla="*/ 0 h 815"/>
                    <a:gd name="T54" fmla="*/ 0 w 2351"/>
                    <a:gd name="T55" fmla="*/ 0 h 815"/>
                    <a:gd name="T56" fmla="*/ 0 w 2351"/>
                    <a:gd name="T57" fmla="*/ 0 h 815"/>
                    <a:gd name="T58" fmla="*/ 0 w 2351"/>
                    <a:gd name="T59" fmla="*/ 0 h 815"/>
                    <a:gd name="T60" fmla="*/ 0 w 2351"/>
                    <a:gd name="T61" fmla="*/ 0 h 815"/>
                    <a:gd name="T62" fmla="*/ 0 w 2351"/>
                    <a:gd name="T63" fmla="*/ 0 h 815"/>
                    <a:gd name="T64" fmla="*/ 0 w 2351"/>
                    <a:gd name="T65" fmla="*/ 0 h 815"/>
                    <a:gd name="T66" fmla="*/ 0 w 2351"/>
                    <a:gd name="T67" fmla="*/ 0 h 815"/>
                    <a:gd name="T68" fmla="*/ 0 w 2351"/>
                    <a:gd name="T69" fmla="*/ 0 h 815"/>
                    <a:gd name="T70" fmla="*/ 0 w 2351"/>
                    <a:gd name="T71" fmla="*/ 0 h 815"/>
                    <a:gd name="T72" fmla="*/ 0 w 2351"/>
                    <a:gd name="T73" fmla="*/ 0 h 815"/>
                    <a:gd name="T74" fmla="*/ 0 w 2351"/>
                    <a:gd name="T75" fmla="*/ 0 h 815"/>
                    <a:gd name="T76" fmla="*/ 0 w 2351"/>
                    <a:gd name="T77" fmla="*/ 0 h 815"/>
                    <a:gd name="T78" fmla="*/ 0 w 2351"/>
                    <a:gd name="T79" fmla="*/ 0 h 815"/>
                    <a:gd name="T80" fmla="*/ 0 w 2351"/>
                    <a:gd name="T81" fmla="*/ 0 h 815"/>
                    <a:gd name="T82" fmla="*/ 0 w 2351"/>
                    <a:gd name="T83" fmla="*/ 0 h 815"/>
                    <a:gd name="T84" fmla="*/ 0 w 2351"/>
                    <a:gd name="T85" fmla="*/ 0 h 815"/>
                    <a:gd name="T86" fmla="*/ 0 w 2351"/>
                    <a:gd name="T87" fmla="*/ 0 h 815"/>
                    <a:gd name="T88" fmla="*/ 0 w 2351"/>
                    <a:gd name="T89" fmla="*/ 0 h 815"/>
                    <a:gd name="T90" fmla="*/ 0 w 2351"/>
                    <a:gd name="T91" fmla="*/ 0 h 815"/>
                    <a:gd name="T92" fmla="*/ 0 w 2351"/>
                    <a:gd name="T93" fmla="*/ 0 h 815"/>
                    <a:gd name="T94" fmla="*/ 0 w 2351"/>
                    <a:gd name="T95" fmla="*/ 0 h 815"/>
                    <a:gd name="T96" fmla="*/ 0 w 2351"/>
                    <a:gd name="T97" fmla="*/ 0 h 815"/>
                    <a:gd name="T98" fmla="*/ 0 w 2351"/>
                    <a:gd name="T99" fmla="*/ 0 h 815"/>
                    <a:gd name="T100" fmla="*/ 0 w 2351"/>
                    <a:gd name="T101" fmla="*/ 0 h 815"/>
                    <a:gd name="T102" fmla="*/ 0 w 2351"/>
                    <a:gd name="T103" fmla="*/ 0 h 815"/>
                    <a:gd name="T104" fmla="*/ 0 w 2351"/>
                    <a:gd name="T105" fmla="*/ 0 h 815"/>
                    <a:gd name="T106" fmla="*/ 0 w 2351"/>
                    <a:gd name="T107" fmla="*/ 0 h 815"/>
                    <a:gd name="T108" fmla="*/ 0 w 2351"/>
                    <a:gd name="T109" fmla="*/ 0 h 8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51"/>
                    <a:gd name="T166" fmla="*/ 0 h 815"/>
                    <a:gd name="T167" fmla="*/ 2351 w 2351"/>
                    <a:gd name="T168" fmla="*/ 815 h 8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51" h="815">
                      <a:moveTo>
                        <a:pt x="839" y="66"/>
                      </a:moveTo>
                      <a:lnTo>
                        <a:pt x="602" y="0"/>
                      </a:lnTo>
                      <a:lnTo>
                        <a:pt x="276" y="84"/>
                      </a:lnTo>
                      <a:lnTo>
                        <a:pt x="387" y="98"/>
                      </a:lnTo>
                      <a:lnTo>
                        <a:pt x="135" y="146"/>
                      </a:lnTo>
                      <a:lnTo>
                        <a:pt x="316" y="189"/>
                      </a:lnTo>
                      <a:lnTo>
                        <a:pt x="456" y="198"/>
                      </a:lnTo>
                      <a:lnTo>
                        <a:pt x="250" y="246"/>
                      </a:lnTo>
                      <a:lnTo>
                        <a:pt x="456" y="255"/>
                      </a:lnTo>
                      <a:lnTo>
                        <a:pt x="356" y="287"/>
                      </a:lnTo>
                      <a:lnTo>
                        <a:pt x="654" y="326"/>
                      </a:lnTo>
                      <a:lnTo>
                        <a:pt x="825" y="291"/>
                      </a:lnTo>
                      <a:lnTo>
                        <a:pt x="650" y="440"/>
                      </a:lnTo>
                      <a:lnTo>
                        <a:pt x="242" y="401"/>
                      </a:lnTo>
                      <a:lnTo>
                        <a:pt x="0" y="423"/>
                      </a:lnTo>
                      <a:lnTo>
                        <a:pt x="193" y="471"/>
                      </a:lnTo>
                      <a:lnTo>
                        <a:pt x="53" y="528"/>
                      </a:lnTo>
                      <a:lnTo>
                        <a:pt x="329" y="563"/>
                      </a:lnTo>
                      <a:lnTo>
                        <a:pt x="144" y="608"/>
                      </a:lnTo>
                      <a:lnTo>
                        <a:pt x="250" y="647"/>
                      </a:lnTo>
                      <a:lnTo>
                        <a:pt x="497" y="660"/>
                      </a:lnTo>
                      <a:lnTo>
                        <a:pt x="413" y="700"/>
                      </a:lnTo>
                      <a:lnTo>
                        <a:pt x="685" y="727"/>
                      </a:lnTo>
                      <a:lnTo>
                        <a:pt x="584" y="784"/>
                      </a:lnTo>
                      <a:lnTo>
                        <a:pt x="734" y="815"/>
                      </a:lnTo>
                      <a:lnTo>
                        <a:pt x="716" y="766"/>
                      </a:lnTo>
                      <a:lnTo>
                        <a:pt x="843" y="709"/>
                      </a:lnTo>
                      <a:lnTo>
                        <a:pt x="751" y="678"/>
                      </a:lnTo>
                      <a:lnTo>
                        <a:pt x="957" y="620"/>
                      </a:lnTo>
                      <a:lnTo>
                        <a:pt x="1142" y="669"/>
                      </a:lnTo>
                      <a:lnTo>
                        <a:pt x="1094" y="586"/>
                      </a:lnTo>
                      <a:lnTo>
                        <a:pt x="1467" y="669"/>
                      </a:lnTo>
                      <a:lnTo>
                        <a:pt x="1770" y="669"/>
                      </a:lnTo>
                      <a:lnTo>
                        <a:pt x="1634" y="743"/>
                      </a:lnTo>
                      <a:lnTo>
                        <a:pt x="1854" y="731"/>
                      </a:lnTo>
                      <a:lnTo>
                        <a:pt x="1841" y="784"/>
                      </a:lnTo>
                      <a:lnTo>
                        <a:pt x="2064" y="695"/>
                      </a:lnTo>
                      <a:lnTo>
                        <a:pt x="2276" y="757"/>
                      </a:lnTo>
                      <a:lnTo>
                        <a:pt x="2113" y="599"/>
                      </a:lnTo>
                      <a:lnTo>
                        <a:pt x="2351" y="638"/>
                      </a:lnTo>
                      <a:lnTo>
                        <a:pt x="2139" y="510"/>
                      </a:lnTo>
                      <a:lnTo>
                        <a:pt x="2284" y="515"/>
                      </a:lnTo>
                      <a:lnTo>
                        <a:pt x="2007" y="383"/>
                      </a:lnTo>
                      <a:lnTo>
                        <a:pt x="1823" y="296"/>
                      </a:lnTo>
                      <a:lnTo>
                        <a:pt x="1841" y="379"/>
                      </a:lnTo>
                      <a:lnTo>
                        <a:pt x="1674" y="366"/>
                      </a:lnTo>
                      <a:lnTo>
                        <a:pt x="1410" y="237"/>
                      </a:lnTo>
                      <a:lnTo>
                        <a:pt x="1419" y="287"/>
                      </a:lnTo>
                      <a:lnTo>
                        <a:pt x="1257" y="251"/>
                      </a:lnTo>
                      <a:lnTo>
                        <a:pt x="1383" y="163"/>
                      </a:lnTo>
                      <a:lnTo>
                        <a:pt x="1542" y="171"/>
                      </a:lnTo>
                      <a:lnTo>
                        <a:pt x="1362" y="89"/>
                      </a:lnTo>
                      <a:lnTo>
                        <a:pt x="1046" y="93"/>
                      </a:lnTo>
                      <a:lnTo>
                        <a:pt x="83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7" name="Freeform 155"/>
                <p:cNvSpPr>
                  <a:spLocks/>
                </p:cNvSpPr>
                <p:nvPr/>
              </p:nvSpPr>
              <p:spPr bwMode="auto">
                <a:xfrm>
                  <a:off x="4050" y="3037"/>
                  <a:ext cx="154" cy="42"/>
                </a:xfrm>
                <a:custGeom>
                  <a:avLst/>
                  <a:gdLst>
                    <a:gd name="T0" fmla="*/ 0 w 615"/>
                    <a:gd name="T1" fmla="*/ 0 h 172"/>
                    <a:gd name="T2" fmla="*/ 0 w 615"/>
                    <a:gd name="T3" fmla="*/ 0 h 172"/>
                    <a:gd name="T4" fmla="*/ 0 w 615"/>
                    <a:gd name="T5" fmla="*/ 0 h 172"/>
                    <a:gd name="T6" fmla="*/ 0 w 615"/>
                    <a:gd name="T7" fmla="*/ 0 h 172"/>
                    <a:gd name="T8" fmla="*/ 0 w 615"/>
                    <a:gd name="T9" fmla="*/ 0 h 172"/>
                    <a:gd name="T10" fmla="*/ 0 w 615"/>
                    <a:gd name="T11" fmla="*/ 0 h 172"/>
                    <a:gd name="T12" fmla="*/ 0 w 615"/>
                    <a:gd name="T13" fmla="*/ 0 h 172"/>
                    <a:gd name="T14" fmla="*/ 0 w 615"/>
                    <a:gd name="T15" fmla="*/ 0 h 172"/>
                    <a:gd name="T16" fmla="*/ 0 w 615"/>
                    <a:gd name="T17" fmla="*/ 0 h 172"/>
                    <a:gd name="T18" fmla="*/ 0 w 615"/>
                    <a:gd name="T19" fmla="*/ 0 h 172"/>
                    <a:gd name="T20" fmla="*/ 0 w 615"/>
                    <a:gd name="T21" fmla="*/ 0 h 172"/>
                    <a:gd name="T22" fmla="*/ 0 w 615"/>
                    <a:gd name="T23" fmla="*/ 0 h 172"/>
                    <a:gd name="T24" fmla="*/ 0 w 615"/>
                    <a:gd name="T25" fmla="*/ 0 h 172"/>
                    <a:gd name="T26" fmla="*/ 0 w 615"/>
                    <a:gd name="T27" fmla="*/ 0 h 172"/>
                    <a:gd name="T28" fmla="*/ 0 w 615"/>
                    <a:gd name="T29" fmla="*/ 0 h 1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15"/>
                    <a:gd name="T46" fmla="*/ 0 h 172"/>
                    <a:gd name="T47" fmla="*/ 615 w 615"/>
                    <a:gd name="T48" fmla="*/ 172 h 17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15" h="172">
                      <a:moveTo>
                        <a:pt x="378" y="45"/>
                      </a:moveTo>
                      <a:lnTo>
                        <a:pt x="237" y="5"/>
                      </a:lnTo>
                      <a:lnTo>
                        <a:pt x="123" y="0"/>
                      </a:lnTo>
                      <a:lnTo>
                        <a:pt x="211" y="41"/>
                      </a:lnTo>
                      <a:lnTo>
                        <a:pt x="34" y="57"/>
                      </a:lnTo>
                      <a:lnTo>
                        <a:pt x="136" y="84"/>
                      </a:lnTo>
                      <a:lnTo>
                        <a:pt x="0" y="137"/>
                      </a:lnTo>
                      <a:lnTo>
                        <a:pt x="118" y="132"/>
                      </a:lnTo>
                      <a:lnTo>
                        <a:pt x="79" y="172"/>
                      </a:lnTo>
                      <a:lnTo>
                        <a:pt x="198" y="168"/>
                      </a:lnTo>
                      <a:lnTo>
                        <a:pt x="329" y="132"/>
                      </a:lnTo>
                      <a:lnTo>
                        <a:pt x="460" y="89"/>
                      </a:lnTo>
                      <a:lnTo>
                        <a:pt x="615" y="80"/>
                      </a:lnTo>
                      <a:lnTo>
                        <a:pt x="378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8" name="Freeform 156"/>
                <p:cNvSpPr>
                  <a:spLocks/>
                </p:cNvSpPr>
                <p:nvPr/>
              </p:nvSpPr>
              <p:spPr bwMode="auto">
                <a:xfrm>
                  <a:off x="3915" y="2835"/>
                  <a:ext cx="390" cy="105"/>
                </a:xfrm>
                <a:custGeom>
                  <a:avLst/>
                  <a:gdLst>
                    <a:gd name="T0" fmla="*/ 0 w 1559"/>
                    <a:gd name="T1" fmla="*/ 0 h 418"/>
                    <a:gd name="T2" fmla="*/ 0 w 1559"/>
                    <a:gd name="T3" fmla="*/ 0 h 418"/>
                    <a:gd name="T4" fmla="*/ 0 w 1559"/>
                    <a:gd name="T5" fmla="*/ 0 h 418"/>
                    <a:gd name="T6" fmla="*/ 0 w 1559"/>
                    <a:gd name="T7" fmla="*/ 0 h 418"/>
                    <a:gd name="T8" fmla="*/ 0 w 1559"/>
                    <a:gd name="T9" fmla="*/ 0 h 418"/>
                    <a:gd name="T10" fmla="*/ 0 w 1559"/>
                    <a:gd name="T11" fmla="*/ 0 h 418"/>
                    <a:gd name="T12" fmla="*/ 0 w 1559"/>
                    <a:gd name="T13" fmla="*/ 0 h 418"/>
                    <a:gd name="T14" fmla="*/ 0 w 1559"/>
                    <a:gd name="T15" fmla="*/ 0 h 418"/>
                    <a:gd name="T16" fmla="*/ 0 w 1559"/>
                    <a:gd name="T17" fmla="*/ 0 h 418"/>
                    <a:gd name="T18" fmla="*/ 0 w 1559"/>
                    <a:gd name="T19" fmla="*/ 0 h 418"/>
                    <a:gd name="T20" fmla="*/ 0 w 1559"/>
                    <a:gd name="T21" fmla="*/ 0 h 418"/>
                    <a:gd name="T22" fmla="*/ 0 w 1559"/>
                    <a:gd name="T23" fmla="*/ 0 h 418"/>
                    <a:gd name="T24" fmla="*/ 0 w 1559"/>
                    <a:gd name="T25" fmla="*/ 0 h 418"/>
                    <a:gd name="T26" fmla="*/ 0 w 1559"/>
                    <a:gd name="T27" fmla="*/ 0 h 418"/>
                    <a:gd name="T28" fmla="*/ 0 w 1559"/>
                    <a:gd name="T29" fmla="*/ 0 h 418"/>
                    <a:gd name="T30" fmla="*/ 0 w 1559"/>
                    <a:gd name="T31" fmla="*/ 0 h 418"/>
                    <a:gd name="T32" fmla="*/ 0 w 1559"/>
                    <a:gd name="T33" fmla="*/ 0 h 418"/>
                    <a:gd name="T34" fmla="*/ 0 w 1559"/>
                    <a:gd name="T35" fmla="*/ 0 h 418"/>
                    <a:gd name="T36" fmla="*/ 0 w 1559"/>
                    <a:gd name="T37" fmla="*/ 0 h 418"/>
                    <a:gd name="T38" fmla="*/ 0 w 1559"/>
                    <a:gd name="T39" fmla="*/ 0 h 418"/>
                    <a:gd name="T40" fmla="*/ 0 w 1559"/>
                    <a:gd name="T41" fmla="*/ 0 h 418"/>
                    <a:gd name="T42" fmla="*/ 0 w 1559"/>
                    <a:gd name="T43" fmla="*/ 0 h 418"/>
                    <a:gd name="T44" fmla="*/ 0 w 1559"/>
                    <a:gd name="T45" fmla="*/ 0 h 418"/>
                    <a:gd name="T46" fmla="*/ 0 w 1559"/>
                    <a:gd name="T47" fmla="*/ 0 h 418"/>
                    <a:gd name="T48" fmla="*/ 0 w 1559"/>
                    <a:gd name="T49" fmla="*/ 0 h 418"/>
                    <a:gd name="T50" fmla="*/ 0 w 1559"/>
                    <a:gd name="T51" fmla="*/ 0 h 418"/>
                    <a:gd name="T52" fmla="*/ 0 w 1559"/>
                    <a:gd name="T53" fmla="*/ 0 h 418"/>
                    <a:gd name="T54" fmla="*/ 0 w 1559"/>
                    <a:gd name="T55" fmla="*/ 0 h 41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559"/>
                    <a:gd name="T85" fmla="*/ 0 h 418"/>
                    <a:gd name="T86" fmla="*/ 1559 w 1559"/>
                    <a:gd name="T87" fmla="*/ 418 h 41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559" h="418">
                      <a:moveTo>
                        <a:pt x="1043" y="100"/>
                      </a:moveTo>
                      <a:lnTo>
                        <a:pt x="556" y="125"/>
                      </a:lnTo>
                      <a:lnTo>
                        <a:pt x="710" y="170"/>
                      </a:lnTo>
                      <a:lnTo>
                        <a:pt x="417" y="165"/>
                      </a:lnTo>
                      <a:lnTo>
                        <a:pt x="159" y="214"/>
                      </a:lnTo>
                      <a:lnTo>
                        <a:pt x="378" y="219"/>
                      </a:lnTo>
                      <a:lnTo>
                        <a:pt x="0" y="274"/>
                      </a:lnTo>
                      <a:lnTo>
                        <a:pt x="129" y="299"/>
                      </a:lnTo>
                      <a:lnTo>
                        <a:pt x="338" y="299"/>
                      </a:lnTo>
                      <a:lnTo>
                        <a:pt x="149" y="354"/>
                      </a:lnTo>
                      <a:lnTo>
                        <a:pt x="352" y="349"/>
                      </a:lnTo>
                      <a:lnTo>
                        <a:pt x="228" y="388"/>
                      </a:lnTo>
                      <a:lnTo>
                        <a:pt x="407" y="398"/>
                      </a:lnTo>
                      <a:lnTo>
                        <a:pt x="715" y="359"/>
                      </a:lnTo>
                      <a:lnTo>
                        <a:pt x="591" y="418"/>
                      </a:lnTo>
                      <a:lnTo>
                        <a:pt x="870" y="364"/>
                      </a:lnTo>
                      <a:lnTo>
                        <a:pt x="1127" y="314"/>
                      </a:lnTo>
                      <a:lnTo>
                        <a:pt x="815" y="284"/>
                      </a:lnTo>
                      <a:lnTo>
                        <a:pt x="591" y="299"/>
                      </a:lnTo>
                      <a:lnTo>
                        <a:pt x="432" y="253"/>
                      </a:lnTo>
                      <a:lnTo>
                        <a:pt x="621" y="239"/>
                      </a:lnTo>
                      <a:lnTo>
                        <a:pt x="725" y="260"/>
                      </a:lnTo>
                      <a:lnTo>
                        <a:pt x="934" y="214"/>
                      </a:lnTo>
                      <a:lnTo>
                        <a:pt x="1142" y="154"/>
                      </a:lnTo>
                      <a:lnTo>
                        <a:pt x="1559" y="170"/>
                      </a:lnTo>
                      <a:lnTo>
                        <a:pt x="1033" y="0"/>
                      </a:lnTo>
                      <a:lnTo>
                        <a:pt x="1043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9" name="Freeform 157"/>
                <p:cNvSpPr>
                  <a:spLocks/>
                </p:cNvSpPr>
                <p:nvPr/>
              </p:nvSpPr>
              <p:spPr bwMode="auto">
                <a:xfrm>
                  <a:off x="3879" y="2953"/>
                  <a:ext cx="184" cy="71"/>
                </a:xfrm>
                <a:custGeom>
                  <a:avLst/>
                  <a:gdLst>
                    <a:gd name="T0" fmla="*/ 0 w 738"/>
                    <a:gd name="T1" fmla="*/ 0 h 282"/>
                    <a:gd name="T2" fmla="*/ 0 w 738"/>
                    <a:gd name="T3" fmla="*/ 0 h 282"/>
                    <a:gd name="T4" fmla="*/ 0 w 738"/>
                    <a:gd name="T5" fmla="*/ 0 h 282"/>
                    <a:gd name="T6" fmla="*/ 0 w 738"/>
                    <a:gd name="T7" fmla="*/ 0 h 282"/>
                    <a:gd name="T8" fmla="*/ 0 w 738"/>
                    <a:gd name="T9" fmla="*/ 0 h 282"/>
                    <a:gd name="T10" fmla="*/ 0 w 738"/>
                    <a:gd name="T11" fmla="*/ 0 h 282"/>
                    <a:gd name="T12" fmla="*/ 0 w 738"/>
                    <a:gd name="T13" fmla="*/ 0 h 282"/>
                    <a:gd name="T14" fmla="*/ 0 w 738"/>
                    <a:gd name="T15" fmla="*/ 0 h 282"/>
                    <a:gd name="T16" fmla="*/ 0 w 738"/>
                    <a:gd name="T17" fmla="*/ 0 h 282"/>
                    <a:gd name="T18" fmla="*/ 0 w 738"/>
                    <a:gd name="T19" fmla="*/ 0 h 282"/>
                    <a:gd name="T20" fmla="*/ 0 w 738"/>
                    <a:gd name="T21" fmla="*/ 0 h 282"/>
                    <a:gd name="T22" fmla="*/ 0 w 738"/>
                    <a:gd name="T23" fmla="*/ 0 h 282"/>
                    <a:gd name="T24" fmla="*/ 0 w 738"/>
                    <a:gd name="T25" fmla="*/ 0 h 282"/>
                    <a:gd name="T26" fmla="*/ 0 w 738"/>
                    <a:gd name="T27" fmla="*/ 0 h 282"/>
                    <a:gd name="T28" fmla="*/ 0 w 738"/>
                    <a:gd name="T29" fmla="*/ 0 h 282"/>
                    <a:gd name="T30" fmla="*/ 0 w 738"/>
                    <a:gd name="T31" fmla="*/ 0 h 282"/>
                    <a:gd name="T32" fmla="*/ 0 w 738"/>
                    <a:gd name="T33" fmla="*/ 0 h 282"/>
                    <a:gd name="T34" fmla="*/ 0 w 738"/>
                    <a:gd name="T35" fmla="*/ 0 h 282"/>
                    <a:gd name="T36" fmla="*/ 0 w 738"/>
                    <a:gd name="T37" fmla="*/ 0 h 28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8"/>
                    <a:gd name="T58" fmla="*/ 0 h 282"/>
                    <a:gd name="T59" fmla="*/ 738 w 738"/>
                    <a:gd name="T60" fmla="*/ 282 h 28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8" h="282">
                      <a:moveTo>
                        <a:pt x="738" y="19"/>
                      </a:moveTo>
                      <a:lnTo>
                        <a:pt x="474" y="47"/>
                      </a:lnTo>
                      <a:lnTo>
                        <a:pt x="269" y="0"/>
                      </a:lnTo>
                      <a:lnTo>
                        <a:pt x="402" y="86"/>
                      </a:lnTo>
                      <a:lnTo>
                        <a:pt x="190" y="68"/>
                      </a:lnTo>
                      <a:lnTo>
                        <a:pt x="0" y="81"/>
                      </a:lnTo>
                      <a:lnTo>
                        <a:pt x="217" y="121"/>
                      </a:lnTo>
                      <a:lnTo>
                        <a:pt x="70" y="171"/>
                      </a:lnTo>
                      <a:lnTo>
                        <a:pt x="302" y="209"/>
                      </a:lnTo>
                      <a:lnTo>
                        <a:pt x="214" y="277"/>
                      </a:lnTo>
                      <a:lnTo>
                        <a:pt x="410" y="282"/>
                      </a:lnTo>
                      <a:lnTo>
                        <a:pt x="365" y="177"/>
                      </a:lnTo>
                      <a:lnTo>
                        <a:pt x="558" y="262"/>
                      </a:lnTo>
                      <a:lnTo>
                        <a:pt x="733" y="268"/>
                      </a:lnTo>
                      <a:lnTo>
                        <a:pt x="553" y="178"/>
                      </a:lnTo>
                      <a:lnTo>
                        <a:pt x="708" y="154"/>
                      </a:lnTo>
                      <a:lnTo>
                        <a:pt x="580" y="102"/>
                      </a:lnTo>
                      <a:lnTo>
                        <a:pt x="73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0" name="Freeform 158"/>
                <p:cNvSpPr>
                  <a:spLocks/>
                </p:cNvSpPr>
                <p:nvPr/>
              </p:nvSpPr>
              <p:spPr bwMode="auto">
                <a:xfrm>
                  <a:off x="4227" y="2898"/>
                  <a:ext cx="240" cy="78"/>
                </a:xfrm>
                <a:custGeom>
                  <a:avLst/>
                  <a:gdLst>
                    <a:gd name="T0" fmla="*/ 0 w 958"/>
                    <a:gd name="T1" fmla="*/ 0 h 310"/>
                    <a:gd name="T2" fmla="*/ 0 w 958"/>
                    <a:gd name="T3" fmla="*/ 0 h 310"/>
                    <a:gd name="T4" fmla="*/ 0 w 958"/>
                    <a:gd name="T5" fmla="*/ 0 h 310"/>
                    <a:gd name="T6" fmla="*/ 0 w 958"/>
                    <a:gd name="T7" fmla="*/ 0 h 310"/>
                    <a:gd name="T8" fmla="*/ 0 w 958"/>
                    <a:gd name="T9" fmla="*/ 0 h 310"/>
                    <a:gd name="T10" fmla="*/ 0 w 958"/>
                    <a:gd name="T11" fmla="*/ 0 h 310"/>
                    <a:gd name="T12" fmla="*/ 0 w 958"/>
                    <a:gd name="T13" fmla="*/ 0 h 310"/>
                    <a:gd name="T14" fmla="*/ 0 w 958"/>
                    <a:gd name="T15" fmla="*/ 0 h 310"/>
                    <a:gd name="T16" fmla="*/ 0 w 958"/>
                    <a:gd name="T17" fmla="*/ 0 h 310"/>
                    <a:gd name="T18" fmla="*/ 0 w 958"/>
                    <a:gd name="T19" fmla="*/ 0 h 310"/>
                    <a:gd name="T20" fmla="*/ 0 w 958"/>
                    <a:gd name="T21" fmla="*/ 0 h 310"/>
                    <a:gd name="T22" fmla="*/ 0 w 958"/>
                    <a:gd name="T23" fmla="*/ 0 h 310"/>
                    <a:gd name="T24" fmla="*/ 0 w 958"/>
                    <a:gd name="T25" fmla="*/ 0 h 310"/>
                    <a:gd name="T26" fmla="*/ 0 w 958"/>
                    <a:gd name="T27" fmla="*/ 0 h 310"/>
                    <a:gd name="T28" fmla="*/ 0 w 958"/>
                    <a:gd name="T29" fmla="*/ 0 h 310"/>
                    <a:gd name="T30" fmla="*/ 0 w 958"/>
                    <a:gd name="T31" fmla="*/ 0 h 310"/>
                    <a:gd name="T32" fmla="*/ 0 w 958"/>
                    <a:gd name="T33" fmla="*/ 0 h 310"/>
                    <a:gd name="T34" fmla="*/ 0 w 958"/>
                    <a:gd name="T35" fmla="*/ 0 h 310"/>
                    <a:gd name="T36" fmla="*/ 0 w 958"/>
                    <a:gd name="T37" fmla="*/ 0 h 310"/>
                    <a:gd name="T38" fmla="*/ 0 w 958"/>
                    <a:gd name="T39" fmla="*/ 0 h 310"/>
                    <a:gd name="T40" fmla="*/ 0 w 958"/>
                    <a:gd name="T41" fmla="*/ 0 h 310"/>
                    <a:gd name="T42" fmla="*/ 0 w 958"/>
                    <a:gd name="T43" fmla="*/ 0 h 310"/>
                    <a:gd name="T44" fmla="*/ 0 w 958"/>
                    <a:gd name="T45" fmla="*/ 0 h 310"/>
                    <a:gd name="T46" fmla="*/ 0 w 958"/>
                    <a:gd name="T47" fmla="*/ 0 h 3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8"/>
                    <a:gd name="T73" fmla="*/ 0 h 310"/>
                    <a:gd name="T74" fmla="*/ 958 w 958"/>
                    <a:gd name="T75" fmla="*/ 310 h 3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8" h="310">
                      <a:moveTo>
                        <a:pt x="660" y="126"/>
                      </a:moveTo>
                      <a:lnTo>
                        <a:pt x="526" y="41"/>
                      </a:lnTo>
                      <a:lnTo>
                        <a:pt x="371" y="0"/>
                      </a:lnTo>
                      <a:lnTo>
                        <a:pt x="471" y="80"/>
                      </a:lnTo>
                      <a:lnTo>
                        <a:pt x="267" y="26"/>
                      </a:lnTo>
                      <a:lnTo>
                        <a:pt x="317" y="96"/>
                      </a:lnTo>
                      <a:lnTo>
                        <a:pt x="192" y="61"/>
                      </a:lnTo>
                      <a:lnTo>
                        <a:pt x="0" y="96"/>
                      </a:lnTo>
                      <a:lnTo>
                        <a:pt x="187" y="116"/>
                      </a:lnTo>
                      <a:lnTo>
                        <a:pt x="64" y="140"/>
                      </a:lnTo>
                      <a:lnTo>
                        <a:pt x="298" y="181"/>
                      </a:lnTo>
                      <a:lnTo>
                        <a:pt x="292" y="126"/>
                      </a:lnTo>
                      <a:lnTo>
                        <a:pt x="471" y="191"/>
                      </a:lnTo>
                      <a:lnTo>
                        <a:pt x="421" y="111"/>
                      </a:lnTo>
                      <a:lnTo>
                        <a:pt x="610" y="181"/>
                      </a:lnTo>
                      <a:lnTo>
                        <a:pt x="560" y="215"/>
                      </a:lnTo>
                      <a:lnTo>
                        <a:pt x="729" y="245"/>
                      </a:lnTo>
                      <a:lnTo>
                        <a:pt x="695" y="191"/>
                      </a:lnTo>
                      <a:lnTo>
                        <a:pt x="819" y="205"/>
                      </a:lnTo>
                      <a:lnTo>
                        <a:pt x="958" y="310"/>
                      </a:lnTo>
                      <a:lnTo>
                        <a:pt x="793" y="131"/>
                      </a:lnTo>
                      <a:lnTo>
                        <a:pt x="620" y="36"/>
                      </a:lnTo>
                      <a:lnTo>
                        <a:pt x="66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1" name="Freeform 159"/>
                <p:cNvSpPr>
                  <a:spLocks/>
                </p:cNvSpPr>
                <p:nvPr/>
              </p:nvSpPr>
              <p:spPr bwMode="auto">
                <a:xfrm>
                  <a:off x="4099" y="3017"/>
                  <a:ext cx="320" cy="69"/>
                </a:xfrm>
                <a:custGeom>
                  <a:avLst/>
                  <a:gdLst>
                    <a:gd name="T0" fmla="*/ 0 w 1277"/>
                    <a:gd name="T1" fmla="*/ 0 h 275"/>
                    <a:gd name="T2" fmla="*/ 0 w 1277"/>
                    <a:gd name="T3" fmla="*/ 0 h 275"/>
                    <a:gd name="T4" fmla="*/ 0 w 1277"/>
                    <a:gd name="T5" fmla="*/ 0 h 275"/>
                    <a:gd name="T6" fmla="*/ 0 w 1277"/>
                    <a:gd name="T7" fmla="*/ 0 h 275"/>
                    <a:gd name="T8" fmla="*/ 0 w 1277"/>
                    <a:gd name="T9" fmla="*/ 0 h 275"/>
                    <a:gd name="T10" fmla="*/ 0 w 1277"/>
                    <a:gd name="T11" fmla="*/ 0 h 275"/>
                    <a:gd name="T12" fmla="*/ 0 w 1277"/>
                    <a:gd name="T13" fmla="*/ 0 h 275"/>
                    <a:gd name="T14" fmla="*/ 0 w 1277"/>
                    <a:gd name="T15" fmla="*/ 0 h 275"/>
                    <a:gd name="T16" fmla="*/ 0 w 1277"/>
                    <a:gd name="T17" fmla="*/ 0 h 275"/>
                    <a:gd name="T18" fmla="*/ 0 w 1277"/>
                    <a:gd name="T19" fmla="*/ 0 h 275"/>
                    <a:gd name="T20" fmla="*/ 0 w 1277"/>
                    <a:gd name="T21" fmla="*/ 0 h 275"/>
                    <a:gd name="T22" fmla="*/ 0 w 1277"/>
                    <a:gd name="T23" fmla="*/ 0 h 275"/>
                    <a:gd name="T24" fmla="*/ 0 w 1277"/>
                    <a:gd name="T25" fmla="*/ 0 h 275"/>
                    <a:gd name="T26" fmla="*/ 0 w 1277"/>
                    <a:gd name="T27" fmla="*/ 0 h 275"/>
                    <a:gd name="T28" fmla="*/ 0 w 1277"/>
                    <a:gd name="T29" fmla="*/ 0 h 275"/>
                    <a:gd name="T30" fmla="*/ 0 w 1277"/>
                    <a:gd name="T31" fmla="*/ 0 h 275"/>
                    <a:gd name="T32" fmla="*/ 0 w 1277"/>
                    <a:gd name="T33" fmla="*/ 0 h 275"/>
                    <a:gd name="T34" fmla="*/ 0 w 1277"/>
                    <a:gd name="T35" fmla="*/ 0 h 275"/>
                    <a:gd name="T36" fmla="*/ 0 w 1277"/>
                    <a:gd name="T37" fmla="*/ 0 h 275"/>
                    <a:gd name="T38" fmla="*/ 0 w 1277"/>
                    <a:gd name="T39" fmla="*/ 0 h 275"/>
                    <a:gd name="T40" fmla="*/ 0 w 1277"/>
                    <a:gd name="T41" fmla="*/ 0 h 275"/>
                    <a:gd name="T42" fmla="*/ 0 w 1277"/>
                    <a:gd name="T43" fmla="*/ 0 h 27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77"/>
                    <a:gd name="T67" fmla="*/ 0 h 275"/>
                    <a:gd name="T68" fmla="*/ 1277 w 1277"/>
                    <a:gd name="T69" fmla="*/ 275 h 27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77" h="275">
                      <a:moveTo>
                        <a:pt x="450" y="20"/>
                      </a:moveTo>
                      <a:lnTo>
                        <a:pt x="386" y="69"/>
                      </a:lnTo>
                      <a:lnTo>
                        <a:pt x="535" y="85"/>
                      </a:lnTo>
                      <a:lnTo>
                        <a:pt x="487" y="133"/>
                      </a:lnTo>
                      <a:lnTo>
                        <a:pt x="805" y="84"/>
                      </a:lnTo>
                      <a:lnTo>
                        <a:pt x="687" y="137"/>
                      </a:lnTo>
                      <a:lnTo>
                        <a:pt x="877" y="146"/>
                      </a:lnTo>
                      <a:lnTo>
                        <a:pt x="1103" y="60"/>
                      </a:lnTo>
                      <a:lnTo>
                        <a:pt x="1277" y="148"/>
                      </a:lnTo>
                      <a:lnTo>
                        <a:pt x="1085" y="113"/>
                      </a:lnTo>
                      <a:lnTo>
                        <a:pt x="861" y="206"/>
                      </a:lnTo>
                      <a:lnTo>
                        <a:pt x="468" y="275"/>
                      </a:lnTo>
                      <a:lnTo>
                        <a:pt x="522" y="217"/>
                      </a:lnTo>
                      <a:lnTo>
                        <a:pt x="233" y="231"/>
                      </a:lnTo>
                      <a:lnTo>
                        <a:pt x="270" y="157"/>
                      </a:lnTo>
                      <a:lnTo>
                        <a:pt x="34" y="161"/>
                      </a:lnTo>
                      <a:lnTo>
                        <a:pt x="165" y="104"/>
                      </a:lnTo>
                      <a:lnTo>
                        <a:pt x="0" y="47"/>
                      </a:lnTo>
                      <a:lnTo>
                        <a:pt x="348" y="48"/>
                      </a:lnTo>
                      <a:lnTo>
                        <a:pt x="257" y="0"/>
                      </a:lnTo>
                      <a:lnTo>
                        <a:pt x="45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2" name="Freeform 160"/>
                <p:cNvSpPr>
                  <a:spLocks/>
                </p:cNvSpPr>
                <p:nvPr/>
              </p:nvSpPr>
              <p:spPr bwMode="auto">
                <a:xfrm>
                  <a:off x="4392" y="3031"/>
                  <a:ext cx="204" cy="392"/>
                </a:xfrm>
                <a:custGeom>
                  <a:avLst/>
                  <a:gdLst>
                    <a:gd name="T0" fmla="*/ 0 w 817"/>
                    <a:gd name="T1" fmla="*/ 0 h 1566"/>
                    <a:gd name="T2" fmla="*/ 0 w 817"/>
                    <a:gd name="T3" fmla="*/ 0 h 1566"/>
                    <a:gd name="T4" fmla="*/ 0 w 817"/>
                    <a:gd name="T5" fmla="*/ 0 h 1566"/>
                    <a:gd name="T6" fmla="*/ 0 w 817"/>
                    <a:gd name="T7" fmla="*/ 0 h 1566"/>
                    <a:gd name="T8" fmla="*/ 0 w 817"/>
                    <a:gd name="T9" fmla="*/ 0 h 1566"/>
                    <a:gd name="T10" fmla="*/ 0 w 817"/>
                    <a:gd name="T11" fmla="*/ 0 h 1566"/>
                    <a:gd name="T12" fmla="*/ 0 w 817"/>
                    <a:gd name="T13" fmla="*/ 0 h 1566"/>
                    <a:gd name="T14" fmla="*/ 0 w 817"/>
                    <a:gd name="T15" fmla="*/ 0 h 1566"/>
                    <a:gd name="T16" fmla="*/ 0 w 817"/>
                    <a:gd name="T17" fmla="*/ 0 h 1566"/>
                    <a:gd name="T18" fmla="*/ 0 w 817"/>
                    <a:gd name="T19" fmla="*/ 0 h 1566"/>
                    <a:gd name="T20" fmla="*/ 0 w 817"/>
                    <a:gd name="T21" fmla="*/ 0 h 1566"/>
                    <a:gd name="T22" fmla="*/ 0 w 817"/>
                    <a:gd name="T23" fmla="*/ 0 h 1566"/>
                    <a:gd name="T24" fmla="*/ 0 w 817"/>
                    <a:gd name="T25" fmla="*/ 0 h 1566"/>
                    <a:gd name="T26" fmla="*/ 0 w 817"/>
                    <a:gd name="T27" fmla="*/ 0 h 1566"/>
                    <a:gd name="T28" fmla="*/ 0 w 817"/>
                    <a:gd name="T29" fmla="*/ 0 h 1566"/>
                    <a:gd name="T30" fmla="*/ 0 w 817"/>
                    <a:gd name="T31" fmla="*/ 0 h 1566"/>
                    <a:gd name="T32" fmla="*/ 0 w 817"/>
                    <a:gd name="T33" fmla="*/ 0 h 1566"/>
                    <a:gd name="T34" fmla="*/ 0 w 817"/>
                    <a:gd name="T35" fmla="*/ 0 h 1566"/>
                    <a:gd name="T36" fmla="*/ 0 w 817"/>
                    <a:gd name="T37" fmla="*/ 0 h 1566"/>
                    <a:gd name="T38" fmla="*/ 0 w 817"/>
                    <a:gd name="T39" fmla="*/ 0 h 1566"/>
                    <a:gd name="T40" fmla="*/ 0 w 817"/>
                    <a:gd name="T41" fmla="*/ 0 h 1566"/>
                    <a:gd name="T42" fmla="*/ 0 w 817"/>
                    <a:gd name="T43" fmla="*/ 0 h 1566"/>
                    <a:gd name="T44" fmla="*/ 0 w 817"/>
                    <a:gd name="T45" fmla="*/ 0 h 1566"/>
                    <a:gd name="T46" fmla="*/ 0 w 817"/>
                    <a:gd name="T47" fmla="*/ 0 h 1566"/>
                    <a:gd name="T48" fmla="*/ 0 w 817"/>
                    <a:gd name="T49" fmla="*/ 0 h 1566"/>
                    <a:gd name="T50" fmla="*/ 0 w 817"/>
                    <a:gd name="T51" fmla="*/ 0 h 1566"/>
                    <a:gd name="T52" fmla="*/ 0 w 817"/>
                    <a:gd name="T53" fmla="*/ 0 h 1566"/>
                    <a:gd name="T54" fmla="*/ 0 w 817"/>
                    <a:gd name="T55" fmla="*/ 0 h 1566"/>
                    <a:gd name="T56" fmla="*/ 0 w 817"/>
                    <a:gd name="T57" fmla="*/ 0 h 1566"/>
                    <a:gd name="T58" fmla="*/ 0 w 817"/>
                    <a:gd name="T59" fmla="*/ 0 h 1566"/>
                    <a:gd name="T60" fmla="*/ 0 w 817"/>
                    <a:gd name="T61" fmla="*/ 0 h 1566"/>
                    <a:gd name="T62" fmla="*/ 0 w 817"/>
                    <a:gd name="T63" fmla="*/ 0 h 1566"/>
                    <a:gd name="T64" fmla="*/ 0 w 817"/>
                    <a:gd name="T65" fmla="*/ 0 h 1566"/>
                    <a:gd name="T66" fmla="*/ 0 w 817"/>
                    <a:gd name="T67" fmla="*/ 0 h 1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17"/>
                    <a:gd name="T103" fmla="*/ 0 h 1566"/>
                    <a:gd name="T104" fmla="*/ 817 w 817"/>
                    <a:gd name="T105" fmla="*/ 1566 h 1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17" h="1566">
                      <a:moveTo>
                        <a:pt x="378" y="237"/>
                      </a:moveTo>
                      <a:lnTo>
                        <a:pt x="316" y="191"/>
                      </a:lnTo>
                      <a:lnTo>
                        <a:pt x="161" y="238"/>
                      </a:lnTo>
                      <a:lnTo>
                        <a:pt x="180" y="205"/>
                      </a:lnTo>
                      <a:lnTo>
                        <a:pt x="0" y="221"/>
                      </a:lnTo>
                      <a:lnTo>
                        <a:pt x="85" y="185"/>
                      </a:lnTo>
                      <a:lnTo>
                        <a:pt x="31" y="169"/>
                      </a:lnTo>
                      <a:lnTo>
                        <a:pt x="85" y="141"/>
                      </a:lnTo>
                      <a:lnTo>
                        <a:pt x="237" y="163"/>
                      </a:lnTo>
                      <a:lnTo>
                        <a:pt x="189" y="120"/>
                      </a:lnTo>
                      <a:lnTo>
                        <a:pt x="320" y="151"/>
                      </a:lnTo>
                      <a:lnTo>
                        <a:pt x="297" y="91"/>
                      </a:lnTo>
                      <a:lnTo>
                        <a:pt x="201" y="21"/>
                      </a:lnTo>
                      <a:lnTo>
                        <a:pt x="314" y="40"/>
                      </a:lnTo>
                      <a:lnTo>
                        <a:pt x="322" y="0"/>
                      </a:lnTo>
                      <a:lnTo>
                        <a:pt x="478" y="58"/>
                      </a:lnTo>
                      <a:lnTo>
                        <a:pt x="539" y="172"/>
                      </a:lnTo>
                      <a:lnTo>
                        <a:pt x="445" y="80"/>
                      </a:lnTo>
                      <a:lnTo>
                        <a:pt x="374" y="70"/>
                      </a:lnTo>
                      <a:lnTo>
                        <a:pt x="461" y="198"/>
                      </a:lnTo>
                      <a:lnTo>
                        <a:pt x="418" y="237"/>
                      </a:lnTo>
                      <a:lnTo>
                        <a:pt x="589" y="392"/>
                      </a:lnTo>
                      <a:lnTo>
                        <a:pt x="522" y="385"/>
                      </a:lnTo>
                      <a:lnTo>
                        <a:pt x="601" y="488"/>
                      </a:lnTo>
                      <a:lnTo>
                        <a:pt x="670" y="826"/>
                      </a:lnTo>
                      <a:lnTo>
                        <a:pt x="680" y="957"/>
                      </a:lnTo>
                      <a:lnTo>
                        <a:pt x="817" y="1113"/>
                      </a:lnTo>
                      <a:lnTo>
                        <a:pt x="764" y="1135"/>
                      </a:lnTo>
                      <a:lnTo>
                        <a:pt x="755" y="1566"/>
                      </a:lnTo>
                      <a:lnTo>
                        <a:pt x="670" y="1034"/>
                      </a:lnTo>
                      <a:lnTo>
                        <a:pt x="591" y="706"/>
                      </a:lnTo>
                      <a:lnTo>
                        <a:pt x="494" y="491"/>
                      </a:lnTo>
                      <a:lnTo>
                        <a:pt x="378" y="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3" name="Freeform 161"/>
                <p:cNvSpPr>
                  <a:spLocks/>
                </p:cNvSpPr>
                <p:nvPr/>
              </p:nvSpPr>
              <p:spPr bwMode="auto">
                <a:xfrm>
                  <a:off x="4130" y="3144"/>
                  <a:ext cx="153" cy="98"/>
                </a:xfrm>
                <a:custGeom>
                  <a:avLst/>
                  <a:gdLst>
                    <a:gd name="T0" fmla="*/ 0 w 610"/>
                    <a:gd name="T1" fmla="*/ 0 h 392"/>
                    <a:gd name="T2" fmla="*/ 0 w 610"/>
                    <a:gd name="T3" fmla="*/ 0 h 392"/>
                    <a:gd name="T4" fmla="*/ 0 w 610"/>
                    <a:gd name="T5" fmla="*/ 0 h 392"/>
                    <a:gd name="T6" fmla="*/ 0 w 610"/>
                    <a:gd name="T7" fmla="*/ 0 h 392"/>
                    <a:gd name="T8" fmla="*/ 0 w 610"/>
                    <a:gd name="T9" fmla="*/ 0 h 392"/>
                    <a:gd name="T10" fmla="*/ 0 w 610"/>
                    <a:gd name="T11" fmla="*/ 0 h 392"/>
                    <a:gd name="T12" fmla="*/ 0 w 610"/>
                    <a:gd name="T13" fmla="*/ 0 h 392"/>
                    <a:gd name="T14" fmla="*/ 0 w 610"/>
                    <a:gd name="T15" fmla="*/ 0 h 392"/>
                    <a:gd name="T16" fmla="*/ 0 w 610"/>
                    <a:gd name="T17" fmla="*/ 0 h 392"/>
                    <a:gd name="T18" fmla="*/ 0 w 610"/>
                    <a:gd name="T19" fmla="*/ 0 h 392"/>
                    <a:gd name="T20" fmla="*/ 0 w 610"/>
                    <a:gd name="T21" fmla="*/ 0 h 392"/>
                    <a:gd name="T22" fmla="*/ 0 w 610"/>
                    <a:gd name="T23" fmla="*/ 0 h 392"/>
                    <a:gd name="T24" fmla="*/ 0 w 610"/>
                    <a:gd name="T25" fmla="*/ 0 h 392"/>
                    <a:gd name="T26" fmla="*/ 0 w 610"/>
                    <a:gd name="T27" fmla="*/ 0 h 392"/>
                    <a:gd name="T28" fmla="*/ 0 w 610"/>
                    <a:gd name="T29" fmla="*/ 0 h 392"/>
                    <a:gd name="T30" fmla="*/ 0 w 610"/>
                    <a:gd name="T31" fmla="*/ 0 h 392"/>
                    <a:gd name="T32" fmla="*/ 0 w 610"/>
                    <a:gd name="T33" fmla="*/ 0 h 392"/>
                    <a:gd name="T34" fmla="*/ 0 w 610"/>
                    <a:gd name="T35" fmla="*/ 0 h 392"/>
                    <a:gd name="T36" fmla="*/ 0 w 610"/>
                    <a:gd name="T37" fmla="*/ 0 h 392"/>
                    <a:gd name="T38" fmla="*/ 0 w 610"/>
                    <a:gd name="T39" fmla="*/ 0 h 392"/>
                    <a:gd name="T40" fmla="*/ 0 w 610"/>
                    <a:gd name="T41" fmla="*/ 0 h 392"/>
                    <a:gd name="T42" fmla="*/ 0 w 610"/>
                    <a:gd name="T43" fmla="*/ 0 h 392"/>
                    <a:gd name="T44" fmla="*/ 0 w 610"/>
                    <a:gd name="T45" fmla="*/ 0 h 392"/>
                    <a:gd name="T46" fmla="*/ 0 w 610"/>
                    <a:gd name="T47" fmla="*/ 0 h 392"/>
                    <a:gd name="T48" fmla="*/ 0 w 610"/>
                    <a:gd name="T49" fmla="*/ 0 h 392"/>
                    <a:gd name="T50" fmla="*/ 0 w 610"/>
                    <a:gd name="T51" fmla="*/ 0 h 392"/>
                    <a:gd name="T52" fmla="*/ 0 w 610"/>
                    <a:gd name="T53" fmla="*/ 0 h 392"/>
                    <a:gd name="T54" fmla="*/ 0 w 610"/>
                    <a:gd name="T55" fmla="*/ 0 h 392"/>
                    <a:gd name="T56" fmla="*/ 0 w 610"/>
                    <a:gd name="T57" fmla="*/ 0 h 392"/>
                    <a:gd name="T58" fmla="*/ 0 w 610"/>
                    <a:gd name="T59" fmla="*/ 0 h 392"/>
                    <a:gd name="T60" fmla="*/ 0 w 610"/>
                    <a:gd name="T61" fmla="*/ 0 h 392"/>
                    <a:gd name="T62" fmla="*/ 0 w 610"/>
                    <a:gd name="T63" fmla="*/ 0 h 39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10"/>
                    <a:gd name="T97" fmla="*/ 0 h 392"/>
                    <a:gd name="T98" fmla="*/ 610 w 610"/>
                    <a:gd name="T99" fmla="*/ 392 h 39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10" h="392">
                      <a:moveTo>
                        <a:pt x="435" y="26"/>
                      </a:moveTo>
                      <a:lnTo>
                        <a:pt x="250" y="0"/>
                      </a:lnTo>
                      <a:lnTo>
                        <a:pt x="285" y="48"/>
                      </a:lnTo>
                      <a:lnTo>
                        <a:pt x="123" y="35"/>
                      </a:lnTo>
                      <a:lnTo>
                        <a:pt x="0" y="66"/>
                      </a:lnTo>
                      <a:lnTo>
                        <a:pt x="153" y="88"/>
                      </a:lnTo>
                      <a:lnTo>
                        <a:pt x="39" y="106"/>
                      </a:lnTo>
                      <a:lnTo>
                        <a:pt x="139" y="128"/>
                      </a:lnTo>
                      <a:lnTo>
                        <a:pt x="100" y="154"/>
                      </a:lnTo>
                      <a:lnTo>
                        <a:pt x="214" y="203"/>
                      </a:lnTo>
                      <a:lnTo>
                        <a:pt x="153" y="242"/>
                      </a:lnTo>
                      <a:lnTo>
                        <a:pt x="259" y="277"/>
                      </a:lnTo>
                      <a:lnTo>
                        <a:pt x="197" y="313"/>
                      </a:lnTo>
                      <a:lnTo>
                        <a:pt x="105" y="326"/>
                      </a:lnTo>
                      <a:lnTo>
                        <a:pt x="223" y="352"/>
                      </a:lnTo>
                      <a:lnTo>
                        <a:pt x="294" y="392"/>
                      </a:lnTo>
                      <a:lnTo>
                        <a:pt x="280" y="335"/>
                      </a:lnTo>
                      <a:lnTo>
                        <a:pt x="355" y="343"/>
                      </a:lnTo>
                      <a:lnTo>
                        <a:pt x="325" y="299"/>
                      </a:lnTo>
                      <a:lnTo>
                        <a:pt x="469" y="299"/>
                      </a:lnTo>
                      <a:lnTo>
                        <a:pt x="303" y="242"/>
                      </a:lnTo>
                      <a:lnTo>
                        <a:pt x="501" y="237"/>
                      </a:lnTo>
                      <a:lnTo>
                        <a:pt x="610" y="194"/>
                      </a:lnTo>
                      <a:lnTo>
                        <a:pt x="426" y="203"/>
                      </a:lnTo>
                      <a:lnTo>
                        <a:pt x="439" y="167"/>
                      </a:lnTo>
                      <a:lnTo>
                        <a:pt x="255" y="176"/>
                      </a:lnTo>
                      <a:lnTo>
                        <a:pt x="298" y="128"/>
                      </a:lnTo>
                      <a:lnTo>
                        <a:pt x="197" y="66"/>
                      </a:lnTo>
                      <a:lnTo>
                        <a:pt x="391" y="83"/>
                      </a:lnTo>
                      <a:lnTo>
                        <a:pt x="328" y="44"/>
                      </a:lnTo>
                      <a:lnTo>
                        <a:pt x="4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4" name="Freeform 162"/>
                <p:cNvSpPr>
                  <a:spLocks/>
                </p:cNvSpPr>
                <p:nvPr/>
              </p:nvSpPr>
              <p:spPr bwMode="auto">
                <a:xfrm>
                  <a:off x="4180" y="3240"/>
                  <a:ext cx="178" cy="43"/>
                </a:xfrm>
                <a:custGeom>
                  <a:avLst/>
                  <a:gdLst>
                    <a:gd name="T0" fmla="*/ 0 w 712"/>
                    <a:gd name="T1" fmla="*/ 0 h 171"/>
                    <a:gd name="T2" fmla="*/ 0 w 712"/>
                    <a:gd name="T3" fmla="*/ 0 h 171"/>
                    <a:gd name="T4" fmla="*/ 0 w 712"/>
                    <a:gd name="T5" fmla="*/ 0 h 171"/>
                    <a:gd name="T6" fmla="*/ 0 w 712"/>
                    <a:gd name="T7" fmla="*/ 0 h 171"/>
                    <a:gd name="T8" fmla="*/ 0 w 712"/>
                    <a:gd name="T9" fmla="*/ 0 h 171"/>
                    <a:gd name="T10" fmla="*/ 0 w 712"/>
                    <a:gd name="T11" fmla="*/ 0 h 171"/>
                    <a:gd name="T12" fmla="*/ 0 w 712"/>
                    <a:gd name="T13" fmla="*/ 0 h 171"/>
                    <a:gd name="T14" fmla="*/ 0 w 712"/>
                    <a:gd name="T15" fmla="*/ 0 h 171"/>
                    <a:gd name="T16" fmla="*/ 0 w 712"/>
                    <a:gd name="T17" fmla="*/ 0 h 171"/>
                    <a:gd name="T18" fmla="*/ 0 w 712"/>
                    <a:gd name="T19" fmla="*/ 0 h 171"/>
                    <a:gd name="T20" fmla="*/ 0 w 712"/>
                    <a:gd name="T21" fmla="*/ 0 h 171"/>
                    <a:gd name="T22" fmla="*/ 0 w 712"/>
                    <a:gd name="T23" fmla="*/ 0 h 171"/>
                    <a:gd name="T24" fmla="*/ 0 w 712"/>
                    <a:gd name="T25" fmla="*/ 0 h 171"/>
                    <a:gd name="T26" fmla="*/ 0 w 712"/>
                    <a:gd name="T27" fmla="*/ 0 h 171"/>
                    <a:gd name="T28" fmla="*/ 0 w 712"/>
                    <a:gd name="T29" fmla="*/ 0 h 171"/>
                    <a:gd name="T30" fmla="*/ 0 w 712"/>
                    <a:gd name="T31" fmla="*/ 0 h 171"/>
                    <a:gd name="T32" fmla="*/ 0 w 712"/>
                    <a:gd name="T33" fmla="*/ 0 h 171"/>
                    <a:gd name="T34" fmla="*/ 0 w 712"/>
                    <a:gd name="T35" fmla="*/ 0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12"/>
                    <a:gd name="T55" fmla="*/ 0 h 171"/>
                    <a:gd name="T56" fmla="*/ 712 w 712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12" h="171">
                      <a:moveTo>
                        <a:pt x="0" y="30"/>
                      </a:moveTo>
                      <a:lnTo>
                        <a:pt x="101" y="83"/>
                      </a:lnTo>
                      <a:lnTo>
                        <a:pt x="71" y="110"/>
                      </a:lnTo>
                      <a:lnTo>
                        <a:pt x="254" y="128"/>
                      </a:lnTo>
                      <a:lnTo>
                        <a:pt x="189" y="158"/>
                      </a:lnTo>
                      <a:lnTo>
                        <a:pt x="369" y="171"/>
                      </a:lnTo>
                      <a:lnTo>
                        <a:pt x="575" y="83"/>
                      </a:lnTo>
                      <a:lnTo>
                        <a:pt x="712" y="83"/>
                      </a:lnTo>
                      <a:lnTo>
                        <a:pt x="435" y="0"/>
                      </a:lnTo>
                      <a:lnTo>
                        <a:pt x="488" y="62"/>
                      </a:lnTo>
                      <a:lnTo>
                        <a:pt x="431" y="75"/>
                      </a:lnTo>
                      <a:lnTo>
                        <a:pt x="251" y="9"/>
                      </a:lnTo>
                      <a:lnTo>
                        <a:pt x="334" y="69"/>
                      </a:lnTo>
                      <a:lnTo>
                        <a:pt x="260" y="62"/>
                      </a:lnTo>
                      <a:lnTo>
                        <a:pt x="154" y="30"/>
                      </a:lnTo>
                      <a:lnTo>
                        <a:pt x="185" y="6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5" name="Freeform 163"/>
                <p:cNvSpPr>
                  <a:spLocks/>
                </p:cNvSpPr>
                <p:nvPr/>
              </p:nvSpPr>
              <p:spPr bwMode="auto">
                <a:xfrm>
                  <a:off x="4347" y="3188"/>
                  <a:ext cx="181" cy="238"/>
                </a:xfrm>
                <a:custGeom>
                  <a:avLst/>
                  <a:gdLst>
                    <a:gd name="T0" fmla="*/ 0 w 725"/>
                    <a:gd name="T1" fmla="*/ 0 h 950"/>
                    <a:gd name="T2" fmla="*/ 0 w 725"/>
                    <a:gd name="T3" fmla="*/ 0 h 950"/>
                    <a:gd name="T4" fmla="*/ 0 w 725"/>
                    <a:gd name="T5" fmla="*/ 0 h 950"/>
                    <a:gd name="T6" fmla="*/ 0 w 725"/>
                    <a:gd name="T7" fmla="*/ 0 h 950"/>
                    <a:gd name="T8" fmla="*/ 0 w 725"/>
                    <a:gd name="T9" fmla="*/ 0 h 950"/>
                    <a:gd name="T10" fmla="*/ 0 w 725"/>
                    <a:gd name="T11" fmla="*/ 0 h 950"/>
                    <a:gd name="T12" fmla="*/ 0 w 725"/>
                    <a:gd name="T13" fmla="*/ 0 h 950"/>
                    <a:gd name="T14" fmla="*/ 0 w 725"/>
                    <a:gd name="T15" fmla="*/ 0 h 950"/>
                    <a:gd name="T16" fmla="*/ 0 w 725"/>
                    <a:gd name="T17" fmla="*/ 0 h 950"/>
                    <a:gd name="T18" fmla="*/ 0 w 725"/>
                    <a:gd name="T19" fmla="*/ 0 h 950"/>
                    <a:gd name="T20" fmla="*/ 0 w 725"/>
                    <a:gd name="T21" fmla="*/ 0 h 950"/>
                    <a:gd name="T22" fmla="*/ 0 w 725"/>
                    <a:gd name="T23" fmla="*/ 0 h 950"/>
                    <a:gd name="T24" fmla="*/ 0 w 725"/>
                    <a:gd name="T25" fmla="*/ 0 h 950"/>
                    <a:gd name="T26" fmla="*/ 0 w 725"/>
                    <a:gd name="T27" fmla="*/ 0 h 950"/>
                    <a:gd name="T28" fmla="*/ 0 w 725"/>
                    <a:gd name="T29" fmla="*/ 0 h 950"/>
                    <a:gd name="T30" fmla="*/ 0 w 725"/>
                    <a:gd name="T31" fmla="*/ 0 h 950"/>
                    <a:gd name="T32" fmla="*/ 0 w 725"/>
                    <a:gd name="T33" fmla="*/ 0 h 950"/>
                    <a:gd name="T34" fmla="*/ 0 w 725"/>
                    <a:gd name="T35" fmla="*/ 0 h 950"/>
                    <a:gd name="T36" fmla="*/ 0 w 725"/>
                    <a:gd name="T37" fmla="*/ 0 h 950"/>
                    <a:gd name="T38" fmla="*/ 0 w 725"/>
                    <a:gd name="T39" fmla="*/ 0 h 950"/>
                    <a:gd name="T40" fmla="*/ 0 w 725"/>
                    <a:gd name="T41" fmla="*/ 0 h 950"/>
                    <a:gd name="T42" fmla="*/ 0 w 725"/>
                    <a:gd name="T43" fmla="*/ 0 h 950"/>
                    <a:gd name="T44" fmla="*/ 0 w 725"/>
                    <a:gd name="T45" fmla="*/ 0 h 950"/>
                    <a:gd name="T46" fmla="*/ 0 w 725"/>
                    <a:gd name="T47" fmla="*/ 0 h 950"/>
                    <a:gd name="T48" fmla="*/ 0 w 725"/>
                    <a:gd name="T49" fmla="*/ 0 h 950"/>
                    <a:gd name="T50" fmla="*/ 0 w 725"/>
                    <a:gd name="T51" fmla="*/ 0 h 950"/>
                    <a:gd name="T52" fmla="*/ 0 w 725"/>
                    <a:gd name="T53" fmla="*/ 0 h 950"/>
                    <a:gd name="T54" fmla="*/ 0 w 725"/>
                    <a:gd name="T55" fmla="*/ 0 h 950"/>
                    <a:gd name="T56" fmla="*/ 0 w 725"/>
                    <a:gd name="T57" fmla="*/ 0 h 950"/>
                    <a:gd name="T58" fmla="*/ 0 w 725"/>
                    <a:gd name="T59" fmla="*/ 0 h 950"/>
                    <a:gd name="T60" fmla="*/ 0 w 725"/>
                    <a:gd name="T61" fmla="*/ 0 h 950"/>
                    <a:gd name="T62" fmla="*/ 0 w 725"/>
                    <a:gd name="T63" fmla="*/ 0 h 950"/>
                    <a:gd name="T64" fmla="*/ 0 w 725"/>
                    <a:gd name="T65" fmla="*/ 0 h 950"/>
                    <a:gd name="T66" fmla="*/ 0 w 725"/>
                    <a:gd name="T67" fmla="*/ 0 h 950"/>
                    <a:gd name="T68" fmla="*/ 0 w 725"/>
                    <a:gd name="T69" fmla="*/ 0 h 950"/>
                    <a:gd name="T70" fmla="*/ 0 w 725"/>
                    <a:gd name="T71" fmla="*/ 0 h 9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25"/>
                    <a:gd name="T109" fmla="*/ 0 h 950"/>
                    <a:gd name="T110" fmla="*/ 725 w 725"/>
                    <a:gd name="T111" fmla="*/ 950 h 9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25" h="950">
                      <a:moveTo>
                        <a:pt x="0" y="44"/>
                      </a:moveTo>
                      <a:lnTo>
                        <a:pt x="155" y="181"/>
                      </a:lnTo>
                      <a:lnTo>
                        <a:pt x="213" y="298"/>
                      </a:lnTo>
                      <a:lnTo>
                        <a:pt x="223" y="363"/>
                      </a:lnTo>
                      <a:lnTo>
                        <a:pt x="323" y="378"/>
                      </a:lnTo>
                      <a:lnTo>
                        <a:pt x="295" y="396"/>
                      </a:lnTo>
                      <a:lnTo>
                        <a:pt x="371" y="393"/>
                      </a:lnTo>
                      <a:lnTo>
                        <a:pt x="318" y="427"/>
                      </a:lnTo>
                      <a:lnTo>
                        <a:pt x="472" y="406"/>
                      </a:lnTo>
                      <a:lnTo>
                        <a:pt x="533" y="443"/>
                      </a:lnTo>
                      <a:lnTo>
                        <a:pt x="725" y="950"/>
                      </a:lnTo>
                      <a:lnTo>
                        <a:pt x="710" y="855"/>
                      </a:lnTo>
                      <a:lnTo>
                        <a:pt x="586" y="498"/>
                      </a:lnTo>
                      <a:lnTo>
                        <a:pt x="531" y="408"/>
                      </a:lnTo>
                      <a:lnTo>
                        <a:pt x="572" y="374"/>
                      </a:lnTo>
                      <a:lnTo>
                        <a:pt x="540" y="341"/>
                      </a:lnTo>
                      <a:lnTo>
                        <a:pt x="533" y="361"/>
                      </a:lnTo>
                      <a:lnTo>
                        <a:pt x="493" y="296"/>
                      </a:lnTo>
                      <a:lnTo>
                        <a:pt x="481" y="344"/>
                      </a:lnTo>
                      <a:lnTo>
                        <a:pt x="440" y="328"/>
                      </a:lnTo>
                      <a:lnTo>
                        <a:pt x="392" y="275"/>
                      </a:lnTo>
                      <a:lnTo>
                        <a:pt x="399" y="339"/>
                      </a:lnTo>
                      <a:lnTo>
                        <a:pt x="336" y="287"/>
                      </a:lnTo>
                      <a:lnTo>
                        <a:pt x="290" y="259"/>
                      </a:lnTo>
                      <a:lnTo>
                        <a:pt x="270" y="301"/>
                      </a:lnTo>
                      <a:lnTo>
                        <a:pt x="207" y="224"/>
                      </a:lnTo>
                      <a:lnTo>
                        <a:pt x="352" y="226"/>
                      </a:lnTo>
                      <a:lnTo>
                        <a:pt x="274" y="194"/>
                      </a:lnTo>
                      <a:lnTo>
                        <a:pt x="379" y="185"/>
                      </a:lnTo>
                      <a:lnTo>
                        <a:pt x="190" y="137"/>
                      </a:lnTo>
                      <a:lnTo>
                        <a:pt x="247" y="110"/>
                      </a:lnTo>
                      <a:lnTo>
                        <a:pt x="179" y="93"/>
                      </a:lnTo>
                      <a:lnTo>
                        <a:pt x="37" y="0"/>
                      </a:lnTo>
                      <a:lnTo>
                        <a:pt x="114" y="85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6" name="Freeform 164"/>
                <p:cNvSpPr>
                  <a:spLocks/>
                </p:cNvSpPr>
                <p:nvPr/>
              </p:nvSpPr>
              <p:spPr bwMode="auto">
                <a:xfrm>
                  <a:off x="3897" y="3159"/>
                  <a:ext cx="251" cy="281"/>
                </a:xfrm>
                <a:custGeom>
                  <a:avLst/>
                  <a:gdLst>
                    <a:gd name="T0" fmla="*/ 0 w 1005"/>
                    <a:gd name="T1" fmla="*/ 0 h 1125"/>
                    <a:gd name="T2" fmla="*/ 0 w 1005"/>
                    <a:gd name="T3" fmla="*/ 0 h 1125"/>
                    <a:gd name="T4" fmla="*/ 0 w 1005"/>
                    <a:gd name="T5" fmla="*/ 0 h 1125"/>
                    <a:gd name="T6" fmla="*/ 0 w 1005"/>
                    <a:gd name="T7" fmla="*/ 0 h 1125"/>
                    <a:gd name="T8" fmla="*/ 0 w 1005"/>
                    <a:gd name="T9" fmla="*/ 0 h 1125"/>
                    <a:gd name="T10" fmla="*/ 0 w 1005"/>
                    <a:gd name="T11" fmla="*/ 0 h 1125"/>
                    <a:gd name="T12" fmla="*/ 0 w 1005"/>
                    <a:gd name="T13" fmla="*/ 0 h 1125"/>
                    <a:gd name="T14" fmla="*/ 0 w 1005"/>
                    <a:gd name="T15" fmla="*/ 0 h 1125"/>
                    <a:gd name="T16" fmla="*/ 0 w 1005"/>
                    <a:gd name="T17" fmla="*/ 0 h 1125"/>
                    <a:gd name="T18" fmla="*/ 0 w 1005"/>
                    <a:gd name="T19" fmla="*/ 0 h 1125"/>
                    <a:gd name="T20" fmla="*/ 0 w 1005"/>
                    <a:gd name="T21" fmla="*/ 0 h 1125"/>
                    <a:gd name="T22" fmla="*/ 0 w 1005"/>
                    <a:gd name="T23" fmla="*/ 0 h 1125"/>
                    <a:gd name="T24" fmla="*/ 0 w 1005"/>
                    <a:gd name="T25" fmla="*/ 0 h 1125"/>
                    <a:gd name="T26" fmla="*/ 0 w 1005"/>
                    <a:gd name="T27" fmla="*/ 0 h 1125"/>
                    <a:gd name="T28" fmla="*/ 0 w 1005"/>
                    <a:gd name="T29" fmla="*/ 0 h 1125"/>
                    <a:gd name="T30" fmla="*/ 0 w 1005"/>
                    <a:gd name="T31" fmla="*/ 0 h 1125"/>
                    <a:gd name="T32" fmla="*/ 0 w 1005"/>
                    <a:gd name="T33" fmla="*/ 0 h 1125"/>
                    <a:gd name="T34" fmla="*/ 0 w 1005"/>
                    <a:gd name="T35" fmla="*/ 0 h 1125"/>
                    <a:gd name="T36" fmla="*/ 0 w 1005"/>
                    <a:gd name="T37" fmla="*/ 0 h 1125"/>
                    <a:gd name="T38" fmla="*/ 0 w 1005"/>
                    <a:gd name="T39" fmla="*/ 0 h 1125"/>
                    <a:gd name="T40" fmla="*/ 0 w 1005"/>
                    <a:gd name="T41" fmla="*/ 0 h 1125"/>
                    <a:gd name="T42" fmla="*/ 0 w 1005"/>
                    <a:gd name="T43" fmla="*/ 0 h 1125"/>
                    <a:gd name="T44" fmla="*/ 0 w 1005"/>
                    <a:gd name="T45" fmla="*/ 0 h 1125"/>
                    <a:gd name="T46" fmla="*/ 0 w 1005"/>
                    <a:gd name="T47" fmla="*/ 0 h 1125"/>
                    <a:gd name="T48" fmla="*/ 0 w 1005"/>
                    <a:gd name="T49" fmla="*/ 0 h 1125"/>
                    <a:gd name="T50" fmla="*/ 0 w 1005"/>
                    <a:gd name="T51" fmla="*/ 0 h 1125"/>
                    <a:gd name="T52" fmla="*/ 0 w 1005"/>
                    <a:gd name="T53" fmla="*/ 0 h 1125"/>
                    <a:gd name="T54" fmla="*/ 0 w 1005"/>
                    <a:gd name="T55" fmla="*/ 0 h 1125"/>
                    <a:gd name="T56" fmla="*/ 0 w 1005"/>
                    <a:gd name="T57" fmla="*/ 0 h 1125"/>
                    <a:gd name="T58" fmla="*/ 0 w 1005"/>
                    <a:gd name="T59" fmla="*/ 0 h 1125"/>
                    <a:gd name="T60" fmla="*/ 0 w 1005"/>
                    <a:gd name="T61" fmla="*/ 0 h 1125"/>
                    <a:gd name="T62" fmla="*/ 0 w 1005"/>
                    <a:gd name="T63" fmla="*/ 0 h 1125"/>
                    <a:gd name="T64" fmla="*/ 0 w 1005"/>
                    <a:gd name="T65" fmla="*/ 0 h 1125"/>
                    <a:gd name="T66" fmla="*/ 0 w 1005"/>
                    <a:gd name="T67" fmla="*/ 0 h 1125"/>
                    <a:gd name="T68" fmla="*/ 0 w 1005"/>
                    <a:gd name="T69" fmla="*/ 0 h 1125"/>
                    <a:gd name="T70" fmla="*/ 0 w 1005"/>
                    <a:gd name="T71" fmla="*/ 0 h 1125"/>
                    <a:gd name="T72" fmla="*/ 0 w 1005"/>
                    <a:gd name="T73" fmla="*/ 0 h 1125"/>
                    <a:gd name="T74" fmla="*/ 0 w 1005"/>
                    <a:gd name="T75" fmla="*/ 0 h 1125"/>
                    <a:gd name="T76" fmla="*/ 0 w 1005"/>
                    <a:gd name="T77" fmla="*/ 0 h 1125"/>
                    <a:gd name="T78" fmla="*/ 0 w 1005"/>
                    <a:gd name="T79" fmla="*/ 0 h 1125"/>
                    <a:gd name="T80" fmla="*/ 0 w 1005"/>
                    <a:gd name="T81" fmla="*/ 0 h 1125"/>
                    <a:gd name="T82" fmla="*/ 0 w 1005"/>
                    <a:gd name="T83" fmla="*/ 0 h 1125"/>
                    <a:gd name="T84" fmla="*/ 0 w 1005"/>
                    <a:gd name="T85" fmla="*/ 0 h 1125"/>
                    <a:gd name="T86" fmla="*/ 0 w 1005"/>
                    <a:gd name="T87" fmla="*/ 0 h 1125"/>
                    <a:gd name="T88" fmla="*/ 0 w 1005"/>
                    <a:gd name="T89" fmla="*/ 0 h 1125"/>
                    <a:gd name="T90" fmla="*/ 0 w 1005"/>
                    <a:gd name="T91" fmla="*/ 0 h 1125"/>
                    <a:gd name="T92" fmla="*/ 0 w 1005"/>
                    <a:gd name="T93" fmla="*/ 0 h 1125"/>
                    <a:gd name="T94" fmla="*/ 0 w 1005"/>
                    <a:gd name="T95" fmla="*/ 0 h 1125"/>
                    <a:gd name="T96" fmla="*/ 0 w 1005"/>
                    <a:gd name="T97" fmla="*/ 0 h 1125"/>
                    <a:gd name="T98" fmla="*/ 0 w 1005"/>
                    <a:gd name="T99" fmla="*/ 0 h 1125"/>
                    <a:gd name="T100" fmla="*/ 0 w 1005"/>
                    <a:gd name="T101" fmla="*/ 0 h 1125"/>
                    <a:gd name="T102" fmla="*/ 0 w 1005"/>
                    <a:gd name="T103" fmla="*/ 0 h 1125"/>
                    <a:gd name="T104" fmla="*/ 0 w 1005"/>
                    <a:gd name="T105" fmla="*/ 0 h 11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05"/>
                    <a:gd name="T160" fmla="*/ 0 h 1125"/>
                    <a:gd name="T161" fmla="*/ 1005 w 1005"/>
                    <a:gd name="T162" fmla="*/ 1125 h 11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05" h="1125">
                      <a:moveTo>
                        <a:pt x="180" y="18"/>
                      </a:moveTo>
                      <a:lnTo>
                        <a:pt x="36" y="0"/>
                      </a:lnTo>
                      <a:lnTo>
                        <a:pt x="106" y="53"/>
                      </a:lnTo>
                      <a:lnTo>
                        <a:pt x="0" y="71"/>
                      </a:lnTo>
                      <a:lnTo>
                        <a:pt x="155" y="115"/>
                      </a:lnTo>
                      <a:lnTo>
                        <a:pt x="114" y="158"/>
                      </a:lnTo>
                      <a:lnTo>
                        <a:pt x="212" y="189"/>
                      </a:lnTo>
                      <a:lnTo>
                        <a:pt x="128" y="229"/>
                      </a:lnTo>
                      <a:lnTo>
                        <a:pt x="41" y="215"/>
                      </a:lnTo>
                      <a:lnTo>
                        <a:pt x="111" y="260"/>
                      </a:lnTo>
                      <a:lnTo>
                        <a:pt x="18" y="286"/>
                      </a:lnTo>
                      <a:lnTo>
                        <a:pt x="146" y="317"/>
                      </a:lnTo>
                      <a:lnTo>
                        <a:pt x="114" y="343"/>
                      </a:lnTo>
                      <a:lnTo>
                        <a:pt x="229" y="356"/>
                      </a:lnTo>
                      <a:lnTo>
                        <a:pt x="282" y="388"/>
                      </a:lnTo>
                      <a:lnTo>
                        <a:pt x="185" y="409"/>
                      </a:lnTo>
                      <a:lnTo>
                        <a:pt x="282" y="427"/>
                      </a:lnTo>
                      <a:lnTo>
                        <a:pt x="339" y="454"/>
                      </a:lnTo>
                      <a:lnTo>
                        <a:pt x="264" y="475"/>
                      </a:lnTo>
                      <a:lnTo>
                        <a:pt x="366" y="499"/>
                      </a:lnTo>
                      <a:lnTo>
                        <a:pt x="541" y="477"/>
                      </a:lnTo>
                      <a:lnTo>
                        <a:pt x="717" y="524"/>
                      </a:lnTo>
                      <a:lnTo>
                        <a:pt x="664" y="553"/>
                      </a:lnTo>
                      <a:lnTo>
                        <a:pt x="737" y="567"/>
                      </a:lnTo>
                      <a:lnTo>
                        <a:pt x="806" y="639"/>
                      </a:lnTo>
                      <a:lnTo>
                        <a:pt x="1005" y="1125"/>
                      </a:lnTo>
                      <a:lnTo>
                        <a:pt x="998" y="1056"/>
                      </a:lnTo>
                      <a:lnTo>
                        <a:pt x="968" y="928"/>
                      </a:lnTo>
                      <a:lnTo>
                        <a:pt x="884" y="770"/>
                      </a:lnTo>
                      <a:lnTo>
                        <a:pt x="872" y="677"/>
                      </a:lnTo>
                      <a:lnTo>
                        <a:pt x="757" y="531"/>
                      </a:lnTo>
                      <a:lnTo>
                        <a:pt x="798" y="522"/>
                      </a:lnTo>
                      <a:lnTo>
                        <a:pt x="749" y="449"/>
                      </a:lnTo>
                      <a:lnTo>
                        <a:pt x="638" y="413"/>
                      </a:lnTo>
                      <a:lnTo>
                        <a:pt x="690" y="479"/>
                      </a:lnTo>
                      <a:lnTo>
                        <a:pt x="525" y="406"/>
                      </a:lnTo>
                      <a:lnTo>
                        <a:pt x="438" y="436"/>
                      </a:lnTo>
                      <a:lnTo>
                        <a:pt x="399" y="395"/>
                      </a:lnTo>
                      <a:lnTo>
                        <a:pt x="468" y="356"/>
                      </a:lnTo>
                      <a:lnTo>
                        <a:pt x="372" y="313"/>
                      </a:lnTo>
                      <a:lnTo>
                        <a:pt x="213" y="299"/>
                      </a:lnTo>
                      <a:lnTo>
                        <a:pt x="269" y="251"/>
                      </a:lnTo>
                      <a:lnTo>
                        <a:pt x="212" y="229"/>
                      </a:lnTo>
                      <a:lnTo>
                        <a:pt x="330" y="212"/>
                      </a:lnTo>
                      <a:lnTo>
                        <a:pt x="418" y="229"/>
                      </a:lnTo>
                      <a:lnTo>
                        <a:pt x="374" y="172"/>
                      </a:lnTo>
                      <a:lnTo>
                        <a:pt x="220" y="128"/>
                      </a:lnTo>
                      <a:lnTo>
                        <a:pt x="300" y="123"/>
                      </a:lnTo>
                      <a:lnTo>
                        <a:pt x="155" y="44"/>
                      </a:lnTo>
                      <a:lnTo>
                        <a:pt x="229" y="49"/>
                      </a:lnTo>
                      <a:lnTo>
                        <a:pt x="378" y="14"/>
                      </a:lnTo>
                      <a:lnTo>
                        <a:pt x="18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7" name="Freeform 165"/>
                <p:cNvSpPr>
                  <a:spLocks/>
                </p:cNvSpPr>
                <p:nvPr/>
              </p:nvSpPr>
              <p:spPr bwMode="auto">
                <a:xfrm>
                  <a:off x="4254" y="3174"/>
                  <a:ext cx="112" cy="67"/>
                </a:xfrm>
                <a:custGeom>
                  <a:avLst/>
                  <a:gdLst>
                    <a:gd name="T0" fmla="*/ 0 w 448"/>
                    <a:gd name="T1" fmla="*/ 0 h 268"/>
                    <a:gd name="T2" fmla="*/ 0 w 448"/>
                    <a:gd name="T3" fmla="*/ 0 h 268"/>
                    <a:gd name="T4" fmla="*/ 0 w 448"/>
                    <a:gd name="T5" fmla="*/ 0 h 268"/>
                    <a:gd name="T6" fmla="*/ 0 w 448"/>
                    <a:gd name="T7" fmla="*/ 0 h 268"/>
                    <a:gd name="T8" fmla="*/ 0 w 448"/>
                    <a:gd name="T9" fmla="*/ 0 h 268"/>
                    <a:gd name="T10" fmla="*/ 0 w 448"/>
                    <a:gd name="T11" fmla="*/ 0 h 268"/>
                    <a:gd name="T12" fmla="*/ 0 w 448"/>
                    <a:gd name="T13" fmla="*/ 0 h 268"/>
                    <a:gd name="T14" fmla="*/ 0 w 448"/>
                    <a:gd name="T15" fmla="*/ 0 h 268"/>
                    <a:gd name="T16" fmla="*/ 0 w 448"/>
                    <a:gd name="T17" fmla="*/ 0 h 268"/>
                    <a:gd name="T18" fmla="*/ 0 w 448"/>
                    <a:gd name="T19" fmla="*/ 0 h 268"/>
                    <a:gd name="T20" fmla="*/ 0 w 448"/>
                    <a:gd name="T21" fmla="*/ 0 h 268"/>
                    <a:gd name="T22" fmla="*/ 0 w 448"/>
                    <a:gd name="T23" fmla="*/ 0 h 268"/>
                    <a:gd name="T24" fmla="*/ 0 w 448"/>
                    <a:gd name="T25" fmla="*/ 0 h 268"/>
                    <a:gd name="T26" fmla="*/ 0 w 448"/>
                    <a:gd name="T27" fmla="*/ 0 h 268"/>
                    <a:gd name="T28" fmla="*/ 0 w 448"/>
                    <a:gd name="T29" fmla="*/ 0 h 268"/>
                    <a:gd name="T30" fmla="*/ 0 w 448"/>
                    <a:gd name="T31" fmla="*/ 0 h 268"/>
                    <a:gd name="T32" fmla="*/ 0 w 448"/>
                    <a:gd name="T33" fmla="*/ 0 h 268"/>
                    <a:gd name="T34" fmla="*/ 0 w 448"/>
                    <a:gd name="T35" fmla="*/ 0 h 268"/>
                    <a:gd name="T36" fmla="*/ 0 w 448"/>
                    <a:gd name="T37" fmla="*/ 0 h 2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48"/>
                    <a:gd name="T58" fmla="*/ 0 h 268"/>
                    <a:gd name="T59" fmla="*/ 448 w 448"/>
                    <a:gd name="T60" fmla="*/ 268 h 2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48" h="268">
                      <a:moveTo>
                        <a:pt x="224" y="110"/>
                      </a:moveTo>
                      <a:lnTo>
                        <a:pt x="136" y="101"/>
                      </a:lnTo>
                      <a:lnTo>
                        <a:pt x="180" y="158"/>
                      </a:lnTo>
                      <a:lnTo>
                        <a:pt x="62" y="167"/>
                      </a:lnTo>
                      <a:lnTo>
                        <a:pt x="0" y="162"/>
                      </a:lnTo>
                      <a:lnTo>
                        <a:pt x="78" y="198"/>
                      </a:lnTo>
                      <a:lnTo>
                        <a:pt x="18" y="219"/>
                      </a:lnTo>
                      <a:lnTo>
                        <a:pt x="87" y="242"/>
                      </a:lnTo>
                      <a:lnTo>
                        <a:pt x="255" y="189"/>
                      </a:lnTo>
                      <a:lnTo>
                        <a:pt x="228" y="228"/>
                      </a:lnTo>
                      <a:lnTo>
                        <a:pt x="333" y="207"/>
                      </a:lnTo>
                      <a:lnTo>
                        <a:pt x="448" y="268"/>
                      </a:lnTo>
                      <a:lnTo>
                        <a:pt x="396" y="194"/>
                      </a:lnTo>
                      <a:lnTo>
                        <a:pt x="273" y="153"/>
                      </a:lnTo>
                      <a:lnTo>
                        <a:pt x="333" y="141"/>
                      </a:lnTo>
                      <a:lnTo>
                        <a:pt x="255" y="44"/>
                      </a:lnTo>
                      <a:lnTo>
                        <a:pt x="105" y="0"/>
                      </a:lnTo>
                      <a:lnTo>
                        <a:pt x="224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8" name="Freeform 166"/>
                <p:cNvSpPr>
                  <a:spLocks/>
                </p:cNvSpPr>
                <p:nvPr/>
              </p:nvSpPr>
              <p:spPr bwMode="auto">
                <a:xfrm>
                  <a:off x="4419" y="3097"/>
                  <a:ext cx="86" cy="74"/>
                </a:xfrm>
                <a:custGeom>
                  <a:avLst/>
                  <a:gdLst>
                    <a:gd name="T0" fmla="*/ 0 w 343"/>
                    <a:gd name="T1" fmla="*/ 0 h 294"/>
                    <a:gd name="T2" fmla="*/ 0 w 343"/>
                    <a:gd name="T3" fmla="*/ 0 h 294"/>
                    <a:gd name="T4" fmla="*/ 0 w 343"/>
                    <a:gd name="T5" fmla="*/ 0 h 294"/>
                    <a:gd name="T6" fmla="*/ 0 w 343"/>
                    <a:gd name="T7" fmla="*/ 0 h 294"/>
                    <a:gd name="T8" fmla="*/ 0 w 343"/>
                    <a:gd name="T9" fmla="*/ 0 h 294"/>
                    <a:gd name="T10" fmla="*/ 0 w 343"/>
                    <a:gd name="T11" fmla="*/ 0 h 294"/>
                    <a:gd name="T12" fmla="*/ 0 w 343"/>
                    <a:gd name="T13" fmla="*/ 0 h 294"/>
                    <a:gd name="T14" fmla="*/ 0 w 343"/>
                    <a:gd name="T15" fmla="*/ 0 h 294"/>
                    <a:gd name="T16" fmla="*/ 0 w 343"/>
                    <a:gd name="T17" fmla="*/ 0 h 294"/>
                    <a:gd name="T18" fmla="*/ 0 w 343"/>
                    <a:gd name="T19" fmla="*/ 0 h 294"/>
                    <a:gd name="T20" fmla="*/ 0 w 343"/>
                    <a:gd name="T21" fmla="*/ 0 h 294"/>
                    <a:gd name="T22" fmla="*/ 0 w 343"/>
                    <a:gd name="T23" fmla="*/ 0 h 294"/>
                    <a:gd name="T24" fmla="*/ 0 w 343"/>
                    <a:gd name="T25" fmla="*/ 0 h 294"/>
                    <a:gd name="T26" fmla="*/ 0 w 343"/>
                    <a:gd name="T27" fmla="*/ 0 h 294"/>
                    <a:gd name="T28" fmla="*/ 0 w 343"/>
                    <a:gd name="T29" fmla="*/ 0 h 294"/>
                    <a:gd name="T30" fmla="*/ 0 w 343"/>
                    <a:gd name="T31" fmla="*/ 0 h 294"/>
                    <a:gd name="T32" fmla="*/ 0 w 343"/>
                    <a:gd name="T33" fmla="*/ 0 h 294"/>
                    <a:gd name="T34" fmla="*/ 0 w 343"/>
                    <a:gd name="T35" fmla="*/ 0 h 29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3"/>
                    <a:gd name="T55" fmla="*/ 0 h 294"/>
                    <a:gd name="T56" fmla="*/ 343 w 343"/>
                    <a:gd name="T57" fmla="*/ 294 h 29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3" h="294">
                      <a:moveTo>
                        <a:pt x="75" y="0"/>
                      </a:moveTo>
                      <a:lnTo>
                        <a:pt x="26" y="50"/>
                      </a:lnTo>
                      <a:lnTo>
                        <a:pt x="0" y="83"/>
                      </a:lnTo>
                      <a:lnTo>
                        <a:pt x="22" y="198"/>
                      </a:lnTo>
                      <a:lnTo>
                        <a:pt x="114" y="246"/>
                      </a:lnTo>
                      <a:lnTo>
                        <a:pt x="189" y="246"/>
                      </a:lnTo>
                      <a:lnTo>
                        <a:pt x="251" y="294"/>
                      </a:lnTo>
                      <a:lnTo>
                        <a:pt x="343" y="255"/>
                      </a:lnTo>
                      <a:lnTo>
                        <a:pt x="330" y="127"/>
                      </a:lnTo>
                      <a:lnTo>
                        <a:pt x="286" y="228"/>
                      </a:lnTo>
                      <a:lnTo>
                        <a:pt x="177" y="157"/>
                      </a:lnTo>
                      <a:lnTo>
                        <a:pt x="154" y="28"/>
                      </a:lnTo>
                      <a:lnTo>
                        <a:pt x="118" y="81"/>
                      </a:lnTo>
                      <a:lnTo>
                        <a:pt x="120" y="173"/>
                      </a:lnTo>
                      <a:lnTo>
                        <a:pt x="61" y="142"/>
                      </a:lnTo>
                      <a:lnTo>
                        <a:pt x="49" y="67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9" name="Freeform 167"/>
                <p:cNvSpPr>
                  <a:spLocks/>
                </p:cNvSpPr>
                <p:nvPr/>
              </p:nvSpPr>
              <p:spPr bwMode="auto">
                <a:xfrm>
                  <a:off x="4364" y="3295"/>
                  <a:ext cx="22" cy="29"/>
                </a:xfrm>
                <a:custGeom>
                  <a:avLst/>
                  <a:gdLst>
                    <a:gd name="T0" fmla="*/ 0 w 88"/>
                    <a:gd name="T1" fmla="*/ 0 h 115"/>
                    <a:gd name="T2" fmla="*/ 0 w 88"/>
                    <a:gd name="T3" fmla="*/ 0 h 115"/>
                    <a:gd name="T4" fmla="*/ 0 w 88"/>
                    <a:gd name="T5" fmla="*/ 0 h 115"/>
                    <a:gd name="T6" fmla="*/ 0 w 88"/>
                    <a:gd name="T7" fmla="*/ 0 h 115"/>
                    <a:gd name="T8" fmla="*/ 0 w 88"/>
                    <a:gd name="T9" fmla="*/ 0 h 115"/>
                    <a:gd name="T10" fmla="*/ 0 w 88"/>
                    <a:gd name="T11" fmla="*/ 0 h 115"/>
                    <a:gd name="T12" fmla="*/ 0 w 88"/>
                    <a:gd name="T13" fmla="*/ 0 h 115"/>
                    <a:gd name="T14" fmla="*/ 0 w 88"/>
                    <a:gd name="T15" fmla="*/ 0 h 115"/>
                    <a:gd name="T16" fmla="*/ 0 w 8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8"/>
                    <a:gd name="T28" fmla="*/ 0 h 115"/>
                    <a:gd name="T29" fmla="*/ 88 w 8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8" h="115">
                      <a:moveTo>
                        <a:pt x="88" y="0"/>
                      </a:moveTo>
                      <a:lnTo>
                        <a:pt x="18" y="26"/>
                      </a:lnTo>
                      <a:lnTo>
                        <a:pt x="0" y="64"/>
                      </a:lnTo>
                      <a:lnTo>
                        <a:pt x="19" y="108"/>
                      </a:lnTo>
                      <a:lnTo>
                        <a:pt x="75" y="115"/>
                      </a:lnTo>
                      <a:lnTo>
                        <a:pt x="31" y="73"/>
                      </a:lnTo>
                      <a:lnTo>
                        <a:pt x="87" y="42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0" name="Freeform 168"/>
                <p:cNvSpPr>
                  <a:spLocks/>
                </p:cNvSpPr>
                <p:nvPr/>
              </p:nvSpPr>
              <p:spPr bwMode="auto">
                <a:xfrm>
                  <a:off x="3934" y="3114"/>
                  <a:ext cx="87" cy="50"/>
                </a:xfrm>
                <a:custGeom>
                  <a:avLst/>
                  <a:gdLst>
                    <a:gd name="T0" fmla="*/ 0 w 347"/>
                    <a:gd name="T1" fmla="*/ 0 h 200"/>
                    <a:gd name="T2" fmla="*/ 0 w 347"/>
                    <a:gd name="T3" fmla="*/ 0 h 200"/>
                    <a:gd name="T4" fmla="*/ 0 w 347"/>
                    <a:gd name="T5" fmla="*/ 0 h 200"/>
                    <a:gd name="T6" fmla="*/ 0 w 347"/>
                    <a:gd name="T7" fmla="*/ 0 h 200"/>
                    <a:gd name="T8" fmla="*/ 0 w 347"/>
                    <a:gd name="T9" fmla="*/ 0 h 200"/>
                    <a:gd name="T10" fmla="*/ 0 w 347"/>
                    <a:gd name="T11" fmla="*/ 0 h 200"/>
                    <a:gd name="T12" fmla="*/ 0 w 347"/>
                    <a:gd name="T13" fmla="*/ 0 h 200"/>
                    <a:gd name="T14" fmla="*/ 0 w 347"/>
                    <a:gd name="T15" fmla="*/ 0 h 200"/>
                    <a:gd name="T16" fmla="*/ 0 w 347"/>
                    <a:gd name="T17" fmla="*/ 0 h 200"/>
                    <a:gd name="T18" fmla="*/ 0 w 347"/>
                    <a:gd name="T19" fmla="*/ 0 h 200"/>
                    <a:gd name="T20" fmla="*/ 0 w 347"/>
                    <a:gd name="T21" fmla="*/ 0 h 200"/>
                    <a:gd name="T22" fmla="*/ 0 w 347"/>
                    <a:gd name="T23" fmla="*/ 0 h 200"/>
                    <a:gd name="T24" fmla="*/ 0 w 347"/>
                    <a:gd name="T25" fmla="*/ 0 h 200"/>
                    <a:gd name="T26" fmla="*/ 0 w 347"/>
                    <a:gd name="T27" fmla="*/ 0 h 200"/>
                    <a:gd name="T28" fmla="*/ 0 w 347"/>
                    <a:gd name="T29" fmla="*/ 0 h 200"/>
                    <a:gd name="T30" fmla="*/ 0 w 347"/>
                    <a:gd name="T31" fmla="*/ 0 h 200"/>
                    <a:gd name="T32" fmla="*/ 0 w 347"/>
                    <a:gd name="T33" fmla="*/ 0 h 2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7"/>
                    <a:gd name="T52" fmla="*/ 0 h 200"/>
                    <a:gd name="T53" fmla="*/ 347 w 347"/>
                    <a:gd name="T54" fmla="*/ 200 h 20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7" h="200">
                      <a:moveTo>
                        <a:pt x="347" y="200"/>
                      </a:moveTo>
                      <a:lnTo>
                        <a:pt x="264" y="131"/>
                      </a:lnTo>
                      <a:lnTo>
                        <a:pt x="229" y="49"/>
                      </a:lnTo>
                      <a:lnTo>
                        <a:pt x="129" y="0"/>
                      </a:lnTo>
                      <a:lnTo>
                        <a:pt x="209" y="86"/>
                      </a:lnTo>
                      <a:lnTo>
                        <a:pt x="129" y="49"/>
                      </a:lnTo>
                      <a:lnTo>
                        <a:pt x="0" y="6"/>
                      </a:lnTo>
                      <a:lnTo>
                        <a:pt x="93" y="63"/>
                      </a:lnTo>
                      <a:lnTo>
                        <a:pt x="0" y="80"/>
                      </a:lnTo>
                      <a:lnTo>
                        <a:pt x="123" y="90"/>
                      </a:lnTo>
                      <a:lnTo>
                        <a:pt x="9" y="117"/>
                      </a:lnTo>
                      <a:lnTo>
                        <a:pt x="143" y="120"/>
                      </a:lnTo>
                      <a:lnTo>
                        <a:pt x="82" y="147"/>
                      </a:lnTo>
                      <a:lnTo>
                        <a:pt x="180" y="147"/>
                      </a:lnTo>
                      <a:lnTo>
                        <a:pt x="229" y="170"/>
                      </a:lnTo>
                      <a:lnTo>
                        <a:pt x="347" y="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1" name="Freeform 169"/>
                <p:cNvSpPr>
                  <a:spLocks/>
                </p:cNvSpPr>
                <p:nvPr/>
              </p:nvSpPr>
              <p:spPr bwMode="auto">
                <a:xfrm>
                  <a:off x="4300" y="3260"/>
                  <a:ext cx="137" cy="184"/>
                </a:xfrm>
                <a:custGeom>
                  <a:avLst/>
                  <a:gdLst>
                    <a:gd name="T0" fmla="*/ 0 w 548"/>
                    <a:gd name="T1" fmla="*/ 0 h 734"/>
                    <a:gd name="T2" fmla="*/ 0 w 548"/>
                    <a:gd name="T3" fmla="*/ 0 h 734"/>
                    <a:gd name="T4" fmla="*/ 0 w 548"/>
                    <a:gd name="T5" fmla="*/ 0 h 734"/>
                    <a:gd name="T6" fmla="*/ 0 w 548"/>
                    <a:gd name="T7" fmla="*/ 0 h 734"/>
                    <a:gd name="T8" fmla="*/ 0 w 548"/>
                    <a:gd name="T9" fmla="*/ 0 h 734"/>
                    <a:gd name="T10" fmla="*/ 0 w 548"/>
                    <a:gd name="T11" fmla="*/ 0 h 734"/>
                    <a:gd name="T12" fmla="*/ 0 w 548"/>
                    <a:gd name="T13" fmla="*/ 0 h 734"/>
                    <a:gd name="T14" fmla="*/ 0 w 548"/>
                    <a:gd name="T15" fmla="*/ 0 h 734"/>
                    <a:gd name="T16" fmla="*/ 0 w 548"/>
                    <a:gd name="T17" fmla="*/ 0 h 734"/>
                    <a:gd name="T18" fmla="*/ 0 w 548"/>
                    <a:gd name="T19" fmla="*/ 0 h 734"/>
                    <a:gd name="T20" fmla="*/ 0 w 548"/>
                    <a:gd name="T21" fmla="*/ 0 h 734"/>
                    <a:gd name="T22" fmla="*/ 0 w 548"/>
                    <a:gd name="T23" fmla="*/ 0 h 734"/>
                    <a:gd name="T24" fmla="*/ 0 w 548"/>
                    <a:gd name="T25" fmla="*/ 0 h 734"/>
                    <a:gd name="T26" fmla="*/ 0 w 548"/>
                    <a:gd name="T27" fmla="*/ 0 h 734"/>
                    <a:gd name="T28" fmla="*/ 0 w 548"/>
                    <a:gd name="T29" fmla="*/ 0 h 734"/>
                    <a:gd name="T30" fmla="*/ 0 w 548"/>
                    <a:gd name="T31" fmla="*/ 0 h 734"/>
                    <a:gd name="T32" fmla="*/ 0 w 548"/>
                    <a:gd name="T33" fmla="*/ 0 h 734"/>
                    <a:gd name="T34" fmla="*/ 0 w 548"/>
                    <a:gd name="T35" fmla="*/ 0 h 734"/>
                    <a:gd name="T36" fmla="*/ 0 w 548"/>
                    <a:gd name="T37" fmla="*/ 0 h 734"/>
                    <a:gd name="T38" fmla="*/ 0 w 548"/>
                    <a:gd name="T39" fmla="*/ 0 h 734"/>
                    <a:gd name="T40" fmla="*/ 0 w 548"/>
                    <a:gd name="T41" fmla="*/ 0 h 734"/>
                    <a:gd name="T42" fmla="*/ 0 w 548"/>
                    <a:gd name="T43" fmla="*/ 0 h 734"/>
                    <a:gd name="T44" fmla="*/ 0 w 548"/>
                    <a:gd name="T45" fmla="*/ 0 h 734"/>
                    <a:gd name="T46" fmla="*/ 0 w 548"/>
                    <a:gd name="T47" fmla="*/ 0 h 7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8"/>
                    <a:gd name="T73" fmla="*/ 0 h 734"/>
                    <a:gd name="T74" fmla="*/ 548 w 548"/>
                    <a:gd name="T75" fmla="*/ 734 h 7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8" h="734">
                      <a:moveTo>
                        <a:pt x="334" y="105"/>
                      </a:moveTo>
                      <a:lnTo>
                        <a:pt x="199" y="139"/>
                      </a:lnTo>
                      <a:lnTo>
                        <a:pt x="244" y="95"/>
                      </a:lnTo>
                      <a:lnTo>
                        <a:pt x="136" y="122"/>
                      </a:lnTo>
                      <a:lnTo>
                        <a:pt x="170" y="86"/>
                      </a:lnTo>
                      <a:lnTo>
                        <a:pt x="70" y="92"/>
                      </a:lnTo>
                      <a:lnTo>
                        <a:pt x="0" y="61"/>
                      </a:lnTo>
                      <a:lnTo>
                        <a:pt x="99" y="32"/>
                      </a:lnTo>
                      <a:lnTo>
                        <a:pt x="83" y="68"/>
                      </a:lnTo>
                      <a:lnTo>
                        <a:pt x="156" y="19"/>
                      </a:lnTo>
                      <a:lnTo>
                        <a:pt x="221" y="43"/>
                      </a:lnTo>
                      <a:lnTo>
                        <a:pt x="274" y="0"/>
                      </a:lnTo>
                      <a:lnTo>
                        <a:pt x="313" y="48"/>
                      </a:lnTo>
                      <a:lnTo>
                        <a:pt x="377" y="100"/>
                      </a:lnTo>
                      <a:lnTo>
                        <a:pt x="363" y="205"/>
                      </a:lnTo>
                      <a:lnTo>
                        <a:pt x="454" y="313"/>
                      </a:lnTo>
                      <a:lnTo>
                        <a:pt x="440" y="366"/>
                      </a:lnTo>
                      <a:lnTo>
                        <a:pt x="548" y="652"/>
                      </a:lnTo>
                      <a:lnTo>
                        <a:pt x="518" y="734"/>
                      </a:lnTo>
                      <a:lnTo>
                        <a:pt x="436" y="460"/>
                      </a:lnTo>
                      <a:lnTo>
                        <a:pt x="387" y="279"/>
                      </a:lnTo>
                      <a:lnTo>
                        <a:pt x="330" y="209"/>
                      </a:lnTo>
                      <a:lnTo>
                        <a:pt x="3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2" name="Freeform 170"/>
                <p:cNvSpPr>
                  <a:spLocks/>
                </p:cNvSpPr>
                <p:nvPr/>
              </p:nvSpPr>
              <p:spPr bwMode="auto">
                <a:xfrm>
                  <a:off x="4242" y="3151"/>
                  <a:ext cx="102" cy="29"/>
                </a:xfrm>
                <a:custGeom>
                  <a:avLst/>
                  <a:gdLst>
                    <a:gd name="T0" fmla="*/ 0 w 404"/>
                    <a:gd name="T1" fmla="*/ 0 h 112"/>
                    <a:gd name="T2" fmla="*/ 0 w 404"/>
                    <a:gd name="T3" fmla="*/ 0 h 112"/>
                    <a:gd name="T4" fmla="*/ 0 w 404"/>
                    <a:gd name="T5" fmla="*/ 0 h 112"/>
                    <a:gd name="T6" fmla="*/ 0 w 404"/>
                    <a:gd name="T7" fmla="*/ 0 h 112"/>
                    <a:gd name="T8" fmla="*/ 0 w 404"/>
                    <a:gd name="T9" fmla="*/ 0 h 112"/>
                    <a:gd name="T10" fmla="*/ 0 w 404"/>
                    <a:gd name="T11" fmla="*/ 0 h 112"/>
                    <a:gd name="T12" fmla="*/ 0 w 404"/>
                    <a:gd name="T13" fmla="*/ 0 h 112"/>
                    <a:gd name="T14" fmla="*/ 0 w 404"/>
                    <a:gd name="T15" fmla="*/ 0 h 112"/>
                    <a:gd name="T16" fmla="*/ 0 w 404"/>
                    <a:gd name="T17" fmla="*/ 0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4"/>
                    <a:gd name="T28" fmla="*/ 0 h 112"/>
                    <a:gd name="T29" fmla="*/ 404 w 40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4" h="112">
                      <a:moveTo>
                        <a:pt x="82" y="0"/>
                      </a:moveTo>
                      <a:lnTo>
                        <a:pt x="186" y="3"/>
                      </a:lnTo>
                      <a:lnTo>
                        <a:pt x="404" y="112"/>
                      </a:lnTo>
                      <a:lnTo>
                        <a:pt x="190" y="34"/>
                      </a:lnTo>
                      <a:lnTo>
                        <a:pt x="73" y="30"/>
                      </a:lnTo>
                      <a:lnTo>
                        <a:pt x="116" y="107"/>
                      </a:lnTo>
                      <a:lnTo>
                        <a:pt x="0" y="17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3" name="Freeform 171"/>
                <p:cNvSpPr>
                  <a:spLocks/>
                </p:cNvSpPr>
                <p:nvPr/>
              </p:nvSpPr>
              <p:spPr bwMode="auto">
                <a:xfrm>
                  <a:off x="4351" y="3156"/>
                  <a:ext cx="91" cy="42"/>
                </a:xfrm>
                <a:custGeom>
                  <a:avLst/>
                  <a:gdLst>
                    <a:gd name="T0" fmla="*/ 0 w 367"/>
                    <a:gd name="T1" fmla="*/ 0 h 167"/>
                    <a:gd name="T2" fmla="*/ 0 w 367"/>
                    <a:gd name="T3" fmla="*/ 0 h 167"/>
                    <a:gd name="T4" fmla="*/ 0 w 367"/>
                    <a:gd name="T5" fmla="*/ 0 h 167"/>
                    <a:gd name="T6" fmla="*/ 0 w 367"/>
                    <a:gd name="T7" fmla="*/ 0 h 167"/>
                    <a:gd name="T8" fmla="*/ 0 w 367"/>
                    <a:gd name="T9" fmla="*/ 0 h 167"/>
                    <a:gd name="T10" fmla="*/ 0 w 367"/>
                    <a:gd name="T11" fmla="*/ 0 h 167"/>
                    <a:gd name="T12" fmla="*/ 0 w 367"/>
                    <a:gd name="T13" fmla="*/ 0 h 167"/>
                    <a:gd name="T14" fmla="*/ 0 w 367"/>
                    <a:gd name="T15" fmla="*/ 0 h 167"/>
                    <a:gd name="T16" fmla="*/ 0 w 367"/>
                    <a:gd name="T17" fmla="*/ 0 h 167"/>
                    <a:gd name="T18" fmla="*/ 0 w 367"/>
                    <a:gd name="T19" fmla="*/ 0 h 167"/>
                    <a:gd name="T20" fmla="*/ 0 w 367"/>
                    <a:gd name="T21" fmla="*/ 0 h 167"/>
                    <a:gd name="T22" fmla="*/ 0 w 367"/>
                    <a:gd name="T23" fmla="*/ 0 h 167"/>
                    <a:gd name="T24" fmla="*/ 0 w 367"/>
                    <a:gd name="T25" fmla="*/ 0 h 167"/>
                    <a:gd name="T26" fmla="*/ 0 w 367"/>
                    <a:gd name="T27" fmla="*/ 0 h 16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7"/>
                    <a:gd name="T43" fmla="*/ 0 h 167"/>
                    <a:gd name="T44" fmla="*/ 367 w 367"/>
                    <a:gd name="T45" fmla="*/ 167 h 16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7" h="167">
                      <a:moveTo>
                        <a:pt x="17" y="73"/>
                      </a:moveTo>
                      <a:lnTo>
                        <a:pt x="47" y="116"/>
                      </a:lnTo>
                      <a:lnTo>
                        <a:pt x="164" y="143"/>
                      </a:lnTo>
                      <a:lnTo>
                        <a:pt x="103" y="104"/>
                      </a:lnTo>
                      <a:lnTo>
                        <a:pt x="177" y="104"/>
                      </a:lnTo>
                      <a:lnTo>
                        <a:pt x="301" y="167"/>
                      </a:lnTo>
                      <a:lnTo>
                        <a:pt x="281" y="130"/>
                      </a:lnTo>
                      <a:lnTo>
                        <a:pt x="367" y="147"/>
                      </a:lnTo>
                      <a:lnTo>
                        <a:pt x="250" y="93"/>
                      </a:lnTo>
                      <a:lnTo>
                        <a:pt x="113" y="57"/>
                      </a:lnTo>
                      <a:lnTo>
                        <a:pt x="0" y="0"/>
                      </a:lnTo>
                      <a:lnTo>
                        <a:pt x="87" y="69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4" name="Freeform 172"/>
                <p:cNvSpPr>
                  <a:spLocks/>
                </p:cNvSpPr>
                <p:nvPr/>
              </p:nvSpPr>
              <p:spPr bwMode="auto">
                <a:xfrm>
                  <a:off x="4002" y="3145"/>
                  <a:ext cx="120" cy="173"/>
                </a:xfrm>
                <a:custGeom>
                  <a:avLst/>
                  <a:gdLst>
                    <a:gd name="T0" fmla="*/ 0 w 480"/>
                    <a:gd name="T1" fmla="*/ 0 h 692"/>
                    <a:gd name="T2" fmla="*/ 0 w 480"/>
                    <a:gd name="T3" fmla="*/ 0 h 692"/>
                    <a:gd name="T4" fmla="*/ 0 w 480"/>
                    <a:gd name="T5" fmla="*/ 0 h 692"/>
                    <a:gd name="T6" fmla="*/ 0 w 480"/>
                    <a:gd name="T7" fmla="*/ 0 h 692"/>
                    <a:gd name="T8" fmla="*/ 0 w 480"/>
                    <a:gd name="T9" fmla="*/ 0 h 692"/>
                    <a:gd name="T10" fmla="*/ 0 w 480"/>
                    <a:gd name="T11" fmla="*/ 0 h 692"/>
                    <a:gd name="T12" fmla="*/ 0 w 480"/>
                    <a:gd name="T13" fmla="*/ 0 h 692"/>
                    <a:gd name="T14" fmla="*/ 0 w 480"/>
                    <a:gd name="T15" fmla="*/ 0 h 692"/>
                    <a:gd name="T16" fmla="*/ 0 w 480"/>
                    <a:gd name="T17" fmla="*/ 0 h 692"/>
                    <a:gd name="T18" fmla="*/ 0 w 480"/>
                    <a:gd name="T19" fmla="*/ 0 h 692"/>
                    <a:gd name="T20" fmla="*/ 0 w 480"/>
                    <a:gd name="T21" fmla="*/ 0 h 692"/>
                    <a:gd name="T22" fmla="*/ 0 w 480"/>
                    <a:gd name="T23" fmla="*/ 0 h 692"/>
                    <a:gd name="T24" fmla="*/ 0 w 480"/>
                    <a:gd name="T25" fmla="*/ 0 h 692"/>
                    <a:gd name="T26" fmla="*/ 0 w 480"/>
                    <a:gd name="T27" fmla="*/ 0 h 692"/>
                    <a:gd name="T28" fmla="*/ 0 w 480"/>
                    <a:gd name="T29" fmla="*/ 0 h 692"/>
                    <a:gd name="T30" fmla="*/ 0 w 480"/>
                    <a:gd name="T31" fmla="*/ 0 h 692"/>
                    <a:gd name="T32" fmla="*/ 0 w 480"/>
                    <a:gd name="T33" fmla="*/ 0 h 692"/>
                    <a:gd name="T34" fmla="*/ 0 w 480"/>
                    <a:gd name="T35" fmla="*/ 0 h 692"/>
                    <a:gd name="T36" fmla="*/ 0 w 480"/>
                    <a:gd name="T37" fmla="*/ 0 h 692"/>
                    <a:gd name="T38" fmla="*/ 0 w 480"/>
                    <a:gd name="T39" fmla="*/ 0 h 692"/>
                    <a:gd name="T40" fmla="*/ 0 w 480"/>
                    <a:gd name="T41" fmla="*/ 0 h 692"/>
                    <a:gd name="T42" fmla="*/ 0 w 480"/>
                    <a:gd name="T43" fmla="*/ 0 h 692"/>
                    <a:gd name="T44" fmla="*/ 0 w 480"/>
                    <a:gd name="T45" fmla="*/ 0 h 692"/>
                    <a:gd name="T46" fmla="*/ 0 w 480"/>
                    <a:gd name="T47" fmla="*/ 0 h 692"/>
                    <a:gd name="T48" fmla="*/ 0 w 480"/>
                    <a:gd name="T49" fmla="*/ 0 h 692"/>
                    <a:gd name="T50" fmla="*/ 0 w 480"/>
                    <a:gd name="T51" fmla="*/ 0 h 692"/>
                    <a:gd name="T52" fmla="*/ 0 w 480"/>
                    <a:gd name="T53" fmla="*/ 0 h 692"/>
                    <a:gd name="T54" fmla="*/ 0 w 480"/>
                    <a:gd name="T55" fmla="*/ 0 h 692"/>
                    <a:gd name="T56" fmla="*/ 0 w 480"/>
                    <a:gd name="T57" fmla="*/ 0 h 692"/>
                    <a:gd name="T58" fmla="*/ 0 w 480"/>
                    <a:gd name="T59" fmla="*/ 0 h 692"/>
                    <a:gd name="T60" fmla="*/ 0 w 480"/>
                    <a:gd name="T61" fmla="*/ 0 h 692"/>
                    <a:gd name="T62" fmla="*/ 0 w 480"/>
                    <a:gd name="T63" fmla="*/ 0 h 692"/>
                    <a:gd name="T64" fmla="*/ 0 w 480"/>
                    <a:gd name="T65" fmla="*/ 0 h 692"/>
                    <a:gd name="T66" fmla="*/ 0 w 480"/>
                    <a:gd name="T67" fmla="*/ 0 h 692"/>
                    <a:gd name="T68" fmla="*/ 0 w 480"/>
                    <a:gd name="T69" fmla="*/ 0 h 692"/>
                    <a:gd name="T70" fmla="*/ 0 w 480"/>
                    <a:gd name="T71" fmla="*/ 0 h 692"/>
                    <a:gd name="T72" fmla="*/ 0 w 480"/>
                    <a:gd name="T73" fmla="*/ 0 h 692"/>
                    <a:gd name="T74" fmla="*/ 0 w 480"/>
                    <a:gd name="T75" fmla="*/ 0 h 692"/>
                    <a:gd name="T76" fmla="*/ 0 w 480"/>
                    <a:gd name="T77" fmla="*/ 0 h 69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80"/>
                    <a:gd name="T118" fmla="*/ 0 h 692"/>
                    <a:gd name="T119" fmla="*/ 480 w 480"/>
                    <a:gd name="T120" fmla="*/ 692 h 69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80" h="692">
                      <a:moveTo>
                        <a:pt x="277" y="108"/>
                      </a:moveTo>
                      <a:lnTo>
                        <a:pt x="211" y="37"/>
                      </a:lnTo>
                      <a:lnTo>
                        <a:pt x="103" y="0"/>
                      </a:lnTo>
                      <a:lnTo>
                        <a:pt x="205" y="78"/>
                      </a:lnTo>
                      <a:lnTo>
                        <a:pt x="123" y="61"/>
                      </a:lnTo>
                      <a:lnTo>
                        <a:pt x="164" y="117"/>
                      </a:lnTo>
                      <a:lnTo>
                        <a:pt x="43" y="115"/>
                      </a:lnTo>
                      <a:lnTo>
                        <a:pt x="113" y="158"/>
                      </a:lnTo>
                      <a:lnTo>
                        <a:pt x="0" y="172"/>
                      </a:lnTo>
                      <a:lnTo>
                        <a:pt x="121" y="208"/>
                      </a:lnTo>
                      <a:lnTo>
                        <a:pt x="84" y="228"/>
                      </a:lnTo>
                      <a:lnTo>
                        <a:pt x="166" y="245"/>
                      </a:lnTo>
                      <a:lnTo>
                        <a:pt x="250" y="241"/>
                      </a:lnTo>
                      <a:lnTo>
                        <a:pt x="182" y="272"/>
                      </a:lnTo>
                      <a:lnTo>
                        <a:pt x="274" y="305"/>
                      </a:lnTo>
                      <a:lnTo>
                        <a:pt x="154" y="325"/>
                      </a:lnTo>
                      <a:lnTo>
                        <a:pt x="270" y="345"/>
                      </a:lnTo>
                      <a:lnTo>
                        <a:pt x="197" y="377"/>
                      </a:lnTo>
                      <a:lnTo>
                        <a:pt x="131" y="358"/>
                      </a:lnTo>
                      <a:lnTo>
                        <a:pt x="175" y="400"/>
                      </a:lnTo>
                      <a:lnTo>
                        <a:pt x="122" y="428"/>
                      </a:lnTo>
                      <a:lnTo>
                        <a:pt x="265" y="425"/>
                      </a:lnTo>
                      <a:lnTo>
                        <a:pt x="387" y="472"/>
                      </a:lnTo>
                      <a:lnTo>
                        <a:pt x="415" y="521"/>
                      </a:lnTo>
                      <a:lnTo>
                        <a:pt x="480" y="692"/>
                      </a:lnTo>
                      <a:lnTo>
                        <a:pt x="406" y="406"/>
                      </a:lnTo>
                      <a:lnTo>
                        <a:pt x="395" y="442"/>
                      </a:lnTo>
                      <a:lnTo>
                        <a:pt x="317" y="335"/>
                      </a:lnTo>
                      <a:lnTo>
                        <a:pt x="316" y="278"/>
                      </a:lnTo>
                      <a:lnTo>
                        <a:pt x="264" y="205"/>
                      </a:lnTo>
                      <a:lnTo>
                        <a:pt x="166" y="158"/>
                      </a:lnTo>
                      <a:lnTo>
                        <a:pt x="234" y="162"/>
                      </a:lnTo>
                      <a:lnTo>
                        <a:pt x="205" y="104"/>
                      </a:lnTo>
                      <a:lnTo>
                        <a:pt x="250" y="117"/>
                      </a:lnTo>
                      <a:lnTo>
                        <a:pt x="352" y="241"/>
                      </a:lnTo>
                      <a:lnTo>
                        <a:pt x="338" y="127"/>
                      </a:lnTo>
                      <a:lnTo>
                        <a:pt x="248" y="0"/>
                      </a:lnTo>
                      <a:lnTo>
                        <a:pt x="277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5" name="Freeform 173"/>
                <p:cNvSpPr>
                  <a:spLocks/>
                </p:cNvSpPr>
                <p:nvPr/>
              </p:nvSpPr>
              <p:spPr bwMode="auto">
                <a:xfrm>
                  <a:off x="4069" y="3302"/>
                  <a:ext cx="33" cy="42"/>
                </a:xfrm>
                <a:custGeom>
                  <a:avLst/>
                  <a:gdLst>
                    <a:gd name="T0" fmla="*/ 0 w 131"/>
                    <a:gd name="T1" fmla="*/ 0 h 166"/>
                    <a:gd name="T2" fmla="*/ 0 w 131"/>
                    <a:gd name="T3" fmla="*/ 0 h 166"/>
                    <a:gd name="T4" fmla="*/ 0 w 131"/>
                    <a:gd name="T5" fmla="*/ 0 h 166"/>
                    <a:gd name="T6" fmla="*/ 0 w 131"/>
                    <a:gd name="T7" fmla="*/ 0 h 166"/>
                    <a:gd name="T8" fmla="*/ 0 w 131"/>
                    <a:gd name="T9" fmla="*/ 0 h 166"/>
                    <a:gd name="T10" fmla="*/ 0 w 131"/>
                    <a:gd name="T11" fmla="*/ 0 h 166"/>
                    <a:gd name="T12" fmla="*/ 0 w 131"/>
                    <a:gd name="T13" fmla="*/ 0 h 166"/>
                    <a:gd name="T14" fmla="*/ 0 w 131"/>
                    <a:gd name="T15" fmla="*/ 0 h 166"/>
                    <a:gd name="T16" fmla="*/ 0 w 131"/>
                    <a:gd name="T17" fmla="*/ 0 h 166"/>
                    <a:gd name="T18" fmla="*/ 0 w 131"/>
                    <a:gd name="T19" fmla="*/ 0 h 166"/>
                    <a:gd name="T20" fmla="*/ 0 w 131"/>
                    <a:gd name="T21" fmla="*/ 0 h 166"/>
                    <a:gd name="T22" fmla="*/ 0 w 131"/>
                    <a:gd name="T23" fmla="*/ 0 h 166"/>
                    <a:gd name="T24" fmla="*/ 0 w 131"/>
                    <a:gd name="T25" fmla="*/ 0 h 166"/>
                    <a:gd name="T26" fmla="*/ 0 w 131"/>
                    <a:gd name="T27" fmla="*/ 0 h 166"/>
                    <a:gd name="T28" fmla="*/ 0 w 131"/>
                    <a:gd name="T29" fmla="*/ 0 h 166"/>
                    <a:gd name="T30" fmla="*/ 0 w 131"/>
                    <a:gd name="T31" fmla="*/ 0 h 16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1"/>
                    <a:gd name="T49" fmla="*/ 0 h 166"/>
                    <a:gd name="T50" fmla="*/ 131 w 131"/>
                    <a:gd name="T51" fmla="*/ 166 h 16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1" h="166">
                      <a:moveTo>
                        <a:pt x="86" y="0"/>
                      </a:moveTo>
                      <a:lnTo>
                        <a:pt x="17" y="29"/>
                      </a:lnTo>
                      <a:lnTo>
                        <a:pt x="0" y="59"/>
                      </a:lnTo>
                      <a:lnTo>
                        <a:pt x="13" y="99"/>
                      </a:lnTo>
                      <a:lnTo>
                        <a:pt x="36" y="122"/>
                      </a:lnTo>
                      <a:lnTo>
                        <a:pt x="27" y="69"/>
                      </a:lnTo>
                      <a:lnTo>
                        <a:pt x="52" y="57"/>
                      </a:lnTo>
                      <a:lnTo>
                        <a:pt x="51" y="101"/>
                      </a:lnTo>
                      <a:lnTo>
                        <a:pt x="64" y="144"/>
                      </a:lnTo>
                      <a:lnTo>
                        <a:pt x="107" y="166"/>
                      </a:lnTo>
                      <a:lnTo>
                        <a:pt x="131" y="136"/>
                      </a:lnTo>
                      <a:lnTo>
                        <a:pt x="88" y="126"/>
                      </a:lnTo>
                      <a:lnTo>
                        <a:pt x="72" y="70"/>
                      </a:lnTo>
                      <a:lnTo>
                        <a:pt x="111" y="6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6" name="Freeform 174"/>
                <p:cNvSpPr>
                  <a:spLocks/>
                </p:cNvSpPr>
                <p:nvPr/>
              </p:nvSpPr>
              <p:spPr bwMode="auto">
                <a:xfrm>
                  <a:off x="4439" y="3194"/>
                  <a:ext cx="55" cy="80"/>
                </a:xfrm>
                <a:custGeom>
                  <a:avLst/>
                  <a:gdLst>
                    <a:gd name="T0" fmla="*/ 0 w 219"/>
                    <a:gd name="T1" fmla="*/ 0 h 319"/>
                    <a:gd name="T2" fmla="*/ 0 w 219"/>
                    <a:gd name="T3" fmla="*/ 0 h 319"/>
                    <a:gd name="T4" fmla="*/ 0 w 219"/>
                    <a:gd name="T5" fmla="*/ 0 h 319"/>
                    <a:gd name="T6" fmla="*/ 0 w 219"/>
                    <a:gd name="T7" fmla="*/ 0 h 319"/>
                    <a:gd name="T8" fmla="*/ 0 w 219"/>
                    <a:gd name="T9" fmla="*/ 0 h 319"/>
                    <a:gd name="T10" fmla="*/ 0 w 219"/>
                    <a:gd name="T11" fmla="*/ 0 h 319"/>
                    <a:gd name="T12" fmla="*/ 0 w 219"/>
                    <a:gd name="T13" fmla="*/ 0 h 319"/>
                    <a:gd name="T14" fmla="*/ 0 w 219"/>
                    <a:gd name="T15" fmla="*/ 0 h 319"/>
                    <a:gd name="T16" fmla="*/ 0 w 219"/>
                    <a:gd name="T17" fmla="*/ 0 h 319"/>
                    <a:gd name="T18" fmla="*/ 0 w 219"/>
                    <a:gd name="T19" fmla="*/ 0 h 319"/>
                    <a:gd name="T20" fmla="*/ 0 w 219"/>
                    <a:gd name="T21" fmla="*/ 0 h 319"/>
                    <a:gd name="T22" fmla="*/ 0 w 219"/>
                    <a:gd name="T23" fmla="*/ 0 h 319"/>
                    <a:gd name="T24" fmla="*/ 0 w 219"/>
                    <a:gd name="T25" fmla="*/ 0 h 319"/>
                    <a:gd name="T26" fmla="*/ 0 w 219"/>
                    <a:gd name="T27" fmla="*/ 0 h 319"/>
                    <a:gd name="T28" fmla="*/ 0 w 219"/>
                    <a:gd name="T29" fmla="*/ 0 h 319"/>
                    <a:gd name="T30" fmla="*/ 0 w 219"/>
                    <a:gd name="T31" fmla="*/ 0 h 319"/>
                    <a:gd name="T32" fmla="*/ 0 w 219"/>
                    <a:gd name="T33" fmla="*/ 0 h 319"/>
                    <a:gd name="T34" fmla="*/ 0 w 219"/>
                    <a:gd name="T35" fmla="*/ 0 h 319"/>
                    <a:gd name="T36" fmla="*/ 0 w 219"/>
                    <a:gd name="T37" fmla="*/ 0 h 319"/>
                    <a:gd name="T38" fmla="*/ 0 w 219"/>
                    <a:gd name="T39" fmla="*/ 0 h 31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9"/>
                    <a:gd name="T61" fmla="*/ 0 h 319"/>
                    <a:gd name="T62" fmla="*/ 219 w 219"/>
                    <a:gd name="T63" fmla="*/ 319 h 31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9" h="319">
                      <a:moveTo>
                        <a:pt x="152" y="107"/>
                      </a:moveTo>
                      <a:lnTo>
                        <a:pt x="128" y="0"/>
                      </a:lnTo>
                      <a:lnTo>
                        <a:pt x="117" y="73"/>
                      </a:lnTo>
                      <a:lnTo>
                        <a:pt x="87" y="38"/>
                      </a:lnTo>
                      <a:lnTo>
                        <a:pt x="9" y="5"/>
                      </a:lnTo>
                      <a:lnTo>
                        <a:pt x="90" y="79"/>
                      </a:lnTo>
                      <a:lnTo>
                        <a:pt x="0" y="57"/>
                      </a:lnTo>
                      <a:lnTo>
                        <a:pt x="63" y="97"/>
                      </a:lnTo>
                      <a:lnTo>
                        <a:pt x="9" y="104"/>
                      </a:lnTo>
                      <a:lnTo>
                        <a:pt x="48" y="119"/>
                      </a:lnTo>
                      <a:lnTo>
                        <a:pt x="114" y="137"/>
                      </a:lnTo>
                      <a:lnTo>
                        <a:pt x="75" y="158"/>
                      </a:lnTo>
                      <a:lnTo>
                        <a:pt x="145" y="167"/>
                      </a:lnTo>
                      <a:lnTo>
                        <a:pt x="185" y="220"/>
                      </a:lnTo>
                      <a:lnTo>
                        <a:pt x="134" y="211"/>
                      </a:lnTo>
                      <a:lnTo>
                        <a:pt x="195" y="247"/>
                      </a:lnTo>
                      <a:lnTo>
                        <a:pt x="219" y="319"/>
                      </a:lnTo>
                      <a:lnTo>
                        <a:pt x="207" y="205"/>
                      </a:lnTo>
                      <a:lnTo>
                        <a:pt x="152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7" name="Freeform 175"/>
                <p:cNvSpPr>
                  <a:spLocks/>
                </p:cNvSpPr>
                <p:nvPr/>
              </p:nvSpPr>
              <p:spPr bwMode="auto">
                <a:xfrm>
                  <a:off x="4373" y="3320"/>
                  <a:ext cx="23" cy="16"/>
                </a:xfrm>
                <a:custGeom>
                  <a:avLst/>
                  <a:gdLst>
                    <a:gd name="T0" fmla="*/ 0 w 91"/>
                    <a:gd name="T1" fmla="*/ 0 h 63"/>
                    <a:gd name="T2" fmla="*/ 0 w 91"/>
                    <a:gd name="T3" fmla="*/ 0 h 63"/>
                    <a:gd name="T4" fmla="*/ 0 w 91"/>
                    <a:gd name="T5" fmla="*/ 0 h 63"/>
                    <a:gd name="T6" fmla="*/ 0 w 91"/>
                    <a:gd name="T7" fmla="*/ 0 h 63"/>
                    <a:gd name="T8" fmla="*/ 0 w 91"/>
                    <a:gd name="T9" fmla="*/ 0 h 63"/>
                    <a:gd name="T10" fmla="*/ 0 w 91"/>
                    <a:gd name="T11" fmla="*/ 0 h 63"/>
                    <a:gd name="T12" fmla="*/ 0 w 91"/>
                    <a:gd name="T13" fmla="*/ 0 h 63"/>
                    <a:gd name="T14" fmla="*/ 0 w 91"/>
                    <a:gd name="T15" fmla="*/ 0 h 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1"/>
                    <a:gd name="T25" fmla="*/ 0 h 63"/>
                    <a:gd name="T26" fmla="*/ 91 w 91"/>
                    <a:gd name="T27" fmla="*/ 63 h 6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1" h="63">
                      <a:moveTo>
                        <a:pt x="19" y="58"/>
                      </a:moveTo>
                      <a:lnTo>
                        <a:pt x="55" y="63"/>
                      </a:lnTo>
                      <a:lnTo>
                        <a:pt x="91" y="29"/>
                      </a:lnTo>
                      <a:lnTo>
                        <a:pt x="75" y="0"/>
                      </a:lnTo>
                      <a:lnTo>
                        <a:pt x="41" y="40"/>
                      </a:lnTo>
                      <a:lnTo>
                        <a:pt x="0" y="28"/>
                      </a:lnTo>
                      <a:lnTo>
                        <a:pt x="19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8" name="Freeform 176"/>
                <p:cNvSpPr>
                  <a:spLocks/>
                </p:cNvSpPr>
                <p:nvPr/>
              </p:nvSpPr>
              <p:spPr bwMode="auto">
                <a:xfrm>
                  <a:off x="4406" y="3290"/>
                  <a:ext cx="61" cy="154"/>
                </a:xfrm>
                <a:custGeom>
                  <a:avLst/>
                  <a:gdLst>
                    <a:gd name="T0" fmla="*/ 0 w 245"/>
                    <a:gd name="T1" fmla="*/ 0 h 617"/>
                    <a:gd name="T2" fmla="*/ 0 w 245"/>
                    <a:gd name="T3" fmla="*/ 0 h 617"/>
                    <a:gd name="T4" fmla="*/ 0 w 245"/>
                    <a:gd name="T5" fmla="*/ 0 h 617"/>
                    <a:gd name="T6" fmla="*/ 0 w 245"/>
                    <a:gd name="T7" fmla="*/ 0 h 617"/>
                    <a:gd name="T8" fmla="*/ 0 w 245"/>
                    <a:gd name="T9" fmla="*/ 0 h 617"/>
                    <a:gd name="T10" fmla="*/ 0 w 245"/>
                    <a:gd name="T11" fmla="*/ 0 h 617"/>
                    <a:gd name="T12" fmla="*/ 0 w 245"/>
                    <a:gd name="T13" fmla="*/ 0 h 617"/>
                    <a:gd name="T14" fmla="*/ 0 w 245"/>
                    <a:gd name="T15" fmla="*/ 0 h 617"/>
                    <a:gd name="T16" fmla="*/ 0 w 245"/>
                    <a:gd name="T17" fmla="*/ 0 h 617"/>
                    <a:gd name="T18" fmla="*/ 0 w 245"/>
                    <a:gd name="T19" fmla="*/ 0 h 617"/>
                    <a:gd name="T20" fmla="*/ 0 w 245"/>
                    <a:gd name="T21" fmla="*/ 0 h 617"/>
                    <a:gd name="T22" fmla="*/ 0 w 245"/>
                    <a:gd name="T23" fmla="*/ 0 h 617"/>
                    <a:gd name="T24" fmla="*/ 0 w 245"/>
                    <a:gd name="T25" fmla="*/ 0 h 617"/>
                    <a:gd name="T26" fmla="*/ 0 w 245"/>
                    <a:gd name="T27" fmla="*/ 0 h 617"/>
                    <a:gd name="T28" fmla="*/ 0 w 245"/>
                    <a:gd name="T29" fmla="*/ 0 h 617"/>
                    <a:gd name="T30" fmla="*/ 0 w 245"/>
                    <a:gd name="T31" fmla="*/ 0 h 617"/>
                    <a:gd name="T32" fmla="*/ 0 w 245"/>
                    <a:gd name="T33" fmla="*/ 0 h 617"/>
                    <a:gd name="T34" fmla="*/ 0 w 245"/>
                    <a:gd name="T35" fmla="*/ 0 h 6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45"/>
                    <a:gd name="T55" fmla="*/ 0 h 617"/>
                    <a:gd name="T56" fmla="*/ 245 w 245"/>
                    <a:gd name="T57" fmla="*/ 617 h 6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45" h="617">
                      <a:moveTo>
                        <a:pt x="4" y="0"/>
                      </a:moveTo>
                      <a:lnTo>
                        <a:pt x="0" y="63"/>
                      </a:lnTo>
                      <a:lnTo>
                        <a:pt x="28" y="86"/>
                      </a:lnTo>
                      <a:lnTo>
                        <a:pt x="56" y="151"/>
                      </a:lnTo>
                      <a:lnTo>
                        <a:pt x="67" y="248"/>
                      </a:lnTo>
                      <a:lnTo>
                        <a:pt x="94" y="268"/>
                      </a:lnTo>
                      <a:lnTo>
                        <a:pt x="133" y="402"/>
                      </a:lnTo>
                      <a:lnTo>
                        <a:pt x="122" y="438"/>
                      </a:lnTo>
                      <a:lnTo>
                        <a:pt x="155" y="459"/>
                      </a:lnTo>
                      <a:lnTo>
                        <a:pt x="245" y="617"/>
                      </a:lnTo>
                      <a:lnTo>
                        <a:pt x="233" y="544"/>
                      </a:lnTo>
                      <a:lnTo>
                        <a:pt x="196" y="473"/>
                      </a:lnTo>
                      <a:lnTo>
                        <a:pt x="152" y="392"/>
                      </a:lnTo>
                      <a:lnTo>
                        <a:pt x="118" y="248"/>
                      </a:lnTo>
                      <a:lnTo>
                        <a:pt x="85" y="199"/>
                      </a:lnTo>
                      <a:lnTo>
                        <a:pt x="72" y="12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9" name="Freeform 177"/>
                <p:cNvSpPr>
                  <a:spLocks/>
                </p:cNvSpPr>
                <p:nvPr/>
              </p:nvSpPr>
              <p:spPr bwMode="auto">
                <a:xfrm>
                  <a:off x="4493" y="3286"/>
                  <a:ext cx="57" cy="135"/>
                </a:xfrm>
                <a:custGeom>
                  <a:avLst/>
                  <a:gdLst>
                    <a:gd name="T0" fmla="*/ 0 w 229"/>
                    <a:gd name="T1" fmla="*/ 0 h 539"/>
                    <a:gd name="T2" fmla="*/ 0 w 229"/>
                    <a:gd name="T3" fmla="*/ 0 h 539"/>
                    <a:gd name="T4" fmla="*/ 0 w 229"/>
                    <a:gd name="T5" fmla="*/ 0 h 539"/>
                    <a:gd name="T6" fmla="*/ 0 w 229"/>
                    <a:gd name="T7" fmla="*/ 0 h 539"/>
                    <a:gd name="T8" fmla="*/ 0 w 229"/>
                    <a:gd name="T9" fmla="*/ 0 h 539"/>
                    <a:gd name="T10" fmla="*/ 0 w 229"/>
                    <a:gd name="T11" fmla="*/ 0 h 539"/>
                    <a:gd name="T12" fmla="*/ 0 w 229"/>
                    <a:gd name="T13" fmla="*/ 0 h 539"/>
                    <a:gd name="T14" fmla="*/ 0 w 229"/>
                    <a:gd name="T15" fmla="*/ 0 h 539"/>
                    <a:gd name="T16" fmla="*/ 0 w 229"/>
                    <a:gd name="T17" fmla="*/ 0 h 539"/>
                    <a:gd name="T18" fmla="*/ 0 w 229"/>
                    <a:gd name="T19" fmla="*/ 0 h 539"/>
                    <a:gd name="T20" fmla="*/ 0 w 229"/>
                    <a:gd name="T21" fmla="*/ 0 h 539"/>
                    <a:gd name="T22" fmla="*/ 0 w 229"/>
                    <a:gd name="T23" fmla="*/ 0 h 539"/>
                    <a:gd name="T24" fmla="*/ 0 w 229"/>
                    <a:gd name="T25" fmla="*/ 0 h 539"/>
                    <a:gd name="T26" fmla="*/ 0 w 229"/>
                    <a:gd name="T27" fmla="*/ 0 h 539"/>
                    <a:gd name="T28" fmla="*/ 0 w 229"/>
                    <a:gd name="T29" fmla="*/ 0 h 539"/>
                    <a:gd name="T30" fmla="*/ 0 w 229"/>
                    <a:gd name="T31" fmla="*/ 0 h 539"/>
                    <a:gd name="T32" fmla="*/ 0 w 229"/>
                    <a:gd name="T33" fmla="*/ 0 h 539"/>
                    <a:gd name="T34" fmla="*/ 0 w 229"/>
                    <a:gd name="T35" fmla="*/ 0 h 539"/>
                    <a:gd name="T36" fmla="*/ 0 w 229"/>
                    <a:gd name="T37" fmla="*/ 0 h 539"/>
                    <a:gd name="T38" fmla="*/ 0 w 229"/>
                    <a:gd name="T39" fmla="*/ 0 h 539"/>
                    <a:gd name="T40" fmla="*/ 0 w 229"/>
                    <a:gd name="T41" fmla="*/ 0 h 539"/>
                    <a:gd name="T42" fmla="*/ 0 w 229"/>
                    <a:gd name="T43" fmla="*/ 0 h 539"/>
                    <a:gd name="T44" fmla="*/ 0 w 229"/>
                    <a:gd name="T45" fmla="*/ 0 h 539"/>
                    <a:gd name="T46" fmla="*/ 0 w 229"/>
                    <a:gd name="T47" fmla="*/ 0 h 539"/>
                    <a:gd name="T48" fmla="*/ 0 w 229"/>
                    <a:gd name="T49" fmla="*/ 0 h 539"/>
                    <a:gd name="T50" fmla="*/ 0 w 229"/>
                    <a:gd name="T51" fmla="*/ 0 h 539"/>
                    <a:gd name="T52" fmla="*/ 0 w 229"/>
                    <a:gd name="T53" fmla="*/ 0 h 539"/>
                    <a:gd name="T54" fmla="*/ 0 w 229"/>
                    <a:gd name="T55" fmla="*/ 0 h 539"/>
                    <a:gd name="T56" fmla="*/ 0 w 229"/>
                    <a:gd name="T57" fmla="*/ 0 h 539"/>
                    <a:gd name="T58" fmla="*/ 0 w 229"/>
                    <a:gd name="T59" fmla="*/ 0 h 539"/>
                    <a:gd name="T60" fmla="*/ 0 w 229"/>
                    <a:gd name="T61" fmla="*/ 0 h 539"/>
                    <a:gd name="T62" fmla="*/ 0 w 229"/>
                    <a:gd name="T63" fmla="*/ 0 h 539"/>
                    <a:gd name="T64" fmla="*/ 0 w 229"/>
                    <a:gd name="T65" fmla="*/ 0 h 539"/>
                    <a:gd name="T66" fmla="*/ 0 w 229"/>
                    <a:gd name="T67" fmla="*/ 0 h 539"/>
                    <a:gd name="T68" fmla="*/ 0 w 229"/>
                    <a:gd name="T69" fmla="*/ 0 h 5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9"/>
                    <a:gd name="T106" fmla="*/ 0 h 539"/>
                    <a:gd name="T107" fmla="*/ 229 w 229"/>
                    <a:gd name="T108" fmla="*/ 539 h 5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9" h="539">
                      <a:moveTo>
                        <a:pt x="2" y="3"/>
                      </a:moveTo>
                      <a:lnTo>
                        <a:pt x="42" y="0"/>
                      </a:lnTo>
                      <a:lnTo>
                        <a:pt x="62" y="24"/>
                      </a:lnTo>
                      <a:lnTo>
                        <a:pt x="55" y="52"/>
                      </a:lnTo>
                      <a:lnTo>
                        <a:pt x="74" y="57"/>
                      </a:lnTo>
                      <a:lnTo>
                        <a:pt x="80" y="78"/>
                      </a:lnTo>
                      <a:lnTo>
                        <a:pt x="61" y="99"/>
                      </a:lnTo>
                      <a:lnTo>
                        <a:pt x="62" y="72"/>
                      </a:lnTo>
                      <a:lnTo>
                        <a:pt x="40" y="72"/>
                      </a:lnTo>
                      <a:lnTo>
                        <a:pt x="32" y="61"/>
                      </a:lnTo>
                      <a:lnTo>
                        <a:pt x="45" y="38"/>
                      </a:lnTo>
                      <a:lnTo>
                        <a:pt x="13" y="40"/>
                      </a:lnTo>
                      <a:lnTo>
                        <a:pt x="55" y="123"/>
                      </a:lnTo>
                      <a:lnTo>
                        <a:pt x="79" y="148"/>
                      </a:lnTo>
                      <a:lnTo>
                        <a:pt x="71" y="173"/>
                      </a:lnTo>
                      <a:lnTo>
                        <a:pt x="106" y="244"/>
                      </a:lnTo>
                      <a:lnTo>
                        <a:pt x="146" y="286"/>
                      </a:lnTo>
                      <a:lnTo>
                        <a:pt x="147" y="312"/>
                      </a:lnTo>
                      <a:lnTo>
                        <a:pt x="197" y="427"/>
                      </a:lnTo>
                      <a:lnTo>
                        <a:pt x="223" y="489"/>
                      </a:lnTo>
                      <a:lnTo>
                        <a:pt x="229" y="539"/>
                      </a:lnTo>
                      <a:lnTo>
                        <a:pt x="180" y="532"/>
                      </a:lnTo>
                      <a:lnTo>
                        <a:pt x="202" y="502"/>
                      </a:lnTo>
                      <a:lnTo>
                        <a:pt x="187" y="452"/>
                      </a:lnTo>
                      <a:lnTo>
                        <a:pt x="150" y="435"/>
                      </a:lnTo>
                      <a:lnTo>
                        <a:pt x="161" y="417"/>
                      </a:lnTo>
                      <a:lnTo>
                        <a:pt x="135" y="331"/>
                      </a:lnTo>
                      <a:lnTo>
                        <a:pt x="102" y="309"/>
                      </a:lnTo>
                      <a:lnTo>
                        <a:pt x="108" y="276"/>
                      </a:lnTo>
                      <a:lnTo>
                        <a:pt x="61" y="203"/>
                      </a:lnTo>
                      <a:lnTo>
                        <a:pt x="37" y="170"/>
                      </a:lnTo>
                      <a:lnTo>
                        <a:pt x="59" y="147"/>
                      </a:lnTo>
                      <a:lnTo>
                        <a:pt x="0" y="57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0" name="Freeform 178"/>
                <p:cNvSpPr>
                  <a:spLocks/>
                </p:cNvSpPr>
                <p:nvPr/>
              </p:nvSpPr>
              <p:spPr bwMode="auto">
                <a:xfrm>
                  <a:off x="4154" y="3291"/>
                  <a:ext cx="173" cy="151"/>
                </a:xfrm>
                <a:custGeom>
                  <a:avLst/>
                  <a:gdLst>
                    <a:gd name="T0" fmla="*/ 0 w 691"/>
                    <a:gd name="T1" fmla="*/ 0 h 608"/>
                    <a:gd name="T2" fmla="*/ 0 w 691"/>
                    <a:gd name="T3" fmla="*/ 0 h 608"/>
                    <a:gd name="T4" fmla="*/ 0 w 691"/>
                    <a:gd name="T5" fmla="*/ 0 h 608"/>
                    <a:gd name="T6" fmla="*/ 0 w 691"/>
                    <a:gd name="T7" fmla="*/ 0 h 608"/>
                    <a:gd name="T8" fmla="*/ 0 w 691"/>
                    <a:gd name="T9" fmla="*/ 0 h 608"/>
                    <a:gd name="T10" fmla="*/ 0 w 691"/>
                    <a:gd name="T11" fmla="*/ 0 h 608"/>
                    <a:gd name="T12" fmla="*/ 0 w 691"/>
                    <a:gd name="T13" fmla="*/ 0 h 608"/>
                    <a:gd name="T14" fmla="*/ 0 w 691"/>
                    <a:gd name="T15" fmla="*/ 0 h 608"/>
                    <a:gd name="T16" fmla="*/ 0 w 691"/>
                    <a:gd name="T17" fmla="*/ 0 h 608"/>
                    <a:gd name="T18" fmla="*/ 0 w 691"/>
                    <a:gd name="T19" fmla="*/ 0 h 608"/>
                    <a:gd name="T20" fmla="*/ 0 w 691"/>
                    <a:gd name="T21" fmla="*/ 0 h 608"/>
                    <a:gd name="T22" fmla="*/ 0 w 691"/>
                    <a:gd name="T23" fmla="*/ 0 h 608"/>
                    <a:gd name="T24" fmla="*/ 0 w 691"/>
                    <a:gd name="T25" fmla="*/ 0 h 608"/>
                    <a:gd name="T26" fmla="*/ 0 w 691"/>
                    <a:gd name="T27" fmla="*/ 0 h 608"/>
                    <a:gd name="T28" fmla="*/ 0 w 691"/>
                    <a:gd name="T29" fmla="*/ 0 h 608"/>
                    <a:gd name="T30" fmla="*/ 0 w 691"/>
                    <a:gd name="T31" fmla="*/ 0 h 608"/>
                    <a:gd name="T32" fmla="*/ 0 w 691"/>
                    <a:gd name="T33" fmla="*/ 0 h 608"/>
                    <a:gd name="T34" fmla="*/ 0 w 691"/>
                    <a:gd name="T35" fmla="*/ 0 h 608"/>
                    <a:gd name="T36" fmla="*/ 0 w 691"/>
                    <a:gd name="T37" fmla="*/ 0 h 608"/>
                    <a:gd name="T38" fmla="*/ 0 w 691"/>
                    <a:gd name="T39" fmla="*/ 0 h 608"/>
                    <a:gd name="T40" fmla="*/ 0 w 691"/>
                    <a:gd name="T41" fmla="*/ 0 h 608"/>
                    <a:gd name="T42" fmla="*/ 0 w 691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91"/>
                    <a:gd name="T67" fmla="*/ 0 h 608"/>
                    <a:gd name="T68" fmla="*/ 691 w 691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91" h="608">
                      <a:moveTo>
                        <a:pt x="608" y="274"/>
                      </a:moveTo>
                      <a:lnTo>
                        <a:pt x="436" y="76"/>
                      </a:lnTo>
                      <a:lnTo>
                        <a:pt x="308" y="0"/>
                      </a:lnTo>
                      <a:lnTo>
                        <a:pt x="329" y="42"/>
                      </a:lnTo>
                      <a:lnTo>
                        <a:pt x="239" y="13"/>
                      </a:lnTo>
                      <a:lnTo>
                        <a:pt x="81" y="40"/>
                      </a:lnTo>
                      <a:lnTo>
                        <a:pt x="297" y="79"/>
                      </a:lnTo>
                      <a:lnTo>
                        <a:pt x="0" y="99"/>
                      </a:lnTo>
                      <a:lnTo>
                        <a:pt x="194" y="136"/>
                      </a:lnTo>
                      <a:lnTo>
                        <a:pt x="53" y="172"/>
                      </a:lnTo>
                      <a:lnTo>
                        <a:pt x="154" y="197"/>
                      </a:lnTo>
                      <a:lnTo>
                        <a:pt x="344" y="189"/>
                      </a:lnTo>
                      <a:lnTo>
                        <a:pt x="222" y="253"/>
                      </a:lnTo>
                      <a:lnTo>
                        <a:pt x="381" y="238"/>
                      </a:lnTo>
                      <a:lnTo>
                        <a:pt x="466" y="213"/>
                      </a:lnTo>
                      <a:lnTo>
                        <a:pt x="567" y="295"/>
                      </a:lnTo>
                      <a:lnTo>
                        <a:pt x="596" y="358"/>
                      </a:lnTo>
                      <a:lnTo>
                        <a:pt x="652" y="608"/>
                      </a:lnTo>
                      <a:lnTo>
                        <a:pt x="653" y="476"/>
                      </a:lnTo>
                      <a:lnTo>
                        <a:pt x="691" y="551"/>
                      </a:lnTo>
                      <a:lnTo>
                        <a:pt x="608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1" name="Freeform 179"/>
                <p:cNvSpPr>
                  <a:spLocks/>
                </p:cNvSpPr>
                <p:nvPr/>
              </p:nvSpPr>
              <p:spPr bwMode="auto">
                <a:xfrm>
                  <a:off x="4530" y="3087"/>
                  <a:ext cx="123" cy="331"/>
                </a:xfrm>
                <a:custGeom>
                  <a:avLst/>
                  <a:gdLst>
                    <a:gd name="T0" fmla="*/ 0 w 492"/>
                    <a:gd name="T1" fmla="*/ 0 h 1325"/>
                    <a:gd name="T2" fmla="*/ 0 w 492"/>
                    <a:gd name="T3" fmla="*/ 0 h 1325"/>
                    <a:gd name="T4" fmla="*/ 0 w 492"/>
                    <a:gd name="T5" fmla="*/ 0 h 1325"/>
                    <a:gd name="T6" fmla="*/ 0 w 492"/>
                    <a:gd name="T7" fmla="*/ 0 h 1325"/>
                    <a:gd name="T8" fmla="*/ 0 w 492"/>
                    <a:gd name="T9" fmla="*/ 0 h 1325"/>
                    <a:gd name="T10" fmla="*/ 0 w 492"/>
                    <a:gd name="T11" fmla="*/ 0 h 1325"/>
                    <a:gd name="T12" fmla="*/ 0 w 492"/>
                    <a:gd name="T13" fmla="*/ 0 h 1325"/>
                    <a:gd name="T14" fmla="*/ 0 w 492"/>
                    <a:gd name="T15" fmla="*/ 0 h 1325"/>
                    <a:gd name="T16" fmla="*/ 0 w 492"/>
                    <a:gd name="T17" fmla="*/ 0 h 1325"/>
                    <a:gd name="T18" fmla="*/ 0 w 492"/>
                    <a:gd name="T19" fmla="*/ 0 h 1325"/>
                    <a:gd name="T20" fmla="*/ 0 w 492"/>
                    <a:gd name="T21" fmla="*/ 0 h 1325"/>
                    <a:gd name="T22" fmla="*/ 0 w 492"/>
                    <a:gd name="T23" fmla="*/ 0 h 1325"/>
                    <a:gd name="T24" fmla="*/ 0 w 492"/>
                    <a:gd name="T25" fmla="*/ 0 h 1325"/>
                    <a:gd name="T26" fmla="*/ 0 w 492"/>
                    <a:gd name="T27" fmla="*/ 0 h 1325"/>
                    <a:gd name="T28" fmla="*/ 0 w 492"/>
                    <a:gd name="T29" fmla="*/ 0 h 1325"/>
                    <a:gd name="T30" fmla="*/ 0 w 492"/>
                    <a:gd name="T31" fmla="*/ 0 h 1325"/>
                    <a:gd name="T32" fmla="*/ 0 w 492"/>
                    <a:gd name="T33" fmla="*/ 0 h 1325"/>
                    <a:gd name="T34" fmla="*/ 0 w 492"/>
                    <a:gd name="T35" fmla="*/ 0 h 13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92"/>
                    <a:gd name="T55" fmla="*/ 0 h 1325"/>
                    <a:gd name="T56" fmla="*/ 492 w 492"/>
                    <a:gd name="T57" fmla="*/ 1325 h 13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92" h="1325">
                      <a:moveTo>
                        <a:pt x="0" y="0"/>
                      </a:moveTo>
                      <a:lnTo>
                        <a:pt x="150" y="180"/>
                      </a:lnTo>
                      <a:lnTo>
                        <a:pt x="157" y="255"/>
                      </a:lnTo>
                      <a:lnTo>
                        <a:pt x="298" y="681"/>
                      </a:lnTo>
                      <a:lnTo>
                        <a:pt x="303" y="753"/>
                      </a:lnTo>
                      <a:lnTo>
                        <a:pt x="452" y="1104"/>
                      </a:lnTo>
                      <a:lnTo>
                        <a:pt x="443" y="1196"/>
                      </a:lnTo>
                      <a:lnTo>
                        <a:pt x="492" y="1325"/>
                      </a:lnTo>
                      <a:lnTo>
                        <a:pt x="395" y="1259"/>
                      </a:lnTo>
                      <a:lnTo>
                        <a:pt x="289" y="1289"/>
                      </a:lnTo>
                      <a:lnTo>
                        <a:pt x="412" y="1153"/>
                      </a:lnTo>
                      <a:lnTo>
                        <a:pt x="303" y="813"/>
                      </a:lnTo>
                      <a:lnTo>
                        <a:pt x="211" y="717"/>
                      </a:lnTo>
                      <a:lnTo>
                        <a:pt x="237" y="624"/>
                      </a:lnTo>
                      <a:lnTo>
                        <a:pt x="92" y="243"/>
                      </a:lnTo>
                      <a:lnTo>
                        <a:pt x="114" y="1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2" name="Freeform 180"/>
                <p:cNvSpPr>
                  <a:spLocks/>
                </p:cNvSpPr>
                <p:nvPr/>
              </p:nvSpPr>
              <p:spPr bwMode="auto">
                <a:xfrm>
                  <a:off x="4125" y="3330"/>
                  <a:ext cx="57" cy="103"/>
                </a:xfrm>
                <a:custGeom>
                  <a:avLst/>
                  <a:gdLst>
                    <a:gd name="T0" fmla="*/ 0 w 224"/>
                    <a:gd name="T1" fmla="*/ 0 h 411"/>
                    <a:gd name="T2" fmla="*/ 0 w 224"/>
                    <a:gd name="T3" fmla="*/ 0 h 411"/>
                    <a:gd name="T4" fmla="*/ 0 w 224"/>
                    <a:gd name="T5" fmla="*/ 0 h 411"/>
                    <a:gd name="T6" fmla="*/ 0 w 224"/>
                    <a:gd name="T7" fmla="*/ 0 h 411"/>
                    <a:gd name="T8" fmla="*/ 0 w 224"/>
                    <a:gd name="T9" fmla="*/ 0 h 411"/>
                    <a:gd name="T10" fmla="*/ 0 w 224"/>
                    <a:gd name="T11" fmla="*/ 0 h 411"/>
                    <a:gd name="T12" fmla="*/ 0 w 224"/>
                    <a:gd name="T13" fmla="*/ 0 h 411"/>
                    <a:gd name="T14" fmla="*/ 0 w 224"/>
                    <a:gd name="T15" fmla="*/ 0 h 411"/>
                    <a:gd name="T16" fmla="*/ 0 w 224"/>
                    <a:gd name="T17" fmla="*/ 0 h 411"/>
                    <a:gd name="T18" fmla="*/ 0 w 224"/>
                    <a:gd name="T19" fmla="*/ 0 h 411"/>
                    <a:gd name="T20" fmla="*/ 0 w 224"/>
                    <a:gd name="T21" fmla="*/ 0 h 411"/>
                    <a:gd name="T22" fmla="*/ 0 w 224"/>
                    <a:gd name="T23" fmla="*/ 0 h 411"/>
                    <a:gd name="T24" fmla="*/ 0 w 224"/>
                    <a:gd name="T25" fmla="*/ 0 h 4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4"/>
                    <a:gd name="T40" fmla="*/ 0 h 411"/>
                    <a:gd name="T41" fmla="*/ 224 w 224"/>
                    <a:gd name="T42" fmla="*/ 411 h 4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4" h="411">
                      <a:moveTo>
                        <a:pt x="6" y="0"/>
                      </a:moveTo>
                      <a:lnTo>
                        <a:pt x="68" y="99"/>
                      </a:lnTo>
                      <a:lnTo>
                        <a:pt x="116" y="241"/>
                      </a:lnTo>
                      <a:lnTo>
                        <a:pt x="224" y="411"/>
                      </a:lnTo>
                      <a:lnTo>
                        <a:pt x="144" y="380"/>
                      </a:lnTo>
                      <a:lnTo>
                        <a:pt x="149" y="338"/>
                      </a:lnTo>
                      <a:lnTo>
                        <a:pt x="90" y="261"/>
                      </a:lnTo>
                      <a:lnTo>
                        <a:pt x="81" y="192"/>
                      </a:lnTo>
                      <a:lnTo>
                        <a:pt x="39" y="140"/>
                      </a:lnTo>
                      <a:lnTo>
                        <a:pt x="42" y="100"/>
                      </a:lnTo>
                      <a:lnTo>
                        <a:pt x="0" y="3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3" name="Freeform 181"/>
                <p:cNvSpPr>
                  <a:spLocks/>
                </p:cNvSpPr>
                <p:nvPr/>
              </p:nvSpPr>
              <p:spPr bwMode="auto">
                <a:xfrm>
                  <a:off x="4231" y="3356"/>
                  <a:ext cx="67" cy="20"/>
                </a:xfrm>
                <a:custGeom>
                  <a:avLst/>
                  <a:gdLst>
                    <a:gd name="T0" fmla="*/ 0 w 269"/>
                    <a:gd name="T1" fmla="*/ 0 h 80"/>
                    <a:gd name="T2" fmla="*/ 0 w 269"/>
                    <a:gd name="T3" fmla="*/ 0 h 80"/>
                    <a:gd name="T4" fmla="*/ 0 w 269"/>
                    <a:gd name="T5" fmla="*/ 0 h 80"/>
                    <a:gd name="T6" fmla="*/ 0 w 269"/>
                    <a:gd name="T7" fmla="*/ 0 h 80"/>
                    <a:gd name="T8" fmla="*/ 0 w 269"/>
                    <a:gd name="T9" fmla="*/ 0 h 80"/>
                    <a:gd name="T10" fmla="*/ 0 w 269"/>
                    <a:gd name="T11" fmla="*/ 0 h 80"/>
                    <a:gd name="T12" fmla="*/ 0 w 269"/>
                    <a:gd name="T13" fmla="*/ 0 h 80"/>
                    <a:gd name="T14" fmla="*/ 0 w 269"/>
                    <a:gd name="T15" fmla="*/ 0 h 80"/>
                    <a:gd name="T16" fmla="*/ 0 w 269"/>
                    <a:gd name="T17" fmla="*/ 0 h 80"/>
                    <a:gd name="T18" fmla="*/ 0 w 269"/>
                    <a:gd name="T19" fmla="*/ 0 h 80"/>
                    <a:gd name="T20" fmla="*/ 0 w 269"/>
                    <a:gd name="T21" fmla="*/ 0 h 80"/>
                    <a:gd name="T22" fmla="*/ 0 w 269"/>
                    <a:gd name="T23" fmla="*/ 0 h 80"/>
                    <a:gd name="T24" fmla="*/ 0 w 269"/>
                    <a:gd name="T25" fmla="*/ 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9"/>
                    <a:gd name="T40" fmla="*/ 0 h 80"/>
                    <a:gd name="T41" fmla="*/ 269 w 269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9" h="80">
                      <a:moveTo>
                        <a:pt x="251" y="4"/>
                      </a:moveTo>
                      <a:lnTo>
                        <a:pt x="187" y="35"/>
                      </a:lnTo>
                      <a:lnTo>
                        <a:pt x="143" y="11"/>
                      </a:lnTo>
                      <a:lnTo>
                        <a:pt x="80" y="0"/>
                      </a:lnTo>
                      <a:lnTo>
                        <a:pt x="129" y="29"/>
                      </a:lnTo>
                      <a:lnTo>
                        <a:pt x="43" y="43"/>
                      </a:lnTo>
                      <a:lnTo>
                        <a:pt x="0" y="60"/>
                      </a:lnTo>
                      <a:lnTo>
                        <a:pt x="137" y="48"/>
                      </a:lnTo>
                      <a:lnTo>
                        <a:pt x="94" y="80"/>
                      </a:lnTo>
                      <a:lnTo>
                        <a:pt x="167" y="60"/>
                      </a:lnTo>
                      <a:lnTo>
                        <a:pt x="269" y="24"/>
                      </a:lnTo>
                      <a:lnTo>
                        <a:pt x="25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4" name="Freeform 182"/>
                <p:cNvSpPr>
                  <a:spLocks/>
                </p:cNvSpPr>
                <p:nvPr/>
              </p:nvSpPr>
              <p:spPr bwMode="auto">
                <a:xfrm>
                  <a:off x="4468" y="3084"/>
                  <a:ext cx="35" cy="42"/>
                </a:xfrm>
                <a:custGeom>
                  <a:avLst/>
                  <a:gdLst>
                    <a:gd name="T0" fmla="*/ 0 w 141"/>
                    <a:gd name="T1" fmla="*/ 0 h 166"/>
                    <a:gd name="T2" fmla="*/ 0 w 141"/>
                    <a:gd name="T3" fmla="*/ 0 h 166"/>
                    <a:gd name="T4" fmla="*/ 0 w 141"/>
                    <a:gd name="T5" fmla="*/ 0 h 166"/>
                    <a:gd name="T6" fmla="*/ 0 w 141"/>
                    <a:gd name="T7" fmla="*/ 0 h 166"/>
                    <a:gd name="T8" fmla="*/ 0 w 141"/>
                    <a:gd name="T9" fmla="*/ 0 h 166"/>
                    <a:gd name="T10" fmla="*/ 0 w 141"/>
                    <a:gd name="T11" fmla="*/ 0 h 166"/>
                    <a:gd name="T12" fmla="*/ 0 w 141"/>
                    <a:gd name="T13" fmla="*/ 0 h 1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1"/>
                    <a:gd name="T22" fmla="*/ 0 h 166"/>
                    <a:gd name="T23" fmla="*/ 141 w 141"/>
                    <a:gd name="T24" fmla="*/ 166 h 1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1" h="166">
                      <a:moveTo>
                        <a:pt x="71" y="0"/>
                      </a:moveTo>
                      <a:lnTo>
                        <a:pt x="0" y="48"/>
                      </a:lnTo>
                      <a:lnTo>
                        <a:pt x="9" y="148"/>
                      </a:lnTo>
                      <a:lnTo>
                        <a:pt x="84" y="166"/>
                      </a:lnTo>
                      <a:lnTo>
                        <a:pt x="141" y="144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5" name="Freeform 183"/>
                <p:cNvSpPr>
                  <a:spLocks/>
                </p:cNvSpPr>
                <p:nvPr/>
              </p:nvSpPr>
              <p:spPr bwMode="auto">
                <a:xfrm>
                  <a:off x="4091" y="3314"/>
                  <a:ext cx="11" cy="15"/>
                </a:xfrm>
                <a:custGeom>
                  <a:avLst/>
                  <a:gdLst>
                    <a:gd name="T0" fmla="*/ 0 w 46"/>
                    <a:gd name="T1" fmla="*/ 0 h 59"/>
                    <a:gd name="T2" fmla="*/ 0 w 46"/>
                    <a:gd name="T3" fmla="*/ 0 h 59"/>
                    <a:gd name="T4" fmla="*/ 0 w 46"/>
                    <a:gd name="T5" fmla="*/ 0 h 59"/>
                    <a:gd name="T6" fmla="*/ 0 w 46"/>
                    <a:gd name="T7" fmla="*/ 0 h 59"/>
                    <a:gd name="T8" fmla="*/ 0 w 46"/>
                    <a:gd name="T9" fmla="*/ 0 h 59"/>
                    <a:gd name="T10" fmla="*/ 0 w 46"/>
                    <a:gd name="T11" fmla="*/ 0 h 59"/>
                    <a:gd name="T12" fmla="*/ 0 w 46"/>
                    <a:gd name="T13" fmla="*/ 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"/>
                    <a:gd name="T22" fmla="*/ 0 h 59"/>
                    <a:gd name="T23" fmla="*/ 46 w 46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" h="59">
                      <a:moveTo>
                        <a:pt x="23" y="0"/>
                      </a:moveTo>
                      <a:lnTo>
                        <a:pt x="0" y="24"/>
                      </a:lnTo>
                      <a:lnTo>
                        <a:pt x="19" y="57"/>
                      </a:lnTo>
                      <a:lnTo>
                        <a:pt x="36" y="59"/>
                      </a:lnTo>
                      <a:lnTo>
                        <a:pt x="46" y="2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6" name="Freeform 184"/>
                <p:cNvSpPr>
                  <a:spLocks/>
                </p:cNvSpPr>
                <p:nvPr/>
              </p:nvSpPr>
              <p:spPr bwMode="auto">
                <a:xfrm>
                  <a:off x="4001" y="2803"/>
                  <a:ext cx="222" cy="40"/>
                </a:xfrm>
                <a:custGeom>
                  <a:avLst/>
                  <a:gdLst>
                    <a:gd name="T0" fmla="*/ 0 w 885"/>
                    <a:gd name="T1" fmla="*/ 0 h 162"/>
                    <a:gd name="T2" fmla="*/ 0 w 885"/>
                    <a:gd name="T3" fmla="*/ 0 h 162"/>
                    <a:gd name="T4" fmla="*/ 0 w 885"/>
                    <a:gd name="T5" fmla="*/ 0 h 162"/>
                    <a:gd name="T6" fmla="*/ 0 w 885"/>
                    <a:gd name="T7" fmla="*/ 0 h 162"/>
                    <a:gd name="T8" fmla="*/ 0 w 885"/>
                    <a:gd name="T9" fmla="*/ 0 h 162"/>
                    <a:gd name="T10" fmla="*/ 0 w 885"/>
                    <a:gd name="T11" fmla="*/ 0 h 162"/>
                    <a:gd name="T12" fmla="*/ 0 w 885"/>
                    <a:gd name="T13" fmla="*/ 0 h 162"/>
                    <a:gd name="T14" fmla="*/ 0 w 885"/>
                    <a:gd name="T15" fmla="*/ 0 h 162"/>
                    <a:gd name="T16" fmla="*/ 0 w 885"/>
                    <a:gd name="T17" fmla="*/ 0 h 162"/>
                    <a:gd name="T18" fmla="*/ 0 w 885"/>
                    <a:gd name="T19" fmla="*/ 0 h 162"/>
                    <a:gd name="T20" fmla="*/ 0 w 885"/>
                    <a:gd name="T21" fmla="*/ 0 h 162"/>
                    <a:gd name="T22" fmla="*/ 0 w 885"/>
                    <a:gd name="T23" fmla="*/ 0 h 162"/>
                    <a:gd name="T24" fmla="*/ 0 w 885"/>
                    <a:gd name="T25" fmla="*/ 0 h 162"/>
                    <a:gd name="T26" fmla="*/ 0 w 885"/>
                    <a:gd name="T27" fmla="*/ 0 h 162"/>
                    <a:gd name="T28" fmla="*/ 0 w 885"/>
                    <a:gd name="T29" fmla="*/ 0 h 162"/>
                    <a:gd name="T30" fmla="*/ 0 w 885"/>
                    <a:gd name="T31" fmla="*/ 0 h 162"/>
                    <a:gd name="T32" fmla="*/ 0 w 885"/>
                    <a:gd name="T33" fmla="*/ 0 h 1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85"/>
                    <a:gd name="T52" fmla="*/ 0 h 162"/>
                    <a:gd name="T53" fmla="*/ 885 w 885"/>
                    <a:gd name="T54" fmla="*/ 162 h 1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85" h="162">
                      <a:moveTo>
                        <a:pt x="0" y="145"/>
                      </a:moveTo>
                      <a:lnTo>
                        <a:pt x="122" y="115"/>
                      </a:lnTo>
                      <a:lnTo>
                        <a:pt x="39" y="33"/>
                      </a:lnTo>
                      <a:lnTo>
                        <a:pt x="297" y="90"/>
                      </a:lnTo>
                      <a:lnTo>
                        <a:pt x="256" y="0"/>
                      </a:lnTo>
                      <a:lnTo>
                        <a:pt x="450" y="43"/>
                      </a:lnTo>
                      <a:lnTo>
                        <a:pt x="655" y="39"/>
                      </a:lnTo>
                      <a:lnTo>
                        <a:pt x="885" y="125"/>
                      </a:lnTo>
                      <a:lnTo>
                        <a:pt x="559" y="66"/>
                      </a:lnTo>
                      <a:lnTo>
                        <a:pt x="596" y="105"/>
                      </a:lnTo>
                      <a:lnTo>
                        <a:pt x="322" y="39"/>
                      </a:lnTo>
                      <a:lnTo>
                        <a:pt x="359" y="105"/>
                      </a:lnTo>
                      <a:lnTo>
                        <a:pt x="458" y="162"/>
                      </a:lnTo>
                      <a:lnTo>
                        <a:pt x="177" y="96"/>
                      </a:lnTo>
                      <a:lnTo>
                        <a:pt x="217" y="142"/>
                      </a:lnTo>
                      <a:lnTo>
                        <a:pt x="0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7" name="Freeform 185"/>
                <p:cNvSpPr>
                  <a:spLocks/>
                </p:cNvSpPr>
                <p:nvPr/>
              </p:nvSpPr>
              <p:spPr bwMode="auto">
                <a:xfrm>
                  <a:off x="3887" y="3015"/>
                  <a:ext cx="501" cy="99"/>
                </a:xfrm>
                <a:custGeom>
                  <a:avLst/>
                  <a:gdLst>
                    <a:gd name="T0" fmla="*/ 0 w 2005"/>
                    <a:gd name="T1" fmla="*/ 0 h 396"/>
                    <a:gd name="T2" fmla="*/ 0 w 2005"/>
                    <a:gd name="T3" fmla="*/ 0 h 396"/>
                    <a:gd name="T4" fmla="*/ 0 w 2005"/>
                    <a:gd name="T5" fmla="*/ 0 h 396"/>
                    <a:gd name="T6" fmla="*/ 0 w 2005"/>
                    <a:gd name="T7" fmla="*/ 0 h 396"/>
                    <a:gd name="T8" fmla="*/ 0 w 2005"/>
                    <a:gd name="T9" fmla="*/ 0 h 396"/>
                    <a:gd name="T10" fmla="*/ 0 w 2005"/>
                    <a:gd name="T11" fmla="*/ 0 h 396"/>
                    <a:gd name="T12" fmla="*/ 0 w 2005"/>
                    <a:gd name="T13" fmla="*/ 0 h 396"/>
                    <a:gd name="T14" fmla="*/ 0 w 2005"/>
                    <a:gd name="T15" fmla="*/ 0 h 396"/>
                    <a:gd name="T16" fmla="*/ 0 w 2005"/>
                    <a:gd name="T17" fmla="*/ 0 h 396"/>
                    <a:gd name="T18" fmla="*/ 0 w 2005"/>
                    <a:gd name="T19" fmla="*/ 0 h 396"/>
                    <a:gd name="T20" fmla="*/ 0 w 2005"/>
                    <a:gd name="T21" fmla="*/ 0 h 396"/>
                    <a:gd name="T22" fmla="*/ 0 w 2005"/>
                    <a:gd name="T23" fmla="*/ 0 h 396"/>
                    <a:gd name="T24" fmla="*/ 0 w 2005"/>
                    <a:gd name="T25" fmla="*/ 0 h 396"/>
                    <a:gd name="T26" fmla="*/ 0 w 2005"/>
                    <a:gd name="T27" fmla="*/ 0 h 396"/>
                    <a:gd name="T28" fmla="*/ 0 w 2005"/>
                    <a:gd name="T29" fmla="*/ 0 h 396"/>
                    <a:gd name="T30" fmla="*/ 0 w 2005"/>
                    <a:gd name="T31" fmla="*/ 0 h 396"/>
                    <a:gd name="T32" fmla="*/ 0 w 2005"/>
                    <a:gd name="T33" fmla="*/ 0 h 396"/>
                    <a:gd name="T34" fmla="*/ 0 w 2005"/>
                    <a:gd name="T35" fmla="*/ 0 h 396"/>
                    <a:gd name="T36" fmla="*/ 0 w 2005"/>
                    <a:gd name="T37" fmla="*/ 0 h 396"/>
                    <a:gd name="T38" fmla="*/ 0 w 2005"/>
                    <a:gd name="T39" fmla="*/ 0 h 396"/>
                    <a:gd name="T40" fmla="*/ 0 w 2005"/>
                    <a:gd name="T41" fmla="*/ 0 h 396"/>
                    <a:gd name="T42" fmla="*/ 0 w 2005"/>
                    <a:gd name="T43" fmla="*/ 0 h 396"/>
                    <a:gd name="T44" fmla="*/ 0 w 2005"/>
                    <a:gd name="T45" fmla="*/ 0 h 396"/>
                    <a:gd name="T46" fmla="*/ 0 w 2005"/>
                    <a:gd name="T47" fmla="*/ 0 h 396"/>
                    <a:gd name="T48" fmla="*/ 0 w 2005"/>
                    <a:gd name="T49" fmla="*/ 0 h 396"/>
                    <a:gd name="T50" fmla="*/ 0 w 2005"/>
                    <a:gd name="T51" fmla="*/ 0 h 396"/>
                    <a:gd name="T52" fmla="*/ 0 w 2005"/>
                    <a:gd name="T53" fmla="*/ 0 h 396"/>
                    <a:gd name="T54" fmla="*/ 0 w 2005"/>
                    <a:gd name="T55" fmla="*/ 0 h 396"/>
                    <a:gd name="T56" fmla="*/ 0 w 2005"/>
                    <a:gd name="T57" fmla="*/ 0 h 396"/>
                    <a:gd name="T58" fmla="*/ 0 w 2005"/>
                    <a:gd name="T59" fmla="*/ 0 h 396"/>
                    <a:gd name="T60" fmla="*/ 0 w 2005"/>
                    <a:gd name="T61" fmla="*/ 0 h 396"/>
                    <a:gd name="T62" fmla="*/ 0 w 2005"/>
                    <a:gd name="T63" fmla="*/ 0 h 396"/>
                    <a:gd name="T64" fmla="*/ 0 w 2005"/>
                    <a:gd name="T65" fmla="*/ 0 h 396"/>
                    <a:gd name="T66" fmla="*/ 0 w 2005"/>
                    <a:gd name="T67" fmla="*/ 0 h 3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05"/>
                    <a:gd name="T103" fmla="*/ 0 h 396"/>
                    <a:gd name="T104" fmla="*/ 2005 w 2005"/>
                    <a:gd name="T105" fmla="*/ 396 h 3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05" h="396">
                      <a:moveTo>
                        <a:pt x="0" y="0"/>
                      </a:moveTo>
                      <a:lnTo>
                        <a:pt x="142" y="43"/>
                      </a:lnTo>
                      <a:lnTo>
                        <a:pt x="375" y="53"/>
                      </a:lnTo>
                      <a:lnTo>
                        <a:pt x="287" y="92"/>
                      </a:lnTo>
                      <a:lnTo>
                        <a:pt x="398" y="105"/>
                      </a:lnTo>
                      <a:lnTo>
                        <a:pt x="559" y="105"/>
                      </a:lnTo>
                      <a:lnTo>
                        <a:pt x="487" y="172"/>
                      </a:lnTo>
                      <a:lnTo>
                        <a:pt x="615" y="208"/>
                      </a:lnTo>
                      <a:lnTo>
                        <a:pt x="536" y="231"/>
                      </a:lnTo>
                      <a:lnTo>
                        <a:pt x="718" y="241"/>
                      </a:lnTo>
                      <a:lnTo>
                        <a:pt x="685" y="297"/>
                      </a:lnTo>
                      <a:lnTo>
                        <a:pt x="938" y="270"/>
                      </a:lnTo>
                      <a:lnTo>
                        <a:pt x="1093" y="274"/>
                      </a:lnTo>
                      <a:lnTo>
                        <a:pt x="982" y="336"/>
                      </a:lnTo>
                      <a:lnTo>
                        <a:pt x="1363" y="313"/>
                      </a:lnTo>
                      <a:lnTo>
                        <a:pt x="1277" y="360"/>
                      </a:lnTo>
                      <a:lnTo>
                        <a:pt x="1580" y="327"/>
                      </a:lnTo>
                      <a:lnTo>
                        <a:pt x="2005" y="237"/>
                      </a:lnTo>
                      <a:lnTo>
                        <a:pt x="1611" y="396"/>
                      </a:lnTo>
                      <a:lnTo>
                        <a:pt x="1050" y="396"/>
                      </a:lnTo>
                      <a:lnTo>
                        <a:pt x="1186" y="350"/>
                      </a:lnTo>
                      <a:lnTo>
                        <a:pt x="922" y="360"/>
                      </a:lnTo>
                      <a:lnTo>
                        <a:pt x="990" y="297"/>
                      </a:lnTo>
                      <a:lnTo>
                        <a:pt x="625" y="333"/>
                      </a:lnTo>
                      <a:lnTo>
                        <a:pt x="662" y="257"/>
                      </a:lnTo>
                      <a:lnTo>
                        <a:pt x="412" y="247"/>
                      </a:lnTo>
                      <a:lnTo>
                        <a:pt x="454" y="208"/>
                      </a:lnTo>
                      <a:lnTo>
                        <a:pt x="356" y="169"/>
                      </a:lnTo>
                      <a:lnTo>
                        <a:pt x="468" y="129"/>
                      </a:lnTo>
                      <a:lnTo>
                        <a:pt x="178" y="122"/>
                      </a:lnTo>
                      <a:lnTo>
                        <a:pt x="257" y="63"/>
                      </a:lnTo>
                      <a:lnTo>
                        <a:pt x="105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8" name="Freeform 186"/>
                <p:cNvSpPr>
                  <a:spLocks/>
                </p:cNvSpPr>
                <p:nvPr/>
              </p:nvSpPr>
              <p:spPr bwMode="auto">
                <a:xfrm>
                  <a:off x="4053" y="2928"/>
                  <a:ext cx="153" cy="68"/>
                </a:xfrm>
                <a:custGeom>
                  <a:avLst/>
                  <a:gdLst>
                    <a:gd name="T0" fmla="*/ 0 w 612"/>
                    <a:gd name="T1" fmla="*/ 0 h 270"/>
                    <a:gd name="T2" fmla="*/ 0 w 612"/>
                    <a:gd name="T3" fmla="*/ 0 h 270"/>
                    <a:gd name="T4" fmla="*/ 0 w 612"/>
                    <a:gd name="T5" fmla="*/ 0 h 270"/>
                    <a:gd name="T6" fmla="*/ 0 w 612"/>
                    <a:gd name="T7" fmla="*/ 0 h 270"/>
                    <a:gd name="T8" fmla="*/ 0 w 612"/>
                    <a:gd name="T9" fmla="*/ 0 h 270"/>
                    <a:gd name="T10" fmla="*/ 0 w 612"/>
                    <a:gd name="T11" fmla="*/ 0 h 270"/>
                    <a:gd name="T12" fmla="*/ 0 w 612"/>
                    <a:gd name="T13" fmla="*/ 0 h 270"/>
                    <a:gd name="T14" fmla="*/ 0 w 612"/>
                    <a:gd name="T15" fmla="*/ 0 h 270"/>
                    <a:gd name="T16" fmla="*/ 0 w 612"/>
                    <a:gd name="T17" fmla="*/ 0 h 270"/>
                    <a:gd name="T18" fmla="*/ 0 w 612"/>
                    <a:gd name="T19" fmla="*/ 0 h 270"/>
                    <a:gd name="T20" fmla="*/ 0 w 612"/>
                    <a:gd name="T21" fmla="*/ 0 h 270"/>
                    <a:gd name="T22" fmla="*/ 0 w 612"/>
                    <a:gd name="T23" fmla="*/ 0 h 270"/>
                    <a:gd name="T24" fmla="*/ 0 w 612"/>
                    <a:gd name="T25" fmla="*/ 0 h 270"/>
                    <a:gd name="T26" fmla="*/ 0 w 612"/>
                    <a:gd name="T27" fmla="*/ 0 h 270"/>
                    <a:gd name="T28" fmla="*/ 0 w 612"/>
                    <a:gd name="T29" fmla="*/ 0 h 270"/>
                    <a:gd name="T30" fmla="*/ 0 w 612"/>
                    <a:gd name="T31" fmla="*/ 0 h 27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12"/>
                    <a:gd name="T49" fmla="*/ 0 h 270"/>
                    <a:gd name="T50" fmla="*/ 612 w 612"/>
                    <a:gd name="T51" fmla="*/ 270 h 27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12" h="270">
                      <a:moveTo>
                        <a:pt x="484" y="53"/>
                      </a:moveTo>
                      <a:lnTo>
                        <a:pt x="383" y="0"/>
                      </a:lnTo>
                      <a:lnTo>
                        <a:pt x="402" y="40"/>
                      </a:lnTo>
                      <a:lnTo>
                        <a:pt x="300" y="40"/>
                      </a:lnTo>
                      <a:lnTo>
                        <a:pt x="224" y="80"/>
                      </a:lnTo>
                      <a:lnTo>
                        <a:pt x="115" y="73"/>
                      </a:lnTo>
                      <a:lnTo>
                        <a:pt x="46" y="69"/>
                      </a:lnTo>
                      <a:lnTo>
                        <a:pt x="105" y="156"/>
                      </a:lnTo>
                      <a:lnTo>
                        <a:pt x="0" y="181"/>
                      </a:lnTo>
                      <a:lnTo>
                        <a:pt x="154" y="230"/>
                      </a:lnTo>
                      <a:lnTo>
                        <a:pt x="63" y="270"/>
                      </a:lnTo>
                      <a:lnTo>
                        <a:pt x="465" y="218"/>
                      </a:lnTo>
                      <a:lnTo>
                        <a:pt x="402" y="123"/>
                      </a:lnTo>
                      <a:lnTo>
                        <a:pt x="612" y="119"/>
                      </a:lnTo>
                      <a:lnTo>
                        <a:pt x="484" y="5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9" name="Freeform 187"/>
                <p:cNvSpPr>
                  <a:spLocks/>
                </p:cNvSpPr>
                <p:nvPr/>
              </p:nvSpPr>
              <p:spPr bwMode="auto">
                <a:xfrm>
                  <a:off x="4065" y="2936"/>
                  <a:ext cx="306" cy="75"/>
                </a:xfrm>
                <a:custGeom>
                  <a:avLst/>
                  <a:gdLst>
                    <a:gd name="T0" fmla="*/ 0 w 1222"/>
                    <a:gd name="T1" fmla="*/ 0 h 299"/>
                    <a:gd name="T2" fmla="*/ 0 w 1222"/>
                    <a:gd name="T3" fmla="*/ 0 h 299"/>
                    <a:gd name="T4" fmla="*/ 0 w 1222"/>
                    <a:gd name="T5" fmla="*/ 0 h 299"/>
                    <a:gd name="T6" fmla="*/ 0 w 1222"/>
                    <a:gd name="T7" fmla="*/ 0 h 299"/>
                    <a:gd name="T8" fmla="*/ 0 w 1222"/>
                    <a:gd name="T9" fmla="*/ 0 h 299"/>
                    <a:gd name="T10" fmla="*/ 0 w 1222"/>
                    <a:gd name="T11" fmla="*/ 0 h 299"/>
                    <a:gd name="T12" fmla="*/ 0 w 1222"/>
                    <a:gd name="T13" fmla="*/ 0 h 299"/>
                    <a:gd name="T14" fmla="*/ 0 w 1222"/>
                    <a:gd name="T15" fmla="*/ 0 h 299"/>
                    <a:gd name="T16" fmla="*/ 0 w 1222"/>
                    <a:gd name="T17" fmla="*/ 0 h 299"/>
                    <a:gd name="T18" fmla="*/ 0 w 1222"/>
                    <a:gd name="T19" fmla="*/ 0 h 299"/>
                    <a:gd name="T20" fmla="*/ 0 w 1222"/>
                    <a:gd name="T21" fmla="*/ 0 h 299"/>
                    <a:gd name="T22" fmla="*/ 0 w 1222"/>
                    <a:gd name="T23" fmla="*/ 0 h 299"/>
                    <a:gd name="T24" fmla="*/ 0 w 1222"/>
                    <a:gd name="T25" fmla="*/ 0 h 299"/>
                    <a:gd name="T26" fmla="*/ 0 w 1222"/>
                    <a:gd name="T27" fmla="*/ 0 h 299"/>
                    <a:gd name="T28" fmla="*/ 0 w 1222"/>
                    <a:gd name="T29" fmla="*/ 0 h 299"/>
                    <a:gd name="T30" fmla="*/ 0 w 1222"/>
                    <a:gd name="T31" fmla="*/ 0 h 299"/>
                    <a:gd name="T32" fmla="*/ 0 w 1222"/>
                    <a:gd name="T33" fmla="*/ 0 h 299"/>
                    <a:gd name="T34" fmla="*/ 0 w 1222"/>
                    <a:gd name="T35" fmla="*/ 0 h 299"/>
                    <a:gd name="T36" fmla="*/ 0 w 1222"/>
                    <a:gd name="T37" fmla="*/ 0 h 299"/>
                    <a:gd name="T38" fmla="*/ 0 w 1222"/>
                    <a:gd name="T39" fmla="*/ 0 h 299"/>
                    <a:gd name="T40" fmla="*/ 0 w 1222"/>
                    <a:gd name="T41" fmla="*/ 0 h 299"/>
                    <a:gd name="T42" fmla="*/ 0 w 1222"/>
                    <a:gd name="T43" fmla="*/ 0 h 299"/>
                    <a:gd name="T44" fmla="*/ 0 w 1222"/>
                    <a:gd name="T45" fmla="*/ 0 h 299"/>
                    <a:gd name="T46" fmla="*/ 0 w 1222"/>
                    <a:gd name="T47" fmla="*/ 0 h 299"/>
                    <a:gd name="T48" fmla="*/ 0 w 1222"/>
                    <a:gd name="T49" fmla="*/ 0 h 299"/>
                    <a:gd name="T50" fmla="*/ 0 w 1222"/>
                    <a:gd name="T51" fmla="*/ 0 h 299"/>
                    <a:gd name="T52" fmla="*/ 0 w 1222"/>
                    <a:gd name="T53" fmla="*/ 0 h 299"/>
                    <a:gd name="T54" fmla="*/ 0 w 1222"/>
                    <a:gd name="T55" fmla="*/ 0 h 299"/>
                    <a:gd name="T56" fmla="*/ 0 w 1222"/>
                    <a:gd name="T57" fmla="*/ 0 h 299"/>
                    <a:gd name="T58" fmla="*/ 0 w 1222"/>
                    <a:gd name="T59" fmla="*/ 0 h 299"/>
                    <a:gd name="T60" fmla="*/ 0 w 1222"/>
                    <a:gd name="T61" fmla="*/ 0 h 299"/>
                    <a:gd name="T62" fmla="*/ 0 w 1222"/>
                    <a:gd name="T63" fmla="*/ 0 h 299"/>
                    <a:gd name="T64" fmla="*/ 0 w 1222"/>
                    <a:gd name="T65" fmla="*/ 0 h 299"/>
                    <a:gd name="T66" fmla="*/ 0 w 1222"/>
                    <a:gd name="T67" fmla="*/ 0 h 2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2"/>
                    <a:gd name="T103" fmla="*/ 0 h 299"/>
                    <a:gd name="T104" fmla="*/ 1222 w 1222"/>
                    <a:gd name="T105" fmla="*/ 299 h 2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2" h="299">
                      <a:moveTo>
                        <a:pt x="1049" y="199"/>
                      </a:moveTo>
                      <a:lnTo>
                        <a:pt x="909" y="274"/>
                      </a:lnTo>
                      <a:lnTo>
                        <a:pt x="730" y="299"/>
                      </a:lnTo>
                      <a:lnTo>
                        <a:pt x="805" y="244"/>
                      </a:lnTo>
                      <a:lnTo>
                        <a:pt x="636" y="284"/>
                      </a:lnTo>
                      <a:lnTo>
                        <a:pt x="403" y="279"/>
                      </a:lnTo>
                      <a:lnTo>
                        <a:pt x="531" y="239"/>
                      </a:lnTo>
                      <a:lnTo>
                        <a:pt x="398" y="230"/>
                      </a:lnTo>
                      <a:lnTo>
                        <a:pt x="25" y="239"/>
                      </a:lnTo>
                      <a:lnTo>
                        <a:pt x="189" y="204"/>
                      </a:lnTo>
                      <a:lnTo>
                        <a:pt x="0" y="155"/>
                      </a:lnTo>
                      <a:lnTo>
                        <a:pt x="95" y="135"/>
                      </a:lnTo>
                      <a:lnTo>
                        <a:pt x="45" y="90"/>
                      </a:lnTo>
                      <a:lnTo>
                        <a:pt x="144" y="80"/>
                      </a:lnTo>
                      <a:lnTo>
                        <a:pt x="269" y="110"/>
                      </a:lnTo>
                      <a:lnTo>
                        <a:pt x="214" y="60"/>
                      </a:lnTo>
                      <a:lnTo>
                        <a:pt x="293" y="31"/>
                      </a:lnTo>
                      <a:lnTo>
                        <a:pt x="502" y="65"/>
                      </a:lnTo>
                      <a:lnTo>
                        <a:pt x="383" y="10"/>
                      </a:lnTo>
                      <a:lnTo>
                        <a:pt x="452" y="0"/>
                      </a:lnTo>
                      <a:lnTo>
                        <a:pt x="616" y="55"/>
                      </a:lnTo>
                      <a:lnTo>
                        <a:pt x="596" y="10"/>
                      </a:lnTo>
                      <a:lnTo>
                        <a:pt x="745" y="70"/>
                      </a:lnTo>
                      <a:lnTo>
                        <a:pt x="844" y="110"/>
                      </a:lnTo>
                      <a:lnTo>
                        <a:pt x="1043" y="114"/>
                      </a:lnTo>
                      <a:lnTo>
                        <a:pt x="914" y="155"/>
                      </a:lnTo>
                      <a:lnTo>
                        <a:pt x="691" y="145"/>
                      </a:lnTo>
                      <a:lnTo>
                        <a:pt x="393" y="129"/>
                      </a:lnTo>
                      <a:lnTo>
                        <a:pt x="790" y="194"/>
                      </a:lnTo>
                      <a:lnTo>
                        <a:pt x="953" y="204"/>
                      </a:lnTo>
                      <a:lnTo>
                        <a:pt x="1083" y="165"/>
                      </a:lnTo>
                      <a:lnTo>
                        <a:pt x="1222" y="239"/>
                      </a:lnTo>
                      <a:lnTo>
                        <a:pt x="1049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0" name="Freeform 188"/>
                <p:cNvSpPr>
                  <a:spLocks/>
                </p:cNvSpPr>
                <p:nvPr/>
              </p:nvSpPr>
              <p:spPr bwMode="auto">
                <a:xfrm>
                  <a:off x="4345" y="2858"/>
                  <a:ext cx="179" cy="190"/>
                </a:xfrm>
                <a:custGeom>
                  <a:avLst/>
                  <a:gdLst>
                    <a:gd name="T0" fmla="*/ 0 w 718"/>
                    <a:gd name="T1" fmla="*/ 0 h 758"/>
                    <a:gd name="T2" fmla="*/ 0 w 718"/>
                    <a:gd name="T3" fmla="*/ 0 h 758"/>
                    <a:gd name="T4" fmla="*/ 0 w 718"/>
                    <a:gd name="T5" fmla="*/ 0 h 758"/>
                    <a:gd name="T6" fmla="*/ 0 w 718"/>
                    <a:gd name="T7" fmla="*/ 0 h 758"/>
                    <a:gd name="T8" fmla="*/ 0 w 718"/>
                    <a:gd name="T9" fmla="*/ 0 h 758"/>
                    <a:gd name="T10" fmla="*/ 0 w 718"/>
                    <a:gd name="T11" fmla="*/ 0 h 758"/>
                    <a:gd name="T12" fmla="*/ 0 w 718"/>
                    <a:gd name="T13" fmla="*/ 0 h 758"/>
                    <a:gd name="T14" fmla="*/ 0 w 718"/>
                    <a:gd name="T15" fmla="*/ 0 h 758"/>
                    <a:gd name="T16" fmla="*/ 0 w 718"/>
                    <a:gd name="T17" fmla="*/ 0 h 758"/>
                    <a:gd name="T18" fmla="*/ 0 w 718"/>
                    <a:gd name="T19" fmla="*/ 0 h 758"/>
                    <a:gd name="T20" fmla="*/ 0 w 718"/>
                    <a:gd name="T21" fmla="*/ 0 h 758"/>
                    <a:gd name="T22" fmla="*/ 0 w 718"/>
                    <a:gd name="T23" fmla="*/ 0 h 758"/>
                    <a:gd name="T24" fmla="*/ 0 w 718"/>
                    <a:gd name="T25" fmla="*/ 0 h 758"/>
                    <a:gd name="T26" fmla="*/ 0 w 718"/>
                    <a:gd name="T27" fmla="*/ 0 h 758"/>
                    <a:gd name="T28" fmla="*/ 0 w 718"/>
                    <a:gd name="T29" fmla="*/ 0 h 758"/>
                    <a:gd name="T30" fmla="*/ 0 w 718"/>
                    <a:gd name="T31" fmla="*/ 0 h 758"/>
                    <a:gd name="T32" fmla="*/ 0 w 718"/>
                    <a:gd name="T33" fmla="*/ 0 h 758"/>
                    <a:gd name="T34" fmla="*/ 0 w 718"/>
                    <a:gd name="T35" fmla="*/ 0 h 758"/>
                    <a:gd name="T36" fmla="*/ 0 w 718"/>
                    <a:gd name="T37" fmla="*/ 0 h 758"/>
                    <a:gd name="T38" fmla="*/ 0 w 718"/>
                    <a:gd name="T39" fmla="*/ 0 h 758"/>
                    <a:gd name="T40" fmla="*/ 0 w 718"/>
                    <a:gd name="T41" fmla="*/ 0 h 75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8"/>
                    <a:gd name="T64" fmla="*/ 0 h 758"/>
                    <a:gd name="T65" fmla="*/ 718 w 718"/>
                    <a:gd name="T66" fmla="*/ 758 h 75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8" h="758">
                      <a:moveTo>
                        <a:pt x="0" y="0"/>
                      </a:moveTo>
                      <a:lnTo>
                        <a:pt x="94" y="130"/>
                      </a:lnTo>
                      <a:lnTo>
                        <a:pt x="280" y="220"/>
                      </a:lnTo>
                      <a:lnTo>
                        <a:pt x="407" y="308"/>
                      </a:lnTo>
                      <a:lnTo>
                        <a:pt x="488" y="474"/>
                      </a:lnTo>
                      <a:lnTo>
                        <a:pt x="348" y="357"/>
                      </a:lnTo>
                      <a:lnTo>
                        <a:pt x="468" y="494"/>
                      </a:lnTo>
                      <a:lnTo>
                        <a:pt x="571" y="622"/>
                      </a:lnTo>
                      <a:lnTo>
                        <a:pt x="575" y="518"/>
                      </a:lnTo>
                      <a:lnTo>
                        <a:pt x="615" y="688"/>
                      </a:lnTo>
                      <a:lnTo>
                        <a:pt x="668" y="688"/>
                      </a:lnTo>
                      <a:lnTo>
                        <a:pt x="698" y="758"/>
                      </a:lnTo>
                      <a:lnTo>
                        <a:pt x="718" y="612"/>
                      </a:lnTo>
                      <a:lnTo>
                        <a:pt x="658" y="658"/>
                      </a:lnTo>
                      <a:lnTo>
                        <a:pt x="558" y="394"/>
                      </a:lnTo>
                      <a:lnTo>
                        <a:pt x="531" y="498"/>
                      </a:lnTo>
                      <a:lnTo>
                        <a:pt x="431" y="277"/>
                      </a:lnTo>
                      <a:lnTo>
                        <a:pt x="178" y="73"/>
                      </a:lnTo>
                      <a:lnTo>
                        <a:pt x="197" y="1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C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1" name="Freeform 189"/>
                <p:cNvSpPr>
                  <a:spLocks/>
                </p:cNvSpPr>
                <p:nvPr/>
              </p:nvSpPr>
              <p:spPr bwMode="auto">
                <a:xfrm>
                  <a:off x="4239" y="2802"/>
                  <a:ext cx="286" cy="240"/>
                </a:xfrm>
                <a:custGeom>
                  <a:avLst/>
                  <a:gdLst>
                    <a:gd name="T0" fmla="*/ 0 w 1143"/>
                    <a:gd name="T1" fmla="*/ 0 h 959"/>
                    <a:gd name="T2" fmla="*/ 0 w 1143"/>
                    <a:gd name="T3" fmla="*/ 0 h 959"/>
                    <a:gd name="T4" fmla="*/ 0 w 1143"/>
                    <a:gd name="T5" fmla="*/ 0 h 959"/>
                    <a:gd name="T6" fmla="*/ 0 w 1143"/>
                    <a:gd name="T7" fmla="*/ 0 h 959"/>
                    <a:gd name="T8" fmla="*/ 0 w 1143"/>
                    <a:gd name="T9" fmla="*/ 0 h 959"/>
                    <a:gd name="T10" fmla="*/ 0 w 1143"/>
                    <a:gd name="T11" fmla="*/ 0 h 959"/>
                    <a:gd name="T12" fmla="*/ 0 w 1143"/>
                    <a:gd name="T13" fmla="*/ 0 h 959"/>
                    <a:gd name="T14" fmla="*/ 0 w 1143"/>
                    <a:gd name="T15" fmla="*/ 0 h 959"/>
                    <a:gd name="T16" fmla="*/ 0 w 1143"/>
                    <a:gd name="T17" fmla="*/ 0 h 959"/>
                    <a:gd name="T18" fmla="*/ 0 w 1143"/>
                    <a:gd name="T19" fmla="*/ 0 h 959"/>
                    <a:gd name="T20" fmla="*/ 0 w 1143"/>
                    <a:gd name="T21" fmla="*/ 0 h 959"/>
                    <a:gd name="T22" fmla="*/ 0 w 1143"/>
                    <a:gd name="T23" fmla="*/ 0 h 959"/>
                    <a:gd name="T24" fmla="*/ 0 w 1143"/>
                    <a:gd name="T25" fmla="*/ 0 h 959"/>
                    <a:gd name="T26" fmla="*/ 0 w 1143"/>
                    <a:gd name="T27" fmla="*/ 0 h 959"/>
                    <a:gd name="T28" fmla="*/ 0 w 1143"/>
                    <a:gd name="T29" fmla="*/ 0 h 959"/>
                    <a:gd name="T30" fmla="*/ 0 w 1143"/>
                    <a:gd name="T31" fmla="*/ 0 h 959"/>
                    <a:gd name="T32" fmla="*/ 0 w 1143"/>
                    <a:gd name="T33" fmla="*/ 0 h 959"/>
                    <a:gd name="T34" fmla="*/ 0 w 1143"/>
                    <a:gd name="T35" fmla="*/ 0 h 959"/>
                    <a:gd name="T36" fmla="*/ 0 w 1143"/>
                    <a:gd name="T37" fmla="*/ 0 h 959"/>
                    <a:gd name="T38" fmla="*/ 0 w 1143"/>
                    <a:gd name="T39" fmla="*/ 0 h 959"/>
                    <a:gd name="T40" fmla="*/ 0 w 1143"/>
                    <a:gd name="T41" fmla="*/ 0 h 959"/>
                    <a:gd name="T42" fmla="*/ 0 w 1143"/>
                    <a:gd name="T43" fmla="*/ 0 h 959"/>
                    <a:gd name="T44" fmla="*/ 0 w 1143"/>
                    <a:gd name="T45" fmla="*/ 0 h 959"/>
                    <a:gd name="T46" fmla="*/ 0 w 1143"/>
                    <a:gd name="T47" fmla="*/ 0 h 959"/>
                    <a:gd name="T48" fmla="*/ 0 w 1143"/>
                    <a:gd name="T49" fmla="*/ 0 h 959"/>
                    <a:gd name="T50" fmla="*/ 0 w 1143"/>
                    <a:gd name="T51" fmla="*/ 0 h 959"/>
                    <a:gd name="T52" fmla="*/ 0 w 1143"/>
                    <a:gd name="T53" fmla="*/ 0 h 95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43"/>
                    <a:gd name="T82" fmla="*/ 0 h 959"/>
                    <a:gd name="T83" fmla="*/ 1143 w 1143"/>
                    <a:gd name="T84" fmla="*/ 959 h 95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43" h="959">
                      <a:moveTo>
                        <a:pt x="0" y="0"/>
                      </a:moveTo>
                      <a:lnTo>
                        <a:pt x="243" y="165"/>
                      </a:lnTo>
                      <a:lnTo>
                        <a:pt x="363" y="211"/>
                      </a:lnTo>
                      <a:lnTo>
                        <a:pt x="353" y="145"/>
                      </a:lnTo>
                      <a:lnTo>
                        <a:pt x="478" y="233"/>
                      </a:lnTo>
                      <a:lnTo>
                        <a:pt x="590" y="343"/>
                      </a:lnTo>
                      <a:lnTo>
                        <a:pt x="544" y="233"/>
                      </a:lnTo>
                      <a:lnTo>
                        <a:pt x="685" y="355"/>
                      </a:lnTo>
                      <a:lnTo>
                        <a:pt x="840" y="474"/>
                      </a:lnTo>
                      <a:lnTo>
                        <a:pt x="951" y="660"/>
                      </a:lnTo>
                      <a:lnTo>
                        <a:pt x="965" y="557"/>
                      </a:lnTo>
                      <a:lnTo>
                        <a:pt x="1040" y="718"/>
                      </a:lnTo>
                      <a:lnTo>
                        <a:pt x="1083" y="847"/>
                      </a:lnTo>
                      <a:lnTo>
                        <a:pt x="1143" y="781"/>
                      </a:lnTo>
                      <a:lnTo>
                        <a:pt x="1143" y="959"/>
                      </a:lnTo>
                      <a:lnTo>
                        <a:pt x="1122" y="860"/>
                      </a:lnTo>
                      <a:lnTo>
                        <a:pt x="1074" y="916"/>
                      </a:lnTo>
                      <a:lnTo>
                        <a:pt x="988" y="646"/>
                      </a:lnTo>
                      <a:lnTo>
                        <a:pt x="955" y="767"/>
                      </a:lnTo>
                      <a:lnTo>
                        <a:pt x="837" y="501"/>
                      </a:lnTo>
                      <a:lnTo>
                        <a:pt x="658" y="379"/>
                      </a:lnTo>
                      <a:lnTo>
                        <a:pt x="662" y="425"/>
                      </a:lnTo>
                      <a:lnTo>
                        <a:pt x="398" y="204"/>
                      </a:lnTo>
                      <a:lnTo>
                        <a:pt x="412" y="283"/>
                      </a:lnTo>
                      <a:lnTo>
                        <a:pt x="257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01" name="Group 124"/>
              <p:cNvGrpSpPr>
                <a:grpSpLocks/>
              </p:cNvGrpSpPr>
              <p:nvPr/>
            </p:nvGrpSpPr>
            <p:grpSpPr bwMode="auto">
              <a:xfrm flipH="1">
                <a:off x="2133600" y="2286000"/>
                <a:ext cx="1897063" cy="1543050"/>
                <a:chOff x="1236" y="1631"/>
                <a:chExt cx="1195" cy="972"/>
              </a:xfrm>
            </p:grpSpPr>
            <p:sp>
              <p:nvSpPr>
                <p:cNvPr id="33802" name="Freeform 69"/>
                <p:cNvSpPr>
                  <a:spLocks/>
                </p:cNvSpPr>
                <p:nvPr/>
              </p:nvSpPr>
              <p:spPr bwMode="auto">
                <a:xfrm>
                  <a:off x="1268" y="1631"/>
                  <a:ext cx="933" cy="545"/>
                </a:xfrm>
                <a:custGeom>
                  <a:avLst/>
                  <a:gdLst>
                    <a:gd name="T0" fmla="*/ 892 w 933"/>
                    <a:gd name="T1" fmla="*/ 399 h 545"/>
                    <a:gd name="T2" fmla="*/ 926 w 933"/>
                    <a:gd name="T3" fmla="*/ 348 h 545"/>
                    <a:gd name="T4" fmla="*/ 933 w 933"/>
                    <a:gd name="T5" fmla="*/ 283 h 545"/>
                    <a:gd name="T6" fmla="*/ 907 w 933"/>
                    <a:gd name="T7" fmla="*/ 232 h 545"/>
                    <a:gd name="T8" fmla="*/ 850 w 933"/>
                    <a:gd name="T9" fmla="*/ 218 h 545"/>
                    <a:gd name="T10" fmla="*/ 811 w 933"/>
                    <a:gd name="T11" fmla="*/ 214 h 545"/>
                    <a:gd name="T12" fmla="*/ 792 w 933"/>
                    <a:gd name="T13" fmla="*/ 219 h 545"/>
                    <a:gd name="T14" fmla="*/ 782 w 933"/>
                    <a:gd name="T15" fmla="*/ 235 h 545"/>
                    <a:gd name="T16" fmla="*/ 799 w 933"/>
                    <a:gd name="T17" fmla="*/ 229 h 545"/>
                    <a:gd name="T18" fmla="*/ 823 w 933"/>
                    <a:gd name="T19" fmla="*/ 194 h 545"/>
                    <a:gd name="T20" fmla="*/ 828 w 933"/>
                    <a:gd name="T21" fmla="*/ 162 h 545"/>
                    <a:gd name="T22" fmla="*/ 817 w 933"/>
                    <a:gd name="T23" fmla="*/ 136 h 545"/>
                    <a:gd name="T24" fmla="*/ 795 w 933"/>
                    <a:gd name="T25" fmla="*/ 115 h 545"/>
                    <a:gd name="T26" fmla="*/ 769 w 933"/>
                    <a:gd name="T27" fmla="*/ 104 h 545"/>
                    <a:gd name="T28" fmla="*/ 740 w 933"/>
                    <a:gd name="T29" fmla="*/ 102 h 545"/>
                    <a:gd name="T30" fmla="*/ 714 w 933"/>
                    <a:gd name="T31" fmla="*/ 113 h 545"/>
                    <a:gd name="T32" fmla="*/ 705 w 933"/>
                    <a:gd name="T33" fmla="*/ 93 h 545"/>
                    <a:gd name="T34" fmla="*/ 687 w 933"/>
                    <a:gd name="T35" fmla="*/ 46 h 545"/>
                    <a:gd name="T36" fmla="*/ 648 w 933"/>
                    <a:gd name="T37" fmla="*/ 16 h 545"/>
                    <a:gd name="T38" fmla="*/ 596 w 933"/>
                    <a:gd name="T39" fmla="*/ 3 h 545"/>
                    <a:gd name="T40" fmla="*/ 539 w 933"/>
                    <a:gd name="T41" fmla="*/ 3 h 545"/>
                    <a:gd name="T42" fmla="*/ 485 w 933"/>
                    <a:gd name="T43" fmla="*/ 17 h 545"/>
                    <a:gd name="T44" fmla="*/ 439 w 933"/>
                    <a:gd name="T45" fmla="*/ 45 h 545"/>
                    <a:gd name="T46" fmla="*/ 411 w 933"/>
                    <a:gd name="T47" fmla="*/ 85 h 545"/>
                    <a:gd name="T48" fmla="*/ 389 w 933"/>
                    <a:gd name="T49" fmla="*/ 101 h 545"/>
                    <a:gd name="T50" fmla="*/ 352 w 933"/>
                    <a:gd name="T51" fmla="*/ 109 h 545"/>
                    <a:gd name="T52" fmla="*/ 321 w 933"/>
                    <a:gd name="T53" fmla="*/ 146 h 545"/>
                    <a:gd name="T54" fmla="*/ 317 w 933"/>
                    <a:gd name="T55" fmla="*/ 202 h 545"/>
                    <a:gd name="T56" fmla="*/ 313 w 933"/>
                    <a:gd name="T57" fmla="*/ 218 h 545"/>
                    <a:gd name="T58" fmla="*/ 278 w 933"/>
                    <a:gd name="T59" fmla="*/ 194 h 545"/>
                    <a:gd name="T60" fmla="*/ 242 w 933"/>
                    <a:gd name="T61" fmla="*/ 179 h 545"/>
                    <a:gd name="T62" fmla="*/ 209 w 933"/>
                    <a:gd name="T63" fmla="*/ 175 h 545"/>
                    <a:gd name="T64" fmla="*/ 180 w 933"/>
                    <a:gd name="T65" fmla="*/ 182 h 545"/>
                    <a:gd name="T66" fmla="*/ 157 w 933"/>
                    <a:gd name="T67" fmla="*/ 198 h 545"/>
                    <a:gd name="T68" fmla="*/ 142 w 933"/>
                    <a:gd name="T69" fmla="*/ 225 h 545"/>
                    <a:gd name="T70" fmla="*/ 139 w 933"/>
                    <a:gd name="T71" fmla="*/ 263 h 545"/>
                    <a:gd name="T72" fmla="*/ 105 w 933"/>
                    <a:gd name="T73" fmla="*/ 283 h 545"/>
                    <a:gd name="T74" fmla="*/ 49 w 933"/>
                    <a:gd name="T75" fmla="*/ 300 h 545"/>
                    <a:gd name="T76" fmla="*/ 15 w 933"/>
                    <a:gd name="T77" fmla="*/ 334 h 545"/>
                    <a:gd name="T78" fmla="*/ 1 w 933"/>
                    <a:gd name="T79" fmla="*/ 377 h 545"/>
                    <a:gd name="T80" fmla="*/ 3 w 933"/>
                    <a:gd name="T81" fmla="*/ 425 h 545"/>
                    <a:gd name="T82" fmla="*/ 21 w 933"/>
                    <a:gd name="T83" fmla="*/ 467 h 545"/>
                    <a:gd name="T84" fmla="*/ 53 w 933"/>
                    <a:gd name="T85" fmla="*/ 498 h 545"/>
                    <a:gd name="T86" fmla="*/ 95 w 933"/>
                    <a:gd name="T87" fmla="*/ 510 h 545"/>
                    <a:gd name="T88" fmla="*/ 133 w 933"/>
                    <a:gd name="T89" fmla="*/ 518 h 545"/>
                    <a:gd name="T90" fmla="*/ 164 w 933"/>
                    <a:gd name="T91" fmla="*/ 533 h 545"/>
                    <a:gd name="T92" fmla="*/ 203 w 933"/>
                    <a:gd name="T93" fmla="*/ 542 h 545"/>
                    <a:gd name="T94" fmla="*/ 244 w 933"/>
                    <a:gd name="T95" fmla="*/ 545 h 545"/>
                    <a:gd name="T96" fmla="*/ 285 w 933"/>
                    <a:gd name="T97" fmla="*/ 544 h 545"/>
                    <a:gd name="T98" fmla="*/ 325 w 933"/>
                    <a:gd name="T99" fmla="*/ 538 h 545"/>
                    <a:gd name="T100" fmla="*/ 358 w 933"/>
                    <a:gd name="T101" fmla="*/ 529 h 545"/>
                    <a:gd name="T102" fmla="*/ 383 w 933"/>
                    <a:gd name="T103" fmla="*/ 516 h 545"/>
                    <a:gd name="T104" fmla="*/ 411 w 933"/>
                    <a:gd name="T105" fmla="*/ 510 h 545"/>
                    <a:gd name="T106" fmla="*/ 475 w 933"/>
                    <a:gd name="T107" fmla="*/ 516 h 545"/>
                    <a:gd name="T108" fmla="*/ 562 w 933"/>
                    <a:gd name="T109" fmla="*/ 524 h 545"/>
                    <a:gd name="T110" fmla="*/ 660 w 933"/>
                    <a:gd name="T111" fmla="*/ 529 h 545"/>
                    <a:gd name="T112" fmla="*/ 754 w 933"/>
                    <a:gd name="T113" fmla="*/ 527 h 545"/>
                    <a:gd name="T114" fmla="*/ 832 w 933"/>
                    <a:gd name="T115" fmla="*/ 515 h 545"/>
                    <a:gd name="T116" fmla="*/ 879 w 933"/>
                    <a:gd name="T117" fmla="*/ 489 h 545"/>
                    <a:gd name="T118" fmla="*/ 884 w 933"/>
                    <a:gd name="T119" fmla="*/ 441 h 5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33"/>
                    <a:gd name="T181" fmla="*/ 0 h 545"/>
                    <a:gd name="T182" fmla="*/ 933 w 933"/>
                    <a:gd name="T183" fmla="*/ 545 h 5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33" h="545">
                      <a:moveTo>
                        <a:pt x="866" y="410"/>
                      </a:moveTo>
                      <a:lnTo>
                        <a:pt x="892" y="399"/>
                      </a:lnTo>
                      <a:lnTo>
                        <a:pt x="911" y="377"/>
                      </a:lnTo>
                      <a:lnTo>
                        <a:pt x="926" y="348"/>
                      </a:lnTo>
                      <a:lnTo>
                        <a:pt x="933" y="316"/>
                      </a:lnTo>
                      <a:lnTo>
                        <a:pt x="933" y="283"/>
                      </a:lnTo>
                      <a:lnTo>
                        <a:pt x="925" y="254"/>
                      </a:lnTo>
                      <a:lnTo>
                        <a:pt x="907" y="232"/>
                      </a:lnTo>
                      <a:lnTo>
                        <a:pt x="879" y="221"/>
                      </a:lnTo>
                      <a:lnTo>
                        <a:pt x="850" y="218"/>
                      </a:lnTo>
                      <a:lnTo>
                        <a:pt x="828" y="215"/>
                      </a:lnTo>
                      <a:lnTo>
                        <a:pt x="811" y="214"/>
                      </a:lnTo>
                      <a:lnTo>
                        <a:pt x="800" y="215"/>
                      </a:lnTo>
                      <a:lnTo>
                        <a:pt x="792" y="219"/>
                      </a:lnTo>
                      <a:lnTo>
                        <a:pt x="787" y="225"/>
                      </a:lnTo>
                      <a:lnTo>
                        <a:pt x="782" y="235"/>
                      </a:lnTo>
                      <a:lnTo>
                        <a:pt x="778" y="247"/>
                      </a:lnTo>
                      <a:lnTo>
                        <a:pt x="799" y="229"/>
                      </a:lnTo>
                      <a:lnTo>
                        <a:pt x="814" y="211"/>
                      </a:lnTo>
                      <a:lnTo>
                        <a:pt x="823" y="194"/>
                      </a:lnTo>
                      <a:lnTo>
                        <a:pt x="828" y="178"/>
                      </a:lnTo>
                      <a:lnTo>
                        <a:pt x="828" y="162"/>
                      </a:lnTo>
                      <a:lnTo>
                        <a:pt x="824" y="149"/>
                      </a:lnTo>
                      <a:lnTo>
                        <a:pt x="817" y="136"/>
                      </a:lnTo>
                      <a:lnTo>
                        <a:pt x="807" y="125"/>
                      </a:lnTo>
                      <a:lnTo>
                        <a:pt x="795" y="115"/>
                      </a:lnTo>
                      <a:lnTo>
                        <a:pt x="783" y="109"/>
                      </a:lnTo>
                      <a:lnTo>
                        <a:pt x="769" y="104"/>
                      </a:lnTo>
                      <a:lnTo>
                        <a:pt x="754" y="102"/>
                      </a:lnTo>
                      <a:lnTo>
                        <a:pt x="740" y="102"/>
                      </a:lnTo>
                      <a:lnTo>
                        <a:pt x="726" y="105"/>
                      </a:lnTo>
                      <a:lnTo>
                        <a:pt x="714" y="113"/>
                      </a:lnTo>
                      <a:lnTo>
                        <a:pt x="703" y="122"/>
                      </a:lnTo>
                      <a:lnTo>
                        <a:pt x="705" y="93"/>
                      </a:lnTo>
                      <a:lnTo>
                        <a:pt x="699" y="68"/>
                      </a:lnTo>
                      <a:lnTo>
                        <a:pt x="687" y="46"/>
                      </a:lnTo>
                      <a:lnTo>
                        <a:pt x="670" y="29"/>
                      </a:lnTo>
                      <a:lnTo>
                        <a:pt x="648" y="16"/>
                      </a:lnTo>
                      <a:lnTo>
                        <a:pt x="624" y="7"/>
                      </a:lnTo>
                      <a:lnTo>
                        <a:pt x="596" y="3"/>
                      </a:lnTo>
                      <a:lnTo>
                        <a:pt x="568" y="0"/>
                      </a:lnTo>
                      <a:lnTo>
                        <a:pt x="539" y="3"/>
                      </a:lnTo>
                      <a:lnTo>
                        <a:pt x="511" y="7"/>
                      </a:lnTo>
                      <a:lnTo>
                        <a:pt x="485" y="17"/>
                      </a:lnTo>
                      <a:lnTo>
                        <a:pt x="460" y="29"/>
                      </a:lnTo>
                      <a:lnTo>
                        <a:pt x="439" y="45"/>
                      </a:lnTo>
                      <a:lnTo>
                        <a:pt x="422" y="63"/>
                      </a:lnTo>
                      <a:lnTo>
                        <a:pt x="411" y="85"/>
                      </a:lnTo>
                      <a:lnTo>
                        <a:pt x="405" y="109"/>
                      </a:lnTo>
                      <a:lnTo>
                        <a:pt x="389" y="101"/>
                      </a:lnTo>
                      <a:lnTo>
                        <a:pt x="370" y="101"/>
                      </a:lnTo>
                      <a:lnTo>
                        <a:pt x="352" y="109"/>
                      </a:lnTo>
                      <a:lnTo>
                        <a:pt x="335" y="125"/>
                      </a:lnTo>
                      <a:lnTo>
                        <a:pt x="321" y="146"/>
                      </a:lnTo>
                      <a:lnTo>
                        <a:pt x="315" y="173"/>
                      </a:lnTo>
                      <a:lnTo>
                        <a:pt x="317" y="202"/>
                      </a:lnTo>
                      <a:lnTo>
                        <a:pt x="330" y="235"/>
                      </a:lnTo>
                      <a:lnTo>
                        <a:pt x="313" y="218"/>
                      </a:lnTo>
                      <a:lnTo>
                        <a:pt x="296" y="204"/>
                      </a:lnTo>
                      <a:lnTo>
                        <a:pt x="278" y="194"/>
                      </a:lnTo>
                      <a:lnTo>
                        <a:pt x="260" y="185"/>
                      </a:lnTo>
                      <a:lnTo>
                        <a:pt x="242" y="179"/>
                      </a:lnTo>
                      <a:lnTo>
                        <a:pt x="225" y="177"/>
                      </a:lnTo>
                      <a:lnTo>
                        <a:pt x="209" y="175"/>
                      </a:lnTo>
                      <a:lnTo>
                        <a:pt x="193" y="178"/>
                      </a:lnTo>
                      <a:lnTo>
                        <a:pt x="180" y="182"/>
                      </a:lnTo>
                      <a:lnTo>
                        <a:pt x="167" y="189"/>
                      </a:lnTo>
                      <a:lnTo>
                        <a:pt x="157" y="198"/>
                      </a:lnTo>
                      <a:lnTo>
                        <a:pt x="148" y="211"/>
                      </a:lnTo>
                      <a:lnTo>
                        <a:pt x="142" y="225"/>
                      </a:lnTo>
                      <a:lnTo>
                        <a:pt x="139" y="242"/>
                      </a:lnTo>
                      <a:lnTo>
                        <a:pt x="139" y="263"/>
                      </a:lnTo>
                      <a:lnTo>
                        <a:pt x="141" y="284"/>
                      </a:lnTo>
                      <a:lnTo>
                        <a:pt x="105" y="283"/>
                      </a:lnTo>
                      <a:lnTo>
                        <a:pt x="75" y="289"/>
                      </a:lnTo>
                      <a:lnTo>
                        <a:pt x="49" y="300"/>
                      </a:lnTo>
                      <a:lnTo>
                        <a:pt x="30" y="316"/>
                      </a:lnTo>
                      <a:lnTo>
                        <a:pt x="15" y="334"/>
                      </a:lnTo>
                      <a:lnTo>
                        <a:pt x="6" y="354"/>
                      </a:lnTo>
                      <a:lnTo>
                        <a:pt x="1" y="377"/>
                      </a:lnTo>
                      <a:lnTo>
                        <a:pt x="0" y="402"/>
                      </a:lnTo>
                      <a:lnTo>
                        <a:pt x="3" y="425"/>
                      </a:lnTo>
                      <a:lnTo>
                        <a:pt x="11" y="448"/>
                      </a:lnTo>
                      <a:lnTo>
                        <a:pt x="21" y="467"/>
                      </a:lnTo>
                      <a:lnTo>
                        <a:pt x="35" y="485"/>
                      </a:lnTo>
                      <a:lnTo>
                        <a:pt x="53" y="498"/>
                      </a:lnTo>
                      <a:lnTo>
                        <a:pt x="72" y="507"/>
                      </a:lnTo>
                      <a:lnTo>
                        <a:pt x="95" y="510"/>
                      </a:lnTo>
                      <a:lnTo>
                        <a:pt x="119" y="507"/>
                      </a:lnTo>
                      <a:lnTo>
                        <a:pt x="133" y="518"/>
                      </a:lnTo>
                      <a:lnTo>
                        <a:pt x="147" y="526"/>
                      </a:lnTo>
                      <a:lnTo>
                        <a:pt x="164" y="533"/>
                      </a:lnTo>
                      <a:lnTo>
                        <a:pt x="184" y="538"/>
                      </a:lnTo>
                      <a:lnTo>
                        <a:pt x="203" y="542"/>
                      </a:lnTo>
                      <a:lnTo>
                        <a:pt x="223" y="544"/>
                      </a:lnTo>
                      <a:lnTo>
                        <a:pt x="244" y="545"/>
                      </a:lnTo>
                      <a:lnTo>
                        <a:pt x="265" y="545"/>
                      </a:lnTo>
                      <a:lnTo>
                        <a:pt x="285" y="544"/>
                      </a:lnTo>
                      <a:lnTo>
                        <a:pt x="306" y="541"/>
                      </a:lnTo>
                      <a:lnTo>
                        <a:pt x="325" y="538"/>
                      </a:lnTo>
                      <a:lnTo>
                        <a:pt x="342" y="533"/>
                      </a:lnTo>
                      <a:lnTo>
                        <a:pt x="358" y="529"/>
                      </a:lnTo>
                      <a:lnTo>
                        <a:pt x="372" y="522"/>
                      </a:lnTo>
                      <a:lnTo>
                        <a:pt x="383" y="516"/>
                      </a:lnTo>
                      <a:lnTo>
                        <a:pt x="392" y="509"/>
                      </a:lnTo>
                      <a:lnTo>
                        <a:pt x="411" y="510"/>
                      </a:lnTo>
                      <a:lnTo>
                        <a:pt x="439" y="513"/>
                      </a:lnTo>
                      <a:lnTo>
                        <a:pt x="475" y="516"/>
                      </a:lnTo>
                      <a:lnTo>
                        <a:pt x="516" y="520"/>
                      </a:lnTo>
                      <a:lnTo>
                        <a:pt x="562" y="524"/>
                      </a:lnTo>
                      <a:lnTo>
                        <a:pt x="610" y="527"/>
                      </a:lnTo>
                      <a:lnTo>
                        <a:pt x="660" y="529"/>
                      </a:lnTo>
                      <a:lnTo>
                        <a:pt x="708" y="530"/>
                      </a:lnTo>
                      <a:lnTo>
                        <a:pt x="754" y="527"/>
                      </a:lnTo>
                      <a:lnTo>
                        <a:pt x="795" y="524"/>
                      </a:lnTo>
                      <a:lnTo>
                        <a:pt x="832" y="515"/>
                      </a:lnTo>
                      <a:lnTo>
                        <a:pt x="861" y="504"/>
                      </a:lnTo>
                      <a:lnTo>
                        <a:pt x="879" y="489"/>
                      </a:lnTo>
                      <a:lnTo>
                        <a:pt x="887" y="468"/>
                      </a:lnTo>
                      <a:lnTo>
                        <a:pt x="884" y="441"/>
                      </a:lnTo>
                      <a:lnTo>
                        <a:pt x="866" y="41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3" name="Freeform 70"/>
                <p:cNvSpPr>
                  <a:spLocks/>
                </p:cNvSpPr>
                <p:nvPr/>
              </p:nvSpPr>
              <p:spPr bwMode="auto">
                <a:xfrm>
                  <a:off x="1314" y="1672"/>
                  <a:ext cx="849" cy="467"/>
                </a:xfrm>
                <a:custGeom>
                  <a:avLst/>
                  <a:gdLst>
                    <a:gd name="T0" fmla="*/ 811 w 849"/>
                    <a:gd name="T1" fmla="*/ 359 h 467"/>
                    <a:gd name="T2" fmla="*/ 841 w 849"/>
                    <a:gd name="T3" fmla="*/ 315 h 467"/>
                    <a:gd name="T4" fmla="*/ 849 w 849"/>
                    <a:gd name="T5" fmla="*/ 255 h 467"/>
                    <a:gd name="T6" fmla="*/ 827 w 849"/>
                    <a:gd name="T7" fmla="*/ 211 h 467"/>
                    <a:gd name="T8" fmla="*/ 778 w 849"/>
                    <a:gd name="T9" fmla="*/ 197 h 467"/>
                    <a:gd name="T10" fmla="*/ 746 w 849"/>
                    <a:gd name="T11" fmla="*/ 194 h 467"/>
                    <a:gd name="T12" fmla="*/ 725 w 849"/>
                    <a:gd name="T13" fmla="*/ 194 h 467"/>
                    <a:gd name="T14" fmla="*/ 703 w 849"/>
                    <a:gd name="T15" fmla="*/ 201 h 467"/>
                    <a:gd name="T16" fmla="*/ 719 w 849"/>
                    <a:gd name="T17" fmla="*/ 179 h 467"/>
                    <a:gd name="T18" fmla="*/ 728 w 849"/>
                    <a:gd name="T19" fmla="*/ 131 h 467"/>
                    <a:gd name="T20" fmla="*/ 693 w 849"/>
                    <a:gd name="T21" fmla="*/ 99 h 467"/>
                    <a:gd name="T22" fmla="*/ 643 w 849"/>
                    <a:gd name="T23" fmla="*/ 97 h 467"/>
                    <a:gd name="T24" fmla="*/ 625 w 849"/>
                    <a:gd name="T25" fmla="*/ 84 h 467"/>
                    <a:gd name="T26" fmla="*/ 610 w 849"/>
                    <a:gd name="T27" fmla="*/ 41 h 467"/>
                    <a:gd name="T28" fmla="*/ 578 w 849"/>
                    <a:gd name="T29" fmla="*/ 15 h 467"/>
                    <a:gd name="T30" fmla="*/ 533 w 849"/>
                    <a:gd name="T31" fmla="*/ 1 h 467"/>
                    <a:gd name="T32" fmla="*/ 485 w 849"/>
                    <a:gd name="T33" fmla="*/ 1 h 467"/>
                    <a:gd name="T34" fmla="*/ 436 w 849"/>
                    <a:gd name="T35" fmla="*/ 15 h 467"/>
                    <a:gd name="T36" fmla="*/ 396 w 849"/>
                    <a:gd name="T37" fmla="*/ 40 h 467"/>
                    <a:gd name="T38" fmla="*/ 371 w 849"/>
                    <a:gd name="T39" fmla="*/ 78 h 467"/>
                    <a:gd name="T40" fmla="*/ 352 w 849"/>
                    <a:gd name="T41" fmla="*/ 95 h 467"/>
                    <a:gd name="T42" fmla="*/ 316 w 849"/>
                    <a:gd name="T43" fmla="*/ 107 h 467"/>
                    <a:gd name="T44" fmla="*/ 287 w 849"/>
                    <a:gd name="T45" fmla="*/ 143 h 467"/>
                    <a:gd name="T46" fmla="*/ 281 w 849"/>
                    <a:gd name="T47" fmla="*/ 191 h 467"/>
                    <a:gd name="T48" fmla="*/ 267 w 849"/>
                    <a:gd name="T49" fmla="*/ 183 h 467"/>
                    <a:gd name="T50" fmla="*/ 210 w 849"/>
                    <a:gd name="T51" fmla="*/ 149 h 467"/>
                    <a:gd name="T52" fmla="*/ 160 w 849"/>
                    <a:gd name="T53" fmla="*/ 159 h 467"/>
                    <a:gd name="T54" fmla="*/ 136 w 849"/>
                    <a:gd name="T55" fmla="*/ 203 h 467"/>
                    <a:gd name="T56" fmla="*/ 79 w 849"/>
                    <a:gd name="T57" fmla="*/ 241 h 467"/>
                    <a:gd name="T58" fmla="*/ 11 w 849"/>
                    <a:gd name="T59" fmla="*/ 299 h 467"/>
                    <a:gd name="T60" fmla="*/ 2 w 849"/>
                    <a:gd name="T61" fmla="*/ 379 h 467"/>
                    <a:gd name="T62" fmla="*/ 46 w 849"/>
                    <a:gd name="T63" fmla="*/ 432 h 467"/>
                    <a:gd name="T64" fmla="*/ 96 w 849"/>
                    <a:gd name="T65" fmla="*/ 442 h 467"/>
                    <a:gd name="T66" fmla="*/ 128 w 849"/>
                    <a:gd name="T67" fmla="*/ 455 h 467"/>
                    <a:gd name="T68" fmla="*/ 165 w 849"/>
                    <a:gd name="T69" fmla="*/ 462 h 467"/>
                    <a:gd name="T70" fmla="*/ 208 w 849"/>
                    <a:gd name="T71" fmla="*/ 467 h 467"/>
                    <a:gd name="T72" fmla="*/ 250 w 849"/>
                    <a:gd name="T73" fmla="*/ 467 h 467"/>
                    <a:gd name="T74" fmla="*/ 290 w 849"/>
                    <a:gd name="T75" fmla="*/ 463 h 467"/>
                    <a:gd name="T76" fmla="*/ 324 w 849"/>
                    <a:gd name="T77" fmla="*/ 457 h 467"/>
                    <a:gd name="T78" fmla="*/ 349 w 849"/>
                    <a:gd name="T79" fmla="*/ 448 h 467"/>
                    <a:gd name="T80" fmla="*/ 373 w 849"/>
                    <a:gd name="T81" fmla="*/ 444 h 467"/>
                    <a:gd name="T82" fmla="*/ 430 w 849"/>
                    <a:gd name="T83" fmla="*/ 449 h 467"/>
                    <a:gd name="T84" fmla="*/ 509 w 849"/>
                    <a:gd name="T85" fmla="*/ 455 h 467"/>
                    <a:gd name="T86" fmla="*/ 597 w 849"/>
                    <a:gd name="T87" fmla="*/ 460 h 467"/>
                    <a:gd name="T88" fmla="*/ 683 w 849"/>
                    <a:gd name="T89" fmla="*/ 460 h 467"/>
                    <a:gd name="T90" fmla="*/ 754 w 849"/>
                    <a:gd name="T91" fmla="*/ 450 h 467"/>
                    <a:gd name="T92" fmla="*/ 798 w 849"/>
                    <a:gd name="T93" fmla="*/ 429 h 467"/>
                    <a:gd name="T94" fmla="*/ 804 w 849"/>
                    <a:gd name="T95" fmla="*/ 393 h 4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49"/>
                    <a:gd name="T145" fmla="*/ 0 h 467"/>
                    <a:gd name="T146" fmla="*/ 849 w 849"/>
                    <a:gd name="T147" fmla="*/ 467 h 4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49" h="467">
                      <a:moveTo>
                        <a:pt x="788" y="369"/>
                      </a:moveTo>
                      <a:lnTo>
                        <a:pt x="811" y="359"/>
                      </a:lnTo>
                      <a:lnTo>
                        <a:pt x="829" y="340"/>
                      </a:lnTo>
                      <a:lnTo>
                        <a:pt x="841" y="315"/>
                      </a:lnTo>
                      <a:lnTo>
                        <a:pt x="849" y="284"/>
                      </a:lnTo>
                      <a:lnTo>
                        <a:pt x="849" y="255"/>
                      </a:lnTo>
                      <a:lnTo>
                        <a:pt x="843" y="230"/>
                      </a:lnTo>
                      <a:lnTo>
                        <a:pt x="827" y="211"/>
                      </a:lnTo>
                      <a:lnTo>
                        <a:pt x="804" y="201"/>
                      </a:lnTo>
                      <a:lnTo>
                        <a:pt x="778" y="197"/>
                      </a:lnTo>
                      <a:lnTo>
                        <a:pt x="760" y="195"/>
                      </a:lnTo>
                      <a:lnTo>
                        <a:pt x="746" y="194"/>
                      </a:lnTo>
                      <a:lnTo>
                        <a:pt x="735" y="193"/>
                      </a:lnTo>
                      <a:lnTo>
                        <a:pt x="725" y="194"/>
                      </a:lnTo>
                      <a:lnTo>
                        <a:pt x="716" y="196"/>
                      </a:lnTo>
                      <a:lnTo>
                        <a:pt x="703" y="201"/>
                      </a:lnTo>
                      <a:lnTo>
                        <a:pt x="689" y="207"/>
                      </a:lnTo>
                      <a:lnTo>
                        <a:pt x="719" y="179"/>
                      </a:lnTo>
                      <a:lnTo>
                        <a:pt x="731" y="154"/>
                      </a:lnTo>
                      <a:lnTo>
                        <a:pt x="728" y="131"/>
                      </a:lnTo>
                      <a:lnTo>
                        <a:pt x="714" y="113"/>
                      </a:lnTo>
                      <a:lnTo>
                        <a:pt x="693" y="99"/>
                      </a:lnTo>
                      <a:lnTo>
                        <a:pt x="667" y="95"/>
                      </a:lnTo>
                      <a:lnTo>
                        <a:pt x="643" y="97"/>
                      </a:lnTo>
                      <a:lnTo>
                        <a:pt x="624" y="110"/>
                      </a:lnTo>
                      <a:lnTo>
                        <a:pt x="625" y="84"/>
                      </a:lnTo>
                      <a:lnTo>
                        <a:pt x="620" y="61"/>
                      </a:lnTo>
                      <a:lnTo>
                        <a:pt x="610" y="41"/>
                      </a:lnTo>
                      <a:lnTo>
                        <a:pt x="596" y="27"/>
                      </a:lnTo>
                      <a:lnTo>
                        <a:pt x="578" y="15"/>
                      </a:lnTo>
                      <a:lnTo>
                        <a:pt x="556" y="6"/>
                      </a:lnTo>
                      <a:lnTo>
                        <a:pt x="533" y="1"/>
                      </a:lnTo>
                      <a:lnTo>
                        <a:pt x="509" y="0"/>
                      </a:lnTo>
                      <a:lnTo>
                        <a:pt x="485" y="1"/>
                      </a:lnTo>
                      <a:lnTo>
                        <a:pt x="459" y="6"/>
                      </a:lnTo>
                      <a:lnTo>
                        <a:pt x="436" y="15"/>
                      </a:lnTo>
                      <a:lnTo>
                        <a:pt x="414" y="26"/>
                      </a:lnTo>
                      <a:lnTo>
                        <a:pt x="396" y="40"/>
                      </a:lnTo>
                      <a:lnTo>
                        <a:pt x="382" y="57"/>
                      </a:lnTo>
                      <a:lnTo>
                        <a:pt x="371" y="78"/>
                      </a:lnTo>
                      <a:lnTo>
                        <a:pt x="366" y="101"/>
                      </a:lnTo>
                      <a:lnTo>
                        <a:pt x="352" y="95"/>
                      </a:lnTo>
                      <a:lnTo>
                        <a:pt x="335" y="97"/>
                      </a:lnTo>
                      <a:lnTo>
                        <a:pt x="316" y="107"/>
                      </a:lnTo>
                      <a:lnTo>
                        <a:pt x="301" y="122"/>
                      </a:lnTo>
                      <a:lnTo>
                        <a:pt x="287" y="143"/>
                      </a:lnTo>
                      <a:lnTo>
                        <a:pt x="281" y="166"/>
                      </a:lnTo>
                      <a:lnTo>
                        <a:pt x="281" y="191"/>
                      </a:lnTo>
                      <a:lnTo>
                        <a:pt x="292" y="217"/>
                      </a:lnTo>
                      <a:lnTo>
                        <a:pt x="267" y="183"/>
                      </a:lnTo>
                      <a:lnTo>
                        <a:pt x="238" y="160"/>
                      </a:lnTo>
                      <a:lnTo>
                        <a:pt x="210" y="149"/>
                      </a:lnTo>
                      <a:lnTo>
                        <a:pt x="183" y="149"/>
                      </a:lnTo>
                      <a:lnTo>
                        <a:pt x="160" y="159"/>
                      </a:lnTo>
                      <a:lnTo>
                        <a:pt x="145" y="177"/>
                      </a:lnTo>
                      <a:lnTo>
                        <a:pt x="136" y="203"/>
                      </a:lnTo>
                      <a:lnTo>
                        <a:pt x="139" y="236"/>
                      </a:lnTo>
                      <a:lnTo>
                        <a:pt x="79" y="241"/>
                      </a:lnTo>
                      <a:lnTo>
                        <a:pt x="37" y="264"/>
                      </a:lnTo>
                      <a:lnTo>
                        <a:pt x="11" y="299"/>
                      </a:lnTo>
                      <a:lnTo>
                        <a:pt x="0" y="339"/>
                      </a:lnTo>
                      <a:lnTo>
                        <a:pt x="2" y="379"/>
                      </a:lnTo>
                      <a:lnTo>
                        <a:pt x="18" y="413"/>
                      </a:lnTo>
                      <a:lnTo>
                        <a:pt x="46" y="432"/>
                      </a:lnTo>
                      <a:lnTo>
                        <a:pt x="86" y="433"/>
                      </a:lnTo>
                      <a:lnTo>
                        <a:pt x="96" y="442"/>
                      </a:lnTo>
                      <a:lnTo>
                        <a:pt x="111" y="449"/>
                      </a:lnTo>
                      <a:lnTo>
                        <a:pt x="128" y="455"/>
                      </a:lnTo>
                      <a:lnTo>
                        <a:pt x="146" y="459"/>
                      </a:lnTo>
                      <a:lnTo>
                        <a:pt x="165" y="462"/>
                      </a:lnTo>
                      <a:lnTo>
                        <a:pt x="186" y="465"/>
                      </a:lnTo>
                      <a:lnTo>
                        <a:pt x="208" y="467"/>
                      </a:lnTo>
                      <a:lnTo>
                        <a:pt x="228" y="467"/>
                      </a:lnTo>
                      <a:lnTo>
                        <a:pt x="250" y="467"/>
                      </a:lnTo>
                      <a:lnTo>
                        <a:pt x="271" y="466"/>
                      </a:lnTo>
                      <a:lnTo>
                        <a:pt x="290" y="463"/>
                      </a:lnTo>
                      <a:lnTo>
                        <a:pt x="308" y="460"/>
                      </a:lnTo>
                      <a:lnTo>
                        <a:pt x="324" y="457"/>
                      </a:lnTo>
                      <a:lnTo>
                        <a:pt x="337" y="452"/>
                      </a:lnTo>
                      <a:lnTo>
                        <a:pt x="349" y="448"/>
                      </a:lnTo>
                      <a:lnTo>
                        <a:pt x="356" y="443"/>
                      </a:lnTo>
                      <a:lnTo>
                        <a:pt x="373" y="444"/>
                      </a:lnTo>
                      <a:lnTo>
                        <a:pt x="399" y="445"/>
                      </a:lnTo>
                      <a:lnTo>
                        <a:pt x="430" y="449"/>
                      </a:lnTo>
                      <a:lnTo>
                        <a:pt x="468" y="451"/>
                      </a:lnTo>
                      <a:lnTo>
                        <a:pt x="509" y="455"/>
                      </a:lnTo>
                      <a:lnTo>
                        <a:pt x="552" y="457"/>
                      </a:lnTo>
                      <a:lnTo>
                        <a:pt x="597" y="460"/>
                      </a:lnTo>
                      <a:lnTo>
                        <a:pt x="642" y="460"/>
                      </a:lnTo>
                      <a:lnTo>
                        <a:pt x="683" y="460"/>
                      </a:lnTo>
                      <a:lnTo>
                        <a:pt x="722" y="456"/>
                      </a:lnTo>
                      <a:lnTo>
                        <a:pt x="754" y="450"/>
                      </a:lnTo>
                      <a:lnTo>
                        <a:pt x="780" y="442"/>
                      </a:lnTo>
                      <a:lnTo>
                        <a:pt x="798" y="429"/>
                      </a:lnTo>
                      <a:lnTo>
                        <a:pt x="806" y="414"/>
                      </a:lnTo>
                      <a:lnTo>
                        <a:pt x="804" y="393"/>
                      </a:lnTo>
                      <a:lnTo>
                        <a:pt x="788" y="3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4" name="Freeform 71"/>
                <p:cNvSpPr>
                  <a:spLocks/>
                </p:cNvSpPr>
                <p:nvPr/>
              </p:nvSpPr>
              <p:spPr bwMode="auto">
                <a:xfrm>
                  <a:off x="1845" y="1826"/>
                  <a:ext cx="586" cy="422"/>
                </a:xfrm>
                <a:custGeom>
                  <a:avLst/>
                  <a:gdLst>
                    <a:gd name="T0" fmla="*/ 438 w 586"/>
                    <a:gd name="T1" fmla="*/ 378 h 422"/>
                    <a:gd name="T2" fmla="*/ 419 w 586"/>
                    <a:gd name="T3" fmla="*/ 398 h 422"/>
                    <a:gd name="T4" fmla="*/ 391 w 586"/>
                    <a:gd name="T5" fmla="*/ 411 h 422"/>
                    <a:gd name="T6" fmla="*/ 359 w 586"/>
                    <a:gd name="T7" fmla="*/ 419 h 422"/>
                    <a:gd name="T8" fmla="*/ 322 w 586"/>
                    <a:gd name="T9" fmla="*/ 422 h 422"/>
                    <a:gd name="T10" fmla="*/ 285 w 586"/>
                    <a:gd name="T11" fmla="*/ 418 h 422"/>
                    <a:gd name="T12" fmla="*/ 249 w 586"/>
                    <a:gd name="T13" fmla="*/ 411 h 422"/>
                    <a:gd name="T14" fmla="*/ 215 w 586"/>
                    <a:gd name="T15" fmla="*/ 398 h 422"/>
                    <a:gd name="T16" fmla="*/ 162 w 586"/>
                    <a:gd name="T17" fmla="*/ 399 h 422"/>
                    <a:gd name="T18" fmla="*/ 102 w 586"/>
                    <a:gd name="T19" fmla="*/ 405 h 422"/>
                    <a:gd name="T20" fmla="*/ 60 w 586"/>
                    <a:gd name="T21" fmla="*/ 402 h 422"/>
                    <a:gd name="T22" fmla="*/ 31 w 586"/>
                    <a:gd name="T23" fmla="*/ 390 h 422"/>
                    <a:gd name="T24" fmla="*/ 14 w 586"/>
                    <a:gd name="T25" fmla="*/ 373 h 422"/>
                    <a:gd name="T26" fmla="*/ 6 w 586"/>
                    <a:gd name="T27" fmla="*/ 350 h 422"/>
                    <a:gd name="T28" fmla="*/ 2 w 586"/>
                    <a:gd name="T29" fmla="*/ 325 h 422"/>
                    <a:gd name="T30" fmla="*/ 1 w 586"/>
                    <a:gd name="T31" fmla="*/ 300 h 422"/>
                    <a:gd name="T32" fmla="*/ 1 w 586"/>
                    <a:gd name="T33" fmla="*/ 263 h 422"/>
                    <a:gd name="T34" fmla="*/ 22 w 586"/>
                    <a:gd name="T35" fmla="*/ 220 h 422"/>
                    <a:gd name="T36" fmla="*/ 61 w 586"/>
                    <a:gd name="T37" fmla="*/ 186 h 422"/>
                    <a:gd name="T38" fmla="*/ 106 w 586"/>
                    <a:gd name="T39" fmla="*/ 168 h 422"/>
                    <a:gd name="T40" fmla="*/ 114 w 586"/>
                    <a:gd name="T41" fmla="*/ 151 h 422"/>
                    <a:gd name="T42" fmla="*/ 105 w 586"/>
                    <a:gd name="T43" fmla="*/ 116 h 422"/>
                    <a:gd name="T44" fmla="*/ 114 w 586"/>
                    <a:gd name="T45" fmla="*/ 78 h 422"/>
                    <a:gd name="T46" fmla="*/ 139 w 586"/>
                    <a:gd name="T47" fmla="*/ 46 h 422"/>
                    <a:gd name="T48" fmla="*/ 174 w 586"/>
                    <a:gd name="T49" fmla="*/ 18 h 422"/>
                    <a:gd name="T50" fmla="*/ 216 w 586"/>
                    <a:gd name="T51" fmla="*/ 2 h 422"/>
                    <a:gd name="T52" fmla="*/ 263 w 586"/>
                    <a:gd name="T53" fmla="*/ 2 h 422"/>
                    <a:gd name="T54" fmla="*/ 310 w 586"/>
                    <a:gd name="T55" fmla="*/ 22 h 422"/>
                    <a:gd name="T56" fmla="*/ 351 w 586"/>
                    <a:gd name="T57" fmla="*/ 28 h 422"/>
                    <a:gd name="T58" fmla="*/ 393 w 586"/>
                    <a:gd name="T59" fmla="*/ 16 h 422"/>
                    <a:gd name="T60" fmla="*/ 436 w 586"/>
                    <a:gd name="T61" fmla="*/ 18 h 422"/>
                    <a:gd name="T62" fmla="*/ 476 w 586"/>
                    <a:gd name="T63" fmla="*/ 32 h 422"/>
                    <a:gd name="T64" fmla="*/ 509 w 586"/>
                    <a:gd name="T65" fmla="*/ 55 h 422"/>
                    <a:gd name="T66" fmla="*/ 530 w 586"/>
                    <a:gd name="T67" fmla="*/ 84 h 422"/>
                    <a:gd name="T68" fmla="*/ 539 w 586"/>
                    <a:gd name="T69" fmla="*/ 120 h 422"/>
                    <a:gd name="T70" fmla="*/ 527 w 586"/>
                    <a:gd name="T71" fmla="*/ 156 h 422"/>
                    <a:gd name="T72" fmla="*/ 535 w 586"/>
                    <a:gd name="T73" fmla="*/ 182 h 422"/>
                    <a:gd name="T74" fmla="*/ 567 w 586"/>
                    <a:gd name="T75" fmla="*/ 210 h 422"/>
                    <a:gd name="T76" fmla="*/ 584 w 586"/>
                    <a:gd name="T77" fmla="*/ 249 h 422"/>
                    <a:gd name="T78" fmla="*/ 586 w 586"/>
                    <a:gd name="T79" fmla="*/ 292 h 422"/>
                    <a:gd name="T80" fmla="*/ 575 w 586"/>
                    <a:gd name="T81" fmla="*/ 334 h 422"/>
                    <a:gd name="T82" fmla="*/ 552 w 586"/>
                    <a:gd name="T83" fmla="*/ 365 h 422"/>
                    <a:gd name="T84" fmla="*/ 518 w 586"/>
                    <a:gd name="T85" fmla="*/ 383 h 422"/>
                    <a:gd name="T86" fmla="*/ 471 w 586"/>
                    <a:gd name="T87" fmla="*/ 378 h 4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86"/>
                    <a:gd name="T133" fmla="*/ 0 h 422"/>
                    <a:gd name="T134" fmla="*/ 586 w 586"/>
                    <a:gd name="T135" fmla="*/ 422 h 4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86" h="422">
                      <a:moveTo>
                        <a:pt x="445" y="366"/>
                      </a:moveTo>
                      <a:lnTo>
                        <a:pt x="438" y="378"/>
                      </a:lnTo>
                      <a:lnTo>
                        <a:pt x="430" y="389"/>
                      </a:lnTo>
                      <a:lnTo>
                        <a:pt x="419" y="398"/>
                      </a:lnTo>
                      <a:lnTo>
                        <a:pt x="406" y="405"/>
                      </a:lnTo>
                      <a:lnTo>
                        <a:pt x="391" y="411"/>
                      </a:lnTo>
                      <a:lnTo>
                        <a:pt x="376" y="416"/>
                      </a:lnTo>
                      <a:lnTo>
                        <a:pt x="359" y="419"/>
                      </a:lnTo>
                      <a:lnTo>
                        <a:pt x="341" y="421"/>
                      </a:lnTo>
                      <a:lnTo>
                        <a:pt x="322" y="422"/>
                      </a:lnTo>
                      <a:lnTo>
                        <a:pt x="304" y="421"/>
                      </a:lnTo>
                      <a:lnTo>
                        <a:pt x="285" y="418"/>
                      </a:lnTo>
                      <a:lnTo>
                        <a:pt x="267" y="415"/>
                      </a:lnTo>
                      <a:lnTo>
                        <a:pt x="249" y="411"/>
                      </a:lnTo>
                      <a:lnTo>
                        <a:pt x="230" y="405"/>
                      </a:lnTo>
                      <a:lnTo>
                        <a:pt x="215" y="398"/>
                      </a:lnTo>
                      <a:lnTo>
                        <a:pt x="199" y="390"/>
                      </a:lnTo>
                      <a:lnTo>
                        <a:pt x="162" y="399"/>
                      </a:lnTo>
                      <a:lnTo>
                        <a:pt x="130" y="404"/>
                      </a:lnTo>
                      <a:lnTo>
                        <a:pt x="102" y="405"/>
                      </a:lnTo>
                      <a:lnTo>
                        <a:pt x="79" y="405"/>
                      </a:lnTo>
                      <a:lnTo>
                        <a:pt x="60" y="402"/>
                      </a:lnTo>
                      <a:lnTo>
                        <a:pt x="44" y="398"/>
                      </a:lnTo>
                      <a:lnTo>
                        <a:pt x="31" y="390"/>
                      </a:lnTo>
                      <a:lnTo>
                        <a:pt x="21" y="382"/>
                      </a:lnTo>
                      <a:lnTo>
                        <a:pt x="14" y="373"/>
                      </a:lnTo>
                      <a:lnTo>
                        <a:pt x="9" y="363"/>
                      </a:lnTo>
                      <a:lnTo>
                        <a:pt x="6" y="350"/>
                      </a:lnTo>
                      <a:lnTo>
                        <a:pt x="3" y="338"/>
                      </a:lnTo>
                      <a:lnTo>
                        <a:pt x="2" y="325"/>
                      </a:lnTo>
                      <a:lnTo>
                        <a:pt x="1" y="313"/>
                      </a:lnTo>
                      <a:lnTo>
                        <a:pt x="1" y="300"/>
                      </a:lnTo>
                      <a:lnTo>
                        <a:pt x="0" y="288"/>
                      </a:lnTo>
                      <a:lnTo>
                        <a:pt x="1" y="263"/>
                      </a:lnTo>
                      <a:lnTo>
                        <a:pt x="9" y="240"/>
                      </a:lnTo>
                      <a:lnTo>
                        <a:pt x="22" y="220"/>
                      </a:lnTo>
                      <a:lnTo>
                        <a:pt x="41" y="201"/>
                      </a:lnTo>
                      <a:lnTo>
                        <a:pt x="61" y="186"/>
                      </a:lnTo>
                      <a:lnTo>
                        <a:pt x="83" y="174"/>
                      </a:lnTo>
                      <a:lnTo>
                        <a:pt x="106" y="168"/>
                      </a:lnTo>
                      <a:lnTo>
                        <a:pt x="128" y="167"/>
                      </a:lnTo>
                      <a:lnTo>
                        <a:pt x="114" y="151"/>
                      </a:lnTo>
                      <a:lnTo>
                        <a:pt x="107" y="134"/>
                      </a:lnTo>
                      <a:lnTo>
                        <a:pt x="105" y="116"/>
                      </a:lnTo>
                      <a:lnTo>
                        <a:pt x="107" y="98"/>
                      </a:lnTo>
                      <a:lnTo>
                        <a:pt x="114" y="78"/>
                      </a:lnTo>
                      <a:lnTo>
                        <a:pt x="124" y="61"/>
                      </a:lnTo>
                      <a:lnTo>
                        <a:pt x="139" y="46"/>
                      </a:lnTo>
                      <a:lnTo>
                        <a:pt x="154" y="30"/>
                      </a:lnTo>
                      <a:lnTo>
                        <a:pt x="174" y="18"/>
                      </a:lnTo>
                      <a:lnTo>
                        <a:pt x="194" y="9"/>
                      </a:lnTo>
                      <a:lnTo>
                        <a:pt x="216" y="2"/>
                      </a:lnTo>
                      <a:lnTo>
                        <a:pt x="239" y="0"/>
                      </a:lnTo>
                      <a:lnTo>
                        <a:pt x="263" y="2"/>
                      </a:lnTo>
                      <a:lnTo>
                        <a:pt x="286" y="9"/>
                      </a:lnTo>
                      <a:lnTo>
                        <a:pt x="310" y="22"/>
                      </a:lnTo>
                      <a:lnTo>
                        <a:pt x="332" y="40"/>
                      </a:lnTo>
                      <a:lnTo>
                        <a:pt x="351" y="28"/>
                      </a:lnTo>
                      <a:lnTo>
                        <a:pt x="372" y="20"/>
                      </a:lnTo>
                      <a:lnTo>
                        <a:pt x="393" y="16"/>
                      </a:lnTo>
                      <a:lnTo>
                        <a:pt x="414" y="16"/>
                      </a:lnTo>
                      <a:lnTo>
                        <a:pt x="436" y="18"/>
                      </a:lnTo>
                      <a:lnTo>
                        <a:pt x="457" y="24"/>
                      </a:lnTo>
                      <a:lnTo>
                        <a:pt x="476" y="32"/>
                      </a:lnTo>
                      <a:lnTo>
                        <a:pt x="493" y="42"/>
                      </a:lnTo>
                      <a:lnTo>
                        <a:pt x="509" y="55"/>
                      </a:lnTo>
                      <a:lnTo>
                        <a:pt x="521" y="69"/>
                      </a:lnTo>
                      <a:lnTo>
                        <a:pt x="530" y="84"/>
                      </a:lnTo>
                      <a:lnTo>
                        <a:pt x="536" y="101"/>
                      </a:lnTo>
                      <a:lnTo>
                        <a:pt x="539" y="120"/>
                      </a:lnTo>
                      <a:lnTo>
                        <a:pt x="535" y="138"/>
                      </a:lnTo>
                      <a:lnTo>
                        <a:pt x="527" y="156"/>
                      </a:lnTo>
                      <a:lnTo>
                        <a:pt x="513" y="174"/>
                      </a:lnTo>
                      <a:lnTo>
                        <a:pt x="535" y="182"/>
                      </a:lnTo>
                      <a:lnTo>
                        <a:pt x="552" y="194"/>
                      </a:lnTo>
                      <a:lnTo>
                        <a:pt x="567" y="210"/>
                      </a:lnTo>
                      <a:lnTo>
                        <a:pt x="576" y="230"/>
                      </a:lnTo>
                      <a:lnTo>
                        <a:pt x="584" y="249"/>
                      </a:lnTo>
                      <a:lnTo>
                        <a:pt x="586" y="271"/>
                      </a:lnTo>
                      <a:lnTo>
                        <a:pt x="586" y="292"/>
                      </a:lnTo>
                      <a:lnTo>
                        <a:pt x="582" y="313"/>
                      </a:lnTo>
                      <a:lnTo>
                        <a:pt x="575" y="334"/>
                      </a:lnTo>
                      <a:lnTo>
                        <a:pt x="565" y="350"/>
                      </a:lnTo>
                      <a:lnTo>
                        <a:pt x="552" y="365"/>
                      </a:lnTo>
                      <a:lnTo>
                        <a:pt x="536" y="376"/>
                      </a:lnTo>
                      <a:lnTo>
                        <a:pt x="518" y="383"/>
                      </a:lnTo>
                      <a:lnTo>
                        <a:pt x="497" y="383"/>
                      </a:lnTo>
                      <a:lnTo>
                        <a:pt x="471" y="378"/>
                      </a:lnTo>
                      <a:lnTo>
                        <a:pt x="445" y="36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5" name="Freeform 72"/>
                <p:cNvSpPr>
                  <a:spLocks/>
                </p:cNvSpPr>
                <p:nvPr/>
              </p:nvSpPr>
              <p:spPr bwMode="auto">
                <a:xfrm>
                  <a:off x="1877" y="1863"/>
                  <a:ext cx="515" cy="359"/>
                </a:xfrm>
                <a:custGeom>
                  <a:avLst/>
                  <a:gdLst>
                    <a:gd name="T0" fmla="*/ 411 w 515"/>
                    <a:gd name="T1" fmla="*/ 309 h 359"/>
                    <a:gd name="T2" fmla="*/ 386 w 515"/>
                    <a:gd name="T3" fmla="*/ 324 h 359"/>
                    <a:gd name="T4" fmla="*/ 358 w 515"/>
                    <a:gd name="T5" fmla="*/ 340 h 359"/>
                    <a:gd name="T6" fmla="*/ 329 w 515"/>
                    <a:gd name="T7" fmla="*/ 352 h 359"/>
                    <a:gd name="T8" fmla="*/ 298 w 515"/>
                    <a:gd name="T9" fmla="*/ 359 h 359"/>
                    <a:gd name="T10" fmla="*/ 265 w 515"/>
                    <a:gd name="T11" fmla="*/ 358 h 359"/>
                    <a:gd name="T12" fmla="*/ 231 w 515"/>
                    <a:gd name="T13" fmla="*/ 347 h 359"/>
                    <a:gd name="T14" fmla="*/ 197 w 515"/>
                    <a:gd name="T15" fmla="*/ 326 h 359"/>
                    <a:gd name="T16" fmla="*/ 144 w 515"/>
                    <a:gd name="T17" fmla="*/ 318 h 359"/>
                    <a:gd name="T18" fmla="*/ 85 w 515"/>
                    <a:gd name="T19" fmla="*/ 332 h 359"/>
                    <a:gd name="T20" fmla="*/ 45 w 515"/>
                    <a:gd name="T21" fmla="*/ 333 h 359"/>
                    <a:gd name="T22" fmla="*/ 18 w 515"/>
                    <a:gd name="T23" fmla="*/ 321 h 359"/>
                    <a:gd name="T24" fmla="*/ 0 w 515"/>
                    <a:gd name="T25" fmla="*/ 269 h 359"/>
                    <a:gd name="T26" fmla="*/ 15 w 515"/>
                    <a:gd name="T27" fmla="*/ 209 h 359"/>
                    <a:gd name="T28" fmla="*/ 59 w 515"/>
                    <a:gd name="T29" fmla="*/ 174 h 359"/>
                    <a:gd name="T30" fmla="*/ 109 w 515"/>
                    <a:gd name="T31" fmla="*/ 160 h 359"/>
                    <a:gd name="T32" fmla="*/ 115 w 515"/>
                    <a:gd name="T33" fmla="*/ 137 h 359"/>
                    <a:gd name="T34" fmla="*/ 103 w 515"/>
                    <a:gd name="T35" fmla="*/ 96 h 359"/>
                    <a:gd name="T36" fmla="*/ 108 w 515"/>
                    <a:gd name="T37" fmla="*/ 60 h 359"/>
                    <a:gd name="T38" fmla="*/ 126 w 515"/>
                    <a:gd name="T39" fmla="*/ 32 h 359"/>
                    <a:gd name="T40" fmla="*/ 155 w 515"/>
                    <a:gd name="T41" fmla="*/ 14 h 359"/>
                    <a:gd name="T42" fmla="*/ 191 w 515"/>
                    <a:gd name="T43" fmla="*/ 5 h 359"/>
                    <a:gd name="T44" fmla="*/ 232 w 515"/>
                    <a:gd name="T45" fmla="*/ 10 h 359"/>
                    <a:gd name="T46" fmla="*/ 276 w 515"/>
                    <a:gd name="T47" fmla="*/ 29 h 359"/>
                    <a:gd name="T48" fmla="*/ 311 w 515"/>
                    <a:gd name="T49" fmla="*/ 27 h 359"/>
                    <a:gd name="T50" fmla="*/ 342 w 515"/>
                    <a:gd name="T51" fmla="*/ 6 h 359"/>
                    <a:gd name="T52" fmla="*/ 377 w 515"/>
                    <a:gd name="T53" fmla="*/ 0 h 359"/>
                    <a:gd name="T54" fmla="*/ 410 w 515"/>
                    <a:gd name="T55" fmla="*/ 9 h 359"/>
                    <a:gd name="T56" fmla="*/ 438 w 515"/>
                    <a:gd name="T57" fmla="*/ 26 h 359"/>
                    <a:gd name="T58" fmla="*/ 457 w 515"/>
                    <a:gd name="T59" fmla="*/ 50 h 359"/>
                    <a:gd name="T60" fmla="*/ 466 w 515"/>
                    <a:gd name="T61" fmla="*/ 79 h 359"/>
                    <a:gd name="T62" fmla="*/ 458 w 515"/>
                    <a:gd name="T63" fmla="*/ 108 h 359"/>
                    <a:gd name="T64" fmla="*/ 479 w 515"/>
                    <a:gd name="T65" fmla="*/ 139 h 359"/>
                    <a:gd name="T66" fmla="*/ 513 w 515"/>
                    <a:gd name="T67" fmla="*/ 207 h 359"/>
                    <a:gd name="T68" fmla="*/ 508 w 515"/>
                    <a:gd name="T69" fmla="*/ 280 h 359"/>
                    <a:gd name="T70" fmla="*/ 462 w 515"/>
                    <a:gd name="T71" fmla="*/ 313 h 3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15"/>
                    <a:gd name="T109" fmla="*/ 0 h 359"/>
                    <a:gd name="T110" fmla="*/ 515 w 515"/>
                    <a:gd name="T111" fmla="*/ 359 h 3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15" h="359">
                      <a:moveTo>
                        <a:pt x="423" y="301"/>
                      </a:moveTo>
                      <a:lnTo>
                        <a:pt x="411" y="309"/>
                      </a:lnTo>
                      <a:lnTo>
                        <a:pt x="399" y="317"/>
                      </a:lnTo>
                      <a:lnTo>
                        <a:pt x="386" y="324"/>
                      </a:lnTo>
                      <a:lnTo>
                        <a:pt x="373" y="333"/>
                      </a:lnTo>
                      <a:lnTo>
                        <a:pt x="358" y="340"/>
                      </a:lnTo>
                      <a:lnTo>
                        <a:pt x="344" y="346"/>
                      </a:lnTo>
                      <a:lnTo>
                        <a:pt x="329" y="352"/>
                      </a:lnTo>
                      <a:lnTo>
                        <a:pt x="313" y="356"/>
                      </a:lnTo>
                      <a:lnTo>
                        <a:pt x="298" y="359"/>
                      </a:lnTo>
                      <a:lnTo>
                        <a:pt x="281" y="359"/>
                      </a:lnTo>
                      <a:lnTo>
                        <a:pt x="265" y="358"/>
                      </a:lnTo>
                      <a:lnTo>
                        <a:pt x="248" y="355"/>
                      </a:lnTo>
                      <a:lnTo>
                        <a:pt x="231" y="347"/>
                      </a:lnTo>
                      <a:lnTo>
                        <a:pt x="214" y="338"/>
                      </a:lnTo>
                      <a:lnTo>
                        <a:pt x="197" y="326"/>
                      </a:lnTo>
                      <a:lnTo>
                        <a:pt x="180" y="309"/>
                      </a:lnTo>
                      <a:lnTo>
                        <a:pt x="144" y="318"/>
                      </a:lnTo>
                      <a:lnTo>
                        <a:pt x="111" y="327"/>
                      </a:lnTo>
                      <a:lnTo>
                        <a:pt x="85" y="332"/>
                      </a:lnTo>
                      <a:lnTo>
                        <a:pt x="63" y="334"/>
                      </a:lnTo>
                      <a:lnTo>
                        <a:pt x="45" y="333"/>
                      </a:lnTo>
                      <a:lnTo>
                        <a:pt x="30" y="328"/>
                      </a:lnTo>
                      <a:lnTo>
                        <a:pt x="18" y="321"/>
                      </a:lnTo>
                      <a:lnTo>
                        <a:pt x="11" y="309"/>
                      </a:lnTo>
                      <a:lnTo>
                        <a:pt x="0" y="269"/>
                      </a:lnTo>
                      <a:lnTo>
                        <a:pt x="3" y="236"/>
                      </a:lnTo>
                      <a:lnTo>
                        <a:pt x="15" y="209"/>
                      </a:lnTo>
                      <a:lnTo>
                        <a:pt x="35" y="189"/>
                      </a:lnTo>
                      <a:lnTo>
                        <a:pt x="59" y="174"/>
                      </a:lnTo>
                      <a:lnTo>
                        <a:pt x="85" y="165"/>
                      </a:lnTo>
                      <a:lnTo>
                        <a:pt x="109" y="160"/>
                      </a:lnTo>
                      <a:lnTo>
                        <a:pt x="128" y="160"/>
                      </a:lnTo>
                      <a:lnTo>
                        <a:pt x="115" y="137"/>
                      </a:lnTo>
                      <a:lnTo>
                        <a:pt x="107" y="116"/>
                      </a:lnTo>
                      <a:lnTo>
                        <a:pt x="103" y="96"/>
                      </a:lnTo>
                      <a:lnTo>
                        <a:pt x="103" y="76"/>
                      </a:lnTo>
                      <a:lnTo>
                        <a:pt x="108" y="60"/>
                      </a:lnTo>
                      <a:lnTo>
                        <a:pt x="115" y="45"/>
                      </a:lnTo>
                      <a:lnTo>
                        <a:pt x="126" y="32"/>
                      </a:lnTo>
                      <a:lnTo>
                        <a:pt x="139" y="22"/>
                      </a:lnTo>
                      <a:lnTo>
                        <a:pt x="155" y="14"/>
                      </a:lnTo>
                      <a:lnTo>
                        <a:pt x="173" y="9"/>
                      </a:lnTo>
                      <a:lnTo>
                        <a:pt x="191" y="5"/>
                      </a:lnTo>
                      <a:lnTo>
                        <a:pt x="212" y="6"/>
                      </a:lnTo>
                      <a:lnTo>
                        <a:pt x="232" y="10"/>
                      </a:lnTo>
                      <a:lnTo>
                        <a:pt x="254" y="17"/>
                      </a:lnTo>
                      <a:lnTo>
                        <a:pt x="276" y="29"/>
                      </a:lnTo>
                      <a:lnTo>
                        <a:pt x="296" y="44"/>
                      </a:lnTo>
                      <a:lnTo>
                        <a:pt x="311" y="27"/>
                      </a:lnTo>
                      <a:lnTo>
                        <a:pt x="327" y="15"/>
                      </a:lnTo>
                      <a:lnTo>
                        <a:pt x="342" y="6"/>
                      </a:lnTo>
                      <a:lnTo>
                        <a:pt x="359" y="2"/>
                      </a:lnTo>
                      <a:lnTo>
                        <a:pt x="377" y="0"/>
                      </a:lnTo>
                      <a:lnTo>
                        <a:pt x="394" y="3"/>
                      </a:lnTo>
                      <a:lnTo>
                        <a:pt x="410" y="9"/>
                      </a:lnTo>
                      <a:lnTo>
                        <a:pt x="425" y="16"/>
                      </a:lnTo>
                      <a:lnTo>
                        <a:pt x="438" y="26"/>
                      </a:lnTo>
                      <a:lnTo>
                        <a:pt x="449" y="38"/>
                      </a:lnTo>
                      <a:lnTo>
                        <a:pt x="457" y="50"/>
                      </a:lnTo>
                      <a:lnTo>
                        <a:pt x="463" y="64"/>
                      </a:lnTo>
                      <a:lnTo>
                        <a:pt x="466" y="79"/>
                      </a:lnTo>
                      <a:lnTo>
                        <a:pt x="463" y="93"/>
                      </a:lnTo>
                      <a:lnTo>
                        <a:pt x="458" y="108"/>
                      </a:lnTo>
                      <a:lnTo>
                        <a:pt x="448" y="122"/>
                      </a:lnTo>
                      <a:lnTo>
                        <a:pt x="479" y="139"/>
                      </a:lnTo>
                      <a:lnTo>
                        <a:pt x="501" y="170"/>
                      </a:lnTo>
                      <a:lnTo>
                        <a:pt x="513" y="207"/>
                      </a:lnTo>
                      <a:lnTo>
                        <a:pt x="515" y="245"/>
                      </a:lnTo>
                      <a:lnTo>
                        <a:pt x="508" y="280"/>
                      </a:lnTo>
                      <a:lnTo>
                        <a:pt x="490" y="304"/>
                      </a:lnTo>
                      <a:lnTo>
                        <a:pt x="462" y="313"/>
                      </a:lnTo>
                      <a:lnTo>
                        <a:pt x="423" y="301"/>
                      </a:lnTo>
                      <a:close/>
                    </a:path>
                  </a:pathLst>
                </a:custGeom>
                <a:solidFill>
                  <a:srgbClr val="F4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6" name="Freeform 73"/>
                <p:cNvSpPr>
                  <a:spLocks/>
                </p:cNvSpPr>
                <p:nvPr/>
              </p:nvSpPr>
              <p:spPr bwMode="auto">
                <a:xfrm>
                  <a:off x="1268" y="2427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7" name="Freeform 74"/>
                <p:cNvSpPr>
                  <a:spLocks/>
                </p:cNvSpPr>
                <p:nvPr/>
              </p:nvSpPr>
              <p:spPr bwMode="auto">
                <a:xfrm>
                  <a:off x="1268" y="2435"/>
                  <a:ext cx="17" cy="22"/>
                </a:xfrm>
                <a:custGeom>
                  <a:avLst/>
                  <a:gdLst>
                    <a:gd name="T0" fmla="*/ 13 w 17"/>
                    <a:gd name="T1" fmla="*/ 5 h 22"/>
                    <a:gd name="T2" fmla="*/ 13 w 17"/>
                    <a:gd name="T3" fmla="*/ 5 h 22"/>
                    <a:gd name="T4" fmla="*/ 17 w 17"/>
                    <a:gd name="T5" fmla="*/ 7 h 22"/>
                    <a:gd name="T6" fmla="*/ 17 w 17"/>
                    <a:gd name="T7" fmla="*/ 7 h 22"/>
                    <a:gd name="T8" fmla="*/ 15 w 17"/>
                    <a:gd name="T9" fmla="*/ 4 h 22"/>
                    <a:gd name="T10" fmla="*/ 17 w 17"/>
                    <a:gd name="T11" fmla="*/ 0 h 22"/>
                    <a:gd name="T12" fmla="*/ 0 w 17"/>
                    <a:gd name="T13" fmla="*/ 0 h 22"/>
                    <a:gd name="T14" fmla="*/ 1 w 17"/>
                    <a:gd name="T15" fmla="*/ 4 h 22"/>
                    <a:gd name="T16" fmla="*/ 2 w 17"/>
                    <a:gd name="T17" fmla="*/ 10 h 22"/>
                    <a:gd name="T18" fmla="*/ 5 w 17"/>
                    <a:gd name="T19" fmla="*/ 17 h 22"/>
                    <a:gd name="T20" fmla="*/ 13 w 17"/>
                    <a:gd name="T21" fmla="*/ 22 h 22"/>
                    <a:gd name="T22" fmla="*/ 13 w 17"/>
                    <a:gd name="T23" fmla="*/ 22 h 22"/>
                    <a:gd name="T24" fmla="*/ 13 w 17"/>
                    <a:gd name="T25" fmla="*/ 5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22"/>
                    <a:gd name="T41" fmla="*/ 17 w 17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22"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10"/>
                      </a:lnTo>
                      <a:lnTo>
                        <a:pt x="5" y="17"/>
                      </a:lnTo>
                      <a:lnTo>
                        <a:pt x="13" y="2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8" name="Freeform 75"/>
                <p:cNvSpPr>
                  <a:spLocks/>
                </p:cNvSpPr>
                <p:nvPr/>
              </p:nvSpPr>
              <p:spPr bwMode="auto">
                <a:xfrm>
                  <a:off x="1281" y="2439"/>
                  <a:ext cx="53" cy="22"/>
                </a:xfrm>
                <a:custGeom>
                  <a:avLst/>
                  <a:gdLst>
                    <a:gd name="T0" fmla="*/ 40 w 53"/>
                    <a:gd name="T1" fmla="*/ 0 h 22"/>
                    <a:gd name="T2" fmla="*/ 39 w 53"/>
                    <a:gd name="T3" fmla="*/ 3 h 22"/>
                    <a:gd name="T4" fmla="*/ 38 w 53"/>
                    <a:gd name="T5" fmla="*/ 5 h 22"/>
                    <a:gd name="T6" fmla="*/ 38 w 53"/>
                    <a:gd name="T7" fmla="*/ 5 h 22"/>
                    <a:gd name="T8" fmla="*/ 35 w 53"/>
                    <a:gd name="T9" fmla="*/ 5 h 22"/>
                    <a:gd name="T10" fmla="*/ 29 w 53"/>
                    <a:gd name="T11" fmla="*/ 5 h 22"/>
                    <a:gd name="T12" fmla="*/ 22 w 53"/>
                    <a:gd name="T13" fmla="*/ 5 h 22"/>
                    <a:gd name="T14" fmla="*/ 16 w 53"/>
                    <a:gd name="T15" fmla="*/ 3 h 22"/>
                    <a:gd name="T16" fmla="*/ 7 w 53"/>
                    <a:gd name="T17" fmla="*/ 2 h 22"/>
                    <a:gd name="T18" fmla="*/ 0 w 53"/>
                    <a:gd name="T19" fmla="*/ 1 h 22"/>
                    <a:gd name="T20" fmla="*/ 0 w 53"/>
                    <a:gd name="T21" fmla="*/ 18 h 22"/>
                    <a:gd name="T22" fmla="*/ 7 w 53"/>
                    <a:gd name="T23" fmla="*/ 17 h 22"/>
                    <a:gd name="T24" fmla="*/ 13 w 53"/>
                    <a:gd name="T25" fmla="*/ 18 h 22"/>
                    <a:gd name="T26" fmla="*/ 22 w 53"/>
                    <a:gd name="T27" fmla="*/ 19 h 22"/>
                    <a:gd name="T28" fmla="*/ 29 w 53"/>
                    <a:gd name="T29" fmla="*/ 19 h 22"/>
                    <a:gd name="T30" fmla="*/ 35 w 53"/>
                    <a:gd name="T31" fmla="*/ 22 h 22"/>
                    <a:gd name="T32" fmla="*/ 42 w 53"/>
                    <a:gd name="T33" fmla="*/ 19 h 22"/>
                    <a:gd name="T34" fmla="*/ 50 w 53"/>
                    <a:gd name="T35" fmla="*/ 14 h 22"/>
                    <a:gd name="T36" fmla="*/ 53 w 53"/>
                    <a:gd name="T37" fmla="*/ 6 h 22"/>
                    <a:gd name="T38" fmla="*/ 52 w 53"/>
                    <a:gd name="T39" fmla="*/ 9 h 22"/>
                    <a:gd name="T40" fmla="*/ 40 w 5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2"/>
                    <a:gd name="T65" fmla="*/ 53 w 5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2">
                      <a:moveTo>
                        <a:pt x="40" y="0"/>
                      </a:moveTo>
                      <a:lnTo>
                        <a:pt x="39" y="3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2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50" y="14"/>
                      </a:lnTo>
                      <a:lnTo>
                        <a:pt x="53" y="6"/>
                      </a:lnTo>
                      <a:lnTo>
                        <a:pt x="52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9" name="Freeform 76"/>
                <p:cNvSpPr>
                  <a:spLocks/>
                </p:cNvSpPr>
                <p:nvPr/>
              </p:nvSpPr>
              <p:spPr bwMode="auto">
                <a:xfrm>
                  <a:off x="1306" y="2381"/>
                  <a:ext cx="35" cy="67"/>
                </a:xfrm>
                <a:custGeom>
                  <a:avLst/>
                  <a:gdLst>
                    <a:gd name="T0" fmla="*/ 2 w 35"/>
                    <a:gd name="T1" fmla="*/ 14 h 67"/>
                    <a:gd name="T2" fmla="*/ 0 w 35"/>
                    <a:gd name="T3" fmla="*/ 14 h 67"/>
                    <a:gd name="T4" fmla="*/ 15 w 35"/>
                    <a:gd name="T5" fmla="*/ 23 h 67"/>
                    <a:gd name="T6" fmla="*/ 21 w 35"/>
                    <a:gd name="T7" fmla="*/ 32 h 67"/>
                    <a:gd name="T8" fmla="*/ 21 w 35"/>
                    <a:gd name="T9" fmla="*/ 46 h 67"/>
                    <a:gd name="T10" fmla="*/ 15 w 35"/>
                    <a:gd name="T11" fmla="*/ 58 h 67"/>
                    <a:gd name="T12" fmla="*/ 27 w 35"/>
                    <a:gd name="T13" fmla="*/ 67 h 67"/>
                    <a:gd name="T14" fmla="*/ 35 w 35"/>
                    <a:gd name="T15" fmla="*/ 48 h 67"/>
                    <a:gd name="T16" fmla="*/ 35 w 35"/>
                    <a:gd name="T17" fmla="*/ 30 h 67"/>
                    <a:gd name="T18" fmla="*/ 25 w 35"/>
                    <a:gd name="T19" fmla="*/ 11 h 67"/>
                    <a:gd name="T20" fmla="*/ 5 w 35"/>
                    <a:gd name="T21" fmla="*/ 0 h 67"/>
                    <a:gd name="T22" fmla="*/ 4 w 35"/>
                    <a:gd name="T23" fmla="*/ 0 h 67"/>
                    <a:gd name="T24" fmla="*/ 2 w 35"/>
                    <a:gd name="T25" fmla="*/ 14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7"/>
                    <a:gd name="T41" fmla="*/ 35 w 35"/>
                    <a:gd name="T42" fmla="*/ 67 h 6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7">
                      <a:moveTo>
                        <a:pt x="2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2"/>
                      </a:lnTo>
                      <a:lnTo>
                        <a:pt x="21" y="46"/>
                      </a:lnTo>
                      <a:lnTo>
                        <a:pt x="15" y="58"/>
                      </a:lnTo>
                      <a:lnTo>
                        <a:pt x="27" y="67"/>
                      </a:lnTo>
                      <a:lnTo>
                        <a:pt x="35" y="48"/>
                      </a:lnTo>
                      <a:lnTo>
                        <a:pt x="35" y="30"/>
                      </a:lnTo>
                      <a:lnTo>
                        <a:pt x="25" y="1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0" name="Freeform 77"/>
                <p:cNvSpPr>
                  <a:spLocks/>
                </p:cNvSpPr>
                <p:nvPr/>
              </p:nvSpPr>
              <p:spPr bwMode="auto">
                <a:xfrm>
                  <a:off x="1240" y="2378"/>
                  <a:ext cx="70" cy="35"/>
                </a:xfrm>
                <a:custGeom>
                  <a:avLst/>
                  <a:gdLst>
                    <a:gd name="T0" fmla="*/ 14 w 70"/>
                    <a:gd name="T1" fmla="*/ 34 h 35"/>
                    <a:gd name="T2" fmla="*/ 14 w 70"/>
                    <a:gd name="T3" fmla="*/ 35 h 35"/>
                    <a:gd name="T4" fmla="*/ 18 w 70"/>
                    <a:gd name="T5" fmla="*/ 31 h 35"/>
                    <a:gd name="T6" fmla="*/ 23 w 70"/>
                    <a:gd name="T7" fmla="*/ 25 h 35"/>
                    <a:gd name="T8" fmla="*/ 28 w 70"/>
                    <a:gd name="T9" fmla="*/ 22 h 35"/>
                    <a:gd name="T10" fmla="*/ 35 w 70"/>
                    <a:gd name="T11" fmla="*/ 19 h 35"/>
                    <a:gd name="T12" fmla="*/ 41 w 70"/>
                    <a:gd name="T13" fmla="*/ 16 h 35"/>
                    <a:gd name="T14" fmla="*/ 51 w 70"/>
                    <a:gd name="T15" fmla="*/ 17 h 35"/>
                    <a:gd name="T16" fmla="*/ 59 w 70"/>
                    <a:gd name="T17" fmla="*/ 16 h 35"/>
                    <a:gd name="T18" fmla="*/ 68 w 70"/>
                    <a:gd name="T19" fmla="*/ 17 h 35"/>
                    <a:gd name="T20" fmla="*/ 70 w 70"/>
                    <a:gd name="T21" fmla="*/ 3 h 35"/>
                    <a:gd name="T22" fmla="*/ 59 w 70"/>
                    <a:gd name="T23" fmla="*/ 2 h 35"/>
                    <a:gd name="T24" fmla="*/ 51 w 70"/>
                    <a:gd name="T25" fmla="*/ 0 h 35"/>
                    <a:gd name="T26" fmla="*/ 41 w 70"/>
                    <a:gd name="T27" fmla="*/ 2 h 35"/>
                    <a:gd name="T28" fmla="*/ 30 w 70"/>
                    <a:gd name="T29" fmla="*/ 4 h 35"/>
                    <a:gd name="T30" fmla="*/ 20 w 70"/>
                    <a:gd name="T31" fmla="*/ 8 h 35"/>
                    <a:gd name="T32" fmla="*/ 13 w 70"/>
                    <a:gd name="T33" fmla="*/ 12 h 35"/>
                    <a:gd name="T34" fmla="*/ 6 w 70"/>
                    <a:gd name="T35" fmla="*/ 21 h 35"/>
                    <a:gd name="T36" fmla="*/ 0 w 70"/>
                    <a:gd name="T37" fmla="*/ 31 h 35"/>
                    <a:gd name="T38" fmla="*/ 0 w 70"/>
                    <a:gd name="T39" fmla="*/ 32 h 35"/>
                    <a:gd name="T40" fmla="*/ 14 w 70"/>
                    <a:gd name="T41" fmla="*/ 34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4"/>
                      </a:move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3" y="25"/>
                      </a:lnTo>
                      <a:lnTo>
                        <a:pt x="28" y="22"/>
                      </a:lnTo>
                      <a:lnTo>
                        <a:pt x="35" y="19"/>
                      </a:lnTo>
                      <a:lnTo>
                        <a:pt x="41" y="16"/>
                      </a:lnTo>
                      <a:lnTo>
                        <a:pt x="51" y="17"/>
                      </a:lnTo>
                      <a:lnTo>
                        <a:pt x="59" y="16"/>
                      </a:lnTo>
                      <a:lnTo>
                        <a:pt x="68" y="17"/>
                      </a:lnTo>
                      <a:lnTo>
                        <a:pt x="70" y="3"/>
                      </a:lnTo>
                      <a:lnTo>
                        <a:pt x="59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0" y="4"/>
                      </a:lnTo>
                      <a:lnTo>
                        <a:pt x="20" y="8"/>
                      </a:lnTo>
                      <a:lnTo>
                        <a:pt x="13" y="12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1" name="Freeform 78"/>
                <p:cNvSpPr>
                  <a:spLocks/>
                </p:cNvSpPr>
                <p:nvPr/>
              </p:nvSpPr>
              <p:spPr bwMode="auto">
                <a:xfrm>
                  <a:off x="1236" y="2410"/>
                  <a:ext cx="56" cy="107"/>
                </a:xfrm>
                <a:custGeom>
                  <a:avLst/>
                  <a:gdLst>
                    <a:gd name="T0" fmla="*/ 56 w 56"/>
                    <a:gd name="T1" fmla="*/ 93 h 107"/>
                    <a:gd name="T2" fmla="*/ 56 w 56"/>
                    <a:gd name="T3" fmla="*/ 93 h 107"/>
                    <a:gd name="T4" fmla="*/ 43 w 56"/>
                    <a:gd name="T5" fmla="*/ 87 h 107"/>
                    <a:gd name="T6" fmla="*/ 34 w 56"/>
                    <a:gd name="T7" fmla="*/ 78 h 107"/>
                    <a:gd name="T8" fmla="*/ 26 w 56"/>
                    <a:gd name="T9" fmla="*/ 69 h 107"/>
                    <a:gd name="T10" fmla="*/ 21 w 56"/>
                    <a:gd name="T11" fmla="*/ 57 h 107"/>
                    <a:gd name="T12" fmla="*/ 17 w 56"/>
                    <a:gd name="T13" fmla="*/ 43 h 107"/>
                    <a:gd name="T14" fmla="*/ 17 w 56"/>
                    <a:gd name="T15" fmla="*/ 30 h 107"/>
                    <a:gd name="T16" fmla="*/ 16 w 56"/>
                    <a:gd name="T17" fmla="*/ 16 h 107"/>
                    <a:gd name="T18" fmla="*/ 18 w 56"/>
                    <a:gd name="T19" fmla="*/ 2 h 107"/>
                    <a:gd name="T20" fmla="*/ 4 w 56"/>
                    <a:gd name="T21" fmla="*/ 0 h 107"/>
                    <a:gd name="T22" fmla="*/ 1 w 56"/>
                    <a:gd name="T23" fmla="*/ 16 h 107"/>
                    <a:gd name="T24" fmla="*/ 0 w 56"/>
                    <a:gd name="T25" fmla="*/ 30 h 107"/>
                    <a:gd name="T26" fmla="*/ 3 w 56"/>
                    <a:gd name="T27" fmla="*/ 46 h 107"/>
                    <a:gd name="T28" fmla="*/ 6 w 56"/>
                    <a:gd name="T29" fmla="*/ 61 h 107"/>
                    <a:gd name="T30" fmla="*/ 14 w 56"/>
                    <a:gd name="T31" fmla="*/ 76 h 107"/>
                    <a:gd name="T32" fmla="*/ 22 w 56"/>
                    <a:gd name="T33" fmla="*/ 88 h 107"/>
                    <a:gd name="T34" fmla="*/ 35 w 56"/>
                    <a:gd name="T35" fmla="*/ 99 h 107"/>
                    <a:gd name="T36" fmla="*/ 51 w 56"/>
                    <a:gd name="T37" fmla="*/ 107 h 107"/>
                    <a:gd name="T38" fmla="*/ 51 w 56"/>
                    <a:gd name="T39" fmla="*/ 107 h 107"/>
                    <a:gd name="T40" fmla="*/ 56 w 56"/>
                    <a:gd name="T41" fmla="*/ 93 h 1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07"/>
                    <a:gd name="T65" fmla="*/ 56 w 56"/>
                    <a:gd name="T66" fmla="*/ 107 h 1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07">
                      <a:moveTo>
                        <a:pt x="56" y="93"/>
                      </a:moveTo>
                      <a:lnTo>
                        <a:pt x="56" y="93"/>
                      </a:lnTo>
                      <a:lnTo>
                        <a:pt x="43" y="87"/>
                      </a:lnTo>
                      <a:lnTo>
                        <a:pt x="34" y="78"/>
                      </a:lnTo>
                      <a:lnTo>
                        <a:pt x="26" y="69"/>
                      </a:lnTo>
                      <a:lnTo>
                        <a:pt x="21" y="57"/>
                      </a:lnTo>
                      <a:lnTo>
                        <a:pt x="17" y="43"/>
                      </a:lnTo>
                      <a:lnTo>
                        <a:pt x="17" y="30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4" y="0"/>
                      </a:lnTo>
                      <a:lnTo>
                        <a:pt x="1" y="16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6" y="61"/>
                      </a:lnTo>
                      <a:lnTo>
                        <a:pt x="14" y="76"/>
                      </a:lnTo>
                      <a:lnTo>
                        <a:pt x="22" y="88"/>
                      </a:lnTo>
                      <a:lnTo>
                        <a:pt x="35" y="99"/>
                      </a:lnTo>
                      <a:lnTo>
                        <a:pt x="51" y="107"/>
                      </a:lnTo>
                      <a:lnTo>
                        <a:pt x="56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2" name="Freeform 79"/>
                <p:cNvSpPr>
                  <a:spLocks/>
                </p:cNvSpPr>
                <p:nvPr/>
              </p:nvSpPr>
              <p:spPr bwMode="auto">
                <a:xfrm>
                  <a:off x="1287" y="2503"/>
                  <a:ext cx="48" cy="19"/>
                </a:xfrm>
                <a:custGeom>
                  <a:avLst/>
                  <a:gdLst>
                    <a:gd name="T0" fmla="*/ 41 w 48"/>
                    <a:gd name="T1" fmla="*/ 0 h 19"/>
                    <a:gd name="T2" fmla="*/ 42 w 48"/>
                    <a:gd name="T3" fmla="*/ 0 h 19"/>
                    <a:gd name="T4" fmla="*/ 39 w 48"/>
                    <a:gd name="T5" fmla="*/ 1 h 19"/>
                    <a:gd name="T6" fmla="*/ 34 w 48"/>
                    <a:gd name="T7" fmla="*/ 2 h 19"/>
                    <a:gd name="T8" fmla="*/ 29 w 48"/>
                    <a:gd name="T9" fmla="*/ 4 h 19"/>
                    <a:gd name="T10" fmla="*/ 24 w 48"/>
                    <a:gd name="T11" fmla="*/ 2 h 19"/>
                    <a:gd name="T12" fmla="*/ 18 w 48"/>
                    <a:gd name="T13" fmla="*/ 4 h 19"/>
                    <a:gd name="T14" fmla="*/ 15 w 48"/>
                    <a:gd name="T15" fmla="*/ 2 h 19"/>
                    <a:gd name="T16" fmla="*/ 9 w 48"/>
                    <a:gd name="T17" fmla="*/ 1 h 19"/>
                    <a:gd name="T18" fmla="*/ 5 w 48"/>
                    <a:gd name="T19" fmla="*/ 0 h 19"/>
                    <a:gd name="T20" fmla="*/ 0 w 48"/>
                    <a:gd name="T21" fmla="*/ 14 h 19"/>
                    <a:gd name="T22" fmla="*/ 6 w 48"/>
                    <a:gd name="T23" fmla="*/ 16 h 19"/>
                    <a:gd name="T24" fmla="*/ 12 w 48"/>
                    <a:gd name="T25" fmla="*/ 17 h 19"/>
                    <a:gd name="T26" fmla="*/ 18 w 48"/>
                    <a:gd name="T27" fmla="*/ 18 h 19"/>
                    <a:gd name="T28" fmla="*/ 24 w 48"/>
                    <a:gd name="T29" fmla="*/ 19 h 19"/>
                    <a:gd name="T30" fmla="*/ 29 w 48"/>
                    <a:gd name="T31" fmla="*/ 18 h 19"/>
                    <a:gd name="T32" fmla="*/ 36 w 48"/>
                    <a:gd name="T33" fmla="*/ 17 h 19"/>
                    <a:gd name="T34" fmla="*/ 41 w 48"/>
                    <a:gd name="T35" fmla="*/ 16 h 19"/>
                    <a:gd name="T36" fmla="*/ 47 w 48"/>
                    <a:gd name="T37" fmla="*/ 14 h 19"/>
                    <a:gd name="T38" fmla="*/ 48 w 48"/>
                    <a:gd name="T39" fmla="*/ 14 h 19"/>
                    <a:gd name="T40" fmla="*/ 41 w 48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9"/>
                    <a:gd name="T65" fmla="*/ 48 w 48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9"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4" y="2"/>
                      </a:lnTo>
                      <a:lnTo>
                        <a:pt x="29" y="4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6" y="16"/>
                      </a:lnTo>
                      <a:lnTo>
                        <a:pt x="12" y="17"/>
                      </a:lnTo>
                      <a:lnTo>
                        <a:pt x="18" y="18"/>
                      </a:lnTo>
                      <a:lnTo>
                        <a:pt x="24" y="19"/>
                      </a:lnTo>
                      <a:lnTo>
                        <a:pt x="29" y="18"/>
                      </a:lnTo>
                      <a:lnTo>
                        <a:pt x="36" y="17"/>
                      </a:lnTo>
                      <a:lnTo>
                        <a:pt x="41" y="16"/>
                      </a:lnTo>
                      <a:lnTo>
                        <a:pt x="47" y="14"/>
                      </a:lnTo>
                      <a:lnTo>
                        <a:pt x="4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3" name="Freeform 80"/>
                <p:cNvSpPr>
                  <a:spLocks/>
                </p:cNvSpPr>
                <p:nvPr/>
              </p:nvSpPr>
              <p:spPr bwMode="auto">
                <a:xfrm>
                  <a:off x="1328" y="2434"/>
                  <a:ext cx="109" cy="83"/>
                </a:xfrm>
                <a:custGeom>
                  <a:avLst/>
                  <a:gdLst>
                    <a:gd name="T0" fmla="*/ 97 w 109"/>
                    <a:gd name="T1" fmla="*/ 0 h 83"/>
                    <a:gd name="T2" fmla="*/ 97 w 109"/>
                    <a:gd name="T3" fmla="*/ 0 h 83"/>
                    <a:gd name="T4" fmla="*/ 87 w 109"/>
                    <a:gd name="T5" fmla="*/ 10 h 83"/>
                    <a:gd name="T6" fmla="*/ 76 w 109"/>
                    <a:gd name="T7" fmla="*/ 19 h 83"/>
                    <a:gd name="T8" fmla="*/ 64 w 109"/>
                    <a:gd name="T9" fmla="*/ 29 h 83"/>
                    <a:gd name="T10" fmla="*/ 52 w 109"/>
                    <a:gd name="T11" fmla="*/ 37 h 83"/>
                    <a:gd name="T12" fmla="*/ 41 w 109"/>
                    <a:gd name="T13" fmla="*/ 47 h 83"/>
                    <a:gd name="T14" fmla="*/ 28 w 109"/>
                    <a:gd name="T15" fmla="*/ 53 h 83"/>
                    <a:gd name="T16" fmla="*/ 13 w 109"/>
                    <a:gd name="T17" fmla="*/ 62 h 83"/>
                    <a:gd name="T18" fmla="*/ 0 w 109"/>
                    <a:gd name="T19" fmla="*/ 69 h 83"/>
                    <a:gd name="T20" fmla="*/ 7 w 109"/>
                    <a:gd name="T21" fmla="*/ 83 h 83"/>
                    <a:gd name="T22" fmla="*/ 21 w 109"/>
                    <a:gd name="T23" fmla="*/ 76 h 83"/>
                    <a:gd name="T24" fmla="*/ 35 w 109"/>
                    <a:gd name="T25" fmla="*/ 68 h 83"/>
                    <a:gd name="T26" fmla="*/ 49 w 109"/>
                    <a:gd name="T27" fmla="*/ 59 h 83"/>
                    <a:gd name="T28" fmla="*/ 62 w 109"/>
                    <a:gd name="T29" fmla="*/ 50 h 83"/>
                    <a:gd name="T30" fmla="*/ 74 w 109"/>
                    <a:gd name="T31" fmla="*/ 41 h 83"/>
                    <a:gd name="T32" fmla="*/ 86 w 109"/>
                    <a:gd name="T33" fmla="*/ 31 h 83"/>
                    <a:gd name="T34" fmla="*/ 97 w 109"/>
                    <a:gd name="T35" fmla="*/ 22 h 83"/>
                    <a:gd name="T36" fmla="*/ 109 w 109"/>
                    <a:gd name="T37" fmla="*/ 10 h 83"/>
                    <a:gd name="T38" fmla="*/ 109 w 109"/>
                    <a:gd name="T39" fmla="*/ 10 h 83"/>
                    <a:gd name="T40" fmla="*/ 97 w 109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3"/>
                    <a:gd name="T65" fmla="*/ 109 w 109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3"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87" y="10"/>
                      </a:lnTo>
                      <a:lnTo>
                        <a:pt x="76" y="19"/>
                      </a:lnTo>
                      <a:lnTo>
                        <a:pt x="64" y="29"/>
                      </a:lnTo>
                      <a:lnTo>
                        <a:pt x="52" y="37"/>
                      </a:lnTo>
                      <a:lnTo>
                        <a:pt x="41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3"/>
                      </a:lnTo>
                      <a:lnTo>
                        <a:pt x="21" y="76"/>
                      </a:lnTo>
                      <a:lnTo>
                        <a:pt x="35" y="68"/>
                      </a:lnTo>
                      <a:lnTo>
                        <a:pt x="49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6" y="31"/>
                      </a:lnTo>
                      <a:lnTo>
                        <a:pt x="97" y="22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4" name="Freeform 81"/>
                <p:cNvSpPr>
                  <a:spLocks/>
                </p:cNvSpPr>
                <p:nvPr/>
              </p:nvSpPr>
              <p:spPr bwMode="auto">
                <a:xfrm>
                  <a:off x="1425" y="2186"/>
                  <a:ext cx="336" cy="258"/>
                </a:xfrm>
                <a:custGeom>
                  <a:avLst/>
                  <a:gdLst>
                    <a:gd name="T0" fmla="*/ 326 w 336"/>
                    <a:gd name="T1" fmla="*/ 0 h 258"/>
                    <a:gd name="T2" fmla="*/ 312 w 336"/>
                    <a:gd name="T3" fmla="*/ 11 h 258"/>
                    <a:gd name="T4" fmla="*/ 296 w 336"/>
                    <a:gd name="T5" fmla="*/ 23 h 258"/>
                    <a:gd name="T6" fmla="*/ 276 w 336"/>
                    <a:gd name="T7" fmla="*/ 36 h 258"/>
                    <a:gd name="T8" fmla="*/ 254 w 336"/>
                    <a:gd name="T9" fmla="*/ 52 h 258"/>
                    <a:gd name="T10" fmla="*/ 231 w 336"/>
                    <a:gd name="T11" fmla="*/ 68 h 258"/>
                    <a:gd name="T12" fmla="*/ 208 w 336"/>
                    <a:gd name="T13" fmla="*/ 85 h 258"/>
                    <a:gd name="T14" fmla="*/ 183 w 336"/>
                    <a:gd name="T15" fmla="*/ 103 h 258"/>
                    <a:gd name="T16" fmla="*/ 158 w 336"/>
                    <a:gd name="T17" fmla="*/ 121 h 258"/>
                    <a:gd name="T18" fmla="*/ 133 w 336"/>
                    <a:gd name="T19" fmla="*/ 139 h 258"/>
                    <a:gd name="T20" fmla="*/ 109 w 336"/>
                    <a:gd name="T21" fmla="*/ 157 h 258"/>
                    <a:gd name="T22" fmla="*/ 86 w 336"/>
                    <a:gd name="T23" fmla="*/ 175 h 258"/>
                    <a:gd name="T24" fmla="*/ 64 w 336"/>
                    <a:gd name="T25" fmla="*/ 191 h 258"/>
                    <a:gd name="T26" fmla="*/ 45 w 336"/>
                    <a:gd name="T27" fmla="*/ 208 h 258"/>
                    <a:gd name="T28" fmla="*/ 28 w 336"/>
                    <a:gd name="T29" fmla="*/ 223 h 258"/>
                    <a:gd name="T30" fmla="*/ 12 w 336"/>
                    <a:gd name="T31" fmla="*/ 236 h 258"/>
                    <a:gd name="T32" fmla="*/ 0 w 336"/>
                    <a:gd name="T33" fmla="*/ 248 h 258"/>
                    <a:gd name="T34" fmla="*/ 12 w 336"/>
                    <a:gd name="T35" fmla="*/ 258 h 258"/>
                    <a:gd name="T36" fmla="*/ 22 w 336"/>
                    <a:gd name="T37" fmla="*/ 248 h 258"/>
                    <a:gd name="T38" fmla="*/ 37 w 336"/>
                    <a:gd name="T39" fmla="*/ 235 h 258"/>
                    <a:gd name="T40" fmla="*/ 54 w 336"/>
                    <a:gd name="T41" fmla="*/ 220 h 258"/>
                    <a:gd name="T42" fmla="*/ 74 w 336"/>
                    <a:gd name="T43" fmla="*/ 203 h 258"/>
                    <a:gd name="T44" fmla="*/ 95 w 336"/>
                    <a:gd name="T45" fmla="*/ 188 h 258"/>
                    <a:gd name="T46" fmla="*/ 118 w 336"/>
                    <a:gd name="T47" fmla="*/ 169 h 258"/>
                    <a:gd name="T48" fmla="*/ 143 w 336"/>
                    <a:gd name="T49" fmla="*/ 151 h 258"/>
                    <a:gd name="T50" fmla="*/ 168 w 336"/>
                    <a:gd name="T51" fmla="*/ 133 h 258"/>
                    <a:gd name="T52" fmla="*/ 192 w 336"/>
                    <a:gd name="T53" fmla="*/ 115 h 258"/>
                    <a:gd name="T54" fmla="*/ 218 w 336"/>
                    <a:gd name="T55" fmla="*/ 97 h 258"/>
                    <a:gd name="T56" fmla="*/ 241 w 336"/>
                    <a:gd name="T57" fmla="*/ 80 h 258"/>
                    <a:gd name="T58" fmla="*/ 264 w 336"/>
                    <a:gd name="T59" fmla="*/ 64 h 258"/>
                    <a:gd name="T60" fmla="*/ 285 w 336"/>
                    <a:gd name="T61" fmla="*/ 48 h 258"/>
                    <a:gd name="T62" fmla="*/ 303 w 336"/>
                    <a:gd name="T63" fmla="*/ 35 h 258"/>
                    <a:gd name="T64" fmla="*/ 322 w 336"/>
                    <a:gd name="T65" fmla="*/ 23 h 258"/>
                    <a:gd name="T66" fmla="*/ 336 w 336"/>
                    <a:gd name="T67" fmla="*/ 12 h 258"/>
                    <a:gd name="T68" fmla="*/ 326 w 336"/>
                    <a:gd name="T69" fmla="*/ 0 h 2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36"/>
                    <a:gd name="T106" fmla="*/ 0 h 258"/>
                    <a:gd name="T107" fmla="*/ 336 w 336"/>
                    <a:gd name="T108" fmla="*/ 258 h 2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36" h="258">
                      <a:moveTo>
                        <a:pt x="326" y="0"/>
                      </a:moveTo>
                      <a:lnTo>
                        <a:pt x="312" y="11"/>
                      </a:lnTo>
                      <a:lnTo>
                        <a:pt x="296" y="23"/>
                      </a:lnTo>
                      <a:lnTo>
                        <a:pt x="276" y="36"/>
                      </a:lnTo>
                      <a:lnTo>
                        <a:pt x="254" y="52"/>
                      </a:lnTo>
                      <a:lnTo>
                        <a:pt x="231" y="68"/>
                      </a:lnTo>
                      <a:lnTo>
                        <a:pt x="208" y="85"/>
                      </a:lnTo>
                      <a:lnTo>
                        <a:pt x="183" y="103"/>
                      </a:lnTo>
                      <a:lnTo>
                        <a:pt x="158" y="121"/>
                      </a:lnTo>
                      <a:lnTo>
                        <a:pt x="133" y="139"/>
                      </a:lnTo>
                      <a:lnTo>
                        <a:pt x="109" y="157"/>
                      </a:lnTo>
                      <a:lnTo>
                        <a:pt x="86" y="175"/>
                      </a:lnTo>
                      <a:lnTo>
                        <a:pt x="64" y="191"/>
                      </a:lnTo>
                      <a:lnTo>
                        <a:pt x="45" y="208"/>
                      </a:lnTo>
                      <a:lnTo>
                        <a:pt x="28" y="223"/>
                      </a:lnTo>
                      <a:lnTo>
                        <a:pt x="12" y="236"/>
                      </a:lnTo>
                      <a:lnTo>
                        <a:pt x="0" y="248"/>
                      </a:lnTo>
                      <a:lnTo>
                        <a:pt x="12" y="258"/>
                      </a:lnTo>
                      <a:lnTo>
                        <a:pt x="22" y="248"/>
                      </a:lnTo>
                      <a:lnTo>
                        <a:pt x="37" y="235"/>
                      </a:lnTo>
                      <a:lnTo>
                        <a:pt x="54" y="220"/>
                      </a:lnTo>
                      <a:lnTo>
                        <a:pt x="74" y="203"/>
                      </a:lnTo>
                      <a:lnTo>
                        <a:pt x="95" y="188"/>
                      </a:lnTo>
                      <a:lnTo>
                        <a:pt x="118" y="169"/>
                      </a:lnTo>
                      <a:lnTo>
                        <a:pt x="143" y="151"/>
                      </a:lnTo>
                      <a:lnTo>
                        <a:pt x="168" y="133"/>
                      </a:lnTo>
                      <a:lnTo>
                        <a:pt x="192" y="115"/>
                      </a:lnTo>
                      <a:lnTo>
                        <a:pt x="218" y="97"/>
                      </a:lnTo>
                      <a:lnTo>
                        <a:pt x="241" y="80"/>
                      </a:lnTo>
                      <a:lnTo>
                        <a:pt x="264" y="64"/>
                      </a:lnTo>
                      <a:lnTo>
                        <a:pt x="285" y="48"/>
                      </a:lnTo>
                      <a:lnTo>
                        <a:pt x="303" y="35"/>
                      </a:lnTo>
                      <a:lnTo>
                        <a:pt x="322" y="23"/>
                      </a:lnTo>
                      <a:lnTo>
                        <a:pt x="336" y="12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5" name="Freeform 82"/>
                <p:cNvSpPr>
                  <a:spLocks/>
                </p:cNvSpPr>
                <p:nvPr/>
              </p:nvSpPr>
              <p:spPr bwMode="auto">
                <a:xfrm>
                  <a:off x="1751" y="2185"/>
                  <a:ext cx="13" cy="13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8 h 13"/>
                    <a:gd name="T4" fmla="*/ 11 w 13"/>
                    <a:gd name="T5" fmla="*/ 2 h 13"/>
                    <a:gd name="T6" fmla="*/ 6 w 13"/>
                    <a:gd name="T7" fmla="*/ 0 h 13"/>
                    <a:gd name="T8" fmla="*/ 0 w 13"/>
                    <a:gd name="T9" fmla="*/ 1 h 13"/>
                    <a:gd name="T10" fmla="*/ 10 w 13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13"/>
                    <a:gd name="T20" fmla="*/ 13 w 13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13">
                      <a:moveTo>
                        <a:pt x="10" y="13"/>
                      </a:moveTo>
                      <a:lnTo>
                        <a:pt x="13" y="8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6" name="Freeform 83"/>
                <p:cNvSpPr>
                  <a:spLocks/>
                </p:cNvSpPr>
                <p:nvPr/>
              </p:nvSpPr>
              <p:spPr bwMode="auto">
                <a:xfrm>
                  <a:off x="1724" y="2525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7" name="Freeform 84"/>
                <p:cNvSpPr>
                  <a:spLocks/>
                </p:cNvSpPr>
                <p:nvPr/>
              </p:nvSpPr>
              <p:spPr bwMode="auto">
                <a:xfrm>
                  <a:off x="1724" y="2533"/>
                  <a:ext cx="17" cy="16"/>
                </a:xfrm>
                <a:custGeom>
                  <a:avLst/>
                  <a:gdLst>
                    <a:gd name="T0" fmla="*/ 12 w 17"/>
                    <a:gd name="T1" fmla="*/ 1 h 16"/>
                    <a:gd name="T2" fmla="*/ 10 w 17"/>
                    <a:gd name="T3" fmla="*/ 1 h 16"/>
                    <a:gd name="T4" fmla="*/ 14 w 17"/>
                    <a:gd name="T5" fmla="*/ 3 h 16"/>
                    <a:gd name="T6" fmla="*/ 17 w 17"/>
                    <a:gd name="T7" fmla="*/ 4 h 16"/>
                    <a:gd name="T8" fmla="*/ 15 w 17"/>
                    <a:gd name="T9" fmla="*/ 1 h 16"/>
                    <a:gd name="T10" fmla="*/ 17 w 17"/>
                    <a:gd name="T11" fmla="*/ 0 h 16"/>
                    <a:gd name="T12" fmla="*/ 0 w 17"/>
                    <a:gd name="T13" fmla="*/ 0 h 16"/>
                    <a:gd name="T14" fmla="*/ 1 w 17"/>
                    <a:gd name="T15" fmla="*/ 4 h 16"/>
                    <a:gd name="T16" fmla="*/ 2 w 17"/>
                    <a:gd name="T17" fmla="*/ 9 h 16"/>
                    <a:gd name="T18" fmla="*/ 7 w 17"/>
                    <a:gd name="T19" fmla="*/ 15 h 16"/>
                    <a:gd name="T20" fmla="*/ 15 w 17"/>
                    <a:gd name="T21" fmla="*/ 16 h 16"/>
                    <a:gd name="T22" fmla="*/ 14 w 17"/>
                    <a:gd name="T23" fmla="*/ 16 h 16"/>
                    <a:gd name="T24" fmla="*/ 12 w 17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6"/>
                    <a:gd name="T41" fmla="*/ 17 w 17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6">
                      <a:moveTo>
                        <a:pt x="12" y="1"/>
                      </a:moveTo>
                      <a:lnTo>
                        <a:pt x="10" y="1"/>
                      </a:lnTo>
                      <a:lnTo>
                        <a:pt x="14" y="3"/>
                      </a:lnTo>
                      <a:lnTo>
                        <a:pt x="17" y="4"/>
                      </a:ln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9"/>
                      </a:lnTo>
                      <a:lnTo>
                        <a:pt x="7" y="15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8" name="Freeform 85"/>
                <p:cNvSpPr>
                  <a:spLocks/>
                </p:cNvSpPr>
                <p:nvPr/>
              </p:nvSpPr>
              <p:spPr bwMode="auto">
                <a:xfrm>
                  <a:off x="1736" y="2530"/>
                  <a:ext cx="40" cy="19"/>
                </a:xfrm>
                <a:custGeom>
                  <a:avLst/>
                  <a:gdLst>
                    <a:gd name="T0" fmla="*/ 25 w 40"/>
                    <a:gd name="T1" fmla="*/ 0 h 19"/>
                    <a:gd name="T2" fmla="*/ 25 w 40"/>
                    <a:gd name="T3" fmla="*/ 2 h 19"/>
                    <a:gd name="T4" fmla="*/ 25 w 40"/>
                    <a:gd name="T5" fmla="*/ 1 h 19"/>
                    <a:gd name="T6" fmla="*/ 20 w 40"/>
                    <a:gd name="T7" fmla="*/ 2 h 19"/>
                    <a:gd name="T8" fmla="*/ 12 w 40"/>
                    <a:gd name="T9" fmla="*/ 3 h 19"/>
                    <a:gd name="T10" fmla="*/ 0 w 40"/>
                    <a:gd name="T11" fmla="*/ 4 h 19"/>
                    <a:gd name="T12" fmla="*/ 2 w 40"/>
                    <a:gd name="T13" fmla="*/ 19 h 19"/>
                    <a:gd name="T14" fmla="*/ 12 w 40"/>
                    <a:gd name="T15" fmla="*/ 18 h 19"/>
                    <a:gd name="T16" fmla="*/ 23 w 40"/>
                    <a:gd name="T17" fmla="*/ 16 h 19"/>
                    <a:gd name="T18" fmla="*/ 32 w 40"/>
                    <a:gd name="T19" fmla="*/ 13 h 19"/>
                    <a:gd name="T20" fmla="*/ 40 w 40"/>
                    <a:gd name="T21" fmla="*/ 2 h 19"/>
                    <a:gd name="T22" fmla="*/ 40 w 40"/>
                    <a:gd name="T23" fmla="*/ 4 h 19"/>
                    <a:gd name="T24" fmla="*/ 25 w 40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19"/>
                    <a:gd name="T41" fmla="*/ 40 w 40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19"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0" y="2"/>
                      </a:lnTo>
                      <a:lnTo>
                        <a:pt x="12" y="3"/>
                      </a:lnTo>
                      <a:lnTo>
                        <a:pt x="0" y="4"/>
                      </a:lnTo>
                      <a:lnTo>
                        <a:pt x="2" y="19"/>
                      </a:lnTo>
                      <a:lnTo>
                        <a:pt x="12" y="18"/>
                      </a:lnTo>
                      <a:lnTo>
                        <a:pt x="23" y="16"/>
                      </a:lnTo>
                      <a:lnTo>
                        <a:pt x="32" y="13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9" name="Freeform 86"/>
                <p:cNvSpPr>
                  <a:spLocks/>
                </p:cNvSpPr>
                <p:nvPr/>
              </p:nvSpPr>
              <p:spPr bwMode="auto">
                <a:xfrm>
                  <a:off x="1747" y="2488"/>
                  <a:ext cx="32" cy="46"/>
                </a:xfrm>
                <a:custGeom>
                  <a:avLst/>
                  <a:gdLst>
                    <a:gd name="T0" fmla="*/ 0 w 32"/>
                    <a:gd name="T1" fmla="*/ 15 h 46"/>
                    <a:gd name="T2" fmla="*/ 0 w 32"/>
                    <a:gd name="T3" fmla="*/ 15 h 46"/>
                    <a:gd name="T4" fmla="*/ 9 w 32"/>
                    <a:gd name="T5" fmla="*/ 19 h 46"/>
                    <a:gd name="T6" fmla="*/ 14 w 32"/>
                    <a:gd name="T7" fmla="*/ 25 h 46"/>
                    <a:gd name="T8" fmla="*/ 15 w 32"/>
                    <a:gd name="T9" fmla="*/ 32 h 46"/>
                    <a:gd name="T10" fmla="*/ 14 w 32"/>
                    <a:gd name="T11" fmla="*/ 42 h 46"/>
                    <a:gd name="T12" fmla="*/ 29 w 32"/>
                    <a:gd name="T13" fmla="*/ 46 h 46"/>
                    <a:gd name="T14" fmla="*/ 32 w 32"/>
                    <a:gd name="T15" fmla="*/ 32 h 46"/>
                    <a:gd name="T16" fmla="*/ 29 w 32"/>
                    <a:gd name="T17" fmla="*/ 17 h 46"/>
                    <a:gd name="T18" fmla="*/ 17 w 32"/>
                    <a:gd name="T19" fmla="*/ 6 h 46"/>
                    <a:gd name="T20" fmla="*/ 0 w 32"/>
                    <a:gd name="T21" fmla="*/ 0 h 46"/>
                    <a:gd name="T22" fmla="*/ 0 w 32"/>
                    <a:gd name="T23" fmla="*/ 0 h 46"/>
                    <a:gd name="T24" fmla="*/ 0 w 32"/>
                    <a:gd name="T25" fmla="*/ 15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6"/>
                    <a:gd name="T41" fmla="*/ 32 w 32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9"/>
                      </a:lnTo>
                      <a:lnTo>
                        <a:pt x="14" y="25"/>
                      </a:lnTo>
                      <a:lnTo>
                        <a:pt x="15" y="32"/>
                      </a:lnTo>
                      <a:lnTo>
                        <a:pt x="14" y="42"/>
                      </a:lnTo>
                      <a:lnTo>
                        <a:pt x="29" y="46"/>
                      </a:lnTo>
                      <a:lnTo>
                        <a:pt x="32" y="32"/>
                      </a:lnTo>
                      <a:lnTo>
                        <a:pt x="29" y="17"/>
                      </a:lnTo>
                      <a:lnTo>
                        <a:pt x="17" y="6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0" name="Freeform 87"/>
                <p:cNvSpPr>
                  <a:spLocks/>
                </p:cNvSpPr>
                <p:nvPr/>
              </p:nvSpPr>
              <p:spPr bwMode="auto">
                <a:xfrm>
                  <a:off x="1702" y="2488"/>
                  <a:ext cx="45" cy="33"/>
                </a:xfrm>
                <a:custGeom>
                  <a:avLst/>
                  <a:gdLst>
                    <a:gd name="T0" fmla="*/ 14 w 45"/>
                    <a:gd name="T1" fmla="*/ 33 h 33"/>
                    <a:gd name="T2" fmla="*/ 14 w 45"/>
                    <a:gd name="T3" fmla="*/ 33 h 33"/>
                    <a:gd name="T4" fmla="*/ 16 w 45"/>
                    <a:gd name="T5" fmla="*/ 29 h 33"/>
                    <a:gd name="T6" fmla="*/ 18 w 45"/>
                    <a:gd name="T7" fmla="*/ 27 h 33"/>
                    <a:gd name="T8" fmla="*/ 20 w 45"/>
                    <a:gd name="T9" fmla="*/ 23 h 33"/>
                    <a:gd name="T10" fmla="*/ 24 w 45"/>
                    <a:gd name="T11" fmla="*/ 22 h 33"/>
                    <a:gd name="T12" fmla="*/ 29 w 45"/>
                    <a:gd name="T13" fmla="*/ 19 h 33"/>
                    <a:gd name="T14" fmla="*/ 34 w 45"/>
                    <a:gd name="T15" fmla="*/ 17 h 33"/>
                    <a:gd name="T16" fmla="*/ 40 w 45"/>
                    <a:gd name="T17" fmla="*/ 16 h 33"/>
                    <a:gd name="T18" fmla="*/ 45 w 45"/>
                    <a:gd name="T19" fmla="*/ 15 h 33"/>
                    <a:gd name="T20" fmla="*/ 45 w 45"/>
                    <a:gd name="T21" fmla="*/ 0 h 33"/>
                    <a:gd name="T22" fmla="*/ 37 w 45"/>
                    <a:gd name="T23" fmla="*/ 2 h 33"/>
                    <a:gd name="T24" fmla="*/ 31 w 45"/>
                    <a:gd name="T25" fmla="*/ 3 h 33"/>
                    <a:gd name="T26" fmla="*/ 24 w 45"/>
                    <a:gd name="T27" fmla="*/ 4 h 33"/>
                    <a:gd name="T28" fmla="*/ 17 w 45"/>
                    <a:gd name="T29" fmla="*/ 8 h 33"/>
                    <a:gd name="T30" fmla="*/ 11 w 45"/>
                    <a:gd name="T31" fmla="*/ 11 h 33"/>
                    <a:gd name="T32" fmla="*/ 6 w 45"/>
                    <a:gd name="T33" fmla="*/ 17 h 33"/>
                    <a:gd name="T34" fmla="*/ 1 w 45"/>
                    <a:gd name="T35" fmla="*/ 25 h 33"/>
                    <a:gd name="T36" fmla="*/ 0 w 45"/>
                    <a:gd name="T37" fmla="*/ 33 h 33"/>
                    <a:gd name="T38" fmla="*/ 0 w 45"/>
                    <a:gd name="T39" fmla="*/ 33 h 33"/>
                    <a:gd name="T40" fmla="*/ 14 w 45"/>
                    <a:gd name="T41" fmla="*/ 33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33"/>
                    <a:gd name="T65" fmla="*/ 45 w 4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33"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6" y="29"/>
                      </a:lnTo>
                      <a:lnTo>
                        <a:pt x="18" y="27"/>
                      </a:lnTo>
                      <a:lnTo>
                        <a:pt x="20" y="23"/>
                      </a:lnTo>
                      <a:lnTo>
                        <a:pt x="24" y="22"/>
                      </a:lnTo>
                      <a:lnTo>
                        <a:pt x="29" y="19"/>
                      </a:lnTo>
                      <a:lnTo>
                        <a:pt x="34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5" y="0"/>
                      </a:lnTo>
                      <a:lnTo>
                        <a:pt x="37" y="2"/>
                      </a:lnTo>
                      <a:lnTo>
                        <a:pt x="31" y="3"/>
                      </a:lnTo>
                      <a:lnTo>
                        <a:pt x="24" y="4"/>
                      </a:lnTo>
                      <a:lnTo>
                        <a:pt x="17" y="8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1" y="25"/>
                      </a:lnTo>
                      <a:lnTo>
                        <a:pt x="0" y="33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1" name="Freeform 88"/>
                <p:cNvSpPr>
                  <a:spLocks/>
                </p:cNvSpPr>
                <p:nvPr/>
              </p:nvSpPr>
              <p:spPr bwMode="auto">
                <a:xfrm>
                  <a:off x="1702" y="2521"/>
                  <a:ext cx="51" cy="69"/>
                </a:xfrm>
                <a:custGeom>
                  <a:avLst/>
                  <a:gdLst>
                    <a:gd name="T0" fmla="*/ 51 w 51"/>
                    <a:gd name="T1" fmla="*/ 54 h 69"/>
                    <a:gd name="T2" fmla="*/ 51 w 51"/>
                    <a:gd name="T3" fmla="*/ 54 h 69"/>
                    <a:gd name="T4" fmla="*/ 42 w 51"/>
                    <a:gd name="T5" fmla="*/ 52 h 69"/>
                    <a:gd name="T6" fmla="*/ 34 w 51"/>
                    <a:gd name="T7" fmla="*/ 48 h 69"/>
                    <a:gd name="T8" fmla="*/ 29 w 51"/>
                    <a:gd name="T9" fmla="*/ 44 h 69"/>
                    <a:gd name="T10" fmla="*/ 23 w 51"/>
                    <a:gd name="T11" fmla="*/ 36 h 69"/>
                    <a:gd name="T12" fmla="*/ 19 w 51"/>
                    <a:gd name="T13" fmla="*/ 28 h 69"/>
                    <a:gd name="T14" fmla="*/ 17 w 51"/>
                    <a:gd name="T15" fmla="*/ 19 h 69"/>
                    <a:gd name="T16" fmla="*/ 14 w 51"/>
                    <a:gd name="T17" fmla="*/ 11 h 69"/>
                    <a:gd name="T18" fmla="*/ 14 w 51"/>
                    <a:gd name="T19" fmla="*/ 0 h 69"/>
                    <a:gd name="T20" fmla="*/ 0 w 51"/>
                    <a:gd name="T21" fmla="*/ 0 h 69"/>
                    <a:gd name="T22" fmla="*/ 0 w 51"/>
                    <a:gd name="T23" fmla="*/ 11 h 69"/>
                    <a:gd name="T24" fmla="*/ 2 w 51"/>
                    <a:gd name="T25" fmla="*/ 22 h 69"/>
                    <a:gd name="T26" fmla="*/ 5 w 51"/>
                    <a:gd name="T27" fmla="*/ 33 h 69"/>
                    <a:gd name="T28" fmla="*/ 11 w 51"/>
                    <a:gd name="T29" fmla="*/ 44 h 69"/>
                    <a:gd name="T30" fmla="*/ 17 w 51"/>
                    <a:gd name="T31" fmla="*/ 53 h 69"/>
                    <a:gd name="T32" fmla="*/ 26 w 51"/>
                    <a:gd name="T33" fmla="*/ 60 h 69"/>
                    <a:gd name="T34" fmla="*/ 37 w 51"/>
                    <a:gd name="T35" fmla="*/ 67 h 69"/>
                    <a:gd name="T36" fmla="*/ 51 w 51"/>
                    <a:gd name="T37" fmla="*/ 69 h 69"/>
                    <a:gd name="T38" fmla="*/ 51 w 51"/>
                    <a:gd name="T39" fmla="*/ 69 h 69"/>
                    <a:gd name="T40" fmla="*/ 51 w 51"/>
                    <a:gd name="T41" fmla="*/ 54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69"/>
                    <a:gd name="T65" fmla="*/ 51 w 51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69">
                      <a:moveTo>
                        <a:pt x="51" y="54"/>
                      </a:moveTo>
                      <a:lnTo>
                        <a:pt x="51" y="54"/>
                      </a:lnTo>
                      <a:lnTo>
                        <a:pt x="42" y="52"/>
                      </a:lnTo>
                      <a:lnTo>
                        <a:pt x="34" y="48"/>
                      </a:lnTo>
                      <a:lnTo>
                        <a:pt x="29" y="44"/>
                      </a:lnTo>
                      <a:lnTo>
                        <a:pt x="23" y="36"/>
                      </a:lnTo>
                      <a:lnTo>
                        <a:pt x="19" y="28"/>
                      </a:lnTo>
                      <a:lnTo>
                        <a:pt x="17" y="19"/>
                      </a:lnTo>
                      <a:lnTo>
                        <a:pt x="14" y="1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" y="22"/>
                      </a:lnTo>
                      <a:lnTo>
                        <a:pt x="5" y="33"/>
                      </a:lnTo>
                      <a:lnTo>
                        <a:pt x="11" y="44"/>
                      </a:lnTo>
                      <a:lnTo>
                        <a:pt x="17" y="53"/>
                      </a:lnTo>
                      <a:lnTo>
                        <a:pt x="26" y="60"/>
                      </a:lnTo>
                      <a:lnTo>
                        <a:pt x="37" y="67"/>
                      </a:lnTo>
                      <a:lnTo>
                        <a:pt x="51" y="69"/>
                      </a:lnTo>
                      <a:lnTo>
                        <a:pt x="51" y="5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2" name="Freeform 89"/>
                <p:cNvSpPr>
                  <a:spLocks/>
                </p:cNvSpPr>
                <p:nvPr/>
              </p:nvSpPr>
              <p:spPr bwMode="auto">
                <a:xfrm>
                  <a:off x="1753" y="2569"/>
                  <a:ext cx="33" cy="21"/>
                </a:xfrm>
                <a:custGeom>
                  <a:avLst/>
                  <a:gdLst>
                    <a:gd name="T0" fmla="*/ 24 w 33"/>
                    <a:gd name="T1" fmla="*/ 0 h 21"/>
                    <a:gd name="T2" fmla="*/ 25 w 33"/>
                    <a:gd name="T3" fmla="*/ 0 h 21"/>
                    <a:gd name="T4" fmla="*/ 19 w 33"/>
                    <a:gd name="T5" fmla="*/ 3 h 21"/>
                    <a:gd name="T6" fmla="*/ 13 w 33"/>
                    <a:gd name="T7" fmla="*/ 5 h 21"/>
                    <a:gd name="T8" fmla="*/ 7 w 33"/>
                    <a:gd name="T9" fmla="*/ 6 h 21"/>
                    <a:gd name="T10" fmla="*/ 0 w 33"/>
                    <a:gd name="T11" fmla="*/ 6 h 21"/>
                    <a:gd name="T12" fmla="*/ 0 w 33"/>
                    <a:gd name="T13" fmla="*/ 21 h 21"/>
                    <a:gd name="T14" fmla="*/ 7 w 33"/>
                    <a:gd name="T15" fmla="*/ 21 h 21"/>
                    <a:gd name="T16" fmla="*/ 15 w 33"/>
                    <a:gd name="T17" fmla="*/ 20 h 21"/>
                    <a:gd name="T18" fmla="*/ 24 w 33"/>
                    <a:gd name="T19" fmla="*/ 17 h 21"/>
                    <a:gd name="T20" fmla="*/ 32 w 33"/>
                    <a:gd name="T21" fmla="*/ 12 h 21"/>
                    <a:gd name="T22" fmla="*/ 33 w 33"/>
                    <a:gd name="T23" fmla="*/ 12 h 21"/>
                    <a:gd name="T24" fmla="*/ 24 w 33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1"/>
                    <a:gd name="T41" fmla="*/ 33 w 33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1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7" y="6"/>
                      </a:ln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7" y="21"/>
                      </a:lnTo>
                      <a:lnTo>
                        <a:pt x="15" y="20"/>
                      </a:lnTo>
                      <a:lnTo>
                        <a:pt x="24" y="17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3" name="Freeform 90"/>
                <p:cNvSpPr>
                  <a:spLocks/>
                </p:cNvSpPr>
                <p:nvPr/>
              </p:nvSpPr>
              <p:spPr bwMode="auto">
                <a:xfrm>
                  <a:off x="1777" y="2509"/>
                  <a:ext cx="69" cy="72"/>
                </a:xfrm>
                <a:custGeom>
                  <a:avLst/>
                  <a:gdLst>
                    <a:gd name="T0" fmla="*/ 54 w 69"/>
                    <a:gd name="T1" fmla="*/ 0 h 72"/>
                    <a:gd name="T2" fmla="*/ 55 w 69"/>
                    <a:gd name="T3" fmla="*/ 0 h 72"/>
                    <a:gd name="T4" fmla="*/ 49 w 69"/>
                    <a:gd name="T5" fmla="*/ 7 h 72"/>
                    <a:gd name="T6" fmla="*/ 43 w 69"/>
                    <a:gd name="T7" fmla="*/ 16 h 72"/>
                    <a:gd name="T8" fmla="*/ 36 w 69"/>
                    <a:gd name="T9" fmla="*/ 24 h 72"/>
                    <a:gd name="T10" fmla="*/ 30 w 69"/>
                    <a:gd name="T11" fmla="*/ 33 h 72"/>
                    <a:gd name="T12" fmla="*/ 24 w 69"/>
                    <a:gd name="T13" fmla="*/ 40 h 72"/>
                    <a:gd name="T14" fmla="*/ 17 w 69"/>
                    <a:gd name="T15" fmla="*/ 46 h 72"/>
                    <a:gd name="T16" fmla="*/ 8 w 69"/>
                    <a:gd name="T17" fmla="*/ 53 h 72"/>
                    <a:gd name="T18" fmla="*/ 0 w 69"/>
                    <a:gd name="T19" fmla="*/ 60 h 72"/>
                    <a:gd name="T20" fmla="*/ 9 w 69"/>
                    <a:gd name="T21" fmla="*/ 72 h 72"/>
                    <a:gd name="T22" fmla="*/ 18 w 69"/>
                    <a:gd name="T23" fmla="*/ 65 h 72"/>
                    <a:gd name="T24" fmla="*/ 26 w 69"/>
                    <a:gd name="T25" fmla="*/ 58 h 72"/>
                    <a:gd name="T26" fmla="*/ 34 w 69"/>
                    <a:gd name="T27" fmla="*/ 50 h 72"/>
                    <a:gd name="T28" fmla="*/ 42 w 69"/>
                    <a:gd name="T29" fmla="*/ 42 h 72"/>
                    <a:gd name="T30" fmla="*/ 48 w 69"/>
                    <a:gd name="T31" fmla="*/ 34 h 72"/>
                    <a:gd name="T32" fmla="*/ 55 w 69"/>
                    <a:gd name="T33" fmla="*/ 25 h 72"/>
                    <a:gd name="T34" fmla="*/ 61 w 69"/>
                    <a:gd name="T35" fmla="*/ 17 h 72"/>
                    <a:gd name="T36" fmla="*/ 68 w 69"/>
                    <a:gd name="T37" fmla="*/ 7 h 72"/>
                    <a:gd name="T38" fmla="*/ 69 w 69"/>
                    <a:gd name="T39" fmla="*/ 7 h 72"/>
                    <a:gd name="T40" fmla="*/ 54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4" y="0"/>
                      </a:moveTo>
                      <a:lnTo>
                        <a:pt x="55" y="0"/>
                      </a:lnTo>
                      <a:lnTo>
                        <a:pt x="49" y="7"/>
                      </a:lnTo>
                      <a:lnTo>
                        <a:pt x="43" y="16"/>
                      </a:lnTo>
                      <a:lnTo>
                        <a:pt x="36" y="24"/>
                      </a:lnTo>
                      <a:lnTo>
                        <a:pt x="30" y="33"/>
                      </a:lnTo>
                      <a:lnTo>
                        <a:pt x="24" y="40"/>
                      </a:lnTo>
                      <a:lnTo>
                        <a:pt x="17" y="46"/>
                      </a:lnTo>
                      <a:lnTo>
                        <a:pt x="8" y="53"/>
                      </a:lnTo>
                      <a:lnTo>
                        <a:pt x="0" y="60"/>
                      </a:lnTo>
                      <a:lnTo>
                        <a:pt x="9" y="72"/>
                      </a:lnTo>
                      <a:lnTo>
                        <a:pt x="18" y="65"/>
                      </a:lnTo>
                      <a:lnTo>
                        <a:pt x="26" y="58"/>
                      </a:lnTo>
                      <a:lnTo>
                        <a:pt x="34" y="50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5" y="25"/>
                      </a:lnTo>
                      <a:lnTo>
                        <a:pt x="61" y="17"/>
                      </a:lnTo>
                      <a:lnTo>
                        <a:pt x="68" y="7"/>
                      </a:lnTo>
                      <a:lnTo>
                        <a:pt x="69" y="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4" name="Freeform 91"/>
                <p:cNvSpPr>
                  <a:spLocks/>
                </p:cNvSpPr>
                <p:nvPr/>
              </p:nvSpPr>
              <p:spPr bwMode="auto">
                <a:xfrm>
                  <a:off x="1831" y="2290"/>
                  <a:ext cx="197" cy="226"/>
                </a:xfrm>
                <a:custGeom>
                  <a:avLst/>
                  <a:gdLst>
                    <a:gd name="T0" fmla="*/ 185 w 197"/>
                    <a:gd name="T1" fmla="*/ 0 h 226"/>
                    <a:gd name="T2" fmla="*/ 167 w 197"/>
                    <a:gd name="T3" fmla="*/ 21 h 226"/>
                    <a:gd name="T4" fmla="*/ 144 w 197"/>
                    <a:gd name="T5" fmla="*/ 46 h 226"/>
                    <a:gd name="T6" fmla="*/ 118 w 197"/>
                    <a:gd name="T7" fmla="*/ 76 h 226"/>
                    <a:gd name="T8" fmla="*/ 88 w 197"/>
                    <a:gd name="T9" fmla="*/ 109 h 226"/>
                    <a:gd name="T10" fmla="*/ 61 w 197"/>
                    <a:gd name="T11" fmla="*/ 140 h 226"/>
                    <a:gd name="T12" fmla="*/ 36 w 197"/>
                    <a:gd name="T13" fmla="*/ 171 h 226"/>
                    <a:gd name="T14" fmla="*/ 16 w 197"/>
                    <a:gd name="T15" fmla="*/ 197 h 226"/>
                    <a:gd name="T16" fmla="*/ 0 w 197"/>
                    <a:gd name="T17" fmla="*/ 219 h 226"/>
                    <a:gd name="T18" fmla="*/ 15 w 197"/>
                    <a:gd name="T19" fmla="*/ 226 h 226"/>
                    <a:gd name="T20" fmla="*/ 28 w 197"/>
                    <a:gd name="T21" fmla="*/ 207 h 226"/>
                    <a:gd name="T22" fmla="*/ 49 w 197"/>
                    <a:gd name="T23" fmla="*/ 180 h 226"/>
                    <a:gd name="T24" fmla="*/ 73 w 197"/>
                    <a:gd name="T25" fmla="*/ 150 h 226"/>
                    <a:gd name="T26" fmla="*/ 101 w 197"/>
                    <a:gd name="T27" fmla="*/ 119 h 226"/>
                    <a:gd name="T28" fmla="*/ 130 w 197"/>
                    <a:gd name="T29" fmla="*/ 86 h 226"/>
                    <a:gd name="T30" fmla="*/ 156 w 197"/>
                    <a:gd name="T31" fmla="*/ 56 h 226"/>
                    <a:gd name="T32" fmla="*/ 179 w 197"/>
                    <a:gd name="T33" fmla="*/ 30 h 226"/>
                    <a:gd name="T34" fmla="*/ 197 w 197"/>
                    <a:gd name="T35" fmla="*/ 10 h 226"/>
                    <a:gd name="T36" fmla="*/ 185 w 197"/>
                    <a:gd name="T37" fmla="*/ 0 h 22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7"/>
                    <a:gd name="T58" fmla="*/ 0 h 226"/>
                    <a:gd name="T59" fmla="*/ 197 w 197"/>
                    <a:gd name="T60" fmla="*/ 226 h 22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7" h="226">
                      <a:moveTo>
                        <a:pt x="185" y="0"/>
                      </a:moveTo>
                      <a:lnTo>
                        <a:pt x="167" y="21"/>
                      </a:lnTo>
                      <a:lnTo>
                        <a:pt x="144" y="46"/>
                      </a:lnTo>
                      <a:lnTo>
                        <a:pt x="118" y="76"/>
                      </a:lnTo>
                      <a:lnTo>
                        <a:pt x="88" y="109"/>
                      </a:lnTo>
                      <a:lnTo>
                        <a:pt x="61" y="140"/>
                      </a:lnTo>
                      <a:lnTo>
                        <a:pt x="36" y="171"/>
                      </a:lnTo>
                      <a:lnTo>
                        <a:pt x="16" y="197"/>
                      </a:lnTo>
                      <a:lnTo>
                        <a:pt x="0" y="219"/>
                      </a:lnTo>
                      <a:lnTo>
                        <a:pt x="15" y="226"/>
                      </a:lnTo>
                      <a:lnTo>
                        <a:pt x="28" y="207"/>
                      </a:lnTo>
                      <a:lnTo>
                        <a:pt x="49" y="180"/>
                      </a:lnTo>
                      <a:lnTo>
                        <a:pt x="73" y="150"/>
                      </a:lnTo>
                      <a:lnTo>
                        <a:pt x="101" y="119"/>
                      </a:lnTo>
                      <a:lnTo>
                        <a:pt x="130" y="86"/>
                      </a:lnTo>
                      <a:lnTo>
                        <a:pt x="156" y="56"/>
                      </a:lnTo>
                      <a:lnTo>
                        <a:pt x="179" y="30"/>
                      </a:lnTo>
                      <a:lnTo>
                        <a:pt x="197" y="1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5" name="Freeform 92"/>
                <p:cNvSpPr>
                  <a:spLocks/>
                </p:cNvSpPr>
                <p:nvPr/>
              </p:nvSpPr>
              <p:spPr bwMode="auto">
                <a:xfrm>
                  <a:off x="2016" y="2288"/>
                  <a:ext cx="14" cy="12"/>
                </a:xfrm>
                <a:custGeom>
                  <a:avLst/>
                  <a:gdLst>
                    <a:gd name="T0" fmla="*/ 12 w 14"/>
                    <a:gd name="T1" fmla="*/ 12 h 12"/>
                    <a:gd name="T2" fmla="*/ 14 w 14"/>
                    <a:gd name="T3" fmla="*/ 6 h 12"/>
                    <a:gd name="T4" fmla="*/ 11 w 14"/>
                    <a:gd name="T5" fmla="*/ 1 h 12"/>
                    <a:gd name="T6" fmla="*/ 5 w 14"/>
                    <a:gd name="T7" fmla="*/ 0 h 12"/>
                    <a:gd name="T8" fmla="*/ 0 w 14"/>
                    <a:gd name="T9" fmla="*/ 2 h 12"/>
                    <a:gd name="T10" fmla="*/ 12 w 14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12"/>
                    <a:gd name="T20" fmla="*/ 14 w 14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12">
                      <a:moveTo>
                        <a:pt x="12" y="12"/>
                      </a:moveTo>
                      <a:lnTo>
                        <a:pt x="14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6" name="Freeform 93"/>
                <p:cNvSpPr>
                  <a:spLocks/>
                </p:cNvSpPr>
                <p:nvPr/>
              </p:nvSpPr>
              <p:spPr bwMode="auto">
                <a:xfrm>
                  <a:off x="1467" y="2508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5 w 17"/>
                    <a:gd name="T3" fmla="*/ 2 h 8"/>
                    <a:gd name="T4" fmla="*/ 9 w 17"/>
                    <a:gd name="T5" fmla="*/ 0 h 8"/>
                    <a:gd name="T6" fmla="*/ 3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7" name="Freeform 94"/>
                <p:cNvSpPr>
                  <a:spLocks/>
                </p:cNvSpPr>
                <p:nvPr/>
              </p:nvSpPr>
              <p:spPr bwMode="auto">
                <a:xfrm>
                  <a:off x="1467" y="2516"/>
                  <a:ext cx="18" cy="23"/>
                </a:xfrm>
                <a:custGeom>
                  <a:avLst/>
                  <a:gdLst>
                    <a:gd name="T0" fmla="*/ 14 w 18"/>
                    <a:gd name="T1" fmla="*/ 6 h 23"/>
                    <a:gd name="T2" fmla="*/ 14 w 18"/>
                    <a:gd name="T3" fmla="*/ 6 h 23"/>
                    <a:gd name="T4" fmla="*/ 18 w 18"/>
                    <a:gd name="T5" fmla="*/ 10 h 23"/>
                    <a:gd name="T6" fmla="*/ 17 w 18"/>
                    <a:gd name="T7" fmla="*/ 7 h 23"/>
                    <a:gd name="T8" fmla="*/ 16 w 18"/>
                    <a:gd name="T9" fmla="*/ 5 h 23"/>
                    <a:gd name="T10" fmla="*/ 17 w 18"/>
                    <a:gd name="T11" fmla="*/ 0 h 23"/>
                    <a:gd name="T12" fmla="*/ 0 w 18"/>
                    <a:gd name="T13" fmla="*/ 0 h 23"/>
                    <a:gd name="T14" fmla="*/ 1 w 18"/>
                    <a:gd name="T15" fmla="*/ 5 h 23"/>
                    <a:gd name="T16" fmla="*/ 3 w 18"/>
                    <a:gd name="T17" fmla="*/ 10 h 23"/>
                    <a:gd name="T18" fmla="*/ 4 w 18"/>
                    <a:gd name="T19" fmla="*/ 17 h 23"/>
                    <a:gd name="T20" fmla="*/ 14 w 18"/>
                    <a:gd name="T21" fmla="*/ 23 h 23"/>
                    <a:gd name="T22" fmla="*/ 14 w 18"/>
                    <a:gd name="T23" fmla="*/ 23 h 23"/>
                    <a:gd name="T24" fmla="*/ 14 w 18"/>
                    <a:gd name="T25" fmla="*/ 6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3"/>
                    <a:gd name="T41" fmla="*/ 18 w 18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3">
                      <a:moveTo>
                        <a:pt x="14" y="6"/>
                      </a:moveTo>
                      <a:lnTo>
                        <a:pt x="14" y="6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4" y="17"/>
                      </a:lnTo>
                      <a:lnTo>
                        <a:pt x="14" y="23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8" name="Freeform 95"/>
                <p:cNvSpPr>
                  <a:spLocks/>
                </p:cNvSpPr>
                <p:nvPr/>
              </p:nvSpPr>
              <p:spPr bwMode="auto">
                <a:xfrm>
                  <a:off x="1481" y="2521"/>
                  <a:ext cx="54" cy="22"/>
                </a:xfrm>
                <a:custGeom>
                  <a:avLst/>
                  <a:gdLst>
                    <a:gd name="T0" fmla="*/ 41 w 54"/>
                    <a:gd name="T1" fmla="*/ 0 h 22"/>
                    <a:gd name="T2" fmla="*/ 39 w 54"/>
                    <a:gd name="T3" fmla="*/ 2 h 22"/>
                    <a:gd name="T4" fmla="*/ 39 w 54"/>
                    <a:gd name="T5" fmla="*/ 5 h 22"/>
                    <a:gd name="T6" fmla="*/ 37 w 54"/>
                    <a:gd name="T7" fmla="*/ 5 h 22"/>
                    <a:gd name="T8" fmla="*/ 35 w 54"/>
                    <a:gd name="T9" fmla="*/ 5 h 22"/>
                    <a:gd name="T10" fmla="*/ 29 w 54"/>
                    <a:gd name="T11" fmla="*/ 5 h 22"/>
                    <a:gd name="T12" fmla="*/ 21 w 54"/>
                    <a:gd name="T13" fmla="*/ 5 h 22"/>
                    <a:gd name="T14" fmla="*/ 15 w 54"/>
                    <a:gd name="T15" fmla="*/ 4 h 22"/>
                    <a:gd name="T16" fmla="*/ 7 w 54"/>
                    <a:gd name="T17" fmla="*/ 2 h 22"/>
                    <a:gd name="T18" fmla="*/ 0 w 54"/>
                    <a:gd name="T19" fmla="*/ 1 h 22"/>
                    <a:gd name="T20" fmla="*/ 0 w 54"/>
                    <a:gd name="T21" fmla="*/ 18 h 22"/>
                    <a:gd name="T22" fmla="*/ 7 w 54"/>
                    <a:gd name="T23" fmla="*/ 17 h 22"/>
                    <a:gd name="T24" fmla="*/ 13 w 54"/>
                    <a:gd name="T25" fmla="*/ 18 h 22"/>
                    <a:gd name="T26" fmla="*/ 21 w 54"/>
                    <a:gd name="T27" fmla="*/ 19 h 22"/>
                    <a:gd name="T28" fmla="*/ 29 w 54"/>
                    <a:gd name="T29" fmla="*/ 19 h 22"/>
                    <a:gd name="T30" fmla="*/ 35 w 54"/>
                    <a:gd name="T31" fmla="*/ 22 h 22"/>
                    <a:gd name="T32" fmla="*/ 42 w 54"/>
                    <a:gd name="T33" fmla="*/ 19 h 22"/>
                    <a:gd name="T34" fmla="*/ 49 w 54"/>
                    <a:gd name="T35" fmla="*/ 15 h 22"/>
                    <a:gd name="T36" fmla="*/ 54 w 54"/>
                    <a:gd name="T37" fmla="*/ 7 h 22"/>
                    <a:gd name="T38" fmla="*/ 53 w 54"/>
                    <a:gd name="T39" fmla="*/ 10 h 22"/>
                    <a:gd name="T40" fmla="*/ 41 w 54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2"/>
                    <a:gd name="T65" fmla="*/ 54 w 54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2">
                      <a:moveTo>
                        <a:pt x="41" y="0"/>
                      </a:moveTo>
                      <a:lnTo>
                        <a:pt x="39" y="2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1" y="5"/>
                      </a:lnTo>
                      <a:lnTo>
                        <a:pt x="15" y="4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1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49" y="15"/>
                      </a:lnTo>
                      <a:lnTo>
                        <a:pt x="54" y="7"/>
                      </a:lnTo>
                      <a:lnTo>
                        <a:pt x="53" y="1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9" name="Freeform 96"/>
                <p:cNvSpPr>
                  <a:spLocks/>
                </p:cNvSpPr>
                <p:nvPr/>
              </p:nvSpPr>
              <p:spPr bwMode="auto">
                <a:xfrm>
                  <a:off x="1507" y="2462"/>
                  <a:ext cx="35" cy="69"/>
                </a:xfrm>
                <a:custGeom>
                  <a:avLst/>
                  <a:gdLst>
                    <a:gd name="T0" fmla="*/ 1 w 35"/>
                    <a:gd name="T1" fmla="*/ 14 h 69"/>
                    <a:gd name="T2" fmla="*/ 0 w 35"/>
                    <a:gd name="T3" fmla="*/ 14 h 69"/>
                    <a:gd name="T4" fmla="*/ 15 w 35"/>
                    <a:gd name="T5" fmla="*/ 23 h 69"/>
                    <a:gd name="T6" fmla="*/ 21 w 35"/>
                    <a:gd name="T7" fmla="*/ 34 h 69"/>
                    <a:gd name="T8" fmla="*/ 21 w 35"/>
                    <a:gd name="T9" fmla="*/ 47 h 69"/>
                    <a:gd name="T10" fmla="*/ 15 w 35"/>
                    <a:gd name="T11" fmla="*/ 59 h 69"/>
                    <a:gd name="T12" fmla="*/ 27 w 35"/>
                    <a:gd name="T13" fmla="*/ 69 h 69"/>
                    <a:gd name="T14" fmla="*/ 35 w 35"/>
                    <a:gd name="T15" fmla="*/ 49 h 69"/>
                    <a:gd name="T16" fmla="*/ 35 w 35"/>
                    <a:gd name="T17" fmla="*/ 31 h 69"/>
                    <a:gd name="T18" fmla="*/ 24 w 35"/>
                    <a:gd name="T19" fmla="*/ 13 h 69"/>
                    <a:gd name="T20" fmla="*/ 5 w 35"/>
                    <a:gd name="T21" fmla="*/ 0 h 69"/>
                    <a:gd name="T22" fmla="*/ 4 w 35"/>
                    <a:gd name="T23" fmla="*/ 0 h 69"/>
                    <a:gd name="T24" fmla="*/ 1 w 35"/>
                    <a:gd name="T25" fmla="*/ 14 h 6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9"/>
                    <a:gd name="T41" fmla="*/ 35 w 35"/>
                    <a:gd name="T42" fmla="*/ 69 h 6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9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4"/>
                      </a:lnTo>
                      <a:lnTo>
                        <a:pt x="21" y="47"/>
                      </a:lnTo>
                      <a:lnTo>
                        <a:pt x="15" y="59"/>
                      </a:lnTo>
                      <a:lnTo>
                        <a:pt x="27" y="69"/>
                      </a:lnTo>
                      <a:lnTo>
                        <a:pt x="35" y="49"/>
                      </a:lnTo>
                      <a:lnTo>
                        <a:pt x="35" y="31"/>
                      </a:lnTo>
                      <a:lnTo>
                        <a:pt x="24" y="1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0" name="Freeform 97"/>
                <p:cNvSpPr>
                  <a:spLocks/>
                </p:cNvSpPr>
                <p:nvPr/>
              </p:nvSpPr>
              <p:spPr bwMode="auto">
                <a:xfrm>
                  <a:off x="1441" y="2461"/>
                  <a:ext cx="70" cy="35"/>
                </a:xfrm>
                <a:custGeom>
                  <a:avLst/>
                  <a:gdLst>
                    <a:gd name="T0" fmla="*/ 14 w 70"/>
                    <a:gd name="T1" fmla="*/ 33 h 35"/>
                    <a:gd name="T2" fmla="*/ 14 w 70"/>
                    <a:gd name="T3" fmla="*/ 35 h 35"/>
                    <a:gd name="T4" fmla="*/ 18 w 70"/>
                    <a:gd name="T5" fmla="*/ 29 h 35"/>
                    <a:gd name="T6" fmla="*/ 23 w 70"/>
                    <a:gd name="T7" fmla="*/ 24 h 35"/>
                    <a:gd name="T8" fmla="*/ 27 w 70"/>
                    <a:gd name="T9" fmla="*/ 20 h 35"/>
                    <a:gd name="T10" fmla="*/ 33 w 70"/>
                    <a:gd name="T11" fmla="*/ 17 h 35"/>
                    <a:gd name="T12" fmla="*/ 41 w 70"/>
                    <a:gd name="T13" fmla="*/ 15 h 35"/>
                    <a:gd name="T14" fmla="*/ 50 w 70"/>
                    <a:gd name="T15" fmla="*/ 14 h 35"/>
                    <a:gd name="T16" fmla="*/ 59 w 70"/>
                    <a:gd name="T17" fmla="*/ 14 h 35"/>
                    <a:gd name="T18" fmla="*/ 67 w 70"/>
                    <a:gd name="T19" fmla="*/ 15 h 35"/>
                    <a:gd name="T20" fmla="*/ 70 w 70"/>
                    <a:gd name="T21" fmla="*/ 1 h 35"/>
                    <a:gd name="T22" fmla="*/ 59 w 70"/>
                    <a:gd name="T23" fmla="*/ 0 h 35"/>
                    <a:gd name="T24" fmla="*/ 50 w 70"/>
                    <a:gd name="T25" fmla="*/ 0 h 35"/>
                    <a:gd name="T26" fmla="*/ 41 w 70"/>
                    <a:gd name="T27" fmla="*/ 1 h 35"/>
                    <a:gd name="T28" fmla="*/ 31 w 70"/>
                    <a:gd name="T29" fmla="*/ 2 h 35"/>
                    <a:gd name="T30" fmla="*/ 20 w 70"/>
                    <a:gd name="T31" fmla="*/ 6 h 35"/>
                    <a:gd name="T32" fmla="*/ 13 w 70"/>
                    <a:gd name="T33" fmla="*/ 12 h 35"/>
                    <a:gd name="T34" fmla="*/ 6 w 70"/>
                    <a:gd name="T35" fmla="*/ 19 h 35"/>
                    <a:gd name="T36" fmla="*/ 0 w 70"/>
                    <a:gd name="T37" fmla="*/ 30 h 35"/>
                    <a:gd name="T38" fmla="*/ 0 w 70"/>
                    <a:gd name="T39" fmla="*/ 31 h 35"/>
                    <a:gd name="T40" fmla="*/ 14 w 70"/>
                    <a:gd name="T41" fmla="*/ 33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3"/>
                      </a:moveTo>
                      <a:lnTo>
                        <a:pt x="14" y="35"/>
                      </a:lnTo>
                      <a:lnTo>
                        <a:pt x="18" y="29"/>
                      </a:lnTo>
                      <a:lnTo>
                        <a:pt x="23" y="24"/>
                      </a:lnTo>
                      <a:lnTo>
                        <a:pt x="27" y="20"/>
                      </a:lnTo>
                      <a:lnTo>
                        <a:pt x="33" y="17"/>
                      </a:lnTo>
                      <a:lnTo>
                        <a:pt x="41" y="15"/>
                      </a:lnTo>
                      <a:lnTo>
                        <a:pt x="50" y="14"/>
                      </a:lnTo>
                      <a:lnTo>
                        <a:pt x="59" y="14"/>
                      </a:lnTo>
                      <a:lnTo>
                        <a:pt x="67" y="15"/>
                      </a:lnTo>
                      <a:lnTo>
                        <a:pt x="70" y="1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1" y="1"/>
                      </a:lnTo>
                      <a:lnTo>
                        <a:pt x="31" y="2"/>
                      </a:lnTo>
                      <a:lnTo>
                        <a:pt x="20" y="6"/>
                      </a:lnTo>
                      <a:lnTo>
                        <a:pt x="13" y="12"/>
                      </a:lnTo>
                      <a:lnTo>
                        <a:pt x="6" y="19"/>
                      </a:lnTo>
                      <a:lnTo>
                        <a:pt x="0" y="30"/>
                      </a:lnTo>
                      <a:lnTo>
                        <a:pt x="0" y="31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1" name="Freeform 98"/>
                <p:cNvSpPr>
                  <a:spLocks/>
                </p:cNvSpPr>
                <p:nvPr/>
              </p:nvSpPr>
              <p:spPr bwMode="auto">
                <a:xfrm>
                  <a:off x="1436" y="2492"/>
                  <a:ext cx="57" cy="108"/>
                </a:xfrm>
                <a:custGeom>
                  <a:avLst/>
                  <a:gdLst>
                    <a:gd name="T0" fmla="*/ 55 w 57"/>
                    <a:gd name="T1" fmla="*/ 93 h 108"/>
                    <a:gd name="T2" fmla="*/ 57 w 57"/>
                    <a:gd name="T3" fmla="*/ 93 h 108"/>
                    <a:gd name="T4" fmla="*/ 43 w 57"/>
                    <a:gd name="T5" fmla="*/ 87 h 108"/>
                    <a:gd name="T6" fmla="*/ 34 w 57"/>
                    <a:gd name="T7" fmla="*/ 79 h 108"/>
                    <a:gd name="T8" fmla="*/ 25 w 57"/>
                    <a:gd name="T9" fmla="*/ 69 h 108"/>
                    <a:gd name="T10" fmla="*/ 20 w 57"/>
                    <a:gd name="T11" fmla="*/ 57 h 108"/>
                    <a:gd name="T12" fmla="*/ 17 w 57"/>
                    <a:gd name="T13" fmla="*/ 44 h 108"/>
                    <a:gd name="T14" fmla="*/ 17 w 57"/>
                    <a:gd name="T15" fmla="*/ 30 h 108"/>
                    <a:gd name="T16" fmla="*/ 17 w 57"/>
                    <a:gd name="T17" fmla="*/ 16 h 108"/>
                    <a:gd name="T18" fmla="*/ 19 w 57"/>
                    <a:gd name="T19" fmla="*/ 2 h 108"/>
                    <a:gd name="T20" fmla="*/ 5 w 57"/>
                    <a:gd name="T21" fmla="*/ 0 h 108"/>
                    <a:gd name="T22" fmla="*/ 2 w 57"/>
                    <a:gd name="T23" fmla="*/ 16 h 108"/>
                    <a:gd name="T24" fmla="*/ 0 w 57"/>
                    <a:gd name="T25" fmla="*/ 30 h 108"/>
                    <a:gd name="T26" fmla="*/ 2 w 57"/>
                    <a:gd name="T27" fmla="*/ 46 h 108"/>
                    <a:gd name="T28" fmla="*/ 6 w 57"/>
                    <a:gd name="T29" fmla="*/ 62 h 108"/>
                    <a:gd name="T30" fmla="*/ 13 w 57"/>
                    <a:gd name="T31" fmla="*/ 76 h 108"/>
                    <a:gd name="T32" fmla="*/ 24 w 57"/>
                    <a:gd name="T33" fmla="*/ 88 h 108"/>
                    <a:gd name="T34" fmla="*/ 36 w 57"/>
                    <a:gd name="T35" fmla="*/ 99 h 108"/>
                    <a:gd name="T36" fmla="*/ 52 w 57"/>
                    <a:gd name="T37" fmla="*/ 108 h 108"/>
                    <a:gd name="T38" fmla="*/ 53 w 57"/>
                    <a:gd name="T39" fmla="*/ 108 h 108"/>
                    <a:gd name="T40" fmla="*/ 55 w 57"/>
                    <a:gd name="T41" fmla="*/ 93 h 10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08"/>
                    <a:gd name="T65" fmla="*/ 57 w 57"/>
                    <a:gd name="T66" fmla="*/ 108 h 10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08">
                      <a:moveTo>
                        <a:pt x="55" y="93"/>
                      </a:moveTo>
                      <a:lnTo>
                        <a:pt x="57" y="93"/>
                      </a:lnTo>
                      <a:lnTo>
                        <a:pt x="43" y="87"/>
                      </a:lnTo>
                      <a:lnTo>
                        <a:pt x="34" y="79"/>
                      </a:lnTo>
                      <a:lnTo>
                        <a:pt x="25" y="69"/>
                      </a:lnTo>
                      <a:lnTo>
                        <a:pt x="20" y="57"/>
                      </a:lnTo>
                      <a:lnTo>
                        <a:pt x="17" y="44"/>
                      </a:lnTo>
                      <a:lnTo>
                        <a:pt x="17" y="30"/>
                      </a:lnTo>
                      <a:lnTo>
                        <a:pt x="17" y="16"/>
                      </a:lnTo>
                      <a:lnTo>
                        <a:pt x="19" y="2"/>
                      </a:lnTo>
                      <a:lnTo>
                        <a:pt x="5" y="0"/>
                      </a:lnTo>
                      <a:lnTo>
                        <a:pt x="2" y="16"/>
                      </a:lnTo>
                      <a:lnTo>
                        <a:pt x="0" y="30"/>
                      </a:lnTo>
                      <a:lnTo>
                        <a:pt x="2" y="46"/>
                      </a:lnTo>
                      <a:lnTo>
                        <a:pt x="6" y="62"/>
                      </a:lnTo>
                      <a:lnTo>
                        <a:pt x="13" y="76"/>
                      </a:lnTo>
                      <a:lnTo>
                        <a:pt x="24" y="88"/>
                      </a:lnTo>
                      <a:lnTo>
                        <a:pt x="36" y="99"/>
                      </a:lnTo>
                      <a:lnTo>
                        <a:pt x="52" y="108"/>
                      </a:lnTo>
                      <a:lnTo>
                        <a:pt x="53" y="108"/>
                      </a:lnTo>
                      <a:lnTo>
                        <a:pt x="55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2" name="Freeform 99"/>
                <p:cNvSpPr>
                  <a:spLocks/>
                </p:cNvSpPr>
                <p:nvPr/>
              </p:nvSpPr>
              <p:spPr bwMode="auto">
                <a:xfrm>
                  <a:off x="1489" y="2585"/>
                  <a:ext cx="47" cy="18"/>
                </a:xfrm>
                <a:custGeom>
                  <a:avLst/>
                  <a:gdLst>
                    <a:gd name="T0" fmla="*/ 40 w 47"/>
                    <a:gd name="T1" fmla="*/ 0 h 18"/>
                    <a:gd name="T2" fmla="*/ 42 w 47"/>
                    <a:gd name="T3" fmla="*/ 0 h 18"/>
                    <a:gd name="T4" fmla="*/ 37 w 47"/>
                    <a:gd name="T5" fmla="*/ 1 h 18"/>
                    <a:gd name="T6" fmla="*/ 33 w 47"/>
                    <a:gd name="T7" fmla="*/ 3 h 18"/>
                    <a:gd name="T8" fmla="*/ 28 w 47"/>
                    <a:gd name="T9" fmla="*/ 1 h 18"/>
                    <a:gd name="T10" fmla="*/ 23 w 47"/>
                    <a:gd name="T11" fmla="*/ 1 h 18"/>
                    <a:gd name="T12" fmla="*/ 17 w 47"/>
                    <a:gd name="T13" fmla="*/ 1 h 18"/>
                    <a:gd name="T14" fmla="*/ 12 w 47"/>
                    <a:gd name="T15" fmla="*/ 3 h 18"/>
                    <a:gd name="T16" fmla="*/ 7 w 47"/>
                    <a:gd name="T17" fmla="*/ 1 h 18"/>
                    <a:gd name="T18" fmla="*/ 2 w 47"/>
                    <a:gd name="T19" fmla="*/ 0 h 18"/>
                    <a:gd name="T20" fmla="*/ 0 w 47"/>
                    <a:gd name="T21" fmla="*/ 15 h 18"/>
                    <a:gd name="T22" fmla="*/ 5 w 47"/>
                    <a:gd name="T23" fmla="*/ 16 h 18"/>
                    <a:gd name="T24" fmla="*/ 12 w 47"/>
                    <a:gd name="T25" fmla="*/ 17 h 18"/>
                    <a:gd name="T26" fmla="*/ 17 w 47"/>
                    <a:gd name="T27" fmla="*/ 18 h 18"/>
                    <a:gd name="T28" fmla="*/ 23 w 47"/>
                    <a:gd name="T29" fmla="*/ 18 h 18"/>
                    <a:gd name="T30" fmla="*/ 28 w 47"/>
                    <a:gd name="T31" fmla="*/ 18 h 18"/>
                    <a:gd name="T32" fmla="*/ 33 w 47"/>
                    <a:gd name="T33" fmla="*/ 17 h 18"/>
                    <a:gd name="T34" fmla="*/ 40 w 47"/>
                    <a:gd name="T35" fmla="*/ 16 h 18"/>
                    <a:gd name="T36" fmla="*/ 45 w 47"/>
                    <a:gd name="T37" fmla="*/ 15 h 18"/>
                    <a:gd name="T38" fmla="*/ 47 w 47"/>
                    <a:gd name="T39" fmla="*/ 15 h 18"/>
                    <a:gd name="T40" fmla="*/ 40 w 47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18"/>
                    <a:gd name="T65" fmla="*/ 47 w 47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18">
                      <a:moveTo>
                        <a:pt x="40" y="0"/>
                      </a:move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3" y="3"/>
                      </a:lnTo>
                      <a:lnTo>
                        <a:pt x="28" y="1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2" y="17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7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3" name="Freeform 100"/>
                <p:cNvSpPr>
                  <a:spLocks/>
                </p:cNvSpPr>
                <p:nvPr/>
              </p:nvSpPr>
              <p:spPr bwMode="auto">
                <a:xfrm>
                  <a:off x="1529" y="2516"/>
                  <a:ext cx="109" cy="84"/>
                </a:xfrm>
                <a:custGeom>
                  <a:avLst/>
                  <a:gdLst>
                    <a:gd name="T0" fmla="*/ 97 w 109"/>
                    <a:gd name="T1" fmla="*/ 0 h 84"/>
                    <a:gd name="T2" fmla="*/ 98 w 109"/>
                    <a:gd name="T3" fmla="*/ 0 h 84"/>
                    <a:gd name="T4" fmla="*/ 87 w 109"/>
                    <a:gd name="T5" fmla="*/ 10 h 84"/>
                    <a:gd name="T6" fmla="*/ 75 w 109"/>
                    <a:gd name="T7" fmla="*/ 20 h 84"/>
                    <a:gd name="T8" fmla="*/ 64 w 109"/>
                    <a:gd name="T9" fmla="*/ 29 h 84"/>
                    <a:gd name="T10" fmla="*/ 52 w 109"/>
                    <a:gd name="T11" fmla="*/ 38 h 84"/>
                    <a:gd name="T12" fmla="*/ 40 w 109"/>
                    <a:gd name="T13" fmla="*/ 47 h 84"/>
                    <a:gd name="T14" fmla="*/ 28 w 109"/>
                    <a:gd name="T15" fmla="*/ 53 h 84"/>
                    <a:gd name="T16" fmla="*/ 13 w 109"/>
                    <a:gd name="T17" fmla="*/ 62 h 84"/>
                    <a:gd name="T18" fmla="*/ 0 w 109"/>
                    <a:gd name="T19" fmla="*/ 69 h 84"/>
                    <a:gd name="T20" fmla="*/ 7 w 109"/>
                    <a:gd name="T21" fmla="*/ 84 h 84"/>
                    <a:gd name="T22" fmla="*/ 20 w 109"/>
                    <a:gd name="T23" fmla="*/ 76 h 84"/>
                    <a:gd name="T24" fmla="*/ 35 w 109"/>
                    <a:gd name="T25" fmla="*/ 68 h 84"/>
                    <a:gd name="T26" fmla="*/ 47 w 109"/>
                    <a:gd name="T27" fmla="*/ 59 h 84"/>
                    <a:gd name="T28" fmla="*/ 62 w 109"/>
                    <a:gd name="T29" fmla="*/ 50 h 84"/>
                    <a:gd name="T30" fmla="*/ 74 w 109"/>
                    <a:gd name="T31" fmla="*/ 41 h 84"/>
                    <a:gd name="T32" fmla="*/ 85 w 109"/>
                    <a:gd name="T33" fmla="*/ 32 h 84"/>
                    <a:gd name="T34" fmla="*/ 97 w 109"/>
                    <a:gd name="T35" fmla="*/ 22 h 84"/>
                    <a:gd name="T36" fmla="*/ 108 w 109"/>
                    <a:gd name="T37" fmla="*/ 10 h 84"/>
                    <a:gd name="T38" fmla="*/ 109 w 109"/>
                    <a:gd name="T39" fmla="*/ 10 h 84"/>
                    <a:gd name="T40" fmla="*/ 97 w 10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4"/>
                    <a:gd name="T65" fmla="*/ 109 w 10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4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87" y="10"/>
                      </a:lnTo>
                      <a:lnTo>
                        <a:pt x="75" y="20"/>
                      </a:lnTo>
                      <a:lnTo>
                        <a:pt x="64" y="29"/>
                      </a:lnTo>
                      <a:lnTo>
                        <a:pt x="52" y="38"/>
                      </a:lnTo>
                      <a:lnTo>
                        <a:pt x="40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4"/>
                      </a:lnTo>
                      <a:lnTo>
                        <a:pt x="20" y="76"/>
                      </a:lnTo>
                      <a:lnTo>
                        <a:pt x="35" y="68"/>
                      </a:lnTo>
                      <a:lnTo>
                        <a:pt x="47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5" y="32"/>
                      </a:lnTo>
                      <a:lnTo>
                        <a:pt x="97" y="22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4" name="Freeform 101"/>
                <p:cNvSpPr>
                  <a:spLocks/>
                </p:cNvSpPr>
                <p:nvPr/>
              </p:nvSpPr>
              <p:spPr bwMode="auto">
                <a:xfrm>
                  <a:off x="1626" y="2289"/>
                  <a:ext cx="244" cy="237"/>
                </a:xfrm>
                <a:custGeom>
                  <a:avLst/>
                  <a:gdLst>
                    <a:gd name="T0" fmla="*/ 229 w 244"/>
                    <a:gd name="T1" fmla="*/ 0 h 237"/>
                    <a:gd name="T2" fmla="*/ 222 w 244"/>
                    <a:gd name="T3" fmla="*/ 13 h 237"/>
                    <a:gd name="T4" fmla="*/ 212 w 244"/>
                    <a:gd name="T5" fmla="*/ 25 h 237"/>
                    <a:gd name="T6" fmla="*/ 199 w 244"/>
                    <a:gd name="T7" fmla="*/ 40 h 237"/>
                    <a:gd name="T8" fmla="*/ 186 w 244"/>
                    <a:gd name="T9" fmla="*/ 54 h 237"/>
                    <a:gd name="T10" fmla="*/ 171 w 244"/>
                    <a:gd name="T11" fmla="*/ 70 h 237"/>
                    <a:gd name="T12" fmla="*/ 156 w 244"/>
                    <a:gd name="T13" fmla="*/ 85 h 237"/>
                    <a:gd name="T14" fmla="*/ 139 w 244"/>
                    <a:gd name="T15" fmla="*/ 100 h 237"/>
                    <a:gd name="T16" fmla="*/ 122 w 244"/>
                    <a:gd name="T17" fmla="*/ 116 h 237"/>
                    <a:gd name="T18" fmla="*/ 104 w 244"/>
                    <a:gd name="T19" fmla="*/ 132 h 237"/>
                    <a:gd name="T20" fmla="*/ 87 w 244"/>
                    <a:gd name="T21" fmla="*/ 146 h 237"/>
                    <a:gd name="T22" fmla="*/ 70 w 244"/>
                    <a:gd name="T23" fmla="*/ 162 h 237"/>
                    <a:gd name="T24" fmla="*/ 53 w 244"/>
                    <a:gd name="T25" fmla="*/ 176 h 237"/>
                    <a:gd name="T26" fmla="*/ 38 w 244"/>
                    <a:gd name="T27" fmla="*/ 190 h 237"/>
                    <a:gd name="T28" fmla="*/ 24 w 244"/>
                    <a:gd name="T29" fmla="*/ 203 h 237"/>
                    <a:gd name="T30" fmla="*/ 12 w 244"/>
                    <a:gd name="T31" fmla="*/ 216 h 237"/>
                    <a:gd name="T32" fmla="*/ 0 w 244"/>
                    <a:gd name="T33" fmla="*/ 227 h 237"/>
                    <a:gd name="T34" fmla="*/ 12 w 244"/>
                    <a:gd name="T35" fmla="*/ 237 h 237"/>
                    <a:gd name="T36" fmla="*/ 21 w 244"/>
                    <a:gd name="T37" fmla="*/ 226 h 237"/>
                    <a:gd name="T38" fmla="*/ 34 w 244"/>
                    <a:gd name="T39" fmla="*/ 215 h 237"/>
                    <a:gd name="T40" fmla="*/ 48 w 244"/>
                    <a:gd name="T41" fmla="*/ 202 h 237"/>
                    <a:gd name="T42" fmla="*/ 63 w 244"/>
                    <a:gd name="T43" fmla="*/ 189 h 237"/>
                    <a:gd name="T44" fmla="*/ 79 w 244"/>
                    <a:gd name="T45" fmla="*/ 174 h 237"/>
                    <a:gd name="T46" fmla="*/ 96 w 244"/>
                    <a:gd name="T47" fmla="*/ 158 h 237"/>
                    <a:gd name="T48" fmla="*/ 113 w 244"/>
                    <a:gd name="T49" fmla="*/ 144 h 237"/>
                    <a:gd name="T50" fmla="*/ 131 w 244"/>
                    <a:gd name="T51" fmla="*/ 128 h 237"/>
                    <a:gd name="T52" fmla="*/ 148 w 244"/>
                    <a:gd name="T53" fmla="*/ 112 h 237"/>
                    <a:gd name="T54" fmla="*/ 165 w 244"/>
                    <a:gd name="T55" fmla="*/ 97 h 237"/>
                    <a:gd name="T56" fmla="*/ 181 w 244"/>
                    <a:gd name="T57" fmla="*/ 80 h 237"/>
                    <a:gd name="T58" fmla="*/ 198 w 244"/>
                    <a:gd name="T59" fmla="*/ 64 h 237"/>
                    <a:gd name="T60" fmla="*/ 211 w 244"/>
                    <a:gd name="T61" fmla="*/ 49 h 237"/>
                    <a:gd name="T62" fmla="*/ 225 w 244"/>
                    <a:gd name="T63" fmla="*/ 35 h 237"/>
                    <a:gd name="T64" fmla="*/ 234 w 244"/>
                    <a:gd name="T65" fmla="*/ 20 h 237"/>
                    <a:gd name="T66" fmla="*/ 244 w 244"/>
                    <a:gd name="T67" fmla="*/ 7 h 237"/>
                    <a:gd name="T68" fmla="*/ 229 w 244"/>
                    <a:gd name="T69" fmla="*/ 0 h 2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4"/>
                    <a:gd name="T106" fmla="*/ 0 h 237"/>
                    <a:gd name="T107" fmla="*/ 244 w 244"/>
                    <a:gd name="T108" fmla="*/ 237 h 2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4" h="237">
                      <a:moveTo>
                        <a:pt x="229" y="0"/>
                      </a:moveTo>
                      <a:lnTo>
                        <a:pt x="222" y="13"/>
                      </a:lnTo>
                      <a:lnTo>
                        <a:pt x="212" y="25"/>
                      </a:lnTo>
                      <a:lnTo>
                        <a:pt x="199" y="40"/>
                      </a:lnTo>
                      <a:lnTo>
                        <a:pt x="186" y="54"/>
                      </a:lnTo>
                      <a:lnTo>
                        <a:pt x="171" y="70"/>
                      </a:lnTo>
                      <a:lnTo>
                        <a:pt x="156" y="85"/>
                      </a:lnTo>
                      <a:lnTo>
                        <a:pt x="139" y="100"/>
                      </a:lnTo>
                      <a:lnTo>
                        <a:pt x="122" y="116"/>
                      </a:lnTo>
                      <a:lnTo>
                        <a:pt x="104" y="132"/>
                      </a:lnTo>
                      <a:lnTo>
                        <a:pt x="87" y="146"/>
                      </a:lnTo>
                      <a:lnTo>
                        <a:pt x="70" y="162"/>
                      </a:lnTo>
                      <a:lnTo>
                        <a:pt x="53" y="176"/>
                      </a:lnTo>
                      <a:lnTo>
                        <a:pt x="38" y="190"/>
                      </a:lnTo>
                      <a:lnTo>
                        <a:pt x="24" y="203"/>
                      </a:lnTo>
                      <a:lnTo>
                        <a:pt x="12" y="216"/>
                      </a:lnTo>
                      <a:lnTo>
                        <a:pt x="0" y="227"/>
                      </a:lnTo>
                      <a:lnTo>
                        <a:pt x="12" y="237"/>
                      </a:lnTo>
                      <a:lnTo>
                        <a:pt x="21" y="226"/>
                      </a:lnTo>
                      <a:lnTo>
                        <a:pt x="34" y="215"/>
                      </a:lnTo>
                      <a:lnTo>
                        <a:pt x="48" y="202"/>
                      </a:lnTo>
                      <a:lnTo>
                        <a:pt x="63" y="189"/>
                      </a:lnTo>
                      <a:lnTo>
                        <a:pt x="79" y="174"/>
                      </a:lnTo>
                      <a:lnTo>
                        <a:pt x="96" y="158"/>
                      </a:lnTo>
                      <a:lnTo>
                        <a:pt x="113" y="144"/>
                      </a:lnTo>
                      <a:lnTo>
                        <a:pt x="131" y="128"/>
                      </a:lnTo>
                      <a:lnTo>
                        <a:pt x="148" y="112"/>
                      </a:lnTo>
                      <a:lnTo>
                        <a:pt x="165" y="97"/>
                      </a:lnTo>
                      <a:lnTo>
                        <a:pt x="181" y="80"/>
                      </a:lnTo>
                      <a:lnTo>
                        <a:pt x="198" y="64"/>
                      </a:lnTo>
                      <a:lnTo>
                        <a:pt x="211" y="49"/>
                      </a:lnTo>
                      <a:lnTo>
                        <a:pt x="225" y="35"/>
                      </a:lnTo>
                      <a:lnTo>
                        <a:pt x="234" y="20"/>
                      </a:lnTo>
                      <a:lnTo>
                        <a:pt x="244" y="7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5" name="Freeform 102"/>
                <p:cNvSpPr>
                  <a:spLocks/>
                </p:cNvSpPr>
                <p:nvPr/>
              </p:nvSpPr>
              <p:spPr bwMode="auto">
                <a:xfrm>
                  <a:off x="1855" y="2284"/>
                  <a:ext cx="15" cy="12"/>
                </a:xfrm>
                <a:custGeom>
                  <a:avLst/>
                  <a:gdLst>
                    <a:gd name="T0" fmla="*/ 15 w 15"/>
                    <a:gd name="T1" fmla="*/ 12 h 12"/>
                    <a:gd name="T2" fmla="*/ 15 w 15"/>
                    <a:gd name="T3" fmla="*/ 6 h 12"/>
                    <a:gd name="T4" fmla="*/ 11 w 15"/>
                    <a:gd name="T5" fmla="*/ 1 h 12"/>
                    <a:gd name="T6" fmla="*/ 5 w 15"/>
                    <a:gd name="T7" fmla="*/ 0 h 12"/>
                    <a:gd name="T8" fmla="*/ 0 w 15"/>
                    <a:gd name="T9" fmla="*/ 5 h 12"/>
                    <a:gd name="T10" fmla="*/ 15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12"/>
                      </a:moveTo>
                      <a:lnTo>
                        <a:pt x="15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6" name="Freeform 103"/>
                <p:cNvSpPr>
                  <a:spLocks/>
                </p:cNvSpPr>
                <p:nvPr/>
              </p:nvSpPr>
              <p:spPr bwMode="auto">
                <a:xfrm>
                  <a:off x="1589" y="2416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2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7" name="Freeform 104"/>
                <p:cNvSpPr>
                  <a:spLocks/>
                </p:cNvSpPr>
                <p:nvPr/>
              </p:nvSpPr>
              <p:spPr bwMode="auto">
                <a:xfrm>
                  <a:off x="1595" y="2409"/>
                  <a:ext cx="29" cy="21"/>
                </a:xfrm>
                <a:custGeom>
                  <a:avLst/>
                  <a:gdLst>
                    <a:gd name="T0" fmla="*/ 15 w 29"/>
                    <a:gd name="T1" fmla="*/ 2 h 21"/>
                    <a:gd name="T2" fmla="*/ 15 w 29"/>
                    <a:gd name="T3" fmla="*/ 2 h 21"/>
                    <a:gd name="T4" fmla="*/ 15 w 29"/>
                    <a:gd name="T5" fmla="*/ 4 h 21"/>
                    <a:gd name="T6" fmla="*/ 14 w 29"/>
                    <a:gd name="T7" fmla="*/ 3 h 21"/>
                    <a:gd name="T8" fmla="*/ 8 w 29"/>
                    <a:gd name="T9" fmla="*/ 6 h 21"/>
                    <a:gd name="T10" fmla="*/ 0 w 29"/>
                    <a:gd name="T11" fmla="*/ 7 h 21"/>
                    <a:gd name="T12" fmla="*/ 3 w 29"/>
                    <a:gd name="T13" fmla="*/ 21 h 21"/>
                    <a:gd name="T14" fmla="*/ 10 w 29"/>
                    <a:gd name="T15" fmla="*/ 20 h 21"/>
                    <a:gd name="T16" fmla="*/ 19 w 29"/>
                    <a:gd name="T17" fmla="*/ 18 h 21"/>
                    <a:gd name="T18" fmla="*/ 27 w 29"/>
                    <a:gd name="T19" fmla="*/ 12 h 21"/>
                    <a:gd name="T20" fmla="*/ 29 w 29"/>
                    <a:gd name="T21" fmla="*/ 0 h 21"/>
                    <a:gd name="T22" fmla="*/ 29 w 29"/>
                    <a:gd name="T23" fmla="*/ 0 h 21"/>
                    <a:gd name="T24" fmla="*/ 15 w 29"/>
                    <a:gd name="T25" fmla="*/ 2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3" y="21"/>
                      </a:lnTo>
                      <a:lnTo>
                        <a:pt x="10" y="20"/>
                      </a:lnTo>
                      <a:lnTo>
                        <a:pt x="19" y="18"/>
                      </a:lnTo>
                      <a:lnTo>
                        <a:pt x="27" y="12"/>
                      </a:lnTo>
                      <a:lnTo>
                        <a:pt x="29" y="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8" name="Freeform 105"/>
                <p:cNvSpPr>
                  <a:spLocks/>
                </p:cNvSpPr>
                <p:nvPr/>
              </p:nvSpPr>
              <p:spPr bwMode="auto">
                <a:xfrm>
                  <a:off x="1595" y="2358"/>
                  <a:ext cx="29" cy="53"/>
                </a:xfrm>
                <a:custGeom>
                  <a:avLst/>
                  <a:gdLst>
                    <a:gd name="T0" fmla="*/ 3 w 29"/>
                    <a:gd name="T1" fmla="*/ 14 h 53"/>
                    <a:gd name="T2" fmla="*/ 0 w 29"/>
                    <a:gd name="T3" fmla="*/ 14 h 53"/>
                    <a:gd name="T4" fmla="*/ 6 w 29"/>
                    <a:gd name="T5" fmla="*/ 18 h 53"/>
                    <a:gd name="T6" fmla="*/ 10 w 29"/>
                    <a:gd name="T7" fmla="*/ 28 h 53"/>
                    <a:gd name="T8" fmla="*/ 13 w 29"/>
                    <a:gd name="T9" fmla="*/ 41 h 53"/>
                    <a:gd name="T10" fmla="*/ 15 w 29"/>
                    <a:gd name="T11" fmla="*/ 53 h 53"/>
                    <a:gd name="T12" fmla="*/ 29 w 29"/>
                    <a:gd name="T13" fmla="*/ 51 h 53"/>
                    <a:gd name="T14" fmla="*/ 27 w 29"/>
                    <a:gd name="T15" fmla="*/ 39 h 53"/>
                    <a:gd name="T16" fmla="*/ 25 w 29"/>
                    <a:gd name="T17" fmla="*/ 25 h 53"/>
                    <a:gd name="T18" fmla="*/ 19 w 29"/>
                    <a:gd name="T19" fmla="*/ 11 h 53"/>
                    <a:gd name="T20" fmla="*/ 8 w 29"/>
                    <a:gd name="T21" fmla="*/ 0 h 53"/>
                    <a:gd name="T22" fmla="*/ 5 w 29"/>
                    <a:gd name="T23" fmla="*/ 0 h 53"/>
                    <a:gd name="T24" fmla="*/ 3 w 29"/>
                    <a:gd name="T25" fmla="*/ 14 h 5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53"/>
                    <a:gd name="T41" fmla="*/ 29 w 29"/>
                    <a:gd name="T42" fmla="*/ 53 h 5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53">
                      <a:moveTo>
                        <a:pt x="3" y="14"/>
                      </a:moveTo>
                      <a:lnTo>
                        <a:pt x="0" y="14"/>
                      </a:lnTo>
                      <a:lnTo>
                        <a:pt x="6" y="18"/>
                      </a:lnTo>
                      <a:lnTo>
                        <a:pt x="10" y="28"/>
                      </a:lnTo>
                      <a:lnTo>
                        <a:pt x="13" y="41"/>
                      </a:lnTo>
                      <a:lnTo>
                        <a:pt x="15" y="53"/>
                      </a:lnTo>
                      <a:lnTo>
                        <a:pt x="29" y="51"/>
                      </a:lnTo>
                      <a:lnTo>
                        <a:pt x="27" y="39"/>
                      </a:lnTo>
                      <a:lnTo>
                        <a:pt x="25" y="25"/>
                      </a:lnTo>
                      <a:lnTo>
                        <a:pt x="19" y="1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9" name="Freeform 106"/>
                <p:cNvSpPr>
                  <a:spLocks/>
                </p:cNvSpPr>
                <p:nvPr/>
              </p:nvSpPr>
              <p:spPr bwMode="auto">
                <a:xfrm>
                  <a:off x="1558" y="2358"/>
                  <a:ext cx="42" cy="32"/>
                </a:xfrm>
                <a:custGeom>
                  <a:avLst/>
                  <a:gdLst>
                    <a:gd name="T0" fmla="*/ 14 w 42"/>
                    <a:gd name="T1" fmla="*/ 31 h 32"/>
                    <a:gd name="T2" fmla="*/ 14 w 42"/>
                    <a:gd name="T3" fmla="*/ 32 h 32"/>
                    <a:gd name="T4" fmla="*/ 19 w 42"/>
                    <a:gd name="T5" fmla="*/ 25 h 32"/>
                    <a:gd name="T6" fmla="*/ 27 w 42"/>
                    <a:gd name="T7" fmla="*/ 18 h 32"/>
                    <a:gd name="T8" fmla="*/ 33 w 42"/>
                    <a:gd name="T9" fmla="*/ 14 h 32"/>
                    <a:gd name="T10" fmla="*/ 40 w 42"/>
                    <a:gd name="T11" fmla="*/ 14 h 32"/>
                    <a:gd name="T12" fmla="*/ 42 w 42"/>
                    <a:gd name="T13" fmla="*/ 0 h 32"/>
                    <a:gd name="T14" fmla="*/ 30 w 42"/>
                    <a:gd name="T15" fmla="*/ 0 h 32"/>
                    <a:gd name="T16" fmla="*/ 17 w 42"/>
                    <a:gd name="T17" fmla="*/ 6 h 32"/>
                    <a:gd name="T18" fmla="*/ 7 w 42"/>
                    <a:gd name="T19" fmla="*/ 16 h 32"/>
                    <a:gd name="T20" fmla="*/ 0 w 42"/>
                    <a:gd name="T21" fmla="*/ 28 h 32"/>
                    <a:gd name="T22" fmla="*/ 0 w 42"/>
                    <a:gd name="T23" fmla="*/ 29 h 32"/>
                    <a:gd name="T24" fmla="*/ 14 w 42"/>
                    <a:gd name="T25" fmla="*/ 3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4" y="31"/>
                      </a:moveTo>
                      <a:lnTo>
                        <a:pt x="14" y="32"/>
                      </a:lnTo>
                      <a:lnTo>
                        <a:pt x="19" y="25"/>
                      </a:lnTo>
                      <a:lnTo>
                        <a:pt x="27" y="18"/>
                      </a:lnTo>
                      <a:lnTo>
                        <a:pt x="33" y="14"/>
                      </a:lnTo>
                      <a:lnTo>
                        <a:pt x="40" y="14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7" y="6"/>
                      </a:lnTo>
                      <a:lnTo>
                        <a:pt x="7" y="1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4" y="3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0" name="Freeform 107"/>
                <p:cNvSpPr>
                  <a:spLocks/>
                </p:cNvSpPr>
                <p:nvPr/>
              </p:nvSpPr>
              <p:spPr bwMode="auto">
                <a:xfrm>
                  <a:off x="1556" y="2387"/>
                  <a:ext cx="21" cy="48"/>
                </a:xfrm>
                <a:custGeom>
                  <a:avLst/>
                  <a:gdLst>
                    <a:gd name="T0" fmla="*/ 21 w 21"/>
                    <a:gd name="T1" fmla="*/ 46 h 48"/>
                    <a:gd name="T2" fmla="*/ 21 w 21"/>
                    <a:gd name="T3" fmla="*/ 46 h 48"/>
                    <a:gd name="T4" fmla="*/ 19 w 21"/>
                    <a:gd name="T5" fmla="*/ 34 h 48"/>
                    <a:gd name="T6" fmla="*/ 16 w 21"/>
                    <a:gd name="T7" fmla="*/ 23 h 48"/>
                    <a:gd name="T8" fmla="*/ 16 w 21"/>
                    <a:gd name="T9" fmla="*/ 13 h 48"/>
                    <a:gd name="T10" fmla="*/ 16 w 21"/>
                    <a:gd name="T11" fmla="*/ 2 h 48"/>
                    <a:gd name="T12" fmla="*/ 2 w 21"/>
                    <a:gd name="T13" fmla="*/ 0 h 48"/>
                    <a:gd name="T14" fmla="*/ 0 w 21"/>
                    <a:gd name="T15" fmla="*/ 13 h 48"/>
                    <a:gd name="T16" fmla="*/ 2 w 21"/>
                    <a:gd name="T17" fmla="*/ 25 h 48"/>
                    <a:gd name="T18" fmla="*/ 4 w 21"/>
                    <a:gd name="T19" fmla="*/ 36 h 48"/>
                    <a:gd name="T20" fmla="*/ 7 w 21"/>
                    <a:gd name="T21" fmla="*/ 48 h 48"/>
                    <a:gd name="T22" fmla="*/ 7 w 21"/>
                    <a:gd name="T23" fmla="*/ 48 h 48"/>
                    <a:gd name="T24" fmla="*/ 21 w 21"/>
                    <a:gd name="T25" fmla="*/ 46 h 4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48"/>
                    <a:gd name="T41" fmla="*/ 21 w 21"/>
                    <a:gd name="T42" fmla="*/ 48 h 4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48">
                      <a:moveTo>
                        <a:pt x="21" y="46"/>
                      </a:moveTo>
                      <a:lnTo>
                        <a:pt x="21" y="46"/>
                      </a:lnTo>
                      <a:lnTo>
                        <a:pt x="19" y="34"/>
                      </a:lnTo>
                      <a:lnTo>
                        <a:pt x="16" y="23"/>
                      </a:lnTo>
                      <a:lnTo>
                        <a:pt x="16" y="13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2" y="25"/>
                      </a:lnTo>
                      <a:lnTo>
                        <a:pt x="4" y="36"/>
                      </a:lnTo>
                      <a:lnTo>
                        <a:pt x="7" y="48"/>
                      </a:lnTo>
                      <a:lnTo>
                        <a:pt x="21" y="4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1" name="Freeform 108"/>
                <p:cNvSpPr>
                  <a:spLocks/>
                </p:cNvSpPr>
                <p:nvPr/>
              </p:nvSpPr>
              <p:spPr bwMode="auto">
                <a:xfrm>
                  <a:off x="1563" y="2433"/>
                  <a:ext cx="36" cy="26"/>
                </a:xfrm>
                <a:custGeom>
                  <a:avLst/>
                  <a:gdLst>
                    <a:gd name="T0" fmla="*/ 36 w 36"/>
                    <a:gd name="T1" fmla="*/ 9 h 26"/>
                    <a:gd name="T2" fmla="*/ 36 w 36"/>
                    <a:gd name="T3" fmla="*/ 9 h 26"/>
                    <a:gd name="T4" fmla="*/ 28 w 36"/>
                    <a:gd name="T5" fmla="*/ 9 h 26"/>
                    <a:gd name="T6" fmla="*/ 22 w 36"/>
                    <a:gd name="T7" fmla="*/ 7 h 26"/>
                    <a:gd name="T8" fmla="*/ 17 w 36"/>
                    <a:gd name="T9" fmla="*/ 3 h 26"/>
                    <a:gd name="T10" fmla="*/ 14 w 36"/>
                    <a:gd name="T11" fmla="*/ 0 h 26"/>
                    <a:gd name="T12" fmla="*/ 0 w 36"/>
                    <a:gd name="T13" fmla="*/ 2 h 26"/>
                    <a:gd name="T14" fmla="*/ 5 w 36"/>
                    <a:gd name="T15" fmla="*/ 13 h 26"/>
                    <a:gd name="T16" fmla="*/ 14 w 36"/>
                    <a:gd name="T17" fmla="*/ 22 h 26"/>
                    <a:gd name="T18" fmla="*/ 25 w 36"/>
                    <a:gd name="T19" fmla="*/ 24 h 26"/>
                    <a:gd name="T20" fmla="*/ 36 w 36"/>
                    <a:gd name="T21" fmla="*/ 26 h 26"/>
                    <a:gd name="T22" fmla="*/ 36 w 36"/>
                    <a:gd name="T23" fmla="*/ 26 h 26"/>
                    <a:gd name="T24" fmla="*/ 36 w 36"/>
                    <a:gd name="T25" fmla="*/ 9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6"/>
                    <a:gd name="T41" fmla="*/ 36 w 36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6"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28" y="9"/>
                      </a:lnTo>
                      <a:lnTo>
                        <a:pt x="22" y="7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5" y="13"/>
                      </a:lnTo>
                      <a:lnTo>
                        <a:pt x="14" y="22"/>
                      </a:lnTo>
                      <a:lnTo>
                        <a:pt x="25" y="24"/>
                      </a:lnTo>
                      <a:lnTo>
                        <a:pt x="36" y="26"/>
                      </a:lnTo>
                      <a:lnTo>
                        <a:pt x="36" y="9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2" name="Freeform 109"/>
                <p:cNvSpPr>
                  <a:spLocks/>
                </p:cNvSpPr>
                <p:nvPr/>
              </p:nvSpPr>
              <p:spPr bwMode="auto">
                <a:xfrm>
                  <a:off x="1599" y="2430"/>
                  <a:ext cx="62" cy="29"/>
                </a:xfrm>
                <a:custGeom>
                  <a:avLst/>
                  <a:gdLst>
                    <a:gd name="T0" fmla="*/ 54 w 62"/>
                    <a:gd name="T1" fmla="*/ 2 h 29"/>
                    <a:gd name="T2" fmla="*/ 54 w 62"/>
                    <a:gd name="T3" fmla="*/ 0 h 29"/>
                    <a:gd name="T4" fmla="*/ 50 w 62"/>
                    <a:gd name="T5" fmla="*/ 4 h 29"/>
                    <a:gd name="T6" fmla="*/ 42 w 62"/>
                    <a:gd name="T7" fmla="*/ 6 h 29"/>
                    <a:gd name="T8" fmla="*/ 36 w 62"/>
                    <a:gd name="T9" fmla="*/ 9 h 29"/>
                    <a:gd name="T10" fmla="*/ 30 w 62"/>
                    <a:gd name="T11" fmla="*/ 10 h 29"/>
                    <a:gd name="T12" fmla="*/ 22 w 62"/>
                    <a:gd name="T13" fmla="*/ 12 h 29"/>
                    <a:gd name="T14" fmla="*/ 16 w 62"/>
                    <a:gd name="T15" fmla="*/ 12 h 29"/>
                    <a:gd name="T16" fmla="*/ 9 w 62"/>
                    <a:gd name="T17" fmla="*/ 14 h 29"/>
                    <a:gd name="T18" fmla="*/ 0 w 62"/>
                    <a:gd name="T19" fmla="*/ 12 h 29"/>
                    <a:gd name="T20" fmla="*/ 0 w 62"/>
                    <a:gd name="T21" fmla="*/ 29 h 29"/>
                    <a:gd name="T22" fmla="*/ 9 w 62"/>
                    <a:gd name="T23" fmla="*/ 28 h 29"/>
                    <a:gd name="T24" fmla="*/ 16 w 62"/>
                    <a:gd name="T25" fmla="*/ 27 h 29"/>
                    <a:gd name="T26" fmla="*/ 24 w 62"/>
                    <a:gd name="T27" fmla="*/ 27 h 29"/>
                    <a:gd name="T28" fmla="*/ 33 w 62"/>
                    <a:gd name="T29" fmla="*/ 25 h 29"/>
                    <a:gd name="T30" fmla="*/ 39 w 62"/>
                    <a:gd name="T31" fmla="*/ 23 h 29"/>
                    <a:gd name="T32" fmla="*/ 47 w 62"/>
                    <a:gd name="T33" fmla="*/ 21 h 29"/>
                    <a:gd name="T34" fmla="*/ 54 w 62"/>
                    <a:gd name="T35" fmla="*/ 18 h 29"/>
                    <a:gd name="T36" fmla="*/ 62 w 62"/>
                    <a:gd name="T37" fmla="*/ 15 h 29"/>
                    <a:gd name="T38" fmla="*/ 62 w 62"/>
                    <a:gd name="T39" fmla="*/ 14 h 29"/>
                    <a:gd name="T40" fmla="*/ 54 w 62"/>
                    <a:gd name="T41" fmla="*/ 2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29"/>
                    <a:gd name="T65" fmla="*/ 62 w 62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29">
                      <a:moveTo>
                        <a:pt x="54" y="2"/>
                      </a:move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2" y="6"/>
                      </a:lnTo>
                      <a:lnTo>
                        <a:pt x="36" y="9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9" y="14"/>
                      </a:lnTo>
                      <a:lnTo>
                        <a:pt x="0" y="12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16" y="27"/>
                      </a:lnTo>
                      <a:lnTo>
                        <a:pt x="24" y="27"/>
                      </a:lnTo>
                      <a:lnTo>
                        <a:pt x="33" y="25"/>
                      </a:lnTo>
                      <a:lnTo>
                        <a:pt x="39" y="23"/>
                      </a:lnTo>
                      <a:lnTo>
                        <a:pt x="47" y="21"/>
                      </a:lnTo>
                      <a:lnTo>
                        <a:pt x="54" y="18"/>
                      </a:lnTo>
                      <a:lnTo>
                        <a:pt x="62" y="15"/>
                      </a:lnTo>
                      <a:lnTo>
                        <a:pt x="62" y="14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3" name="Freeform 110"/>
                <p:cNvSpPr>
                  <a:spLocks/>
                </p:cNvSpPr>
                <p:nvPr/>
              </p:nvSpPr>
              <p:spPr bwMode="auto">
                <a:xfrm>
                  <a:off x="1653" y="2372"/>
                  <a:ext cx="69" cy="72"/>
                </a:xfrm>
                <a:custGeom>
                  <a:avLst/>
                  <a:gdLst>
                    <a:gd name="T0" fmla="*/ 59 w 69"/>
                    <a:gd name="T1" fmla="*/ 0 h 72"/>
                    <a:gd name="T2" fmla="*/ 57 w 69"/>
                    <a:gd name="T3" fmla="*/ 2 h 72"/>
                    <a:gd name="T4" fmla="*/ 50 w 69"/>
                    <a:gd name="T5" fmla="*/ 10 h 72"/>
                    <a:gd name="T6" fmla="*/ 44 w 69"/>
                    <a:gd name="T7" fmla="*/ 18 h 72"/>
                    <a:gd name="T8" fmla="*/ 37 w 69"/>
                    <a:gd name="T9" fmla="*/ 27 h 72"/>
                    <a:gd name="T10" fmla="*/ 31 w 69"/>
                    <a:gd name="T11" fmla="*/ 34 h 72"/>
                    <a:gd name="T12" fmla="*/ 23 w 69"/>
                    <a:gd name="T13" fmla="*/ 41 h 72"/>
                    <a:gd name="T14" fmla="*/ 16 w 69"/>
                    <a:gd name="T15" fmla="*/ 47 h 72"/>
                    <a:gd name="T16" fmla="*/ 8 w 69"/>
                    <a:gd name="T17" fmla="*/ 54 h 72"/>
                    <a:gd name="T18" fmla="*/ 0 w 69"/>
                    <a:gd name="T19" fmla="*/ 60 h 72"/>
                    <a:gd name="T20" fmla="*/ 8 w 69"/>
                    <a:gd name="T21" fmla="*/ 72 h 72"/>
                    <a:gd name="T22" fmla="*/ 17 w 69"/>
                    <a:gd name="T23" fmla="*/ 66 h 72"/>
                    <a:gd name="T24" fmla="*/ 26 w 69"/>
                    <a:gd name="T25" fmla="*/ 60 h 72"/>
                    <a:gd name="T26" fmla="*/ 33 w 69"/>
                    <a:gd name="T27" fmla="*/ 51 h 72"/>
                    <a:gd name="T28" fmla="*/ 40 w 69"/>
                    <a:gd name="T29" fmla="*/ 44 h 72"/>
                    <a:gd name="T30" fmla="*/ 49 w 69"/>
                    <a:gd name="T31" fmla="*/ 37 h 72"/>
                    <a:gd name="T32" fmla="*/ 56 w 69"/>
                    <a:gd name="T33" fmla="*/ 28 h 72"/>
                    <a:gd name="T34" fmla="*/ 62 w 69"/>
                    <a:gd name="T35" fmla="*/ 20 h 72"/>
                    <a:gd name="T36" fmla="*/ 69 w 69"/>
                    <a:gd name="T37" fmla="*/ 11 h 72"/>
                    <a:gd name="T38" fmla="*/ 68 w 69"/>
                    <a:gd name="T39" fmla="*/ 12 h 72"/>
                    <a:gd name="T40" fmla="*/ 59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9" y="0"/>
                      </a:moveTo>
                      <a:lnTo>
                        <a:pt x="57" y="2"/>
                      </a:lnTo>
                      <a:lnTo>
                        <a:pt x="50" y="10"/>
                      </a:lnTo>
                      <a:lnTo>
                        <a:pt x="44" y="18"/>
                      </a:lnTo>
                      <a:lnTo>
                        <a:pt x="37" y="27"/>
                      </a:lnTo>
                      <a:lnTo>
                        <a:pt x="31" y="34"/>
                      </a:lnTo>
                      <a:lnTo>
                        <a:pt x="23" y="41"/>
                      </a:lnTo>
                      <a:lnTo>
                        <a:pt x="16" y="47"/>
                      </a:lnTo>
                      <a:lnTo>
                        <a:pt x="8" y="54"/>
                      </a:lnTo>
                      <a:lnTo>
                        <a:pt x="0" y="60"/>
                      </a:lnTo>
                      <a:lnTo>
                        <a:pt x="8" y="72"/>
                      </a:lnTo>
                      <a:lnTo>
                        <a:pt x="17" y="66"/>
                      </a:lnTo>
                      <a:lnTo>
                        <a:pt x="26" y="60"/>
                      </a:lnTo>
                      <a:lnTo>
                        <a:pt x="33" y="51"/>
                      </a:lnTo>
                      <a:lnTo>
                        <a:pt x="40" y="44"/>
                      </a:lnTo>
                      <a:lnTo>
                        <a:pt x="49" y="37"/>
                      </a:lnTo>
                      <a:lnTo>
                        <a:pt x="56" y="28"/>
                      </a:lnTo>
                      <a:lnTo>
                        <a:pt x="62" y="20"/>
                      </a:lnTo>
                      <a:lnTo>
                        <a:pt x="69" y="11"/>
                      </a:lnTo>
                      <a:lnTo>
                        <a:pt x="68" y="1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4" name="Freeform 111"/>
                <p:cNvSpPr>
                  <a:spLocks/>
                </p:cNvSpPr>
                <p:nvPr/>
              </p:nvSpPr>
              <p:spPr bwMode="auto">
                <a:xfrm>
                  <a:off x="1712" y="2274"/>
                  <a:ext cx="96" cy="110"/>
                </a:xfrm>
                <a:custGeom>
                  <a:avLst/>
                  <a:gdLst>
                    <a:gd name="T0" fmla="*/ 90 w 96"/>
                    <a:gd name="T1" fmla="*/ 0 h 110"/>
                    <a:gd name="T2" fmla="*/ 84 w 96"/>
                    <a:gd name="T3" fmla="*/ 5 h 110"/>
                    <a:gd name="T4" fmla="*/ 76 w 96"/>
                    <a:gd name="T5" fmla="*/ 16 h 110"/>
                    <a:gd name="T6" fmla="*/ 66 w 96"/>
                    <a:gd name="T7" fmla="*/ 28 h 110"/>
                    <a:gd name="T8" fmla="*/ 55 w 96"/>
                    <a:gd name="T9" fmla="*/ 41 h 110"/>
                    <a:gd name="T10" fmla="*/ 43 w 96"/>
                    <a:gd name="T11" fmla="*/ 55 h 110"/>
                    <a:gd name="T12" fmla="*/ 32 w 96"/>
                    <a:gd name="T13" fmla="*/ 67 h 110"/>
                    <a:gd name="T14" fmla="*/ 20 w 96"/>
                    <a:gd name="T15" fmla="*/ 79 h 110"/>
                    <a:gd name="T16" fmla="*/ 9 w 96"/>
                    <a:gd name="T17" fmla="*/ 90 h 110"/>
                    <a:gd name="T18" fmla="*/ 0 w 96"/>
                    <a:gd name="T19" fmla="*/ 98 h 110"/>
                    <a:gd name="T20" fmla="*/ 9 w 96"/>
                    <a:gd name="T21" fmla="*/ 110 h 110"/>
                    <a:gd name="T22" fmla="*/ 19 w 96"/>
                    <a:gd name="T23" fmla="*/ 100 h 110"/>
                    <a:gd name="T24" fmla="*/ 30 w 96"/>
                    <a:gd name="T25" fmla="*/ 89 h 110"/>
                    <a:gd name="T26" fmla="*/ 42 w 96"/>
                    <a:gd name="T27" fmla="*/ 77 h 110"/>
                    <a:gd name="T28" fmla="*/ 55 w 96"/>
                    <a:gd name="T29" fmla="*/ 64 h 110"/>
                    <a:gd name="T30" fmla="*/ 67 w 96"/>
                    <a:gd name="T31" fmla="*/ 51 h 110"/>
                    <a:gd name="T32" fmla="*/ 78 w 96"/>
                    <a:gd name="T33" fmla="*/ 38 h 110"/>
                    <a:gd name="T34" fmla="*/ 88 w 96"/>
                    <a:gd name="T35" fmla="*/ 26 h 110"/>
                    <a:gd name="T36" fmla="*/ 96 w 96"/>
                    <a:gd name="T37" fmla="*/ 12 h 110"/>
                    <a:gd name="T38" fmla="*/ 90 w 96"/>
                    <a:gd name="T39" fmla="*/ 17 h 110"/>
                    <a:gd name="T40" fmla="*/ 90 w 96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10"/>
                    <a:gd name="T65" fmla="*/ 96 w 96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10">
                      <a:moveTo>
                        <a:pt x="90" y="0"/>
                      </a:moveTo>
                      <a:lnTo>
                        <a:pt x="84" y="5"/>
                      </a:lnTo>
                      <a:lnTo>
                        <a:pt x="76" y="16"/>
                      </a:lnTo>
                      <a:lnTo>
                        <a:pt x="66" y="28"/>
                      </a:lnTo>
                      <a:lnTo>
                        <a:pt x="55" y="41"/>
                      </a:lnTo>
                      <a:lnTo>
                        <a:pt x="43" y="55"/>
                      </a:lnTo>
                      <a:lnTo>
                        <a:pt x="32" y="67"/>
                      </a:lnTo>
                      <a:lnTo>
                        <a:pt x="20" y="79"/>
                      </a:lnTo>
                      <a:lnTo>
                        <a:pt x="9" y="90"/>
                      </a:lnTo>
                      <a:lnTo>
                        <a:pt x="0" y="98"/>
                      </a:lnTo>
                      <a:lnTo>
                        <a:pt x="9" y="110"/>
                      </a:lnTo>
                      <a:lnTo>
                        <a:pt x="19" y="100"/>
                      </a:lnTo>
                      <a:lnTo>
                        <a:pt x="30" y="89"/>
                      </a:lnTo>
                      <a:lnTo>
                        <a:pt x="42" y="77"/>
                      </a:lnTo>
                      <a:lnTo>
                        <a:pt x="55" y="64"/>
                      </a:lnTo>
                      <a:lnTo>
                        <a:pt x="67" y="51"/>
                      </a:lnTo>
                      <a:lnTo>
                        <a:pt x="78" y="38"/>
                      </a:lnTo>
                      <a:lnTo>
                        <a:pt x="88" y="26"/>
                      </a:lnTo>
                      <a:lnTo>
                        <a:pt x="96" y="12"/>
                      </a:lnTo>
                      <a:lnTo>
                        <a:pt x="90" y="17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5" name="Freeform 112"/>
                <p:cNvSpPr>
                  <a:spLocks/>
                </p:cNvSpPr>
                <p:nvPr/>
              </p:nvSpPr>
              <p:spPr bwMode="auto">
                <a:xfrm>
                  <a:off x="1785" y="2274"/>
                  <a:ext cx="22" cy="31"/>
                </a:xfrm>
                <a:custGeom>
                  <a:avLst/>
                  <a:gdLst>
                    <a:gd name="T0" fmla="*/ 8 w 22"/>
                    <a:gd name="T1" fmla="*/ 16 h 31"/>
                    <a:gd name="T2" fmla="*/ 15 w 22"/>
                    <a:gd name="T3" fmla="*/ 26 h 31"/>
                    <a:gd name="T4" fmla="*/ 18 w 22"/>
                    <a:gd name="T5" fmla="*/ 21 h 31"/>
                    <a:gd name="T6" fmla="*/ 22 w 22"/>
                    <a:gd name="T7" fmla="*/ 15 h 31"/>
                    <a:gd name="T8" fmla="*/ 17 w 22"/>
                    <a:gd name="T9" fmla="*/ 0 h 31"/>
                    <a:gd name="T10" fmla="*/ 17 w 22"/>
                    <a:gd name="T11" fmla="*/ 17 h 31"/>
                    <a:gd name="T12" fmla="*/ 10 w 22"/>
                    <a:gd name="T13" fmla="*/ 8 h 31"/>
                    <a:gd name="T14" fmla="*/ 6 w 22"/>
                    <a:gd name="T15" fmla="*/ 11 h 31"/>
                    <a:gd name="T16" fmla="*/ 0 w 22"/>
                    <a:gd name="T17" fmla="*/ 19 h 31"/>
                    <a:gd name="T18" fmla="*/ 10 w 22"/>
                    <a:gd name="T19" fmla="*/ 31 h 31"/>
                    <a:gd name="T20" fmla="*/ 8 w 22"/>
                    <a:gd name="T21" fmla="*/ 16 h 3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1"/>
                    <a:gd name="T35" fmla="*/ 22 w 22"/>
                    <a:gd name="T36" fmla="*/ 31 h 3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1">
                      <a:moveTo>
                        <a:pt x="8" y="16"/>
                      </a:moveTo>
                      <a:lnTo>
                        <a:pt x="15" y="26"/>
                      </a:lnTo>
                      <a:lnTo>
                        <a:pt x="18" y="21"/>
                      </a:lnTo>
                      <a:lnTo>
                        <a:pt x="22" y="15"/>
                      </a:lnTo>
                      <a:lnTo>
                        <a:pt x="17" y="0"/>
                      </a:lnTo>
                      <a:lnTo>
                        <a:pt x="17" y="17"/>
                      </a:lnTo>
                      <a:lnTo>
                        <a:pt x="10" y="8"/>
                      </a:lnTo>
                      <a:lnTo>
                        <a:pt x="6" y="11"/>
                      </a:lnTo>
                      <a:lnTo>
                        <a:pt x="0" y="19"/>
                      </a:lnTo>
                      <a:lnTo>
                        <a:pt x="10" y="3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6" name="Freeform 113"/>
                <p:cNvSpPr>
                  <a:spLocks/>
                </p:cNvSpPr>
                <p:nvPr/>
              </p:nvSpPr>
              <p:spPr bwMode="auto">
                <a:xfrm>
                  <a:off x="1793" y="2290"/>
                  <a:ext cx="8" cy="15"/>
                </a:xfrm>
                <a:custGeom>
                  <a:avLst/>
                  <a:gdLst>
                    <a:gd name="T0" fmla="*/ 2 w 8"/>
                    <a:gd name="T1" fmla="*/ 15 h 15"/>
                    <a:gd name="T2" fmla="*/ 7 w 8"/>
                    <a:gd name="T3" fmla="*/ 12 h 15"/>
                    <a:gd name="T4" fmla="*/ 8 w 8"/>
                    <a:gd name="T5" fmla="*/ 6 h 15"/>
                    <a:gd name="T6" fmla="*/ 6 w 8"/>
                    <a:gd name="T7" fmla="*/ 1 h 15"/>
                    <a:gd name="T8" fmla="*/ 0 w 8"/>
                    <a:gd name="T9" fmla="*/ 0 h 15"/>
                    <a:gd name="T10" fmla="*/ 2 w 8"/>
                    <a:gd name="T11" fmla="*/ 15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5"/>
                    <a:gd name="T20" fmla="*/ 8 w 8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5">
                      <a:moveTo>
                        <a:pt x="2" y="15"/>
                      </a:moveTo>
                      <a:lnTo>
                        <a:pt x="7" y="12"/>
                      </a:lnTo>
                      <a:lnTo>
                        <a:pt x="8" y="6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7" name="Freeform 114"/>
                <p:cNvSpPr>
                  <a:spLocks/>
                </p:cNvSpPr>
                <p:nvPr/>
              </p:nvSpPr>
              <p:spPr bwMode="auto">
                <a:xfrm>
                  <a:off x="1490" y="2283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1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8" name="Freeform 115"/>
                <p:cNvSpPr>
                  <a:spLocks/>
                </p:cNvSpPr>
                <p:nvPr/>
              </p:nvSpPr>
              <p:spPr bwMode="auto">
                <a:xfrm>
                  <a:off x="1496" y="2270"/>
                  <a:ext cx="18" cy="27"/>
                </a:xfrm>
                <a:custGeom>
                  <a:avLst/>
                  <a:gdLst>
                    <a:gd name="T0" fmla="*/ 4 w 18"/>
                    <a:gd name="T1" fmla="*/ 1 h 27"/>
                    <a:gd name="T2" fmla="*/ 4 w 18"/>
                    <a:gd name="T3" fmla="*/ 2 h 27"/>
                    <a:gd name="T4" fmla="*/ 4 w 18"/>
                    <a:gd name="T5" fmla="*/ 7 h 27"/>
                    <a:gd name="T6" fmla="*/ 3 w 18"/>
                    <a:gd name="T7" fmla="*/ 10 h 27"/>
                    <a:gd name="T8" fmla="*/ 1 w 18"/>
                    <a:gd name="T9" fmla="*/ 12 h 27"/>
                    <a:gd name="T10" fmla="*/ 0 w 18"/>
                    <a:gd name="T11" fmla="*/ 13 h 27"/>
                    <a:gd name="T12" fmla="*/ 3 w 18"/>
                    <a:gd name="T13" fmla="*/ 27 h 27"/>
                    <a:gd name="T14" fmla="*/ 11 w 18"/>
                    <a:gd name="T15" fmla="*/ 24 h 27"/>
                    <a:gd name="T16" fmla="*/ 17 w 18"/>
                    <a:gd name="T17" fmla="*/ 15 h 27"/>
                    <a:gd name="T18" fmla="*/ 18 w 18"/>
                    <a:gd name="T19" fmla="*/ 7 h 27"/>
                    <a:gd name="T20" fmla="*/ 18 w 18"/>
                    <a:gd name="T21" fmla="*/ 0 h 27"/>
                    <a:gd name="T22" fmla="*/ 18 w 18"/>
                    <a:gd name="T23" fmla="*/ 1 h 27"/>
                    <a:gd name="T24" fmla="*/ 4 w 18"/>
                    <a:gd name="T25" fmla="*/ 1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18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4" y="1"/>
                      </a:move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3" y="27"/>
                      </a:lnTo>
                      <a:lnTo>
                        <a:pt x="11" y="24"/>
                      </a:lnTo>
                      <a:lnTo>
                        <a:pt x="17" y="15"/>
                      </a:lnTo>
                      <a:lnTo>
                        <a:pt x="18" y="7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9" name="Freeform 116"/>
                <p:cNvSpPr>
                  <a:spLocks/>
                </p:cNvSpPr>
                <p:nvPr/>
              </p:nvSpPr>
              <p:spPr bwMode="auto">
                <a:xfrm>
                  <a:off x="1473" y="2239"/>
                  <a:ext cx="41" cy="32"/>
                </a:xfrm>
                <a:custGeom>
                  <a:avLst/>
                  <a:gdLst>
                    <a:gd name="T0" fmla="*/ 0 w 41"/>
                    <a:gd name="T1" fmla="*/ 15 h 32"/>
                    <a:gd name="T2" fmla="*/ 0 w 41"/>
                    <a:gd name="T3" fmla="*/ 15 h 32"/>
                    <a:gd name="T4" fmla="*/ 16 w 41"/>
                    <a:gd name="T5" fmla="*/ 16 h 32"/>
                    <a:gd name="T6" fmla="*/ 22 w 41"/>
                    <a:gd name="T7" fmla="*/ 18 h 32"/>
                    <a:gd name="T8" fmla="*/ 24 w 41"/>
                    <a:gd name="T9" fmla="*/ 26 h 32"/>
                    <a:gd name="T10" fmla="*/ 27 w 41"/>
                    <a:gd name="T11" fmla="*/ 32 h 32"/>
                    <a:gd name="T12" fmla="*/ 41 w 41"/>
                    <a:gd name="T13" fmla="*/ 32 h 32"/>
                    <a:gd name="T14" fmla="*/ 39 w 41"/>
                    <a:gd name="T15" fmla="*/ 21 h 32"/>
                    <a:gd name="T16" fmla="*/ 32 w 41"/>
                    <a:gd name="T17" fmla="*/ 9 h 32"/>
                    <a:gd name="T18" fmla="*/ 18 w 41"/>
                    <a:gd name="T19" fmla="*/ 2 h 32"/>
                    <a:gd name="T20" fmla="*/ 0 w 41"/>
                    <a:gd name="T21" fmla="*/ 0 h 32"/>
                    <a:gd name="T22" fmla="*/ 0 w 41"/>
                    <a:gd name="T23" fmla="*/ 0 h 32"/>
                    <a:gd name="T24" fmla="*/ 0 w 41"/>
                    <a:gd name="T25" fmla="*/ 15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32"/>
                    <a:gd name="T41" fmla="*/ 41 w 41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3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6" y="16"/>
                      </a:lnTo>
                      <a:lnTo>
                        <a:pt x="22" y="18"/>
                      </a:lnTo>
                      <a:lnTo>
                        <a:pt x="24" y="26"/>
                      </a:lnTo>
                      <a:lnTo>
                        <a:pt x="27" y="32"/>
                      </a:lnTo>
                      <a:lnTo>
                        <a:pt x="41" y="32"/>
                      </a:lnTo>
                      <a:lnTo>
                        <a:pt x="39" y="21"/>
                      </a:lnTo>
                      <a:lnTo>
                        <a:pt x="32" y="9"/>
                      </a:ln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0" name="Freeform 117"/>
                <p:cNvSpPr>
                  <a:spLocks/>
                </p:cNvSpPr>
                <p:nvPr/>
              </p:nvSpPr>
              <p:spPr bwMode="auto">
                <a:xfrm>
                  <a:off x="1444" y="2239"/>
                  <a:ext cx="29" cy="43"/>
                </a:xfrm>
                <a:custGeom>
                  <a:avLst/>
                  <a:gdLst>
                    <a:gd name="T0" fmla="*/ 15 w 29"/>
                    <a:gd name="T1" fmla="*/ 40 h 43"/>
                    <a:gd name="T2" fmla="*/ 15 w 29"/>
                    <a:gd name="T3" fmla="*/ 43 h 43"/>
                    <a:gd name="T4" fmla="*/ 18 w 29"/>
                    <a:gd name="T5" fmla="*/ 34 h 43"/>
                    <a:gd name="T6" fmla="*/ 24 w 29"/>
                    <a:gd name="T7" fmla="*/ 23 h 43"/>
                    <a:gd name="T8" fmla="*/ 27 w 29"/>
                    <a:gd name="T9" fmla="*/ 16 h 43"/>
                    <a:gd name="T10" fmla="*/ 29 w 29"/>
                    <a:gd name="T11" fmla="*/ 15 h 43"/>
                    <a:gd name="T12" fmla="*/ 29 w 29"/>
                    <a:gd name="T13" fmla="*/ 0 h 43"/>
                    <a:gd name="T14" fmla="*/ 17 w 29"/>
                    <a:gd name="T15" fmla="*/ 6 h 43"/>
                    <a:gd name="T16" fmla="*/ 10 w 29"/>
                    <a:gd name="T17" fmla="*/ 16 h 43"/>
                    <a:gd name="T18" fmla="*/ 4 w 29"/>
                    <a:gd name="T19" fmla="*/ 27 h 43"/>
                    <a:gd name="T20" fmla="*/ 0 w 29"/>
                    <a:gd name="T21" fmla="*/ 35 h 43"/>
                    <a:gd name="T22" fmla="*/ 0 w 29"/>
                    <a:gd name="T23" fmla="*/ 38 h 43"/>
                    <a:gd name="T24" fmla="*/ 15 w 29"/>
                    <a:gd name="T25" fmla="*/ 4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3"/>
                    <a:gd name="T41" fmla="*/ 29 w 29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3">
                      <a:moveTo>
                        <a:pt x="15" y="40"/>
                      </a:moveTo>
                      <a:lnTo>
                        <a:pt x="15" y="43"/>
                      </a:lnTo>
                      <a:lnTo>
                        <a:pt x="18" y="34"/>
                      </a:lnTo>
                      <a:lnTo>
                        <a:pt x="24" y="23"/>
                      </a:lnTo>
                      <a:lnTo>
                        <a:pt x="27" y="16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17" y="6"/>
                      </a:lnTo>
                      <a:lnTo>
                        <a:pt x="10" y="16"/>
                      </a:lnTo>
                      <a:lnTo>
                        <a:pt x="4" y="27"/>
                      </a:lnTo>
                      <a:lnTo>
                        <a:pt x="0" y="35"/>
                      </a:lnTo>
                      <a:lnTo>
                        <a:pt x="0" y="38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1" name="Freeform 118"/>
                <p:cNvSpPr>
                  <a:spLocks/>
                </p:cNvSpPr>
                <p:nvPr/>
              </p:nvSpPr>
              <p:spPr bwMode="auto">
                <a:xfrm>
                  <a:off x="1444" y="2277"/>
                  <a:ext cx="20" cy="35"/>
                </a:xfrm>
                <a:custGeom>
                  <a:avLst/>
                  <a:gdLst>
                    <a:gd name="T0" fmla="*/ 20 w 20"/>
                    <a:gd name="T1" fmla="*/ 34 h 35"/>
                    <a:gd name="T2" fmla="*/ 20 w 20"/>
                    <a:gd name="T3" fmla="*/ 32 h 35"/>
                    <a:gd name="T4" fmla="*/ 17 w 20"/>
                    <a:gd name="T5" fmla="*/ 24 h 35"/>
                    <a:gd name="T6" fmla="*/ 16 w 20"/>
                    <a:gd name="T7" fmla="*/ 16 h 35"/>
                    <a:gd name="T8" fmla="*/ 15 w 20"/>
                    <a:gd name="T9" fmla="*/ 9 h 35"/>
                    <a:gd name="T10" fmla="*/ 15 w 20"/>
                    <a:gd name="T11" fmla="*/ 2 h 35"/>
                    <a:gd name="T12" fmla="*/ 0 w 20"/>
                    <a:gd name="T13" fmla="*/ 0 h 35"/>
                    <a:gd name="T14" fmla="*/ 0 w 20"/>
                    <a:gd name="T15" fmla="*/ 9 h 35"/>
                    <a:gd name="T16" fmla="*/ 1 w 20"/>
                    <a:gd name="T17" fmla="*/ 18 h 35"/>
                    <a:gd name="T18" fmla="*/ 3 w 20"/>
                    <a:gd name="T19" fmla="*/ 26 h 35"/>
                    <a:gd name="T20" fmla="*/ 5 w 20"/>
                    <a:gd name="T21" fmla="*/ 35 h 35"/>
                    <a:gd name="T22" fmla="*/ 5 w 20"/>
                    <a:gd name="T23" fmla="*/ 34 h 35"/>
                    <a:gd name="T24" fmla="*/ 20 w 20"/>
                    <a:gd name="T25" fmla="*/ 34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5"/>
                    <a:gd name="T41" fmla="*/ 20 w 20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5">
                      <a:moveTo>
                        <a:pt x="20" y="34"/>
                      </a:moveTo>
                      <a:lnTo>
                        <a:pt x="20" y="32"/>
                      </a:lnTo>
                      <a:lnTo>
                        <a:pt x="17" y="24"/>
                      </a:lnTo>
                      <a:lnTo>
                        <a:pt x="16" y="16"/>
                      </a:lnTo>
                      <a:lnTo>
                        <a:pt x="15" y="9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8"/>
                      </a:lnTo>
                      <a:lnTo>
                        <a:pt x="3" y="26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2" name="Freeform 119"/>
                <p:cNvSpPr>
                  <a:spLocks/>
                </p:cNvSpPr>
                <p:nvPr/>
              </p:nvSpPr>
              <p:spPr bwMode="auto">
                <a:xfrm>
                  <a:off x="1449" y="2311"/>
                  <a:ext cx="27" cy="19"/>
                </a:xfrm>
                <a:custGeom>
                  <a:avLst/>
                  <a:gdLst>
                    <a:gd name="T0" fmla="*/ 27 w 27"/>
                    <a:gd name="T1" fmla="*/ 4 h 19"/>
                    <a:gd name="T2" fmla="*/ 27 w 27"/>
                    <a:gd name="T3" fmla="*/ 4 h 19"/>
                    <a:gd name="T4" fmla="*/ 22 w 27"/>
                    <a:gd name="T5" fmla="*/ 3 h 19"/>
                    <a:gd name="T6" fmla="*/ 18 w 27"/>
                    <a:gd name="T7" fmla="*/ 1 h 19"/>
                    <a:gd name="T8" fmla="*/ 16 w 27"/>
                    <a:gd name="T9" fmla="*/ 0 h 19"/>
                    <a:gd name="T10" fmla="*/ 15 w 27"/>
                    <a:gd name="T11" fmla="*/ 0 h 19"/>
                    <a:gd name="T12" fmla="*/ 0 w 27"/>
                    <a:gd name="T13" fmla="*/ 0 h 19"/>
                    <a:gd name="T14" fmla="*/ 4 w 27"/>
                    <a:gd name="T15" fmla="*/ 9 h 19"/>
                    <a:gd name="T16" fmla="*/ 11 w 27"/>
                    <a:gd name="T17" fmla="*/ 15 h 19"/>
                    <a:gd name="T18" fmla="*/ 19 w 27"/>
                    <a:gd name="T19" fmla="*/ 18 h 19"/>
                    <a:gd name="T20" fmla="*/ 27 w 27"/>
                    <a:gd name="T21" fmla="*/ 19 h 19"/>
                    <a:gd name="T22" fmla="*/ 27 w 27"/>
                    <a:gd name="T23" fmla="*/ 19 h 19"/>
                    <a:gd name="T24" fmla="*/ 27 w 27"/>
                    <a:gd name="T25" fmla="*/ 4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19"/>
                    <a:gd name="T41" fmla="*/ 27 w 2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19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22" y="3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11" y="15"/>
                      </a:lnTo>
                      <a:lnTo>
                        <a:pt x="19" y="18"/>
                      </a:lnTo>
                      <a:lnTo>
                        <a:pt x="27" y="19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3" name="Freeform 120"/>
                <p:cNvSpPr>
                  <a:spLocks/>
                </p:cNvSpPr>
                <p:nvPr/>
              </p:nvSpPr>
              <p:spPr bwMode="auto">
                <a:xfrm>
                  <a:off x="1476" y="2306"/>
                  <a:ext cx="44" cy="24"/>
                </a:xfrm>
                <a:custGeom>
                  <a:avLst/>
                  <a:gdLst>
                    <a:gd name="T0" fmla="*/ 37 w 44"/>
                    <a:gd name="T1" fmla="*/ 1 h 24"/>
                    <a:gd name="T2" fmla="*/ 37 w 44"/>
                    <a:gd name="T3" fmla="*/ 0 h 24"/>
                    <a:gd name="T4" fmla="*/ 34 w 44"/>
                    <a:gd name="T5" fmla="*/ 2 h 24"/>
                    <a:gd name="T6" fmla="*/ 30 w 44"/>
                    <a:gd name="T7" fmla="*/ 3 h 24"/>
                    <a:gd name="T8" fmla="*/ 25 w 44"/>
                    <a:gd name="T9" fmla="*/ 5 h 24"/>
                    <a:gd name="T10" fmla="*/ 20 w 44"/>
                    <a:gd name="T11" fmla="*/ 6 h 24"/>
                    <a:gd name="T12" fmla="*/ 15 w 44"/>
                    <a:gd name="T13" fmla="*/ 7 h 24"/>
                    <a:gd name="T14" fmla="*/ 9 w 44"/>
                    <a:gd name="T15" fmla="*/ 8 h 24"/>
                    <a:gd name="T16" fmla="*/ 6 w 44"/>
                    <a:gd name="T17" fmla="*/ 9 h 24"/>
                    <a:gd name="T18" fmla="*/ 0 w 44"/>
                    <a:gd name="T19" fmla="*/ 9 h 24"/>
                    <a:gd name="T20" fmla="*/ 0 w 44"/>
                    <a:gd name="T21" fmla="*/ 24 h 24"/>
                    <a:gd name="T22" fmla="*/ 6 w 44"/>
                    <a:gd name="T23" fmla="*/ 24 h 24"/>
                    <a:gd name="T24" fmla="*/ 12 w 44"/>
                    <a:gd name="T25" fmla="*/ 23 h 24"/>
                    <a:gd name="T26" fmla="*/ 18 w 44"/>
                    <a:gd name="T27" fmla="*/ 22 h 24"/>
                    <a:gd name="T28" fmla="*/ 23 w 44"/>
                    <a:gd name="T29" fmla="*/ 20 h 24"/>
                    <a:gd name="T30" fmla="*/ 28 w 44"/>
                    <a:gd name="T31" fmla="*/ 19 h 24"/>
                    <a:gd name="T32" fmla="*/ 32 w 44"/>
                    <a:gd name="T33" fmla="*/ 18 h 24"/>
                    <a:gd name="T34" fmla="*/ 38 w 44"/>
                    <a:gd name="T35" fmla="*/ 17 h 24"/>
                    <a:gd name="T36" fmla="*/ 44 w 44"/>
                    <a:gd name="T37" fmla="*/ 14 h 24"/>
                    <a:gd name="T38" fmla="*/ 44 w 44"/>
                    <a:gd name="T39" fmla="*/ 13 h 24"/>
                    <a:gd name="T40" fmla="*/ 37 w 44"/>
                    <a:gd name="T41" fmla="*/ 1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24"/>
                    <a:gd name="T65" fmla="*/ 44 w 44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24">
                      <a:moveTo>
                        <a:pt x="37" y="1"/>
                      </a:move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30" y="3"/>
                      </a:lnTo>
                      <a:lnTo>
                        <a:pt x="25" y="5"/>
                      </a:lnTo>
                      <a:lnTo>
                        <a:pt x="20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0" y="9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23" y="20"/>
                      </a:lnTo>
                      <a:lnTo>
                        <a:pt x="28" y="19"/>
                      </a:lnTo>
                      <a:lnTo>
                        <a:pt x="32" y="18"/>
                      </a:lnTo>
                      <a:lnTo>
                        <a:pt x="38" y="17"/>
                      </a:lnTo>
                      <a:lnTo>
                        <a:pt x="44" y="14"/>
                      </a:lnTo>
                      <a:lnTo>
                        <a:pt x="44" y="13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4" name="Freeform 121"/>
                <p:cNvSpPr>
                  <a:spLocks/>
                </p:cNvSpPr>
                <p:nvPr/>
              </p:nvSpPr>
              <p:spPr bwMode="auto">
                <a:xfrm>
                  <a:off x="1513" y="2265"/>
                  <a:ext cx="51" cy="54"/>
                </a:xfrm>
                <a:custGeom>
                  <a:avLst/>
                  <a:gdLst>
                    <a:gd name="T0" fmla="*/ 40 w 51"/>
                    <a:gd name="T1" fmla="*/ 0 h 54"/>
                    <a:gd name="T2" fmla="*/ 39 w 51"/>
                    <a:gd name="T3" fmla="*/ 1 h 54"/>
                    <a:gd name="T4" fmla="*/ 34 w 51"/>
                    <a:gd name="T5" fmla="*/ 7 h 54"/>
                    <a:gd name="T6" fmla="*/ 29 w 51"/>
                    <a:gd name="T7" fmla="*/ 13 h 54"/>
                    <a:gd name="T8" fmla="*/ 24 w 51"/>
                    <a:gd name="T9" fmla="*/ 19 h 54"/>
                    <a:gd name="T10" fmla="*/ 20 w 51"/>
                    <a:gd name="T11" fmla="*/ 25 h 54"/>
                    <a:gd name="T12" fmla="*/ 16 w 51"/>
                    <a:gd name="T13" fmla="*/ 29 h 54"/>
                    <a:gd name="T14" fmla="*/ 10 w 51"/>
                    <a:gd name="T15" fmla="*/ 34 h 54"/>
                    <a:gd name="T16" fmla="*/ 5 w 51"/>
                    <a:gd name="T17" fmla="*/ 38 h 54"/>
                    <a:gd name="T18" fmla="*/ 0 w 51"/>
                    <a:gd name="T19" fmla="*/ 42 h 54"/>
                    <a:gd name="T20" fmla="*/ 7 w 51"/>
                    <a:gd name="T21" fmla="*/ 54 h 54"/>
                    <a:gd name="T22" fmla="*/ 15 w 51"/>
                    <a:gd name="T23" fmla="*/ 50 h 54"/>
                    <a:gd name="T24" fmla="*/ 20 w 51"/>
                    <a:gd name="T25" fmla="*/ 46 h 54"/>
                    <a:gd name="T26" fmla="*/ 26 w 51"/>
                    <a:gd name="T27" fmla="*/ 41 h 54"/>
                    <a:gd name="T28" fmla="*/ 32 w 51"/>
                    <a:gd name="T29" fmla="*/ 35 h 54"/>
                    <a:gd name="T30" fmla="*/ 36 w 51"/>
                    <a:gd name="T31" fmla="*/ 29 h 54"/>
                    <a:gd name="T32" fmla="*/ 41 w 51"/>
                    <a:gd name="T33" fmla="*/ 23 h 54"/>
                    <a:gd name="T34" fmla="*/ 46 w 51"/>
                    <a:gd name="T35" fmla="*/ 17 h 54"/>
                    <a:gd name="T36" fmla="*/ 51 w 51"/>
                    <a:gd name="T37" fmla="*/ 11 h 54"/>
                    <a:gd name="T38" fmla="*/ 50 w 51"/>
                    <a:gd name="T39" fmla="*/ 12 h 54"/>
                    <a:gd name="T40" fmla="*/ 40 w 5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54"/>
                    <a:gd name="T65" fmla="*/ 51 w 5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54">
                      <a:moveTo>
                        <a:pt x="40" y="0"/>
                      </a:moveTo>
                      <a:lnTo>
                        <a:pt x="39" y="1"/>
                      </a:lnTo>
                      <a:lnTo>
                        <a:pt x="34" y="7"/>
                      </a:lnTo>
                      <a:lnTo>
                        <a:pt x="29" y="13"/>
                      </a:lnTo>
                      <a:lnTo>
                        <a:pt x="24" y="19"/>
                      </a:lnTo>
                      <a:lnTo>
                        <a:pt x="20" y="25"/>
                      </a:lnTo>
                      <a:lnTo>
                        <a:pt x="16" y="29"/>
                      </a:lnTo>
                      <a:lnTo>
                        <a:pt x="10" y="34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7" y="54"/>
                      </a:lnTo>
                      <a:lnTo>
                        <a:pt x="15" y="50"/>
                      </a:lnTo>
                      <a:lnTo>
                        <a:pt x="20" y="46"/>
                      </a:lnTo>
                      <a:lnTo>
                        <a:pt x="26" y="41"/>
                      </a:lnTo>
                      <a:lnTo>
                        <a:pt x="32" y="35"/>
                      </a:lnTo>
                      <a:lnTo>
                        <a:pt x="36" y="29"/>
                      </a:lnTo>
                      <a:lnTo>
                        <a:pt x="41" y="23"/>
                      </a:lnTo>
                      <a:lnTo>
                        <a:pt x="46" y="17"/>
                      </a:lnTo>
                      <a:lnTo>
                        <a:pt x="51" y="11"/>
                      </a:lnTo>
                      <a:lnTo>
                        <a:pt x="50" y="12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5" name="Freeform 122"/>
                <p:cNvSpPr>
                  <a:spLocks/>
                </p:cNvSpPr>
                <p:nvPr/>
              </p:nvSpPr>
              <p:spPr bwMode="auto">
                <a:xfrm>
                  <a:off x="1553" y="2193"/>
                  <a:ext cx="107" cy="84"/>
                </a:xfrm>
                <a:custGeom>
                  <a:avLst/>
                  <a:gdLst>
                    <a:gd name="T0" fmla="*/ 102 w 107"/>
                    <a:gd name="T1" fmla="*/ 6 h 84"/>
                    <a:gd name="T2" fmla="*/ 97 w 107"/>
                    <a:gd name="T3" fmla="*/ 0 h 84"/>
                    <a:gd name="T4" fmla="*/ 0 w 107"/>
                    <a:gd name="T5" fmla="*/ 72 h 84"/>
                    <a:gd name="T6" fmla="*/ 10 w 107"/>
                    <a:gd name="T7" fmla="*/ 84 h 84"/>
                    <a:gd name="T8" fmla="*/ 107 w 107"/>
                    <a:gd name="T9" fmla="*/ 12 h 84"/>
                    <a:gd name="T10" fmla="*/ 102 w 107"/>
                    <a:gd name="T11" fmla="*/ 6 h 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84"/>
                    <a:gd name="T20" fmla="*/ 107 w 107"/>
                    <a:gd name="T21" fmla="*/ 84 h 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84">
                      <a:moveTo>
                        <a:pt x="102" y="6"/>
                      </a:moveTo>
                      <a:lnTo>
                        <a:pt x="97" y="0"/>
                      </a:lnTo>
                      <a:lnTo>
                        <a:pt x="0" y="72"/>
                      </a:lnTo>
                      <a:lnTo>
                        <a:pt x="10" y="84"/>
                      </a:lnTo>
                      <a:lnTo>
                        <a:pt x="107" y="1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6" name="Freeform 123"/>
                <p:cNvSpPr>
                  <a:spLocks/>
                </p:cNvSpPr>
                <p:nvPr/>
              </p:nvSpPr>
              <p:spPr bwMode="auto">
                <a:xfrm>
                  <a:off x="1650" y="2192"/>
                  <a:ext cx="12" cy="13"/>
                </a:xfrm>
                <a:custGeom>
                  <a:avLst/>
                  <a:gdLst>
                    <a:gd name="T0" fmla="*/ 10 w 12"/>
                    <a:gd name="T1" fmla="*/ 13 h 13"/>
                    <a:gd name="T2" fmla="*/ 12 w 12"/>
                    <a:gd name="T3" fmla="*/ 9 h 13"/>
                    <a:gd name="T4" fmla="*/ 11 w 12"/>
                    <a:gd name="T5" fmla="*/ 3 h 13"/>
                    <a:gd name="T6" fmla="*/ 6 w 12"/>
                    <a:gd name="T7" fmla="*/ 0 h 13"/>
                    <a:gd name="T8" fmla="*/ 0 w 12"/>
                    <a:gd name="T9" fmla="*/ 1 h 13"/>
                    <a:gd name="T10" fmla="*/ 10 w 12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13"/>
                    <a:gd name="T20" fmla="*/ 12 w 12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13">
                      <a:moveTo>
                        <a:pt x="10" y="13"/>
                      </a:move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7" name="Rounded Rectangular Callout 186"/>
            <p:cNvSpPr/>
            <p:nvPr/>
          </p:nvSpPr>
          <p:spPr bwMode="auto">
            <a:xfrm>
              <a:off x="609600" y="1638300"/>
              <a:ext cx="4685506" cy="1028700"/>
            </a:xfrm>
            <a:prstGeom prst="wedgeRoundRectCallout">
              <a:avLst>
                <a:gd name="adj1" fmla="val 72152"/>
                <a:gd name="adj2" fmla="val 26033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It can be difficult to understand </a:t>
              </a:r>
              <a:br>
                <a:rPr lang="en-US" altLang="en-US" i="0" dirty="0"/>
              </a:br>
              <a:r>
                <a:rPr lang="en-US" altLang="en-US" i="0" dirty="0"/>
                <a:t>where computation go. </a:t>
              </a: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2477557" y="7845038"/>
            <a:ext cx="1871216" cy="1955385"/>
            <a:chOff x="-144" y="1147"/>
            <a:chExt cx="3264" cy="3173"/>
          </a:xfrm>
        </p:grpSpPr>
        <p:grpSp>
          <p:nvGrpSpPr>
            <p:cNvPr id="208" name="Group 4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278" name="Oval 5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 useBgFill="1">
            <p:nvSpPr>
              <p:cNvPr id="279" name="Oval 6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80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9" name="Group 8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272" name="Freeform 9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0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1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2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3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0" name="Group 15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270" name="Freeform 16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7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oup 18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264" name="Freeform 19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2"/>
                  <a:gd name="T131" fmla="*/ 351 w 351"/>
                  <a:gd name="T132" fmla="*/ 352 h 3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0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57"/>
                  <a:gd name="T163" fmla="*/ 0 h 538"/>
                  <a:gd name="T164" fmla="*/ 357 w 357"/>
                  <a:gd name="T165" fmla="*/ 538 h 5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1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2"/>
                  <a:gd name="T172" fmla="*/ 0 h 237"/>
                  <a:gd name="T173" fmla="*/ 812 w 812"/>
                  <a:gd name="T174" fmla="*/ 237 h 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2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0"/>
                  <a:gd name="T148" fmla="*/ 0 h 486"/>
                  <a:gd name="T149" fmla="*/ 480 w 480"/>
                  <a:gd name="T150" fmla="*/ 486 h 4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3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4"/>
                  <a:gd name="T178" fmla="*/ 0 h 669"/>
                  <a:gd name="T179" fmla="*/ 804 w 804"/>
                  <a:gd name="T180" fmla="*/ 669 h 6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4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8"/>
                  <a:gd name="T157" fmla="*/ 0 h 432"/>
                  <a:gd name="T158" fmla="*/ 788 w 788"/>
                  <a:gd name="T159" fmla="*/ 432 h 43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Text Box 25"/>
            <p:cNvSpPr txBox="1">
              <a:spLocks noChangeArrowheads="1"/>
            </p:cNvSpPr>
            <p:nvPr/>
          </p:nvSpPr>
          <p:spPr bwMode="auto">
            <a:xfrm>
              <a:off x="959" y="2064"/>
              <a:ext cx="453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i-1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sp>
          <p:nvSpPr>
            <p:cNvPr id="213" name="Text Box 26"/>
            <p:cNvSpPr txBox="1">
              <a:spLocks noChangeArrowheads="1"/>
            </p:cNvSpPr>
            <p:nvPr/>
          </p:nvSpPr>
          <p:spPr bwMode="auto">
            <a:xfrm>
              <a:off x="1562" y="2160"/>
              <a:ext cx="27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4" name="Group 27"/>
            <p:cNvGrpSpPr>
              <a:grpSpLocks/>
            </p:cNvGrpSpPr>
            <p:nvPr/>
          </p:nvGrpSpPr>
          <p:grpSpPr bwMode="auto">
            <a:xfrm rot="5563661">
              <a:off x="1850" y="3599"/>
              <a:ext cx="647" cy="603"/>
              <a:chOff x="1329" y="1989"/>
              <a:chExt cx="647" cy="603"/>
            </a:xfrm>
          </p:grpSpPr>
          <p:grpSp>
            <p:nvGrpSpPr>
              <p:cNvPr id="253" name="Group 28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62" name="Freeform 29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30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4" name="Group 31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256" name="Freeform 32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33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34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35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36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37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5" name="Text Box 38"/>
              <p:cNvSpPr txBox="1">
                <a:spLocks noChangeArrowheads="1"/>
              </p:cNvSpPr>
              <p:nvPr/>
            </p:nvSpPr>
            <p:spPr bwMode="auto">
              <a:xfrm>
                <a:off x="1558" y="2168"/>
                <a:ext cx="271" cy="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215" name="Group 39"/>
            <p:cNvGrpSpPr>
              <a:grpSpLocks/>
            </p:cNvGrpSpPr>
            <p:nvPr/>
          </p:nvGrpSpPr>
          <p:grpSpPr bwMode="auto">
            <a:xfrm rot="-8307170">
              <a:off x="37" y="3600"/>
              <a:ext cx="779" cy="646"/>
              <a:chOff x="720" y="1912"/>
              <a:chExt cx="779" cy="646"/>
            </a:xfrm>
          </p:grpSpPr>
          <p:grpSp>
            <p:nvGrpSpPr>
              <p:cNvPr id="242" name="Group 40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51" name="Freeform 4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4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3" name="Group 43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245" name="Freeform 4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4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4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4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4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4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4" name="Text Box 50"/>
              <p:cNvSpPr txBox="1">
                <a:spLocks noChangeArrowheads="1"/>
              </p:cNvSpPr>
              <p:nvPr/>
            </p:nvSpPr>
            <p:spPr bwMode="auto">
              <a:xfrm>
                <a:off x="1002" y="2073"/>
                <a:ext cx="278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16" name="Picture 5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4" y="1200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7" name="Group 52"/>
            <p:cNvGrpSpPr>
              <a:grpSpLocks noChangeAspect="1"/>
            </p:cNvGrpSpPr>
            <p:nvPr/>
          </p:nvGrpSpPr>
          <p:grpSpPr bwMode="auto">
            <a:xfrm rot="902222">
              <a:off x="48" y="1286"/>
              <a:ext cx="821" cy="682"/>
              <a:chOff x="1471" y="2266"/>
              <a:chExt cx="1746" cy="1449"/>
            </a:xfrm>
          </p:grpSpPr>
          <p:grpSp>
            <p:nvGrpSpPr>
              <p:cNvPr id="232" name="Group 53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240" name="Freeform 54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55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3" name="Group 56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234" name="Freeform 57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58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59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60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61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62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8" name="Text Box 63"/>
            <p:cNvSpPr txBox="1">
              <a:spLocks noChangeArrowheads="1"/>
            </p:cNvSpPr>
            <p:nvPr/>
          </p:nvSpPr>
          <p:spPr bwMode="auto">
            <a:xfrm>
              <a:off x="368" y="1440"/>
              <a:ext cx="325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0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9" name="Group 64"/>
            <p:cNvGrpSpPr>
              <a:grpSpLocks/>
            </p:cNvGrpSpPr>
            <p:nvPr/>
          </p:nvGrpSpPr>
          <p:grpSpPr bwMode="auto">
            <a:xfrm rot="-2627108">
              <a:off x="1918" y="1147"/>
              <a:ext cx="827" cy="603"/>
              <a:chOff x="1320" y="1966"/>
              <a:chExt cx="655" cy="603"/>
            </a:xfrm>
          </p:grpSpPr>
          <p:grpSp>
            <p:nvGrpSpPr>
              <p:cNvPr id="221" name="Group 65"/>
              <p:cNvGrpSpPr>
                <a:grpSpLocks noChangeAspect="1"/>
              </p:cNvGrpSpPr>
              <p:nvPr/>
            </p:nvGrpSpPr>
            <p:grpSpPr bwMode="auto">
              <a:xfrm>
                <a:off x="1320" y="1966"/>
                <a:ext cx="647" cy="603"/>
                <a:chOff x="2836" y="2439"/>
                <a:chExt cx="1451" cy="1352"/>
              </a:xfrm>
            </p:grpSpPr>
            <p:sp>
              <p:nvSpPr>
                <p:cNvPr id="226" name="Freeform 66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67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68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69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70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71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" name="Group 72"/>
              <p:cNvGrpSpPr>
                <a:grpSpLocks noChangeAspect="1"/>
              </p:cNvGrpSpPr>
              <p:nvPr/>
            </p:nvGrpSpPr>
            <p:grpSpPr bwMode="auto">
              <a:xfrm>
                <a:off x="1346" y="2030"/>
                <a:ext cx="144" cy="186"/>
                <a:chOff x="2895" y="2582"/>
                <a:chExt cx="322" cy="418"/>
              </a:xfrm>
            </p:grpSpPr>
            <p:sp>
              <p:nvSpPr>
                <p:cNvPr id="224" name="Freeform 73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74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3" name="Text Box 75"/>
              <p:cNvSpPr txBox="1">
                <a:spLocks noChangeArrowheads="1"/>
              </p:cNvSpPr>
              <p:nvPr/>
            </p:nvSpPr>
            <p:spPr bwMode="auto">
              <a:xfrm>
                <a:off x="1521" y="2134"/>
                <a:ext cx="454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 dirty="0">
                    <a:solidFill>
                      <a:schemeClr val="bg2"/>
                    </a:solidFill>
                  </a:rPr>
                  <a:t>T+1</a:t>
                </a:r>
                <a:endParaRPr lang="en-CA" altLang="en-US" sz="1400" i="0" dirty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20" name="Picture 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1226"/>
              <a:ext cx="480" cy="4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3"/>
          <p:cNvGrpSpPr/>
          <p:nvPr/>
        </p:nvGrpSpPr>
        <p:grpSpPr>
          <a:xfrm>
            <a:off x="3048000" y="4174911"/>
            <a:ext cx="5898760" cy="2305136"/>
            <a:chOff x="3048000" y="4174911"/>
            <a:chExt cx="5898760" cy="2305136"/>
          </a:xfrm>
        </p:grpSpPr>
        <p:grpSp>
          <p:nvGrpSpPr>
            <p:cNvPr id="282" name="Group 3"/>
            <p:cNvGrpSpPr>
              <a:grpSpLocks/>
            </p:cNvGrpSpPr>
            <p:nvPr/>
          </p:nvGrpSpPr>
          <p:grpSpPr bwMode="auto">
            <a:xfrm>
              <a:off x="3048000" y="4174911"/>
              <a:ext cx="2145459" cy="2305136"/>
              <a:chOff x="-144" y="1147"/>
              <a:chExt cx="3264" cy="3173"/>
            </a:xfrm>
          </p:grpSpPr>
          <p:grpSp>
            <p:nvGrpSpPr>
              <p:cNvPr id="283" name="Group 4"/>
              <p:cNvGrpSpPr>
                <a:grpSpLocks noChangeAspect="1"/>
              </p:cNvGrpSpPr>
              <p:nvPr/>
            </p:nvGrpSpPr>
            <p:grpSpPr bwMode="auto">
              <a:xfrm>
                <a:off x="336" y="2447"/>
                <a:ext cx="1814" cy="1873"/>
                <a:chOff x="384" y="816"/>
                <a:chExt cx="2947" cy="3043"/>
              </a:xfrm>
            </p:grpSpPr>
            <p:sp>
              <p:nvSpPr>
                <p:cNvPr id="353" name="Oval 5" descr="Stationery"/>
                <p:cNvSpPr>
                  <a:spLocks noChangeAspect="1" noChangeArrowheads="1"/>
                </p:cNvSpPr>
                <p:nvPr/>
              </p:nvSpPr>
              <p:spPr bwMode="auto">
                <a:xfrm>
                  <a:off x="384" y="912"/>
                  <a:ext cx="2947" cy="2947"/>
                </a:xfrm>
                <a:prstGeom prst="ellipse">
                  <a:avLst/>
                </a:pr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 useBgFill="1">
              <p:nvSpPr>
                <p:cNvPr id="354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610" y="1138"/>
                  <a:ext cx="2494" cy="2494"/>
                </a:xfrm>
                <a:prstGeom prst="ellipse">
                  <a:avLst/>
                </a:prstGeom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355" name="Freeform 7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1632" y="816"/>
                  <a:ext cx="445" cy="491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4" name="Group 8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347" name="Freeform 9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" name="Freeform 10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Freeform 11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Freeform 12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13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14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5" name="Group 15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345" name="Freeform 16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" name="Freeform 17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6" name="Group 18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339" name="Freeform 19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0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1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" name="Freeform 22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" name="Freeform 23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" name="Freeform 24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Text Box 25"/>
              <p:cNvSpPr txBox="1">
                <a:spLocks noChangeArrowheads="1"/>
              </p:cNvSpPr>
              <p:nvPr/>
            </p:nvSpPr>
            <p:spPr bwMode="auto">
              <a:xfrm>
                <a:off x="959" y="2064"/>
                <a:ext cx="453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i-1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sp>
            <p:nvSpPr>
              <p:cNvPr id="288" name="Text Box 26"/>
              <p:cNvSpPr txBox="1">
                <a:spLocks noChangeArrowheads="1"/>
              </p:cNvSpPr>
              <p:nvPr/>
            </p:nvSpPr>
            <p:spPr bwMode="auto">
              <a:xfrm>
                <a:off x="1562" y="2160"/>
                <a:ext cx="27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289" name="Group 27"/>
              <p:cNvGrpSpPr>
                <a:grpSpLocks/>
              </p:cNvGrpSpPr>
              <p:nvPr/>
            </p:nvGrpSpPr>
            <p:grpSpPr bwMode="auto">
              <a:xfrm rot="5563661">
                <a:off x="1850" y="3599"/>
                <a:ext cx="647" cy="603"/>
                <a:chOff x="1329" y="1989"/>
                <a:chExt cx="647" cy="603"/>
              </a:xfrm>
            </p:grpSpPr>
            <p:grpSp>
              <p:nvGrpSpPr>
                <p:cNvPr id="328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337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" name="Group 31"/>
                <p:cNvGrpSpPr>
                  <a:grpSpLocks noChangeAspect="1"/>
                </p:cNvGrpSpPr>
                <p:nvPr/>
              </p:nvGrpSpPr>
              <p:grpSpPr bwMode="auto">
                <a:xfrm>
                  <a:off x="1329" y="1989"/>
                  <a:ext cx="647" cy="603"/>
                  <a:chOff x="2836" y="2439"/>
                  <a:chExt cx="1451" cy="1352"/>
                </a:xfrm>
              </p:grpSpPr>
              <p:sp>
                <p:nvSpPr>
                  <p:cNvPr id="331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 36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" name="Freeform 37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0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1558" y="2168"/>
                  <a:ext cx="271" cy="3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grpSp>
            <p:nvGrpSpPr>
              <p:cNvPr id="290" name="Group 39"/>
              <p:cNvGrpSpPr>
                <a:grpSpLocks/>
              </p:cNvGrpSpPr>
              <p:nvPr/>
            </p:nvGrpSpPr>
            <p:grpSpPr bwMode="auto">
              <a:xfrm rot="-8307170">
                <a:off x="37" y="3600"/>
                <a:ext cx="779" cy="646"/>
                <a:chOff x="720" y="1912"/>
                <a:chExt cx="779" cy="646"/>
              </a:xfrm>
            </p:grpSpPr>
            <p:grpSp>
              <p:nvGrpSpPr>
                <p:cNvPr id="317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326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8" name="Group 43"/>
                <p:cNvGrpSpPr>
                  <a:grpSpLocks noChangeAspect="1"/>
                </p:cNvGrpSpPr>
                <p:nvPr/>
              </p:nvGrpSpPr>
              <p:grpSpPr bwMode="auto">
                <a:xfrm>
                  <a:off x="720" y="1912"/>
                  <a:ext cx="762" cy="646"/>
                  <a:chOff x="1471" y="2266"/>
                  <a:chExt cx="1709" cy="1449"/>
                </a:xfrm>
              </p:grpSpPr>
              <p:sp>
                <p:nvSpPr>
                  <p:cNvPr id="320" name="Freeform 44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" name="Text Box 50"/>
                <p:cNvSpPr txBox="1">
                  <a:spLocks noChangeArrowheads="1"/>
                </p:cNvSpPr>
                <p:nvPr/>
              </p:nvSpPr>
              <p:spPr bwMode="auto">
                <a:xfrm>
                  <a:off x="1002" y="2073"/>
                  <a:ext cx="278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291" name="Picture 51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44" y="1200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92" name="Group 52"/>
              <p:cNvGrpSpPr>
                <a:grpSpLocks noChangeAspect="1"/>
              </p:cNvGrpSpPr>
              <p:nvPr/>
            </p:nvGrpSpPr>
            <p:grpSpPr bwMode="auto">
              <a:xfrm rot="902222">
                <a:off x="48" y="1286"/>
                <a:ext cx="821" cy="682"/>
                <a:chOff x="1471" y="2266"/>
                <a:chExt cx="1746" cy="1449"/>
              </a:xfrm>
            </p:grpSpPr>
            <p:grpSp>
              <p:nvGrpSpPr>
                <p:cNvPr id="307" name="Group 53"/>
                <p:cNvGrpSpPr>
                  <a:grpSpLocks noChangeAspect="1"/>
                </p:cNvGrpSpPr>
                <p:nvPr/>
              </p:nvGrpSpPr>
              <p:grpSpPr bwMode="auto">
                <a:xfrm>
                  <a:off x="2895" y="2582"/>
                  <a:ext cx="322" cy="418"/>
                  <a:chOff x="2895" y="2582"/>
                  <a:chExt cx="322" cy="418"/>
                </a:xfrm>
              </p:grpSpPr>
              <p:sp>
                <p:nvSpPr>
                  <p:cNvPr id="31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" name="Freeform 55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8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1471" y="2266"/>
                  <a:ext cx="1709" cy="1449"/>
                  <a:chOff x="1471" y="2266"/>
                  <a:chExt cx="1709" cy="1449"/>
                </a:xfrm>
              </p:grpSpPr>
              <p:sp>
                <p:nvSpPr>
                  <p:cNvPr id="309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93" name="Text Box 63"/>
              <p:cNvSpPr txBox="1">
                <a:spLocks noChangeArrowheads="1"/>
              </p:cNvSpPr>
              <p:nvPr/>
            </p:nvSpPr>
            <p:spPr bwMode="auto">
              <a:xfrm>
                <a:off x="368" y="1440"/>
                <a:ext cx="32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0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294" name="Group 64"/>
              <p:cNvGrpSpPr>
                <a:grpSpLocks/>
              </p:cNvGrpSpPr>
              <p:nvPr/>
            </p:nvGrpSpPr>
            <p:grpSpPr bwMode="auto">
              <a:xfrm rot="-2627108">
                <a:off x="1918" y="1147"/>
                <a:ext cx="827" cy="603"/>
                <a:chOff x="1320" y="1966"/>
                <a:chExt cx="655" cy="603"/>
              </a:xfrm>
            </p:grpSpPr>
            <p:grpSp>
              <p:nvGrpSpPr>
                <p:cNvPr id="296" name="Group 65"/>
                <p:cNvGrpSpPr>
                  <a:grpSpLocks noChangeAspect="1"/>
                </p:cNvGrpSpPr>
                <p:nvPr/>
              </p:nvGrpSpPr>
              <p:grpSpPr bwMode="auto">
                <a:xfrm>
                  <a:off x="1320" y="1966"/>
                  <a:ext cx="647" cy="603"/>
                  <a:chOff x="2836" y="2439"/>
                  <a:chExt cx="1451" cy="1352"/>
                </a:xfrm>
              </p:grpSpPr>
              <p:sp>
                <p:nvSpPr>
                  <p:cNvPr id="301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6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7" name="Group 72"/>
                <p:cNvGrpSpPr>
                  <a:grpSpLocks noChangeAspect="1"/>
                </p:cNvGrpSpPr>
                <p:nvPr/>
              </p:nvGrpSpPr>
              <p:grpSpPr bwMode="auto">
                <a:xfrm>
                  <a:off x="1346" y="2030"/>
                  <a:ext cx="144" cy="186"/>
                  <a:chOff x="2895" y="2582"/>
                  <a:chExt cx="322" cy="418"/>
                </a:xfrm>
              </p:grpSpPr>
              <p:sp>
                <p:nvSpPr>
                  <p:cNvPr id="299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0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8" name="Text Box 75"/>
                <p:cNvSpPr txBox="1">
                  <a:spLocks noChangeArrowheads="1"/>
                </p:cNvSpPr>
                <p:nvPr/>
              </p:nvSpPr>
              <p:spPr bwMode="auto">
                <a:xfrm>
                  <a:off x="1521" y="2134"/>
                  <a:ext cx="454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 dirty="0">
                      <a:solidFill>
                        <a:schemeClr val="bg2"/>
                      </a:solidFill>
                    </a:rPr>
                    <a:t>T+1</a:t>
                  </a:r>
                  <a:endParaRPr lang="en-CA" altLang="en-US" sz="1400" i="0" dirty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295" name="Picture 7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0" y="1226"/>
                <a:ext cx="480" cy="4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56" name="Rounded Rectangular Callout 355"/>
            <p:cNvSpPr/>
            <p:nvPr/>
          </p:nvSpPr>
          <p:spPr bwMode="auto">
            <a:xfrm>
              <a:off x="5270721" y="4648200"/>
              <a:ext cx="3676039" cy="1355708"/>
            </a:xfrm>
            <a:prstGeom prst="wedgeRoundRectCallout">
              <a:avLst>
                <a:gd name="adj1" fmla="val -71355"/>
                <a:gd name="adj2" fmla="val -35508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ts val="0"/>
                </a:spcBef>
                <a:buNone/>
              </a:pPr>
              <a:r>
                <a:rPr lang="en-US" altLang="en-US" i="0" dirty="0"/>
                <a:t>Trust who passes you </a:t>
              </a:r>
              <a:br>
                <a:rPr lang="en-US" altLang="en-US" i="0" dirty="0"/>
              </a:br>
              <a:r>
                <a:rPr lang="en-US" altLang="en-US" i="0" dirty="0"/>
                <a:t>the baton</a:t>
              </a:r>
              <a:br>
                <a:rPr lang="en-US" altLang="en-US" i="0" dirty="0"/>
              </a:br>
              <a:r>
                <a:rPr lang="en-US" altLang="en-US" i="0" dirty="0"/>
                <a:t>and go around once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805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6858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rmAutofit fontScale="90000"/>
          </a:bodyPr>
          <a:lstStyle/>
          <a:p>
            <a:r>
              <a:rPr lang="en-US" dirty="0"/>
              <a:t>Graph ADT: part 1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solidFill>
                  <a:srgbClr val="2F2B20"/>
                </a:solidFill>
              </a:rPr>
              <a:t>Andy </a:t>
            </a:r>
            <a:r>
              <a:rPr lang="en-US" dirty="0" err="1">
                <a:solidFill>
                  <a:srgbClr val="2F2B20"/>
                </a:solidFill>
              </a:rPr>
              <a:t>Mirzaian</a:t>
            </a:r>
            <a:endParaRPr lang="en-US" dirty="0">
              <a:solidFill>
                <a:srgbClr val="2F2B20"/>
              </a:solidFill>
            </a:endParaRPr>
          </a:p>
        </p:txBody>
      </p:sp>
      <p:sp>
        <p:nvSpPr>
          <p:cNvPr id="4301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4604223-044E-0441-BFEC-F348D4984F94}" type="slidenum">
              <a:rPr lang="en-US" sz="1400">
                <a:solidFill>
                  <a:srgbClr val="2F2B20"/>
                </a:solidFill>
              </a:rPr>
              <a:pPr eaLnBrk="1" hangingPunct="1"/>
              <a:t>230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599" y="1219200"/>
            <a:ext cx="8736346" cy="4343400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/>
          <p:cNvSpPr>
            <a:spLocks noGrp="1"/>
          </p:cNvSpPr>
          <p:nvPr>
            <p:ph type="title"/>
          </p:nvPr>
        </p:nvSpPr>
        <p:spPr>
          <a:xfrm>
            <a:off x="609600" y="304800"/>
            <a:ext cx="7772400" cy="6858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rmAutofit fontScale="90000"/>
          </a:bodyPr>
          <a:lstStyle/>
          <a:p>
            <a:r>
              <a:rPr lang="en-US" dirty="0"/>
              <a:t>Graph ADT: part 2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solidFill>
                  <a:srgbClr val="2F2B20"/>
                </a:solidFill>
              </a:rPr>
              <a:t>Andy </a:t>
            </a:r>
            <a:r>
              <a:rPr lang="en-US" dirty="0" err="1">
                <a:solidFill>
                  <a:srgbClr val="2F2B20"/>
                </a:solidFill>
              </a:rPr>
              <a:t>Mirzaian</a:t>
            </a:r>
            <a:endParaRPr lang="en-US" dirty="0">
              <a:solidFill>
                <a:srgbClr val="2F2B20"/>
              </a:solidFill>
            </a:endParaRPr>
          </a:p>
        </p:txBody>
      </p:sp>
      <p:sp>
        <p:nvSpPr>
          <p:cNvPr id="4301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4604223-044E-0441-BFEC-F348D4984F94}" type="slidenum">
              <a:rPr lang="en-US" sz="1400">
                <a:solidFill>
                  <a:srgbClr val="2F2B20"/>
                </a:solidFill>
              </a:rPr>
              <a:pPr eaLnBrk="1" hangingPunct="1"/>
              <a:t>231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6" name="Picture 5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599" y="1162050"/>
            <a:ext cx="8689735" cy="5010150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30281410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80772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Edge List Structure</a:t>
            </a:r>
            <a:endParaRPr lang="en-US" dirty="0">
              <a:cs typeface="Tahoma" charset="0"/>
            </a:endParaRPr>
          </a:p>
        </p:txBody>
      </p:sp>
      <p:sp>
        <p:nvSpPr>
          <p:cNvPr id="2662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662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E81633B5-5B2B-FA43-8576-1404BAD381DE}" type="slidenum">
              <a:rPr lang="en-US" sz="1400">
                <a:solidFill>
                  <a:srgbClr val="2F2B20"/>
                </a:solidFill>
              </a:rPr>
              <a:pPr eaLnBrk="1" hangingPunct="1"/>
              <a:t>232</a:t>
            </a:fld>
            <a:endParaRPr lang="en-US" sz="1400">
              <a:solidFill>
                <a:srgbClr val="2F2B20"/>
              </a:solidFill>
            </a:endParaRPr>
          </a:p>
        </p:txBody>
      </p:sp>
      <p:pic>
        <p:nvPicPr>
          <p:cNvPr id="26629" name="Picture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185862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0" name="Picture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9931" y="3143250"/>
            <a:ext cx="2573338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sp>
        <p:nvSpPr>
          <p:cNvPr id="26628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00050" y="1473200"/>
            <a:ext cx="5715000" cy="4603750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Vertex object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element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 to position in vertex sequence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Edge object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element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origin vertex object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destination vertex object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 to position in edge sequence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Vertex sequence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vertex objects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Edge sequence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edge objects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924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Adjacency List Structure</a:t>
            </a:r>
            <a:endParaRPr lang="en-US" dirty="0">
              <a:cs typeface="Tahoma" charset="0"/>
            </a:endParaRPr>
          </a:p>
        </p:txBody>
      </p:sp>
      <p:sp>
        <p:nvSpPr>
          <p:cNvPr id="2764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765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CE6308AF-0394-BA47-88B0-37C6B40F9EBE}" type="slidenum">
              <a:rPr lang="en-US" sz="1400">
                <a:solidFill>
                  <a:srgbClr val="2F2B20"/>
                </a:solidFill>
              </a:rPr>
              <a:pPr eaLnBrk="1" hangingPunct="1"/>
              <a:t>233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9" name="Picture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185862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838200" y="1671638"/>
            <a:ext cx="5105400" cy="2595562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Incidence sequence for each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references to edge objects of incident edges</a:t>
            </a:r>
            <a:br>
              <a:rPr lang="en-US" sz="2000" dirty="0"/>
            </a:br>
            <a:endParaRPr lang="en-US" sz="2000" dirty="0"/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Augmented edge objects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references to associated positions in incidence sequences of end vertices</a:t>
            </a:r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15285343"/>
              </p:ext>
            </p:extLst>
          </p:nvPr>
        </p:nvGraphicFramePr>
        <p:xfrm>
          <a:off x="5943600" y="3152775"/>
          <a:ext cx="2743200" cy="27212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Acrobat Document" r:id="rId3" imgW="1190476" imgH="1371600" progId="AcroExch.Document.7">
                  <p:embed/>
                </p:oleObj>
              </mc:Choice>
              <mc:Fallback>
                <p:oleObj name="Acrobat Document" r:id="rId3" imgW="1190476" imgH="1371600" progId="AcroExch.Document.7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943600" y="3152775"/>
                        <a:ext cx="2743200" cy="272125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924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Adjacency Map Structure</a:t>
            </a:r>
            <a:endParaRPr lang="en-US" dirty="0">
              <a:cs typeface="Tahoma" charset="0"/>
            </a:endParaRPr>
          </a:p>
        </p:txBody>
      </p:sp>
      <p:sp>
        <p:nvSpPr>
          <p:cNvPr id="2764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765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CE6308AF-0394-BA47-88B0-37C6B40F9EBE}" type="slidenum">
              <a:rPr lang="en-US" sz="1400">
                <a:solidFill>
                  <a:srgbClr val="2F2B20"/>
                </a:solidFill>
              </a:rPr>
              <a:pPr eaLnBrk="1" hangingPunct="1"/>
              <a:t>234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9" name="Picture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185862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838200" y="1671638"/>
            <a:ext cx="5105400" cy="2595562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Incidence sequence for each vertex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sequence of references to adjacent vertices, each mapped to edge object of the incident edge</a:t>
            </a:r>
            <a:br>
              <a:rPr lang="en-US" sz="2000" dirty="0"/>
            </a:br>
            <a:endParaRPr lang="en-US" sz="2000" dirty="0"/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Augmented edge objects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references to associated positions in incidence sequences of end vertices</a:t>
            </a:r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80423132"/>
              </p:ext>
            </p:extLst>
          </p:nvPr>
        </p:nvGraphicFramePr>
        <p:xfrm>
          <a:off x="5886450" y="3238856"/>
          <a:ext cx="2647950" cy="315559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Acrobat Document" r:id="rId3" imgW="1190476" imgH="1657260" progId="AcroExch.Document.7">
                  <p:embed/>
                </p:oleObj>
              </mc:Choice>
              <mc:Fallback>
                <p:oleObj name="Acrobat Document" r:id="rId3" imgW="1190476" imgH="1657260" progId="AcroExch.Document.7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886450" y="3238856"/>
                        <a:ext cx="2647950" cy="315559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977770587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3025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Adjacency Matrix Structure</a:t>
            </a:r>
            <a:endParaRPr lang="en-US" dirty="0">
              <a:cs typeface="Tahoma" charset="0"/>
            </a:endParaRPr>
          </a:p>
        </p:txBody>
      </p:sp>
      <p:sp>
        <p:nvSpPr>
          <p:cNvPr id="2867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867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4BEB3071-50A8-E345-8DD0-563EEA8C0815}" type="slidenum">
              <a:rPr lang="en-US" sz="1400">
                <a:solidFill>
                  <a:srgbClr val="2F2B20"/>
                </a:solidFill>
              </a:rPr>
              <a:pPr eaLnBrk="1" hangingPunct="1"/>
              <a:t>235</a:t>
            </a:fld>
            <a:endParaRPr lang="en-US" sz="1400">
              <a:solidFill>
                <a:srgbClr val="2F2B20"/>
              </a:solidFill>
            </a:endParaRPr>
          </a:p>
        </p:txBody>
      </p:sp>
      <p:pic>
        <p:nvPicPr>
          <p:cNvPr id="28678" name="Picture 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505200"/>
            <a:ext cx="4040188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  <p:pic>
        <p:nvPicPr>
          <p:cNvPr id="9" name="Picture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185862"/>
            <a:ext cx="3352800" cy="195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6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38150" y="1476375"/>
            <a:ext cx="5800725" cy="3933825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b="1" dirty="0"/>
              <a:t>Edge list structure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Augmented vertex objects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Integer key (index) associated with vertex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dirty="0"/>
              <a:t>2D-array adjacency array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Reference to edge object for adjacent vertices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dirty="0"/>
              <a:t>Null for non-adjacent vertices</a:t>
            </a:r>
            <a:br>
              <a:rPr lang="en-US" sz="2000" dirty="0"/>
            </a:br>
            <a:endParaRPr lang="en-US" sz="2000" dirty="0"/>
          </a:p>
          <a:p>
            <a:pPr eaLnBrk="1" hangingPunct="1"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The </a:t>
            </a:r>
            <a:r>
              <a:rPr lang="ja-JP" altLang="en-US" sz="2400" dirty="0">
                <a:solidFill>
                  <a:srgbClr val="C00000"/>
                </a:solidFill>
              </a:rPr>
              <a:t>“</a:t>
            </a:r>
            <a:r>
              <a:rPr lang="en-US" altLang="ja-JP" sz="2400" dirty="0">
                <a:solidFill>
                  <a:srgbClr val="C00000"/>
                </a:solidFill>
              </a:rPr>
              <a:t>old fashioned</a:t>
            </a:r>
            <a:r>
              <a:rPr lang="ja-JP" altLang="en-US" sz="2400" dirty="0">
                <a:solidFill>
                  <a:srgbClr val="C00000"/>
                </a:solidFill>
              </a:rPr>
              <a:t>”</a:t>
            </a:r>
            <a:r>
              <a:rPr lang="en-US" altLang="ja-JP" sz="2400" dirty="0">
                <a:solidFill>
                  <a:srgbClr val="C00000"/>
                </a:solidFill>
              </a:rPr>
              <a:t> </a:t>
            </a:r>
            <a:br>
              <a:rPr lang="en-US" altLang="ja-JP" sz="2400" dirty="0">
                <a:solidFill>
                  <a:srgbClr val="C00000"/>
                </a:solidFill>
              </a:rPr>
            </a:br>
            <a:r>
              <a:rPr lang="en-US" altLang="ja-JP" sz="2400" dirty="0">
                <a:solidFill>
                  <a:srgbClr val="C00000"/>
                </a:solidFill>
              </a:rPr>
              <a:t>version just has</a:t>
            </a:r>
            <a:br>
              <a:rPr lang="en-US" altLang="ja-JP" sz="2400" dirty="0">
                <a:solidFill>
                  <a:srgbClr val="C00000"/>
                </a:solidFill>
              </a:rPr>
            </a:br>
            <a:r>
              <a:rPr lang="en-US" altLang="ja-JP" sz="2400" dirty="0">
                <a:solidFill>
                  <a:srgbClr val="C00000"/>
                </a:solidFill>
              </a:rPr>
              <a:t>0 for no edge and </a:t>
            </a:r>
            <a:br>
              <a:rPr lang="en-US" altLang="ja-JP" sz="2400" dirty="0">
                <a:solidFill>
                  <a:srgbClr val="C00000"/>
                </a:solidFill>
              </a:rPr>
            </a:br>
            <a:r>
              <a:rPr lang="en-US" altLang="ja-JP" sz="2400" dirty="0">
                <a:solidFill>
                  <a:srgbClr val="C00000"/>
                </a:solidFill>
              </a:rPr>
              <a:t>1 for edge</a:t>
            </a:r>
          </a:p>
          <a:p>
            <a:pPr eaLnBrk="1" hangingPunct="1">
              <a:lnSpc>
                <a:spcPct val="90000"/>
              </a:lnSpc>
            </a:pPr>
            <a:endParaRPr lang="en-US" sz="2400" dirty="0"/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9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Performance</a:t>
            </a:r>
          </a:p>
        </p:txBody>
      </p:sp>
      <p:graphicFrame>
        <p:nvGraphicFramePr>
          <p:cNvPr id="216215" name="Group 151"/>
          <p:cNvGraphicFramePr>
            <a:graphicFrameLocks noGrp="1"/>
          </p:cNvGraphicFramePr>
          <p:nvPr>
            <p:ph type="tbl" idx="1"/>
            <p:extLst>
              <p:ext uri="{D42A27DB-BD31-4B8C-83A1-F6EECF244321}">
                <p14:modId xmlns:p14="http://schemas.microsoft.com/office/powerpoint/2010/main" val="3497827992"/>
              </p:ext>
            </p:extLst>
          </p:nvPr>
        </p:nvGraphicFramePr>
        <p:xfrm>
          <a:off x="838200" y="1600200"/>
          <a:ext cx="7924800" cy="4243473"/>
        </p:xfrm>
        <a:graphic>
          <a:graphicData uri="http://schemas.openxmlformats.org/drawingml/2006/table">
            <a:tbl>
              <a:tblPr/>
              <a:tblGrid>
                <a:gridCol w="2719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82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67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00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240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10000"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n</a:t>
                      </a: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vertices, </a:t>
                      </a:r>
                      <a:r>
                        <a:rPr kumimoji="0" lang="en-US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</a:t>
                      </a: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edges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10000"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no parallel edges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Pct val="110000"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no self-loops</a:t>
                      </a:r>
                    </a:p>
                  </a:txBody>
                  <a:tcPr marT="45717" marB="4571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Edge</a:t>
                      </a:r>
                      <a:b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List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Adjacency</a:t>
                      </a:r>
                      <a:b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</a:b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List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Adjacency Matrix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3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Space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 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+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 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+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</a:t>
                      </a:r>
                      <a:r>
                        <a:rPr kumimoji="0" lang="en-US" sz="24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incidentEdges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areAdjacent 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v, w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min(</a:t>
                      </a:r>
                      <a:r>
                        <a:rPr kumimoji="0" lang="en-US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</a:t>
                      </a: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), </a:t>
                      </a:r>
                      <a:r>
                        <a:rPr kumimoji="0" lang="en-US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</a:t>
                      </a: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</a:t>
                      </a: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))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insertVertex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</a:t>
                      </a:r>
                      <a:r>
                        <a:rPr kumimoji="0" lang="en-US" sz="24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03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insertEdge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v, w, o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removeVertex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</a:t>
                      </a:r>
                      <a:r>
                        <a:rPr kumimoji="0" lang="en-US" sz="24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1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+mn-lt"/>
                        </a:rPr>
                        <a:t>removeEdge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e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T="45717" marB="4571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max(</a:t>
                      </a:r>
                      <a:r>
                        <a:rPr kumimoji="0" lang="en-US" sz="23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</a:t>
                      </a: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</a:t>
                      </a: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), </a:t>
                      </a:r>
                      <a:r>
                        <a:rPr kumimoji="0" lang="en-US" sz="23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deg</a:t>
                      </a: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(</a:t>
                      </a: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w</a:t>
                      </a:r>
                      <a:r>
                        <a:rPr kumimoji="0" lang="en-US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))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T="45717" marB="4571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969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969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3E4D522-CEA6-C143-A2F1-37EB91AC4341}" type="slidenum">
              <a:rPr lang="en-US" sz="1400">
                <a:solidFill>
                  <a:srgbClr val="2F2B20"/>
                </a:solidFill>
              </a:rPr>
              <a:pPr eaLnBrk="1" hangingPunct="1"/>
              <a:t>236</a:t>
            </a:fld>
            <a:endParaRPr lang="en-US" sz="1400">
              <a:solidFill>
                <a:srgbClr val="2F2B20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 err="1"/>
              <a:t>Subgraphs</a:t>
            </a:r>
            <a:endParaRPr lang="en-US" dirty="0"/>
          </a:p>
        </p:txBody>
      </p:sp>
      <p:sp>
        <p:nvSpPr>
          <p:cNvPr id="17412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590550" y="1295400"/>
            <a:ext cx="8105775" cy="2397919"/>
          </a:xfrm>
        </p:spPr>
        <p:txBody>
          <a:bodyPr>
            <a:noAutofit/>
          </a:bodyPr>
          <a:lstStyle/>
          <a:p>
            <a:pPr eaLnBrk="1" hangingPunct="1"/>
            <a:r>
              <a:rPr lang="en-US" sz="2800" dirty="0"/>
              <a:t>A </a:t>
            </a:r>
            <a:r>
              <a:rPr lang="en-US" sz="2800" dirty="0" err="1"/>
              <a:t>subgraph</a:t>
            </a:r>
            <a:r>
              <a:rPr lang="en-US" sz="2800" dirty="0"/>
              <a:t> S of a graph G is a graph such that </a:t>
            </a:r>
          </a:p>
          <a:p>
            <a:pPr lvl="1" eaLnBrk="1" hangingPunct="1"/>
            <a:r>
              <a:rPr lang="en-US" sz="2400" dirty="0"/>
              <a:t>The vertices of S are a subset of the vertices of G</a:t>
            </a:r>
          </a:p>
          <a:p>
            <a:pPr lvl="1" eaLnBrk="1" hangingPunct="1"/>
            <a:r>
              <a:rPr lang="en-US" sz="2400" dirty="0"/>
              <a:t>The edges of S are a subset of the edges of G</a:t>
            </a:r>
          </a:p>
          <a:p>
            <a:pPr eaLnBrk="1" hangingPunct="1"/>
            <a:r>
              <a:rPr lang="en-US" sz="2800" dirty="0"/>
              <a:t>A spanning </a:t>
            </a:r>
            <a:r>
              <a:rPr lang="en-US" sz="2800" dirty="0" err="1"/>
              <a:t>subgraph</a:t>
            </a:r>
            <a:r>
              <a:rPr lang="en-US" sz="2800" dirty="0"/>
              <a:t> of G is a </a:t>
            </a:r>
            <a:r>
              <a:rPr lang="en-US" sz="2800" dirty="0" err="1"/>
              <a:t>subgraph</a:t>
            </a:r>
            <a:r>
              <a:rPr lang="en-US" sz="2800" dirty="0"/>
              <a:t> that contains all the vertices of G</a:t>
            </a:r>
          </a:p>
        </p:txBody>
      </p:sp>
      <p:sp>
        <p:nvSpPr>
          <p:cNvPr id="1740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741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BB499EDB-4D6C-0F47-8E6C-DBCD7689B47B}" type="slidenum">
              <a:rPr lang="en-US" sz="1400">
                <a:solidFill>
                  <a:srgbClr val="2F2B20"/>
                </a:solidFill>
              </a:rPr>
              <a:pPr eaLnBrk="1" hangingPunct="1"/>
              <a:t>237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914400" y="3800475"/>
            <a:ext cx="3081338" cy="2295525"/>
            <a:chOff x="5324475" y="1219200"/>
            <a:chExt cx="3081338" cy="2295525"/>
          </a:xfrm>
        </p:grpSpPr>
        <p:sp>
          <p:nvSpPr>
            <p:cNvPr id="17413" name="Text Box 16"/>
            <p:cNvSpPr txBox="1">
              <a:spLocks noChangeArrowheads="1"/>
            </p:cNvSpPr>
            <p:nvPr/>
          </p:nvSpPr>
          <p:spPr bwMode="auto">
            <a:xfrm>
              <a:off x="5435600" y="3117850"/>
              <a:ext cx="28575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Subgraph</a:t>
              </a:r>
            </a:p>
          </p:txBody>
        </p:sp>
        <p:sp>
          <p:nvSpPr>
            <p:cNvPr id="17415" name="Oval 5"/>
            <p:cNvSpPr>
              <a:spLocks noChangeAspect="1" noChangeArrowheads="1"/>
            </p:cNvSpPr>
            <p:nvPr/>
          </p:nvSpPr>
          <p:spPr bwMode="auto">
            <a:xfrm>
              <a:off x="6788150" y="1951038"/>
              <a:ext cx="366713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416" name="Oval 6"/>
            <p:cNvSpPr>
              <a:spLocks noChangeAspect="1" noChangeArrowheads="1"/>
            </p:cNvSpPr>
            <p:nvPr/>
          </p:nvSpPr>
          <p:spPr bwMode="auto">
            <a:xfrm>
              <a:off x="5324475" y="1951038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417" name="Oval 7"/>
            <p:cNvSpPr>
              <a:spLocks noChangeAspect="1" noChangeArrowheads="1"/>
            </p:cNvSpPr>
            <p:nvPr/>
          </p:nvSpPr>
          <p:spPr bwMode="auto">
            <a:xfrm>
              <a:off x="6056313" y="1219200"/>
              <a:ext cx="366712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418" name="Oval 8"/>
            <p:cNvSpPr>
              <a:spLocks noChangeAspect="1" noChangeArrowheads="1"/>
            </p:cNvSpPr>
            <p:nvPr/>
          </p:nvSpPr>
          <p:spPr bwMode="auto">
            <a:xfrm>
              <a:off x="6056313" y="2682875"/>
              <a:ext cx="366712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17419" name="AutoShape 9"/>
            <p:cNvCxnSpPr>
              <a:cxnSpLocks noChangeAspect="1" noChangeShapeType="1"/>
              <a:stCxn id="17417" idx="3"/>
              <a:endCxn id="17416" idx="7"/>
            </p:cNvCxnSpPr>
            <p:nvPr/>
          </p:nvCxnSpPr>
          <p:spPr bwMode="auto">
            <a:xfrm flipH="1">
              <a:off x="5635625" y="1538288"/>
              <a:ext cx="474663" cy="45878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0" name="AutoShape 10"/>
            <p:cNvCxnSpPr>
              <a:cxnSpLocks noChangeAspect="1" noChangeShapeType="1"/>
              <a:stCxn id="17418" idx="1"/>
              <a:endCxn id="17416" idx="5"/>
            </p:cNvCxnSpPr>
            <p:nvPr/>
          </p:nvCxnSpPr>
          <p:spPr bwMode="auto">
            <a:xfrm flipH="1" flipV="1">
              <a:off x="5635625" y="2270125"/>
              <a:ext cx="474663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1" name="AutoShape 11"/>
            <p:cNvCxnSpPr>
              <a:cxnSpLocks noChangeAspect="1" noChangeShapeType="1"/>
              <a:stCxn id="17418" idx="7"/>
              <a:endCxn id="17415" idx="3"/>
            </p:cNvCxnSpPr>
            <p:nvPr/>
          </p:nvCxnSpPr>
          <p:spPr bwMode="auto">
            <a:xfrm flipV="1">
              <a:off x="6367463" y="2270125"/>
              <a:ext cx="474662" cy="458788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2" name="AutoShape 12"/>
            <p:cNvCxnSpPr>
              <a:cxnSpLocks noChangeAspect="1" noChangeShapeType="1"/>
              <a:stCxn id="17417" idx="5"/>
              <a:endCxn id="17415" idx="1"/>
            </p:cNvCxnSpPr>
            <p:nvPr/>
          </p:nvCxnSpPr>
          <p:spPr bwMode="auto">
            <a:xfrm>
              <a:off x="6367463" y="1538288"/>
              <a:ext cx="474662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3" name="AutoShape 13"/>
            <p:cNvCxnSpPr>
              <a:cxnSpLocks noChangeAspect="1" noChangeShapeType="1"/>
              <a:stCxn id="17417" idx="4"/>
              <a:endCxn id="17418" idx="0"/>
            </p:cNvCxnSpPr>
            <p:nvPr/>
          </p:nvCxnSpPr>
          <p:spPr bwMode="auto">
            <a:xfrm>
              <a:off x="6237288" y="1592263"/>
              <a:ext cx="0" cy="1082675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24" name="Oval 14"/>
            <p:cNvSpPr>
              <a:spLocks noChangeAspect="1" noChangeArrowheads="1"/>
            </p:cNvSpPr>
            <p:nvPr/>
          </p:nvSpPr>
          <p:spPr bwMode="auto">
            <a:xfrm>
              <a:off x="8039100" y="1951038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17425" name="AutoShape 15"/>
            <p:cNvCxnSpPr>
              <a:cxnSpLocks noChangeAspect="1" noChangeShapeType="1"/>
              <a:stCxn id="17415" idx="6"/>
              <a:endCxn id="17424" idx="2"/>
            </p:cNvCxnSpPr>
            <p:nvPr/>
          </p:nvCxnSpPr>
          <p:spPr bwMode="auto">
            <a:xfrm>
              <a:off x="7161213" y="2133600"/>
              <a:ext cx="869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6" name="AutoShape 28"/>
            <p:cNvCxnSpPr>
              <a:cxnSpLocks noChangeAspect="1" noChangeShapeType="1"/>
              <a:stCxn id="17418" idx="6"/>
              <a:endCxn id="17424" idx="3"/>
            </p:cNvCxnSpPr>
            <p:nvPr/>
          </p:nvCxnSpPr>
          <p:spPr bwMode="auto">
            <a:xfrm flipV="1">
              <a:off x="6430963" y="2273300"/>
              <a:ext cx="1660525" cy="59213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7" name="AutoShape 29"/>
            <p:cNvCxnSpPr>
              <a:cxnSpLocks noChangeAspect="1" noChangeShapeType="1"/>
              <a:stCxn id="17424" idx="1"/>
              <a:endCxn id="17417" idx="6"/>
            </p:cNvCxnSpPr>
            <p:nvPr/>
          </p:nvCxnSpPr>
          <p:spPr bwMode="auto">
            <a:xfrm flipH="1" flipV="1">
              <a:off x="6430963" y="1401763"/>
              <a:ext cx="1660525" cy="59213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3"/>
          <p:cNvGrpSpPr/>
          <p:nvPr/>
        </p:nvGrpSpPr>
        <p:grpSpPr>
          <a:xfrm>
            <a:off x="5041900" y="3800475"/>
            <a:ext cx="3644900" cy="2295525"/>
            <a:chOff x="5041900" y="3800475"/>
            <a:chExt cx="3644900" cy="2295525"/>
          </a:xfrm>
        </p:grpSpPr>
        <p:sp>
          <p:nvSpPr>
            <p:cNvPr id="17414" name="Text Box 27"/>
            <p:cNvSpPr txBox="1">
              <a:spLocks noChangeArrowheads="1"/>
            </p:cNvSpPr>
            <p:nvPr/>
          </p:nvSpPr>
          <p:spPr bwMode="auto">
            <a:xfrm>
              <a:off x="5041900" y="5699125"/>
              <a:ext cx="36449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Spanning subgraph</a:t>
              </a:r>
            </a:p>
          </p:txBody>
        </p:sp>
        <p:sp>
          <p:nvSpPr>
            <p:cNvPr id="17428" name="Oval 32"/>
            <p:cNvSpPr>
              <a:spLocks noChangeAspect="1" noChangeArrowheads="1"/>
            </p:cNvSpPr>
            <p:nvPr/>
          </p:nvSpPr>
          <p:spPr bwMode="auto">
            <a:xfrm>
              <a:off x="6786563" y="4532313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429" name="Oval 33"/>
            <p:cNvSpPr>
              <a:spLocks noChangeAspect="1" noChangeArrowheads="1"/>
            </p:cNvSpPr>
            <p:nvPr/>
          </p:nvSpPr>
          <p:spPr bwMode="auto">
            <a:xfrm>
              <a:off x="5322888" y="4532313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430" name="Oval 34"/>
            <p:cNvSpPr>
              <a:spLocks noChangeAspect="1" noChangeArrowheads="1"/>
            </p:cNvSpPr>
            <p:nvPr/>
          </p:nvSpPr>
          <p:spPr bwMode="auto">
            <a:xfrm>
              <a:off x="6054725" y="3800475"/>
              <a:ext cx="366713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431" name="Oval 35"/>
            <p:cNvSpPr>
              <a:spLocks noChangeAspect="1" noChangeArrowheads="1"/>
            </p:cNvSpPr>
            <p:nvPr/>
          </p:nvSpPr>
          <p:spPr bwMode="auto">
            <a:xfrm>
              <a:off x="6054725" y="5264150"/>
              <a:ext cx="366713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17432" name="AutoShape 36"/>
            <p:cNvCxnSpPr>
              <a:cxnSpLocks noChangeAspect="1" noChangeShapeType="1"/>
              <a:stCxn id="17430" idx="3"/>
              <a:endCxn id="17429" idx="7"/>
            </p:cNvCxnSpPr>
            <p:nvPr/>
          </p:nvCxnSpPr>
          <p:spPr bwMode="auto">
            <a:xfrm flipH="1">
              <a:off x="5634038" y="4119563"/>
              <a:ext cx="474662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3" name="AutoShape 37"/>
            <p:cNvCxnSpPr>
              <a:cxnSpLocks noChangeAspect="1" noChangeShapeType="1"/>
              <a:stCxn id="17431" idx="1"/>
              <a:endCxn id="17429" idx="5"/>
            </p:cNvCxnSpPr>
            <p:nvPr/>
          </p:nvCxnSpPr>
          <p:spPr bwMode="auto">
            <a:xfrm flipH="1" flipV="1">
              <a:off x="5634038" y="4851400"/>
              <a:ext cx="474662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4" name="AutoShape 38"/>
            <p:cNvCxnSpPr>
              <a:cxnSpLocks noChangeAspect="1" noChangeShapeType="1"/>
              <a:stCxn id="17431" idx="7"/>
              <a:endCxn id="17428" idx="3"/>
            </p:cNvCxnSpPr>
            <p:nvPr/>
          </p:nvCxnSpPr>
          <p:spPr bwMode="auto">
            <a:xfrm flipV="1">
              <a:off x="6365875" y="4851400"/>
              <a:ext cx="474663" cy="458788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5" name="AutoShape 39"/>
            <p:cNvCxnSpPr>
              <a:cxnSpLocks noChangeAspect="1" noChangeShapeType="1"/>
              <a:stCxn id="17430" idx="5"/>
              <a:endCxn id="17428" idx="1"/>
            </p:cNvCxnSpPr>
            <p:nvPr/>
          </p:nvCxnSpPr>
          <p:spPr bwMode="auto">
            <a:xfrm>
              <a:off x="6365875" y="4119563"/>
              <a:ext cx="474663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6" name="AutoShape 40"/>
            <p:cNvCxnSpPr>
              <a:cxnSpLocks noChangeAspect="1" noChangeShapeType="1"/>
              <a:stCxn id="17430" idx="4"/>
              <a:endCxn id="17431" idx="0"/>
            </p:cNvCxnSpPr>
            <p:nvPr/>
          </p:nvCxnSpPr>
          <p:spPr bwMode="auto">
            <a:xfrm>
              <a:off x="6235700" y="4173538"/>
              <a:ext cx="0" cy="1082675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37" name="Oval 41"/>
            <p:cNvSpPr>
              <a:spLocks noChangeAspect="1" noChangeArrowheads="1"/>
            </p:cNvSpPr>
            <p:nvPr/>
          </p:nvSpPr>
          <p:spPr bwMode="auto">
            <a:xfrm>
              <a:off x="8037513" y="4532313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17438" name="AutoShape 42"/>
            <p:cNvCxnSpPr>
              <a:cxnSpLocks noChangeAspect="1" noChangeShapeType="1"/>
              <a:stCxn id="17428" idx="6"/>
              <a:endCxn id="17437" idx="2"/>
            </p:cNvCxnSpPr>
            <p:nvPr/>
          </p:nvCxnSpPr>
          <p:spPr bwMode="auto">
            <a:xfrm>
              <a:off x="7159625" y="4714875"/>
              <a:ext cx="869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39" name="AutoShape 43"/>
            <p:cNvCxnSpPr>
              <a:cxnSpLocks noChangeAspect="1" noChangeShapeType="1"/>
              <a:stCxn id="17431" idx="6"/>
              <a:endCxn id="17437" idx="3"/>
            </p:cNvCxnSpPr>
            <p:nvPr/>
          </p:nvCxnSpPr>
          <p:spPr bwMode="auto">
            <a:xfrm flipV="1">
              <a:off x="6429375" y="4854575"/>
              <a:ext cx="1660525" cy="59213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40" name="AutoShape 44"/>
            <p:cNvCxnSpPr>
              <a:cxnSpLocks noChangeAspect="1" noChangeShapeType="1"/>
              <a:stCxn id="17437" idx="1"/>
              <a:endCxn id="17430" idx="6"/>
            </p:cNvCxnSpPr>
            <p:nvPr/>
          </p:nvCxnSpPr>
          <p:spPr bwMode="auto">
            <a:xfrm flipH="1" flipV="1">
              <a:off x="6429375" y="3983038"/>
              <a:ext cx="1660525" cy="59213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9868397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Connectivity</a:t>
            </a:r>
          </a:p>
        </p:txBody>
      </p:sp>
      <p:sp>
        <p:nvSpPr>
          <p:cNvPr id="18436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sz="half" idx="1"/>
          </p:nvPr>
        </p:nvSpPr>
        <p:spPr>
          <a:xfrm>
            <a:off x="481806" y="1388269"/>
            <a:ext cx="8458200" cy="196453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dirty="0"/>
              <a:t>A graph is connected if there is a path between every pair of vertices</a:t>
            </a:r>
          </a:p>
          <a:p>
            <a:pPr eaLnBrk="1" hangingPunct="1">
              <a:lnSpc>
                <a:spcPct val="90000"/>
              </a:lnSpc>
            </a:pPr>
            <a:r>
              <a:rPr lang="en-US" dirty="0"/>
              <a:t>A connected component of a graph G is a maximal connected </a:t>
            </a:r>
            <a:r>
              <a:rPr lang="en-US" dirty="0" err="1"/>
              <a:t>subgraph</a:t>
            </a:r>
            <a:r>
              <a:rPr lang="en-US" dirty="0"/>
              <a:t> of G</a:t>
            </a:r>
          </a:p>
        </p:txBody>
      </p:sp>
      <p:sp>
        <p:nvSpPr>
          <p:cNvPr id="18433" name="Footer Placeholder 5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84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2864A557-D386-2A4A-ACC6-39106BC730CF}" type="slidenum">
              <a:rPr lang="en-US" sz="1400">
                <a:solidFill>
                  <a:srgbClr val="2F2B20"/>
                </a:solidFill>
              </a:rPr>
              <a:pPr eaLnBrk="1" hangingPunct="1"/>
              <a:t>238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020499" y="3316288"/>
            <a:ext cx="3081338" cy="2225675"/>
            <a:chOff x="5324475" y="1219200"/>
            <a:chExt cx="3081338" cy="2225675"/>
          </a:xfrm>
        </p:grpSpPr>
        <p:grpSp>
          <p:nvGrpSpPr>
            <p:cNvPr id="18437" name="Group 34"/>
            <p:cNvGrpSpPr>
              <a:grpSpLocks noChangeAspect="1"/>
            </p:cNvGrpSpPr>
            <p:nvPr/>
          </p:nvGrpSpPr>
          <p:grpSpPr bwMode="auto">
            <a:xfrm>
              <a:off x="5324475" y="1219200"/>
              <a:ext cx="3081338" cy="1830388"/>
              <a:chOff x="2855" y="994"/>
              <a:chExt cx="2425" cy="1440"/>
            </a:xfrm>
          </p:grpSpPr>
          <p:sp>
            <p:nvSpPr>
              <p:cNvPr id="18450" name="Oval 6"/>
              <p:cNvSpPr>
                <a:spLocks noChangeAspect="1" noChangeArrowheads="1"/>
              </p:cNvSpPr>
              <p:nvPr/>
            </p:nvSpPr>
            <p:spPr bwMode="auto">
              <a:xfrm>
                <a:off x="4007" y="1570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451" name="Oval 7"/>
              <p:cNvSpPr>
                <a:spLocks noChangeAspect="1" noChangeArrowheads="1"/>
              </p:cNvSpPr>
              <p:nvPr/>
            </p:nvSpPr>
            <p:spPr bwMode="auto">
              <a:xfrm>
                <a:off x="2855" y="1570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452" name="Oval 8"/>
              <p:cNvSpPr>
                <a:spLocks noChangeAspect="1" noChangeArrowheads="1"/>
              </p:cNvSpPr>
              <p:nvPr/>
            </p:nvSpPr>
            <p:spPr bwMode="auto">
              <a:xfrm>
                <a:off x="3431" y="994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453" name="Oval 9"/>
              <p:cNvSpPr>
                <a:spLocks noChangeAspect="1" noChangeArrowheads="1"/>
              </p:cNvSpPr>
              <p:nvPr/>
            </p:nvSpPr>
            <p:spPr bwMode="auto">
              <a:xfrm>
                <a:off x="3431" y="2146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18454" name="AutoShape 11"/>
              <p:cNvCxnSpPr>
                <a:cxnSpLocks noChangeAspect="1" noChangeShapeType="1"/>
                <a:stCxn id="18452" idx="3"/>
                <a:endCxn id="18451" idx="7"/>
              </p:cNvCxnSpPr>
              <p:nvPr/>
            </p:nvCxnSpPr>
            <p:spPr bwMode="auto">
              <a:xfrm flipH="1">
                <a:off x="3100" y="1245"/>
                <a:ext cx="373" cy="36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55" name="AutoShape 12"/>
              <p:cNvCxnSpPr>
                <a:cxnSpLocks noChangeAspect="1" noChangeShapeType="1"/>
                <a:stCxn id="18453" idx="1"/>
                <a:endCxn id="18451" idx="5"/>
              </p:cNvCxnSpPr>
              <p:nvPr/>
            </p:nvCxnSpPr>
            <p:spPr bwMode="auto">
              <a:xfrm flipH="1" flipV="1">
                <a:off x="3100" y="1821"/>
                <a:ext cx="373" cy="36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56" name="AutoShape 13"/>
              <p:cNvCxnSpPr>
                <a:cxnSpLocks noChangeAspect="1" noChangeShapeType="1"/>
                <a:stCxn id="18453" idx="7"/>
                <a:endCxn id="18450" idx="3"/>
              </p:cNvCxnSpPr>
              <p:nvPr/>
            </p:nvCxnSpPr>
            <p:spPr bwMode="auto">
              <a:xfrm flipV="1">
                <a:off x="3676" y="1821"/>
                <a:ext cx="373" cy="36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57" name="AutoShape 14"/>
              <p:cNvCxnSpPr>
                <a:cxnSpLocks noChangeAspect="1" noChangeShapeType="1"/>
                <a:stCxn id="18452" idx="5"/>
                <a:endCxn id="18450" idx="1"/>
              </p:cNvCxnSpPr>
              <p:nvPr/>
            </p:nvCxnSpPr>
            <p:spPr bwMode="auto">
              <a:xfrm>
                <a:off x="3676" y="1245"/>
                <a:ext cx="373" cy="36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58" name="AutoShape 15"/>
              <p:cNvCxnSpPr>
                <a:cxnSpLocks noChangeAspect="1" noChangeShapeType="1"/>
                <a:stCxn id="18452" idx="4"/>
                <a:endCxn id="18453" idx="0"/>
              </p:cNvCxnSpPr>
              <p:nvPr/>
            </p:nvCxnSpPr>
            <p:spPr bwMode="auto">
              <a:xfrm>
                <a:off x="3574" y="1287"/>
                <a:ext cx="0" cy="852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8459" name="Oval 32"/>
              <p:cNvSpPr>
                <a:spLocks noChangeAspect="1" noChangeArrowheads="1"/>
              </p:cNvSpPr>
              <p:nvPr/>
            </p:nvSpPr>
            <p:spPr bwMode="auto">
              <a:xfrm>
                <a:off x="4992" y="1570"/>
                <a:ext cx="288" cy="288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18460" name="AutoShape 33"/>
              <p:cNvCxnSpPr>
                <a:cxnSpLocks noChangeAspect="1" noChangeShapeType="1"/>
                <a:stCxn id="18450" idx="6"/>
                <a:endCxn id="18459" idx="2"/>
              </p:cNvCxnSpPr>
              <p:nvPr/>
            </p:nvCxnSpPr>
            <p:spPr bwMode="auto">
              <a:xfrm>
                <a:off x="4300" y="1713"/>
                <a:ext cx="685" cy="0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8438" name="Text Box 35"/>
            <p:cNvSpPr txBox="1">
              <a:spLocks noChangeArrowheads="1"/>
            </p:cNvSpPr>
            <p:nvPr/>
          </p:nvSpPr>
          <p:spPr bwMode="auto">
            <a:xfrm>
              <a:off x="5355813" y="3048000"/>
              <a:ext cx="28575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 dirty="0">
                  <a:solidFill>
                    <a:srgbClr val="2F2B20"/>
                  </a:solidFill>
                </a:rPr>
                <a:t>Connected graph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965700" y="3163094"/>
            <a:ext cx="3644900" cy="2532063"/>
            <a:chOff x="5041900" y="3651250"/>
            <a:chExt cx="3644900" cy="2532063"/>
          </a:xfrm>
        </p:grpSpPr>
        <p:grpSp>
          <p:nvGrpSpPr>
            <p:cNvPr id="18439" name="Group 49"/>
            <p:cNvGrpSpPr>
              <a:grpSpLocks/>
            </p:cNvGrpSpPr>
            <p:nvPr/>
          </p:nvGrpSpPr>
          <p:grpSpPr bwMode="auto">
            <a:xfrm>
              <a:off x="5324475" y="3651250"/>
              <a:ext cx="3081338" cy="1830388"/>
              <a:chOff x="3353" y="2543"/>
              <a:chExt cx="1941" cy="1153"/>
            </a:xfrm>
          </p:grpSpPr>
          <p:sp>
            <p:nvSpPr>
              <p:cNvPr id="18441" name="Oval 37"/>
              <p:cNvSpPr>
                <a:spLocks noChangeAspect="1" noChangeArrowheads="1"/>
              </p:cNvSpPr>
              <p:nvPr/>
            </p:nvSpPr>
            <p:spPr bwMode="auto">
              <a:xfrm>
                <a:off x="4275" y="3004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442" name="Oval 38"/>
              <p:cNvSpPr>
                <a:spLocks noChangeAspect="1" noChangeArrowheads="1"/>
              </p:cNvSpPr>
              <p:nvPr/>
            </p:nvSpPr>
            <p:spPr bwMode="auto">
              <a:xfrm>
                <a:off x="3353" y="3004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443" name="Oval 39"/>
              <p:cNvSpPr>
                <a:spLocks noChangeAspect="1" noChangeArrowheads="1"/>
              </p:cNvSpPr>
              <p:nvPr/>
            </p:nvSpPr>
            <p:spPr bwMode="auto">
              <a:xfrm>
                <a:off x="3814" y="2543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444" name="Oval 40"/>
              <p:cNvSpPr>
                <a:spLocks noChangeAspect="1" noChangeArrowheads="1"/>
              </p:cNvSpPr>
              <p:nvPr/>
            </p:nvSpPr>
            <p:spPr bwMode="auto">
              <a:xfrm>
                <a:off x="3814" y="3465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18445" name="AutoShape 41"/>
              <p:cNvCxnSpPr>
                <a:cxnSpLocks noChangeAspect="1" noChangeShapeType="1"/>
                <a:stCxn id="18443" idx="3"/>
                <a:endCxn id="18442" idx="7"/>
              </p:cNvCxnSpPr>
              <p:nvPr/>
            </p:nvCxnSpPr>
            <p:spPr bwMode="auto">
              <a:xfrm flipH="1">
                <a:off x="3549" y="2744"/>
                <a:ext cx="299" cy="289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46" name="AutoShape 42"/>
              <p:cNvCxnSpPr>
                <a:cxnSpLocks noChangeAspect="1" noChangeShapeType="1"/>
                <a:stCxn id="18444" idx="1"/>
                <a:endCxn id="18442" idx="5"/>
              </p:cNvCxnSpPr>
              <p:nvPr/>
            </p:nvCxnSpPr>
            <p:spPr bwMode="auto">
              <a:xfrm flipH="1" flipV="1">
                <a:off x="3549" y="3205"/>
                <a:ext cx="299" cy="289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447" name="AutoShape 45"/>
              <p:cNvCxnSpPr>
                <a:cxnSpLocks noChangeAspect="1" noChangeShapeType="1"/>
                <a:stCxn id="18443" idx="4"/>
                <a:endCxn id="18444" idx="0"/>
              </p:cNvCxnSpPr>
              <p:nvPr/>
            </p:nvCxnSpPr>
            <p:spPr bwMode="auto">
              <a:xfrm>
                <a:off x="3928" y="2778"/>
                <a:ext cx="0" cy="682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8448" name="Oval 46"/>
              <p:cNvSpPr>
                <a:spLocks noChangeAspect="1" noChangeArrowheads="1"/>
              </p:cNvSpPr>
              <p:nvPr/>
            </p:nvSpPr>
            <p:spPr bwMode="auto">
              <a:xfrm>
                <a:off x="5063" y="3004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18449" name="AutoShape 47"/>
              <p:cNvCxnSpPr>
                <a:cxnSpLocks noChangeAspect="1" noChangeShapeType="1"/>
                <a:stCxn id="18441" idx="6"/>
                <a:endCxn id="18448" idx="2"/>
              </p:cNvCxnSpPr>
              <p:nvPr/>
            </p:nvCxnSpPr>
            <p:spPr bwMode="auto">
              <a:xfrm>
                <a:off x="4510" y="3119"/>
                <a:ext cx="548" cy="0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8440" name="Text Box 48"/>
            <p:cNvSpPr txBox="1">
              <a:spLocks noChangeArrowheads="1"/>
            </p:cNvSpPr>
            <p:nvPr/>
          </p:nvSpPr>
          <p:spPr bwMode="auto">
            <a:xfrm>
              <a:off x="5041900" y="5481638"/>
              <a:ext cx="3644900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Non connected graph with two connected components</a:t>
              </a:r>
            </a:p>
          </p:txBody>
        </p: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7174957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Trees and Forests</a:t>
            </a:r>
          </a:p>
        </p:txBody>
      </p:sp>
      <p:sp>
        <p:nvSpPr>
          <p:cNvPr id="1946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57200" y="1371600"/>
            <a:ext cx="8686800" cy="2895600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800" dirty="0"/>
              <a:t>A</a:t>
            </a:r>
            <a:r>
              <a:rPr lang="en-US" sz="2800" b="1" dirty="0"/>
              <a:t> (free) tree </a:t>
            </a:r>
            <a:r>
              <a:rPr lang="en-US" sz="2800" dirty="0"/>
              <a:t>is an undirected graph T such that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dirty="0"/>
              <a:t>T is connected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dirty="0"/>
              <a:t>T has no cycles</a:t>
            </a:r>
          </a:p>
          <a:p>
            <a:pPr lvl="1" eaLnBrk="1" hangingPunct="1">
              <a:lnSpc>
                <a:spcPct val="90000"/>
              </a:lnSpc>
              <a:buFont typeface="Wingdings" charset="0"/>
              <a:buNone/>
            </a:pPr>
            <a:r>
              <a:rPr lang="en-US" sz="2400" dirty="0">
                <a:solidFill>
                  <a:srgbClr val="C00000"/>
                </a:solidFill>
              </a:rPr>
              <a:t>This definition of tree is different from the one of a </a:t>
            </a:r>
            <a:r>
              <a:rPr lang="en-US" sz="2400" b="1" dirty="0">
                <a:solidFill>
                  <a:srgbClr val="C00000"/>
                </a:solidFill>
              </a:rPr>
              <a:t>rooted</a:t>
            </a:r>
            <a:r>
              <a:rPr lang="en-US" sz="2400" dirty="0">
                <a:solidFill>
                  <a:srgbClr val="C00000"/>
                </a:solidFill>
              </a:rPr>
              <a:t> tree</a:t>
            </a:r>
          </a:p>
          <a:p>
            <a:pPr eaLnBrk="1" hangingPunct="1">
              <a:lnSpc>
                <a:spcPct val="90000"/>
              </a:lnSpc>
            </a:pPr>
            <a:r>
              <a:rPr lang="en-US" sz="2800" dirty="0"/>
              <a:t>A </a:t>
            </a:r>
            <a:r>
              <a:rPr lang="en-US" sz="2800" b="1" dirty="0"/>
              <a:t>forest</a:t>
            </a:r>
            <a:r>
              <a:rPr lang="en-US" sz="2800" dirty="0"/>
              <a:t> is an undirected graph without cycles</a:t>
            </a:r>
          </a:p>
          <a:p>
            <a:pPr eaLnBrk="1" hangingPunct="1">
              <a:lnSpc>
                <a:spcPct val="90000"/>
              </a:lnSpc>
            </a:pPr>
            <a:r>
              <a:rPr lang="en-US" sz="2800" dirty="0"/>
              <a:t>The connected components of a forest are trees</a:t>
            </a:r>
          </a:p>
        </p:txBody>
      </p:sp>
      <p:sp>
        <p:nvSpPr>
          <p:cNvPr id="1945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1945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6AE316D6-1578-DC4E-B691-1908A2395C08}" type="slidenum">
              <a:rPr lang="en-US" sz="1400">
                <a:solidFill>
                  <a:srgbClr val="2F2B20"/>
                </a:solidFill>
              </a:rPr>
              <a:pPr eaLnBrk="1" hangingPunct="1"/>
              <a:t>239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57225" y="4527550"/>
            <a:ext cx="2857500" cy="1568450"/>
            <a:chOff x="5429250" y="1946275"/>
            <a:chExt cx="2857500" cy="1568450"/>
          </a:xfrm>
        </p:grpSpPr>
        <p:sp>
          <p:nvSpPr>
            <p:cNvPr id="19461" name="Text Box 4"/>
            <p:cNvSpPr txBox="1">
              <a:spLocks noChangeArrowheads="1"/>
            </p:cNvSpPr>
            <p:nvPr/>
          </p:nvSpPr>
          <p:spPr bwMode="auto">
            <a:xfrm>
              <a:off x="5429250" y="3117850"/>
              <a:ext cx="28575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Tree</a:t>
              </a:r>
            </a:p>
          </p:txBody>
        </p:sp>
        <p:sp>
          <p:nvSpPr>
            <p:cNvPr id="19463" name="Oval 6"/>
            <p:cNvSpPr>
              <a:spLocks noChangeAspect="1" noChangeArrowheads="1"/>
            </p:cNvSpPr>
            <p:nvPr/>
          </p:nvSpPr>
          <p:spPr bwMode="auto">
            <a:xfrm>
              <a:off x="7569200" y="1951038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464" name="Oval 7"/>
            <p:cNvSpPr>
              <a:spLocks noChangeAspect="1" noChangeArrowheads="1"/>
            </p:cNvSpPr>
            <p:nvPr/>
          </p:nvSpPr>
          <p:spPr bwMode="auto">
            <a:xfrm>
              <a:off x="6659563" y="1952625"/>
              <a:ext cx="366712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465" name="Oval 8"/>
            <p:cNvSpPr>
              <a:spLocks noChangeAspect="1" noChangeArrowheads="1"/>
            </p:cNvSpPr>
            <p:nvPr/>
          </p:nvSpPr>
          <p:spPr bwMode="auto">
            <a:xfrm>
              <a:off x="5780088" y="1946275"/>
              <a:ext cx="366712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466" name="Oval 9"/>
            <p:cNvSpPr>
              <a:spLocks noChangeAspect="1" noChangeArrowheads="1"/>
            </p:cNvSpPr>
            <p:nvPr/>
          </p:nvSpPr>
          <p:spPr bwMode="auto">
            <a:xfrm>
              <a:off x="6664325" y="2682875"/>
              <a:ext cx="366713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19467" name="AutoShape 10"/>
            <p:cNvCxnSpPr>
              <a:cxnSpLocks noChangeAspect="1" noChangeShapeType="1"/>
              <a:stCxn id="19465" idx="6"/>
              <a:endCxn id="19464" idx="2"/>
            </p:cNvCxnSpPr>
            <p:nvPr/>
          </p:nvCxnSpPr>
          <p:spPr bwMode="auto">
            <a:xfrm>
              <a:off x="6154738" y="2128838"/>
              <a:ext cx="493712" cy="635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68" name="AutoShape 11"/>
            <p:cNvCxnSpPr>
              <a:cxnSpLocks noChangeAspect="1" noChangeShapeType="1"/>
              <a:stCxn id="19466" idx="0"/>
              <a:endCxn id="19464" idx="4"/>
            </p:cNvCxnSpPr>
            <p:nvPr/>
          </p:nvCxnSpPr>
          <p:spPr bwMode="auto">
            <a:xfrm flipH="1" flipV="1">
              <a:off x="6842125" y="2327275"/>
              <a:ext cx="4763" cy="3444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69" name="Oval 15"/>
            <p:cNvSpPr>
              <a:spLocks noChangeAspect="1" noChangeArrowheads="1"/>
            </p:cNvSpPr>
            <p:nvPr/>
          </p:nvSpPr>
          <p:spPr bwMode="auto">
            <a:xfrm>
              <a:off x="7569200" y="2681288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19470" name="AutoShape 16"/>
            <p:cNvCxnSpPr>
              <a:cxnSpLocks noChangeAspect="1" noChangeShapeType="1"/>
              <a:stCxn id="19463" idx="2"/>
              <a:endCxn id="19464" idx="6"/>
            </p:cNvCxnSpPr>
            <p:nvPr/>
          </p:nvCxnSpPr>
          <p:spPr bwMode="auto">
            <a:xfrm flipH="1">
              <a:off x="7034213" y="2133600"/>
              <a:ext cx="523875" cy="15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471" name="AutoShape 17"/>
            <p:cNvCxnSpPr>
              <a:cxnSpLocks noChangeAspect="1" noChangeShapeType="1"/>
              <a:stCxn id="19466" idx="6"/>
              <a:endCxn id="19469" idx="2"/>
            </p:cNvCxnSpPr>
            <p:nvPr/>
          </p:nvCxnSpPr>
          <p:spPr bwMode="auto">
            <a:xfrm flipV="1">
              <a:off x="7038975" y="2863850"/>
              <a:ext cx="519113" cy="15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3"/>
          <p:cNvGrpSpPr/>
          <p:nvPr/>
        </p:nvGrpSpPr>
        <p:grpSpPr>
          <a:xfrm>
            <a:off x="5029200" y="4368800"/>
            <a:ext cx="3657600" cy="1727200"/>
            <a:chOff x="5029200" y="4368800"/>
            <a:chExt cx="3657600" cy="1727200"/>
          </a:xfrm>
        </p:grpSpPr>
        <p:sp>
          <p:nvSpPr>
            <p:cNvPr id="19462" name="Text Box 5"/>
            <p:cNvSpPr txBox="1">
              <a:spLocks noChangeArrowheads="1"/>
            </p:cNvSpPr>
            <p:nvPr/>
          </p:nvSpPr>
          <p:spPr bwMode="auto">
            <a:xfrm>
              <a:off x="5041900" y="5699125"/>
              <a:ext cx="36449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>
                  <a:solidFill>
                    <a:srgbClr val="2F2B20"/>
                  </a:solidFill>
                </a:rPr>
                <a:t>Forest</a:t>
              </a:r>
            </a:p>
          </p:txBody>
        </p:sp>
        <p:grpSp>
          <p:nvGrpSpPr>
            <p:cNvPr id="19472" name="Group 51"/>
            <p:cNvGrpSpPr>
              <a:grpSpLocks/>
            </p:cNvGrpSpPr>
            <p:nvPr/>
          </p:nvGrpSpPr>
          <p:grpSpPr bwMode="auto">
            <a:xfrm>
              <a:off x="5029200" y="4368800"/>
              <a:ext cx="3657600" cy="1098550"/>
              <a:chOff x="3168" y="2752"/>
              <a:chExt cx="2304" cy="692"/>
            </a:xfrm>
          </p:grpSpPr>
          <p:sp>
            <p:nvSpPr>
              <p:cNvPr id="19473" name="Oval 34"/>
              <p:cNvSpPr>
                <a:spLocks noChangeAspect="1" noChangeArrowheads="1"/>
              </p:cNvSpPr>
              <p:nvPr/>
            </p:nvSpPr>
            <p:spPr bwMode="auto">
              <a:xfrm>
                <a:off x="3168" y="2982"/>
                <a:ext cx="231" cy="231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en-US" sz="2400" i="0">
                  <a:solidFill>
                    <a:srgbClr val="2F2B20"/>
                  </a:solidFill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19474" name="Group 50"/>
              <p:cNvGrpSpPr>
                <a:grpSpLocks/>
              </p:cNvGrpSpPr>
              <p:nvPr/>
            </p:nvGrpSpPr>
            <p:grpSpPr bwMode="auto">
              <a:xfrm>
                <a:off x="3691" y="2752"/>
                <a:ext cx="685" cy="692"/>
                <a:chOff x="3722" y="2755"/>
                <a:chExt cx="685" cy="692"/>
              </a:xfrm>
            </p:grpSpPr>
            <p:sp>
              <p:nvSpPr>
                <p:cNvPr id="19483" name="Oval 32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755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en-US" sz="2400" i="0">
                    <a:solidFill>
                      <a:srgbClr val="2F2B20"/>
                    </a:solidFill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9484" name="Oval 33"/>
                <p:cNvSpPr>
                  <a:spLocks noChangeAspect="1" noChangeArrowheads="1"/>
                </p:cNvSpPr>
                <p:nvPr/>
              </p:nvSpPr>
              <p:spPr bwMode="auto">
                <a:xfrm>
                  <a:off x="3722" y="275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en-US" sz="2400" i="0">
                    <a:solidFill>
                      <a:srgbClr val="2F2B20"/>
                    </a:solidFill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9485" name="Oval 35"/>
                <p:cNvSpPr>
                  <a:spLocks noChangeAspect="1" noChangeArrowheads="1"/>
                </p:cNvSpPr>
                <p:nvPr/>
              </p:nvSpPr>
              <p:spPr bwMode="auto">
                <a:xfrm>
                  <a:off x="3725" y="321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en-US" sz="2400" i="0">
                    <a:solidFill>
                      <a:srgbClr val="2F2B20"/>
                    </a:solidFill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cxnSp>
              <p:nvCxnSpPr>
                <p:cNvPr id="19486" name="AutoShape 37"/>
                <p:cNvCxnSpPr>
                  <a:cxnSpLocks noChangeAspect="1" noChangeShapeType="1"/>
                  <a:stCxn id="19485" idx="0"/>
                  <a:endCxn id="19484" idx="4"/>
                </p:cNvCxnSpPr>
                <p:nvPr/>
              </p:nvCxnSpPr>
              <p:spPr bwMode="auto">
                <a:xfrm flipH="1" flipV="1">
                  <a:off x="3837" y="2992"/>
                  <a:ext cx="3" cy="217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9487" name="Oval 38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3215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en-US" sz="2400" i="0">
                    <a:solidFill>
                      <a:srgbClr val="2F2B20"/>
                    </a:solidFill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cxnSp>
              <p:nvCxnSpPr>
                <p:cNvPr id="19488" name="AutoShape 39"/>
                <p:cNvCxnSpPr>
                  <a:cxnSpLocks noChangeAspect="1" noChangeShapeType="1"/>
                  <a:stCxn id="19483" idx="2"/>
                  <a:endCxn id="19484" idx="6"/>
                </p:cNvCxnSpPr>
                <p:nvPr/>
              </p:nvCxnSpPr>
              <p:spPr bwMode="auto">
                <a:xfrm flipH="1">
                  <a:off x="3958" y="2870"/>
                  <a:ext cx="211" cy="1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9489" name="AutoShape 40"/>
                <p:cNvCxnSpPr>
                  <a:cxnSpLocks noChangeAspect="1" noChangeShapeType="1"/>
                  <a:stCxn id="19485" idx="6"/>
                  <a:endCxn id="19487" idx="2"/>
                </p:cNvCxnSpPr>
                <p:nvPr/>
              </p:nvCxnSpPr>
              <p:spPr bwMode="auto">
                <a:xfrm flipV="1">
                  <a:off x="3961" y="3330"/>
                  <a:ext cx="208" cy="1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19475" name="Group 49"/>
              <p:cNvGrpSpPr>
                <a:grpSpLocks/>
              </p:cNvGrpSpPr>
              <p:nvPr/>
            </p:nvGrpSpPr>
            <p:grpSpPr bwMode="auto">
              <a:xfrm flipH="1">
                <a:off x="4668" y="2752"/>
                <a:ext cx="804" cy="692"/>
                <a:chOff x="4668" y="2755"/>
                <a:chExt cx="804" cy="692"/>
              </a:xfrm>
            </p:grpSpPr>
            <p:sp>
              <p:nvSpPr>
                <p:cNvPr id="19476" name="Oval 41"/>
                <p:cNvSpPr>
                  <a:spLocks noChangeAspect="1" noChangeArrowheads="1"/>
                </p:cNvSpPr>
                <p:nvPr/>
              </p:nvSpPr>
              <p:spPr bwMode="auto">
                <a:xfrm>
                  <a:off x="5241" y="2755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en-US" sz="2400" i="0">
                    <a:solidFill>
                      <a:srgbClr val="2F2B20"/>
                    </a:solidFill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9477" name="Oval 42"/>
                <p:cNvSpPr>
                  <a:spLocks noChangeAspect="1" noChangeArrowheads="1"/>
                </p:cNvSpPr>
                <p:nvPr/>
              </p:nvSpPr>
              <p:spPr bwMode="auto">
                <a:xfrm>
                  <a:off x="4668" y="275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en-US" sz="2400" i="0">
                    <a:solidFill>
                      <a:srgbClr val="2F2B20"/>
                    </a:solidFill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9478" name="Oval 43"/>
                <p:cNvSpPr>
                  <a:spLocks noChangeAspect="1" noChangeArrowheads="1"/>
                </p:cNvSpPr>
                <p:nvPr/>
              </p:nvSpPr>
              <p:spPr bwMode="auto">
                <a:xfrm>
                  <a:off x="4671" y="3216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en-US" sz="2400" i="0">
                    <a:solidFill>
                      <a:srgbClr val="2F2B20"/>
                    </a:solidFill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9479" name="Oval 44"/>
                <p:cNvSpPr>
                  <a:spLocks noChangeAspect="1" noChangeArrowheads="1"/>
                </p:cNvSpPr>
                <p:nvPr/>
              </p:nvSpPr>
              <p:spPr bwMode="auto">
                <a:xfrm>
                  <a:off x="4956" y="3024"/>
                  <a:ext cx="231" cy="231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en-US" sz="2400" i="0">
                    <a:solidFill>
                      <a:srgbClr val="2F2B20"/>
                    </a:solidFill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cxnSp>
              <p:nvCxnSpPr>
                <p:cNvPr id="19480" name="AutoShape 46"/>
                <p:cNvCxnSpPr>
                  <a:cxnSpLocks noChangeAspect="1" noChangeShapeType="1"/>
                  <a:stCxn id="19479" idx="1"/>
                  <a:endCxn id="19477" idx="5"/>
                </p:cNvCxnSpPr>
                <p:nvPr/>
              </p:nvCxnSpPr>
              <p:spPr bwMode="auto">
                <a:xfrm flipH="1" flipV="1">
                  <a:off x="4865" y="2959"/>
                  <a:ext cx="124" cy="92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9481" name="AutoShape 47"/>
                <p:cNvCxnSpPr>
                  <a:cxnSpLocks noChangeAspect="1" noChangeShapeType="1"/>
                  <a:stCxn id="19478" idx="0"/>
                  <a:endCxn id="19477" idx="4"/>
                </p:cNvCxnSpPr>
                <p:nvPr/>
              </p:nvCxnSpPr>
              <p:spPr bwMode="auto">
                <a:xfrm flipH="1" flipV="1">
                  <a:off x="4783" y="2992"/>
                  <a:ext cx="3" cy="217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9482" name="AutoShape 48"/>
                <p:cNvCxnSpPr>
                  <a:cxnSpLocks noChangeAspect="1" noChangeShapeType="1"/>
                  <a:stCxn id="19476" idx="2"/>
                  <a:endCxn id="19477" idx="6"/>
                </p:cNvCxnSpPr>
                <p:nvPr/>
              </p:nvCxnSpPr>
              <p:spPr bwMode="auto">
                <a:xfrm flipH="1">
                  <a:off x="4904" y="2870"/>
                  <a:ext cx="330" cy="1"/>
                </a:xfrm>
                <a:prstGeom prst="straightConnector1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60214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457200" y="762000"/>
            <a:ext cx="5181600" cy="2667000"/>
            <a:chOff x="457200" y="762000"/>
            <a:chExt cx="5181600" cy="2667000"/>
          </a:xfrm>
        </p:grpSpPr>
        <p:pic>
          <p:nvPicPr>
            <p:cNvPr id="105476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0662" y="2286000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13"/>
            <p:cNvSpPr>
              <a:spLocks noChangeArrowheads="1"/>
            </p:cNvSpPr>
            <p:nvPr/>
          </p:nvSpPr>
          <p:spPr bwMode="auto">
            <a:xfrm>
              <a:off x="457200" y="762000"/>
              <a:ext cx="5181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Precondition: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  What is true </a:t>
              </a:r>
              <a:br>
                <a:rPr lang="en-US" altLang="en-US" sz="3000" i="0" dirty="0"/>
              </a:br>
              <a:r>
                <a:rPr lang="en-US" altLang="en-US" sz="3000" i="0" dirty="0"/>
                <a:t>      about input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410200" y="804902"/>
            <a:ext cx="3200400" cy="2649498"/>
            <a:chOff x="5410200" y="804902"/>
            <a:chExt cx="3200400" cy="2649498"/>
          </a:xfrm>
        </p:grpSpPr>
        <p:pic>
          <p:nvPicPr>
            <p:cNvPr id="105474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6837" y="2528887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Rectangle 13"/>
            <p:cNvSpPr>
              <a:spLocks noChangeArrowheads="1"/>
            </p:cNvSpPr>
            <p:nvPr/>
          </p:nvSpPr>
          <p:spPr bwMode="auto">
            <a:xfrm>
              <a:off x="5410200" y="804902"/>
              <a:ext cx="32004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Post 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What is true</a:t>
              </a:r>
              <a:br>
                <a:rPr lang="en-US" altLang="en-US" sz="3000" i="0" dirty="0"/>
              </a:br>
              <a:r>
                <a:rPr lang="en-US" altLang="en-US" sz="3000" i="0" dirty="0"/>
                <a:t>    about output.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36260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Spanning Trees and Forests</a:t>
            </a:r>
          </a:p>
        </p:txBody>
      </p:sp>
      <p:sp>
        <p:nvSpPr>
          <p:cNvPr id="20484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1026318" y="1323976"/>
            <a:ext cx="7406482" cy="2666998"/>
          </a:xfrm>
        </p:spPr>
        <p:txBody>
          <a:bodyPr>
            <a:no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sz="2400" dirty="0"/>
              <a:t>A spanning tree of a connected graph is a spanning </a:t>
            </a:r>
            <a:r>
              <a:rPr lang="en-US" sz="2400" dirty="0" err="1"/>
              <a:t>subgraph</a:t>
            </a:r>
            <a:r>
              <a:rPr lang="en-US" sz="2400" dirty="0"/>
              <a:t> that is a tree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dirty="0"/>
              <a:t>A spanning tree is not unique unless the graph is a tree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dirty="0"/>
              <a:t>Spanning trees have applications to the design of communication networks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dirty="0"/>
              <a:t>A spanning forest of a graph is a spanning </a:t>
            </a:r>
            <a:r>
              <a:rPr lang="en-US" sz="2400" dirty="0" err="1"/>
              <a:t>subgraph</a:t>
            </a:r>
            <a:r>
              <a:rPr lang="en-US" sz="2400" dirty="0"/>
              <a:t> that is a forest</a:t>
            </a:r>
          </a:p>
        </p:txBody>
      </p:sp>
      <p:sp>
        <p:nvSpPr>
          <p:cNvPr id="2048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srgbClr val="2F2B20"/>
                </a:solidFill>
              </a:rPr>
              <a:t>Andy </a:t>
            </a:r>
            <a:r>
              <a:rPr lang="en-US" sz="1400" dirty="0" err="1">
                <a:solidFill>
                  <a:srgbClr val="2F2B20"/>
                </a:solidFill>
              </a:rPr>
              <a:t>Mirzaian</a:t>
            </a:r>
            <a:endParaRPr lang="en-US" sz="1400" dirty="0">
              <a:solidFill>
                <a:srgbClr val="2F2B20"/>
              </a:solidFill>
            </a:endParaRPr>
          </a:p>
        </p:txBody>
      </p:sp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D22DA30E-D5A6-E841-9A30-7B36EA61486E}" type="slidenum">
              <a:rPr lang="en-US" sz="1400">
                <a:solidFill>
                  <a:srgbClr val="2F2B20"/>
                </a:solidFill>
              </a:rPr>
              <a:pPr eaLnBrk="1" hangingPunct="1"/>
              <a:t>240</a:t>
            </a:fld>
            <a:endParaRPr lang="en-US" sz="1400">
              <a:solidFill>
                <a:srgbClr val="2F2B2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097756" y="4076698"/>
            <a:ext cx="3081338" cy="2070101"/>
            <a:chOff x="5324475" y="1457325"/>
            <a:chExt cx="3081338" cy="2070101"/>
          </a:xfrm>
        </p:grpSpPr>
        <p:sp>
          <p:nvSpPr>
            <p:cNvPr id="20485" name="Text Box 4"/>
            <p:cNvSpPr txBox="1">
              <a:spLocks noChangeArrowheads="1"/>
            </p:cNvSpPr>
            <p:nvPr/>
          </p:nvSpPr>
          <p:spPr bwMode="auto">
            <a:xfrm>
              <a:off x="6736556" y="3130551"/>
              <a:ext cx="104933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 dirty="0">
                  <a:solidFill>
                    <a:srgbClr val="2F2B20"/>
                  </a:solidFill>
                </a:rPr>
                <a:t>Graph</a:t>
              </a:r>
            </a:p>
          </p:txBody>
        </p:sp>
        <p:sp>
          <p:nvSpPr>
            <p:cNvPr id="20487" name="Oval 6"/>
            <p:cNvSpPr>
              <a:spLocks noChangeAspect="1" noChangeArrowheads="1"/>
            </p:cNvSpPr>
            <p:nvPr/>
          </p:nvSpPr>
          <p:spPr bwMode="auto">
            <a:xfrm>
              <a:off x="6788150" y="2189163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0488" name="Oval 7"/>
            <p:cNvSpPr>
              <a:spLocks noChangeAspect="1" noChangeArrowheads="1"/>
            </p:cNvSpPr>
            <p:nvPr/>
          </p:nvSpPr>
          <p:spPr bwMode="auto">
            <a:xfrm>
              <a:off x="5324475" y="2189163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0489" name="Oval 8"/>
            <p:cNvSpPr>
              <a:spLocks noChangeAspect="1" noChangeArrowheads="1"/>
            </p:cNvSpPr>
            <p:nvPr/>
          </p:nvSpPr>
          <p:spPr bwMode="auto">
            <a:xfrm>
              <a:off x="6056313" y="1457325"/>
              <a:ext cx="366712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0490" name="Oval 9"/>
            <p:cNvSpPr>
              <a:spLocks noChangeAspect="1" noChangeArrowheads="1"/>
            </p:cNvSpPr>
            <p:nvPr/>
          </p:nvSpPr>
          <p:spPr bwMode="auto">
            <a:xfrm>
              <a:off x="6056313" y="2921000"/>
              <a:ext cx="366712" cy="366713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20491" name="AutoShape 10"/>
            <p:cNvCxnSpPr>
              <a:cxnSpLocks noChangeAspect="1" noChangeShapeType="1"/>
              <a:stCxn id="20489" idx="3"/>
              <a:endCxn id="20488" idx="7"/>
            </p:cNvCxnSpPr>
            <p:nvPr/>
          </p:nvCxnSpPr>
          <p:spPr bwMode="auto">
            <a:xfrm flipH="1">
              <a:off x="5635625" y="1776413"/>
              <a:ext cx="474663" cy="45878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2" name="AutoShape 11"/>
            <p:cNvCxnSpPr>
              <a:cxnSpLocks noChangeAspect="1" noChangeShapeType="1"/>
              <a:stCxn id="20490" idx="1"/>
              <a:endCxn id="20488" idx="5"/>
            </p:cNvCxnSpPr>
            <p:nvPr/>
          </p:nvCxnSpPr>
          <p:spPr bwMode="auto">
            <a:xfrm flipH="1" flipV="1">
              <a:off x="5635625" y="2508250"/>
              <a:ext cx="474663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3" name="AutoShape 12"/>
            <p:cNvCxnSpPr>
              <a:cxnSpLocks noChangeAspect="1" noChangeShapeType="1"/>
              <a:stCxn id="20490" idx="7"/>
              <a:endCxn id="20487" idx="3"/>
            </p:cNvCxnSpPr>
            <p:nvPr/>
          </p:nvCxnSpPr>
          <p:spPr bwMode="auto">
            <a:xfrm flipV="1">
              <a:off x="6367463" y="2508250"/>
              <a:ext cx="474662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4" name="AutoShape 13"/>
            <p:cNvCxnSpPr>
              <a:cxnSpLocks noChangeAspect="1" noChangeShapeType="1"/>
              <a:stCxn id="20489" idx="5"/>
              <a:endCxn id="20487" idx="1"/>
            </p:cNvCxnSpPr>
            <p:nvPr/>
          </p:nvCxnSpPr>
          <p:spPr bwMode="auto">
            <a:xfrm>
              <a:off x="6367463" y="1776413"/>
              <a:ext cx="474662" cy="45878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5" name="AutoShape 14"/>
            <p:cNvCxnSpPr>
              <a:cxnSpLocks noChangeAspect="1" noChangeShapeType="1"/>
              <a:stCxn id="20489" idx="4"/>
              <a:endCxn id="20490" idx="0"/>
            </p:cNvCxnSpPr>
            <p:nvPr/>
          </p:nvCxnSpPr>
          <p:spPr bwMode="auto">
            <a:xfrm>
              <a:off x="6237288" y="1830388"/>
              <a:ext cx="0" cy="10826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96" name="Oval 15"/>
            <p:cNvSpPr>
              <a:spLocks noChangeAspect="1" noChangeArrowheads="1"/>
            </p:cNvSpPr>
            <p:nvPr/>
          </p:nvSpPr>
          <p:spPr bwMode="auto">
            <a:xfrm>
              <a:off x="8039100" y="2189163"/>
              <a:ext cx="366713" cy="366712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20497" name="AutoShape 16"/>
            <p:cNvCxnSpPr>
              <a:cxnSpLocks noChangeAspect="1" noChangeShapeType="1"/>
              <a:stCxn id="20487" idx="6"/>
              <a:endCxn id="20496" idx="2"/>
            </p:cNvCxnSpPr>
            <p:nvPr/>
          </p:nvCxnSpPr>
          <p:spPr bwMode="auto">
            <a:xfrm>
              <a:off x="7161213" y="2371725"/>
              <a:ext cx="869950" cy="0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8" name="AutoShape 17"/>
            <p:cNvCxnSpPr>
              <a:cxnSpLocks noChangeAspect="1" noChangeShapeType="1"/>
              <a:stCxn id="20490" idx="6"/>
              <a:endCxn id="20496" idx="3"/>
            </p:cNvCxnSpPr>
            <p:nvPr/>
          </p:nvCxnSpPr>
          <p:spPr bwMode="auto">
            <a:xfrm flipV="1">
              <a:off x="6430963" y="2511425"/>
              <a:ext cx="1660525" cy="59213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99" name="AutoShape 18"/>
            <p:cNvCxnSpPr>
              <a:cxnSpLocks noChangeAspect="1" noChangeShapeType="1"/>
              <a:stCxn id="20496" idx="1"/>
              <a:endCxn id="20489" idx="6"/>
            </p:cNvCxnSpPr>
            <p:nvPr/>
          </p:nvCxnSpPr>
          <p:spPr bwMode="auto">
            <a:xfrm flipH="1" flipV="1">
              <a:off x="6430963" y="1639888"/>
              <a:ext cx="1660525" cy="59213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3"/>
          <p:cNvGrpSpPr/>
          <p:nvPr/>
        </p:nvGrpSpPr>
        <p:grpSpPr>
          <a:xfrm>
            <a:off x="5139532" y="3943348"/>
            <a:ext cx="3081337" cy="2097087"/>
            <a:chOff x="5322888" y="4038600"/>
            <a:chExt cx="3081337" cy="2097087"/>
          </a:xfrm>
        </p:grpSpPr>
        <p:sp>
          <p:nvSpPr>
            <p:cNvPr id="20486" name="Text Box 5"/>
            <p:cNvSpPr txBox="1">
              <a:spLocks noChangeArrowheads="1"/>
            </p:cNvSpPr>
            <p:nvPr/>
          </p:nvSpPr>
          <p:spPr bwMode="auto">
            <a:xfrm>
              <a:off x="6380163" y="5738812"/>
              <a:ext cx="1928019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2000" i="0" dirty="0">
                  <a:solidFill>
                    <a:srgbClr val="2F2B20"/>
                  </a:solidFill>
                </a:rPr>
                <a:t>Spanning tree</a:t>
              </a:r>
            </a:p>
          </p:txBody>
        </p:sp>
        <p:sp>
          <p:nvSpPr>
            <p:cNvPr id="20500" name="Oval 19"/>
            <p:cNvSpPr>
              <a:spLocks noChangeAspect="1" noChangeArrowheads="1"/>
            </p:cNvSpPr>
            <p:nvPr/>
          </p:nvSpPr>
          <p:spPr bwMode="auto">
            <a:xfrm>
              <a:off x="6786563" y="4770438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0501" name="Oval 20"/>
            <p:cNvSpPr>
              <a:spLocks noChangeAspect="1" noChangeArrowheads="1"/>
            </p:cNvSpPr>
            <p:nvPr/>
          </p:nvSpPr>
          <p:spPr bwMode="auto">
            <a:xfrm>
              <a:off x="5322888" y="4770438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0502" name="Oval 21"/>
            <p:cNvSpPr>
              <a:spLocks noChangeAspect="1" noChangeArrowheads="1"/>
            </p:cNvSpPr>
            <p:nvPr/>
          </p:nvSpPr>
          <p:spPr bwMode="auto">
            <a:xfrm>
              <a:off x="6054725" y="4038600"/>
              <a:ext cx="366713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0503" name="Oval 22"/>
            <p:cNvSpPr>
              <a:spLocks noChangeAspect="1" noChangeArrowheads="1"/>
            </p:cNvSpPr>
            <p:nvPr/>
          </p:nvSpPr>
          <p:spPr bwMode="auto">
            <a:xfrm>
              <a:off x="6054725" y="5502275"/>
              <a:ext cx="366713" cy="366713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20504" name="AutoShape 23"/>
            <p:cNvCxnSpPr>
              <a:cxnSpLocks noChangeAspect="1" noChangeShapeType="1"/>
              <a:stCxn id="20502" idx="3"/>
              <a:endCxn id="20501" idx="7"/>
            </p:cNvCxnSpPr>
            <p:nvPr/>
          </p:nvCxnSpPr>
          <p:spPr bwMode="auto">
            <a:xfrm flipH="1">
              <a:off x="5634038" y="4357688"/>
              <a:ext cx="474662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05" name="AutoShape 24"/>
            <p:cNvCxnSpPr>
              <a:cxnSpLocks noChangeAspect="1" noChangeShapeType="1"/>
              <a:stCxn id="20503" idx="1"/>
              <a:endCxn id="20501" idx="5"/>
            </p:cNvCxnSpPr>
            <p:nvPr/>
          </p:nvCxnSpPr>
          <p:spPr bwMode="auto">
            <a:xfrm flipH="1" flipV="1">
              <a:off x="5634038" y="5089525"/>
              <a:ext cx="474662" cy="45878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06" name="AutoShape 25"/>
            <p:cNvCxnSpPr>
              <a:cxnSpLocks noChangeAspect="1" noChangeShapeType="1"/>
              <a:stCxn id="20503" idx="7"/>
              <a:endCxn id="20500" idx="3"/>
            </p:cNvCxnSpPr>
            <p:nvPr/>
          </p:nvCxnSpPr>
          <p:spPr bwMode="auto">
            <a:xfrm flipV="1">
              <a:off x="6365875" y="5089525"/>
              <a:ext cx="474663" cy="458788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07" name="AutoShape 26"/>
            <p:cNvCxnSpPr>
              <a:cxnSpLocks noChangeAspect="1" noChangeShapeType="1"/>
              <a:stCxn id="20502" idx="5"/>
              <a:endCxn id="20500" idx="1"/>
            </p:cNvCxnSpPr>
            <p:nvPr/>
          </p:nvCxnSpPr>
          <p:spPr bwMode="auto">
            <a:xfrm>
              <a:off x="6365875" y="4357688"/>
              <a:ext cx="474663" cy="458787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08" name="AutoShape 27"/>
            <p:cNvCxnSpPr>
              <a:cxnSpLocks noChangeAspect="1" noChangeShapeType="1"/>
              <a:stCxn id="20502" idx="4"/>
              <a:endCxn id="20503" idx="0"/>
            </p:cNvCxnSpPr>
            <p:nvPr/>
          </p:nvCxnSpPr>
          <p:spPr bwMode="auto">
            <a:xfrm>
              <a:off x="6235700" y="4411663"/>
              <a:ext cx="0" cy="1082675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509" name="Oval 28"/>
            <p:cNvSpPr>
              <a:spLocks noChangeAspect="1" noChangeArrowheads="1"/>
            </p:cNvSpPr>
            <p:nvPr/>
          </p:nvSpPr>
          <p:spPr bwMode="auto">
            <a:xfrm>
              <a:off x="8037513" y="4770438"/>
              <a:ext cx="366712" cy="366712"/>
            </a:xfrm>
            <a:prstGeom prst="ellipse">
              <a:avLst/>
            </a:prstGeom>
            <a:solidFill>
              <a:schemeClr val="folHlink"/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2400" i="0">
                <a:solidFill>
                  <a:srgbClr val="2F2B20"/>
                </a:solidFill>
                <a:latin typeface="Tahoma" charset="0"/>
                <a:ea typeface="ＭＳ Ｐゴシック" charset="0"/>
                <a:cs typeface="+mn-cs"/>
              </a:endParaRPr>
            </a:p>
          </p:txBody>
        </p:sp>
        <p:cxnSp>
          <p:nvCxnSpPr>
            <p:cNvPr id="20510" name="AutoShape 29"/>
            <p:cNvCxnSpPr>
              <a:cxnSpLocks noChangeAspect="1" noChangeShapeType="1"/>
              <a:stCxn id="20500" idx="6"/>
              <a:endCxn id="20509" idx="2"/>
            </p:cNvCxnSpPr>
            <p:nvPr/>
          </p:nvCxnSpPr>
          <p:spPr bwMode="auto">
            <a:xfrm>
              <a:off x="7159625" y="4953000"/>
              <a:ext cx="869950" cy="0"/>
            </a:xfrm>
            <a:prstGeom prst="straightConnector1">
              <a:avLst/>
            </a:prstGeom>
            <a:noFill/>
            <a:ln w="1905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11" name="AutoShape 30"/>
            <p:cNvCxnSpPr>
              <a:cxnSpLocks noChangeAspect="1" noChangeShapeType="1"/>
              <a:stCxn id="20503" idx="6"/>
              <a:endCxn id="20509" idx="3"/>
            </p:cNvCxnSpPr>
            <p:nvPr/>
          </p:nvCxnSpPr>
          <p:spPr bwMode="auto">
            <a:xfrm flipV="1">
              <a:off x="6429375" y="5092700"/>
              <a:ext cx="1660525" cy="592138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12" name="AutoShape 31"/>
            <p:cNvCxnSpPr>
              <a:cxnSpLocks noChangeAspect="1" noChangeShapeType="1"/>
              <a:stCxn id="20509" idx="1"/>
              <a:endCxn id="20502" idx="6"/>
            </p:cNvCxnSpPr>
            <p:nvPr/>
          </p:nvCxnSpPr>
          <p:spPr bwMode="auto">
            <a:xfrm flipH="1" flipV="1">
              <a:off x="6429375" y="4221163"/>
              <a:ext cx="1660525" cy="592137"/>
            </a:xfrm>
            <a:prstGeom prst="straightConnector1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509331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4" name="Group 2"/>
          <p:cNvGrpSpPr>
            <a:grpSpLocks/>
          </p:cNvGrpSpPr>
          <p:nvPr/>
        </p:nvGrpSpPr>
        <p:grpSpPr bwMode="auto">
          <a:xfrm>
            <a:off x="444500" y="1300163"/>
            <a:ext cx="3289300" cy="3144837"/>
            <a:chOff x="280" y="1795"/>
            <a:chExt cx="2072" cy="1981"/>
          </a:xfrm>
        </p:grpSpPr>
        <p:sp>
          <p:nvSpPr>
            <p:cNvPr id="33810" name="Oval 3"/>
            <p:cNvSpPr>
              <a:spLocks noChangeAspect="1" noChangeArrowheads="1"/>
            </p:cNvSpPr>
            <p:nvPr/>
          </p:nvSpPr>
          <p:spPr bwMode="auto">
            <a:xfrm>
              <a:off x="1187" y="3021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11" name="Oval 4"/>
            <p:cNvSpPr>
              <a:spLocks noChangeAspect="1" noChangeArrowheads="1"/>
            </p:cNvSpPr>
            <p:nvPr/>
          </p:nvSpPr>
          <p:spPr bwMode="auto">
            <a:xfrm>
              <a:off x="514" y="3165"/>
              <a:ext cx="48" cy="4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12" name="Oval 5"/>
            <p:cNvSpPr>
              <a:spLocks noChangeAspect="1" noChangeArrowheads="1"/>
            </p:cNvSpPr>
            <p:nvPr/>
          </p:nvSpPr>
          <p:spPr bwMode="auto">
            <a:xfrm>
              <a:off x="2149" y="2877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13" name="Oval 6"/>
            <p:cNvSpPr>
              <a:spLocks noChangeAspect="1" noChangeArrowheads="1"/>
            </p:cNvSpPr>
            <p:nvPr/>
          </p:nvSpPr>
          <p:spPr bwMode="auto">
            <a:xfrm>
              <a:off x="947" y="3454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14" name="Oval 7"/>
            <p:cNvSpPr>
              <a:spLocks noChangeAspect="1" noChangeArrowheads="1"/>
            </p:cNvSpPr>
            <p:nvPr/>
          </p:nvSpPr>
          <p:spPr bwMode="auto">
            <a:xfrm>
              <a:off x="1596" y="3502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15" name="Oval 8"/>
            <p:cNvSpPr>
              <a:spLocks noChangeAspect="1" noChangeArrowheads="1"/>
            </p:cNvSpPr>
            <p:nvPr/>
          </p:nvSpPr>
          <p:spPr bwMode="auto">
            <a:xfrm>
              <a:off x="1668" y="2588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16" name="Text Box 9"/>
            <p:cNvSpPr txBox="1">
              <a:spLocks noChangeAspect="1" noChangeArrowheads="1"/>
            </p:cNvSpPr>
            <p:nvPr/>
          </p:nvSpPr>
          <p:spPr bwMode="auto">
            <a:xfrm>
              <a:off x="1253" y="1795"/>
              <a:ext cx="20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s</a:t>
              </a:r>
            </a:p>
          </p:txBody>
        </p:sp>
        <p:sp>
          <p:nvSpPr>
            <p:cNvPr id="33817" name="Text Box 10"/>
            <p:cNvSpPr txBox="1">
              <a:spLocks noChangeAspect="1" noChangeArrowheads="1"/>
            </p:cNvSpPr>
            <p:nvPr/>
          </p:nvSpPr>
          <p:spPr bwMode="auto">
            <a:xfrm>
              <a:off x="544" y="2084"/>
              <a:ext cx="2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a</a:t>
              </a:r>
            </a:p>
          </p:txBody>
        </p:sp>
        <p:sp>
          <p:nvSpPr>
            <p:cNvPr id="33818" name="Text Box 11"/>
            <p:cNvSpPr txBox="1">
              <a:spLocks noChangeAspect="1" noChangeArrowheads="1"/>
            </p:cNvSpPr>
            <p:nvPr/>
          </p:nvSpPr>
          <p:spPr bwMode="auto">
            <a:xfrm>
              <a:off x="280" y="2559"/>
              <a:ext cx="2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c</a:t>
              </a:r>
            </a:p>
          </p:txBody>
        </p:sp>
        <p:sp>
          <p:nvSpPr>
            <p:cNvPr id="33819" name="Text Box 12"/>
            <p:cNvSpPr txBox="1">
              <a:spLocks noChangeAspect="1" noChangeArrowheads="1"/>
            </p:cNvSpPr>
            <p:nvPr/>
          </p:nvSpPr>
          <p:spPr bwMode="auto">
            <a:xfrm>
              <a:off x="418" y="3112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h</a:t>
              </a:r>
            </a:p>
          </p:txBody>
        </p:sp>
        <p:sp>
          <p:nvSpPr>
            <p:cNvPr id="33820" name="Text Box 13"/>
            <p:cNvSpPr txBox="1">
              <a:spLocks noChangeAspect="1" noChangeArrowheads="1"/>
            </p:cNvSpPr>
            <p:nvPr/>
          </p:nvSpPr>
          <p:spPr bwMode="auto">
            <a:xfrm>
              <a:off x="850" y="3430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k</a:t>
              </a:r>
            </a:p>
          </p:txBody>
        </p:sp>
        <p:sp>
          <p:nvSpPr>
            <p:cNvPr id="33821" name="Text Box 14"/>
            <p:cNvSpPr txBox="1">
              <a:spLocks noChangeAspect="1" noChangeArrowheads="1"/>
            </p:cNvSpPr>
            <p:nvPr/>
          </p:nvSpPr>
          <p:spPr bwMode="auto">
            <a:xfrm>
              <a:off x="888" y="2631"/>
              <a:ext cx="19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f</a:t>
              </a:r>
            </a:p>
          </p:txBody>
        </p:sp>
        <p:sp>
          <p:nvSpPr>
            <p:cNvPr id="33822" name="Text Box 15"/>
            <p:cNvSpPr txBox="1">
              <a:spLocks noChangeAspect="1" noChangeArrowheads="1"/>
            </p:cNvSpPr>
            <p:nvPr/>
          </p:nvSpPr>
          <p:spPr bwMode="auto">
            <a:xfrm>
              <a:off x="1223" y="2944"/>
              <a:ext cx="18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i</a:t>
              </a:r>
            </a:p>
          </p:txBody>
        </p:sp>
        <p:sp>
          <p:nvSpPr>
            <p:cNvPr id="33823" name="Text Box 16"/>
            <p:cNvSpPr txBox="1">
              <a:spLocks noChangeAspect="1" noChangeArrowheads="1"/>
            </p:cNvSpPr>
            <p:nvPr/>
          </p:nvSpPr>
          <p:spPr bwMode="auto">
            <a:xfrm>
              <a:off x="2045" y="3232"/>
              <a:ext cx="30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m</a:t>
              </a:r>
            </a:p>
          </p:txBody>
        </p:sp>
        <p:sp>
          <p:nvSpPr>
            <p:cNvPr id="33824" name="Text Box 17"/>
            <p:cNvSpPr txBox="1">
              <a:spLocks noChangeAspect="1" noChangeArrowheads="1"/>
            </p:cNvSpPr>
            <p:nvPr/>
          </p:nvSpPr>
          <p:spPr bwMode="auto">
            <a:xfrm>
              <a:off x="2169" y="2785"/>
              <a:ext cx="18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j</a:t>
              </a:r>
            </a:p>
          </p:txBody>
        </p:sp>
        <p:sp>
          <p:nvSpPr>
            <p:cNvPr id="33825" name="Text Box 18"/>
            <p:cNvSpPr txBox="1">
              <a:spLocks noChangeAspect="1" noChangeArrowheads="1"/>
            </p:cNvSpPr>
            <p:nvPr/>
          </p:nvSpPr>
          <p:spPr bwMode="auto">
            <a:xfrm>
              <a:off x="2122" y="2288"/>
              <a:ext cx="2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e</a:t>
              </a:r>
            </a:p>
          </p:txBody>
        </p:sp>
        <p:sp>
          <p:nvSpPr>
            <p:cNvPr id="33826" name="Text Box 19"/>
            <p:cNvSpPr txBox="1">
              <a:spLocks noChangeAspect="1" noChangeArrowheads="1"/>
            </p:cNvSpPr>
            <p:nvPr/>
          </p:nvSpPr>
          <p:spPr bwMode="auto">
            <a:xfrm>
              <a:off x="1884" y="199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b</a:t>
              </a:r>
            </a:p>
          </p:txBody>
        </p:sp>
        <p:sp>
          <p:nvSpPr>
            <p:cNvPr id="33827" name="Text Box 20"/>
            <p:cNvSpPr txBox="1">
              <a:spLocks noChangeAspect="1" noChangeArrowheads="1"/>
            </p:cNvSpPr>
            <p:nvPr/>
          </p:nvSpPr>
          <p:spPr bwMode="auto">
            <a:xfrm>
              <a:off x="1718" y="2468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g</a:t>
              </a:r>
            </a:p>
          </p:txBody>
        </p:sp>
        <p:sp>
          <p:nvSpPr>
            <p:cNvPr id="33828" name="Text Box 21"/>
            <p:cNvSpPr txBox="1">
              <a:spLocks noChangeAspect="1" noChangeArrowheads="1"/>
            </p:cNvSpPr>
            <p:nvPr/>
          </p:nvSpPr>
          <p:spPr bwMode="auto">
            <a:xfrm>
              <a:off x="1237" y="2324"/>
              <a:ext cx="23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d</a:t>
              </a:r>
            </a:p>
          </p:txBody>
        </p:sp>
        <p:sp>
          <p:nvSpPr>
            <p:cNvPr id="33829" name="Line 22"/>
            <p:cNvSpPr>
              <a:spLocks noChangeAspect="1" noChangeShapeType="1"/>
            </p:cNvSpPr>
            <p:nvPr/>
          </p:nvSpPr>
          <p:spPr bwMode="auto">
            <a:xfrm flipH="1">
              <a:off x="682" y="1963"/>
              <a:ext cx="625" cy="241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0" name="Line 23"/>
            <p:cNvSpPr>
              <a:spLocks noChangeAspect="1" noChangeShapeType="1"/>
            </p:cNvSpPr>
            <p:nvPr/>
          </p:nvSpPr>
          <p:spPr bwMode="auto">
            <a:xfrm flipH="1">
              <a:off x="1235" y="1962"/>
              <a:ext cx="72" cy="505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1" name="Line 24"/>
            <p:cNvSpPr>
              <a:spLocks noChangeAspect="1" noChangeShapeType="1"/>
            </p:cNvSpPr>
            <p:nvPr/>
          </p:nvSpPr>
          <p:spPr bwMode="auto">
            <a:xfrm>
              <a:off x="1307" y="1963"/>
              <a:ext cx="361" cy="625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2" name="Line 25"/>
            <p:cNvSpPr>
              <a:spLocks noChangeAspect="1" noChangeShapeType="1"/>
            </p:cNvSpPr>
            <p:nvPr/>
          </p:nvSpPr>
          <p:spPr bwMode="auto">
            <a:xfrm>
              <a:off x="1307" y="1963"/>
              <a:ext cx="553" cy="145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3" name="Line 26"/>
            <p:cNvSpPr>
              <a:spLocks noChangeAspect="1" noChangeShapeType="1"/>
            </p:cNvSpPr>
            <p:nvPr/>
          </p:nvSpPr>
          <p:spPr bwMode="auto">
            <a:xfrm flipH="1">
              <a:off x="1692" y="2108"/>
              <a:ext cx="192" cy="48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4" name="Line 27"/>
            <p:cNvSpPr>
              <a:spLocks noChangeAspect="1" noChangeShapeType="1"/>
            </p:cNvSpPr>
            <p:nvPr/>
          </p:nvSpPr>
          <p:spPr bwMode="auto">
            <a:xfrm flipV="1">
              <a:off x="1211" y="2636"/>
              <a:ext cx="457" cy="409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5" name="Line 28"/>
            <p:cNvSpPr>
              <a:spLocks noChangeAspect="1" noChangeShapeType="1"/>
            </p:cNvSpPr>
            <p:nvPr/>
          </p:nvSpPr>
          <p:spPr bwMode="auto">
            <a:xfrm flipV="1">
              <a:off x="1235" y="2396"/>
              <a:ext cx="866" cy="96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6" name="Line 29"/>
            <p:cNvSpPr>
              <a:spLocks noChangeAspect="1" noChangeShapeType="1"/>
            </p:cNvSpPr>
            <p:nvPr/>
          </p:nvSpPr>
          <p:spPr bwMode="auto">
            <a:xfrm>
              <a:off x="1908" y="2108"/>
              <a:ext cx="217" cy="26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7" name="Line 30"/>
            <p:cNvSpPr>
              <a:spLocks noChangeAspect="1" noChangeShapeType="1"/>
            </p:cNvSpPr>
            <p:nvPr/>
          </p:nvSpPr>
          <p:spPr bwMode="auto">
            <a:xfrm>
              <a:off x="1692" y="2636"/>
              <a:ext cx="457" cy="21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8" name="Line 31"/>
            <p:cNvSpPr>
              <a:spLocks noChangeAspect="1" noChangeShapeType="1"/>
            </p:cNvSpPr>
            <p:nvPr/>
          </p:nvSpPr>
          <p:spPr bwMode="auto">
            <a:xfrm>
              <a:off x="2125" y="2396"/>
              <a:ext cx="48" cy="45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39" name="Line 32"/>
            <p:cNvSpPr>
              <a:spLocks noChangeAspect="1" noChangeShapeType="1"/>
            </p:cNvSpPr>
            <p:nvPr/>
          </p:nvSpPr>
          <p:spPr bwMode="auto">
            <a:xfrm>
              <a:off x="1235" y="2516"/>
              <a:ext cx="769" cy="77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0" name="Line 33"/>
            <p:cNvSpPr>
              <a:spLocks noChangeAspect="1" noChangeShapeType="1"/>
            </p:cNvSpPr>
            <p:nvPr/>
          </p:nvSpPr>
          <p:spPr bwMode="auto">
            <a:xfrm flipH="1">
              <a:off x="875" y="2492"/>
              <a:ext cx="360" cy="217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1" name="Line 34"/>
            <p:cNvSpPr>
              <a:spLocks noChangeAspect="1" noChangeShapeType="1"/>
            </p:cNvSpPr>
            <p:nvPr/>
          </p:nvSpPr>
          <p:spPr bwMode="auto">
            <a:xfrm>
              <a:off x="658" y="2228"/>
              <a:ext cx="192" cy="481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2" name="Line 35"/>
            <p:cNvSpPr>
              <a:spLocks noChangeAspect="1" noChangeShapeType="1"/>
            </p:cNvSpPr>
            <p:nvPr/>
          </p:nvSpPr>
          <p:spPr bwMode="auto">
            <a:xfrm flipH="1">
              <a:off x="418" y="2228"/>
              <a:ext cx="240" cy="3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3" name="Line 36"/>
            <p:cNvSpPr>
              <a:spLocks noChangeAspect="1" noChangeShapeType="1"/>
            </p:cNvSpPr>
            <p:nvPr/>
          </p:nvSpPr>
          <p:spPr bwMode="auto">
            <a:xfrm>
              <a:off x="394" y="2661"/>
              <a:ext cx="769" cy="36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4" name="Line 37"/>
            <p:cNvSpPr>
              <a:spLocks noChangeAspect="1" noChangeShapeType="1"/>
            </p:cNvSpPr>
            <p:nvPr/>
          </p:nvSpPr>
          <p:spPr bwMode="auto">
            <a:xfrm flipH="1">
              <a:off x="995" y="3045"/>
              <a:ext cx="216" cy="409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5" name="Line 38"/>
            <p:cNvSpPr>
              <a:spLocks noChangeAspect="1" noChangeShapeType="1"/>
            </p:cNvSpPr>
            <p:nvPr/>
          </p:nvSpPr>
          <p:spPr bwMode="auto">
            <a:xfrm>
              <a:off x="1211" y="3045"/>
              <a:ext cx="385" cy="45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6" name="Line 39"/>
            <p:cNvSpPr>
              <a:spLocks noChangeAspect="1" noChangeShapeType="1"/>
            </p:cNvSpPr>
            <p:nvPr/>
          </p:nvSpPr>
          <p:spPr bwMode="auto">
            <a:xfrm flipH="1">
              <a:off x="586" y="3045"/>
              <a:ext cx="625" cy="12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7" name="Line 40"/>
            <p:cNvSpPr>
              <a:spLocks noChangeAspect="1" noChangeShapeType="1"/>
            </p:cNvSpPr>
            <p:nvPr/>
          </p:nvSpPr>
          <p:spPr bwMode="auto">
            <a:xfrm flipH="1">
              <a:off x="1644" y="3310"/>
              <a:ext cx="384" cy="21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8" name="Line 41"/>
            <p:cNvSpPr>
              <a:spLocks noChangeAspect="1" noChangeShapeType="1"/>
            </p:cNvSpPr>
            <p:nvPr/>
          </p:nvSpPr>
          <p:spPr bwMode="auto">
            <a:xfrm flipV="1">
              <a:off x="2052" y="2925"/>
              <a:ext cx="145" cy="38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49" name="Line 42"/>
            <p:cNvSpPr>
              <a:spLocks noChangeAspect="1" noChangeShapeType="1"/>
            </p:cNvSpPr>
            <p:nvPr/>
          </p:nvSpPr>
          <p:spPr bwMode="auto">
            <a:xfrm flipH="1" flipV="1">
              <a:off x="1692" y="2661"/>
              <a:ext cx="481" cy="24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0" name="Line 43"/>
            <p:cNvSpPr>
              <a:spLocks noChangeAspect="1" noChangeShapeType="1"/>
            </p:cNvSpPr>
            <p:nvPr/>
          </p:nvSpPr>
          <p:spPr bwMode="auto">
            <a:xfrm flipH="1" flipV="1">
              <a:off x="875" y="2757"/>
              <a:ext cx="336" cy="2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1" name="Line 44"/>
            <p:cNvSpPr>
              <a:spLocks noChangeAspect="1" noChangeShapeType="1"/>
            </p:cNvSpPr>
            <p:nvPr/>
          </p:nvSpPr>
          <p:spPr bwMode="auto">
            <a:xfrm flipH="1">
              <a:off x="2028" y="2901"/>
              <a:ext cx="145" cy="38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2" name="Line 45"/>
            <p:cNvSpPr>
              <a:spLocks noChangeAspect="1" noChangeShapeType="1"/>
            </p:cNvSpPr>
            <p:nvPr/>
          </p:nvSpPr>
          <p:spPr bwMode="auto">
            <a:xfrm flipV="1">
              <a:off x="1620" y="2685"/>
              <a:ext cx="48" cy="841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3" name="Line 46"/>
            <p:cNvSpPr>
              <a:spLocks noChangeAspect="1" noChangeShapeType="1"/>
            </p:cNvSpPr>
            <p:nvPr/>
          </p:nvSpPr>
          <p:spPr bwMode="auto">
            <a:xfrm flipH="1" flipV="1">
              <a:off x="1019" y="3502"/>
              <a:ext cx="601" cy="2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4" name="Line 47"/>
            <p:cNvSpPr>
              <a:spLocks noChangeAspect="1" noChangeShapeType="1"/>
            </p:cNvSpPr>
            <p:nvPr/>
          </p:nvSpPr>
          <p:spPr bwMode="auto">
            <a:xfrm flipV="1">
              <a:off x="850" y="2011"/>
              <a:ext cx="409" cy="722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5" name="Line 48"/>
            <p:cNvSpPr>
              <a:spLocks noChangeAspect="1" noChangeShapeType="1"/>
            </p:cNvSpPr>
            <p:nvPr/>
          </p:nvSpPr>
          <p:spPr bwMode="auto">
            <a:xfrm>
              <a:off x="538" y="3189"/>
              <a:ext cx="409" cy="26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6" name="Line 49"/>
            <p:cNvSpPr>
              <a:spLocks noChangeAspect="1" noChangeShapeType="1"/>
            </p:cNvSpPr>
            <p:nvPr/>
          </p:nvSpPr>
          <p:spPr bwMode="auto">
            <a:xfrm>
              <a:off x="394" y="2661"/>
              <a:ext cx="120" cy="50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7" name="Line 50"/>
            <p:cNvSpPr>
              <a:spLocks noChangeAspect="1" noChangeShapeType="1"/>
            </p:cNvSpPr>
            <p:nvPr/>
          </p:nvSpPr>
          <p:spPr bwMode="auto">
            <a:xfrm>
              <a:off x="394" y="2661"/>
              <a:ext cx="432" cy="72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8" name="Oval 51"/>
            <p:cNvSpPr>
              <a:spLocks noChangeAspect="1" noChangeArrowheads="1"/>
            </p:cNvSpPr>
            <p:nvPr/>
          </p:nvSpPr>
          <p:spPr bwMode="auto">
            <a:xfrm>
              <a:off x="1283" y="1939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59" name="Line 52"/>
            <p:cNvSpPr>
              <a:spLocks noChangeAspect="1" noChangeShapeType="1"/>
            </p:cNvSpPr>
            <p:nvPr/>
          </p:nvSpPr>
          <p:spPr bwMode="auto">
            <a:xfrm>
              <a:off x="1307" y="1963"/>
              <a:ext cx="0" cy="0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60" name="Oval 53"/>
            <p:cNvSpPr>
              <a:spLocks noChangeAspect="1" noChangeArrowheads="1"/>
            </p:cNvSpPr>
            <p:nvPr/>
          </p:nvSpPr>
          <p:spPr bwMode="auto">
            <a:xfrm>
              <a:off x="634" y="2204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61" name="Oval 54"/>
            <p:cNvSpPr>
              <a:spLocks noChangeAspect="1" noChangeArrowheads="1"/>
            </p:cNvSpPr>
            <p:nvPr/>
          </p:nvSpPr>
          <p:spPr bwMode="auto">
            <a:xfrm>
              <a:off x="1211" y="2468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62" name="Oval 55"/>
            <p:cNvSpPr>
              <a:spLocks noChangeAspect="1" noChangeArrowheads="1"/>
            </p:cNvSpPr>
            <p:nvPr/>
          </p:nvSpPr>
          <p:spPr bwMode="auto">
            <a:xfrm>
              <a:off x="1860" y="2084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63" name="Oval 56"/>
            <p:cNvSpPr>
              <a:spLocks noChangeAspect="1" noChangeArrowheads="1"/>
            </p:cNvSpPr>
            <p:nvPr/>
          </p:nvSpPr>
          <p:spPr bwMode="auto">
            <a:xfrm>
              <a:off x="370" y="2636"/>
              <a:ext cx="48" cy="49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64" name="Oval 57"/>
            <p:cNvSpPr>
              <a:spLocks noChangeAspect="1" noChangeArrowheads="1"/>
            </p:cNvSpPr>
            <p:nvPr/>
          </p:nvSpPr>
          <p:spPr bwMode="auto">
            <a:xfrm>
              <a:off x="826" y="2709"/>
              <a:ext cx="49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65" name="Oval 58"/>
            <p:cNvSpPr>
              <a:spLocks noChangeAspect="1" noChangeArrowheads="1"/>
            </p:cNvSpPr>
            <p:nvPr/>
          </p:nvSpPr>
          <p:spPr bwMode="auto">
            <a:xfrm>
              <a:off x="2101" y="2372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866" name="Oval 59"/>
            <p:cNvSpPr>
              <a:spLocks noChangeAspect="1" noChangeArrowheads="1"/>
            </p:cNvSpPr>
            <p:nvPr/>
          </p:nvSpPr>
          <p:spPr bwMode="auto">
            <a:xfrm>
              <a:off x="2004" y="3286"/>
              <a:ext cx="48" cy="48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</p:grpSp>
      <p:sp>
        <p:nvSpPr>
          <p:cNvPr id="481340" name="Rectangle 60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800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We know </a:t>
            </a:r>
            <a:r>
              <a:rPr lang="en-US" altLang="en-US" sz="3000" i="0">
                <a:solidFill>
                  <a:srgbClr val="FF0000"/>
                </a:solidFill>
                <a:cs typeface="+mn-cs"/>
              </a:rPr>
              <a:t>found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 nodes are reachable from s because we have traced out a path. </a:t>
            </a:r>
          </a:p>
        </p:txBody>
      </p:sp>
      <p:sp>
        <p:nvSpPr>
          <p:cNvPr id="481341" name="Rectangle 61"/>
          <p:cNvSpPr>
            <a:spLocks noChangeArrowheads="1"/>
          </p:cNvSpPr>
          <p:nvPr/>
        </p:nvSpPr>
        <p:spPr bwMode="auto">
          <a:xfrm>
            <a:off x="4454525" y="2806700"/>
            <a:ext cx="4452938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800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If a node has been </a:t>
            </a:r>
            <a:r>
              <a:rPr lang="en-US" altLang="en-US" sz="3000" i="0">
                <a:solidFill>
                  <a:srgbClr val="FF0000"/>
                </a:solidFill>
                <a:cs typeface="+mn-cs"/>
              </a:rPr>
              <a:t>handled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, </a:t>
            </a:r>
            <a:br>
              <a:rPr lang="en-US" altLang="en-US" sz="3000" i="0">
                <a:solidFill>
                  <a:srgbClr val="FFFFFF"/>
                </a:solidFill>
                <a:cs typeface="+mn-cs"/>
              </a:rPr>
            </a:br>
            <a:r>
              <a:rPr lang="en-US" altLang="en-US" sz="3000" i="0">
                <a:solidFill>
                  <a:srgbClr val="FFFFFF"/>
                </a:solidFill>
                <a:cs typeface="+mn-cs"/>
              </a:rPr>
              <a:t>then all of its neighbors </a:t>
            </a:r>
            <a:br>
              <a:rPr lang="en-US" altLang="en-US" sz="3000" i="0">
                <a:solidFill>
                  <a:srgbClr val="FFFFFF"/>
                </a:solidFill>
                <a:cs typeface="+mn-cs"/>
              </a:rPr>
            </a:br>
            <a:r>
              <a:rPr lang="en-US" altLang="en-US" sz="3000" i="0">
                <a:solidFill>
                  <a:srgbClr val="FFFFFF"/>
                </a:solidFill>
                <a:cs typeface="+mn-cs"/>
              </a:rPr>
              <a:t>have been </a:t>
            </a:r>
            <a:r>
              <a:rPr lang="en-US" altLang="en-US" sz="3000" i="0">
                <a:solidFill>
                  <a:srgbClr val="FF0000"/>
                </a:solidFill>
                <a:cs typeface="+mn-cs"/>
              </a:rPr>
              <a:t>found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. </a:t>
            </a:r>
          </a:p>
        </p:txBody>
      </p:sp>
      <p:sp>
        <p:nvSpPr>
          <p:cNvPr id="33797" name="Rectangle 62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 i="0">
                <a:solidFill>
                  <a:srgbClr val="FFFF00"/>
                </a:solidFill>
                <a:cs typeface="+mn-cs"/>
              </a:rPr>
              <a:t>Graph Search</a:t>
            </a:r>
          </a:p>
        </p:txBody>
      </p:sp>
      <p:grpSp>
        <p:nvGrpSpPr>
          <p:cNvPr id="481343" name="Group 63"/>
          <p:cNvGrpSpPr>
            <a:grpSpLocks/>
          </p:cNvGrpSpPr>
          <p:nvPr/>
        </p:nvGrpSpPr>
        <p:grpSpPr bwMode="auto">
          <a:xfrm>
            <a:off x="3175000" y="1235075"/>
            <a:ext cx="1076325" cy="1720850"/>
            <a:chOff x="2000" y="1746"/>
            <a:chExt cx="678" cy="1084"/>
          </a:xfrm>
        </p:grpSpPr>
        <p:grpSp>
          <p:nvGrpSpPr>
            <p:cNvPr id="33800" name="Group 64"/>
            <p:cNvGrpSpPr>
              <a:grpSpLocks/>
            </p:cNvGrpSpPr>
            <p:nvPr/>
          </p:nvGrpSpPr>
          <p:grpSpPr bwMode="auto">
            <a:xfrm>
              <a:off x="2166" y="1746"/>
              <a:ext cx="512" cy="1084"/>
              <a:chOff x="2166" y="1746"/>
              <a:chExt cx="512" cy="1084"/>
            </a:xfrm>
          </p:grpSpPr>
          <p:grpSp>
            <p:nvGrpSpPr>
              <p:cNvPr id="33802" name="Group 65"/>
              <p:cNvGrpSpPr>
                <a:grpSpLocks/>
              </p:cNvGrpSpPr>
              <p:nvPr/>
            </p:nvGrpSpPr>
            <p:grpSpPr bwMode="auto">
              <a:xfrm rot="21072228" flipH="1">
                <a:off x="2166" y="1812"/>
                <a:ext cx="512" cy="1018"/>
                <a:chOff x="2545" y="2054"/>
                <a:chExt cx="512" cy="1018"/>
              </a:xfrm>
            </p:grpSpPr>
            <p:sp>
              <p:nvSpPr>
                <p:cNvPr id="33804" name="Freeform 66"/>
                <p:cNvSpPr>
                  <a:spLocks/>
                </p:cNvSpPr>
                <p:nvPr/>
              </p:nvSpPr>
              <p:spPr bwMode="auto">
                <a:xfrm>
                  <a:off x="2708" y="2111"/>
                  <a:ext cx="200" cy="222"/>
                </a:xfrm>
                <a:custGeom>
                  <a:avLst/>
                  <a:gdLst>
                    <a:gd name="T0" fmla="*/ 104 w 601"/>
                    <a:gd name="T1" fmla="*/ 51 h 667"/>
                    <a:gd name="T2" fmla="*/ 87 w 601"/>
                    <a:gd name="T3" fmla="*/ 28 h 667"/>
                    <a:gd name="T4" fmla="*/ 62 w 601"/>
                    <a:gd name="T5" fmla="*/ 11 h 667"/>
                    <a:gd name="T6" fmla="*/ 40 w 601"/>
                    <a:gd name="T7" fmla="*/ 0 h 667"/>
                    <a:gd name="T8" fmla="*/ 23 w 601"/>
                    <a:gd name="T9" fmla="*/ 3 h 667"/>
                    <a:gd name="T10" fmla="*/ 10 w 601"/>
                    <a:gd name="T11" fmla="*/ 16 h 667"/>
                    <a:gd name="T12" fmla="*/ 0 w 601"/>
                    <a:gd name="T13" fmla="*/ 54 h 667"/>
                    <a:gd name="T14" fmla="*/ 4 w 601"/>
                    <a:gd name="T15" fmla="*/ 99 h 667"/>
                    <a:gd name="T16" fmla="*/ 14 w 601"/>
                    <a:gd name="T17" fmla="*/ 141 h 667"/>
                    <a:gd name="T18" fmla="*/ 26 w 601"/>
                    <a:gd name="T19" fmla="*/ 174 h 667"/>
                    <a:gd name="T20" fmla="*/ 48 w 601"/>
                    <a:gd name="T21" fmla="*/ 208 h 667"/>
                    <a:gd name="T22" fmla="*/ 67 w 601"/>
                    <a:gd name="T23" fmla="*/ 222 h 667"/>
                    <a:gd name="T24" fmla="*/ 93 w 601"/>
                    <a:gd name="T25" fmla="*/ 222 h 667"/>
                    <a:gd name="T26" fmla="*/ 118 w 601"/>
                    <a:gd name="T27" fmla="*/ 212 h 667"/>
                    <a:gd name="T28" fmla="*/ 132 w 601"/>
                    <a:gd name="T29" fmla="*/ 188 h 667"/>
                    <a:gd name="T30" fmla="*/ 139 w 601"/>
                    <a:gd name="T31" fmla="*/ 157 h 667"/>
                    <a:gd name="T32" fmla="*/ 136 w 601"/>
                    <a:gd name="T33" fmla="*/ 118 h 667"/>
                    <a:gd name="T34" fmla="*/ 197 w 601"/>
                    <a:gd name="T35" fmla="*/ 122 h 667"/>
                    <a:gd name="T36" fmla="*/ 200 w 601"/>
                    <a:gd name="T37" fmla="*/ 106 h 667"/>
                    <a:gd name="T38" fmla="*/ 130 w 601"/>
                    <a:gd name="T39" fmla="*/ 99 h 667"/>
                    <a:gd name="T40" fmla="*/ 113 w 601"/>
                    <a:gd name="T41" fmla="*/ 59 h 667"/>
                    <a:gd name="T42" fmla="*/ 104 w 601"/>
                    <a:gd name="T43" fmla="*/ 51 h 66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601" h="667">
                      <a:moveTo>
                        <a:pt x="313" y="154"/>
                      </a:moveTo>
                      <a:lnTo>
                        <a:pt x="260" y="85"/>
                      </a:lnTo>
                      <a:lnTo>
                        <a:pt x="187" y="34"/>
                      </a:lnTo>
                      <a:lnTo>
                        <a:pt x="121" y="0"/>
                      </a:lnTo>
                      <a:lnTo>
                        <a:pt x="68" y="9"/>
                      </a:lnTo>
                      <a:lnTo>
                        <a:pt x="30" y="47"/>
                      </a:lnTo>
                      <a:lnTo>
                        <a:pt x="0" y="163"/>
                      </a:lnTo>
                      <a:lnTo>
                        <a:pt x="12" y="296"/>
                      </a:lnTo>
                      <a:lnTo>
                        <a:pt x="43" y="423"/>
                      </a:lnTo>
                      <a:lnTo>
                        <a:pt x="78" y="522"/>
                      </a:lnTo>
                      <a:lnTo>
                        <a:pt x="143" y="625"/>
                      </a:lnTo>
                      <a:lnTo>
                        <a:pt x="200" y="667"/>
                      </a:lnTo>
                      <a:lnTo>
                        <a:pt x="278" y="667"/>
                      </a:lnTo>
                      <a:lnTo>
                        <a:pt x="356" y="638"/>
                      </a:lnTo>
                      <a:lnTo>
                        <a:pt x="396" y="564"/>
                      </a:lnTo>
                      <a:lnTo>
                        <a:pt x="417" y="471"/>
                      </a:lnTo>
                      <a:lnTo>
                        <a:pt x="409" y="355"/>
                      </a:lnTo>
                      <a:lnTo>
                        <a:pt x="592" y="368"/>
                      </a:lnTo>
                      <a:lnTo>
                        <a:pt x="601" y="317"/>
                      </a:lnTo>
                      <a:lnTo>
                        <a:pt x="392" y="296"/>
                      </a:lnTo>
                      <a:lnTo>
                        <a:pt x="339" y="176"/>
                      </a:lnTo>
                      <a:lnTo>
                        <a:pt x="313" y="15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3805" name="Freeform 67"/>
                <p:cNvSpPr>
                  <a:spLocks/>
                </p:cNvSpPr>
                <p:nvPr/>
              </p:nvSpPr>
              <p:spPr bwMode="auto">
                <a:xfrm>
                  <a:off x="2545" y="2054"/>
                  <a:ext cx="231" cy="356"/>
                </a:xfrm>
                <a:custGeom>
                  <a:avLst/>
                  <a:gdLst>
                    <a:gd name="T0" fmla="*/ 135 w 692"/>
                    <a:gd name="T1" fmla="*/ 8 h 1069"/>
                    <a:gd name="T2" fmla="*/ 164 w 692"/>
                    <a:gd name="T3" fmla="*/ 0 h 1069"/>
                    <a:gd name="T4" fmla="*/ 187 w 692"/>
                    <a:gd name="T5" fmla="*/ 1 h 1069"/>
                    <a:gd name="T6" fmla="*/ 205 w 692"/>
                    <a:gd name="T7" fmla="*/ 14 h 1069"/>
                    <a:gd name="T8" fmla="*/ 216 w 692"/>
                    <a:gd name="T9" fmla="*/ 34 h 1069"/>
                    <a:gd name="T10" fmla="*/ 212 w 692"/>
                    <a:gd name="T11" fmla="*/ 55 h 1069"/>
                    <a:gd name="T12" fmla="*/ 196 w 692"/>
                    <a:gd name="T13" fmla="*/ 55 h 1069"/>
                    <a:gd name="T14" fmla="*/ 200 w 692"/>
                    <a:gd name="T15" fmla="*/ 38 h 1069"/>
                    <a:gd name="T16" fmla="*/ 187 w 692"/>
                    <a:gd name="T17" fmla="*/ 23 h 1069"/>
                    <a:gd name="T18" fmla="*/ 174 w 692"/>
                    <a:gd name="T19" fmla="*/ 17 h 1069"/>
                    <a:gd name="T20" fmla="*/ 152 w 692"/>
                    <a:gd name="T21" fmla="*/ 23 h 1069"/>
                    <a:gd name="T22" fmla="*/ 161 w 692"/>
                    <a:gd name="T23" fmla="*/ 40 h 1069"/>
                    <a:gd name="T24" fmla="*/ 164 w 692"/>
                    <a:gd name="T25" fmla="*/ 55 h 1069"/>
                    <a:gd name="T26" fmla="*/ 161 w 692"/>
                    <a:gd name="T27" fmla="*/ 68 h 1069"/>
                    <a:gd name="T28" fmla="*/ 139 w 692"/>
                    <a:gd name="T29" fmla="*/ 74 h 1069"/>
                    <a:gd name="T30" fmla="*/ 116 w 692"/>
                    <a:gd name="T31" fmla="*/ 70 h 1069"/>
                    <a:gd name="T32" fmla="*/ 111 w 692"/>
                    <a:gd name="T33" fmla="*/ 60 h 1069"/>
                    <a:gd name="T34" fmla="*/ 87 w 692"/>
                    <a:gd name="T35" fmla="*/ 87 h 1069"/>
                    <a:gd name="T36" fmla="*/ 72 w 692"/>
                    <a:gd name="T37" fmla="*/ 117 h 1069"/>
                    <a:gd name="T38" fmla="*/ 52 w 692"/>
                    <a:gd name="T39" fmla="*/ 155 h 1069"/>
                    <a:gd name="T40" fmla="*/ 39 w 692"/>
                    <a:gd name="T41" fmla="*/ 189 h 1069"/>
                    <a:gd name="T42" fmla="*/ 33 w 692"/>
                    <a:gd name="T43" fmla="*/ 222 h 1069"/>
                    <a:gd name="T44" fmla="*/ 38 w 692"/>
                    <a:gd name="T45" fmla="*/ 239 h 1069"/>
                    <a:gd name="T46" fmla="*/ 61 w 692"/>
                    <a:gd name="T47" fmla="*/ 261 h 1069"/>
                    <a:gd name="T48" fmla="*/ 109 w 692"/>
                    <a:gd name="T49" fmla="*/ 279 h 1069"/>
                    <a:gd name="T50" fmla="*/ 135 w 692"/>
                    <a:gd name="T51" fmla="*/ 287 h 1069"/>
                    <a:gd name="T52" fmla="*/ 161 w 692"/>
                    <a:gd name="T53" fmla="*/ 292 h 1069"/>
                    <a:gd name="T54" fmla="*/ 200 w 692"/>
                    <a:gd name="T55" fmla="*/ 307 h 1069"/>
                    <a:gd name="T56" fmla="*/ 229 w 692"/>
                    <a:gd name="T57" fmla="*/ 318 h 1069"/>
                    <a:gd name="T58" fmla="*/ 231 w 692"/>
                    <a:gd name="T59" fmla="*/ 337 h 1069"/>
                    <a:gd name="T60" fmla="*/ 216 w 692"/>
                    <a:gd name="T61" fmla="*/ 352 h 1069"/>
                    <a:gd name="T62" fmla="*/ 199 w 692"/>
                    <a:gd name="T63" fmla="*/ 356 h 1069"/>
                    <a:gd name="T64" fmla="*/ 173 w 692"/>
                    <a:gd name="T65" fmla="*/ 343 h 1069"/>
                    <a:gd name="T66" fmla="*/ 111 w 692"/>
                    <a:gd name="T67" fmla="*/ 312 h 1069"/>
                    <a:gd name="T68" fmla="*/ 61 w 692"/>
                    <a:gd name="T69" fmla="*/ 290 h 1069"/>
                    <a:gd name="T70" fmla="*/ 26 w 692"/>
                    <a:gd name="T71" fmla="*/ 266 h 1069"/>
                    <a:gd name="T72" fmla="*/ 3 w 692"/>
                    <a:gd name="T73" fmla="*/ 245 h 1069"/>
                    <a:gd name="T74" fmla="*/ 0 w 692"/>
                    <a:gd name="T75" fmla="*/ 219 h 1069"/>
                    <a:gd name="T76" fmla="*/ 13 w 692"/>
                    <a:gd name="T77" fmla="*/ 185 h 1069"/>
                    <a:gd name="T78" fmla="*/ 39 w 692"/>
                    <a:gd name="T79" fmla="*/ 134 h 1069"/>
                    <a:gd name="T80" fmla="*/ 63 w 692"/>
                    <a:gd name="T81" fmla="*/ 91 h 1069"/>
                    <a:gd name="T82" fmla="*/ 94 w 692"/>
                    <a:gd name="T83" fmla="*/ 47 h 1069"/>
                    <a:gd name="T84" fmla="*/ 118 w 692"/>
                    <a:gd name="T85" fmla="*/ 21 h 1069"/>
                    <a:gd name="T86" fmla="*/ 147 w 692"/>
                    <a:gd name="T87" fmla="*/ 8 h 1069"/>
                    <a:gd name="T88" fmla="*/ 135 w 692"/>
                    <a:gd name="T89" fmla="*/ 8 h 106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692" h="1069">
                      <a:moveTo>
                        <a:pt x="403" y="25"/>
                      </a:moveTo>
                      <a:lnTo>
                        <a:pt x="490" y="0"/>
                      </a:lnTo>
                      <a:lnTo>
                        <a:pt x="560" y="4"/>
                      </a:lnTo>
                      <a:lnTo>
                        <a:pt x="613" y="42"/>
                      </a:lnTo>
                      <a:lnTo>
                        <a:pt x="648" y="102"/>
                      </a:lnTo>
                      <a:lnTo>
                        <a:pt x="635" y="165"/>
                      </a:lnTo>
                      <a:lnTo>
                        <a:pt x="586" y="165"/>
                      </a:lnTo>
                      <a:lnTo>
                        <a:pt x="599" y="114"/>
                      </a:lnTo>
                      <a:lnTo>
                        <a:pt x="560" y="68"/>
                      </a:lnTo>
                      <a:lnTo>
                        <a:pt x="522" y="51"/>
                      </a:lnTo>
                      <a:lnTo>
                        <a:pt x="456" y="68"/>
                      </a:lnTo>
                      <a:lnTo>
                        <a:pt x="482" y="119"/>
                      </a:lnTo>
                      <a:lnTo>
                        <a:pt x="490" y="165"/>
                      </a:lnTo>
                      <a:lnTo>
                        <a:pt x="482" y="205"/>
                      </a:lnTo>
                      <a:lnTo>
                        <a:pt x="417" y="222"/>
                      </a:lnTo>
                      <a:lnTo>
                        <a:pt x="347" y="209"/>
                      </a:lnTo>
                      <a:lnTo>
                        <a:pt x="334" y="179"/>
                      </a:lnTo>
                      <a:lnTo>
                        <a:pt x="260" y="260"/>
                      </a:lnTo>
                      <a:lnTo>
                        <a:pt x="217" y="350"/>
                      </a:lnTo>
                      <a:lnTo>
                        <a:pt x="156" y="465"/>
                      </a:lnTo>
                      <a:lnTo>
                        <a:pt x="117" y="568"/>
                      </a:lnTo>
                      <a:lnTo>
                        <a:pt x="100" y="667"/>
                      </a:lnTo>
                      <a:lnTo>
                        <a:pt x="113" y="718"/>
                      </a:lnTo>
                      <a:lnTo>
                        <a:pt x="182" y="783"/>
                      </a:lnTo>
                      <a:lnTo>
                        <a:pt x="326" y="838"/>
                      </a:lnTo>
                      <a:lnTo>
                        <a:pt x="403" y="863"/>
                      </a:lnTo>
                      <a:lnTo>
                        <a:pt x="482" y="876"/>
                      </a:lnTo>
                      <a:lnTo>
                        <a:pt x="599" y="923"/>
                      </a:lnTo>
                      <a:lnTo>
                        <a:pt x="686" y="954"/>
                      </a:lnTo>
                      <a:lnTo>
                        <a:pt x="692" y="1013"/>
                      </a:lnTo>
                      <a:lnTo>
                        <a:pt x="648" y="1056"/>
                      </a:lnTo>
                      <a:lnTo>
                        <a:pt x="596" y="1069"/>
                      </a:lnTo>
                      <a:lnTo>
                        <a:pt x="517" y="1030"/>
                      </a:lnTo>
                      <a:lnTo>
                        <a:pt x="334" y="936"/>
                      </a:lnTo>
                      <a:lnTo>
                        <a:pt x="182" y="872"/>
                      </a:lnTo>
                      <a:lnTo>
                        <a:pt x="77" y="800"/>
                      </a:lnTo>
                      <a:lnTo>
                        <a:pt x="8" y="735"/>
                      </a:lnTo>
                      <a:lnTo>
                        <a:pt x="0" y="658"/>
                      </a:lnTo>
                      <a:lnTo>
                        <a:pt x="38" y="555"/>
                      </a:lnTo>
                      <a:lnTo>
                        <a:pt x="117" y="401"/>
                      </a:lnTo>
                      <a:lnTo>
                        <a:pt x="190" y="273"/>
                      </a:lnTo>
                      <a:lnTo>
                        <a:pt x="282" y="140"/>
                      </a:lnTo>
                      <a:lnTo>
                        <a:pt x="352" y="63"/>
                      </a:lnTo>
                      <a:lnTo>
                        <a:pt x="439" y="25"/>
                      </a:lnTo>
                      <a:lnTo>
                        <a:pt x="403" y="2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3806" name="Freeform 68"/>
                <p:cNvSpPr>
                  <a:spLocks/>
                </p:cNvSpPr>
                <p:nvPr/>
              </p:nvSpPr>
              <p:spPr bwMode="auto">
                <a:xfrm>
                  <a:off x="2762" y="2349"/>
                  <a:ext cx="121" cy="335"/>
                </a:xfrm>
                <a:custGeom>
                  <a:avLst/>
                  <a:gdLst>
                    <a:gd name="T0" fmla="*/ 7 w 362"/>
                    <a:gd name="T1" fmla="*/ 26 h 1004"/>
                    <a:gd name="T2" fmla="*/ 12 w 362"/>
                    <a:gd name="T3" fmla="*/ 9 h 1004"/>
                    <a:gd name="T4" fmla="*/ 31 w 362"/>
                    <a:gd name="T5" fmla="*/ 0 h 1004"/>
                    <a:gd name="T6" fmla="*/ 48 w 362"/>
                    <a:gd name="T7" fmla="*/ 0 h 1004"/>
                    <a:gd name="T8" fmla="*/ 70 w 362"/>
                    <a:gd name="T9" fmla="*/ 13 h 1004"/>
                    <a:gd name="T10" fmla="*/ 91 w 362"/>
                    <a:gd name="T11" fmla="*/ 43 h 1004"/>
                    <a:gd name="T12" fmla="*/ 105 w 362"/>
                    <a:gd name="T13" fmla="*/ 74 h 1004"/>
                    <a:gd name="T14" fmla="*/ 112 w 362"/>
                    <a:gd name="T15" fmla="*/ 117 h 1004"/>
                    <a:gd name="T16" fmla="*/ 118 w 362"/>
                    <a:gd name="T17" fmla="*/ 167 h 1004"/>
                    <a:gd name="T18" fmla="*/ 121 w 362"/>
                    <a:gd name="T19" fmla="*/ 215 h 1004"/>
                    <a:gd name="T20" fmla="*/ 121 w 362"/>
                    <a:gd name="T21" fmla="*/ 278 h 1004"/>
                    <a:gd name="T22" fmla="*/ 112 w 362"/>
                    <a:gd name="T23" fmla="*/ 317 h 1004"/>
                    <a:gd name="T24" fmla="*/ 96 w 362"/>
                    <a:gd name="T25" fmla="*/ 331 h 1004"/>
                    <a:gd name="T26" fmla="*/ 69 w 362"/>
                    <a:gd name="T27" fmla="*/ 335 h 1004"/>
                    <a:gd name="T28" fmla="*/ 39 w 362"/>
                    <a:gd name="T29" fmla="*/ 334 h 1004"/>
                    <a:gd name="T30" fmla="*/ 25 w 362"/>
                    <a:gd name="T31" fmla="*/ 317 h 1004"/>
                    <a:gd name="T32" fmla="*/ 16 w 362"/>
                    <a:gd name="T33" fmla="*/ 287 h 1004"/>
                    <a:gd name="T34" fmla="*/ 9 w 362"/>
                    <a:gd name="T35" fmla="*/ 257 h 1004"/>
                    <a:gd name="T36" fmla="*/ 3 w 362"/>
                    <a:gd name="T37" fmla="*/ 203 h 1004"/>
                    <a:gd name="T38" fmla="*/ 0 w 362"/>
                    <a:gd name="T39" fmla="*/ 141 h 1004"/>
                    <a:gd name="T40" fmla="*/ 0 w 362"/>
                    <a:gd name="T41" fmla="*/ 70 h 1004"/>
                    <a:gd name="T42" fmla="*/ 7 w 362"/>
                    <a:gd name="T43" fmla="*/ 39 h 1004"/>
                    <a:gd name="T44" fmla="*/ 7 w 362"/>
                    <a:gd name="T45" fmla="*/ 26 h 100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62" h="1004">
                      <a:moveTo>
                        <a:pt x="22" y="78"/>
                      </a:moveTo>
                      <a:lnTo>
                        <a:pt x="36" y="27"/>
                      </a:lnTo>
                      <a:lnTo>
                        <a:pt x="92" y="0"/>
                      </a:lnTo>
                      <a:lnTo>
                        <a:pt x="143" y="0"/>
                      </a:lnTo>
                      <a:lnTo>
                        <a:pt x="209" y="39"/>
                      </a:lnTo>
                      <a:lnTo>
                        <a:pt x="271" y="129"/>
                      </a:lnTo>
                      <a:lnTo>
                        <a:pt x="314" y="223"/>
                      </a:lnTo>
                      <a:lnTo>
                        <a:pt x="335" y="350"/>
                      </a:lnTo>
                      <a:lnTo>
                        <a:pt x="354" y="500"/>
                      </a:lnTo>
                      <a:lnTo>
                        <a:pt x="362" y="645"/>
                      </a:lnTo>
                      <a:lnTo>
                        <a:pt x="362" y="833"/>
                      </a:lnTo>
                      <a:lnTo>
                        <a:pt x="335" y="949"/>
                      </a:lnTo>
                      <a:lnTo>
                        <a:pt x="288" y="991"/>
                      </a:lnTo>
                      <a:lnTo>
                        <a:pt x="205" y="1004"/>
                      </a:lnTo>
                      <a:lnTo>
                        <a:pt x="118" y="1001"/>
                      </a:lnTo>
                      <a:lnTo>
                        <a:pt x="74" y="949"/>
                      </a:lnTo>
                      <a:lnTo>
                        <a:pt x="49" y="860"/>
                      </a:lnTo>
                      <a:lnTo>
                        <a:pt x="26" y="770"/>
                      </a:lnTo>
                      <a:lnTo>
                        <a:pt x="9" y="607"/>
                      </a:lnTo>
                      <a:lnTo>
                        <a:pt x="0" y="424"/>
                      </a:lnTo>
                      <a:lnTo>
                        <a:pt x="0" y="210"/>
                      </a:lnTo>
                      <a:lnTo>
                        <a:pt x="22" y="116"/>
                      </a:lnTo>
                      <a:lnTo>
                        <a:pt x="22" y="7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3807" name="Freeform 69"/>
                <p:cNvSpPr>
                  <a:spLocks/>
                </p:cNvSpPr>
                <p:nvPr/>
              </p:nvSpPr>
              <p:spPr bwMode="auto">
                <a:xfrm>
                  <a:off x="2818" y="2358"/>
                  <a:ext cx="184" cy="257"/>
                </a:xfrm>
                <a:custGeom>
                  <a:avLst/>
                  <a:gdLst>
                    <a:gd name="T0" fmla="*/ 10 w 553"/>
                    <a:gd name="T1" fmla="*/ 0 h 771"/>
                    <a:gd name="T2" fmla="*/ 48 w 553"/>
                    <a:gd name="T3" fmla="*/ 4 h 771"/>
                    <a:gd name="T4" fmla="*/ 87 w 553"/>
                    <a:gd name="T5" fmla="*/ 11 h 771"/>
                    <a:gd name="T6" fmla="*/ 127 w 553"/>
                    <a:gd name="T7" fmla="*/ 34 h 771"/>
                    <a:gd name="T8" fmla="*/ 156 w 553"/>
                    <a:gd name="T9" fmla="*/ 51 h 771"/>
                    <a:gd name="T10" fmla="*/ 175 w 553"/>
                    <a:gd name="T11" fmla="*/ 76 h 771"/>
                    <a:gd name="T12" fmla="*/ 184 w 553"/>
                    <a:gd name="T13" fmla="*/ 90 h 771"/>
                    <a:gd name="T14" fmla="*/ 166 w 553"/>
                    <a:gd name="T15" fmla="*/ 132 h 771"/>
                    <a:gd name="T16" fmla="*/ 139 w 553"/>
                    <a:gd name="T17" fmla="*/ 157 h 771"/>
                    <a:gd name="T18" fmla="*/ 105 w 553"/>
                    <a:gd name="T19" fmla="*/ 175 h 771"/>
                    <a:gd name="T20" fmla="*/ 88 w 553"/>
                    <a:gd name="T21" fmla="*/ 187 h 771"/>
                    <a:gd name="T22" fmla="*/ 58 w 553"/>
                    <a:gd name="T23" fmla="*/ 193 h 771"/>
                    <a:gd name="T24" fmla="*/ 57 w 553"/>
                    <a:gd name="T25" fmla="*/ 204 h 771"/>
                    <a:gd name="T26" fmla="*/ 80 w 553"/>
                    <a:gd name="T27" fmla="*/ 214 h 771"/>
                    <a:gd name="T28" fmla="*/ 113 w 553"/>
                    <a:gd name="T29" fmla="*/ 223 h 771"/>
                    <a:gd name="T30" fmla="*/ 144 w 553"/>
                    <a:gd name="T31" fmla="*/ 240 h 771"/>
                    <a:gd name="T32" fmla="*/ 132 w 553"/>
                    <a:gd name="T33" fmla="*/ 253 h 771"/>
                    <a:gd name="T34" fmla="*/ 119 w 553"/>
                    <a:gd name="T35" fmla="*/ 257 h 771"/>
                    <a:gd name="T36" fmla="*/ 100 w 553"/>
                    <a:gd name="T37" fmla="*/ 238 h 771"/>
                    <a:gd name="T38" fmla="*/ 71 w 553"/>
                    <a:gd name="T39" fmla="*/ 227 h 771"/>
                    <a:gd name="T40" fmla="*/ 48 w 553"/>
                    <a:gd name="T41" fmla="*/ 218 h 771"/>
                    <a:gd name="T42" fmla="*/ 48 w 553"/>
                    <a:gd name="T43" fmla="*/ 201 h 771"/>
                    <a:gd name="T44" fmla="*/ 52 w 553"/>
                    <a:gd name="T45" fmla="*/ 183 h 771"/>
                    <a:gd name="T46" fmla="*/ 67 w 553"/>
                    <a:gd name="T47" fmla="*/ 175 h 771"/>
                    <a:gd name="T48" fmla="*/ 113 w 553"/>
                    <a:gd name="T49" fmla="*/ 157 h 771"/>
                    <a:gd name="T50" fmla="*/ 139 w 553"/>
                    <a:gd name="T51" fmla="*/ 129 h 771"/>
                    <a:gd name="T52" fmla="*/ 158 w 553"/>
                    <a:gd name="T53" fmla="*/ 99 h 771"/>
                    <a:gd name="T54" fmla="*/ 153 w 553"/>
                    <a:gd name="T55" fmla="*/ 84 h 771"/>
                    <a:gd name="T56" fmla="*/ 139 w 553"/>
                    <a:gd name="T57" fmla="*/ 67 h 771"/>
                    <a:gd name="T58" fmla="*/ 104 w 553"/>
                    <a:gd name="T59" fmla="*/ 43 h 771"/>
                    <a:gd name="T60" fmla="*/ 62 w 553"/>
                    <a:gd name="T61" fmla="*/ 34 h 771"/>
                    <a:gd name="T62" fmla="*/ 35 w 553"/>
                    <a:gd name="T63" fmla="*/ 33 h 771"/>
                    <a:gd name="T64" fmla="*/ 10 w 553"/>
                    <a:gd name="T65" fmla="*/ 33 h 771"/>
                    <a:gd name="T66" fmla="*/ 0 w 553"/>
                    <a:gd name="T67" fmla="*/ 17 h 771"/>
                    <a:gd name="T68" fmla="*/ 10 w 553"/>
                    <a:gd name="T69" fmla="*/ 0 h 77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553" h="771">
                      <a:moveTo>
                        <a:pt x="30" y="0"/>
                      </a:moveTo>
                      <a:lnTo>
                        <a:pt x="143" y="13"/>
                      </a:lnTo>
                      <a:lnTo>
                        <a:pt x="261" y="34"/>
                      </a:lnTo>
                      <a:lnTo>
                        <a:pt x="383" y="103"/>
                      </a:lnTo>
                      <a:lnTo>
                        <a:pt x="470" y="154"/>
                      </a:lnTo>
                      <a:lnTo>
                        <a:pt x="526" y="228"/>
                      </a:lnTo>
                      <a:lnTo>
                        <a:pt x="553" y="270"/>
                      </a:lnTo>
                      <a:lnTo>
                        <a:pt x="500" y="395"/>
                      </a:lnTo>
                      <a:lnTo>
                        <a:pt x="417" y="471"/>
                      </a:lnTo>
                      <a:lnTo>
                        <a:pt x="317" y="526"/>
                      </a:lnTo>
                      <a:lnTo>
                        <a:pt x="265" y="561"/>
                      </a:lnTo>
                      <a:lnTo>
                        <a:pt x="174" y="578"/>
                      </a:lnTo>
                      <a:lnTo>
                        <a:pt x="170" y="612"/>
                      </a:lnTo>
                      <a:lnTo>
                        <a:pt x="240" y="642"/>
                      </a:lnTo>
                      <a:lnTo>
                        <a:pt x="339" y="669"/>
                      </a:lnTo>
                      <a:lnTo>
                        <a:pt x="434" y="720"/>
                      </a:lnTo>
                      <a:lnTo>
                        <a:pt x="396" y="758"/>
                      </a:lnTo>
                      <a:lnTo>
                        <a:pt x="357" y="771"/>
                      </a:lnTo>
                      <a:lnTo>
                        <a:pt x="300" y="715"/>
                      </a:lnTo>
                      <a:lnTo>
                        <a:pt x="213" y="680"/>
                      </a:lnTo>
                      <a:lnTo>
                        <a:pt x="143" y="655"/>
                      </a:lnTo>
                      <a:lnTo>
                        <a:pt x="143" y="604"/>
                      </a:lnTo>
                      <a:lnTo>
                        <a:pt x="157" y="549"/>
                      </a:lnTo>
                      <a:lnTo>
                        <a:pt x="200" y="526"/>
                      </a:lnTo>
                      <a:lnTo>
                        <a:pt x="339" y="471"/>
                      </a:lnTo>
                      <a:lnTo>
                        <a:pt x="417" y="386"/>
                      </a:lnTo>
                      <a:lnTo>
                        <a:pt x="474" y="296"/>
                      </a:lnTo>
                      <a:lnTo>
                        <a:pt x="461" y="253"/>
                      </a:lnTo>
                      <a:lnTo>
                        <a:pt x="417" y="201"/>
                      </a:lnTo>
                      <a:lnTo>
                        <a:pt x="313" y="129"/>
                      </a:lnTo>
                      <a:lnTo>
                        <a:pt x="187" y="103"/>
                      </a:lnTo>
                      <a:lnTo>
                        <a:pt x="104" y="99"/>
                      </a:lnTo>
                      <a:lnTo>
                        <a:pt x="30" y="99"/>
                      </a:lnTo>
                      <a:lnTo>
                        <a:pt x="0" y="5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3808" name="Freeform 70"/>
                <p:cNvSpPr>
                  <a:spLocks/>
                </p:cNvSpPr>
                <p:nvPr/>
              </p:nvSpPr>
              <p:spPr bwMode="auto">
                <a:xfrm>
                  <a:off x="2833" y="2650"/>
                  <a:ext cx="224" cy="415"/>
                </a:xfrm>
                <a:custGeom>
                  <a:avLst/>
                  <a:gdLst>
                    <a:gd name="T0" fmla="*/ 26 w 672"/>
                    <a:gd name="T1" fmla="*/ 0 h 1246"/>
                    <a:gd name="T2" fmla="*/ 6 w 672"/>
                    <a:gd name="T3" fmla="*/ 0 h 1246"/>
                    <a:gd name="T4" fmla="*/ 0 w 672"/>
                    <a:gd name="T5" fmla="*/ 30 h 1246"/>
                    <a:gd name="T6" fmla="*/ 14 w 672"/>
                    <a:gd name="T7" fmla="*/ 47 h 1246"/>
                    <a:gd name="T8" fmla="*/ 61 w 672"/>
                    <a:gd name="T9" fmla="*/ 89 h 1246"/>
                    <a:gd name="T10" fmla="*/ 102 w 672"/>
                    <a:gd name="T11" fmla="*/ 141 h 1246"/>
                    <a:gd name="T12" fmla="*/ 128 w 672"/>
                    <a:gd name="T13" fmla="*/ 196 h 1246"/>
                    <a:gd name="T14" fmla="*/ 132 w 672"/>
                    <a:gd name="T15" fmla="*/ 231 h 1246"/>
                    <a:gd name="T16" fmla="*/ 131 w 672"/>
                    <a:gd name="T17" fmla="*/ 257 h 1246"/>
                    <a:gd name="T18" fmla="*/ 119 w 672"/>
                    <a:gd name="T19" fmla="*/ 315 h 1246"/>
                    <a:gd name="T20" fmla="*/ 104 w 672"/>
                    <a:gd name="T21" fmla="*/ 362 h 1246"/>
                    <a:gd name="T22" fmla="*/ 91 w 672"/>
                    <a:gd name="T23" fmla="*/ 390 h 1246"/>
                    <a:gd name="T24" fmla="*/ 88 w 672"/>
                    <a:gd name="T25" fmla="*/ 407 h 1246"/>
                    <a:gd name="T26" fmla="*/ 102 w 672"/>
                    <a:gd name="T27" fmla="*/ 407 h 1246"/>
                    <a:gd name="T28" fmla="*/ 122 w 672"/>
                    <a:gd name="T29" fmla="*/ 401 h 1246"/>
                    <a:gd name="T30" fmla="*/ 128 w 672"/>
                    <a:gd name="T31" fmla="*/ 402 h 1246"/>
                    <a:gd name="T32" fmla="*/ 170 w 672"/>
                    <a:gd name="T33" fmla="*/ 405 h 1246"/>
                    <a:gd name="T34" fmla="*/ 202 w 672"/>
                    <a:gd name="T35" fmla="*/ 415 h 1246"/>
                    <a:gd name="T36" fmla="*/ 213 w 672"/>
                    <a:gd name="T37" fmla="*/ 409 h 1246"/>
                    <a:gd name="T38" fmla="*/ 224 w 672"/>
                    <a:gd name="T39" fmla="*/ 388 h 1246"/>
                    <a:gd name="T40" fmla="*/ 213 w 672"/>
                    <a:gd name="T41" fmla="*/ 376 h 1246"/>
                    <a:gd name="T42" fmla="*/ 166 w 672"/>
                    <a:gd name="T43" fmla="*/ 375 h 1246"/>
                    <a:gd name="T44" fmla="*/ 132 w 672"/>
                    <a:gd name="T45" fmla="*/ 379 h 1246"/>
                    <a:gd name="T46" fmla="*/ 115 w 672"/>
                    <a:gd name="T47" fmla="*/ 388 h 1246"/>
                    <a:gd name="T48" fmla="*/ 117 w 672"/>
                    <a:gd name="T49" fmla="*/ 368 h 1246"/>
                    <a:gd name="T50" fmla="*/ 135 w 672"/>
                    <a:gd name="T51" fmla="*/ 338 h 1246"/>
                    <a:gd name="T52" fmla="*/ 149 w 672"/>
                    <a:gd name="T53" fmla="*/ 291 h 1246"/>
                    <a:gd name="T54" fmla="*/ 161 w 672"/>
                    <a:gd name="T55" fmla="*/ 251 h 1246"/>
                    <a:gd name="T56" fmla="*/ 152 w 672"/>
                    <a:gd name="T57" fmla="*/ 206 h 1246"/>
                    <a:gd name="T58" fmla="*/ 139 w 672"/>
                    <a:gd name="T59" fmla="*/ 157 h 1246"/>
                    <a:gd name="T60" fmla="*/ 113 w 672"/>
                    <a:gd name="T61" fmla="*/ 101 h 1246"/>
                    <a:gd name="T62" fmla="*/ 75 w 672"/>
                    <a:gd name="T63" fmla="*/ 50 h 1246"/>
                    <a:gd name="T64" fmla="*/ 43 w 672"/>
                    <a:gd name="T65" fmla="*/ 13 h 1246"/>
                    <a:gd name="T66" fmla="*/ 26 w 672"/>
                    <a:gd name="T67" fmla="*/ 0 h 12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72" h="1246">
                      <a:moveTo>
                        <a:pt x="77" y="0"/>
                      </a:moveTo>
                      <a:lnTo>
                        <a:pt x="17" y="0"/>
                      </a:lnTo>
                      <a:lnTo>
                        <a:pt x="0" y="89"/>
                      </a:lnTo>
                      <a:lnTo>
                        <a:pt x="43" y="142"/>
                      </a:lnTo>
                      <a:lnTo>
                        <a:pt x="182" y="266"/>
                      </a:lnTo>
                      <a:lnTo>
                        <a:pt x="305" y="424"/>
                      </a:lnTo>
                      <a:lnTo>
                        <a:pt x="384" y="587"/>
                      </a:lnTo>
                      <a:lnTo>
                        <a:pt x="395" y="693"/>
                      </a:lnTo>
                      <a:lnTo>
                        <a:pt x="392" y="771"/>
                      </a:lnTo>
                      <a:lnTo>
                        <a:pt x="357" y="946"/>
                      </a:lnTo>
                      <a:lnTo>
                        <a:pt x="313" y="1088"/>
                      </a:lnTo>
                      <a:lnTo>
                        <a:pt x="274" y="1170"/>
                      </a:lnTo>
                      <a:lnTo>
                        <a:pt x="265" y="1221"/>
                      </a:lnTo>
                      <a:lnTo>
                        <a:pt x="305" y="1221"/>
                      </a:lnTo>
                      <a:lnTo>
                        <a:pt x="365" y="1204"/>
                      </a:lnTo>
                      <a:lnTo>
                        <a:pt x="384" y="1208"/>
                      </a:lnTo>
                      <a:lnTo>
                        <a:pt x="510" y="1216"/>
                      </a:lnTo>
                      <a:lnTo>
                        <a:pt x="606" y="1246"/>
                      </a:lnTo>
                      <a:lnTo>
                        <a:pt x="640" y="1229"/>
                      </a:lnTo>
                      <a:lnTo>
                        <a:pt x="672" y="1164"/>
                      </a:lnTo>
                      <a:lnTo>
                        <a:pt x="640" y="1130"/>
                      </a:lnTo>
                      <a:lnTo>
                        <a:pt x="497" y="1126"/>
                      </a:lnTo>
                      <a:lnTo>
                        <a:pt x="395" y="1139"/>
                      </a:lnTo>
                      <a:lnTo>
                        <a:pt x="344" y="1164"/>
                      </a:lnTo>
                      <a:lnTo>
                        <a:pt x="352" y="1105"/>
                      </a:lnTo>
                      <a:lnTo>
                        <a:pt x="405" y="1014"/>
                      </a:lnTo>
                      <a:lnTo>
                        <a:pt x="448" y="874"/>
                      </a:lnTo>
                      <a:lnTo>
                        <a:pt x="484" y="754"/>
                      </a:lnTo>
                      <a:lnTo>
                        <a:pt x="457" y="617"/>
                      </a:lnTo>
                      <a:lnTo>
                        <a:pt x="418" y="471"/>
                      </a:lnTo>
                      <a:lnTo>
                        <a:pt x="339" y="304"/>
                      </a:lnTo>
                      <a:lnTo>
                        <a:pt x="226" y="150"/>
                      </a:lnTo>
                      <a:lnTo>
                        <a:pt x="130" y="3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3809" name="Freeform 71"/>
                <p:cNvSpPr>
                  <a:spLocks/>
                </p:cNvSpPr>
                <p:nvPr/>
              </p:nvSpPr>
              <p:spPr bwMode="auto">
                <a:xfrm>
                  <a:off x="2692" y="2649"/>
                  <a:ext cx="151" cy="423"/>
                </a:xfrm>
                <a:custGeom>
                  <a:avLst/>
                  <a:gdLst>
                    <a:gd name="T0" fmla="*/ 104 w 453"/>
                    <a:gd name="T1" fmla="*/ 0 h 1270"/>
                    <a:gd name="T2" fmla="*/ 86 w 453"/>
                    <a:gd name="T3" fmla="*/ 40 h 1270"/>
                    <a:gd name="T4" fmla="*/ 72 w 453"/>
                    <a:gd name="T5" fmla="*/ 98 h 1270"/>
                    <a:gd name="T6" fmla="*/ 57 w 453"/>
                    <a:gd name="T7" fmla="*/ 163 h 1270"/>
                    <a:gd name="T8" fmla="*/ 42 w 453"/>
                    <a:gd name="T9" fmla="*/ 228 h 1270"/>
                    <a:gd name="T10" fmla="*/ 42 w 453"/>
                    <a:gd name="T11" fmla="*/ 252 h 1270"/>
                    <a:gd name="T12" fmla="*/ 57 w 453"/>
                    <a:gd name="T13" fmla="*/ 295 h 1270"/>
                    <a:gd name="T14" fmla="*/ 77 w 453"/>
                    <a:gd name="T15" fmla="*/ 318 h 1270"/>
                    <a:gd name="T16" fmla="*/ 96 w 453"/>
                    <a:gd name="T17" fmla="*/ 346 h 1270"/>
                    <a:gd name="T18" fmla="*/ 109 w 453"/>
                    <a:gd name="T19" fmla="*/ 367 h 1270"/>
                    <a:gd name="T20" fmla="*/ 103 w 453"/>
                    <a:gd name="T21" fmla="*/ 377 h 1270"/>
                    <a:gd name="T22" fmla="*/ 70 w 453"/>
                    <a:gd name="T23" fmla="*/ 382 h 1270"/>
                    <a:gd name="T24" fmla="*/ 16 w 453"/>
                    <a:gd name="T25" fmla="*/ 390 h 1270"/>
                    <a:gd name="T26" fmla="*/ 0 w 453"/>
                    <a:gd name="T27" fmla="*/ 403 h 1270"/>
                    <a:gd name="T28" fmla="*/ 13 w 453"/>
                    <a:gd name="T29" fmla="*/ 415 h 1270"/>
                    <a:gd name="T30" fmla="*/ 44 w 453"/>
                    <a:gd name="T31" fmla="*/ 423 h 1270"/>
                    <a:gd name="T32" fmla="*/ 79 w 453"/>
                    <a:gd name="T33" fmla="*/ 406 h 1270"/>
                    <a:gd name="T34" fmla="*/ 104 w 453"/>
                    <a:gd name="T35" fmla="*/ 394 h 1270"/>
                    <a:gd name="T36" fmla="*/ 138 w 453"/>
                    <a:gd name="T37" fmla="*/ 390 h 1270"/>
                    <a:gd name="T38" fmla="*/ 151 w 453"/>
                    <a:gd name="T39" fmla="*/ 386 h 1270"/>
                    <a:gd name="T40" fmla="*/ 147 w 453"/>
                    <a:gd name="T41" fmla="*/ 372 h 1270"/>
                    <a:gd name="T42" fmla="*/ 109 w 453"/>
                    <a:gd name="T43" fmla="*/ 335 h 1270"/>
                    <a:gd name="T44" fmla="*/ 87 w 453"/>
                    <a:gd name="T45" fmla="*/ 296 h 1270"/>
                    <a:gd name="T46" fmla="*/ 68 w 453"/>
                    <a:gd name="T47" fmla="*/ 270 h 1270"/>
                    <a:gd name="T48" fmla="*/ 65 w 453"/>
                    <a:gd name="T49" fmla="*/ 245 h 1270"/>
                    <a:gd name="T50" fmla="*/ 74 w 453"/>
                    <a:gd name="T51" fmla="*/ 203 h 1270"/>
                    <a:gd name="T52" fmla="*/ 94 w 453"/>
                    <a:gd name="T53" fmla="*/ 158 h 1270"/>
                    <a:gd name="T54" fmla="*/ 116 w 453"/>
                    <a:gd name="T55" fmla="*/ 83 h 1270"/>
                    <a:gd name="T56" fmla="*/ 135 w 453"/>
                    <a:gd name="T57" fmla="*/ 39 h 1270"/>
                    <a:gd name="T58" fmla="*/ 133 w 453"/>
                    <a:gd name="T59" fmla="*/ 13 h 1270"/>
                    <a:gd name="T60" fmla="*/ 116 w 453"/>
                    <a:gd name="T61" fmla="*/ 0 h 1270"/>
                    <a:gd name="T62" fmla="*/ 104 w 453"/>
                    <a:gd name="T63" fmla="*/ 0 h 127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453" h="1270">
                      <a:moveTo>
                        <a:pt x="313" y="0"/>
                      </a:moveTo>
                      <a:lnTo>
                        <a:pt x="257" y="120"/>
                      </a:lnTo>
                      <a:lnTo>
                        <a:pt x="217" y="295"/>
                      </a:lnTo>
                      <a:lnTo>
                        <a:pt x="170" y="488"/>
                      </a:lnTo>
                      <a:lnTo>
                        <a:pt x="127" y="684"/>
                      </a:lnTo>
                      <a:lnTo>
                        <a:pt x="127" y="757"/>
                      </a:lnTo>
                      <a:lnTo>
                        <a:pt x="170" y="886"/>
                      </a:lnTo>
                      <a:lnTo>
                        <a:pt x="230" y="954"/>
                      </a:lnTo>
                      <a:lnTo>
                        <a:pt x="287" y="1040"/>
                      </a:lnTo>
                      <a:lnTo>
                        <a:pt x="327" y="1103"/>
                      </a:lnTo>
                      <a:lnTo>
                        <a:pt x="309" y="1133"/>
                      </a:lnTo>
                      <a:lnTo>
                        <a:pt x="209" y="1146"/>
                      </a:lnTo>
                      <a:lnTo>
                        <a:pt x="48" y="1171"/>
                      </a:lnTo>
                      <a:lnTo>
                        <a:pt x="0" y="1211"/>
                      </a:lnTo>
                      <a:lnTo>
                        <a:pt x="40" y="1245"/>
                      </a:lnTo>
                      <a:lnTo>
                        <a:pt x="131" y="1270"/>
                      </a:lnTo>
                      <a:lnTo>
                        <a:pt x="236" y="1219"/>
                      </a:lnTo>
                      <a:lnTo>
                        <a:pt x="313" y="1184"/>
                      </a:lnTo>
                      <a:lnTo>
                        <a:pt x="413" y="1171"/>
                      </a:lnTo>
                      <a:lnTo>
                        <a:pt x="453" y="1159"/>
                      </a:lnTo>
                      <a:lnTo>
                        <a:pt x="440" y="1116"/>
                      </a:lnTo>
                      <a:lnTo>
                        <a:pt x="327" y="1006"/>
                      </a:lnTo>
                      <a:lnTo>
                        <a:pt x="261" y="890"/>
                      </a:lnTo>
                      <a:lnTo>
                        <a:pt x="204" y="812"/>
                      </a:lnTo>
                      <a:lnTo>
                        <a:pt x="196" y="736"/>
                      </a:lnTo>
                      <a:lnTo>
                        <a:pt x="223" y="608"/>
                      </a:lnTo>
                      <a:lnTo>
                        <a:pt x="283" y="475"/>
                      </a:lnTo>
                      <a:lnTo>
                        <a:pt x="349" y="249"/>
                      </a:lnTo>
                      <a:lnTo>
                        <a:pt x="405" y="116"/>
                      </a:lnTo>
                      <a:lnTo>
                        <a:pt x="400" y="38"/>
                      </a:lnTo>
                      <a:lnTo>
                        <a:pt x="349" y="0"/>
                      </a:lnTo>
                      <a:lnTo>
                        <a:pt x="31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  <p:sp>
            <p:nvSpPr>
              <p:cNvPr id="33803" name="Freeform 72"/>
              <p:cNvSpPr>
                <a:spLocks/>
              </p:cNvSpPr>
              <p:nvPr/>
            </p:nvSpPr>
            <p:spPr bwMode="auto">
              <a:xfrm rot="-2291931">
                <a:off x="2201" y="1746"/>
                <a:ext cx="75" cy="87"/>
              </a:xfrm>
              <a:custGeom>
                <a:avLst/>
                <a:gdLst>
                  <a:gd name="T0" fmla="*/ 9 w 224"/>
                  <a:gd name="T1" fmla="*/ 4 h 260"/>
                  <a:gd name="T2" fmla="*/ 29 w 224"/>
                  <a:gd name="T3" fmla="*/ 0 h 260"/>
                  <a:gd name="T4" fmla="*/ 49 w 224"/>
                  <a:gd name="T5" fmla="*/ 1 h 260"/>
                  <a:gd name="T6" fmla="*/ 66 w 224"/>
                  <a:gd name="T7" fmla="*/ 10 h 260"/>
                  <a:gd name="T8" fmla="*/ 75 w 224"/>
                  <a:gd name="T9" fmla="*/ 25 h 260"/>
                  <a:gd name="T10" fmla="*/ 75 w 224"/>
                  <a:gd name="T11" fmla="*/ 38 h 260"/>
                  <a:gd name="T12" fmla="*/ 66 w 224"/>
                  <a:gd name="T13" fmla="*/ 55 h 260"/>
                  <a:gd name="T14" fmla="*/ 51 w 224"/>
                  <a:gd name="T15" fmla="*/ 66 h 260"/>
                  <a:gd name="T16" fmla="*/ 29 w 224"/>
                  <a:gd name="T17" fmla="*/ 66 h 260"/>
                  <a:gd name="T18" fmla="*/ 16 w 224"/>
                  <a:gd name="T19" fmla="*/ 74 h 260"/>
                  <a:gd name="T20" fmla="*/ 11 w 224"/>
                  <a:gd name="T21" fmla="*/ 87 h 260"/>
                  <a:gd name="T22" fmla="*/ 0 w 224"/>
                  <a:gd name="T23" fmla="*/ 83 h 260"/>
                  <a:gd name="T24" fmla="*/ 4 w 224"/>
                  <a:gd name="T25" fmla="*/ 66 h 260"/>
                  <a:gd name="T26" fmla="*/ 20 w 224"/>
                  <a:gd name="T27" fmla="*/ 55 h 260"/>
                  <a:gd name="T28" fmla="*/ 47 w 224"/>
                  <a:gd name="T29" fmla="*/ 53 h 260"/>
                  <a:gd name="T30" fmla="*/ 57 w 224"/>
                  <a:gd name="T31" fmla="*/ 42 h 260"/>
                  <a:gd name="T32" fmla="*/ 60 w 224"/>
                  <a:gd name="T33" fmla="*/ 27 h 260"/>
                  <a:gd name="T34" fmla="*/ 49 w 224"/>
                  <a:gd name="T35" fmla="*/ 13 h 260"/>
                  <a:gd name="T36" fmla="*/ 31 w 224"/>
                  <a:gd name="T37" fmla="*/ 13 h 260"/>
                  <a:gd name="T38" fmla="*/ 11 w 224"/>
                  <a:gd name="T39" fmla="*/ 17 h 260"/>
                  <a:gd name="T40" fmla="*/ 4 w 224"/>
                  <a:gd name="T41" fmla="*/ 13 h 260"/>
                  <a:gd name="T42" fmla="*/ 9 w 224"/>
                  <a:gd name="T43" fmla="*/ 4 h 2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 i="0">
                  <a:solidFill>
                    <a:srgbClr val="FFFFFF"/>
                  </a:solidFill>
                  <a:cs typeface="+mn-cs"/>
                </a:endParaRPr>
              </a:p>
            </p:txBody>
          </p:sp>
        </p:grpSp>
        <p:sp>
          <p:nvSpPr>
            <p:cNvPr id="33801" name="Oval 73"/>
            <p:cNvSpPr>
              <a:spLocks noChangeArrowheads="1"/>
            </p:cNvSpPr>
            <p:nvPr/>
          </p:nvSpPr>
          <p:spPr bwMode="auto">
            <a:xfrm>
              <a:off x="2000" y="2256"/>
              <a:ext cx="240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0">
                <a:solidFill>
                  <a:srgbClr val="FFFFFF"/>
                </a:solidFill>
                <a:cs typeface="+mn-cs"/>
              </a:endParaRPr>
            </a:p>
          </p:txBody>
        </p:sp>
      </p:grpSp>
      <p:sp>
        <p:nvSpPr>
          <p:cNvPr id="33799" name="Text Box 74"/>
          <p:cNvSpPr txBox="1">
            <a:spLocks noChangeAspect="1" noChangeArrowheads="1"/>
          </p:cNvSpPr>
          <p:nvPr/>
        </p:nvSpPr>
        <p:spPr bwMode="auto">
          <a:xfrm>
            <a:off x="2560638" y="399097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1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1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7 L -0.15608 0.01481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4813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13" y="7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8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8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40" grpId="0"/>
      <p:bldP spid="481341" grpId="0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34819" name="Group 3"/>
          <p:cNvGrpSpPr>
            <a:grpSpLocks/>
          </p:cNvGrpSpPr>
          <p:nvPr/>
        </p:nvGrpSpPr>
        <p:grpSpPr bwMode="auto">
          <a:xfrm>
            <a:off x="563563" y="1066800"/>
            <a:ext cx="8123237" cy="649288"/>
            <a:chOff x="511" y="3191"/>
            <a:chExt cx="5117" cy="409"/>
          </a:xfrm>
        </p:grpSpPr>
        <p:sp>
          <p:nvSpPr>
            <p:cNvPr id="34821" name="Text Box 4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800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Which </a:t>
              </a:r>
              <a:r>
                <a:rPr lang="en-US" altLang="en-US" sz="3000" i="0">
                  <a:solidFill>
                    <a:srgbClr val="FF0000"/>
                  </a:solidFill>
                  <a:cs typeface="+mn-cs"/>
                </a:rPr>
                <a:t>foundNotHandled</a:t>
              </a: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 node do we handle?</a:t>
              </a:r>
            </a:p>
          </p:txBody>
        </p:sp>
        <p:grpSp>
          <p:nvGrpSpPr>
            <p:cNvPr id="34822" name="Group 5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34823" name="Freeform 6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58 w 600"/>
                  <a:gd name="T1" fmla="*/ 35 h 608"/>
                  <a:gd name="T2" fmla="*/ 55 w 600"/>
                  <a:gd name="T3" fmla="*/ 22 h 608"/>
                  <a:gd name="T4" fmla="*/ 51 w 600"/>
                  <a:gd name="T5" fmla="*/ 9 h 608"/>
                  <a:gd name="T6" fmla="*/ 42 w 600"/>
                  <a:gd name="T7" fmla="*/ 3 h 608"/>
                  <a:gd name="T8" fmla="*/ 27 w 600"/>
                  <a:gd name="T9" fmla="*/ 0 h 608"/>
                  <a:gd name="T10" fmla="*/ 15 w 600"/>
                  <a:gd name="T11" fmla="*/ 3 h 608"/>
                  <a:gd name="T12" fmla="*/ 3 w 600"/>
                  <a:gd name="T13" fmla="*/ 15 h 608"/>
                  <a:gd name="T14" fmla="*/ 0 w 600"/>
                  <a:gd name="T15" fmla="*/ 30 h 608"/>
                  <a:gd name="T16" fmla="*/ 3 w 600"/>
                  <a:gd name="T17" fmla="*/ 45 h 608"/>
                  <a:gd name="T18" fmla="*/ 7 w 600"/>
                  <a:gd name="T19" fmla="*/ 54 h 608"/>
                  <a:gd name="T20" fmla="*/ 13 w 600"/>
                  <a:gd name="T21" fmla="*/ 64 h 608"/>
                  <a:gd name="T22" fmla="*/ 19 w 600"/>
                  <a:gd name="T23" fmla="*/ 71 h 608"/>
                  <a:gd name="T24" fmla="*/ 26 w 600"/>
                  <a:gd name="T25" fmla="*/ 74 h 608"/>
                  <a:gd name="T26" fmla="*/ 36 w 600"/>
                  <a:gd name="T27" fmla="*/ 71 h 608"/>
                  <a:gd name="T28" fmla="*/ 46 w 600"/>
                  <a:gd name="T29" fmla="*/ 65 h 608"/>
                  <a:gd name="T30" fmla="*/ 52 w 600"/>
                  <a:gd name="T31" fmla="*/ 55 h 608"/>
                  <a:gd name="T32" fmla="*/ 58 w 600"/>
                  <a:gd name="T33" fmla="*/ 47 h 608"/>
                  <a:gd name="T34" fmla="*/ 59 w 600"/>
                  <a:gd name="T35" fmla="*/ 43 h 608"/>
                  <a:gd name="T36" fmla="*/ 84 w 600"/>
                  <a:gd name="T37" fmla="*/ 36 h 608"/>
                  <a:gd name="T38" fmla="*/ 89 w 600"/>
                  <a:gd name="T39" fmla="*/ 33 h 608"/>
                  <a:gd name="T40" fmla="*/ 86 w 600"/>
                  <a:gd name="T41" fmla="*/ 29 h 608"/>
                  <a:gd name="T42" fmla="*/ 58 w 600"/>
                  <a:gd name="T43" fmla="*/ 35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3200" i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34824" name="Freeform 7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31 w 619"/>
                  <a:gd name="T1" fmla="*/ 24 h 1085"/>
                  <a:gd name="T2" fmla="*/ 42 w 619"/>
                  <a:gd name="T3" fmla="*/ 12 h 1085"/>
                  <a:gd name="T4" fmla="*/ 61 w 619"/>
                  <a:gd name="T5" fmla="*/ 0 h 1085"/>
                  <a:gd name="T6" fmla="*/ 70 w 619"/>
                  <a:gd name="T7" fmla="*/ 0 h 1085"/>
                  <a:gd name="T8" fmla="*/ 85 w 619"/>
                  <a:gd name="T9" fmla="*/ 5 h 1085"/>
                  <a:gd name="T10" fmla="*/ 92 w 619"/>
                  <a:gd name="T11" fmla="*/ 13 h 1085"/>
                  <a:gd name="T12" fmla="*/ 92 w 619"/>
                  <a:gd name="T13" fmla="*/ 24 h 1085"/>
                  <a:gd name="T14" fmla="*/ 81 w 619"/>
                  <a:gd name="T15" fmla="*/ 46 h 1085"/>
                  <a:gd name="T16" fmla="*/ 68 w 619"/>
                  <a:gd name="T17" fmla="*/ 63 h 1085"/>
                  <a:gd name="T18" fmla="*/ 63 w 619"/>
                  <a:gd name="T19" fmla="*/ 77 h 1085"/>
                  <a:gd name="T20" fmla="*/ 59 w 619"/>
                  <a:gd name="T21" fmla="*/ 94 h 1085"/>
                  <a:gd name="T22" fmla="*/ 63 w 619"/>
                  <a:gd name="T23" fmla="*/ 109 h 1085"/>
                  <a:gd name="T24" fmla="*/ 66 w 619"/>
                  <a:gd name="T25" fmla="*/ 125 h 1085"/>
                  <a:gd name="T26" fmla="*/ 66 w 619"/>
                  <a:gd name="T27" fmla="*/ 142 h 1085"/>
                  <a:gd name="T28" fmla="*/ 61 w 619"/>
                  <a:gd name="T29" fmla="*/ 153 h 1085"/>
                  <a:gd name="T30" fmla="*/ 50 w 619"/>
                  <a:gd name="T31" fmla="*/ 159 h 1085"/>
                  <a:gd name="T32" fmla="*/ 36 w 619"/>
                  <a:gd name="T33" fmla="*/ 165 h 1085"/>
                  <a:gd name="T34" fmla="*/ 23 w 619"/>
                  <a:gd name="T35" fmla="*/ 165 h 1085"/>
                  <a:gd name="T36" fmla="*/ 15 w 619"/>
                  <a:gd name="T37" fmla="*/ 160 h 1085"/>
                  <a:gd name="T38" fmla="*/ 3 w 619"/>
                  <a:gd name="T39" fmla="*/ 141 h 1085"/>
                  <a:gd name="T40" fmla="*/ 0 w 619"/>
                  <a:gd name="T41" fmla="*/ 121 h 1085"/>
                  <a:gd name="T42" fmla="*/ 1 w 619"/>
                  <a:gd name="T43" fmla="*/ 96 h 1085"/>
                  <a:gd name="T44" fmla="*/ 10 w 619"/>
                  <a:gd name="T45" fmla="*/ 63 h 1085"/>
                  <a:gd name="T46" fmla="*/ 18 w 619"/>
                  <a:gd name="T47" fmla="*/ 42 h 1085"/>
                  <a:gd name="T48" fmla="*/ 31 w 619"/>
                  <a:gd name="T49" fmla="*/ 24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3200" i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34825" name="Freeform 8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11 h 808"/>
                  <a:gd name="T2" fmla="*/ 15 w 782"/>
                  <a:gd name="T3" fmla="*/ 0 h 808"/>
                  <a:gd name="T4" fmla="*/ 37 w 782"/>
                  <a:gd name="T5" fmla="*/ 0 h 808"/>
                  <a:gd name="T6" fmla="*/ 78 w 782"/>
                  <a:gd name="T7" fmla="*/ 3 h 808"/>
                  <a:gd name="T8" fmla="*/ 126 w 782"/>
                  <a:gd name="T9" fmla="*/ 4 h 808"/>
                  <a:gd name="T10" fmla="*/ 144 w 782"/>
                  <a:gd name="T11" fmla="*/ 9 h 808"/>
                  <a:gd name="T12" fmla="*/ 152 w 782"/>
                  <a:gd name="T13" fmla="*/ 15 h 808"/>
                  <a:gd name="T14" fmla="*/ 153 w 782"/>
                  <a:gd name="T15" fmla="*/ 25 h 808"/>
                  <a:gd name="T16" fmla="*/ 148 w 782"/>
                  <a:gd name="T17" fmla="*/ 35 h 808"/>
                  <a:gd name="T18" fmla="*/ 133 w 782"/>
                  <a:gd name="T19" fmla="*/ 51 h 808"/>
                  <a:gd name="T20" fmla="*/ 114 w 782"/>
                  <a:gd name="T21" fmla="*/ 64 h 808"/>
                  <a:gd name="T22" fmla="*/ 99 w 782"/>
                  <a:gd name="T23" fmla="*/ 76 h 808"/>
                  <a:gd name="T24" fmla="*/ 93 w 782"/>
                  <a:gd name="T25" fmla="*/ 85 h 808"/>
                  <a:gd name="T26" fmla="*/ 89 w 782"/>
                  <a:gd name="T27" fmla="*/ 91 h 808"/>
                  <a:gd name="T28" fmla="*/ 91 w 782"/>
                  <a:gd name="T29" fmla="*/ 96 h 808"/>
                  <a:gd name="T30" fmla="*/ 92 w 782"/>
                  <a:gd name="T31" fmla="*/ 99 h 808"/>
                  <a:gd name="T32" fmla="*/ 109 w 782"/>
                  <a:gd name="T33" fmla="*/ 99 h 808"/>
                  <a:gd name="T34" fmla="*/ 136 w 782"/>
                  <a:gd name="T35" fmla="*/ 97 h 808"/>
                  <a:gd name="T36" fmla="*/ 153 w 782"/>
                  <a:gd name="T37" fmla="*/ 97 h 808"/>
                  <a:gd name="T38" fmla="*/ 172 w 782"/>
                  <a:gd name="T39" fmla="*/ 101 h 808"/>
                  <a:gd name="T40" fmla="*/ 177 w 782"/>
                  <a:gd name="T41" fmla="*/ 106 h 808"/>
                  <a:gd name="T42" fmla="*/ 172 w 782"/>
                  <a:gd name="T43" fmla="*/ 111 h 808"/>
                  <a:gd name="T44" fmla="*/ 164 w 782"/>
                  <a:gd name="T45" fmla="*/ 113 h 808"/>
                  <a:gd name="T46" fmla="*/ 152 w 782"/>
                  <a:gd name="T47" fmla="*/ 111 h 808"/>
                  <a:gd name="T48" fmla="*/ 135 w 782"/>
                  <a:gd name="T49" fmla="*/ 105 h 808"/>
                  <a:gd name="T50" fmla="*/ 118 w 782"/>
                  <a:gd name="T51" fmla="*/ 106 h 808"/>
                  <a:gd name="T52" fmla="*/ 89 w 782"/>
                  <a:gd name="T53" fmla="*/ 109 h 808"/>
                  <a:gd name="T54" fmla="*/ 80 w 782"/>
                  <a:gd name="T55" fmla="*/ 108 h 808"/>
                  <a:gd name="T56" fmla="*/ 76 w 782"/>
                  <a:gd name="T57" fmla="*/ 104 h 808"/>
                  <a:gd name="T58" fmla="*/ 76 w 782"/>
                  <a:gd name="T59" fmla="*/ 95 h 808"/>
                  <a:gd name="T60" fmla="*/ 76 w 782"/>
                  <a:gd name="T61" fmla="*/ 82 h 808"/>
                  <a:gd name="T62" fmla="*/ 88 w 782"/>
                  <a:gd name="T63" fmla="*/ 72 h 808"/>
                  <a:gd name="T64" fmla="*/ 106 w 782"/>
                  <a:gd name="T65" fmla="*/ 58 h 808"/>
                  <a:gd name="T66" fmla="*/ 122 w 782"/>
                  <a:gd name="T67" fmla="*/ 45 h 808"/>
                  <a:gd name="T68" fmla="*/ 133 w 782"/>
                  <a:gd name="T69" fmla="*/ 35 h 808"/>
                  <a:gd name="T70" fmla="*/ 138 w 782"/>
                  <a:gd name="T71" fmla="*/ 27 h 808"/>
                  <a:gd name="T72" fmla="*/ 135 w 782"/>
                  <a:gd name="T73" fmla="*/ 22 h 808"/>
                  <a:gd name="T74" fmla="*/ 128 w 782"/>
                  <a:gd name="T75" fmla="*/ 16 h 808"/>
                  <a:gd name="T76" fmla="*/ 118 w 782"/>
                  <a:gd name="T77" fmla="*/ 14 h 808"/>
                  <a:gd name="T78" fmla="*/ 106 w 782"/>
                  <a:gd name="T79" fmla="*/ 14 h 808"/>
                  <a:gd name="T80" fmla="*/ 81 w 782"/>
                  <a:gd name="T81" fmla="*/ 14 h 808"/>
                  <a:gd name="T82" fmla="*/ 44 w 782"/>
                  <a:gd name="T83" fmla="*/ 19 h 808"/>
                  <a:gd name="T84" fmla="*/ 16 w 782"/>
                  <a:gd name="T85" fmla="*/ 20 h 808"/>
                  <a:gd name="T86" fmla="*/ 5 w 782"/>
                  <a:gd name="T87" fmla="*/ 19 h 808"/>
                  <a:gd name="T88" fmla="*/ 0 w 782"/>
                  <a:gd name="T89" fmla="*/ 16 h 808"/>
                  <a:gd name="T90" fmla="*/ 0 w 782"/>
                  <a:gd name="T91" fmla="*/ 1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3200" i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34826" name="Freeform 9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206 w 992"/>
                  <a:gd name="T1" fmla="*/ 41 h 770"/>
                  <a:gd name="T2" fmla="*/ 210 w 992"/>
                  <a:gd name="T3" fmla="*/ 28 h 770"/>
                  <a:gd name="T4" fmla="*/ 225 w 992"/>
                  <a:gd name="T5" fmla="*/ 23 h 770"/>
                  <a:gd name="T6" fmla="*/ 242 w 992"/>
                  <a:gd name="T7" fmla="*/ 22 h 770"/>
                  <a:gd name="T8" fmla="*/ 253 w 992"/>
                  <a:gd name="T9" fmla="*/ 28 h 770"/>
                  <a:gd name="T10" fmla="*/ 248 w 992"/>
                  <a:gd name="T11" fmla="*/ 40 h 770"/>
                  <a:gd name="T12" fmla="*/ 238 w 992"/>
                  <a:gd name="T13" fmla="*/ 55 h 770"/>
                  <a:gd name="T14" fmla="*/ 219 w 992"/>
                  <a:gd name="T15" fmla="*/ 72 h 770"/>
                  <a:gd name="T16" fmla="*/ 194 w 992"/>
                  <a:gd name="T17" fmla="*/ 87 h 770"/>
                  <a:gd name="T18" fmla="*/ 174 w 992"/>
                  <a:gd name="T19" fmla="*/ 95 h 770"/>
                  <a:gd name="T20" fmla="*/ 151 w 992"/>
                  <a:gd name="T21" fmla="*/ 99 h 770"/>
                  <a:gd name="T22" fmla="*/ 129 w 992"/>
                  <a:gd name="T23" fmla="*/ 98 h 770"/>
                  <a:gd name="T24" fmla="*/ 113 w 992"/>
                  <a:gd name="T25" fmla="*/ 93 h 770"/>
                  <a:gd name="T26" fmla="*/ 107 w 992"/>
                  <a:gd name="T27" fmla="*/ 86 h 770"/>
                  <a:gd name="T28" fmla="*/ 100 w 992"/>
                  <a:gd name="T29" fmla="*/ 73 h 770"/>
                  <a:gd name="T30" fmla="*/ 92 w 992"/>
                  <a:gd name="T31" fmla="*/ 49 h 770"/>
                  <a:gd name="T32" fmla="*/ 86 w 992"/>
                  <a:gd name="T33" fmla="*/ 33 h 770"/>
                  <a:gd name="T34" fmla="*/ 86 w 992"/>
                  <a:gd name="T35" fmla="*/ 13 h 770"/>
                  <a:gd name="T36" fmla="*/ 82 w 992"/>
                  <a:gd name="T37" fmla="*/ 10 h 770"/>
                  <a:gd name="T38" fmla="*/ 71 w 992"/>
                  <a:gd name="T39" fmla="*/ 9 h 770"/>
                  <a:gd name="T40" fmla="*/ 57 w 992"/>
                  <a:gd name="T41" fmla="*/ 14 h 770"/>
                  <a:gd name="T42" fmla="*/ 44 w 992"/>
                  <a:gd name="T43" fmla="*/ 23 h 770"/>
                  <a:gd name="T44" fmla="*/ 29 w 992"/>
                  <a:gd name="T45" fmla="*/ 28 h 770"/>
                  <a:gd name="T46" fmla="*/ 7 w 992"/>
                  <a:gd name="T47" fmla="*/ 28 h 770"/>
                  <a:gd name="T48" fmla="*/ 0 w 992"/>
                  <a:gd name="T49" fmla="*/ 25 h 770"/>
                  <a:gd name="T50" fmla="*/ 0 w 992"/>
                  <a:gd name="T51" fmla="*/ 20 h 770"/>
                  <a:gd name="T52" fmla="*/ 10 w 992"/>
                  <a:gd name="T53" fmla="*/ 16 h 770"/>
                  <a:gd name="T54" fmla="*/ 21 w 992"/>
                  <a:gd name="T55" fmla="*/ 17 h 770"/>
                  <a:gd name="T56" fmla="*/ 30 w 992"/>
                  <a:gd name="T57" fmla="*/ 16 h 770"/>
                  <a:gd name="T58" fmla="*/ 48 w 992"/>
                  <a:gd name="T59" fmla="*/ 10 h 770"/>
                  <a:gd name="T60" fmla="*/ 66 w 992"/>
                  <a:gd name="T61" fmla="*/ 3 h 770"/>
                  <a:gd name="T62" fmla="*/ 82 w 992"/>
                  <a:gd name="T63" fmla="*/ 1 h 770"/>
                  <a:gd name="T64" fmla="*/ 106 w 992"/>
                  <a:gd name="T65" fmla="*/ 0 h 770"/>
                  <a:gd name="T66" fmla="*/ 107 w 992"/>
                  <a:gd name="T67" fmla="*/ 5 h 770"/>
                  <a:gd name="T68" fmla="*/ 101 w 992"/>
                  <a:gd name="T69" fmla="*/ 11 h 770"/>
                  <a:gd name="T70" fmla="*/ 100 w 992"/>
                  <a:gd name="T71" fmla="*/ 27 h 770"/>
                  <a:gd name="T72" fmla="*/ 107 w 992"/>
                  <a:gd name="T73" fmla="*/ 47 h 770"/>
                  <a:gd name="T74" fmla="*/ 118 w 992"/>
                  <a:gd name="T75" fmla="*/ 67 h 770"/>
                  <a:gd name="T76" fmla="*/ 127 w 992"/>
                  <a:gd name="T77" fmla="*/ 79 h 770"/>
                  <a:gd name="T78" fmla="*/ 142 w 992"/>
                  <a:gd name="T79" fmla="*/ 84 h 770"/>
                  <a:gd name="T80" fmla="*/ 157 w 992"/>
                  <a:gd name="T81" fmla="*/ 84 h 770"/>
                  <a:gd name="T82" fmla="*/ 172 w 992"/>
                  <a:gd name="T83" fmla="*/ 79 h 770"/>
                  <a:gd name="T84" fmla="*/ 191 w 992"/>
                  <a:gd name="T85" fmla="*/ 66 h 770"/>
                  <a:gd name="T86" fmla="*/ 204 w 992"/>
                  <a:gd name="T87" fmla="*/ 48 h 770"/>
                  <a:gd name="T88" fmla="*/ 206 w 992"/>
                  <a:gd name="T89" fmla="*/ 4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3200" i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34827" name="Freeform 10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66 w 699"/>
                  <a:gd name="T1" fmla="*/ 140 h 1216"/>
                  <a:gd name="T2" fmla="*/ 83 w 699"/>
                  <a:gd name="T3" fmla="*/ 157 h 1216"/>
                  <a:gd name="T4" fmla="*/ 90 w 699"/>
                  <a:gd name="T5" fmla="*/ 157 h 1216"/>
                  <a:gd name="T6" fmla="*/ 102 w 699"/>
                  <a:gd name="T7" fmla="*/ 164 h 1216"/>
                  <a:gd name="T8" fmla="*/ 104 w 699"/>
                  <a:gd name="T9" fmla="*/ 172 h 1216"/>
                  <a:gd name="T10" fmla="*/ 101 w 699"/>
                  <a:gd name="T11" fmla="*/ 183 h 1216"/>
                  <a:gd name="T12" fmla="*/ 91 w 699"/>
                  <a:gd name="T13" fmla="*/ 184 h 1216"/>
                  <a:gd name="T14" fmla="*/ 80 w 699"/>
                  <a:gd name="T15" fmla="*/ 176 h 1216"/>
                  <a:gd name="T16" fmla="*/ 57 w 699"/>
                  <a:gd name="T17" fmla="*/ 154 h 1216"/>
                  <a:gd name="T18" fmla="*/ 42 w 699"/>
                  <a:gd name="T19" fmla="*/ 133 h 1216"/>
                  <a:gd name="T20" fmla="*/ 35 w 699"/>
                  <a:gd name="T21" fmla="*/ 116 h 1216"/>
                  <a:gd name="T22" fmla="*/ 31 w 699"/>
                  <a:gd name="T23" fmla="*/ 89 h 1216"/>
                  <a:gd name="T24" fmla="*/ 31 w 699"/>
                  <a:gd name="T25" fmla="*/ 52 h 1216"/>
                  <a:gd name="T26" fmla="*/ 29 w 699"/>
                  <a:gd name="T27" fmla="*/ 43 h 1216"/>
                  <a:gd name="T28" fmla="*/ 23 w 699"/>
                  <a:gd name="T29" fmla="*/ 36 h 1216"/>
                  <a:gd name="T30" fmla="*/ 3 w 699"/>
                  <a:gd name="T31" fmla="*/ 37 h 1216"/>
                  <a:gd name="T32" fmla="*/ 0 w 699"/>
                  <a:gd name="T33" fmla="*/ 34 h 1216"/>
                  <a:gd name="T34" fmla="*/ 4 w 699"/>
                  <a:gd name="T35" fmla="*/ 31 h 1216"/>
                  <a:gd name="T36" fmla="*/ 18 w 699"/>
                  <a:gd name="T37" fmla="*/ 30 h 1216"/>
                  <a:gd name="T38" fmla="*/ 21 w 699"/>
                  <a:gd name="T39" fmla="*/ 28 h 1216"/>
                  <a:gd name="T40" fmla="*/ 1 w 699"/>
                  <a:gd name="T41" fmla="*/ 16 h 1216"/>
                  <a:gd name="T42" fmla="*/ 1 w 699"/>
                  <a:gd name="T43" fmla="*/ 12 h 1216"/>
                  <a:gd name="T44" fmla="*/ 4 w 699"/>
                  <a:gd name="T45" fmla="*/ 11 h 1216"/>
                  <a:gd name="T46" fmla="*/ 21 w 699"/>
                  <a:gd name="T47" fmla="*/ 20 h 1216"/>
                  <a:gd name="T48" fmla="*/ 24 w 699"/>
                  <a:gd name="T49" fmla="*/ 19 h 1216"/>
                  <a:gd name="T50" fmla="*/ 21 w 699"/>
                  <a:gd name="T51" fmla="*/ 1 h 1216"/>
                  <a:gd name="T52" fmla="*/ 23 w 699"/>
                  <a:gd name="T53" fmla="*/ 0 h 1216"/>
                  <a:gd name="T54" fmla="*/ 25 w 699"/>
                  <a:gd name="T55" fmla="*/ 1 h 1216"/>
                  <a:gd name="T56" fmla="*/ 29 w 699"/>
                  <a:gd name="T57" fmla="*/ 19 h 1216"/>
                  <a:gd name="T58" fmla="*/ 33 w 699"/>
                  <a:gd name="T59" fmla="*/ 20 h 1216"/>
                  <a:gd name="T60" fmla="*/ 42 w 699"/>
                  <a:gd name="T61" fmla="*/ 1 h 1216"/>
                  <a:gd name="T62" fmla="*/ 44 w 699"/>
                  <a:gd name="T63" fmla="*/ 1 h 1216"/>
                  <a:gd name="T64" fmla="*/ 44 w 699"/>
                  <a:gd name="T65" fmla="*/ 7 h 1216"/>
                  <a:gd name="T66" fmla="*/ 39 w 699"/>
                  <a:gd name="T67" fmla="*/ 22 h 1216"/>
                  <a:gd name="T68" fmla="*/ 39 w 699"/>
                  <a:gd name="T69" fmla="*/ 30 h 1216"/>
                  <a:gd name="T70" fmla="*/ 41 w 699"/>
                  <a:gd name="T71" fmla="*/ 41 h 1216"/>
                  <a:gd name="T72" fmla="*/ 40 w 699"/>
                  <a:gd name="T73" fmla="*/ 55 h 1216"/>
                  <a:gd name="T74" fmla="*/ 41 w 699"/>
                  <a:gd name="T75" fmla="*/ 80 h 1216"/>
                  <a:gd name="T76" fmla="*/ 43 w 699"/>
                  <a:gd name="T77" fmla="*/ 97 h 1216"/>
                  <a:gd name="T78" fmla="*/ 49 w 699"/>
                  <a:gd name="T79" fmla="*/ 115 h 1216"/>
                  <a:gd name="T80" fmla="*/ 57 w 699"/>
                  <a:gd name="T81" fmla="*/ 129 h 1216"/>
                  <a:gd name="T82" fmla="*/ 66 w 699"/>
                  <a:gd name="T83" fmla="*/ 14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3200" i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34828" name="Freeform 11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2 w 915"/>
                  <a:gd name="T1" fmla="*/ 135 h 1139"/>
                  <a:gd name="T2" fmla="*/ 0 w 915"/>
                  <a:gd name="T3" fmla="*/ 143 h 1139"/>
                  <a:gd name="T4" fmla="*/ 2 w 915"/>
                  <a:gd name="T5" fmla="*/ 153 h 1139"/>
                  <a:gd name="T6" fmla="*/ 10 w 915"/>
                  <a:gd name="T7" fmla="*/ 153 h 1139"/>
                  <a:gd name="T8" fmla="*/ 34 w 915"/>
                  <a:gd name="T9" fmla="*/ 149 h 1139"/>
                  <a:gd name="T10" fmla="*/ 60 w 915"/>
                  <a:gd name="T11" fmla="*/ 141 h 1139"/>
                  <a:gd name="T12" fmla="*/ 82 w 915"/>
                  <a:gd name="T13" fmla="*/ 127 h 1139"/>
                  <a:gd name="T14" fmla="*/ 94 w 915"/>
                  <a:gd name="T15" fmla="*/ 110 h 1139"/>
                  <a:gd name="T16" fmla="*/ 105 w 915"/>
                  <a:gd name="T17" fmla="*/ 80 h 1139"/>
                  <a:gd name="T18" fmla="*/ 109 w 915"/>
                  <a:gd name="T19" fmla="*/ 52 h 1139"/>
                  <a:gd name="T20" fmla="*/ 109 w 915"/>
                  <a:gd name="T21" fmla="*/ 38 h 1139"/>
                  <a:gd name="T22" fmla="*/ 115 w 915"/>
                  <a:gd name="T23" fmla="*/ 30 h 1139"/>
                  <a:gd name="T24" fmla="*/ 125 w 915"/>
                  <a:gd name="T25" fmla="*/ 27 h 1139"/>
                  <a:gd name="T26" fmla="*/ 134 w 915"/>
                  <a:gd name="T27" fmla="*/ 27 h 1139"/>
                  <a:gd name="T28" fmla="*/ 135 w 915"/>
                  <a:gd name="T29" fmla="*/ 23 h 1139"/>
                  <a:gd name="T30" fmla="*/ 121 w 915"/>
                  <a:gd name="T31" fmla="*/ 24 h 1139"/>
                  <a:gd name="T32" fmla="*/ 119 w 915"/>
                  <a:gd name="T33" fmla="*/ 21 h 1139"/>
                  <a:gd name="T34" fmla="*/ 130 w 915"/>
                  <a:gd name="T35" fmla="*/ 9 h 1139"/>
                  <a:gd name="T36" fmla="*/ 128 w 915"/>
                  <a:gd name="T37" fmla="*/ 6 h 1139"/>
                  <a:gd name="T38" fmla="*/ 126 w 915"/>
                  <a:gd name="T39" fmla="*/ 8 h 1139"/>
                  <a:gd name="T40" fmla="*/ 117 w 915"/>
                  <a:gd name="T41" fmla="*/ 17 h 1139"/>
                  <a:gd name="T42" fmla="*/ 115 w 915"/>
                  <a:gd name="T43" fmla="*/ 17 h 1139"/>
                  <a:gd name="T44" fmla="*/ 115 w 915"/>
                  <a:gd name="T45" fmla="*/ 2 h 1139"/>
                  <a:gd name="T46" fmla="*/ 112 w 915"/>
                  <a:gd name="T47" fmla="*/ 0 h 1139"/>
                  <a:gd name="T48" fmla="*/ 109 w 915"/>
                  <a:gd name="T49" fmla="*/ 1 h 1139"/>
                  <a:gd name="T50" fmla="*/ 110 w 915"/>
                  <a:gd name="T51" fmla="*/ 17 h 1139"/>
                  <a:gd name="T52" fmla="*/ 108 w 915"/>
                  <a:gd name="T53" fmla="*/ 18 h 1139"/>
                  <a:gd name="T54" fmla="*/ 99 w 915"/>
                  <a:gd name="T55" fmla="*/ 9 h 1139"/>
                  <a:gd name="T56" fmla="*/ 92 w 915"/>
                  <a:gd name="T57" fmla="*/ 8 h 1139"/>
                  <a:gd name="T58" fmla="*/ 93 w 915"/>
                  <a:gd name="T59" fmla="*/ 12 h 1139"/>
                  <a:gd name="T60" fmla="*/ 103 w 915"/>
                  <a:gd name="T61" fmla="*/ 22 h 1139"/>
                  <a:gd name="T62" fmla="*/ 103 w 915"/>
                  <a:gd name="T63" fmla="*/ 27 h 1139"/>
                  <a:gd name="T64" fmla="*/ 100 w 915"/>
                  <a:gd name="T65" fmla="*/ 37 h 1139"/>
                  <a:gd name="T66" fmla="*/ 100 w 915"/>
                  <a:gd name="T67" fmla="*/ 46 h 1139"/>
                  <a:gd name="T68" fmla="*/ 100 w 915"/>
                  <a:gd name="T69" fmla="*/ 62 h 1139"/>
                  <a:gd name="T70" fmla="*/ 95 w 915"/>
                  <a:gd name="T71" fmla="*/ 82 h 1139"/>
                  <a:gd name="T72" fmla="*/ 91 w 915"/>
                  <a:gd name="T73" fmla="*/ 94 h 1139"/>
                  <a:gd name="T74" fmla="*/ 83 w 915"/>
                  <a:gd name="T75" fmla="*/ 110 h 1139"/>
                  <a:gd name="T76" fmla="*/ 74 w 915"/>
                  <a:gd name="T77" fmla="*/ 122 h 1139"/>
                  <a:gd name="T78" fmla="*/ 67 w 915"/>
                  <a:gd name="T79" fmla="*/ 128 h 1139"/>
                  <a:gd name="T80" fmla="*/ 49 w 915"/>
                  <a:gd name="T81" fmla="*/ 133 h 1139"/>
                  <a:gd name="T82" fmla="*/ 32 w 915"/>
                  <a:gd name="T83" fmla="*/ 135 h 1139"/>
                  <a:gd name="T84" fmla="*/ 15 w 915"/>
                  <a:gd name="T85" fmla="*/ 138 h 1139"/>
                  <a:gd name="T86" fmla="*/ 2 w 915"/>
                  <a:gd name="T87" fmla="*/ 135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3200" i="0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482316" name="Rectangle 12"/>
          <p:cNvSpPr>
            <a:spLocks noChangeArrowheads="1"/>
          </p:cNvSpPr>
          <p:nvPr/>
        </p:nvSpPr>
        <p:spPr bwMode="auto">
          <a:xfrm>
            <a:off x="838200" y="1812925"/>
            <a:ext cx="8001000" cy="443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Queue:  Handle in order found.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Breadth-First Search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Stack: Handle most recently found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Depth-First Search</a:t>
            </a:r>
          </a:p>
          <a:p>
            <a:pPr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Priority Queue:</a:t>
            </a:r>
            <a:br>
              <a:rPr lang="en-US" altLang="en-US" sz="3000" i="0">
                <a:solidFill>
                  <a:srgbClr val="FFFFFF"/>
                </a:solidFill>
                <a:cs typeface="+mn-cs"/>
              </a:rPr>
            </a:br>
            <a:r>
              <a:rPr lang="en-US" altLang="en-US" sz="3000" i="0">
                <a:solidFill>
                  <a:srgbClr val="FFFFFF"/>
                </a:solidFill>
                <a:cs typeface="+mn-cs"/>
              </a:rPr>
              <a:t>       Handle node that seems to be closest to s.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Shortest (Weighted) Paths: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2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2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23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23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23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23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23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23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23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23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23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23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316" grpId="0" build="p" bldLvl="2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8915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16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</a:p>
        </p:txBody>
      </p:sp>
      <p:sp>
        <p:nvSpPr>
          <p:cNvPr id="38918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</a:p>
        </p:txBody>
      </p:sp>
      <p:sp>
        <p:nvSpPr>
          <p:cNvPr id="38919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</a:p>
        </p:txBody>
      </p:sp>
      <p:sp>
        <p:nvSpPr>
          <p:cNvPr id="38920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</a:t>
            </a:r>
          </a:p>
        </p:txBody>
      </p:sp>
      <p:sp>
        <p:nvSpPr>
          <p:cNvPr id="38921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</a:p>
        </p:txBody>
      </p:sp>
      <p:sp>
        <p:nvSpPr>
          <p:cNvPr id="38922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</a:p>
        </p:txBody>
      </p:sp>
      <p:sp>
        <p:nvSpPr>
          <p:cNvPr id="38923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38924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</a:t>
            </a:r>
          </a:p>
        </p:txBody>
      </p:sp>
      <p:sp>
        <p:nvSpPr>
          <p:cNvPr id="38925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</a:p>
        </p:txBody>
      </p:sp>
      <p:sp>
        <p:nvSpPr>
          <p:cNvPr id="38926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</a:p>
        </p:txBody>
      </p:sp>
      <p:sp>
        <p:nvSpPr>
          <p:cNvPr id="38927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</a:t>
            </a:r>
          </a:p>
        </p:txBody>
      </p:sp>
      <p:sp>
        <p:nvSpPr>
          <p:cNvPr id="38928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</a:p>
        </p:txBody>
      </p:sp>
      <p:sp>
        <p:nvSpPr>
          <p:cNvPr id="38929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</a:t>
            </a:r>
          </a:p>
        </p:txBody>
      </p:sp>
      <p:sp>
        <p:nvSpPr>
          <p:cNvPr id="38930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</a:t>
            </a:r>
          </a:p>
        </p:txBody>
      </p:sp>
      <p:sp>
        <p:nvSpPr>
          <p:cNvPr id="38931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32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33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34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35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36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37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38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39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0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1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2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3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4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5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6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7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8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49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0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1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2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3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4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5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6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7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8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59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60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61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62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Found</a:t>
            </a:r>
            <a:b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Handled</a:t>
            </a:r>
            <a:b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Queue</a:t>
            </a:r>
          </a:p>
        </p:txBody>
      </p:sp>
      <p:sp>
        <p:nvSpPr>
          <p:cNvPr id="38963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64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65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66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67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68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69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70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71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72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73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74" name="Text Box 63"/>
          <p:cNvSpPr txBox="1">
            <a:spLocks noChangeArrowheads="1"/>
          </p:cNvSpPr>
          <p:nvPr/>
        </p:nvSpPr>
        <p:spPr bwMode="auto">
          <a:xfrm>
            <a:off x="7486650" y="19653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</a:t>
            </a:r>
          </a:p>
        </p:txBody>
      </p:sp>
      <p:sp>
        <p:nvSpPr>
          <p:cNvPr id="38975" name="Oval 6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76" name="Freeform 67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77" name="Freeform 68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78" name="Freeform 69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79" name="Freeform 70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80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</a:t>
            </a: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=0</a:t>
            </a:r>
          </a:p>
        </p:txBody>
      </p:sp>
      <p:sp>
        <p:nvSpPr>
          <p:cNvPr id="38981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</a:t>
            </a: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=1</a:t>
            </a:r>
          </a:p>
        </p:txBody>
      </p:sp>
      <p:sp>
        <p:nvSpPr>
          <p:cNvPr id="38982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</a:t>
            </a: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=2</a:t>
            </a:r>
          </a:p>
        </p:txBody>
      </p:sp>
      <p:sp>
        <p:nvSpPr>
          <p:cNvPr id="38983" name="Text Box 75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</a:t>
            </a: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=3</a:t>
            </a:r>
          </a:p>
        </p:txBody>
      </p:sp>
      <p:sp>
        <p:nvSpPr>
          <p:cNvPr id="38984" name="Line 76"/>
          <p:cNvSpPr>
            <a:spLocks noChangeShapeType="1"/>
          </p:cNvSpPr>
          <p:nvPr/>
        </p:nvSpPr>
        <p:spPr bwMode="auto">
          <a:xfrm>
            <a:off x="7239000" y="20574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85" name="Line 77"/>
          <p:cNvSpPr>
            <a:spLocks noChangeShapeType="1"/>
          </p:cNvSpPr>
          <p:nvPr/>
        </p:nvSpPr>
        <p:spPr bwMode="auto">
          <a:xfrm>
            <a:off x="7239000" y="3276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86" name="Text Box 78"/>
          <p:cNvSpPr txBox="1">
            <a:spLocks noChangeArrowheads="1"/>
          </p:cNvSpPr>
          <p:nvPr/>
        </p:nvSpPr>
        <p:spPr bwMode="auto">
          <a:xfrm>
            <a:off x="7532688" y="2362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</a:p>
        </p:txBody>
      </p:sp>
      <p:sp>
        <p:nvSpPr>
          <p:cNvPr id="38987" name="Text Box 79"/>
          <p:cNvSpPr txBox="1">
            <a:spLocks noChangeArrowheads="1"/>
          </p:cNvSpPr>
          <p:nvPr/>
        </p:nvSpPr>
        <p:spPr bwMode="auto">
          <a:xfrm>
            <a:off x="7545388" y="2784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</a:t>
            </a:r>
          </a:p>
        </p:txBody>
      </p:sp>
      <p:sp>
        <p:nvSpPr>
          <p:cNvPr id="38988" name="Text Box 81"/>
          <p:cNvSpPr txBox="1">
            <a:spLocks noChangeArrowheads="1"/>
          </p:cNvSpPr>
          <p:nvPr/>
        </p:nvSpPr>
        <p:spPr bwMode="auto">
          <a:xfrm>
            <a:off x="7924800" y="19558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</a:t>
            </a: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=3</a:t>
            </a: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 i="0">
                <a:solidFill>
                  <a:srgbClr val="FFFF00"/>
                </a:solidFill>
                <a:cs typeface="+mn-cs"/>
              </a:rPr>
              <a:t>Dijkstra's</a:t>
            </a:r>
          </a:p>
        </p:txBody>
      </p:sp>
      <p:sp>
        <p:nvSpPr>
          <p:cNvPr id="35843" name="Text Box 17"/>
          <p:cNvSpPr txBox="1">
            <a:spLocks noChangeArrowheads="1"/>
          </p:cNvSpPr>
          <p:nvPr/>
        </p:nvSpPr>
        <p:spPr bwMode="auto">
          <a:xfrm>
            <a:off x="1273175" y="533400"/>
            <a:ext cx="25447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0000"/>
                </a:solidFill>
                <a:cs typeface="+mn-cs"/>
              </a:rPr>
              <a:t>Handled Nodes</a:t>
            </a:r>
          </a:p>
        </p:txBody>
      </p:sp>
      <p:grpSp>
        <p:nvGrpSpPr>
          <p:cNvPr id="35844" name="Group 77"/>
          <p:cNvGrpSpPr>
            <a:grpSpLocks/>
          </p:cNvGrpSpPr>
          <p:nvPr/>
        </p:nvGrpSpPr>
        <p:grpSpPr bwMode="auto">
          <a:xfrm>
            <a:off x="1981200" y="1049338"/>
            <a:ext cx="5638800" cy="1922462"/>
            <a:chOff x="1248" y="661"/>
            <a:chExt cx="3470" cy="1691"/>
          </a:xfrm>
        </p:grpSpPr>
        <p:sp>
          <p:nvSpPr>
            <p:cNvPr id="35871" name="Oval 3"/>
            <p:cNvSpPr>
              <a:spLocks noChangeArrowheads="1"/>
            </p:cNvSpPr>
            <p:nvPr/>
          </p:nvSpPr>
          <p:spPr bwMode="auto">
            <a:xfrm>
              <a:off x="3168" y="1213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72" name="Text Box 4"/>
            <p:cNvSpPr txBox="1">
              <a:spLocks noChangeArrowheads="1"/>
            </p:cNvSpPr>
            <p:nvPr/>
          </p:nvSpPr>
          <p:spPr bwMode="auto">
            <a:xfrm>
              <a:off x="3096" y="905"/>
              <a:ext cx="231" cy="4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u</a:t>
              </a:r>
            </a:p>
          </p:txBody>
        </p:sp>
        <p:sp>
          <p:nvSpPr>
            <p:cNvPr id="35873" name="Freeform 5"/>
            <p:cNvSpPr>
              <a:spLocks/>
            </p:cNvSpPr>
            <p:nvPr/>
          </p:nvSpPr>
          <p:spPr bwMode="auto">
            <a:xfrm>
              <a:off x="1920" y="963"/>
              <a:ext cx="1248" cy="339"/>
            </a:xfrm>
            <a:custGeom>
              <a:avLst/>
              <a:gdLst>
                <a:gd name="T0" fmla="*/ 0 w 1248"/>
                <a:gd name="T1" fmla="*/ 0 h 339"/>
                <a:gd name="T2" fmla="*/ 344 w 1248"/>
                <a:gd name="T3" fmla="*/ 288 h 339"/>
                <a:gd name="T4" fmla="*/ 832 w 1248"/>
                <a:gd name="T5" fmla="*/ 88 h 339"/>
                <a:gd name="T6" fmla="*/ 1248 w 1248"/>
                <a:gd name="T7" fmla="*/ 288 h 3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48" h="339">
                  <a:moveTo>
                    <a:pt x="0" y="0"/>
                  </a:moveTo>
                  <a:cubicBezTo>
                    <a:pt x="57" y="48"/>
                    <a:pt x="205" y="273"/>
                    <a:pt x="344" y="288"/>
                  </a:cubicBezTo>
                  <a:cubicBezTo>
                    <a:pt x="470" y="339"/>
                    <a:pt x="681" y="88"/>
                    <a:pt x="832" y="88"/>
                  </a:cubicBezTo>
                  <a:cubicBezTo>
                    <a:pt x="983" y="88"/>
                    <a:pt x="1161" y="246"/>
                    <a:pt x="1248" y="288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74" name="Freeform 6"/>
            <p:cNvSpPr>
              <a:spLocks/>
            </p:cNvSpPr>
            <p:nvPr/>
          </p:nvSpPr>
          <p:spPr bwMode="auto">
            <a:xfrm>
              <a:off x="3232" y="1035"/>
              <a:ext cx="368" cy="224"/>
            </a:xfrm>
            <a:custGeom>
              <a:avLst/>
              <a:gdLst>
                <a:gd name="T0" fmla="*/ 0 w 368"/>
                <a:gd name="T1" fmla="*/ 224 h 224"/>
                <a:gd name="T2" fmla="*/ 368 w 368"/>
                <a:gd name="T3" fmla="*/ 0 h 2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8" h="224">
                  <a:moveTo>
                    <a:pt x="0" y="224"/>
                  </a:moveTo>
                  <a:lnTo>
                    <a:pt x="368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75" name="Oval 7"/>
            <p:cNvSpPr>
              <a:spLocks noChangeArrowheads="1"/>
            </p:cNvSpPr>
            <p:nvPr/>
          </p:nvSpPr>
          <p:spPr bwMode="auto">
            <a:xfrm>
              <a:off x="3604" y="963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76" name="Text Box 8"/>
            <p:cNvSpPr txBox="1">
              <a:spLocks noChangeArrowheads="1"/>
            </p:cNvSpPr>
            <p:nvPr/>
          </p:nvSpPr>
          <p:spPr bwMode="auto">
            <a:xfrm>
              <a:off x="3504" y="661"/>
              <a:ext cx="230" cy="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v</a:t>
              </a:r>
            </a:p>
          </p:txBody>
        </p:sp>
        <p:sp>
          <p:nvSpPr>
            <p:cNvPr id="35877" name="Oval 9"/>
            <p:cNvSpPr>
              <a:spLocks noChangeArrowheads="1"/>
            </p:cNvSpPr>
            <p:nvPr/>
          </p:nvSpPr>
          <p:spPr bwMode="auto">
            <a:xfrm>
              <a:off x="1876" y="877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78" name="Text Box 10"/>
            <p:cNvSpPr txBox="1">
              <a:spLocks noChangeArrowheads="1"/>
            </p:cNvSpPr>
            <p:nvPr/>
          </p:nvSpPr>
          <p:spPr bwMode="auto">
            <a:xfrm>
              <a:off x="1711" y="805"/>
              <a:ext cx="204" cy="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>
                  <a:solidFill>
                    <a:srgbClr val="FFFFFF"/>
                  </a:solidFill>
                  <a:cs typeface="+mn-cs"/>
                </a:rPr>
                <a:t>s</a:t>
              </a:r>
            </a:p>
          </p:txBody>
        </p:sp>
        <p:sp>
          <p:nvSpPr>
            <p:cNvPr id="35879" name="Line 11"/>
            <p:cNvSpPr>
              <a:spLocks noChangeShapeType="1"/>
            </p:cNvSpPr>
            <p:nvPr/>
          </p:nvSpPr>
          <p:spPr bwMode="auto">
            <a:xfrm>
              <a:off x="1924" y="925"/>
              <a:ext cx="0" cy="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0" name="Oval 12"/>
            <p:cNvSpPr>
              <a:spLocks noChangeAspect="1" noChangeArrowheads="1"/>
            </p:cNvSpPr>
            <p:nvPr/>
          </p:nvSpPr>
          <p:spPr bwMode="auto">
            <a:xfrm>
              <a:off x="1248" y="708"/>
              <a:ext cx="2400" cy="1643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1" name="Oval 13"/>
            <p:cNvSpPr>
              <a:spLocks noChangeArrowheads="1"/>
            </p:cNvSpPr>
            <p:nvPr/>
          </p:nvSpPr>
          <p:spPr bwMode="auto">
            <a:xfrm>
              <a:off x="3212" y="1957"/>
              <a:ext cx="100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2" name="Freeform 14"/>
            <p:cNvSpPr>
              <a:spLocks/>
            </p:cNvSpPr>
            <p:nvPr/>
          </p:nvSpPr>
          <p:spPr bwMode="auto">
            <a:xfrm>
              <a:off x="1920" y="989"/>
              <a:ext cx="1304" cy="960"/>
            </a:xfrm>
            <a:custGeom>
              <a:avLst/>
              <a:gdLst>
                <a:gd name="T0" fmla="*/ 0 w 1304"/>
                <a:gd name="T1" fmla="*/ 0 h 960"/>
                <a:gd name="T2" fmla="*/ 264 w 1304"/>
                <a:gd name="T3" fmla="*/ 624 h 960"/>
                <a:gd name="T4" fmla="*/ 876 w 1304"/>
                <a:gd name="T5" fmla="*/ 566 h 960"/>
                <a:gd name="T6" fmla="*/ 1304 w 1304"/>
                <a:gd name="T7" fmla="*/ 960 h 9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4" h="960">
                  <a:moveTo>
                    <a:pt x="0" y="0"/>
                  </a:moveTo>
                  <a:cubicBezTo>
                    <a:pt x="44" y="104"/>
                    <a:pt x="118" y="530"/>
                    <a:pt x="264" y="624"/>
                  </a:cubicBezTo>
                  <a:cubicBezTo>
                    <a:pt x="390" y="675"/>
                    <a:pt x="705" y="542"/>
                    <a:pt x="876" y="566"/>
                  </a:cubicBezTo>
                  <a:cubicBezTo>
                    <a:pt x="1049" y="622"/>
                    <a:pt x="1215" y="878"/>
                    <a:pt x="1304" y="96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3" name="Freeform 15"/>
            <p:cNvSpPr>
              <a:spLocks/>
            </p:cNvSpPr>
            <p:nvPr/>
          </p:nvSpPr>
          <p:spPr bwMode="auto">
            <a:xfrm>
              <a:off x="3276" y="2003"/>
              <a:ext cx="556" cy="218"/>
            </a:xfrm>
            <a:custGeom>
              <a:avLst/>
              <a:gdLst>
                <a:gd name="T0" fmla="*/ 0 w 556"/>
                <a:gd name="T1" fmla="*/ 0 h 218"/>
                <a:gd name="T2" fmla="*/ 556 w 556"/>
                <a:gd name="T3" fmla="*/ 218 h 2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6" h="218">
                  <a:moveTo>
                    <a:pt x="0" y="0"/>
                  </a:moveTo>
                  <a:lnTo>
                    <a:pt x="556" y="218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4" name="Oval 16"/>
            <p:cNvSpPr>
              <a:spLocks noChangeArrowheads="1"/>
            </p:cNvSpPr>
            <p:nvPr/>
          </p:nvSpPr>
          <p:spPr bwMode="auto">
            <a:xfrm>
              <a:off x="3840" y="2197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5" name="Oval 18"/>
            <p:cNvSpPr>
              <a:spLocks noChangeArrowheads="1"/>
            </p:cNvSpPr>
            <p:nvPr/>
          </p:nvSpPr>
          <p:spPr bwMode="auto">
            <a:xfrm>
              <a:off x="4032" y="1621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6" name="Oval 19"/>
            <p:cNvSpPr>
              <a:spLocks noChangeArrowheads="1"/>
            </p:cNvSpPr>
            <p:nvPr/>
          </p:nvSpPr>
          <p:spPr bwMode="auto">
            <a:xfrm>
              <a:off x="3312" y="1621"/>
              <a:ext cx="96" cy="96"/>
            </a:xfrm>
            <a:prstGeom prst="ellipse">
              <a:avLst/>
            </a:prstGeom>
            <a:solidFill>
              <a:schemeClr val="tx2"/>
            </a:solidFill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CA" altLang="en-US" sz="3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7" name="Freeform 20"/>
            <p:cNvSpPr>
              <a:spLocks/>
            </p:cNvSpPr>
            <p:nvPr/>
          </p:nvSpPr>
          <p:spPr bwMode="auto">
            <a:xfrm>
              <a:off x="3372" y="1669"/>
              <a:ext cx="636" cy="6"/>
            </a:xfrm>
            <a:custGeom>
              <a:avLst/>
              <a:gdLst>
                <a:gd name="T0" fmla="*/ 0 w 636"/>
                <a:gd name="T1" fmla="*/ 6 h 6"/>
                <a:gd name="T2" fmla="*/ 636 w 63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6" h="6">
                  <a:moveTo>
                    <a:pt x="0" y="6"/>
                  </a:moveTo>
                  <a:lnTo>
                    <a:pt x="636" y="0"/>
                  </a:lnTo>
                </a:path>
              </a:pathLst>
            </a:custGeom>
            <a:noFill/>
            <a:ln w="38100">
              <a:solidFill>
                <a:schemeClr val="bg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8" name="Freeform 21"/>
            <p:cNvSpPr>
              <a:spLocks/>
            </p:cNvSpPr>
            <p:nvPr/>
          </p:nvSpPr>
          <p:spPr bwMode="auto">
            <a:xfrm>
              <a:off x="3408" y="1725"/>
              <a:ext cx="1236" cy="627"/>
            </a:xfrm>
            <a:custGeom>
              <a:avLst/>
              <a:gdLst>
                <a:gd name="T0" fmla="*/ 484 w 1236"/>
                <a:gd name="T1" fmla="*/ 522 h 627"/>
                <a:gd name="T2" fmla="*/ 936 w 1236"/>
                <a:gd name="T3" fmla="*/ 576 h 627"/>
                <a:gd name="T4" fmla="*/ 1080 w 1236"/>
                <a:gd name="T5" fmla="*/ 224 h 627"/>
                <a:gd name="T6" fmla="*/ 568 w 1236"/>
                <a:gd name="T7" fmla="*/ 248 h 627"/>
                <a:gd name="T8" fmla="*/ 0 w 1236"/>
                <a:gd name="T9" fmla="*/ 0 h 6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6" h="627">
                  <a:moveTo>
                    <a:pt x="484" y="522"/>
                  </a:moveTo>
                  <a:cubicBezTo>
                    <a:pt x="559" y="531"/>
                    <a:pt x="837" y="626"/>
                    <a:pt x="936" y="576"/>
                  </a:cubicBezTo>
                  <a:cubicBezTo>
                    <a:pt x="1062" y="627"/>
                    <a:pt x="1236" y="320"/>
                    <a:pt x="1080" y="224"/>
                  </a:cubicBezTo>
                  <a:cubicBezTo>
                    <a:pt x="1019" y="169"/>
                    <a:pt x="748" y="285"/>
                    <a:pt x="568" y="248"/>
                  </a:cubicBezTo>
                  <a:cubicBezTo>
                    <a:pt x="388" y="211"/>
                    <a:pt x="118" y="52"/>
                    <a:pt x="0" y="0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89" name="Freeform 22"/>
            <p:cNvSpPr>
              <a:spLocks/>
            </p:cNvSpPr>
            <p:nvPr/>
          </p:nvSpPr>
          <p:spPr bwMode="auto">
            <a:xfrm>
              <a:off x="3720" y="886"/>
              <a:ext cx="998" cy="783"/>
            </a:xfrm>
            <a:custGeom>
              <a:avLst/>
              <a:gdLst>
                <a:gd name="T0" fmla="*/ 360 w 998"/>
                <a:gd name="T1" fmla="*/ 783 h 783"/>
                <a:gd name="T2" fmla="*/ 640 w 998"/>
                <a:gd name="T3" fmla="*/ 711 h 783"/>
                <a:gd name="T4" fmla="*/ 896 w 998"/>
                <a:gd name="T5" fmla="*/ 679 h 783"/>
                <a:gd name="T6" fmla="*/ 640 w 998"/>
                <a:gd name="T7" fmla="*/ 351 h 783"/>
                <a:gd name="T8" fmla="*/ 576 w 998"/>
                <a:gd name="T9" fmla="*/ 39 h 783"/>
                <a:gd name="T10" fmla="*/ 0 w 998"/>
                <a:gd name="T11" fmla="*/ 119 h 7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8" h="783">
                  <a:moveTo>
                    <a:pt x="360" y="783"/>
                  </a:moveTo>
                  <a:cubicBezTo>
                    <a:pt x="407" y="771"/>
                    <a:pt x="551" y="728"/>
                    <a:pt x="640" y="711"/>
                  </a:cubicBezTo>
                  <a:cubicBezTo>
                    <a:pt x="729" y="694"/>
                    <a:pt x="896" y="739"/>
                    <a:pt x="896" y="679"/>
                  </a:cubicBezTo>
                  <a:cubicBezTo>
                    <a:pt x="998" y="594"/>
                    <a:pt x="693" y="458"/>
                    <a:pt x="640" y="351"/>
                  </a:cubicBezTo>
                  <a:cubicBezTo>
                    <a:pt x="587" y="244"/>
                    <a:pt x="683" y="78"/>
                    <a:pt x="576" y="39"/>
                  </a:cubicBezTo>
                  <a:cubicBezTo>
                    <a:pt x="469" y="0"/>
                    <a:pt x="120" y="102"/>
                    <a:pt x="0" y="119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</p:grpSp>
      <p:sp>
        <p:nvSpPr>
          <p:cNvPr id="35845" name="Text Box 23"/>
          <p:cNvSpPr txBox="1">
            <a:spLocks noChangeArrowheads="1"/>
          </p:cNvSpPr>
          <p:nvPr/>
        </p:nvSpPr>
        <p:spPr bwMode="auto">
          <a:xfrm>
            <a:off x="5394325" y="533400"/>
            <a:ext cx="22256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0000"/>
                </a:solidFill>
                <a:cs typeface="+mn-cs"/>
              </a:rPr>
              <a:t>Found Nodes</a:t>
            </a:r>
          </a:p>
        </p:txBody>
      </p:sp>
      <p:sp>
        <p:nvSpPr>
          <p:cNvPr id="529434" name="Rectangle 26"/>
          <p:cNvSpPr>
            <a:spLocks noChangeArrowheads="1"/>
          </p:cNvSpPr>
          <p:nvPr/>
        </p:nvSpPr>
        <p:spPr bwMode="auto">
          <a:xfrm>
            <a:off x="914400" y="3124200"/>
            <a:ext cx="6921500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0000"/>
                </a:solidFill>
                <a:cs typeface="+mn-cs"/>
              </a:rPr>
              <a:t>Handled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 paths go through handled edges</a:t>
            </a:r>
            <a:br>
              <a:rPr lang="en-US" altLang="en-US" sz="3000" i="0">
                <a:solidFill>
                  <a:srgbClr val="FFFFFF"/>
                </a:solidFill>
                <a:cs typeface="+mn-cs"/>
              </a:rPr>
            </a:br>
            <a:r>
              <a:rPr lang="en-US" altLang="en-US" sz="3000" i="0">
                <a:solidFill>
                  <a:srgbClr val="FFFFFF"/>
                </a:solidFill>
                <a:cs typeface="+mn-cs"/>
              </a:rPr>
              <a:t> through any number of handled nodes </a:t>
            </a:r>
            <a:br>
              <a:rPr lang="en-US" altLang="en-US" sz="3000" i="0">
                <a:solidFill>
                  <a:srgbClr val="FFFFFF"/>
                </a:solidFill>
                <a:cs typeface="+mn-cs"/>
              </a:rPr>
            </a:br>
            <a:r>
              <a:rPr lang="en-US" altLang="en-US" sz="3000" i="0">
                <a:solidFill>
                  <a:srgbClr val="FFFFFF"/>
                </a:solidFill>
                <a:cs typeface="+mn-cs"/>
              </a:rPr>
              <a:t>followed by last edge to an unhandled node.</a:t>
            </a:r>
            <a:endParaRPr lang="en-US" altLang="en-US" sz="3000" i="0">
              <a:solidFill>
                <a:srgbClr val="33CC33"/>
              </a:solidFill>
              <a:cs typeface="+mn-cs"/>
            </a:endParaRPr>
          </a:p>
        </p:txBody>
      </p:sp>
      <p:grpSp>
        <p:nvGrpSpPr>
          <p:cNvPr id="529461" name="Group 53"/>
          <p:cNvGrpSpPr>
            <a:grpSpLocks/>
          </p:cNvGrpSpPr>
          <p:nvPr/>
        </p:nvGrpSpPr>
        <p:grpSpPr bwMode="auto">
          <a:xfrm>
            <a:off x="0" y="4876800"/>
            <a:ext cx="1181100" cy="1066800"/>
            <a:chOff x="1224" y="2539"/>
            <a:chExt cx="2280" cy="1785"/>
          </a:xfrm>
        </p:grpSpPr>
        <p:sp>
          <p:nvSpPr>
            <p:cNvPr id="35858" name="Freeform 5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35859" name="Group 5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35860" name="Group 5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35865" name="Freeform 5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5866" name="Freeform 5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5867" name="Freeform 5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5868" name="Freeform 6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5869" name="Freeform 6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5870" name="Freeform 6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  <p:grpSp>
            <p:nvGrpSpPr>
              <p:cNvPr id="35861" name="Group 6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35862" name="Freeform 6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5863" name="Freeform 6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35864" name="Freeform 6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sz="32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</p:grpSp>
      <p:sp>
        <p:nvSpPr>
          <p:cNvPr id="529475" name="Rectangle 67"/>
          <p:cNvSpPr>
            <a:spLocks noChangeArrowheads="1"/>
          </p:cNvSpPr>
          <p:nvPr/>
        </p:nvSpPr>
        <p:spPr bwMode="auto">
          <a:xfrm>
            <a:off x="1143000" y="4724400"/>
            <a:ext cx="393382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For handled </a:t>
            </a:r>
            <a:r>
              <a:rPr lang="en-US" altLang="en-US" sz="3000" i="0">
                <a:solidFill>
                  <a:srgbClr val="00FFFF"/>
                </a:solidFill>
                <a:cs typeface="+mn-cs"/>
              </a:rPr>
              <a:t>w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,</a:t>
            </a:r>
            <a:br>
              <a:rPr lang="en-US" altLang="en-US" sz="3000" i="0">
                <a:solidFill>
                  <a:srgbClr val="FFFFFF"/>
                </a:solidFill>
                <a:cs typeface="+mn-cs"/>
              </a:rPr>
            </a:br>
            <a:r>
              <a:rPr lang="en-US" altLang="en-US" sz="3000" i="0">
                <a:solidFill>
                  <a:srgbClr val="33CC33"/>
                </a:solidFill>
                <a:cs typeface="+mn-cs"/>
              </a:rPr>
              <a:t>d(</a:t>
            </a:r>
            <a:r>
              <a:rPr lang="en-US" altLang="en-US" sz="3000" i="0">
                <a:solidFill>
                  <a:srgbClr val="00FFFF"/>
                </a:solidFill>
                <a:cs typeface="+mn-cs"/>
              </a:rPr>
              <a:t>w</a:t>
            </a:r>
            <a:r>
              <a:rPr lang="en-US" altLang="en-US" sz="3000" i="0">
                <a:solidFill>
                  <a:srgbClr val="33CC33"/>
                </a:solidFill>
                <a:cs typeface="+mn-cs"/>
              </a:rPr>
              <a:t>)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 is the length of the </a:t>
            </a:r>
            <a:br>
              <a:rPr lang="en-US" altLang="en-US" sz="3000" i="0">
                <a:solidFill>
                  <a:srgbClr val="FFFFFF"/>
                </a:solidFill>
                <a:cs typeface="+mn-cs"/>
              </a:rPr>
            </a:br>
            <a:r>
              <a:rPr lang="en-US" altLang="en-US" sz="3000" i="0">
                <a:solidFill>
                  <a:srgbClr val="FFFFFF"/>
                </a:solidFill>
                <a:cs typeface="+mn-cs"/>
              </a:rPr>
              <a:t>shortest paths to </a:t>
            </a:r>
            <a:r>
              <a:rPr lang="en-US" altLang="en-US" sz="3000" i="0">
                <a:solidFill>
                  <a:srgbClr val="00FFFF"/>
                </a:solidFill>
                <a:cs typeface="+mn-cs"/>
              </a:rPr>
              <a:t>w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.</a:t>
            </a:r>
          </a:p>
        </p:txBody>
      </p:sp>
      <p:sp>
        <p:nvSpPr>
          <p:cNvPr id="529476" name="Rectangle 68"/>
          <p:cNvSpPr>
            <a:spLocks noChangeArrowheads="1"/>
          </p:cNvSpPr>
          <p:nvPr/>
        </p:nvSpPr>
        <p:spPr bwMode="auto">
          <a:xfrm>
            <a:off x="1243013" y="6294438"/>
            <a:ext cx="50673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Handle node with smallest </a:t>
            </a:r>
            <a:r>
              <a:rPr lang="en-US" altLang="en-US" sz="3000" i="0">
                <a:solidFill>
                  <a:srgbClr val="33CC33"/>
                </a:solidFill>
                <a:cs typeface="+mn-cs"/>
              </a:rPr>
              <a:t>d(</a:t>
            </a:r>
            <a:r>
              <a:rPr lang="en-US" altLang="en-US" sz="3000" i="0">
                <a:solidFill>
                  <a:srgbClr val="00FFFF"/>
                </a:solidFill>
                <a:cs typeface="+mn-cs"/>
              </a:rPr>
              <a:t>u</a:t>
            </a:r>
            <a:r>
              <a:rPr lang="en-US" altLang="en-US" sz="3000" i="0">
                <a:solidFill>
                  <a:srgbClr val="33CC33"/>
                </a:solidFill>
                <a:cs typeface="+mn-cs"/>
              </a:rPr>
              <a:t>)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.</a:t>
            </a:r>
          </a:p>
        </p:txBody>
      </p:sp>
      <p:grpSp>
        <p:nvGrpSpPr>
          <p:cNvPr id="529477" name="Group 69"/>
          <p:cNvGrpSpPr>
            <a:grpSpLocks noChangeAspect="1"/>
          </p:cNvGrpSpPr>
          <p:nvPr/>
        </p:nvGrpSpPr>
        <p:grpSpPr bwMode="auto">
          <a:xfrm rot="2360341">
            <a:off x="304800" y="6173788"/>
            <a:ext cx="668338" cy="836612"/>
            <a:chOff x="2227" y="1194"/>
            <a:chExt cx="1944" cy="2413"/>
          </a:xfrm>
        </p:grpSpPr>
        <p:sp>
          <p:nvSpPr>
            <p:cNvPr id="35852" name="Freeform 7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263 w 600"/>
                <a:gd name="T1" fmla="*/ 162 h 608"/>
                <a:gd name="T2" fmla="*/ 252 w 600"/>
                <a:gd name="T3" fmla="*/ 99 h 608"/>
                <a:gd name="T4" fmla="*/ 231 w 600"/>
                <a:gd name="T5" fmla="*/ 44 h 608"/>
                <a:gd name="T6" fmla="*/ 192 w 600"/>
                <a:gd name="T7" fmla="*/ 13 h 608"/>
                <a:gd name="T8" fmla="*/ 125 w 600"/>
                <a:gd name="T9" fmla="*/ 0 h 608"/>
                <a:gd name="T10" fmla="*/ 68 w 600"/>
                <a:gd name="T11" fmla="*/ 13 h 608"/>
                <a:gd name="T12" fmla="*/ 13 w 600"/>
                <a:gd name="T13" fmla="*/ 69 h 608"/>
                <a:gd name="T14" fmla="*/ 0 w 600"/>
                <a:gd name="T15" fmla="*/ 136 h 608"/>
                <a:gd name="T16" fmla="*/ 13 w 600"/>
                <a:gd name="T17" fmla="*/ 207 h 608"/>
                <a:gd name="T18" fmla="*/ 34 w 600"/>
                <a:gd name="T19" fmla="*/ 250 h 608"/>
                <a:gd name="T20" fmla="*/ 60 w 600"/>
                <a:gd name="T21" fmla="*/ 295 h 608"/>
                <a:gd name="T22" fmla="*/ 88 w 600"/>
                <a:gd name="T23" fmla="*/ 325 h 608"/>
                <a:gd name="T24" fmla="*/ 120 w 600"/>
                <a:gd name="T25" fmla="*/ 340 h 608"/>
                <a:gd name="T26" fmla="*/ 164 w 600"/>
                <a:gd name="T27" fmla="*/ 327 h 608"/>
                <a:gd name="T28" fmla="*/ 208 w 600"/>
                <a:gd name="T29" fmla="*/ 297 h 608"/>
                <a:gd name="T30" fmla="*/ 236 w 600"/>
                <a:gd name="T31" fmla="*/ 254 h 608"/>
                <a:gd name="T32" fmla="*/ 263 w 600"/>
                <a:gd name="T33" fmla="*/ 218 h 608"/>
                <a:gd name="T34" fmla="*/ 271 w 600"/>
                <a:gd name="T35" fmla="*/ 196 h 608"/>
                <a:gd name="T36" fmla="*/ 382 w 600"/>
                <a:gd name="T37" fmla="*/ 164 h 608"/>
                <a:gd name="T38" fmla="*/ 406 w 600"/>
                <a:gd name="T39" fmla="*/ 151 h 608"/>
                <a:gd name="T40" fmla="*/ 392 w 600"/>
                <a:gd name="T41" fmla="*/ 131 h 608"/>
                <a:gd name="T42" fmla="*/ 263 w 600"/>
                <a:gd name="T43" fmla="*/ 162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53" name="Freeform 7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40 w 619"/>
                <a:gd name="T1" fmla="*/ 112 h 1085"/>
                <a:gd name="T2" fmla="*/ 192 w 619"/>
                <a:gd name="T3" fmla="*/ 56 h 1085"/>
                <a:gd name="T4" fmla="*/ 278 w 619"/>
                <a:gd name="T5" fmla="*/ 2 h 1085"/>
                <a:gd name="T6" fmla="*/ 317 w 619"/>
                <a:gd name="T7" fmla="*/ 0 h 1085"/>
                <a:gd name="T8" fmla="*/ 387 w 619"/>
                <a:gd name="T9" fmla="*/ 24 h 1085"/>
                <a:gd name="T10" fmla="*/ 418 w 619"/>
                <a:gd name="T11" fmla="*/ 59 h 1085"/>
                <a:gd name="T12" fmla="*/ 418 w 619"/>
                <a:gd name="T13" fmla="*/ 112 h 1085"/>
                <a:gd name="T14" fmla="*/ 366 w 619"/>
                <a:gd name="T15" fmla="*/ 212 h 1085"/>
                <a:gd name="T16" fmla="*/ 309 w 619"/>
                <a:gd name="T17" fmla="*/ 290 h 1085"/>
                <a:gd name="T18" fmla="*/ 285 w 619"/>
                <a:gd name="T19" fmla="*/ 355 h 1085"/>
                <a:gd name="T20" fmla="*/ 269 w 619"/>
                <a:gd name="T21" fmla="*/ 430 h 1085"/>
                <a:gd name="T22" fmla="*/ 285 w 619"/>
                <a:gd name="T23" fmla="*/ 502 h 1085"/>
                <a:gd name="T24" fmla="*/ 301 w 619"/>
                <a:gd name="T25" fmla="*/ 573 h 1085"/>
                <a:gd name="T26" fmla="*/ 301 w 619"/>
                <a:gd name="T27" fmla="*/ 653 h 1085"/>
                <a:gd name="T28" fmla="*/ 278 w 619"/>
                <a:gd name="T29" fmla="*/ 702 h 1085"/>
                <a:gd name="T30" fmla="*/ 226 w 619"/>
                <a:gd name="T31" fmla="*/ 729 h 1085"/>
                <a:gd name="T32" fmla="*/ 163 w 619"/>
                <a:gd name="T33" fmla="*/ 758 h 1085"/>
                <a:gd name="T34" fmla="*/ 106 w 619"/>
                <a:gd name="T35" fmla="*/ 758 h 1085"/>
                <a:gd name="T36" fmla="*/ 68 w 619"/>
                <a:gd name="T37" fmla="*/ 736 h 1085"/>
                <a:gd name="T38" fmla="*/ 16 w 619"/>
                <a:gd name="T39" fmla="*/ 648 h 1085"/>
                <a:gd name="T40" fmla="*/ 0 w 619"/>
                <a:gd name="T41" fmla="*/ 557 h 1085"/>
                <a:gd name="T42" fmla="*/ 5 w 619"/>
                <a:gd name="T43" fmla="*/ 439 h 1085"/>
                <a:gd name="T44" fmla="*/ 44 w 619"/>
                <a:gd name="T45" fmla="*/ 290 h 1085"/>
                <a:gd name="T46" fmla="*/ 83 w 619"/>
                <a:gd name="T47" fmla="*/ 194 h 1085"/>
                <a:gd name="T48" fmla="*/ 140 w 619"/>
                <a:gd name="T49" fmla="*/ 112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54" name="Freeform 7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49 h 808"/>
                <a:gd name="T2" fmla="*/ 69 w 782"/>
                <a:gd name="T3" fmla="*/ 0 h 808"/>
                <a:gd name="T4" fmla="*/ 169 w 782"/>
                <a:gd name="T5" fmla="*/ 0 h 808"/>
                <a:gd name="T6" fmla="*/ 356 w 782"/>
                <a:gd name="T7" fmla="*/ 12 h 808"/>
                <a:gd name="T8" fmla="*/ 576 w 782"/>
                <a:gd name="T9" fmla="*/ 19 h 808"/>
                <a:gd name="T10" fmla="*/ 660 w 782"/>
                <a:gd name="T11" fmla="*/ 42 h 808"/>
                <a:gd name="T12" fmla="*/ 696 w 782"/>
                <a:gd name="T13" fmla="*/ 71 h 808"/>
                <a:gd name="T14" fmla="*/ 704 w 782"/>
                <a:gd name="T15" fmla="*/ 117 h 808"/>
                <a:gd name="T16" fmla="*/ 679 w 782"/>
                <a:gd name="T17" fmla="*/ 164 h 808"/>
                <a:gd name="T18" fmla="*/ 612 w 782"/>
                <a:gd name="T19" fmla="*/ 236 h 808"/>
                <a:gd name="T20" fmla="*/ 523 w 782"/>
                <a:gd name="T21" fmla="*/ 296 h 808"/>
                <a:gd name="T22" fmla="*/ 456 w 782"/>
                <a:gd name="T23" fmla="*/ 350 h 808"/>
                <a:gd name="T24" fmla="*/ 428 w 782"/>
                <a:gd name="T25" fmla="*/ 393 h 808"/>
                <a:gd name="T26" fmla="*/ 408 w 782"/>
                <a:gd name="T27" fmla="*/ 423 h 808"/>
                <a:gd name="T28" fmla="*/ 415 w 782"/>
                <a:gd name="T29" fmla="*/ 446 h 808"/>
                <a:gd name="T30" fmla="*/ 421 w 782"/>
                <a:gd name="T31" fmla="*/ 460 h 808"/>
                <a:gd name="T32" fmla="*/ 500 w 782"/>
                <a:gd name="T33" fmla="*/ 460 h 808"/>
                <a:gd name="T34" fmla="*/ 624 w 782"/>
                <a:gd name="T35" fmla="*/ 448 h 808"/>
                <a:gd name="T36" fmla="*/ 704 w 782"/>
                <a:gd name="T37" fmla="*/ 448 h 808"/>
                <a:gd name="T38" fmla="*/ 787 w 782"/>
                <a:gd name="T39" fmla="*/ 468 h 808"/>
                <a:gd name="T40" fmla="*/ 812 w 782"/>
                <a:gd name="T41" fmla="*/ 493 h 808"/>
                <a:gd name="T42" fmla="*/ 787 w 782"/>
                <a:gd name="T43" fmla="*/ 515 h 808"/>
                <a:gd name="T44" fmla="*/ 752 w 782"/>
                <a:gd name="T45" fmla="*/ 523 h 808"/>
                <a:gd name="T46" fmla="*/ 696 w 782"/>
                <a:gd name="T47" fmla="*/ 513 h 808"/>
                <a:gd name="T48" fmla="*/ 620 w 782"/>
                <a:gd name="T49" fmla="*/ 485 h 808"/>
                <a:gd name="T50" fmla="*/ 540 w 782"/>
                <a:gd name="T51" fmla="*/ 490 h 808"/>
                <a:gd name="T52" fmla="*/ 408 w 782"/>
                <a:gd name="T53" fmla="*/ 505 h 808"/>
                <a:gd name="T54" fmla="*/ 369 w 782"/>
                <a:gd name="T55" fmla="*/ 500 h 808"/>
                <a:gd name="T56" fmla="*/ 348 w 782"/>
                <a:gd name="T57" fmla="*/ 483 h 808"/>
                <a:gd name="T58" fmla="*/ 348 w 782"/>
                <a:gd name="T59" fmla="*/ 441 h 808"/>
                <a:gd name="T60" fmla="*/ 348 w 782"/>
                <a:gd name="T61" fmla="*/ 381 h 808"/>
                <a:gd name="T62" fmla="*/ 404 w 782"/>
                <a:gd name="T63" fmla="*/ 335 h 808"/>
                <a:gd name="T64" fmla="*/ 488 w 782"/>
                <a:gd name="T65" fmla="*/ 268 h 808"/>
                <a:gd name="T66" fmla="*/ 561 w 782"/>
                <a:gd name="T67" fmla="*/ 209 h 808"/>
                <a:gd name="T68" fmla="*/ 608 w 782"/>
                <a:gd name="T69" fmla="*/ 164 h 808"/>
                <a:gd name="T70" fmla="*/ 632 w 782"/>
                <a:gd name="T71" fmla="*/ 124 h 808"/>
                <a:gd name="T72" fmla="*/ 620 w 782"/>
                <a:gd name="T73" fmla="*/ 102 h 808"/>
                <a:gd name="T74" fmla="*/ 588 w 782"/>
                <a:gd name="T75" fmla="*/ 74 h 808"/>
                <a:gd name="T76" fmla="*/ 540 w 782"/>
                <a:gd name="T77" fmla="*/ 67 h 808"/>
                <a:gd name="T78" fmla="*/ 488 w 782"/>
                <a:gd name="T79" fmla="*/ 67 h 808"/>
                <a:gd name="T80" fmla="*/ 372 w 782"/>
                <a:gd name="T81" fmla="*/ 67 h 808"/>
                <a:gd name="T82" fmla="*/ 200 w 782"/>
                <a:gd name="T83" fmla="*/ 87 h 808"/>
                <a:gd name="T84" fmla="*/ 73 w 782"/>
                <a:gd name="T85" fmla="*/ 95 h 808"/>
                <a:gd name="T86" fmla="*/ 21 w 782"/>
                <a:gd name="T87" fmla="*/ 87 h 808"/>
                <a:gd name="T88" fmla="*/ 0 w 782"/>
                <a:gd name="T89" fmla="*/ 74 h 808"/>
                <a:gd name="T90" fmla="*/ 0 w 782"/>
                <a:gd name="T91" fmla="*/ 49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55" name="Freeform 7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944 w 992"/>
                <a:gd name="T1" fmla="*/ 192 h 770"/>
                <a:gd name="T2" fmla="*/ 962 w 992"/>
                <a:gd name="T3" fmla="*/ 131 h 770"/>
                <a:gd name="T4" fmla="*/ 1029 w 992"/>
                <a:gd name="T5" fmla="*/ 108 h 770"/>
                <a:gd name="T6" fmla="*/ 1110 w 992"/>
                <a:gd name="T7" fmla="*/ 104 h 770"/>
                <a:gd name="T8" fmla="*/ 1159 w 992"/>
                <a:gd name="T9" fmla="*/ 131 h 770"/>
                <a:gd name="T10" fmla="*/ 1137 w 992"/>
                <a:gd name="T11" fmla="*/ 184 h 770"/>
                <a:gd name="T12" fmla="*/ 1092 w 992"/>
                <a:gd name="T13" fmla="*/ 256 h 770"/>
                <a:gd name="T14" fmla="*/ 1001 w 992"/>
                <a:gd name="T15" fmla="*/ 336 h 770"/>
                <a:gd name="T16" fmla="*/ 889 w 992"/>
                <a:gd name="T17" fmla="*/ 405 h 770"/>
                <a:gd name="T18" fmla="*/ 796 w 992"/>
                <a:gd name="T19" fmla="*/ 442 h 770"/>
                <a:gd name="T20" fmla="*/ 692 w 992"/>
                <a:gd name="T21" fmla="*/ 461 h 770"/>
                <a:gd name="T22" fmla="*/ 592 w 992"/>
                <a:gd name="T23" fmla="*/ 454 h 770"/>
                <a:gd name="T24" fmla="*/ 516 w 992"/>
                <a:gd name="T25" fmla="*/ 433 h 770"/>
                <a:gd name="T26" fmla="*/ 490 w 992"/>
                <a:gd name="T27" fmla="*/ 399 h 770"/>
                <a:gd name="T28" fmla="*/ 458 w 992"/>
                <a:gd name="T29" fmla="*/ 339 h 770"/>
                <a:gd name="T30" fmla="*/ 422 w 992"/>
                <a:gd name="T31" fmla="*/ 229 h 770"/>
                <a:gd name="T32" fmla="*/ 395 w 992"/>
                <a:gd name="T33" fmla="*/ 152 h 770"/>
                <a:gd name="T34" fmla="*/ 395 w 992"/>
                <a:gd name="T35" fmla="*/ 62 h 770"/>
                <a:gd name="T36" fmla="*/ 377 w 992"/>
                <a:gd name="T37" fmla="*/ 47 h 770"/>
                <a:gd name="T38" fmla="*/ 324 w 992"/>
                <a:gd name="T39" fmla="*/ 42 h 770"/>
                <a:gd name="T40" fmla="*/ 261 w 992"/>
                <a:gd name="T41" fmla="*/ 67 h 770"/>
                <a:gd name="T42" fmla="*/ 202 w 992"/>
                <a:gd name="T43" fmla="*/ 108 h 770"/>
                <a:gd name="T44" fmla="*/ 134 w 992"/>
                <a:gd name="T45" fmla="*/ 131 h 770"/>
                <a:gd name="T46" fmla="*/ 32 w 992"/>
                <a:gd name="T47" fmla="*/ 131 h 770"/>
                <a:gd name="T48" fmla="*/ 0 w 992"/>
                <a:gd name="T49" fmla="*/ 117 h 770"/>
                <a:gd name="T50" fmla="*/ 0 w 992"/>
                <a:gd name="T51" fmla="*/ 95 h 770"/>
                <a:gd name="T52" fmla="*/ 46 w 992"/>
                <a:gd name="T53" fmla="*/ 74 h 770"/>
                <a:gd name="T54" fmla="*/ 95 w 992"/>
                <a:gd name="T55" fmla="*/ 81 h 770"/>
                <a:gd name="T56" fmla="*/ 139 w 992"/>
                <a:gd name="T57" fmla="*/ 76 h 770"/>
                <a:gd name="T58" fmla="*/ 221 w 992"/>
                <a:gd name="T59" fmla="*/ 47 h 770"/>
                <a:gd name="T60" fmla="*/ 300 w 992"/>
                <a:gd name="T61" fmla="*/ 14 h 770"/>
                <a:gd name="T62" fmla="*/ 377 w 992"/>
                <a:gd name="T63" fmla="*/ 5 h 770"/>
                <a:gd name="T64" fmla="*/ 485 w 992"/>
                <a:gd name="T65" fmla="*/ 0 h 770"/>
                <a:gd name="T66" fmla="*/ 490 w 992"/>
                <a:gd name="T67" fmla="*/ 25 h 770"/>
                <a:gd name="T68" fmla="*/ 464 w 992"/>
                <a:gd name="T69" fmla="*/ 53 h 770"/>
                <a:gd name="T70" fmla="*/ 458 w 992"/>
                <a:gd name="T71" fmla="*/ 125 h 770"/>
                <a:gd name="T72" fmla="*/ 490 w 992"/>
                <a:gd name="T73" fmla="*/ 219 h 770"/>
                <a:gd name="T74" fmla="*/ 540 w 992"/>
                <a:gd name="T75" fmla="*/ 311 h 770"/>
                <a:gd name="T76" fmla="*/ 583 w 992"/>
                <a:gd name="T77" fmla="*/ 366 h 770"/>
                <a:gd name="T78" fmla="*/ 652 w 992"/>
                <a:gd name="T79" fmla="*/ 392 h 770"/>
                <a:gd name="T80" fmla="*/ 719 w 992"/>
                <a:gd name="T81" fmla="*/ 392 h 770"/>
                <a:gd name="T82" fmla="*/ 786 w 992"/>
                <a:gd name="T83" fmla="*/ 366 h 770"/>
                <a:gd name="T84" fmla="*/ 876 w 992"/>
                <a:gd name="T85" fmla="*/ 308 h 770"/>
                <a:gd name="T86" fmla="*/ 935 w 992"/>
                <a:gd name="T87" fmla="*/ 226 h 770"/>
                <a:gd name="T88" fmla="*/ 944 w 992"/>
                <a:gd name="T89" fmla="*/ 192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56" name="Freeform 7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302 w 699"/>
                <a:gd name="T1" fmla="*/ 644 h 1216"/>
                <a:gd name="T2" fmla="*/ 380 w 699"/>
                <a:gd name="T3" fmla="*/ 725 h 1216"/>
                <a:gd name="T4" fmla="*/ 411 w 699"/>
                <a:gd name="T5" fmla="*/ 725 h 1216"/>
                <a:gd name="T6" fmla="*/ 464 w 699"/>
                <a:gd name="T7" fmla="*/ 757 h 1216"/>
                <a:gd name="T8" fmla="*/ 474 w 699"/>
                <a:gd name="T9" fmla="*/ 794 h 1216"/>
                <a:gd name="T10" fmla="*/ 458 w 699"/>
                <a:gd name="T11" fmla="*/ 842 h 1216"/>
                <a:gd name="T12" fmla="*/ 416 w 699"/>
                <a:gd name="T13" fmla="*/ 848 h 1216"/>
                <a:gd name="T14" fmla="*/ 364 w 699"/>
                <a:gd name="T15" fmla="*/ 810 h 1216"/>
                <a:gd name="T16" fmla="*/ 260 w 699"/>
                <a:gd name="T17" fmla="*/ 709 h 1216"/>
                <a:gd name="T18" fmla="*/ 193 w 699"/>
                <a:gd name="T19" fmla="*/ 612 h 1216"/>
                <a:gd name="T20" fmla="*/ 161 w 699"/>
                <a:gd name="T21" fmla="*/ 536 h 1216"/>
                <a:gd name="T22" fmla="*/ 140 w 699"/>
                <a:gd name="T23" fmla="*/ 408 h 1216"/>
                <a:gd name="T24" fmla="*/ 140 w 699"/>
                <a:gd name="T25" fmla="*/ 241 h 1216"/>
                <a:gd name="T26" fmla="*/ 134 w 699"/>
                <a:gd name="T27" fmla="*/ 199 h 1216"/>
                <a:gd name="T28" fmla="*/ 104 w 699"/>
                <a:gd name="T29" fmla="*/ 167 h 1216"/>
                <a:gd name="T30" fmla="*/ 15 w 699"/>
                <a:gd name="T31" fmla="*/ 172 h 1216"/>
                <a:gd name="T32" fmla="*/ 0 w 699"/>
                <a:gd name="T33" fmla="*/ 156 h 1216"/>
                <a:gd name="T34" fmla="*/ 20 w 699"/>
                <a:gd name="T35" fmla="*/ 145 h 1216"/>
                <a:gd name="T36" fmla="*/ 83 w 699"/>
                <a:gd name="T37" fmla="*/ 139 h 1216"/>
                <a:gd name="T38" fmla="*/ 94 w 699"/>
                <a:gd name="T39" fmla="*/ 129 h 1216"/>
                <a:gd name="T40" fmla="*/ 4 w 699"/>
                <a:gd name="T41" fmla="*/ 75 h 1216"/>
                <a:gd name="T42" fmla="*/ 4 w 699"/>
                <a:gd name="T43" fmla="*/ 54 h 1216"/>
                <a:gd name="T44" fmla="*/ 20 w 699"/>
                <a:gd name="T45" fmla="*/ 49 h 1216"/>
                <a:gd name="T46" fmla="*/ 94 w 699"/>
                <a:gd name="T47" fmla="*/ 91 h 1216"/>
                <a:gd name="T48" fmla="*/ 109 w 699"/>
                <a:gd name="T49" fmla="*/ 86 h 1216"/>
                <a:gd name="T50" fmla="*/ 94 w 699"/>
                <a:gd name="T51" fmla="*/ 6 h 1216"/>
                <a:gd name="T52" fmla="*/ 104 w 699"/>
                <a:gd name="T53" fmla="*/ 0 h 1216"/>
                <a:gd name="T54" fmla="*/ 115 w 699"/>
                <a:gd name="T55" fmla="*/ 6 h 1216"/>
                <a:gd name="T56" fmla="*/ 134 w 699"/>
                <a:gd name="T57" fmla="*/ 86 h 1216"/>
                <a:gd name="T58" fmla="*/ 151 w 699"/>
                <a:gd name="T59" fmla="*/ 91 h 1216"/>
                <a:gd name="T60" fmla="*/ 193 w 699"/>
                <a:gd name="T61" fmla="*/ 6 h 1216"/>
                <a:gd name="T62" fmla="*/ 203 w 699"/>
                <a:gd name="T63" fmla="*/ 6 h 1216"/>
                <a:gd name="T64" fmla="*/ 203 w 699"/>
                <a:gd name="T65" fmla="*/ 32 h 1216"/>
                <a:gd name="T66" fmla="*/ 176 w 699"/>
                <a:gd name="T67" fmla="*/ 102 h 1216"/>
                <a:gd name="T68" fmla="*/ 176 w 699"/>
                <a:gd name="T69" fmla="*/ 139 h 1216"/>
                <a:gd name="T70" fmla="*/ 187 w 699"/>
                <a:gd name="T71" fmla="*/ 188 h 1216"/>
                <a:gd name="T72" fmla="*/ 182 w 699"/>
                <a:gd name="T73" fmla="*/ 252 h 1216"/>
                <a:gd name="T74" fmla="*/ 187 w 699"/>
                <a:gd name="T75" fmla="*/ 370 h 1216"/>
                <a:gd name="T76" fmla="*/ 197 w 699"/>
                <a:gd name="T77" fmla="*/ 446 h 1216"/>
                <a:gd name="T78" fmla="*/ 224 w 699"/>
                <a:gd name="T79" fmla="*/ 531 h 1216"/>
                <a:gd name="T80" fmla="*/ 260 w 699"/>
                <a:gd name="T81" fmla="*/ 596 h 1216"/>
                <a:gd name="T82" fmla="*/ 302 w 699"/>
                <a:gd name="T83" fmla="*/ 644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5857" name="Freeform 7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0 w 915"/>
                <a:gd name="T1" fmla="*/ 627 h 1139"/>
                <a:gd name="T2" fmla="*/ 0 w 915"/>
                <a:gd name="T3" fmla="*/ 660 h 1139"/>
                <a:gd name="T4" fmla="*/ 10 w 915"/>
                <a:gd name="T5" fmla="*/ 708 h 1139"/>
                <a:gd name="T6" fmla="*/ 47 w 915"/>
                <a:gd name="T7" fmla="*/ 708 h 1139"/>
                <a:gd name="T8" fmla="*/ 157 w 915"/>
                <a:gd name="T9" fmla="*/ 689 h 1139"/>
                <a:gd name="T10" fmla="*/ 276 w 915"/>
                <a:gd name="T11" fmla="*/ 650 h 1139"/>
                <a:gd name="T12" fmla="*/ 375 w 915"/>
                <a:gd name="T13" fmla="*/ 588 h 1139"/>
                <a:gd name="T14" fmla="*/ 433 w 915"/>
                <a:gd name="T15" fmla="*/ 507 h 1139"/>
                <a:gd name="T16" fmla="*/ 484 w 915"/>
                <a:gd name="T17" fmla="*/ 369 h 1139"/>
                <a:gd name="T18" fmla="*/ 500 w 915"/>
                <a:gd name="T19" fmla="*/ 239 h 1139"/>
                <a:gd name="T20" fmla="*/ 500 w 915"/>
                <a:gd name="T21" fmla="*/ 177 h 1139"/>
                <a:gd name="T22" fmla="*/ 526 w 915"/>
                <a:gd name="T23" fmla="*/ 139 h 1139"/>
                <a:gd name="T24" fmla="*/ 573 w 915"/>
                <a:gd name="T25" fmla="*/ 124 h 1139"/>
                <a:gd name="T26" fmla="*/ 615 w 915"/>
                <a:gd name="T27" fmla="*/ 124 h 1139"/>
                <a:gd name="T28" fmla="*/ 620 w 915"/>
                <a:gd name="T29" fmla="*/ 105 h 1139"/>
                <a:gd name="T30" fmla="*/ 558 w 915"/>
                <a:gd name="T31" fmla="*/ 110 h 1139"/>
                <a:gd name="T32" fmla="*/ 547 w 915"/>
                <a:gd name="T33" fmla="*/ 96 h 1139"/>
                <a:gd name="T34" fmla="*/ 599 w 915"/>
                <a:gd name="T35" fmla="*/ 44 h 1139"/>
                <a:gd name="T36" fmla="*/ 588 w 915"/>
                <a:gd name="T37" fmla="*/ 29 h 1139"/>
                <a:gd name="T38" fmla="*/ 578 w 915"/>
                <a:gd name="T39" fmla="*/ 39 h 1139"/>
                <a:gd name="T40" fmla="*/ 537 w 915"/>
                <a:gd name="T41" fmla="*/ 76 h 1139"/>
                <a:gd name="T42" fmla="*/ 526 w 915"/>
                <a:gd name="T43" fmla="*/ 76 h 1139"/>
                <a:gd name="T44" fmla="*/ 526 w 915"/>
                <a:gd name="T45" fmla="*/ 10 h 1139"/>
                <a:gd name="T46" fmla="*/ 516 w 915"/>
                <a:gd name="T47" fmla="*/ 0 h 1139"/>
                <a:gd name="T48" fmla="*/ 500 w 915"/>
                <a:gd name="T49" fmla="*/ 5 h 1139"/>
                <a:gd name="T50" fmla="*/ 505 w 915"/>
                <a:gd name="T51" fmla="*/ 76 h 1139"/>
                <a:gd name="T52" fmla="*/ 495 w 915"/>
                <a:gd name="T53" fmla="*/ 81 h 1139"/>
                <a:gd name="T54" fmla="*/ 453 w 915"/>
                <a:gd name="T55" fmla="*/ 44 h 1139"/>
                <a:gd name="T56" fmla="*/ 422 w 915"/>
                <a:gd name="T57" fmla="*/ 39 h 1139"/>
                <a:gd name="T58" fmla="*/ 428 w 915"/>
                <a:gd name="T59" fmla="*/ 58 h 1139"/>
                <a:gd name="T60" fmla="*/ 474 w 915"/>
                <a:gd name="T61" fmla="*/ 101 h 1139"/>
                <a:gd name="T62" fmla="*/ 474 w 915"/>
                <a:gd name="T63" fmla="*/ 124 h 1139"/>
                <a:gd name="T64" fmla="*/ 458 w 915"/>
                <a:gd name="T65" fmla="*/ 173 h 1139"/>
                <a:gd name="T66" fmla="*/ 458 w 915"/>
                <a:gd name="T67" fmla="*/ 215 h 1139"/>
                <a:gd name="T68" fmla="*/ 458 w 915"/>
                <a:gd name="T69" fmla="*/ 287 h 1139"/>
                <a:gd name="T70" fmla="*/ 437 w 915"/>
                <a:gd name="T71" fmla="*/ 378 h 1139"/>
                <a:gd name="T72" fmla="*/ 417 w 915"/>
                <a:gd name="T73" fmla="*/ 435 h 1139"/>
                <a:gd name="T74" fmla="*/ 380 w 915"/>
                <a:gd name="T75" fmla="*/ 507 h 1139"/>
                <a:gd name="T76" fmla="*/ 338 w 915"/>
                <a:gd name="T77" fmla="*/ 564 h 1139"/>
                <a:gd name="T78" fmla="*/ 308 w 915"/>
                <a:gd name="T79" fmla="*/ 593 h 1139"/>
                <a:gd name="T80" fmla="*/ 224 w 915"/>
                <a:gd name="T81" fmla="*/ 617 h 1139"/>
                <a:gd name="T82" fmla="*/ 146 w 915"/>
                <a:gd name="T83" fmla="*/ 627 h 1139"/>
                <a:gd name="T84" fmla="*/ 67 w 915"/>
                <a:gd name="T85" fmla="*/ 637 h 1139"/>
                <a:gd name="T86" fmla="*/ 10 w 915"/>
                <a:gd name="T87" fmla="*/ 627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3200" i="0">
                <a:solidFill>
                  <a:srgbClr val="FFFFFF"/>
                </a:solidFill>
                <a:cs typeface="+mn-cs"/>
              </a:endParaRPr>
            </a:p>
          </p:txBody>
        </p:sp>
      </p:grpSp>
      <p:sp>
        <p:nvSpPr>
          <p:cNvPr id="529484" name="Rectangle 76"/>
          <p:cNvSpPr>
            <a:spLocks noChangeArrowheads="1"/>
          </p:cNvSpPr>
          <p:nvPr/>
        </p:nvSpPr>
        <p:spPr bwMode="auto">
          <a:xfrm>
            <a:off x="5324475" y="4784725"/>
            <a:ext cx="3743325" cy="146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33CC33"/>
                </a:solidFill>
                <a:cs typeface="+mn-cs"/>
              </a:rPr>
              <a:t>d(</a:t>
            </a:r>
            <a:r>
              <a:rPr lang="en-US" altLang="en-US" sz="3000" i="0">
                <a:solidFill>
                  <a:srgbClr val="00FFFF"/>
                </a:solidFill>
                <a:cs typeface="+mn-cs"/>
              </a:rPr>
              <a:t>v</a:t>
            </a:r>
            <a:r>
              <a:rPr lang="en-US" altLang="en-US" sz="3000" i="0">
                <a:solidFill>
                  <a:srgbClr val="33CC33"/>
                </a:solidFill>
                <a:cs typeface="+mn-cs"/>
              </a:rPr>
              <a:t>)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 is the length </a:t>
            </a:r>
            <a:br>
              <a:rPr lang="en-US" altLang="en-US" sz="3000" i="0">
                <a:solidFill>
                  <a:srgbClr val="FFFFFF"/>
                </a:solidFill>
                <a:cs typeface="+mn-cs"/>
              </a:rPr>
            </a:br>
            <a:r>
              <a:rPr lang="en-US" altLang="en-US" sz="3000" i="0">
                <a:solidFill>
                  <a:srgbClr val="FFFFFF"/>
                </a:solidFill>
                <a:cs typeface="+mn-cs"/>
              </a:rPr>
              <a:t>of the shortest </a:t>
            </a:r>
            <a:r>
              <a:rPr lang="en-US" altLang="en-US" sz="3000" i="0">
                <a:solidFill>
                  <a:srgbClr val="FF0000"/>
                </a:solidFill>
                <a:cs typeface="+mn-cs"/>
              </a:rPr>
              <a:t>handled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 </a:t>
            </a:r>
            <a:br>
              <a:rPr lang="en-US" altLang="en-US" sz="3000" i="0">
                <a:solidFill>
                  <a:srgbClr val="FFFFFF"/>
                </a:solidFill>
                <a:cs typeface="+mn-cs"/>
              </a:rPr>
            </a:br>
            <a:r>
              <a:rPr lang="en-US" altLang="en-US" sz="3000" i="0">
                <a:solidFill>
                  <a:srgbClr val="FFFFFF"/>
                </a:solidFill>
                <a:cs typeface="+mn-cs"/>
              </a:rPr>
              <a:t>path to </a:t>
            </a:r>
            <a:r>
              <a:rPr lang="en-US" altLang="en-US" sz="3000" i="0">
                <a:solidFill>
                  <a:srgbClr val="00FFFF"/>
                </a:solidFill>
                <a:cs typeface="+mn-cs"/>
              </a:rPr>
              <a:t>v</a:t>
            </a:r>
            <a:r>
              <a:rPr lang="en-US" altLang="en-US" sz="3000" i="0">
                <a:solidFill>
                  <a:srgbClr val="FFFFFF"/>
                </a:solidFill>
                <a:cs typeface="+mn-cs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9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9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9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9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9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9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9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9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9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9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29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29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9434" grpId="0"/>
      <p:bldP spid="529475" grpId="0"/>
      <p:bldP spid="529476" grpId="0"/>
      <p:bldP spid="529484" grpId="0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9" y="890589"/>
            <a:ext cx="8258175" cy="513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 i="0">
                <a:solidFill>
                  <a:srgbClr val="FFFF00"/>
                </a:solidFill>
                <a:cs typeface="+mn-cs"/>
              </a:rPr>
              <a:t>Dijkstra's</a:t>
            </a:r>
          </a:p>
        </p:txBody>
      </p:sp>
      <p:sp>
        <p:nvSpPr>
          <p:cNvPr id="51" name="Rectangle 68"/>
          <p:cNvSpPr>
            <a:spLocks noChangeArrowheads="1"/>
          </p:cNvSpPr>
          <p:nvPr/>
        </p:nvSpPr>
        <p:spPr bwMode="auto">
          <a:xfrm>
            <a:off x="1998246" y="1816100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0</a:t>
            </a:r>
          </a:p>
        </p:txBody>
      </p:sp>
      <p:sp>
        <p:nvSpPr>
          <p:cNvPr id="53" name="Rectangle 68"/>
          <p:cNvSpPr>
            <a:spLocks noChangeArrowheads="1"/>
          </p:cNvSpPr>
          <p:nvPr/>
        </p:nvSpPr>
        <p:spPr bwMode="auto">
          <a:xfrm>
            <a:off x="5181600" y="3198167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13</a:t>
            </a:r>
          </a:p>
        </p:txBody>
      </p:sp>
      <p:sp>
        <p:nvSpPr>
          <p:cNvPr id="55" name="Rectangle 68"/>
          <p:cNvSpPr>
            <a:spLocks noChangeArrowheads="1"/>
          </p:cNvSpPr>
          <p:nvPr/>
        </p:nvSpPr>
        <p:spPr bwMode="auto">
          <a:xfrm>
            <a:off x="1869757" y="3424535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16</a:t>
            </a:r>
          </a:p>
        </p:txBody>
      </p:sp>
      <p:sp>
        <p:nvSpPr>
          <p:cNvPr id="58" name="Rectangle 68"/>
          <p:cNvSpPr>
            <a:spLocks noChangeArrowheads="1"/>
          </p:cNvSpPr>
          <p:nvPr/>
        </p:nvSpPr>
        <p:spPr bwMode="auto">
          <a:xfrm>
            <a:off x="1866900" y="4813300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17</a:t>
            </a:r>
          </a:p>
        </p:txBody>
      </p:sp>
      <p:sp>
        <p:nvSpPr>
          <p:cNvPr id="59" name="Rectangle 68"/>
          <p:cNvSpPr>
            <a:spLocks noChangeArrowheads="1"/>
          </p:cNvSpPr>
          <p:nvPr/>
        </p:nvSpPr>
        <p:spPr bwMode="auto">
          <a:xfrm>
            <a:off x="5113923" y="4559300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20</a:t>
            </a:r>
          </a:p>
        </p:txBody>
      </p:sp>
      <p:sp>
        <p:nvSpPr>
          <p:cNvPr id="60" name="Rectangle 68"/>
          <p:cNvSpPr>
            <a:spLocks noChangeArrowheads="1"/>
          </p:cNvSpPr>
          <p:nvPr/>
        </p:nvSpPr>
        <p:spPr bwMode="auto">
          <a:xfrm>
            <a:off x="7620000" y="4648200"/>
            <a:ext cx="40427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∞</a:t>
            </a:r>
          </a:p>
        </p:txBody>
      </p:sp>
      <p:sp>
        <p:nvSpPr>
          <p:cNvPr id="61" name="Rectangle 68"/>
          <p:cNvSpPr>
            <a:spLocks noChangeArrowheads="1"/>
          </p:cNvSpPr>
          <p:nvPr/>
        </p:nvSpPr>
        <p:spPr bwMode="auto">
          <a:xfrm>
            <a:off x="1412557" y="5329535"/>
            <a:ext cx="128592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33CC33"/>
                </a:solidFill>
                <a:cs typeface="+mn-cs"/>
              </a:rPr>
              <a:t>Handle c</a:t>
            </a:r>
          </a:p>
        </p:txBody>
      </p:sp>
      <p:sp>
        <p:nvSpPr>
          <p:cNvPr id="2" name="Freeform 1"/>
          <p:cNvSpPr/>
          <p:nvPr/>
        </p:nvSpPr>
        <p:spPr bwMode="auto">
          <a:xfrm>
            <a:off x="1256453" y="4076700"/>
            <a:ext cx="2121747" cy="1252835"/>
          </a:xfrm>
          <a:custGeom>
            <a:avLst/>
            <a:gdLst>
              <a:gd name="connsiteX0" fmla="*/ 13547 w 2121747"/>
              <a:gd name="connsiteY0" fmla="*/ 0 h 1459647"/>
              <a:gd name="connsiteX1" fmla="*/ 254847 w 2121747"/>
              <a:gd name="connsiteY1" fmla="*/ 1181100 h 1459647"/>
              <a:gd name="connsiteX2" fmla="*/ 1753447 w 2121747"/>
              <a:gd name="connsiteY2" fmla="*/ 1384300 h 1459647"/>
              <a:gd name="connsiteX3" fmla="*/ 2121747 w 2121747"/>
              <a:gd name="connsiteY3" fmla="*/ 152400 h 1459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1747" h="1459647">
                <a:moveTo>
                  <a:pt x="13547" y="0"/>
                </a:moveTo>
                <a:cubicBezTo>
                  <a:pt x="-10795" y="475191"/>
                  <a:pt x="-35136" y="950383"/>
                  <a:pt x="254847" y="1181100"/>
                </a:cubicBezTo>
                <a:cubicBezTo>
                  <a:pt x="544830" y="1411817"/>
                  <a:pt x="1442297" y="1555750"/>
                  <a:pt x="1753447" y="1384300"/>
                </a:cubicBezTo>
                <a:cubicBezTo>
                  <a:pt x="2064597" y="1212850"/>
                  <a:pt x="2093172" y="682625"/>
                  <a:pt x="2121747" y="152400"/>
                </a:cubicBezTo>
              </a:path>
            </a:pathLst>
          </a:custGeom>
          <a:noFill/>
          <a:ln w="9525" cap="flat" cmpd="sng" algn="ctr">
            <a:solidFill>
              <a:srgbClr val="33CC33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105400" y="4338935"/>
            <a:ext cx="492443" cy="540096"/>
            <a:chOff x="5105400" y="4338935"/>
            <a:chExt cx="492443" cy="540096"/>
          </a:xfrm>
        </p:grpSpPr>
        <p:sp>
          <p:nvSpPr>
            <p:cNvPr id="63" name="Rectangle 68"/>
            <p:cNvSpPr>
              <a:spLocks noChangeArrowheads="1"/>
            </p:cNvSpPr>
            <p:nvPr/>
          </p:nvSpPr>
          <p:spPr bwMode="auto">
            <a:xfrm>
              <a:off x="5105400" y="4338935"/>
              <a:ext cx="49244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 dirty="0">
                  <a:solidFill>
                    <a:srgbClr val="33CC33"/>
                  </a:solidFill>
                  <a:cs typeface="+mn-cs"/>
                </a:rPr>
                <a:t>19</a:t>
              </a: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 flipV="1">
              <a:off x="5240179" y="4648200"/>
              <a:ext cx="246221" cy="23083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68" name="Group 67"/>
          <p:cNvGrpSpPr/>
          <p:nvPr/>
        </p:nvGrpSpPr>
        <p:grpSpPr>
          <a:xfrm>
            <a:off x="7584757" y="4465935"/>
            <a:ext cx="492443" cy="540096"/>
            <a:chOff x="5105400" y="4338935"/>
            <a:chExt cx="492443" cy="540096"/>
          </a:xfrm>
        </p:grpSpPr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5105400" y="4338935"/>
              <a:ext cx="49244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 dirty="0">
                  <a:solidFill>
                    <a:srgbClr val="33CC33"/>
                  </a:solidFill>
                  <a:cs typeface="+mn-cs"/>
                </a:rPr>
                <a:t>37</a:t>
              </a:r>
            </a:p>
          </p:txBody>
        </p:sp>
        <p:cxnSp>
          <p:nvCxnSpPr>
            <p:cNvPr id="70" name="Straight Connector 69"/>
            <p:cNvCxnSpPr/>
            <p:nvPr/>
          </p:nvCxnSpPr>
          <p:spPr bwMode="auto">
            <a:xfrm flipV="1">
              <a:off x="5240179" y="4648200"/>
              <a:ext cx="246221" cy="23083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1" name="Rectangle 68"/>
          <p:cNvSpPr>
            <a:spLocks noChangeArrowheads="1"/>
          </p:cNvSpPr>
          <p:nvPr/>
        </p:nvSpPr>
        <p:spPr bwMode="auto">
          <a:xfrm>
            <a:off x="6695719" y="5041392"/>
            <a:ext cx="115288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l-GR" altLang="en-US" sz="2400" i="0" dirty="0">
                <a:solidFill>
                  <a:srgbClr val="33CC33"/>
                </a:solidFill>
                <a:cs typeface="+mn-cs"/>
              </a:rPr>
              <a:t>Π</a:t>
            </a:r>
            <a:r>
              <a:rPr lang="en-US" altLang="en-US" sz="2400" i="0" dirty="0">
                <a:solidFill>
                  <a:srgbClr val="33CC33"/>
                </a:solidFill>
                <a:cs typeface="+mn-cs"/>
              </a:rPr>
              <a:t>(d) =c</a:t>
            </a:r>
          </a:p>
        </p:txBody>
      </p:sp>
      <p:sp>
        <p:nvSpPr>
          <p:cNvPr id="22" name="Rectangle 68"/>
          <p:cNvSpPr>
            <a:spLocks noChangeArrowheads="1"/>
          </p:cNvSpPr>
          <p:nvPr/>
        </p:nvSpPr>
        <p:spPr bwMode="auto">
          <a:xfrm>
            <a:off x="4808353" y="4981576"/>
            <a:ext cx="113524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l-GR" altLang="en-US" sz="2400" i="0" dirty="0">
                <a:solidFill>
                  <a:srgbClr val="33CC33"/>
                </a:solidFill>
                <a:cs typeface="+mn-cs"/>
              </a:rPr>
              <a:t>Π</a:t>
            </a:r>
            <a:r>
              <a:rPr lang="en-US" altLang="en-US" sz="2400" i="0" dirty="0">
                <a:solidFill>
                  <a:srgbClr val="33CC33"/>
                </a:solidFill>
                <a:cs typeface="+mn-cs"/>
              </a:rPr>
              <a:t>(e) =c</a:t>
            </a:r>
          </a:p>
        </p:txBody>
      </p:sp>
    </p:spTree>
    <p:extLst>
      <p:ext uri="{BB962C8B-B14F-4D97-AF65-F5344CB8AC3E}">
        <p14:creationId xmlns:p14="http://schemas.microsoft.com/office/powerpoint/2010/main" val="36455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3" grpId="0"/>
      <p:bldP spid="55" grpId="0"/>
      <p:bldP spid="58" grpId="0"/>
      <p:bldP spid="59" grpId="0"/>
      <p:bldP spid="60" grpId="0"/>
      <p:bldP spid="61" grpId="0"/>
      <p:bldP spid="2" grpId="0" animBg="1"/>
      <p:bldP spid="21" grpId="0"/>
      <p:bldP spid="22" grpId="0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</a:extLst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3686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6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6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70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71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72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73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74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75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s</a:t>
            </a:r>
          </a:p>
        </p:txBody>
      </p:sp>
      <p:sp>
        <p:nvSpPr>
          <p:cNvPr id="36876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a</a:t>
            </a:r>
          </a:p>
        </p:txBody>
      </p:sp>
      <p:sp>
        <p:nvSpPr>
          <p:cNvPr id="36877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c</a:t>
            </a:r>
          </a:p>
        </p:txBody>
      </p:sp>
      <p:sp>
        <p:nvSpPr>
          <p:cNvPr id="36878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h</a:t>
            </a:r>
          </a:p>
        </p:txBody>
      </p:sp>
      <p:sp>
        <p:nvSpPr>
          <p:cNvPr id="36879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k</a:t>
            </a:r>
          </a:p>
        </p:txBody>
      </p:sp>
      <p:sp>
        <p:nvSpPr>
          <p:cNvPr id="36880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3111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f</a:t>
            </a:r>
          </a:p>
        </p:txBody>
      </p:sp>
      <p:sp>
        <p:nvSpPr>
          <p:cNvPr id="36881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i</a:t>
            </a:r>
          </a:p>
        </p:txBody>
      </p:sp>
      <p:sp>
        <p:nvSpPr>
          <p:cNvPr id="36882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l</a:t>
            </a:r>
          </a:p>
        </p:txBody>
      </p:sp>
      <p:sp>
        <p:nvSpPr>
          <p:cNvPr id="36883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81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m</a:t>
            </a:r>
          </a:p>
        </p:txBody>
      </p:sp>
      <p:sp>
        <p:nvSpPr>
          <p:cNvPr id="36884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j</a:t>
            </a:r>
          </a:p>
        </p:txBody>
      </p:sp>
      <p:sp>
        <p:nvSpPr>
          <p:cNvPr id="36885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e</a:t>
            </a:r>
          </a:p>
        </p:txBody>
      </p:sp>
      <p:sp>
        <p:nvSpPr>
          <p:cNvPr id="36886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b</a:t>
            </a:r>
          </a:p>
        </p:txBody>
      </p:sp>
      <p:sp>
        <p:nvSpPr>
          <p:cNvPr id="36887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g</a:t>
            </a:r>
          </a:p>
        </p:txBody>
      </p:sp>
      <p:sp>
        <p:nvSpPr>
          <p:cNvPr id="36888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d</a:t>
            </a:r>
          </a:p>
        </p:txBody>
      </p:sp>
      <p:sp>
        <p:nvSpPr>
          <p:cNvPr id="36889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0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1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2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3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4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5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6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7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8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899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0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1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2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3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4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5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6" name="Line 4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7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8" name="Line 44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09" name="Line 45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10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11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12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13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14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15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16" name="Line 52"/>
          <p:cNvSpPr>
            <a:spLocks noChangeShapeType="1"/>
          </p:cNvSpPr>
          <p:nvPr/>
        </p:nvSpPr>
        <p:spPr bwMode="auto">
          <a:xfrm>
            <a:off x="3657600" y="1447800"/>
            <a:ext cx="0" cy="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17" name="Text Box 53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s,1</a:t>
            </a:r>
          </a:p>
        </p:txBody>
      </p:sp>
      <p:sp>
        <p:nvSpPr>
          <p:cNvPr id="36918" name="Line 54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19" name="Line 55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20" name="Line 56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21" name="Text Box 57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9900"/>
                </a:solidFill>
                <a:cs typeface="+mn-cs"/>
              </a:rPr>
              <a:t>Found</a:t>
            </a:r>
            <a:br>
              <a:rPr lang="en-US" altLang="en-US" sz="3000" i="0">
                <a:solidFill>
                  <a:srgbClr val="FF9900"/>
                </a:solidFill>
                <a:cs typeface="+mn-cs"/>
              </a:rPr>
            </a:br>
            <a:r>
              <a:rPr lang="en-US" altLang="en-US" sz="3000" i="0">
                <a:solidFill>
                  <a:srgbClr val="FF9900"/>
                </a:solidFill>
                <a:cs typeface="+mn-cs"/>
              </a:rPr>
              <a:t>Not Handled</a:t>
            </a:r>
            <a:br>
              <a:rPr lang="en-US" altLang="en-US" sz="3000" i="0">
                <a:solidFill>
                  <a:srgbClr val="FF9900"/>
                </a:solidFill>
                <a:cs typeface="+mn-cs"/>
              </a:rPr>
            </a:br>
            <a:r>
              <a:rPr lang="en-US" altLang="en-US" sz="3000" i="0">
                <a:solidFill>
                  <a:srgbClr val="FF9900"/>
                </a:solidFill>
                <a:cs typeface="+mn-cs"/>
              </a:rPr>
              <a:t>Stack </a:t>
            </a:r>
            <a:br>
              <a:rPr lang="en-US" altLang="en-US" sz="3000" i="0">
                <a:solidFill>
                  <a:srgbClr val="FF9900"/>
                </a:solidFill>
                <a:cs typeface="+mn-cs"/>
              </a:rPr>
            </a:br>
            <a:r>
              <a:rPr lang="en-US" altLang="en-US" sz="3000" i="0">
                <a:solidFill>
                  <a:srgbClr val="FF9900"/>
                </a:solidFill>
                <a:cs typeface="+mn-cs"/>
              </a:rPr>
              <a:t>&lt;node,# edges&gt;</a:t>
            </a:r>
          </a:p>
        </p:txBody>
      </p:sp>
      <p:sp>
        <p:nvSpPr>
          <p:cNvPr id="36922" name="Oval 58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23" name="Text Box 59"/>
          <p:cNvSpPr txBox="1">
            <a:spLocks noChangeArrowheads="1"/>
          </p:cNvSpPr>
          <p:nvPr/>
        </p:nvSpPr>
        <p:spPr bwMode="auto">
          <a:xfrm>
            <a:off x="7353300" y="4572000"/>
            <a:ext cx="6397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a,1</a:t>
            </a:r>
          </a:p>
        </p:txBody>
      </p:sp>
      <p:sp>
        <p:nvSpPr>
          <p:cNvPr id="36924" name="Text Box 60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c,2</a:t>
            </a:r>
          </a:p>
        </p:txBody>
      </p:sp>
      <p:sp>
        <p:nvSpPr>
          <p:cNvPr id="36925" name="Oval 6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26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27" name="Oval 6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28" name="Text Box 64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>
                <a:solidFill>
                  <a:srgbClr val="FFFFFF"/>
                </a:solidFill>
                <a:cs typeface="+mn-cs"/>
              </a:rPr>
              <a:t>i,0</a:t>
            </a:r>
          </a:p>
        </p:txBody>
      </p:sp>
      <p:sp>
        <p:nvSpPr>
          <p:cNvPr id="36929" name="Oval 6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30" name="Oval 6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31" name="Oval 6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32" name="Line 68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933" name="Oval 69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CA" altLang="en-US" sz="3000" i="0">
              <a:solidFill>
                <a:srgbClr val="FFFFFF"/>
              </a:solidFill>
              <a:cs typeface="+mn-cs"/>
            </a:endParaRP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4627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4628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29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4630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4631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4632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4633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4634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4635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4636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4637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4638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4639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0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1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2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3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4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5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6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7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8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4649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4669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70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71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4672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4650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3335" name="Text Box 39"/>
          <p:cNvSpPr txBox="1">
            <a:spLocks noChangeArrowheads="1"/>
          </p:cNvSpPr>
          <p:nvPr/>
        </p:nvSpPr>
        <p:spPr bwMode="auto">
          <a:xfrm>
            <a:off x="7429500" y="4860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4652" name="Text Box 40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4653" name="Oval 41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4" name="Oval 42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5" name="Oval 43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6" name="Oval 44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3341" name="Oval 45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8" name="Oval 46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3343" name="Oval 47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0" name="Oval 48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1" name="Oval 49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2" name="Line 50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63" name="Oval 51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4" name="Text Box 52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4665" name="Text Box 54"/>
          <p:cNvSpPr txBox="1">
            <a:spLocks noChangeArrowheads="1"/>
          </p:cNvSpPr>
          <p:nvPr/>
        </p:nvSpPr>
        <p:spPr bwMode="auto">
          <a:xfrm>
            <a:off x="4926013" y="6156325"/>
            <a:ext cx="13287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d,e,g,l,f</a:t>
            </a:r>
          </a:p>
        </p:txBody>
      </p:sp>
      <p:sp>
        <p:nvSpPr>
          <p:cNvPr id="823351" name="Text Box 55"/>
          <p:cNvSpPr txBox="1">
            <a:spLocks noChangeArrowheads="1"/>
          </p:cNvSpPr>
          <p:nvPr/>
        </p:nvSpPr>
        <p:spPr bwMode="auto">
          <a:xfrm>
            <a:off x="7410450" y="43910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23352" name="Text Box 56"/>
          <p:cNvSpPr txBox="1">
            <a:spLocks noChangeArrowheads="1"/>
          </p:cNvSpPr>
          <p:nvPr/>
        </p:nvSpPr>
        <p:spPr bwMode="auto">
          <a:xfrm>
            <a:off x="7391400" y="3921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823307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3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3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3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3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8233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8233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8233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23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23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8233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8233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8233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3335" grpId="0"/>
      <p:bldP spid="823351" grpId="0"/>
      <p:bldP spid="823352" grpId="0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-3810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z="4000" dirty="0"/>
              <a:t>Algorithmic Paradigms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400800" cy="17526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285291" y="6396984"/>
            <a:ext cx="2085469" cy="461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2400" b="1" i="0" dirty="0">
                <a:solidFill>
                  <a:srgbClr val="00FFFF"/>
                </a:solidFill>
                <a:cs typeface="+mn-cs"/>
              </a:rPr>
              <a:t>COSC 2011</a:t>
            </a:r>
            <a:endParaRPr lang="en-US" altLang="en-US" sz="2400" i="0" dirty="0">
              <a:solidFill>
                <a:srgbClr val="00FFFF"/>
              </a:solidFill>
              <a:cs typeface="+mn-cs"/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Lecture</a:t>
            </a:r>
            <a:r>
              <a:rPr lang="en-US" sz="2400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sz="2400" b="1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9</a:t>
            </a:r>
            <a:endParaRPr lang="en-US" sz="2400" i="0" dirty="0">
              <a:solidFill>
                <a:srgbClr val="00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2058" name="Text Box 4"/>
          <p:cNvSpPr txBox="1">
            <a:spLocks noChangeArrowheads="1"/>
          </p:cNvSpPr>
          <p:nvPr/>
        </p:nvSpPr>
        <p:spPr bwMode="auto">
          <a:xfrm>
            <a:off x="3581400" y="2362200"/>
            <a:ext cx="5513304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  <a:hlinkClick r:id="rId5" action="ppaction://hlinksldjump"/>
              </a:rPr>
              <a:t>Brute Force: </a:t>
            </a:r>
            <a:r>
              <a:rPr lang="en-US" altLang="en-US" sz="2400" i="0" dirty="0" err="1">
                <a:solidFill>
                  <a:srgbClr val="FFFFFF"/>
                </a:solidFill>
                <a:cs typeface="+mn-cs"/>
                <a:hlinkClick r:id="rId5" action="ppaction://hlinksldjump"/>
              </a:rPr>
              <a:t>Optimazation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  <a:hlinkClick r:id="rId5" action="ppaction://hlinksldjump"/>
              </a:rPr>
              <a:t> Problem</a:t>
            </a:r>
            <a:endParaRPr lang="en-US" altLang="en-US" sz="24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  <a:hlinkClick r:id="rId6" action="ppaction://hlinksldjump"/>
              </a:rPr>
              <a:t>Greedy Algorithm: Minimal Spanning Tree</a:t>
            </a:r>
            <a:endParaRPr lang="en-US" altLang="en-US" sz="24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  <a:hlinkClick r:id="rId7" action="ppaction://hlinksldjump"/>
              </a:rPr>
              <a:t>Dual Hill Climbing: Max Flow / Min Cut</a:t>
            </a:r>
            <a:endParaRPr lang="en-US" altLang="en-US" sz="24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  <a:hlinkClick r:id="" action="ppaction://noaction"/>
              </a:rPr>
              <a:t>Linear Programing: Hotdogs</a:t>
            </a:r>
            <a:endParaRPr lang="en-US" altLang="en-US" sz="24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  <a:hlinkClick r:id="rId8" action="ppaction://hlinksldjump"/>
              </a:rPr>
              <a:t>Recursive Back Tracking: Bellman-Ford</a:t>
            </a:r>
            <a:endParaRPr lang="en-US" altLang="en-US" sz="24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  <a:hlinkClick r:id="rId9" action="ppaction://hlinksldjump"/>
              </a:rPr>
              <a:t>Dynamic Programing: Bellman-Ford</a:t>
            </a:r>
            <a:endParaRPr lang="en-US" altLang="en-US" sz="24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  <a:hlinkClick r:id="rId10" action="ppaction://hlinksldjump"/>
              </a:rPr>
              <a:t>NP-Complete Problems</a:t>
            </a:r>
            <a:endParaRPr lang="en-US" altLang="en-US" sz="2400" i="0" dirty="0">
              <a:solidFill>
                <a:srgbClr val="FFFFFF"/>
              </a:solidFill>
              <a:cs typeface="+mn-cs"/>
            </a:endParaRPr>
          </a:p>
        </p:txBody>
      </p:sp>
      <p:pic>
        <p:nvPicPr>
          <p:cNvPr id="11" name="Picture 4" descr="https://encrypted-tbn0.gstatic.com/images?q=tbn:ANd9GcSDaZ0Zq1D2MIbWqSUaiSzo12eVwij6Z6L8bjPTerhqXba2rUqhsw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362200"/>
            <a:ext cx="3300426" cy="23515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466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8305800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Max Flow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 Cut</a:t>
            </a:r>
            <a:endParaRPr kumimoji="0" lang="en-US" altLang="en-US" sz="3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pic>
        <p:nvPicPr>
          <p:cNvPr id="830467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0468" name="Picture 4" descr="bd05339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5105400"/>
            <a:ext cx="2362200" cy="197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228600" y="3581400"/>
            <a:ext cx="2590800" cy="1970088"/>
            <a:chOff x="288" y="2448"/>
            <a:chExt cx="1632" cy="1241"/>
          </a:xfrm>
        </p:grpSpPr>
        <p:grpSp>
          <p:nvGrpSpPr>
            <p:cNvPr id="4106" name="Group 6"/>
            <p:cNvGrpSpPr>
              <a:grpSpLocks/>
            </p:cNvGrpSpPr>
            <p:nvPr/>
          </p:nvGrpSpPr>
          <p:grpSpPr bwMode="auto">
            <a:xfrm flipH="1">
              <a:off x="432" y="2448"/>
              <a:ext cx="1488" cy="1241"/>
              <a:chOff x="192" y="2736"/>
              <a:chExt cx="1488" cy="1241"/>
            </a:xfrm>
          </p:grpSpPr>
          <p:sp>
            <p:nvSpPr>
              <p:cNvPr id="4109" name="AutoShape 7"/>
              <p:cNvSpPr>
                <a:spLocks noChangeAspect="1" noChangeArrowheads="1" noTextEdit="1"/>
              </p:cNvSpPr>
              <p:nvPr/>
            </p:nvSpPr>
            <p:spPr bwMode="auto">
              <a:xfrm>
                <a:off x="192" y="2736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0" name="Freeform 8"/>
              <p:cNvSpPr>
                <a:spLocks/>
              </p:cNvSpPr>
              <p:nvPr/>
            </p:nvSpPr>
            <p:spPr bwMode="auto">
              <a:xfrm>
                <a:off x="207" y="2747"/>
                <a:ext cx="1462" cy="1157"/>
              </a:xfrm>
              <a:custGeom>
                <a:avLst/>
                <a:gdLst>
                  <a:gd name="T0" fmla="*/ 4 w 2924"/>
                  <a:gd name="T1" fmla="*/ 1 h 2314"/>
                  <a:gd name="T2" fmla="*/ 4 w 2924"/>
                  <a:gd name="T3" fmla="*/ 1 h 2314"/>
                  <a:gd name="T4" fmla="*/ 3 w 2924"/>
                  <a:gd name="T5" fmla="*/ 1 h 2314"/>
                  <a:gd name="T6" fmla="*/ 3 w 2924"/>
                  <a:gd name="T7" fmla="*/ 1 h 2314"/>
                  <a:gd name="T8" fmla="*/ 3 w 2924"/>
                  <a:gd name="T9" fmla="*/ 1 h 2314"/>
                  <a:gd name="T10" fmla="*/ 2 w 2924"/>
                  <a:gd name="T11" fmla="*/ 1 h 2314"/>
                  <a:gd name="T12" fmla="*/ 2 w 2924"/>
                  <a:gd name="T13" fmla="*/ 1 h 2314"/>
                  <a:gd name="T14" fmla="*/ 1 w 2924"/>
                  <a:gd name="T15" fmla="*/ 1 h 2314"/>
                  <a:gd name="T16" fmla="*/ 1 w 2924"/>
                  <a:gd name="T17" fmla="*/ 1 h 2314"/>
                  <a:gd name="T18" fmla="*/ 1 w 2924"/>
                  <a:gd name="T19" fmla="*/ 2 h 2314"/>
                  <a:gd name="T20" fmla="*/ 1 w 2924"/>
                  <a:gd name="T21" fmla="*/ 2 h 2314"/>
                  <a:gd name="T22" fmla="*/ 1 w 2924"/>
                  <a:gd name="T23" fmla="*/ 3 h 2314"/>
                  <a:gd name="T24" fmla="*/ 1 w 2924"/>
                  <a:gd name="T25" fmla="*/ 3 h 2314"/>
                  <a:gd name="T26" fmla="*/ 1 w 2924"/>
                  <a:gd name="T27" fmla="*/ 3 h 2314"/>
                  <a:gd name="T28" fmla="*/ 1 w 2924"/>
                  <a:gd name="T29" fmla="*/ 4 h 2314"/>
                  <a:gd name="T30" fmla="*/ 1 w 2924"/>
                  <a:gd name="T31" fmla="*/ 5 h 2314"/>
                  <a:gd name="T32" fmla="*/ 1 w 2924"/>
                  <a:gd name="T33" fmla="*/ 5 h 2314"/>
                  <a:gd name="T34" fmla="*/ 1 w 2924"/>
                  <a:gd name="T35" fmla="*/ 5 h 2314"/>
                  <a:gd name="T36" fmla="*/ 1 w 2924"/>
                  <a:gd name="T37" fmla="*/ 6 h 2314"/>
                  <a:gd name="T38" fmla="*/ 1 w 2924"/>
                  <a:gd name="T39" fmla="*/ 7 h 2314"/>
                  <a:gd name="T40" fmla="*/ 1 w 2924"/>
                  <a:gd name="T41" fmla="*/ 7 h 2314"/>
                  <a:gd name="T42" fmla="*/ 1 w 2924"/>
                  <a:gd name="T43" fmla="*/ 8 h 2314"/>
                  <a:gd name="T44" fmla="*/ 1 w 2924"/>
                  <a:gd name="T45" fmla="*/ 9 h 2314"/>
                  <a:gd name="T46" fmla="*/ 2 w 2924"/>
                  <a:gd name="T47" fmla="*/ 9 h 2314"/>
                  <a:gd name="T48" fmla="*/ 2 w 2924"/>
                  <a:gd name="T49" fmla="*/ 9 h 2314"/>
                  <a:gd name="T50" fmla="*/ 3 w 2924"/>
                  <a:gd name="T51" fmla="*/ 9 h 2314"/>
                  <a:gd name="T52" fmla="*/ 3 w 2924"/>
                  <a:gd name="T53" fmla="*/ 9 h 2314"/>
                  <a:gd name="T54" fmla="*/ 3 w 2924"/>
                  <a:gd name="T55" fmla="*/ 9 h 2314"/>
                  <a:gd name="T56" fmla="*/ 5 w 2924"/>
                  <a:gd name="T57" fmla="*/ 9 h 2314"/>
                  <a:gd name="T58" fmla="*/ 6 w 2924"/>
                  <a:gd name="T59" fmla="*/ 9 h 2314"/>
                  <a:gd name="T60" fmla="*/ 6 w 2924"/>
                  <a:gd name="T61" fmla="*/ 9 h 2314"/>
                  <a:gd name="T62" fmla="*/ 7 w 2924"/>
                  <a:gd name="T63" fmla="*/ 9 h 2314"/>
                  <a:gd name="T64" fmla="*/ 8 w 2924"/>
                  <a:gd name="T65" fmla="*/ 9 h 2314"/>
                  <a:gd name="T66" fmla="*/ 9 w 2924"/>
                  <a:gd name="T67" fmla="*/ 9 h 2314"/>
                  <a:gd name="T68" fmla="*/ 9 w 2924"/>
                  <a:gd name="T69" fmla="*/ 9 h 2314"/>
                  <a:gd name="T70" fmla="*/ 10 w 2924"/>
                  <a:gd name="T71" fmla="*/ 9 h 2314"/>
                  <a:gd name="T72" fmla="*/ 11 w 2924"/>
                  <a:gd name="T73" fmla="*/ 9 h 2314"/>
                  <a:gd name="T74" fmla="*/ 11 w 2924"/>
                  <a:gd name="T75" fmla="*/ 9 h 2314"/>
                  <a:gd name="T76" fmla="*/ 11 w 2924"/>
                  <a:gd name="T77" fmla="*/ 9 h 2314"/>
                  <a:gd name="T78" fmla="*/ 11 w 2924"/>
                  <a:gd name="T79" fmla="*/ 8 h 2314"/>
                  <a:gd name="T80" fmla="*/ 11 w 2924"/>
                  <a:gd name="T81" fmla="*/ 7 h 2314"/>
                  <a:gd name="T82" fmla="*/ 11 w 2924"/>
                  <a:gd name="T83" fmla="*/ 7 h 2314"/>
                  <a:gd name="T84" fmla="*/ 12 w 2924"/>
                  <a:gd name="T85" fmla="*/ 7 h 2314"/>
                  <a:gd name="T86" fmla="*/ 12 w 2924"/>
                  <a:gd name="T87" fmla="*/ 7 h 2314"/>
                  <a:gd name="T88" fmla="*/ 12 w 2924"/>
                  <a:gd name="T89" fmla="*/ 6 h 2314"/>
                  <a:gd name="T90" fmla="*/ 12 w 2924"/>
                  <a:gd name="T91" fmla="*/ 5 h 2314"/>
                  <a:gd name="T92" fmla="*/ 12 w 2924"/>
                  <a:gd name="T93" fmla="*/ 5 h 2314"/>
                  <a:gd name="T94" fmla="*/ 12 w 2924"/>
                  <a:gd name="T95" fmla="*/ 5 h 2314"/>
                  <a:gd name="T96" fmla="*/ 11 w 2924"/>
                  <a:gd name="T97" fmla="*/ 4 h 2314"/>
                  <a:gd name="T98" fmla="*/ 11 w 2924"/>
                  <a:gd name="T99" fmla="*/ 3 h 2314"/>
                  <a:gd name="T100" fmla="*/ 10 w 2924"/>
                  <a:gd name="T101" fmla="*/ 3 h 2314"/>
                  <a:gd name="T102" fmla="*/ 9 w 2924"/>
                  <a:gd name="T103" fmla="*/ 3 h 2314"/>
                  <a:gd name="T104" fmla="*/ 8 w 2924"/>
                  <a:gd name="T105" fmla="*/ 3 h 2314"/>
                  <a:gd name="T106" fmla="*/ 7 w 2924"/>
                  <a:gd name="T107" fmla="*/ 3 h 2314"/>
                  <a:gd name="T108" fmla="*/ 7 w 2924"/>
                  <a:gd name="T109" fmla="*/ 3 h 2314"/>
                  <a:gd name="T110" fmla="*/ 7 w 2924"/>
                  <a:gd name="T111" fmla="*/ 2 h 2314"/>
                  <a:gd name="T112" fmla="*/ 6 w 2924"/>
                  <a:gd name="T113" fmla="*/ 2 h 2314"/>
                  <a:gd name="T114" fmla="*/ 6 w 2924"/>
                  <a:gd name="T115" fmla="*/ 1 h 2314"/>
                  <a:gd name="T116" fmla="*/ 6 w 2924"/>
                  <a:gd name="T117" fmla="*/ 1 h 2314"/>
                  <a:gd name="T118" fmla="*/ 5 w 2924"/>
                  <a:gd name="T119" fmla="*/ 1 h 2314"/>
                  <a:gd name="T120" fmla="*/ 5 w 2924"/>
                  <a:gd name="T121" fmla="*/ 1 h 2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24"/>
                  <a:gd name="T184" fmla="*/ 0 h 2314"/>
                  <a:gd name="T185" fmla="*/ 2924 w 2924"/>
                  <a:gd name="T186" fmla="*/ 2314 h 2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24" h="2314">
                    <a:moveTo>
                      <a:pt x="1167" y="80"/>
                    </a:moveTo>
                    <a:lnTo>
                      <a:pt x="1111" y="69"/>
                    </a:lnTo>
                    <a:lnTo>
                      <a:pt x="1064" y="58"/>
                    </a:lnTo>
                    <a:lnTo>
                      <a:pt x="1024" y="47"/>
                    </a:lnTo>
                    <a:lnTo>
                      <a:pt x="993" y="38"/>
                    </a:lnTo>
                    <a:lnTo>
                      <a:pt x="964" y="29"/>
                    </a:lnTo>
                    <a:lnTo>
                      <a:pt x="943" y="22"/>
                    </a:lnTo>
                    <a:lnTo>
                      <a:pt x="925" y="14"/>
                    </a:lnTo>
                    <a:lnTo>
                      <a:pt x="911" y="11"/>
                    </a:lnTo>
                    <a:lnTo>
                      <a:pt x="898" y="6"/>
                    </a:lnTo>
                    <a:lnTo>
                      <a:pt x="885" y="2"/>
                    </a:lnTo>
                    <a:lnTo>
                      <a:pt x="873" y="0"/>
                    </a:lnTo>
                    <a:lnTo>
                      <a:pt x="862" y="0"/>
                    </a:lnTo>
                    <a:lnTo>
                      <a:pt x="848" y="0"/>
                    </a:lnTo>
                    <a:lnTo>
                      <a:pt x="831" y="1"/>
                    </a:lnTo>
                    <a:lnTo>
                      <a:pt x="811" y="5"/>
                    </a:lnTo>
                    <a:lnTo>
                      <a:pt x="788" y="11"/>
                    </a:lnTo>
                    <a:lnTo>
                      <a:pt x="759" y="14"/>
                    </a:lnTo>
                    <a:lnTo>
                      <a:pt x="733" y="19"/>
                    </a:lnTo>
                    <a:lnTo>
                      <a:pt x="706" y="21"/>
                    </a:lnTo>
                    <a:lnTo>
                      <a:pt x="680" y="23"/>
                    </a:lnTo>
                    <a:lnTo>
                      <a:pt x="653" y="24"/>
                    </a:lnTo>
                    <a:lnTo>
                      <a:pt x="628" y="26"/>
                    </a:lnTo>
                    <a:lnTo>
                      <a:pt x="601" y="28"/>
                    </a:lnTo>
                    <a:lnTo>
                      <a:pt x="576" y="31"/>
                    </a:lnTo>
                    <a:lnTo>
                      <a:pt x="550" y="33"/>
                    </a:lnTo>
                    <a:lnTo>
                      <a:pt x="525" y="38"/>
                    </a:lnTo>
                    <a:lnTo>
                      <a:pt x="500" y="43"/>
                    </a:lnTo>
                    <a:lnTo>
                      <a:pt x="474" y="51"/>
                    </a:lnTo>
                    <a:lnTo>
                      <a:pt x="449" y="60"/>
                    </a:lnTo>
                    <a:lnTo>
                      <a:pt x="423" y="72"/>
                    </a:lnTo>
                    <a:lnTo>
                      <a:pt x="398" y="87"/>
                    </a:lnTo>
                    <a:lnTo>
                      <a:pt x="372" y="105"/>
                    </a:lnTo>
                    <a:lnTo>
                      <a:pt x="346" y="124"/>
                    </a:lnTo>
                    <a:lnTo>
                      <a:pt x="324" y="142"/>
                    </a:lnTo>
                    <a:lnTo>
                      <a:pt x="301" y="159"/>
                    </a:lnTo>
                    <a:lnTo>
                      <a:pt x="281" y="177"/>
                    </a:lnTo>
                    <a:lnTo>
                      <a:pt x="262" y="194"/>
                    </a:lnTo>
                    <a:lnTo>
                      <a:pt x="244" y="210"/>
                    </a:lnTo>
                    <a:lnTo>
                      <a:pt x="230" y="228"/>
                    </a:lnTo>
                    <a:lnTo>
                      <a:pt x="217" y="244"/>
                    </a:lnTo>
                    <a:lnTo>
                      <a:pt x="203" y="261"/>
                    </a:lnTo>
                    <a:lnTo>
                      <a:pt x="194" y="278"/>
                    </a:lnTo>
                    <a:lnTo>
                      <a:pt x="186" y="294"/>
                    </a:lnTo>
                    <a:lnTo>
                      <a:pt x="180" y="312"/>
                    </a:lnTo>
                    <a:lnTo>
                      <a:pt x="175" y="331"/>
                    </a:lnTo>
                    <a:lnTo>
                      <a:pt x="173" y="348"/>
                    </a:lnTo>
                    <a:lnTo>
                      <a:pt x="173" y="368"/>
                    </a:lnTo>
                    <a:lnTo>
                      <a:pt x="176" y="389"/>
                    </a:lnTo>
                    <a:lnTo>
                      <a:pt x="176" y="407"/>
                    </a:lnTo>
                    <a:lnTo>
                      <a:pt x="173" y="426"/>
                    </a:lnTo>
                    <a:lnTo>
                      <a:pt x="167" y="441"/>
                    </a:lnTo>
                    <a:lnTo>
                      <a:pt x="158" y="458"/>
                    </a:lnTo>
                    <a:lnTo>
                      <a:pt x="146" y="473"/>
                    </a:lnTo>
                    <a:lnTo>
                      <a:pt x="133" y="488"/>
                    </a:lnTo>
                    <a:lnTo>
                      <a:pt x="118" y="502"/>
                    </a:lnTo>
                    <a:lnTo>
                      <a:pt x="104" y="519"/>
                    </a:lnTo>
                    <a:lnTo>
                      <a:pt x="86" y="533"/>
                    </a:lnTo>
                    <a:lnTo>
                      <a:pt x="72" y="552"/>
                    </a:lnTo>
                    <a:lnTo>
                      <a:pt x="56" y="569"/>
                    </a:lnTo>
                    <a:lnTo>
                      <a:pt x="42" y="592"/>
                    </a:lnTo>
                    <a:lnTo>
                      <a:pt x="29" y="614"/>
                    </a:lnTo>
                    <a:lnTo>
                      <a:pt x="18" y="640"/>
                    </a:lnTo>
                    <a:lnTo>
                      <a:pt x="10" y="670"/>
                    </a:lnTo>
                    <a:lnTo>
                      <a:pt x="4" y="703"/>
                    </a:lnTo>
                    <a:lnTo>
                      <a:pt x="1" y="735"/>
                    </a:lnTo>
                    <a:lnTo>
                      <a:pt x="0" y="768"/>
                    </a:lnTo>
                    <a:lnTo>
                      <a:pt x="1" y="799"/>
                    </a:lnTo>
                    <a:lnTo>
                      <a:pt x="4" y="833"/>
                    </a:lnTo>
                    <a:lnTo>
                      <a:pt x="8" y="861"/>
                    </a:lnTo>
                    <a:lnTo>
                      <a:pt x="14" y="891"/>
                    </a:lnTo>
                    <a:lnTo>
                      <a:pt x="20" y="918"/>
                    </a:lnTo>
                    <a:lnTo>
                      <a:pt x="27" y="946"/>
                    </a:lnTo>
                    <a:lnTo>
                      <a:pt x="34" y="971"/>
                    </a:lnTo>
                    <a:lnTo>
                      <a:pt x="42" y="996"/>
                    </a:lnTo>
                    <a:lnTo>
                      <a:pt x="48" y="1018"/>
                    </a:lnTo>
                    <a:lnTo>
                      <a:pt x="56" y="1042"/>
                    </a:lnTo>
                    <a:lnTo>
                      <a:pt x="61" y="1061"/>
                    </a:lnTo>
                    <a:lnTo>
                      <a:pt x="66" y="1081"/>
                    </a:lnTo>
                    <a:lnTo>
                      <a:pt x="71" y="1100"/>
                    </a:lnTo>
                    <a:lnTo>
                      <a:pt x="73" y="1118"/>
                    </a:lnTo>
                    <a:lnTo>
                      <a:pt x="73" y="1134"/>
                    </a:lnTo>
                    <a:lnTo>
                      <a:pt x="72" y="1155"/>
                    </a:lnTo>
                    <a:lnTo>
                      <a:pt x="71" y="1178"/>
                    </a:lnTo>
                    <a:lnTo>
                      <a:pt x="68" y="1203"/>
                    </a:lnTo>
                    <a:lnTo>
                      <a:pt x="63" y="1227"/>
                    </a:lnTo>
                    <a:lnTo>
                      <a:pt x="60" y="1256"/>
                    </a:lnTo>
                    <a:lnTo>
                      <a:pt x="54" y="1286"/>
                    </a:lnTo>
                    <a:lnTo>
                      <a:pt x="50" y="1319"/>
                    </a:lnTo>
                    <a:lnTo>
                      <a:pt x="44" y="1351"/>
                    </a:lnTo>
                    <a:lnTo>
                      <a:pt x="39" y="1384"/>
                    </a:lnTo>
                    <a:lnTo>
                      <a:pt x="33" y="1420"/>
                    </a:lnTo>
                    <a:lnTo>
                      <a:pt x="29" y="1456"/>
                    </a:lnTo>
                    <a:lnTo>
                      <a:pt x="24" y="1493"/>
                    </a:lnTo>
                    <a:lnTo>
                      <a:pt x="21" y="1529"/>
                    </a:lnTo>
                    <a:lnTo>
                      <a:pt x="18" y="1567"/>
                    </a:lnTo>
                    <a:lnTo>
                      <a:pt x="16" y="1607"/>
                    </a:lnTo>
                    <a:lnTo>
                      <a:pt x="15" y="1644"/>
                    </a:lnTo>
                    <a:lnTo>
                      <a:pt x="19" y="1681"/>
                    </a:lnTo>
                    <a:lnTo>
                      <a:pt x="24" y="1717"/>
                    </a:lnTo>
                    <a:lnTo>
                      <a:pt x="32" y="1755"/>
                    </a:lnTo>
                    <a:lnTo>
                      <a:pt x="40" y="1789"/>
                    </a:lnTo>
                    <a:lnTo>
                      <a:pt x="52" y="1823"/>
                    </a:lnTo>
                    <a:lnTo>
                      <a:pt x="64" y="1855"/>
                    </a:lnTo>
                    <a:lnTo>
                      <a:pt x="77" y="1887"/>
                    </a:lnTo>
                    <a:lnTo>
                      <a:pt x="89" y="1915"/>
                    </a:lnTo>
                    <a:lnTo>
                      <a:pt x="103" y="1943"/>
                    </a:lnTo>
                    <a:lnTo>
                      <a:pt x="115" y="1967"/>
                    </a:lnTo>
                    <a:lnTo>
                      <a:pt x="128" y="1991"/>
                    </a:lnTo>
                    <a:lnTo>
                      <a:pt x="138" y="2011"/>
                    </a:lnTo>
                    <a:lnTo>
                      <a:pt x="147" y="2029"/>
                    </a:lnTo>
                    <a:lnTo>
                      <a:pt x="155" y="2045"/>
                    </a:lnTo>
                    <a:lnTo>
                      <a:pt x="161" y="2059"/>
                    </a:lnTo>
                    <a:lnTo>
                      <a:pt x="166" y="2068"/>
                    </a:lnTo>
                    <a:lnTo>
                      <a:pt x="178" y="2076"/>
                    </a:lnTo>
                    <a:lnTo>
                      <a:pt x="193" y="2084"/>
                    </a:lnTo>
                    <a:lnTo>
                      <a:pt x="212" y="2093"/>
                    </a:lnTo>
                    <a:lnTo>
                      <a:pt x="233" y="2097"/>
                    </a:lnTo>
                    <a:lnTo>
                      <a:pt x="257" y="2104"/>
                    </a:lnTo>
                    <a:lnTo>
                      <a:pt x="284" y="2107"/>
                    </a:lnTo>
                    <a:lnTo>
                      <a:pt x="312" y="2112"/>
                    </a:lnTo>
                    <a:lnTo>
                      <a:pt x="339" y="2114"/>
                    </a:lnTo>
                    <a:lnTo>
                      <a:pt x="369" y="2117"/>
                    </a:lnTo>
                    <a:lnTo>
                      <a:pt x="397" y="2118"/>
                    </a:lnTo>
                    <a:lnTo>
                      <a:pt x="425" y="2119"/>
                    </a:lnTo>
                    <a:lnTo>
                      <a:pt x="451" y="2121"/>
                    </a:lnTo>
                    <a:lnTo>
                      <a:pt x="475" y="2122"/>
                    </a:lnTo>
                    <a:lnTo>
                      <a:pt x="497" y="2122"/>
                    </a:lnTo>
                    <a:lnTo>
                      <a:pt x="517" y="2123"/>
                    </a:lnTo>
                    <a:lnTo>
                      <a:pt x="535" y="2124"/>
                    </a:lnTo>
                    <a:lnTo>
                      <a:pt x="556" y="2131"/>
                    </a:lnTo>
                    <a:lnTo>
                      <a:pt x="579" y="2139"/>
                    </a:lnTo>
                    <a:lnTo>
                      <a:pt x="605" y="2152"/>
                    </a:lnTo>
                    <a:lnTo>
                      <a:pt x="631" y="2164"/>
                    </a:lnTo>
                    <a:lnTo>
                      <a:pt x="661" y="2179"/>
                    </a:lnTo>
                    <a:lnTo>
                      <a:pt x="692" y="2196"/>
                    </a:lnTo>
                    <a:lnTo>
                      <a:pt x="726" y="2212"/>
                    </a:lnTo>
                    <a:lnTo>
                      <a:pt x="762" y="2228"/>
                    </a:lnTo>
                    <a:lnTo>
                      <a:pt x="800" y="2243"/>
                    </a:lnTo>
                    <a:lnTo>
                      <a:pt x="839" y="2258"/>
                    </a:lnTo>
                    <a:lnTo>
                      <a:pt x="883" y="2270"/>
                    </a:lnTo>
                    <a:lnTo>
                      <a:pt x="927" y="2280"/>
                    </a:lnTo>
                    <a:lnTo>
                      <a:pt x="975" y="2288"/>
                    </a:lnTo>
                    <a:lnTo>
                      <a:pt x="1024" y="2291"/>
                    </a:lnTo>
                    <a:lnTo>
                      <a:pt x="1078" y="2292"/>
                    </a:lnTo>
                    <a:lnTo>
                      <a:pt x="1127" y="2285"/>
                    </a:lnTo>
                    <a:lnTo>
                      <a:pt x="1174" y="2278"/>
                    </a:lnTo>
                    <a:lnTo>
                      <a:pt x="1217" y="2267"/>
                    </a:lnTo>
                    <a:lnTo>
                      <a:pt x="1258" y="2255"/>
                    </a:lnTo>
                    <a:lnTo>
                      <a:pt x="1293" y="2241"/>
                    </a:lnTo>
                    <a:lnTo>
                      <a:pt x="1330" y="2227"/>
                    </a:lnTo>
                    <a:lnTo>
                      <a:pt x="1365" y="2212"/>
                    </a:lnTo>
                    <a:lnTo>
                      <a:pt x="1401" y="2201"/>
                    </a:lnTo>
                    <a:lnTo>
                      <a:pt x="1434" y="2190"/>
                    </a:lnTo>
                    <a:lnTo>
                      <a:pt x="1470" y="2183"/>
                    </a:lnTo>
                    <a:lnTo>
                      <a:pt x="1507" y="2178"/>
                    </a:lnTo>
                    <a:lnTo>
                      <a:pt x="1546" y="2178"/>
                    </a:lnTo>
                    <a:lnTo>
                      <a:pt x="1590" y="2183"/>
                    </a:lnTo>
                    <a:lnTo>
                      <a:pt x="1635" y="2192"/>
                    </a:lnTo>
                    <a:lnTo>
                      <a:pt x="1685" y="2209"/>
                    </a:lnTo>
                    <a:lnTo>
                      <a:pt x="1740" y="2233"/>
                    </a:lnTo>
                    <a:lnTo>
                      <a:pt x="1794" y="2258"/>
                    </a:lnTo>
                    <a:lnTo>
                      <a:pt x="1843" y="2276"/>
                    </a:lnTo>
                    <a:lnTo>
                      <a:pt x="1887" y="2291"/>
                    </a:lnTo>
                    <a:lnTo>
                      <a:pt x="1928" y="2303"/>
                    </a:lnTo>
                    <a:lnTo>
                      <a:pt x="1965" y="2310"/>
                    </a:lnTo>
                    <a:lnTo>
                      <a:pt x="2001" y="2314"/>
                    </a:lnTo>
                    <a:lnTo>
                      <a:pt x="2033" y="2314"/>
                    </a:lnTo>
                    <a:lnTo>
                      <a:pt x="2066" y="2314"/>
                    </a:lnTo>
                    <a:lnTo>
                      <a:pt x="2096" y="2309"/>
                    </a:lnTo>
                    <a:lnTo>
                      <a:pt x="2128" y="2304"/>
                    </a:lnTo>
                    <a:lnTo>
                      <a:pt x="2161" y="2295"/>
                    </a:lnTo>
                    <a:lnTo>
                      <a:pt x="2196" y="2288"/>
                    </a:lnTo>
                    <a:lnTo>
                      <a:pt x="2232" y="2279"/>
                    </a:lnTo>
                    <a:lnTo>
                      <a:pt x="2273" y="2270"/>
                    </a:lnTo>
                    <a:lnTo>
                      <a:pt x="2315" y="2260"/>
                    </a:lnTo>
                    <a:lnTo>
                      <a:pt x="2365" y="2253"/>
                    </a:lnTo>
                    <a:lnTo>
                      <a:pt x="2412" y="2247"/>
                    </a:lnTo>
                    <a:lnTo>
                      <a:pt x="2456" y="2242"/>
                    </a:lnTo>
                    <a:lnTo>
                      <a:pt x="2496" y="2240"/>
                    </a:lnTo>
                    <a:lnTo>
                      <a:pt x="2534" y="2241"/>
                    </a:lnTo>
                    <a:lnTo>
                      <a:pt x="2565" y="2241"/>
                    </a:lnTo>
                    <a:lnTo>
                      <a:pt x="2594" y="2244"/>
                    </a:lnTo>
                    <a:lnTo>
                      <a:pt x="2620" y="2246"/>
                    </a:lnTo>
                    <a:lnTo>
                      <a:pt x="2642" y="2247"/>
                    </a:lnTo>
                    <a:lnTo>
                      <a:pt x="2661" y="2247"/>
                    </a:lnTo>
                    <a:lnTo>
                      <a:pt x="2676" y="2243"/>
                    </a:lnTo>
                    <a:lnTo>
                      <a:pt x="2690" y="2237"/>
                    </a:lnTo>
                    <a:lnTo>
                      <a:pt x="2701" y="2230"/>
                    </a:lnTo>
                    <a:lnTo>
                      <a:pt x="2708" y="2217"/>
                    </a:lnTo>
                    <a:lnTo>
                      <a:pt x="2714" y="2200"/>
                    </a:lnTo>
                    <a:lnTo>
                      <a:pt x="2717" y="2179"/>
                    </a:lnTo>
                    <a:lnTo>
                      <a:pt x="2719" y="2154"/>
                    </a:lnTo>
                    <a:lnTo>
                      <a:pt x="2719" y="2123"/>
                    </a:lnTo>
                    <a:lnTo>
                      <a:pt x="2720" y="2096"/>
                    </a:lnTo>
                    <a:lnTo>
                      <a:pt x="2722" y="2073"/>
                    </a:lnTo>
                    <a:lnTo>
                      <a:pt x="2724" y="2050"/>
                    </a:lnTo>
                    <a:lnTo>
                      <a:pt x="2727" y="2028"/>
                    </a:lnTo>
                    <a:lnTo>
                      <a:pt x="2732" y="2009"/>
                    </a:lnTo>
                    <a:lnTo>
                      <a:pt x="2735" y="1991"/>
                    </a:lnTo>
                    <a:lnTo>
                      <a:pt x="2741" y="1975"/>
                    </a:lnTo>
                    <a:lnTo>
                      <a:pt x="2745" y="1957"/>
                    </a:lnTo>
                    <a:lnTo>
                      <a:pt x="2751" y="1943"/>
                    </a:lnTo>
                    <a:lnTo>
                      <a:pt x="2757" y="1926"/>
                    </a:lnTo>
                    <a:lnTo>
                      <a:pt x="2764" y="1911"/>
                    </a:lnTo>
                    <a:lnTo>
                      <a:pt x="2769" y="1895"/>
                    </a:lnTo>
                    <a:lnTo>
                      <a:pt x="2777" y="1880"/>
                    </a:lnTo>
                    <a:lnTo>
                      <a:pt x="2783" y="1863"/>
                    </a:lnTo>
                    <a:lnTo>
                      <a:pt x="2790" y="1846"/>
                    </a:lnTo>
                    <a:lnTo>
                      <a:pt x="2798" y="1829"/>
                    </a:lnTo>
                    <a:lnTo>
                      <a:pt x="2807" y="1813"/>
                    </a:lnTo>
                    <a:lnTo>
                      <a:pt x="2816" y="1798"/>
                    </a:lnTo>
                    <a:lnTo>
                      <a:pt x="2828" y="1783"/>
                    </a:lnTo>
                    <a:lnTo>
                      <a:pt x="2839" y="1768"/>
                    </a:lnTo>
                    <a:lnTo>
                      <a:pt x="2851" y="1754"/>
                    </a:lnTo>
                    <a:lnTo>
                      <a:pt x="2863" y="1737"/>
                    </a:lnTo>
                    <a:lnTo>
                      <a:pt x="2875" y="1723"/>
                    </a:lnTo>
                    <a:lnTo>
                      <a:pt x="2884" y="1704"/>
                    </a:lnTo>
                    <a:lnTo>
                      <a:pt x="2894" y="1686"/>
                    </a:lnTo>
                    <a:lnTo>
                      <a:pt x="2903" y="1665"/>
                    </a:lnTo>
                    <a:lnTo>
                      <a:pt x="2910" y="1643"/>
                    </a:lnTo>
                    <a:lnTo>
                      <a:pt x="2914" y="1618"/>
                    </a:lnTo>
                    <a:lnTo>
                      <a:pt x="2916" y="1590"/>
                    </a:lnTo>
                    <a:lnTo>
                      <a:pt x="2916" y="1560"/>
                    </a:lnTo>
                    <a:lnTo>
                      <a:pt x="2915" y="1527"/>
                    </a:lnTo>
                    <a:lnTo>
                      <a:pt x="2911" y="1490"/>
                    </a:lnTo>
                    <a:lnTo>
                      <a:pt x="2911" y="1457"/>
                    </a:lnTo>
                    <a:lnTo>
                      <a:pt x="2911" y="1424"/>
                    </a:lnTo>
                    <a:lnTo>
                      <a:pt x="2914" y="1392"/>
                    </a:lnTo>
                    <a:lnTo>
                      <a:pt x="2916" y="1360"/>
                    </a:lnTo>
                    <a:lnTo>
                      <a:pt x="2918" y="1331"/>
                    </a:lnTo>
                    <a:lnTo>
                      <a:pt x="2921" y="1300"/>
                    </a:lnTo>
                    <a:lnTo>
                      <a:pt x="2924" y="1274"/>
                    </a:lnTo>
                    <a:lnTo>
                      <a:pt x="2923" y="1244"/>
                    </a:lnTo>
                    <a:lnTo>
                      <a:pt x="2922" y="1216"/>
                    </a:lnTo>
                    <a:lnTo>
                      <a:pt x="2917" y="1190"/>
                    </a:lnTo>
                    <a:lnTo>
                      <a:pt x="2912" y="1163"/>
                    </a:lnTo>
                    <a:lnTo>
                      <a:pt x="2901" y="1136"/>
                    </a:lnTo>
                    <a:lnTo>
                      <a:pt x="2887" y="1111"/>
                    </a:lnTo>
                    <a:lnTo>
                      <a:pt x="2871" y="1087"/>
                    </a:lnTo>
                    <a:lnTo>
                      <a:pt x="2849" y="1063"/>
                    </a:lnTo>
                    <a:lnTo>
                      <a:pt x="2824" y="1037"/>
                    </a:lnTo>
                    <a:lnTo>
                      <a:pt x="2804" y="1015"/>
                    </a:lnTo>
                    <a:lnTo>
                      <a:pt x="2786" y="993"/>
                    </a:lnTo>
                    <a:lnTo>
                      <a:pt x="2768" y="972"/>
                    </a:lnTo>
                    <a:lnTo>
                      <a:pt x="2750" y="952"/>
                    </a:lnTo>
                    <a:lnTo>
                      <a:pt x="2734" y="935"/>
                    </a:lnTo>
                    <a:lnTo>
                      <a:pt x="2714" y="918"/>
                    </a:lnTo>
                    <a:lnTo>
                      <a:pt x="2693" y="903"/>
                    </a:lnTo>
                    <a:lnTo>
                      <a:pt x="2667" y="888"/>
                    </a:lnTo>
                    <a:lnTo>
                      <a:pt x="2641" y="875"/>
                    </a:lnTo>
                    <a:lnTo>
                      <a:pt x="2608" y="861"/>
                    </a:lnTo>
                    <a:lnTo>
                      <a:pt x="2571" y="851"/>
                    </a:lnTo>
                    <a:lnTo>
                      <a:pt x="2528" y="841"/>
                    </a:lnTo>
                    <a:lnTo>
                      <a:pt x="2478" y="834"/>
                    </a:lnTo>
                    <a:lnTo>
                      <a:pt x="2421" y="826"/>
                    </a:lnTo>
                    <a:lnTo>
                      <a:pt x="2357" y="822"/>
                    </a:lnTo>
                    <a:lnTo>
                      <a:pt x="2289" y="814"/>
                    </a:lnTo>
                    <a:lnTo>
                      <a:pt x="2231" y="807"/>
                    </a:lnTo>
                    <a:lnTo>
                      <a:pt x="2175" y="797"/>
                    </a:lnTo>
                    <a:lnTo>
                      <a:pt x="2128" y="787"/>
                    </a:lnTo>
                    <a:lnTo>
                      <a:pt x="2085" y="776"/>
                    </a:lnTo>
                    <a:lnTo>
                      <a:pt x="2047" y="764"/>
                    </a:lnTo>
                    <a:lnTo>
                      <a:pt x="2015" y="750"/>
                    </a:lnTo>
                    <a:lnTo>
                      <a:pt x="1989" y="736"/>
                    </a:lnTo>
                    <a:lnTo>
                      <a:pt x="1963" y="720"/>
                    </a:lnTo>
                    <a:lnTo>
                      <a:pt x="1943" y="705"/>
                    </a:lnTo>
                    <a:lnTo>
                      <a:pt x="1926" y="688"/>
                    </a:lnTo>
                    <a:lnTo>
                      <a:pt x="1912" y="671"/>
                    </a:lnTo>
                    <a:lnTo>
                      <a:pt x="1901" y="654"/>
                    </a:lnTo>
                    <a:lnTo>
                      <a:pt x="1894" y="636"/>
                    </a:lnTo>
                    <a:lnTo>
                      <a:pt x="1887" y="619"/>
                    </a:lnTo>
                    <a:lnTo>
                      <a:pt x="1884" y="603"/>
                    </a:lnTo>
                    <a:lnTo>
                      <a:pt x="1875" y="584"/>
                    </a:lnTo>
                    <a:lnTo>
                      <a:pt x="1860" y="568"/>
                    </a:lnTo>
                    <a:lnTo>
                      <a:pt x="1839" y="554"/>
                    </a:lnTo>
                    <a:lnTo>
                      <a:pt x="1815" y="540"/>
                    </a:lnTo>
                    <a:lnTo>
                      <a:pt x="1785" y="525"/>
                    </a:lnTo>
                    <a:lnTo>
                      <a:pt x="1753" y="512"/>
                    </a:lnTo>
                    <a:lnTo>
                      <a:pt x="1719" y="499"/>
                    </a:lnTo>
                    <a:lnTo>
                      <a:pt x="1685" y="487"/>
                    </a:lnTo>
                    <a:lnTo>
                      <a:pt x="1648" y="472"/>
                    </a:lnTo>
                    <a:lnTo>
                      <a:pt x="1614" y="458"/>
                    </a:lnTo>
                    <a:lnTo>
                      <a:pt x="1581" y="442"/>
                    </a:lnTo>
                    <a:lnTo>
                      <a:pt x="1552" y="428"/>
                    </a:lnTo>
                    <a:lnTo>
                      <a:pt x="1523" y="410"/>
                    </a:lnTo>
                    <a:lnTo>
                      <a:pt x="1501" y="394"/>
                    </a:lnTo>
                    <a:lnTo>
                      <a:pt x="1483" y="374"/>
                    </a:lnTo>
                    <a:lnTo>
                      <a:pt x="1473" y="354"/>
                    </a:lnTo>
                    <a:lnTo>
                      <a:pt x="1461" y="331"/>
                    </a:lnTo>
                    <a:lnTo>
                      <a:pt x="1447" y="309"/>
                    </a:lnTo>
                    <a:lnTo>
                      <a:pt x="1428" y="285"/>
                    </a:lnTo>
                    <a:lnTo>
                      <a:pt x="1407" y="262"/>
                    </a:lnTo>
                    <a:lnTo>
                      <a:pt x="1383" y="238"/>
                    </a:lnTo>
                    <a:lnTo>
                      <a:pt x="1356" y="216"/>
                    </a:lnTo>
                    <a:lnTo>
                      <a:pt x="1330" y="194"/>
                    </a:lnTo>
                    <a:lnTo>
                      <a:pt x="1304" y="174"/>
                    </a:lnTo>
                    <a:lnTo>
                      <a:pt x="1277" y="153"/>
                    </a:lnTo>
                    <a:lnTo>
                      <a:pt x="1251" y="135"/>
                    </a:lnTo>
                    <a:lnTo>
                      <a:pt x="1228" y="118"/>
                    </a:lnTo>
                    <a:lnTo>
                      <a:pt x="1208" y="106"/>
                    </a:lnTo>
                    <a:lnTo>
                      <a:pt x="1190" y="94"/>
                    </a:lnTo>
                    <a:lnTo>
                      <a:pt x="1178" y="86"/>
                    </a:lnTo>
                    <a:lnTo>
                      <a:pt x="1168" y="81"/>
                    </a:lnTo>
                    <a:lnTo>
                      <a:pt x="1167" y="80"/>
                    </a:lnTo>
                    <a:close/>
                  </a:path>
                </a:pathLst>
              </a:custGeom>
              <a:solidFill>
                <a:srgbClr val="D1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1" name="Freeform 9"/>
              <p:cNvSpPr>
                <a:spLocks/>
              </p:cNvSpPr>
              <p:nvPr/>
            </p:nvSpPr>
            <p:spPr bwMode="auto">
              <a:xfrm>
                <a:off x="217" y="3283"/>
                <a:ext cx="1450" cy="506"/>
              </a:xfrm>
              <a:custGeom>
                <a:avLst/>
                <a:gdLst>
                  <a:gd name="T0" fmla="*/ 1 w 2899"/>
                  <a:gd name="T1" fmla="*/ 3 h 1011"/>
                  <a:gd name="T2" fmla="*/ 1 w 2899"/>
                  <a:gd name="T3" fmla="*/ 3 h 1011"/>
                  <a:gd name="T4" fmla="*/ 1 w 2899"/>
                  <a:gd name="T5" fmla="*/ 3 h 1011"/>
                  <a:gd name="T6" fmla="*/ 1 w 2899"/>
                  <a:gd name="T7" fmla="*/ 3 h 1011"/>
                  <a:gd name="T8" fmla="*/ 2 w 2899"/>
                  <a:gd name="T9" fmla="*/ 3 h 1011"/>
                  <a:gd name="T10" fmla="*/ 2 w 2899"/>
                  <a:gd name="T11" fmla="*/ 3 h 1011"/>
                  <a:gd name="T12" fmla="*/ 3 w 2899"/>
                  <a:gd name="T13" fmla="*/ 3 h 1011"/>
                  <a:gd name="T14" fmla="*/ 3 w 2899"/>
                  <a:gd name="T15" fmla="*/ 3 h 1011"/>
                  <a:gd name="T16" fmla="*/ 4 w 2899"/>
                  <a:gd name="T17" fmla="*/ 3 h 1011"/>
                  <a:gd name="T18" fmla="*/ 4 w 2899"/>
                  <a:gd name="T19" fmla="*/ 3 h 1011"/>
                  <a:gd name="T20" fmla="*/ 4 w 2899"/>
                  <a:gd name="T21" fmla="*/ 3 h 1011"/>
                  <a:gd name="T22" fmla="*/ 5 w 2899"/>
                  <a:gd name="T23" fmla="*/ 3 h 1011"/>
                  <a:gd name="T24" fmla="*/ 5 w 2899"/>
                  <a:gd name="T25" fmla="*/ 3 h 1011"/>
                  <a:gd name="T26" fmla="*/ 5 w 2899"/>
                  <a:gd name="T27" fmla="*/ 3 h 1011"/>
                  <a:gd name="T28" fmla="*/ 5 w 2899"/>
                  <a:gd name="T29" fmla="*/ 3 h 1011"/>
                  <a:gd name="T30" fmla="*/ 5 w 2899"/>
                  <a:gd name="T31" fmla="*/ 3 h 1011"/>
                  <a:gd name="T32" fmla="*/ 5 w 2899"/>
                  <a:gd name="T33" fmla="*/ 2 h 1011"/>
                  <a:gd name="T34" fmla="*/ 6 w 2899"/>
                  <a:gd name="T35" fmla="*/ 2 h 1011"/>
                  <a:gd name="T36" fmla="*/ 6 w 2899"/>
                  <a:gd name="T37" fmla="*/ 2 h 1011"/>
                  <a:gd name="T38" fmla="*/ 6 w 2899"/>
                  <a:gd name="T39" fmla="*/ 2 h 1011"/>
                  <a:gd name="T40" fmla="*/ 6 w 2899"/>
                  <a:gd name="T41" fmla="*/ 1 h 1011"/>
                  <a:gd name="T42" fmla="*/ 7 w 2899"/>
                  <a:gd name="T43" fmla="*/ 1 h 1011"/>
                  <a:gd name="T44" fmla="*/ 7 w 2899"/>
                  <a:gd name="T45" fmla="*/ 1 h 1011"/>
                  <a:gd name="T46" fmla="*/ 7 w 2899"/>
                  <a:gd name="T47" fmla="*/ 1 h 1011"/>
                  <a:gd name="T48" fmla="*/ 8 w 2899"/>
                  <a:gd name="T49" fmla="*/ 1 h 1011"/>
                  <a:gd name="T50" fmla="*/ 8 w 2899"/>
                  <a:gd name="T51" fmla="*/ 0 h 1011"/>
                  <a:gd name="T52" fmla="*/ 9 w 2899"/>
                  <a:gd name="T53" fmla="*/ 1 h 1011"/>
                  <a:gd name="T54" fmla="*/ 10 w 2899"/>
                  <a:gd name="T55" fmla="*/ 1 h 1011"/>
                  <a:gd name="T56" fmla="*/ 10 w 2899"/>
                  <a:gd name="T57" fmla="*/ 1 h 1011"/>
                  <a:gd name="T58" fmla="*/ 11 w 2899"/>
                  <a:gd name="T59" fmla="*/ 1 h 1011"/>
                  <a:gd name="T60" fmla="*/ 11 w 2899"/>
                  <a:gd name="T61" fmla="*/ 1 h 1011"/>
                  <a:gd name="T62" fmla="*/ 12 w 2899"/>
                  <a:gd name="T63" fmla="*/ 1 h 1011"/>
                  <a:gd name="T64" fmla="*/ 12 w 2899"/>
                  <a:gd name="T65" fmla="*/ 1 h 1011"/>
                  <a:gd name="T66" fmla="*/ 12 w 2899"/>
                  <a:gd name="T67" fmla="*/ 1 h 1011"/>
                  <a:gd name="T68" fmla="*/ 12 w 2899"/>
                  <a:gd name="T69" fmla="*/ 1 h 1011"/>
                  <a:gd name="T70" fmla="*/ 12 w 2899"/>
                  <a:gd name="T71" fmla="*/ 1 h 1011"/>
                  <a:gd name="T72" fmla="*/ 12 w 2899"/>
                  <a:gd name="T73" fmla="*/ 1 h 1011"/>
                  <a:gd name="T74" fmla="*/ 12 w 2899"/>
                  <a:gd name="T75" fmla="*/ 1 h 1011"/>
                  <a:gd name="T76" fmla="*/ 12 w 2899"/>
                  <a:gd name="T77" fmla="*/ 1 h 1011"/>
                  <a:gd name="T78" fmla="*/ 12 w 2899"/>
                  <a:gd name="T79" fmla="*/ 1 h 1011"/>
                  <a:gd name="T80" fmla="*/ 11 w 2899"/>
                  <a:gd name="T81" fmla="*/ 1 h 1011"/>
                  <a:gd name="T82" fmla="*/ 11 w 2899"/>
                  <a:gd name="T83" fmla="*/ 1 h 1011"/>
                  <a:gd name="T84" fmla="*/ 10 w 2899"/>
                  <a:gd name="T85" fmla="*/ 1 h 1011"/>
                  <a:gd name="T86" fmla="*/ 10 w 2899"/>
                  <a:gd name="T87" fmla="*/ 1 h 1011"/>
                  <a:gd name="T88" fmla="*/ 9 w 2899"/>
                  <a:gd name="T89" fmla="*/ 1 h 1011"/>
                  <a:gd name="T90" fmla="*/ 8 w 2899"/>
                  <a:gd name="T91" fmla="*/ 1 h 1011"/>
                  <a:gd name="T92" fmla="*/ 7 w 2899"/>
                  <a:gd name="T93" fmla="*/ 1 h 1011"/>
                  <a:gd name="T94" fmla="*/ 7 w 2899"/>
                  <a:gd name="T95" fmla="*/ 2 h 1011"/>
                  <a:gd name="T96" fmla="*/ 6 w 2899"/>
                  <a:gd name="T97" fmla="*/ 3 h 1011"/>
                  <a:gd name="T98" fmla="*/ 6 w 2899"/>
                  <a:gd name="T99" fmla="*/ 3 h 1011"/>
                  <a:gd name="T100" fmla="*/ 6 w 2899"/>
                  <a:gd name="T101" fmla="*/ 4 h 1011"/>
                  <a:gd name="T102" fmla="*/ 6 w 2899"/>
                  <a:gd name="T103" fmla="*/ 4 h 1011"/>
                  <a:gd name="T104" fmla="*/ 5 w 2899"/>
                  <a:gd name="T105" fmla="*/ 4 h 1011"/>
                  <a:gd name="T106" fmla="*/ 4 w 2899"/>
                  <a:gd name="T107" fmla="*/ 4 h 1011"/>
                  <a:gd name="T108" fmla="*/ 3 w 2899"/>
                  <a:gd name="T109" fmla="*/ 4 h 1011"/>
                  <a:gd name="T110" fmla="*/ 0 w 2899"/>
                  <a:gd name="T111" fmla="*/ 3 h 10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99"/>
                  <a:gd name="T169" fmla="*/ 0 h 1011"/>
                  <a:gd name="T170" fmla="*/ 2899 w 2899"/>
                  <a:gd name="T171" fmla="*/ 1011 h 101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99" h="1011">
                    <a:moveTo>
                      <a:pt x="0" y="666"/>
                    </a:moveTo>
                    <a:lnTo>
                      <a:pt x="5" y="666"/>
                    </a:lnTo>
                    <a:lnTo>
                      <a:pt x="22" y="667"/>
                    </a:lnTo>
                    <a:lnTo>
                      <a:pt x="48" y="669"/>
                    </a:lnTo>
                    <a:lnTo>
                      <a:pt x="84" y="673"/>
                    </a:lnTo>
                    <a:lnTo>
                      <a:pt x="125" y="675"/>
                    </a:lnTo>
                    <a:lnTo>
                      <a:pt x="174" y="679"/>
                    </a:lnTo>
                    <a:lnTo>
                      <a:pt x="227" y="684"/>
                    </a:lnTo>
                    <a:lnTo>
                      <a:pt x="287" y="689"/>
                    </a:lnTo>
                    <a:lnTo>
                      <a:pt x="347" y="695"/>
                    </a:lnTo>
                    <a:lnTo>
                      <a:pt x="410" y="699"/>
                    </a:lnTo>
                    <a:lnTo>
                      <a:pt x="474" y="706"/>
                    </a:lnTo>
                    <a:lnTo>
                      <a:pt x="537" y="711"/>
                    </a:lnTo>
                    <a:lnTo>
                      <a:pt x="598" y="717"/>
                    </a:lnTo>
                    <a:lnTo>
                      <a:pt x="656" y="723"/>
                    </a:lnTo>
                    <a:lnTo>
                      <a:pt x="711" y="729"/>
                    </a:lnTo>
                    <a:lnTo>
                      <a:pt x="760" y="735"/>
                    </a:lnTo>
                    <a:lnTo>
                      <a:pt x="806" y="738"/>
                    </a:lnTo>
                    <a:lnTo>
                      <a:pt x="851" y="738"/>
                    </a:lnTo>
                    <a:lnTo>
                      <a:pt x="894" y="734"/>
                    </a:lnTo>
                    <a:lnTo>
                      <a:pt x="937" y="727"/>
                    </a:lnTo>
                    <a:lnTo>
                      <a:pt x="977" y="717"/>
                    </a:lnTo>
                    <a:lnTo>
                      <a:pt x="1017" y="705"/>
                    </a:lnTo>
                    <a:lnTo>
                      <a:pt x="1053" y="689"/>
                    </a:lnTo>
                    <a:lnTo>
                      <a:pt x="1089" y="675"/>
                    </a:lnTo>
                    <a:lnTo>
                      <a:pt x="1120" y="655"/>
                    </a:lnTo>
                    <a:lnTo>
                      <a:pt x="1148" y="637"/>
                    </a:lnTo>
                    <a:lnTo>
                      <a:pt x="1175" y="618"/>
                    </a:lnTo>
                    <a:lnTo>
                      <a:pt x="1199" y="597"/>
                    </a:lnTo>
                    <a:lnTo>
                      <a:pt x="1218" y="576"/>
                    </a:lnTo>
                    <a:lnTo>
                      <a:pt x="1235" y="556"/>
                    </a:lnTo>
                    <a:lnTo>
                      <a:pt x="1247" y="536"/>
                    </a:lnTo>
                    <a:lnTo>
                      <a:pt x="1256" y="517"/>
                    </a:lnTo>
                    <a:lnTo>
                      <a:pt x="1263" y="494"/>
                    </a:lnTo>
                    <a:lnTo>
                      <a:pt x="1278" y="466"/>
                    </a:lnTo>
                    <a:lnTo>
                      <a:pt x="1296" y="434"/>
                    </a:lnTo>
                    <a:lnTo>
                      <a:pt x="1320" y="399"/>
                    </a:lnTo>
                    <a:lnTo>
                      <a:pt x="1346" y="360"/>
                    </a:lnTo>
                    <a:lnTo>
                      <a:pt x="1377" y="320"/>
                    </a:lnTo>
                    <a:lnTo>
                      <a:pt x="1411" y="279"/>
                    </a:lnTo>
                    <a:lnTo>
                      <a:pt x="1450" y="238"/>
                    </a:lnTo>
                    <a:lnTo>
                      <a:pt x="1490" y="196"/>
                    </a:lnTo>
                    <a:lnTo>
                      <a:pt x="1532" y="158"/>
                    </a:lnTo>
                    <a:lnTo>
                      <a:pt x="1575" y="121"/>
                    </a:lnTo>
                    <a:lnTo>
                      <a:pt x="1622" y="89"/>
                    </a:lnTo>
                    <a:lnTo>
                      <a:pt x="1667" y="60"/>
                    </a:lnTo>
                    <a:lnTo>
                      <a:pt x="1715" y="37"/>
                    </a:lnTo>
                    <a:lnTo>
                      <a:pt x="1764" y="18"/>
                    </a:lnTo>
                    <a:lnTo>
                      <a:pt x="1812" y="8"/>
                    </a:lnTo>
                    <a:lnTo>
                      <a:pt x="1866" y="3"/>
                    </a:lnTo>
                    <a:lnTo>
                      <a:pt x="1931" y="0"/>
                    </a:lnTo>
                    <a:lnTo>
                      <a:pt x="2005" y="0"/>
                    </a:lnTo>
                    <a:lnTo>
                      <a:pt x="2086" y="3"/>
                    </a:lnTo>
                    <a:lnTo>
                      <a:pt x="2173" y="6"/>
                    </a:lnTo>
                    <a:lnTo>
                      <a:pt x="2263" y="14"/>
                    </a:lnTo>
                    <a:lnTo>
                      <a:pt x="2352" y="22"/>
                    </a:lnTo>
                    <a:lnTo>
                      <a:pt x="2443" y="30"/>
                    </a:lnTo>
                    <a:lnTo>
                      <a:pt x="2529" y="39"/>
                    </a:lnTo>
                    <a:lnTo>
                      <a:pt x="2611" y="48"/>
                    </a:lnTo>
                    <a:lnTo>
                      <a:pt x="2686" y="56"/>
                    </a:lnTo>
                    <a:lnTo>
                      <a:pt x="2752" y="65"/>
                    </a:lnTo>
                    <a:lnTo>
                      <a:pt x="2806" y="71"/>
                    </a:lnTo>
                    <a:lnTo>
                      <a:pt x="2849" y="77"/>
                    </a:lnTo>
                    <a:lnTo>
                      <a:pt x="2874" y="81"/>
                    </a:lnTo>
                    <a:lnTo>
                      <a:pt x="2885" y="84"/>
                    </a:lnTo>
                    <a:lnTo>
                      <a:pt x="2885" y="85"/>
                    </a:lnTo>
                    <a:lnTo>
                      <a:pt x="2886" y="93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90" y="112"/>
                    </a:lnTo>
                    <a:lnTo>
                      <a:pt x="2892" y="121"/>
                    </a:lnTo>
                    <a:lnTo>
                      <a:pt x="2893" y="129"/>
                    </a:lnTo>
                    <a:lnTo>
                      <a:pt x="2894" y="138"/>
                    </a:lnTo>
                    <a:lnTo>
                      <a:pt x="2895" y="147"/>
                    </a:lnTo>
                    <a:lnTo>
                      <a:pt x="2896" y="155"/>
                    </a:lnTo>
                    <a:lnTo>
                      <a:pt x="2897" y="164"/>
                    </a:lnTo>
                    <a:lnTo>
                      <a:pt x="2898" y="173"/>
                    </a:lnTo>
                    <a:lnTo>
                      <a:pt x="2898" y="181"/>
                    </a:lnTo>
                    <a:lnTo>
                      <a:pt x="2899" y="190"/>
                    </a:lnTo>
                    <a:lnTo>
                      <a:pt x="2888" y="186"/>
                    </a:lnTo>
                    <a:lnTo>
                      <a:pt x="2860" y="179"/>
                    </a:lnTo>
                    <a:lnTo>
                      <a:pt x="2813" y="166"/>
                    </a:lnTo>
                    <a:lnTo>
                      <a:pt x="2754" y="154"/>
                    </a:lnTo>
                    <a:lnTo>
                      <a:pt x="2679" y="139"/>
                    </a:lnTo>
                    <a:lnTo>
                      <a:pt x="2598" y="124"/>
                    </a:lnTo>
                    <a:lnTo>
                      <a:pt x="2506" y="112"/>
                    </a:lnTo>
                    <a:lnTo>
                      <a:pt x="2409" y="105"/>
                    </a:lnTo>
                    <a:lnTo>
                      <a:pt x="2307" y="99"/>
                    </a:lnTo>
                    <a:lnTo>
                      <a:pt x="2203" y="101"/>
                    </a:lnTo>
                    <a:lnTo>
                      <a:pt x="2099" y="109"/>
                    </a:lnTo>
                    <a:lnTo>
                      <a:pt x="2000" y="128"/>
                    </a:lnTo>
                    <a:lnTo>
                      <a:pt x="1902" y="154"/>
                    </a:lnTo>
                    <a:lnTo>
                      <a:pt x="1813" y="193"/>
                    </a:lnTo>
                    <a:lnTo>
                      <a:pt x="1731" y="245"/>
                    </a:lnTo>
                    <a:lnTo>
                      <a:pt x="1662" y="310"/>
                    </a:lnTo>
                    <a:lnTo>
                      <a:pt x="1605" y="381"/>
                    </a:lnTo>
                    <a:lnTo>
                      <a:pt x="1560" y="453"/>
                    </a:lnTo>
                    <a:lnTo>
                      <a:pt x="1525" y="522"/>
                    </a:lnTo>
                    <a:lnTo>
                      <a:pt x="1498" y="590"/>
                    </a:lnTo>
                    <a:lnTo>
                      <a:pt x="1472" y="654"/>
                    </a:lnTo>
                    <a:lnTo>
                      <a:pt x="1447" y="716"/>
                    </a:lnTo>
                    <a:lnTo>
                      <a:pt x="1418" y="772"/>
                    </a:lnTo>
                    <a:lnTo>
                      <a:pt x="1383" y="826"/>
                    </a:lnTo>
                    <a:lnTo>
                      <a:pt x="1335" y="873"/>
                    </a:lnTo>
                    <a:lnTo>
                      <a:pt x="1275" y="915"/>
                    </a:lnTo>
                    <a:lnTo>
                      <a:pt x="1199" y="950"/>
                    </a:lnTo>
                    <a:lnTo>
                      <a:pt x="1103" y="978"/>
                    </a:lnTo>
                    <a:lnTo>
                      <a:pt x="984" y="998"/>
                    </a:lnTo>
                    <a:lnTo>
                      <a:pt x="838" y="1010"/>
                    </a:lnTo>
                    <a:lnTo>
                      <a:pt x="662" y="1011"/>
                    </a:lnTo>
                    <a:lnTo>
                      <a:pt x="454" y="1006"/>
                    </a:lnTo>
                    <a:lnTo>
                      <a:pt x="0" y="666"/>
                    </a:lnTo>
                    <a:close/>
                  </a:path>
                </a:pathLst>
              </a:custGeom>
              <a:solidFill>
                <a:srgbClr val="BFA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2" name="Freeform 10"/>
              <p:cNvSpPr>
                <a:spLocks/>
              </p:cNvSpPr>
              <p:nvPr/>
            </p:nvSpPr>
            <p:spPr bwMode="auto">
              <a:xfrm>
                <a:off x="235" y="2748"/>
                <a:ext cx="889" cy="566"/>
              </a:xfrm>
              <a:custGeom>
                <a:avLst/>
                <a:gdLst>
                  <a:gd name="T0" fmla="*/ 3 w 1778"/>
                  <a:gd name="T1" fmla="*/ 1 h 1132"/>
                  <a:gd name="T2" fmla="*/ 4 w 1778"/>
                  <a:gd name="T3" fmla="*/ 1 h 1132"/>
                  <a:gd name="T4" fmla="*/ 4 w 1778"/>
                  <a:gd name="T5" fmla="*/ 1 h 1132"/>
                  <a:gd name="T6" fmla="*/ 5 w 1778"/>
                  <a:gd name="T7" fmla="*/ 1 h 1132"/>
                  <a:gd name="T8" fmla="*/ 5 w 1778"/>
                  <a:gd name="T9" fmla="*/ 1 h 1132"/>
                  <a:gd name="T10" fmla="*/ 4 w 1778"/>
                  <a:gd name="T11" fmla="*/ 1 h 1132"/>
                  <a:gd name="T12" fmla="*/ 4 w 1778"/>
                  <a:gd name="T13" fmla="*/ 2 h 1132"/>
                  <a:gd name="T14" fmla="*/ 3 w 1778"/>
                  <a:gd name="T15" fmla="*/ 2 h 1132"/>
                  <a:gd name="T16" fmla="*/ 3 w 1778"/>
                  <a:gd name="T17" fmla="*/ 2 h 1132"/>
                  <a:gd name="T18" fmla="*/ 3 w 1778"/>
                  <a:gd name="T19" fmla="*/ 2 h 1132"/>
                  <a:gd name="T20" fmla="*/ 3 w 1778"/>
                  <a:gd name="T21" fmla="*/ 2 h 1132"/>
                  <a:gd name="T22" fmla="*/ 3 w 1778"/>
                  <a:gd name="T23" fmla="*/ 3 h 1132"/>
                  <a:gd name="T24" fmla="*/ 5 w 1778"/>
                  <a:gd name="T25" fmla="*/ 3 h 1132"/>
                  <a:gd name="T26" fmla="*/ 6 w 1778"/>
                  <a:gd name="T27" fmla="*/ 3 h 1132"/>
                  <a:gd name="T28" fmla="*/ 6 w 1778"/>
                  <a:gd name="T29" fmla="*/ 3 h 1132"/>
                  <a:gd name="T30" fmla="*/ 7 w 1778"/>
                  <a:gd name="T31" fmla="*/ 3 h 1132"/>
                  <a:gd name="T32" fmla="*/ 6 w 1778"/>
                  <a:gd name="T33" fmla="*/ 4 h 1132"/>
                  <a:gd name="T34" fmla="*/ 4 w 1778"/>
                  <a:gd name="T35" fmla="*/ 4 h 1132"/>
                  <a:gd name="T36" fmla="*/ 2 w 1778"/>
                  <a:gd name="T37" fmla="*/ 5 h 1132"/>
                  <a:gd name="T38" fmla="*/ 1 w 1778"/>
                  <a:gd name="T39" fmla="*/ 5 h 1132"/>
                  <a:gd name="T40" fmla="*/ 1 w 1778"/>
                  <a:gd name="T41" fmla="*/ 5 h 1132"/>
                  <a:gd name="T42" fmla="*/ 3 w 1778"/>
                  <a:gd name="T43" fmla="*/ 5 h 1132"/>
                  <a:gd name="T44" fmla="*/ 5 w 1778"/>
                  <a:gd name="T45" fmla="*/ 5 h 1132"/>
                  <a:gd name="T46" fmla="*/ 7 w 1778"/>
                  <a:gd name="T47" fmla="*/ 4 h 1132"/>
                  <a:gd name="T48" fmla="*/ 7 w 1778"/>
                  <a:gd name="T49" fmla="*/ 4 h 1132"/>
                  <a:gd name="T50" fmla="*/ 7 w 1778"/>
                  <a:gd name="T51" fmla="*/ 3 h 1132"/>
                  <a:gd name="T52" fmla="*/ 6 w 1778"/>
                  <a:gd name="T53" fmla="*/ 3 h 1132"/>
                  <a:gd name="T54" fmla="*/ 5 w 1778"/>
                  <a:gd name="T55" fmla="*/ 3 h 1132"/>
                  <a:gd name="T56" fmla="*/ 4 w 1778"/>
                  <a:gd name="T57" fmla="*/ 2 h 1132"/>
                  <a:gd name="T58" fmla="*/ 3 w 1778"/>
                  <a:gd name="T59" fmla="*/ 2 h 1132"/>
                  <a:gd name="T60" fmla="*/ 3 w 1778"/>
                  <a:gd name="T61" fmla="*/ 2 h 1132"/>
                  <a:gd name="T62" fmla="*/ 4 w 1778"/>
                  <a:gd name="T63" fmla="*/ 2 h 1132"/>
                  <a:gd name="T64" fmla="*/ 4 w 1778"/>
                  <a:gd name="T65" fmla="*/ 2 h 1132"/>
                  <a:gd name="T66" fmla="*/ 4 w 1778"/>
                  <a:gd name="T67" fmla="*/ 2 h 1132"/>
                  <a:gd name="T68" fmla="*/ 5 w 1778"/>
                  <a:gd name="T69" fmla="*/ 1 h 1132"/>
                  <a:gd name="T70" fmla="*/ 5 w 1778"/>
                  <a:gd name="T71" fmla="*/ 1 h 1132"/>
                  <a:gd name="T72" fmla="*/ 5 w 1778"/>
                  <a:gd name="T73" fmla="*/ 1 h 1132"/>
                  <a:gd name="T74" fmla="*/ 5 w 1778"/>
                  <a:gd name="T75" fmla="*/ 1 h 1132"/>
                  <a:gd name="T76" fmla="*/ 5 w 1778"/>
                  <a:gd name="T77" fmla="*/ 1 h 1132"/>
                  <a:gd name="T78" fmla="*/ 5 w 1778"/>
                  <a:gd name="T79" fmla="*/ 1 h 1132"/>
                  <a:gd name="T80" fmla="*/ 4 w 1778"/>
                  <a:gd name="T81" fmla="*/ 1 h 1132"/>
                  <a:gd name="T82" fmla="*/ 4 w 1778"/>
                  <a:gd name="T83" fmla="*/ 1 h 1132"/>
                  <a:gd name="T84" fmla="*/ 4 w 1778"/>
                  <a:gd name="T85" fmla="*/ 1 h 1132"/>
                  <a:gd name="T86" fmla="*/ 4 w 1778"/>
                  <a:gd name="T87" fmla="*/ 1 h 1132"/>
                  <a:gd name="T88" fmla="*/ 4 w 1778"/>
                  <a:gd name="T89" fmla="*/ 0 h 1132"/>
                  <a:gd name="T90" fmla="*/ 3 w 1778"/>
                  <a:gd name="T91" fmla="*/ 1 h 1132"/>
                  <a:gd name="T92" fmla="*/ 3 w 1778"/>
                  <a:gd name="T93" fmla="*/ 1 h 1132"/>
                  <a:gd name="T94" fmla="*/ 3 w 1778"/>
                  <a:gd name="T95" fmla="*/ 1 h 11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8"/>
                  <a:gd name="T145" fmla="*/ 0 h 1132"/>
                  <a:gd name="T146" fmla="*/ 1778 w 1778"/>
                  <a:gd name="T147" fmla="*/ 1132 h 11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8" h="1132">
                    <a:moveTo>
                      <a:pt x="637" y="21"/>
                    </a:moveTo>
                    <a:lnTo>
                      <a:pt x="643" y="21"/>
                    </a:lnTo>
                    <a:lnTo>
                      <a:pt x="657" y="24"/>
                    </a:lnTo>
                    <a:lnTo>
                      <a:pt x="679" y="26"/>
                    </a:lnTo>
                    <a:lnTo>
                      <a:pt x="711" y="31"/>
                    </a:lnTo>
                    <a:lnTo>
                      <a:pt x="746" y="36"/>
                    </a:lnTo>
                    <a:lnTo>
                      <a:pt x="786" y="45"/>
                    </a:lnTo>
                    <a:lnTo>
                      <a:pt x="829" y="53"/>
                    </a:lnTo>
                    <a:lnTo>
                      <a:pt x="875" y="66"/>
                    </a:lnTo>
                    <a:lnTo>
                      <a:pt x="919" y="77"/>
                    </a:lnTo>
                    <a:lnTo>
                      <a:pt x="964" y="90"/>
                    </a:lnTo>
                    <a:lnTo>
                      <a:pt x="1005" y="105"/>
                    </a:lnTo>
                    <a:lnTo>
                      <a:pt x="1044" y="124"/>
                    </a:lnTo>
                    <a:lnTo>
                      <a:pt x="1077" y="145"/>
                    </a:lnTo>
                    <a:lnTo>
                      <a:pt x="1104" y="167"/>
                    </a:lnTo>
                    <a:lnTo>
                      <a:pt x="1122" y="192"/>
                    </a:lnTo>
                    <a:lnTo>
                      <a:pt x="1133" y="218"/>
                    </a:lnTo>
                    <a:lnTo>
                      <a:pt x="1132" y="245"/>
                    </a:lnTo>
                    <a:lnTo>
                      <a:pt x="1122" y="270"/>
                    </a:lnTo>
                    <a:lnTo>
                      <a:pt x="1104" y="293"/>
                    </a:lnTo>
                    <a:lnTo>
                      <a:pt x="1080" y="317"/>
                    </a:lnTo>
                    <a:lnTo>
                      <a:pt x="1050" y="336"/>
                    </a:lnTo>
                    <a:lnTo>
                      <a:pt x="1016" y="357"/>
                    </a:lnTo>
                    <a:lnTo>
                      <a:pt x="979" y="375"/>
                    </a:lnTo>
                    <a:lnTo>
                      <a:pt x="941" y="393"/>
                    </a:lnTo>
                    <a:lnTo>
                      <a:pt x="902" y="407"/>
                    </a:lnTo>
                    <a:lnTo>
                      <a:pt x="864" y="419"/>
                    </a:lnTo>
                    <a:lnTo>
                      <a:pt x="828" y="430"/>
                    </a:lnTo>
                    <a:lnTo>
                      <a:pt x="797" y="440"/>
                    </a:lnTo>
                    <a:lnTo>
                      <a:pt x="770" y="448"/>
                    </a:lnTo>
                    <a:lnTo>
                      <a:pt x="749" y="454"/>
                    </a:lnTo>
                    <a:lnTo>
                      <a:pt x="735" y="457"/>
                    </a:lnTo>
                    <a:lnTo>
                      <a:pt x="732" y="459"/>
                    </a:lnTo>
                    <a:lnTo>
                      <a:pt x="727" y="460"/>
                    </a:lnTo>
                    <a:lnTo>
                      <a:pt x="714" y="466"/>
                    </a:lnTo>
                    <a:lnTo>
                      <a:pt x="696" y="474"/>
                    </a:lnTo>
                    <a:lnTo>
                      <a:pt x="675" y="486"/>
                    </a:lnTo>
                    <a:lnTo>
                      <a:pt x="650" y="499"/>
                    </a:lnTo>
                    <a:lnTo>
                      <a:pt x="627" y="517"/>
                    </a:lnTo>
                    <a:lnTo>
                      <a:pt x="605" y="533"/>
                    </a:lnTo>
                    <a:lnTo>
                      <a:pt x="588" y="554"/>
                    </a:lnTo>
                    <a:lnTo>
                      <a:pt x="576" y="572"/>
                    </a:lnTo>
                    <a:lnTo>
                      <a:pt x="574" y="593"/>
                    </a:lnTo>
                    <a:lnTo>
                      <a:pt x="581" y="613"/>
                    </a:lnTo>
                    <a:lnTo>
                      <a:pt x="601" y="634"/>
                    </a:lnTo>
                    <a:lnTo>
                      <a:pt x="634" y="653"/>
                    </a:lnTo>
                    <a:lnTo>
                      <a:pt x="685" y="671"/>
                    </a:lnTo>
                    <a:lnTo>
                      <a:pt x="752" y="688"/>
                    </a:lnTo>
                    <a:lnTo>
                      <a:pt x="842" y="703"/>
                    </a:lnTo>
                    <a:lnTo>
                      <a:pt x="937" y="716"/>
                    </a:lnTo>
                    <a:lnTo>
                      <a:pt x="1024" y="727"/>
                    </a:lnTo>
                    <a:lnTo>
                      <a:pt x="1105" y="737"/>
                    </a:lnTo>
                    <a:lnTo>
                      <a:pt x="1181" y="747"/>
                    </a:lnTo>
                    <a:lnTo>
                      <a:pt x="1248" y="754"/>
                    </a:lnTo>
                    <a:lnTo>
                      <a:pt x="1309" y="763"/>
                    </a:lnTo>
                    <a:lnTo>
                      <a:pt x="1364" y="773"/>
                    </a:lnTo>
                    <a:lnTo>
                      <a:pt x="1416" y="782"/>
                    </a:lnTo>
                    <a:lnTo>
                      <a:pt x="1459" y="790"/>
                    </a:lnTo>
                    <a:lnTo>
                      <a:pt x="1499" y="800"/>
                    </a:lnTo>
                    <a:lnTo>
                      <a:pt x="1532" y="811"/>
                    </a:lnTo>
                    <a:lnTo>
                      <a:pt x="1561" y="824"/>
                    </a:lnTo>
                    <a:lnTo>
                      <a:pt x="1584" y="838"/>
                    </a:lnTo>
                    <a:lnTo>
                      <a:pt x="1603" y="855"/>
                    </a:lnTo>
                    <a:lnTo>
                      <a:pt x="1619" y="874"/>
                    </a:lnTo>
                    <a:lnTo>
                      <a:pt x="1631" y="896"/>
                    </a:lnTo>
                    <a:lnTo>
                      <a:pt x="1619" y="916"/>
                    </a:lnTo>
                    <a:lnTo>
                      <a:pt x="1573" y="936"/>
                    </a:lnTo>
                    <a:lnTo>
                      <a:pt x="1497" y="951"/>
                    </a:lnTo>
                    <a:lnTo>
                      <a:pt x="1395" y="968"/>
                    </a:lnTo>
                    <a:lnTo>
                      <a:pt x="1273" y="980"/>
                    </a:lnTo>
                    <a:lnTo>
                      <a:pt x="1134" y="992"/>
                    </a:lnTo>
                    <a:lnTo>
                      <a:pt x="986" y="1001"/>
                    </a:lnTo>
                    <a:lnTo>
                      <a:pt x="833" y="1010"/>
                    </a:lnTo>
                    <a:lnTo>
                      <a:pt x="678" y="1015"/>
                    </a:lnTo>
                    <a:lnTo>
                      <a:pt x="528" y="1021"/>
                    </a:lnTo>
                    <a:lnTo>
                      <a:pt x="386" y="1025"/>
                    </a:lnTo>
                    <a:lnTo>
                      <a:pt x="261" y="1029"/>
                    </a:lnTo>
                    <a:lnTo>
                      <a:pt x="153" y="1030"/>
                    </a:lnTo>
                    <a:lnTo>
                      <a:pt x="72" y="1032"/>
                    </a:lnTo>
                    <a:lnTo>
                      <a:pt x="18" y="1033"/>
                    </a:lnTo>
                    <a:lnTo>
                      <a:pt x="0" y="1034"/>
                    </a:lnTo>
                    <a:lnTo>
                      <a:pt x="22" y="1132"/>
                    </a:lnTo>
                    <a:lnTo>
                      <a:pt x="39" y="1132"/>
                    </a:lnTo>
                    <a:lnTo>
                      <a:pt x="90" y="1131"/>
                    </a:lnTo>
                    <a:lnTo>
                      <a:pt x="168" y="1128"/>
                    </a:lnTo>
                    <a:lnTo>
                      <a:pt x="271" y="1126"/>
                    </a:lnTo>
                    <a:lnTo>
                      <a:pt x="393" y="1121"/>
                    </a:lnTo>
                    <a:lnTo>
                      <a:pt x="530" y="1116"/>
                    </a:lnTo>
                    <a:lnTo>
                      <a:pt x="678" y="1109"/>
                    </a:lnTo>
                    <a:lnTo>
                      <a:pt x="833" y="1100"/>
                    </a:lnTo>
                    <a:lnTo>
                      <a:pt x="986" y="1089"/>
                    </a:lnTo>
                    <a:lnTo>
                      <a:pt x="1140" y="1078"/>
                    </a:lnTo>
                    <a:lnTo>
                      <a:pt x="1286" y="1064"/>
                    </a:lnTo>
                    <a:lnTo>
                      <a:pt x="1421" y="1050"/>
                    </a:lnTo>
                    <a:lnTo>
                      <a:pt x="1539" y="1031"/>
                    </a:lnTo>
                    <a:lnTo>
                      <a:pt x="1639" y="1012"/>
                    </a:lnTo>
                    <a:lnTo>
                      <a:pt x="1713" y="990"/>
                    </a:lnTo>
                    <a:lnTo>
                      <a:pt x="1758" y="965"/>
                    </a:lnTo>
                    <a:lnTo>
                      <a:pt x="1777" y="938"/>
                    </a:lnTo>
                    <a:lnTo>
                      <a:pt x="1778" y="912"/>
                    </a:lnTo>
                    <a:lnTo>
                      <a:pt x="1763" y="885"/>
                    </a:lnTo>
                    <a:lnTo>
                      <a:pt x="1736" y="858"/>
                    </a:lnTo>
                    <a:lnTo>
                      <a:pt x="1695" y="832"/>
                    </a:lnTo>
                    <a:lnTo>
                      <a:pt x="1642" y="805"/>
                    </a:lnTo>
                    <a:lnTo>
                      <a:pt x="1581" y="781"/>
                    </a:lnTo>
                    <a:lnTo>
                      <a:pt x="1513" y="758"/>
                    </a:lnTo>
                    <a:lnTo>
                      <a:pt x="1437" y="734"/>
                    </a:lnTo>
                    <a:lnTo>
                      <a:pt x="1358" y="713"/>
                    </a:lnTo>
                    <a:lnTo>
                      <a:pt x="1275" y="694"/>
                    </a:lnTo>
                    <a:lnTo>
                      <a:pt x="1192" y="679"/>
                    </a:lnTo>
                    <a:lnTo>
                      <a:pt x="1109" y="665"/>
                    </a:lnTo>
                    <a:lnTo>
                      <a:pt x="1029" y="654"/>
                    </a:lnTo>
                    <a:lnTo>
                      <a:pt x="952" y="645"/>
                    </a:lnTo>
                    <a:lnTo>
                      <a:pt x="881" y="640"/>
                    </a:lnTo>
                    <a:lnTo>
                      <a:pt x="818" y="635"/>
                    </a:lnTo>
                    <a:lnTo>
                      <a:pt x="771" y="629"/>
                    </a:lnTo>
                    <a:lnTo>
                      <a:pt x="734" y="621"/>
                    </a:lnTo>
                    <a:lnTo>
                      <a:pt x="710" y="612"/>
                    </a:lnTo>
                    <a:lnTo>
                      <a:pt x="693" y="600"/>
                    </a:lnTo>
                    <a:lnTo>
                      <a:pt x="687" y="587"/>
                    </a:lnTo>
                    <a:lnTo>
                      <a:pt x="687" y="576"/>
                    </a:lnTo>
                    <a:lnTo>
                      <a:pt x="694" y="564"/>
                    </a:lnTo>
                    <a:lnTo>
                      <a:pt x="706" y="551"/>
                    </a:lnTo>
                    <a:lnTo>
                      <a:pt x="721" y="539"/>
                    </a:lnTo>
                    <a:lnTo>
                      <a:pt x="739" y="527"/>
                    </a:lnTo>
                    <a:lnTo>
                      <a:pt x="760" y="518"/>
                    </a:lnTo>
                    <a:lnTo>
                      <a:pt x="781" y="508"/>
                    </a:lnTo>
                    <a:lnTo>
                      <a:pt x="801" y="501"/>
                    </a:lnTo>
                    <a:lnTo>
                      <a:pt x="818" y="496"/>
                    </a:lnTo>
                    <a:lnTo>
                      <a:pt x="835" y="496"/>
                    </a:lnTo>
                    <a:lnTo>
                      <a:pt x="850" y="492"/>
                    </a:lnTo>
                    <a:lnTo>
                      <a:pt x="874" y="486"/>
                    </a:lnTo>
                    <a:lnTo>
                      <a:pt x="901" y="477"/>
                    </a:lnTo>
                    <a:lnTo>
                      <a:pt x="934" y="468"/>
                    </a:lnTo>
                    <a:lnTo>
                      <a:pt x="969" y="454"/>
                    </a:lnTo>
                    <a:lnTo>
                      <a:pt x="1007" y="438"/>
                    </a:lnTo>
                    <a:lnTo>
                      <a:pt x="1044" y="422"/>
                    </a:lnTo>
                    <a:lnTo>
                      <a:pt x="1083" y="404"/>
                    </a:lnTo>
                    <a:lnTo>
                      <a:pt x="1118" y="383"/>
                    </a:lnTo>
                    <a:lnTo>
                      <a:pt x="1150" y="362"/>
                    </a:lnTo>
                    <a:lnTo>
                      <a:pt x="1180" y="340"/>
                    </a:lnTo>
                    <a:lnTo>
                      <a:pt x="1204" y="318"/>
                    </a:lnTo>
                    <a:lnTo>
                      <a:pt x="1220" y="293"/>
                    </a:lnTo>
                    <a:lnTo>
                      <a:pt x="1230" y="269"/>
                    </a:lnTo>
                    <a:lnTo>
                      <a:pt x="1231" y="245"/>
                    </a:lnTo>
                    <a:lnTo>
                      <a:pt x="1223" y="221"/>
                    </a:lnTo>
                    <a:lnTo>
                      <a:pt x="1206" y="197"/>
                    </a:lnTo>
                    <a:lnTo>
                      <a:pt x="1192" y="177"/>
                    </a:lnTo>
                    <a:lnTo>
                      <a:pt x="1175" y="160"/>
                    </a:lnTo>
                    <a:lnTo>
                      <a:pt x="1159" y="143"/>
                    </a:lnTo>
                    <a:lnTo>
                      <a:pt x="1142" y="127"/>
                    </a:lnTo>
                    <a:lnTo>
                      <a:pt x="1126" y="115"/>
                    </a:lnTo>
                    <a:lnTo>
                      <a:pt x="1110" y="103"/>
                    </a:lnTo>
                    <a:lnTo>
                      <a:pt x="1096" y="95"/>
                    </a:lnTo>
                    <a:lnTo>
                      <a:pt x="1080" y="87"/>
                    </a:lnTo>
                    <a:lnTo>
                      <a:pt x="1067" y="80"/>
                    </a:lnTo>
                    <a:lnTo>
                      <a:pt x="1055" y="74"/>
                    </a:lnTo>
                    <a:lnTo>
                      <a:pt x="1045" y="71"/>
                    </a:lnTo>
                    <a:lnTo>
                      <a:pt x="1036" y="67"/>
                    </a:lnTo>
                    <a:lnTo>
                      <a:pt x="1032" y="67"/>
                    </a:lnTo>
                    <a:lnTo>
                      <a:pt x="1027" y="66"/>
                    </a:lnTo>
                    <a:lnTo>
                      <a:pt x="1026" y="66"/>
                    </a:lnTo>
                    <a:lnTo>
                      <a:pt x="1024" y="64"/>
                    </a:lnTo>
                    <a:lnTo>
                      <a:pt x="1022" y="62"/>
                    </a:lnTo>
                    <a:lnTo>
                      <a:pt x="1015" y="58"/>
                    </a:lnTo>
                    <a:lnTo>
                      <a:pt x="1010" y="56"/>
                    </a:lnTo>
                    <a:lnTo>
                      <a:pt x="998" y="49"/>
                    </a:lnTo>
                    <a:lnTo>
                      <a:pt x="989" y="45"/>
                    </a:lnTo>
                    <a:lnTo>
                      <a:pt x="975" y="38"/>
                    </a:lnTo>
                    <a:lnTo>
                      <a:pt x="963" y="32"/>
                    </a:lnTo>
                    <a:lnTo>
                      <a:pt x="947" y="27"/>
                    </a:lnTo>
                    <a:lnTo>
                      <a:pt x="930" y="20"/>
                    </a:lnTo>
                    <a:lnTo>
                      <a:pt x="910" y="15"/>
                    </a:lnTo>
                    <a:lnTo>
                      <a:pt x="890" y="10"/>
                    </a:lnTo>
                    <a:lnTo>
                      <a:pt x="868" y="6"/>
                    </a:lnTo>
                    <a:lnTo>
                      <a:pt x="846" y="3"/>
                    </a:lnTo>
                    <a:lnTo>
                      <a:pt x="822" y="0"/>
                    </a:lnTo>
                    <a:lnTo>
                      <a:pt x="798" y="0"/>
                    </a:lnTo>
                    <a:lnTo>
                      <a:pt x="794" y="0"/>
                    </a:lnTo>
                    <a:lnTo>
                      <a:pt x="788" y="0"/>
                    </a:lnTo>
                    <a:lnTo>
                      <a:pt x="780" y="1"/>
                    </a:lnTo>
                    <a:lnTo>
                      <a:pt x="770" y="4"/>
                    </a:lnTo>
                    <a:lnTo>
                      <a:pt x="756" y="5"/>
                    </a:lnTo>
                    <a:lnTo>
                      <a:pt x="743" y="7"/>
                    </a:lnTo>
                    <a:lnTo>
                      <a:pt x="729" y="8"/>
                    </a:lnTo>
                    <a:lnTo>
                      <a:pt x="714" y="10"/>
                    </a:lnTo>
                    <a:lnTo>
                      <a:pt x="700" y="11"/>
                    </a:lnTo>
                    <a:lnTo>
                      <a:pt x="686" y="14"/>
                    </a:lnTo>
                    <a:lnTo>
                      <a:pt x="671" y="16"/>
                    </a:lnTo>
                    <a:lnTo>
                      <a:pt x="660" y="18"/>
                    </a:lnTo>
                    <a:lnTo>
                      <a:pt x="650" y="19"/>
                    </a:lnTo>
                    <a:lnTo>
                      <a:pt x="644" y="20"/>
                    </a:lnTo>
                    <a:lnTo>
                      <a:pt x="638" y="20"/>
                    </a:lnTo>
                    <a:lnTo>
                      <a:pt x="637" y="21"/>
                    </a:lnTo>
                    <a:close/>
                  </a:path>
                </a:pathLst>
              </a:custGeom>
              <a:solidFill>
                <a:srgbClr val="B39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3" name="Freeform 11"/>
              <p:cNvSpPr>
                <a:spLocks/>
              </p:cNvSpPr>
              <p:nvPr/>
            </p:nvSpPr>
            <p:spPr bwMode="auto">
              <a:xfrm>
                <a:off x="192" y="3529"/>
                <a:ext cx="1325" cy="437"/>
              </a:xfrm>
              <a:custGeom>
                <a:avLst/>
                <a:gdLst>
                  <a:gd name="T0" fmla="*/ 1 w 2650"/>
                  <a:gd name="T1" fmla="*/ 1 h 874"/>
                  <a:gd name="T2" fmla="*/ 1 w 2650"/>
                  <a:gd name="T3" fmla="*/ 1 h 874"/>
                  <a:gd name="T4" fmla="*/ 1 w 2650"/>
                  <a:gd name="T5" fmla="*/ 1 h 874"/>
                  <a:gd name="T6" fmla="*/ 1 w 2650"/>
                  <a:gd name="T7" fmla="*/ 1 h 874"/>
                  <a:gd name="T8" fmla="*/ 2 w 2650"/>
                  <a:gd name="T9" fmla="*/ 2 h 874"/>
                  <a:gd name="T10" fmla="*/ 2 w 2650"/>
                  <a:gd name="T11" fmla="*/ 2 h 874"/>
                  <a:gd name="T12" fmla="*/ 3 w 2650"/>
                  <a:gd name="T13" fmla="*/ 2 h 874"/>
                  <a:gd name="T14" fmla="*/ 3 w 2650"/>
                  <a:gd name="T15" fmla="*/ 2 h 874"/>
                  <a:gd name="T16" fmla="*/ 3 w 2650"/>
                  <a:gd name="T17" fmla="*/ 2 h 874"/>
                  <a:gd name="T18" fmla="*/ 3 w 2650"/>
                  <a:gd name="T19" fmla="*/ 2 h 874"/>
                  <a:gd name="T20" fmla="*/ 3 w 2650"/>
                  <a:gd name="T21" fmla="*/ 3 h 874"/>
                  <a:gd name="T22" fmla="*/ 4 w 2650"/>
                  <a:gd name="T23" fmla="*/ 3 h 874"/>
                  <a:gd name="T24" fmla="*/ 5 w 2650"/>
                  <a:gd name="T25" fmla="*/ 3 h 874"/>
                  <a:gd name="T26" fmla="*/ 5 w 2650"/>
                  <a:gd name="T27" fmla="*/ 3 h 874"/>
                  <a:gd name="T28" fmla="*/ 6 w 2650"/>
                  <a:gd name="T29" fmla="*/ 3 h 874"/>
                  <a:gd name="T30" fmla="*/ 6 w 2650"/>
                  <a:gd name="T31" fmla="*/ 3 h 874"/>
                  <a:gd name="T32" fmla="*/ 7 w 2650"/>
                  <a:gd name="T33" fmla="*/ 3 h 874"/>
                  <a:gd name="T34" fmla="*/ 7 w 2650"/>
                  <a:gd name="T35" fmla="*/ 3 h 874"/>
                  <a:gd name="T36" fmla="*/ 9 w 2650"/>
                  <a:gd name="T37" fmla="*/ 3 h 874"/>
                  <a:gd name="T38" fmla="*/ 9 w 2650"/>
                  <a:gd name="T39" fmla="*/ 3 h 874"/>
                  <a:gd name="T40" fmla="*/ 9 w 2650"/>
                  <a:gd name="T41" fmla="*/ 3 h 874"/>
                  <a:gd name="T42" fmla="*/ 10 w 2650"/>
                  <a:gd name="T43" fmla="*/ 3 h 874"/>
                  <a:gd name="T44" fmla="*/ 10 w 2650"/>
                  <a:gd name="T45" fmla="*/ 3 h 874"/>
                  <a:gd name="T46" fmla="*/ 11 w 2650"/>
                  <a:gd name="T47" fmla="*/ 3 h 874"/>
                  <a:gd name="T48" fmla="*/ 11 w 2650"/>
                  <a:gd name="T49" fmla="*/ 3 h 874"/>
                  <a:gd name="T50" fmla="*/ 11 w 2650"/>
                  <a:gd name="T51" fmla="*/ 3 h 874"/>
                  <a:gd name="T52" fmla="*/ 10 w 2650"/>
                  <a:gd name="T53" fmla="*/ 3 h 874"/>
                  <a:gd name="T54" fmla="*/ 10 w 2650"/>
                  <a:gd name="T55" fmla="*/ 4 h 874"/>
                  <a:gd name="T56" fmla="*/ 9 w 2650"/>
                  <a:gd name="T57" fmla="*/ 4 h 874"/>
                  <a:gd name="T58" fmla="*/ 9 w 2650"/>
                  <a:gd name="T59" fmla="*/ 4 h 874"/>
                  <a:gd name="T60" fmla="*/ 9 w 2650"/>
                  <a:gd name="T61" fmla="*/ 4 h 874"/>
                  <a:gd name="T62" fmla="*/ 8 w 2650"/>
                  <a:gd name="T63" fmla="*/ 4 h 874"/>
                  <a:gd name="T64" fmla="*/ 7 w 2650"/>
                  <a:gd name="T65" fmla="*/ 4 h 874"/>
                  <a:gd name="T66" fmla="*/ 7 w 2650"/>
                  <a:gd name="T67" fmla="*/ 4 h 874"/>
                  <a:gd name="T68" fmla="*/ 6 w 2650"/>
                  <a:gd name="T69" fmla="*/ 4 h 874"/>
                  <a:gd name="T70" fmla="*/ 5 w 2650"/>
                  <a:gd name="T71" fmla="*/ 4 h 874"/>
                  <a:gd name="T72" fmla="*/ 5 w 2650"/>
                  <a:gd name="T73" fmla="*/ 4 h 874"/>
                  <a:gd name="T74" fmla="*/ 5 w 2650"/>
                  <a:gd name="T75" fmla="*/ 4 h 874"/>
                  <a:gd name="T76" fmla="*/ 5 w 2650"/>
                  <a:gd name="T77" fmla="*/ 4 h 874"/>
                  <a:gd name="T78" fmla="*/ 5 w 2650"/>
                  <a:gd name="T79" fmla="*/ 4 h 874"/>
                  <a:gd name="T80" fmla="*/ 3 w 2650"/>
                  <a:gd name="T81" fmla="*/ 4 h 874"/>
                  <a:gd name="T82" fmla="*/ 3 w 2650"/>
                  <a:gd name="T83" fmla="*/ 4 h 874"/>
                  <a:gd name="T84" fmla="*/ 3 w 2650"/>
                  <a:gd name="T85" fmla="*/ 3 h 874"/>
                  <a:gd name="T86" fmla="*/ 3 w 2650"/>
                  <a:gd name="T87" fmla="*/ 3 h 874"/>
                  <a:gd name="T88" fmla="*/ 2 w 2650"/>
                  <a:gd name="T89" fmla="*/ 3 h 874"/>
                  <a:gd name="T90" fmla="*/ 2 w 2650"/>
                  <a:gd name="T91" fmla="*/ 3 h 874"/>
                  <a:gd name="T92" fmla="*/ 2 w 2650"/>
                  <a:gd name="T93" fmla="*/ 3 h 874"/>
                  <a:gd name="T94" fmla="*/ 1 w 2650"/>
                  <a:gd name="T95" fmla="*/ 3 h 874"/>
                  <a:gd name="T96" fmla="*/ 1 w 2650"/>
                  <a:gd name="T97" fmla="*/ 3 h 874"/>
                  <a:gd name="T98" fmla="*/ 1 w 2650"/>
                  <a:gd name="T99" fmla="*/ 2 h 874"/>
                  <a:gd name="T100" fmla="*/ 1 w 2650"/>
                  <a:gd name="T101" fmla="*/ 2 h 874"/>
                  <a:gd name="T102" fmla="*/ 0 w 2650"/>
                  <a:gd name="T103" fmla="*/ 2 h 874"/>
                  <a:gd name="T104" fmla="*/ 0 w 2650"/>
                  <a:gd name="T105" fmla="*/ 1 h 874"/>
                  <a:gd name="T106" fmla="*/ 1 w 2650"/>
                  <a:gd name="T107" fmla="*/ 1 h 874"/>
                  <a:gd name="T108" fmla="*/ 1 w 2650"/>
                  <a:gd name="T109" fmla="*/ 1 h 874"/>
                  <a:gd name="T110" fmla="*/ 1 w 2650"/>
                  <a:gd name="T111" fmla="*/ 1 h 8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50"/>
                  <a:gd name="T169" fmla="*/ 0 h 874"/>
                  <a:gd name="T170" fmla="*/ 2650 w 2650"/>
                  <a:gd name="T171" fmla="*/ 874 h 87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50" h="874">
                    <a:moveTo>
                      <a:pt x="46" y="0"/>
                    </a:moveTo>
                    <a:lnTo>
                      <a:pt x="46" y="2"/>
                    </a:lnTo>
                    <a:lnTo>
                      <a:pt x="46" y="6"/>
                    </a:lnTo>
                    <a:lnTo>
                      <a:pt x="48" y="10"/>
                    </a:lnTo>
                    <a:lnTo>
                      <a:pt x="51" y="20"/>
                    </a:lnTo>
                    <a:lnTo>
                      <a:pt x="53" y="30"/>
                    </a:lnTo>
                    <a:lnTo>
                      <a:pt x="57" y="44"/>
                    </a:lnTo>
                    <a:lnTo>
                      <a:pt x="63" y="57"/>
                    </a:lnTo>
                    <a:lnTo>
                      <a:pt x="71" y="72"/>
                    </a:lnTo>
                    <a:lnTo>
                      <a:pt x="78" y="88"/>
                    </a:lnTo>
                    <a:lnTo>
                      <a:pt x="90" y="106"/>
                    </a:lnTo>
                    <a:lnTo>
                      <a:pt x="103" y="124"/>
                    </a:lnTo>
                    <a:lnTo>
                      <a:pt x="119" y="143"/>
                    </a:lnTo>
                    <a:lnTo>
                      <a:pt x="136" y="162"/>
                    </a:lnTo>
                    <a:lnTo>
                      <a:pt x="158" y="182"/>
                    </a:lnTo>
                    <a:lnTo>
                      <a:pt x="181" y="201"/>
                    </a:lnTo>
                    <a:lnTo>
                      <a:pt x="208" y="220"/>
                    </a:lnTo>
                    <a:lnTo>
                      <a:pt x="235" y="238"/>
                    </a:lnTo>
                    <a:lnTo>
                      <a:pt x="266" y="256"/>
                    </a:lnTo>
                    <a:lnTo>
                      <a:pt x="297" y="271"/>
                    </a:lnTo>
                    <a:lnTo>
                      <a:pt x="331" y="288"/>
                    </a:lnTo>
                    <a:lnTo>
                      <a:pt x="364" y="300"/>
                    </a:lnTo>
                    <a:lnTo>
                      <a:pt x="396" y="313"/>
                    </a:lnTo>
                    <a:lnTo>
                      <a:pt x="428" y="326"/>
                    </a:lnTo>
                    <a:lnTo>
                      <a:pt x="460" y="338"/>
                    </a:lnTo>
                    <a:lnTo>
                      <a:pt x="490" y="347"/>
                    </a:lnTo>
                    <a:lnTo>
                      <a:pt x="517" y="356"/>
                    </a:lnTo>
                    <a:lnTo>
                      <a:pt x="543" y="363"/>
                    </a:lnTo>
                    <a:lnTo>
                      <a:pt x="567" y="371"/>
                    </a:lnTo>
                    <a:lnTo>
                      <a:pt x="586" y="377"/>
                    </a:lnTo>
                    <a:lnTo>
                      <a:pt x="604" y="383"/>
                    </a:lnTo>
                    <a:lnTo>
                      <a:pt x="616" y="387"/>
                    </a:lnTo>
                    <a:lnTo>
                      <a:pt x="625" y="393"/>
                    </a:lnTo>
                    <a:lnTo>
                      <a:pt x="630" y="396"/>
                    </a:lnTo>
                    <a:lnTo>
                      <a:pt x="639" y="405"/>
                    </a:lnTo>
                    <a:lnTo>
                      <a:pt x="650" y="414"/>
                    </a:lnTo>
                    <a:lnTo>
                      <a:pt x="664" y="426"/>
                    </a:lnTo>
                    <a:lnTo>
                      <a:pt x="680" y="437"/>
                    </a:lnTo>
                    <a:lnTo>
                      <a:pt x="698" y="452"/>
                    </a:lnTo>
                    <a:lnTo>
                      <a:pt x="719" y="465"/>
                    </a:lnTo>
                    <a:lnTo>
                      <a:pt x="741" y="480"/>
                    </a:lnTo>
                    <a:lnTo>
                      <a:pt x="764" y="494"/>
                    </a:lnTo>
                    <a:lnTo>
                      <a:pt x="788" y="508"/>
                    </a:lnTo>
                    <a:lnTo>
                      <a:pt x="815" y="520"/>
                    </a:lnTo>
                    <a:lnTo>
                      <a:pt x="845" y="532"/>
                    </a:lnTo>
                    <a:lnTo>
                      <a:pt x="873" y="542"/>
                    </a:lnTo>
                    <a:lnTo>
                      <a:pt x="905" y="551"/>
                    </a:lnTo>
                    <a:lnTo>
                      <a:pt x="937" y="557"/>
                    </a:lnTo>
                    <a:lnTo>
                      <a:pt x="972" y="561"/>
                    </a:lnTo>
                    <a:lnTo>
                      <a:pt x="1008" y="561"/>
                    </a:lnTo>
                    <a:lnTo>
                      <a:pt x="1050" y="562"/>
                    </a:lnTo>
                    <a:lnTo>
                      <a:pt x="1096" y="561"/>
                    </a:lnTo>
                    <a:lnTo>
                      <a:pt x="1146" y="560"/>
                    </a:lnTo>
                    <a:lnTo>
                      <a:pt x="1197" y="558"/>
                    </a:lnTo>
                    <a:lnTo>
                      <a:pt x="1251" y="555"/>
                    </a:lnTo>
                    <a:lnTo>
                      <a:pt x="1306" y="553"/>
                    </a:lnTo>
                    <a:lnTo>
                      <a:pt x="1360" y="551"/>
                    </a:lnTo>
                    <a:lnTo>
                      <a:pt x="1412" y="548"/>
                    </a:lnTo>
                    <a:lnTo>
                      <a:pt x="1463" y="544"/>
                    </a:lnTo>
                    <a:lnTo>
                      <a:pt x="1509" y="543"/>
                    </a:lnTo>
                    <a:lnTo>
                      <a:pt x="1553" y="541"/>
                    </a:lnTo>
                    <a:lnTo>
                      <a:pt x="1592" y="539"/>
                    </a:lnTo>
                    <a:lnTo>
                      <a:pt x="1625" y="539"/>
                    </a:lnTo>
                    <a:lnTo>
                      <a:pt x="1652" y="539"/>
                    </a:lnTo>
                    <a:lnTo>
                      <a:pt x="1670" y="541"/>
                    </a:lnTo>
                    <a:lnTo>
                      <a:pt x="1688" y="543"/>
                    </a:lnTo>
                    <a:lnTo>
                      <a:pt x="1712" y="548"/>
                    </a:lnTo>
                    <a:lnTo>
                      <a:pt x="1743" y="555"/>
                    </a:lnTo>
                    <a:lnTo>
                      <a:pt x="1780" y="564"/>
                    </a:lnTo>
                    <a:lnTo>
                      <a:pt x="1817" y="573"/>
                    </a:lnTo>
                    <a:lnTo>
                      <a:pt x="1859" y="584"/>
                    </a:lnTo>
                    <a:lnTo>
                      <a:pt x="1901" y="595"/>
                    </a:lnTo>
                    <a:lnTo>
                      <a:pt x="1946" y="607"/>
                    </a:lnTo>
                    <a:lnTo>
                      <a:pt x="1987" y="619"/>
                    </a:lnTo>
                    <a:lnTo>
                      <a:pt x="2029" y="630"/>
                    </a:lnTo>
                    <a:lnTo>
                      <a:pt x="2066" y="638"/>
                    </a:lnTo>
                    <a:lnTo>
                      <a:pt x="2102" y="648"/>
                    </a:lnTo>
                    <a:lnTo>
                      <a:pt x="2131" y="657"/>
                    </a:lnTo>
                    <a:lnTo>
                      <a:pt x="2156" y="663"/>
                    </a:lnTo>
                    <a:lnTo>
                      <a:pt x="2172" y="668"/>
                    </a:lnTo>
                    <a:lnTo>
                      <a:pt x="2181" y="672"/>
                    </a:lnTo>
                    <a:lnTo>
                      <a:pt x="2190" y="672"/>
                    </a:lnTo>
                    <a:lnTo>
                      <a:pt x="2207" y="672"/>
                    </a:lnTo>
                    <a:lnTo>
                      <a:pt x="2232" y="672"/>
                    </a:lnTo>
                    <a:lnTo>
                      <a:pt x="2263" y="673"/>
                    </a:lnTo>
                    <a:lnTo>
                      <a:pt x="2298" y="673"/>
                    </a:lnTo>
                    <a:lnTo>
                      <a:pt x="2339" y="674"/>
                    </a:lnTo>
                    <a:lnTo>
                      <a:pt x="2380" y="674"/>
                    </a:lnTo>
                    <a:lnTo>
                      <a:pt x="2423" y="675"/>
                    </a:lnTo>
                    <a:lnTo>
                      <a:pt x="2465" y="675"/>
                    </a:lnTo>
                    <a:lnTo>
                      <a:pt x="2506" y="675"/>
                    </a:lnTo>
                    <a:lnTo>
                      <a:pt x="2544" y="675"/>
                    </a:lnTo>
                    <a:lnTo>
                      <a:pt x="2579" y="675"/>
                    </a:lnTo>
                    <a:lnTo>
                      <a:pt x="2607" y="675"/>
                    </a:lnTo>
                    <a:lnTo>
                      <a:pt x="2629" y="675"/>
                    </a:lnTo>
                    <a:lnTo>
                      <a:pt x="2643" y="675"/>
                    </a:lnTo>
                    <a:lnTo>
                      <a:pt x="2650" y="676"/>
                    </a:lnTo>
                    <a:lnTo>
                      <a:pt x="2647" y="676"/>
                    </a:lnTo>
                    <a:lnTo>
                      <a:pt x="2641" y="678"/>
                    </a:lnTo>
                    <a:lnTo>
                      <a:pt x="2633" y="682"/>
                    </a:lnTo>
                    <a:lnTo>
                      <a:pt x="2622" y="687"/>
                    </a:lnTo>
                    <a:lnTo>
                      <a:pt x="2607" y="693"/>
                    </a:lnTo>
                    <a:lnTo>
                      <a:pt x="2591" y="700"/>
                    </a:lnTo>
                    <a:lnTo>
                      <a:pt x="2571" y="708"/>
                    </a:lnTo>
                    <a:lnTo>
                      <a:pt x="2550" y="718"/>
                    </a:lnTo>
                    <a:lnTo>
                      <a:pt x="2526" y="727"/>
                    </a:lnTo>
                    <a:lnTo>
                      <a:pt x="2501" y="737"/>
                    </a:lnTo>
                    <a:lnTo>
                      <a:pt x="2473" y="747"/>
                    </a:lnTo>
                    <a:lnTo>
                      <a:pt x="2444" y="758"/>
                    </a:lnTo>
                    <a:lnTo>
                      <a:pt x="2413" y="768"/>
                    </a:lnTo>
                    <a:lnTo>
                      <a:pt x="2383" y="778"/>
                    </a:lnTo>
                    <a:lnTo>
                      <a:pt x="2351" y="788"/>
                    </a:lnTo>
                    <a:lnTo>
                      <a:pt x="2319" y="799"/>
                    </a:lnTo>
                    <a:lnTo>
                      <a:pt x="2287" y="809"/>
                    </a:lnTo>
                    <a:lnTo>
                      <a:pt x="2260" y="818"/>
                    </a:lnTo>
                    <a:lnTo>
                      <a:pt x="2233" y="824"/>
                    </a:lnTo>
                    <a:lnTo>
                      <a:pt x="2211" y="833"/>
                    </a:lnTo>
                    <a:lnTo>
                      <a:pt x="2189" y="839"/>
                    </a:lnTo>
                    <a:lnTo>
                      <a:pt x="2170" y="845"/>
                    </a:lnTo>
                    <a:lnTo>
                      <a:pt x="2152" y="851"/>
                    </a:lnTo>
                    <a:lnTo>
                      <a:pt x="2135" y="856"/>
                    </a:lnTo>
                    <a:lnTo>
                      <a:pt x="2117" y="861"/>
                    </a:lnTo>
                    <a:lnTo>
                      <a:pt x="2102" y="865"/>
                    </a:lnTo>
                    <a:lnTo>
                      <a:pt x="2083" y="867"/>
                    </a:lnTo>
                    <a:lnTo>
                      <a:pt x="2066" y="871"/>
                    </a:lnTo>
                    <a:lnTo>
                      <a:pt x="2045" y="872"/>
                    </a:lnTo>
                    <a:lnTo>
                      <a:pt x="2024" y="874"/>
                    </a:lnTo>
                    <a:lnTo>
                      <a:pt x="2001" y="874"/>
                    </a:lnTo>
                    <a:lnTo>
                      <a:pt x="1977" y="874"/>
                    </a:lnTo>
                    <a:lnTo>
                      <a:pt x="1946" y="874"/>
                    </a:lnTo>
                    <a:lnTo>
                      <a:pt x="1910" y="872"/>
                    </a:lnTo>
                    <a:lnTo>
                      <a:pt x="1869" y="867"/>
                    </a:lnTo>
                    <a:lnTo>
                      <a:pt x="1826" y="862"/>
                    </a:lnTo>
                    <a:lnTo>
                      <a:pt x="1778" y="855"/>
                    </a:lnTo>
                    <a:lnTo>
                      <a:pt x="1729" y="848"/>
                    </a:lnTo>
                    <a:lnTo>
                      <a:pt x="1678" y="841"/>
                    </a:lnTo>
                    <a:lnTo>
                      <a:pt x="1630" y="834"/>
                    </a:lnTo>
                    <a:lnTo>
                      <a:pt x="1579" y="824"/>
                    </a:lnTo>
                    <a:lnTo>
                      <a:pt x="1532" y="818"/>
                    </a:lnTo>
                    <a:lnTo>
                      <a:pt x="1488" y="810"/>
                    </a:lnTo>
                    <a:lnTo>
                      <a:pt x="1450" y="804"/>
                    </a:lnTo>
                    <a:lnTo>
                      <a:pt x="1415" y="799"/>
                    </a:lnTo>
                    <a:lnTo>
                      <a:pt x="1385" y="794"/>
                    </a:lnTo>
                    <a:lnTo>
                      <a:pt x="1363" y="791"/>
                    </a:lnTo>
                    <a:lnTo>
                      <a:pt x="1350" y="791"/>
                    </a:lnTo>
                    <a:lnTo>
                      <a:pt x="1339" y="791"/>
                    </a:lnTo>
                    <a:lnTo>
                      <a:pt x="1329" y="791"/>
                    </a:lnTo>
                    <a:lnTo>
                      <a:pt x="1318" y="791"/>
                    </a:lnTo>
                    <a:lnTo>
                      <a:pt x="1307" y="791"/>
                    </a:lnTo>
                    <a:lnTo>
                      <a:pt x="1293" y="791"/>
                    </a:lnTo>
                    <a:lnTo>
                      <a:pt x="1279" y="791"/>
                    </a:lnTo>
                    <a:lnTo>
                      <a:pt x="1264" y="791"/>
                    </a:lnTo>
                    <a:lnTo>
                      <a:pt x="1247" y="791"/>
                    </a:lnTo>
                    <a:lnTo>
                      <a:pt x="1226" y="790"/>
                    </a:lnTo>
                    <a:lnTo>
                      <a:pt x="1205" y="790"/>
                    </a:lnTo>
                    <a:lnTo>
                      <a:pt x="1181" y="790"/>
                    </a:lnTo>
                    <a:lnTo>
                      <a:pt x="1154" y="790"/>
                    </a:lnTo>
                    <a:lnTo>
                      <a:pt x="1124" y="789"/>
                    </a:lnTo>
                    <a:lnTo>
                      <a:pt x="1091" y="788"/>
                    </a:lnTo>
                    <a:lnTo>
                      <a:pt x="1055" y="788"/>
                    </a:lnTo>
                    <a:lnTo>
                      <a:pt x="1016" y="787"/>
                    </a:lnTo>
                    <a:lnTo>
                      <a:pt x="973" y="783"/>
                    </a:lnTo>
                    <a:lnTo>
                      <a:pt x="934" y="783"/>
                    </a:lnTo>
                    <a:lnTo>
                      <a:pt x="895" y="783"/>
                    </a:lnTo>
                    <a:lnTo>
                      <a:pt x="860" y="783"/>
                    </a:lnTo>
                    <a:lnTo>
                      <a:pt x="826" y="782"/>
                    </a:lnTo>
                    <a:lnTo>
                      <a:pt x="794" y="781"/>
                    </a:lnTo>
                    <a:lnTo>
                      <a:pt x="763" y="780"/>
                    </a:lnTo>
                    <a:lnTo>
                      <a:pt x="733" y="780"/>
                    </a:lnTo>
                    <a:lnTo>
                      <a:pt x="705" y="775"/>
                    </a:lnTo>
                    <a:lnTo>
                      <a:pt x="678" y="773"/>
                    </a:lnTo>
                    <a:lnTo>
                      <a:pt x="652" y="767"/>
                    </a:lnTo>
                    <a:lnTo>
                      <a:pt x="629" y="761"/>
                    </a:lnTo>
                    <a:lnTo>
                      <a:pt x="607" y="752"/>
                    </a:lnTo>
                    <a:lnTo>
                      <a:pt x="587" y="741"/>
                    </a:lnTo>
                    <a:lnTo>
                      <a:pt x="568" y="729"/>
                    </a:lnTo>
                    <a:lnTo>
                      <a:pt x="551" y="715"/>
                    </a:lnTo>
                    <a:lnTo>
                      <a:pt x="533" y="697"/>
                    </a:lnTo>
                    <a:lnTo>
                      <a:pt x="515" y="684"/>
                    </a:lnTo>
                    <a:lnTo>
                      <a:pt x="497" y="672"/>
                    </a:lnTo>
                    <a:lnTo>
                      <a:pt x="480" y="663"/>
                    </a:lnTo>
                    <a:lnTo>
                      <a:pt x="461" y="654"/>
                    </a:lnTo>
                    <a:lnTo>
                      <a:pt x="443" y="647"/>
                    </a:lnTo>
                    <a:lnTo>
                      <a:pt x="422" y="641"/>
                    </a:lnTo>
                    <a:lnTo>
                      <a:pt x="404" y="636"/>
                    </a:lnTo>
                    <a:lnTo>
                      <a:pt x="383" y="631"/>
                    </a:lnTo>
                    <a:lnTo>
                      <a:pt x="361" y="626"/>
                    </a:lnTo>
                    <a:lnTo>
                      <a:pt x="339" y="622"/>
                    </a:lnTo>
                    <a:lnTo>
                      <a:pt x="317" y="617"/>
                    </a:lnTo>
                    <a:lnTo>
                      <a:pt x="293" y="612"/>
                    </a:lnTo>
                    <a:lnTo>
                      <a:pt x="269" y="605"/>
                    </a:lnTo>
                    <a:lnTo>
                      <a:pt x="243" y="597"/>
                    </a:lnTo>
                    <a:lnTo>
                      <a:pt x="218" y="590"/>
                    </a:lnTo>
                    <a:lnTo>
                      <a:pt x="191" y="578"/>
                    </a:lnTo>
                    <a:lnTo>
                      <a:pt x="167" y="565"/>
                    </a:lnTo>
                    <a:lnTo>
                      <a:pt x="144" y="550"/>
                    </a:lnTo>
                    <a:lnTo>
                      <a:pt x="124" y="534"/>
                    </a:lnTo>
                    <a:lnTo>
                      <a:pt x="103" y="517"/>
                    </a:lnTo>
                    <a:lnTo>
                      <a:pt x="85" y="498"/>
                    </a:lnTo>
                    <a:lnTo>
                      <a:pt x="69" y="479"/>
                    </a:lnTo>
                    <a:lnTo>
                      <a:pt x="55" y="460"/>
                    </a:lnTo>
                    <a:lnTo>
                      <a:pt x="42" y="441"/>
                    </a:lnTo>
                    <a:lnTo>
                      <a:pt x="31" y="420"/>
                    </a:lnTo>
                    <a:lnTo>
                      <a:pt x="21" y="398"/>
                    </a:lnTo>
                    <a:lnTo>
                      <a:pt x="12" y="380"/>
                    </a:lnTo>
                    <a:lnTo>
                      <a:pt x="6" y="359"/>
                    </a:lnTo>
                    <a:lnTo>
                      <a:pt x="0" y="341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0" y="289"/>
                    </a:lnTo>
                    <a:lnTo>
                      <a:pt x="0" y="268"/>
                    </a:lnTo>
                    <a:lnTo>
                      <a:pt x="0" y="246"/>
                    </a:lnTo>
                    <a:lnTo>
                      <a:pt x="2" y="223"/>
                    </a:lnTo>
                    <a:lnTo>
                      <a:pt x="6" y="196"/>
                    </a:lnTo>
                    <a:lnTo>
                      <a:pt x="10" y="172"/>
                    </a:lnTo>
                    <a:lnTo>
                      <a:pt x="14" y="145"/>
                    </a:lnTo>
                    <a:lnTo>
                      <a:pt x="20" y="121"/>
                    </a:lnTo>
                    <a:lnTo>
                      <a:pt x="23" y="96"/>
                    </a:lnTo>
                    <a:lnTo>
                      <a:pt x="29" y="73"/>
                    </a:lnTo>
                    <a:lnTo>
                      <a:pt x="33" y="54"/>
                    </a:lnTo>
                    <a:lnTo>
                      <a:pt x="38" y="36"/>
                    </a:lnTo>
                    <a:lnTo>
                      <a:pt x="41" y="21"/>
                    </a:lnTo>
                    <a:lnTo>
                      <a:pt x="44" y="10"/>
                    </a:lnTo>
                    <a:lnTo>
                      <a:pt x="45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4" name="Freeform 12"/>
              <p:cNvSpPr>
                <a:spLocks/>
              </p:cNvSpPr>
              <p:nvPr/>
            </p:nvSpPr>
            <p:spPr bwMode="auto">
              <a:xfrm>
                <a:off x="253" y="2857"/>
                <a:ext cx="946" cy="819"/>
              </a:xfrm>
              <a:custGeom>
                <a:avLst/>
                <a:gdLst>
                  <a:gd name="T0" fmla="*/ 2 w 1891"/>
                  <a:gd name="T1" fmla="*/ 0 h 1639"/>
                  <a:gd name="T2" fmla="*/ 3 w 1891"/>
                  <a:gd name="T3" fmla="*/ 0 h 1639"/>
                  <a:gd name="T4" fmla="*/ 4 w 1891"/>
                  <a:gd name="T5" fmla="*/ 0 h 1639"/>
                  <a:gd name="T6" fmla="*/ 3 w 1891"/>
                  <a:gd name="T7" fmla="*/ 0 h 1639"/>
                  <a:gd name="T8" fmla="*/ 1 w 1891"/>
                  <a:gd name="T9" fmla="*/ 1 h 1639"/>
                  <a:gd name="T10" fmla="*/ 1 w 1891"/>
                  <a:gd name="T11" fmla="*/ 1 h 1639"/>
                  <a:gd name="T12" fmla="*/ 2 w 1891"/>
                  <a:gd name="T13" fmla="*/ 2 h 1639"/>
                  <a:gd name="T14" fmla="*/ 3 w 1891"/>
                  <a:gd name="T15" fmla="*/ 2 h 1639"/>
                  <a:gd name="T16" fmla="*/ 5 w 1891"/>
                  <a:gd name="T17" fmla="*/ 2 h 1639"/>
                  <a:gd name="T18" fmla="*/ 6 w 1891"/>
                  <a:gd name="T19" fmla="*/ 2 h 1639"/>
                  <a:gd name="T20" fmla="*/ 6 w 1891"/>
                  <a:gd name="T21" fmla="*/ 3 h 1639"/>
                  <a:gd name="T22" fmla="*/ 2 w 1891"/>
                  <a:gd name="T23" fmla="*/ 4 h 1639"/>
                  <a:gd name="T24" fmla="*/ 2 w 1891"/>
                  <a:gd name="T25" fmla="*/ 4 h 1639"/>
                  <a:gd name="T26" fmla="*/ 5 w 1891"/>
                  <a:gd name="T27" fmla="*/ 4 h 1639"/>
                  <a:gd name="T28" fmla="*/ 8 w 1891"/>
                  <a:gd name="T29" fmla="*/ 4 h 1639"/>
                  <a:gd name="T30" fmla="*/ 7 w 1891"/>
                  <a:gd name="T31" fmla="*/ 4 h 1639"/>
                  <a:gd name="T32" fmla="*/ 6 w 1891"/>
                  <a:gd name="T33" fmla="*/ 6 h 1639"/>
                  <a:gd name="T34" fmla="*/ 1 w 1891"/>
                  <a:gd name="T35" fmla="*/ 4 h 1639"/>
                  <a:gd name="T36" fmla="*/ 1 w 1891"/>
                  <a:gd name="T37" fmla="*/ 4 h 1639"/>
                  <a:gd name="T38" fmla="*/ 2 w 1891"/>
                  <a:gd name="T39" fmla="*/ 3 h 1639"/>
                  <a:gd name="T40" fmla="*/ 5 w 1891"/>
                  <a:gd name="T41" fmla="*/ 3 h 1639"/>
                  <a:gd name="T42" fmla="*/ 5 w 1891"/>
                  <a:gd name="T43" fmla="*/ 3 h 1639"/>
                  <a:gd name="T44" fmla="*/ 4 w 1891"/>
                  <a:gd name="T45" fmla="*/ 2 h 1639"/>
                  <a:gd name="T46" fmla="*/ 1 w 1891"/>
                  <a:gd name="T47" fmla="*/ 2 h 1639"/>
                  <a:gd name="T48" fmla="*/ 0 w 1891"/>
                  <a:gd name="T49" fmla="*/ 2 h 1639"/>
                  <a:gd name="T50" fmla="*/ 1 w 1891"/>
                  <a:gd name="T51" fmla="*/ 1 h 1639"/>
                  <a:gd name="T52" fmla="*/ 2 w 1891"/>
                  <a:gd name="T53" fmla="*/ 1 h 1639"/>
                  <a:gd name="T54" fmla="*/ 3 w 1891"/>
                  <a:gd name="T55" fmla="*/ 0 h 1639"/>
                  <a:gd name="T56" fmla="*/ 3 w 1891"/>
                  <a:gd name="T57" fmla="*/ 0 h 1639"/>
                  <a:gd name="T58" fmla="*/ 3 w 1891"/>
                  <a:gd name="T59" fmla="*/ 0 h 1639"/>
                  <a:gd name="T60" fmla="*/ 2 w 1891"/>
                  <a:gd name="T61" fmla="*/ 0 h 1639"/>
                  <a:gd name="T62" fmla="*/ 1 w 1891"/>
                  <a:gd name="T63" fmla="*/ 0 h 1639"/>
                  <a:gd name="T64" fmla="*/ 1 w 1891"/>
                  <a:gd name="T65" fmla="*/ 0 h 16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91"/>
                  <a:gd name="T100" fmla="*/ 0 h 1639"/>
                  <a:gd name="T101" fmla="*/ 1891 w 1891"/>
                  <a:gd name="T102" fmla="*/ 1639 h 16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91" h="1639">
                    <a:moveTo>
                      <a:pt x="151" y="0"/>
                    </a:moveTo>
                    <a:lnTo>
                      <a:pt x="303" y="0"/>
                    </a:lnTo>
                    <a:lnTo>
                      <a:pt x="551" y="0"/>
                    </a:lnTo>
                    <a:lnTo>
                      <a:pt x="739" y="6"/>
                    </a:lnTo>
                    <a:lnTo>
                      <a:pt x="831" y="52"/>
                    </a:lnTo>
                    <a:lnTo>
                      <a:pt x="840" y="131"/>
                    </a:lnTo>
                    <a:lnTo>
                      <a:pt x="812" y="187"/>
                    </a:lnTo>
                    <a:lnTo>
                      <a:pt x="749" y="249"/>
                    </a:lnTo>
                    <a:lnTo>
                      <a:pt x="469" y="353"/>
                    </a:lnTo>
                    <a:lnTo>
                      <a:pt x="218" y="422"/>
                    </a:lnTo>
                    <a:lnTo>
                      <a:pt x="174" y="453"/>
                    </a:lnTo>
                    <a:lnTo>
                      <a:pt x="174" y="498"/>
                    </a:lnTo>
                    <a:lnTo>
                      <a:pt x="203" y="541"/>
                    </a:lnTo>
                    <a:lnTo>
                      <a:pt x="279" y="568"/>
                    </a:lnTo>
                    <a:lnTo>
                      <a:pt x="410" y="578"/>
                    </a:lnTo>
                    <a:lnTo>
                      <a:pt x="671" y="603"/>
                    </a:lnTo>
                    <a:lnTo>
                      <a:pt x="967" y="623"/>
                    </a:lnTo>
                    <a:lnTo>
                      <a:pt x="1147" y="656"/>
                    </a:lnTo>
                    <a:lnTo>
                      <a:pt x="1292" y="696"/>
                    </a:lnTo>
                    <a:lnTo>
                      <a:pt x="1343" y="763"/>
                    </a:lnTo>
                    <a:lnTo>
                      <a:pt x="1345" y="853"/>
                    </a:lnTo>
                    <a:lnTo>
                      <a:pt x="1282" y="918"/>
                    </a:lnTo>
                    <a:lnTo>
                      <a:pt x="285" y="1126"/>
                    </a:lnTo>
                    <a:lnTo>
                      <a:pt x="257" y="1141"/>
                    </a:lnTo>
                    <a:lnTo>
                      <a:pt x="261" y="1163"/>
                    </a:lnTo>
                    <a:lnTo>
                      <a:pt x="310" y="1186"/>
                    </a:lnTo>
                    <a:lnTo>
                      <a:pt x="1020" y="1180"/>
                    </a:lnTo>
                    <a:lnTo>
                      <a:pt x="1248" y="1134"/>
                    </a:lnTo>
                    <a:lnTo>
                      <a:pt x="1891" y="1000"/>
                    </a:lnTo>
                    <a:lnTo>
                      <a:pt x="1855" y="1066"/>
                    </a:lnTo>
                    <a:lnTo>
                      <a:pt x="1697" y="1116"/>
                    </a:lnTo>
                    <a:lnTo>
                      <a:pt x="1593" y="1203"/>
                    </a:lnTo>
                    <a:lnTo>
                      <a:pt x="1525" y="1317"/>
                    </a:lnTo>
                    <a:lnTo>
                      <a:pt x="1503" y="1639"/>
                    </a:lnTo>
                    <a:lnTo>
                      <a:pt x="206" y="1330"/>
                    </a:lnTo>
                    <a:lnTo>
                      <a:pt x="45" y="1170"/>
                    </a:lnTo>
                    <a:lnTo>
                      <a:pt x="60" y="1097"/>
                    </a:lnTo>
                    <a:lnTo>
                      <a:pt x="134" y="1031"/>
                    </a:lnTo>
                    <a:lnTo>
                      <a:pt x="191" y="997"/>
                    </a:lnTo>
                    <a:lnTo>
                      <a:pt x="419" y="953"/>
                    </a:lnTo>
                    <a:lnTo>
                      <a:pt x="850" y="878"/>
                    </a:lnTo>
                    <a:lnTo>
                      <a:pt x="1028" y="847"/>
                    </a:lnTo>
                    <a:lnTo>
                      <a:pt x="1075" y="811"/>
                    </a:lnTo>
                    <a:lnTo>
                      <a:pt x="1071" y="785"/>
                    </a:lnTo>
                    <a:lnTo>
                      <a:pt x="989" y="738"/>
                    </a:lnTo>
                    <a:lnTo>
                      <a:pt x="780" y="708"/>
                    </a:lnTo>
                    <a:lnTo>
                      <a:pt x="400" y="670"/>
                    </a:lnTo>
                    <a:lnTo>
                      <a:pt x="211" y="658"/>
                    </a:lnTo>
                    <a:lnTo>
                      <a:pt x="43" y="603"/>
                    </a:lnTo>
                    <a:lnTo>
                      <a:pt x="0" y="531"/>
                    </a:lnTo>
                    <a:lnTo>
                      <a:pt x="6" y="469"/>
                    </a:lnTo>
                    <a:lnTo>
                      <a:pt x="55" y="394"/>
                    </a:lnTo>
                    <a:lnTo>
                      <a:pt x="155" y="333"/>
                    </a:lnTo>
                    <a:lnTo>
                      <a:pt x="309" y="300"/>
                    </a:lnTo>
                    <a:lnTo>
                      <a:pt x="582" y="242"/>
                    </a:lnTo>
                    <a:lnTo>
                      <a:pt x="730" y="185"/>
                    </a:lnTo>
                    <a:lnTo>
                      <a:pt x="768" y="141"/>
                    </a:lnTo>
                    <a:lnTo>
                      <a:pt x="764" y="107"/>
                    </a:lnTo>
                    <a:lnTo>
                      <a:pt x="735" y="68"/>
                    </a:lnTo>
                    <a:lnTo>
                      <a:pt x="674" y="47"/>
                    </a:lnTo>
                    <a:lnTo>
                      <a:pt x="528" y="41"/>
                    </a:lnTo>
                    <a:lnTo>
                      <a:pt x="352" y="37"/>
                    </a:lnTo>
                    <a:lnTo>
                      <a:pt x="196" y="33"/>
                    </a:lnTo>
                    <a:lnTo>
                      <a:pt x="125" y="3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5" name="Freeform 13"/>
              <p:cNvSpPr>
                <a:spLocks/>
              </p:cNvSpPr>
              <p:nvPr/>
            </p:nvSpPr>
            <p:spPr bwMode="auto">
              <a:xfrm>
                <a:off x="268" y="3383"/>
                <a:ext cx="1170" cy="387"/>
              </a:xfrm>
              <a:custGeom>
                <a:avLst/>
                <a:gdLst>
                  <a:gd name="T0" fmla="*/ 0 w 2342"/>
                  <a:gd name="T1" fmla="*/ 0 h 775"/>
                  <a:gd name="T2" fmla="*/ 0 w 2342"/>
                  <a:gd name="T3" fmla="*/ 0 h 775"/>
                  <a:gd name="T4" fmla="*/ 0 w 2342"/>
                  <a:gd name="T5" fmla="*/ 0 h 775"/>
                  <a:gd name="T6" fmla="*/ 1 w 2342"/>
                  <a:gd name="T7" fmla="*/ 1 h 775"/>
                  <a:gd name="T8" fmla="*/ 1 w 2342"/>
                  <a:gd name="T9" fmla="*/ 1 h 775"/>
                  <a:gd name="T10" fmla="*/ 1 w 2342"/>
                  <a:gd name="T11" fmla="*/ 1 h 775"/>
                  <a:gd name="T12" fmla="*/ 1 w 2342"/>
                  <a:gd name="T13" fmla="*/ 0 h 775"/>
                  <a:gd name="T14" fmla="*/ 1 w 2342"/>
                  <a:gd name="T15" fmla="*/ 0 h 775"/>
                  <a:gd name="T16" fmla="*/ 2 w 2342"/>
                  <a:gd name="T17" fmla="*/ 1 h 775"/>
                  <a:gd name="T18" fmla="*/ 2 w 2342"/>
                  <a:gd name="T19" fmla="*/ 1 h 775"/>
                  <a:gd name="T20" fmla="*/ 1 w 2342"/>
                  <a:gd name="T21" fmla="*/ 0 h 775"/>
                  <a:gd name="T22" fmla="*/ 2 w 2342"/>
                  <a:gd name="T23" fmla="*/ 1 h 775"/>
                  <a:gd name="T24" fmla="*/ 2 w 2342"/>
                  <a:gd name="T25" fmla="*/ 1 h 775"/>
                  <a:gd name="T26" fmla="*/ 2 w 2342"/>
                  <a:gd name="T27" fmla="*/ 1 h 775"/>
                  <a:gd name="T28" fmla="*/ 2 w 2342"/>
                  <a:gd name="T29" fmla="*/ 1 h 775"/>
                  <a:gd name="T30" fmla="*/ 2 w 2342"/>
                  <a:gd name="T31" fmla="*/ 1 h 775"/>
                  <a:gd name="T32" fmla="*/ 3 w 2342"/>
                  <a:gd name="T33" fmla="*/ 1 h 775"/>
                  <a:gd name="T34" fmla="*/ 3 w 2342"/>
                  <a:gd name="T35" fmla="*/ 1 h 775"/>
                  <a:gd name="T36" fmla="*/ 2 w 2342"/>
                  <a:gd name="T37" fmla="*/ 1 h 775"/>
                  <a:gd name="T38" fmla="*/ 2 w 2342"/>
                  <a:gd name="T39" fmla="*/ 1 h 775"/>
                  <a:gd name="T40" fmla="*/ 3 w 2342"/>
                  <a:gd name="T41" fmla="*/ 1 h 775"/>
                  <a:gd name="T42" fmla="*/ 3 w 2342"/>
                  <a:gd name="T43" fmla="*/ 1 h 775"/>
                  <a:gd name="T44" fmla="*/ 3 w 2342"/>
                  <a:gd name="T45" fmla="*/ 1 h 775"/>
                  <a:gd name="T46" fmla="*/ 3 w 2342"/>
                  <a:gd name="T47" fmla="*/ 1 h 775"/>
                  <a:gd name="T48" fmla="*/ 3 w 2342"/>
                  <a:gd name="T49" fmla="*/ 1 h 775"/>
                  <a:gd name="T50" fmla="*/ 4 w 2342"/>
                  <a:gd name="T51" fmla="*/ 1 h 775"/>
                  <a:gd name="T52" fmla="*/ 4 w 2342"/>
                  <a:gd name="T53" fmla="*/ 1 h 775"/>
                  <a:gd name="T54" fmla="*/ 3 w 2342"/>
                  <a:gd name="T55" fmla="*/ 1 h 775"/>
                  <a:gd name="T56" fmla="*/ 4 w 2342"/>
                  <a:gd name="T57" fmla="*/ 1 h 775"/>
                  <a:gd name="T58" fmla="*/ 4 w 2342"/>
                  <a:gd name="T59" fmla="*/ 1 h 775"/>
                  <a:gd name="T60" fmla="*/ 5 w 2342"/>
                  <a:gd name="T61" fmla="*/ 1 h 775"/>
                  <a:gd name="T62" fmla="*/ 5 w 2342"/>
                  <a:gd name="T63" fmla="*/ 1 h 775"/>
                  <a:gd name="T64" fmla="*/ 4 w 2342"/>
                  <a:gd name="T65" fmla="*/ 1 h 775"/>
                  <a:gd name="T66" fmla="*/ 5 w 2342"/>
                  <a:gd name="T67" fmla="*/ 1 h 775"/>
                  <a:gd name="T68" fmla="*/ 5 w 2342"/>
                  <a:gd name="T69" fmla="*/ 1 h 775"/>
                  <a:gd name="T70" fmla="*/ 5 w 2342"/>
                  <a:gd name="T71" fmla="*/ 1 h 775"/>
                  <a:gd name="T72" fmla="*/ 6 w 2342"/>
                  <a:gd name="T73" fmla="*/ 0 h 775"/>
                  <a:gd name="T74" fmla="*/ 6 w 2342"/>
                  <a:gd name="T75" fmla="*/ 0 h 775"/>
                  <a:gd name="T76" fmla="*/ 6 w 2342"/>
                  <a:gd name="T77" fmla="*/ 0 h 775"/>
                  <a:gd name="T78" fmla="*/ 6 w 2342"/>
                  <a:gd name="T79" fmla="*/ 2 h 775"/>
                  <a:gd name="T80" fmla="*/ 6 w 2342"/>
                  <a:gd name="T81" fmla="*/ 2 h 775"/>
                  <a:gd name="T82" fmla="*/ 6 w 2342"/>
                  <a:gd name="T83" fmla="*/ 2 h 775"/>
                  <a:gd name="T84" fmla="*/ 7 w 2342"/>
                  <a:gd name="T85" fmla="*/ 2 h 775"/>
                  <a:gd name="T86" fmla="*/ 8 w 2342"/>
                  <a:gd name="T87" fmla="*/ 2 h 775"/>
                  <a:gd name="T88" fmla="*/ 8 w 2342"/>
                  <a:gd name="T89" fmla="*/ 2 h 775"/>
                  <a:gd name="T90" fmla="*/ 8 w 2342"/>
                  <a:gd name="T91" fmla="*/ 1 h 775"/>
                  <a:gd name="T92" fmla="*/ 9 w 2342"/>
                  <a:gd name="T93" fmla="*/ 1 h 775"/>
                  <a:gd name="T94" fmla="*/ 9 w 2342"/>
                  <a:gd name="T95" fmla="*/ 1 h 775"/>
                  <a:gd name="T96" fmla="*/ 9 w 2342"/>
                  <a:gd name="T97" fmla="*/ 1 h 775"/>
                  <a:gd name="T98" fmla="*/ 8 w 2342"/>
                  <a:gd name="T99" fmla="*/ 2 h 775"/>
                  <a:gd name="T100" fmla="*/ 8 w 2342"/>
                  <a:gd name="T101" fmla="*/ 2 h 775"/>
                  <a:gd name="T102" fmla="*/ 0 w 2342"/>
                  <a:gd name="T103" fmla="*/ 1 h 775"/>
                  <a:gd name="T104" fmla="*/ 0 w 2342"/>
                  <a:gd name="T105" fmla="*/ 1 h 775"/>
                  <a:gd name="T106" fmla="*/ 0 w 2342"/>
                  <a:gd name="T107" fmla="*/ 0 h 775"/>
                  <a:gd name="T108" fmla="*/ 0 w 2342"/>
                  <a:gd name="T109" fmla="*/ 0 h 775"/>
                  <a:gd name="T110" fmla="*/ 0 w 2342"/>
                  <a:gd name="T111" fmla="*/ 0 h 77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342"/>
                  <a:gd name="T169" fmla="*/ 0 h 775"/>
                  <a:gd name="T170" fmla="*/ 2342 w 2342"/>
                  <a:gd name="T171" fmla="*/ 775 h 77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342" h="775">
                    <a:moveTo>
                      <a:pt x="80" y="0"/>
                    </a:moveTo>
                    <a:lnTo>
                      <a:pt x="78" y="0"/>
                    </a:lnTo>
                    <a:lnTo>
                      <a:pt x="76" y="2"/>
                    </a:lnTo>
                    <a:lnTo>
                      <a:pt x="72" y="6"/>
                    </a:lnTo>
                    <a:lnTo>
                      <a:pt x="68" y="14"/>
                    </a:lnTo>
                    <a:lnTo>
                      <a:pt x="62" y="19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49" y="49"/>
                    </a:lnTo>
                    <a:lnTo>
                      <a:pt x="44" y="60"/>
                    </a:lnTo>
                    <a:lnTo>
                      <a:pt x="42" y="72"/>
                    </a:lnTo>
                    <a:lnTo>
                      <a:pt x="41" y="86"/>
                    </a:lnTo>
                    <a:lnTo>
                      <a:pt x="44" y="100"/>
                    </a:lnTo>
                    <a:lnTo>
                      <a:pt x="47" y="113"/>
                    </a:lnTo>
                    <a:lnTo>
                      <a:pt x="54" y="128"/>
                    </a:lnTo>
                    <a:lnTo>
                      <a:pt x="63" y="141"/>
                    </a:lnTo>
                    <a:lnTo>
                      <a:pt x="77" y="154"/>
                    </a:lnTo>
                    <a:lnTo>
                      <a:pt x="92" y="166"/>
                    </a:lnTo>
                    <a:lnTo>
                      <a:pt x="111" y="181"/>
                    </a:lnTo>
                    <a:lnTo>
                      <a:pt x="131" y="193"/>
                    </a:lnTo>
                    <a:lnTo>
                      <a:pt x="153" y="207"/>
                    </a:lnTo>
                    <a:lnTo>
                      <a:pt x="174" y="220"/>
                    </a:lnTo>
                    <a:lnTo>
                      <a:pt x="198" y="233"/>
                    </a:lnTo>
                    <a:lnTo>
                      <a:pt x="220" y="244"/>
                    </a:lnTo>
                    <a:lnTo>
                      <a:pt x="244" y="256"/>
                    </a:lnTo>
                    <a:lnTo>
                      <a:pt x="264" y="265"/>
                    </a:lnTo>
                    <a:lnTo>
                      <a:pt x="283" y="274"/>
                    </a:lnTo>
                    <a:lnTo>
                      <a:pt x="302" y="281"/>
                    </a:lnTo>
                    <a:lnTo>
                      <a:pt x="318" y="290"/>
                    </a:lnTo>
                    <a:lnTo>
                      <a:pt x="331" y="295"/>
                    </a:lnTo>
                    <a:lnTo>
                      <a:pt x="341" y="299"/>
                    </a:lnTo>
                    <a:lnTo>
                      <a:pt x="348" y="301"/>
                    </a:lnTo>
                    <a:lnTo>
                      <a:pt x="351" y="302"/>
                    </a:lnTo>
                    <a:lnTo>
                      <a:pt x="304" y="229"/>
                    </a:lnTo>
                    <a:lnTo>
                      <a:pt x="443" y="315"/>
                    </a:lnTo>
                    <a:lnTo>
                      <a:pt x="442" y="311"/>
                    </a:lnTo>
                    <a:lnTo>
                      <a:pt x="439" y="305"/>
                    </a:lnTo>
                    <a:lnTo>
                      <a:pt x="437" y="300"/>
                    </a:lnTo>
                    <a:lnTo>
                      <a:pt x="435" y="296"/>
                    </a:lnTo>
                    <a:lnTo>
                      <a:pt x="432" y="290"/>
                    </a:lnTo>
                    <a:lnTo>
                      <a:pt x="430" y="285"/>
                    </a:lnTo>
                    <a:lnTo>
                      <a:pt x="425" y="278"/>
                    </a:lnTo>
                    <a:lnTo>
                      <a:pt x="421" y="270"/>
                    </a:lnTo>
                    <a:lnTo>
                      <a:pt x="415" y="264"/>
                    </a:lnTo>
                    <a:lnTo>
                      <a:pt x="409" y="257"/>
                    </a:lnTo>
                    <a:lnTo>
                      <a:pt x="402" y="250"/>
                    </a:lnTo>
                    <a:lnTo>
                      <a:pt x="395" y="244"/>
                    </a:lnTo>
                    <a:lnTo>
                      <a:pt x="386" y="237"/>
                    </a:lnTo>
                    <a:lnTo>
                      <a:pt x="379" y="232"/>
                    </a:lnTo>
                    <a:lnTo>
                      <a:pt x="383" y="232"/>
                    </a:lnTo>
                    <a:lnTo>
                      <a:pt x="387" y="233"/>
                    </a:lnTo>
                    <a:lnTo>
                      <a:pt x="396" y="235"/>
                    </a:lnTo>
                    <a:lnTo>
                      <a:pt x="404" y="238"/>
                    </a:lnTo>
                    <a:lnTo>
                      <a:pt x="415" y="243"/>
                    </a:lnTo>
                    <a:lnTo>
                      <a:pt x="427" y="246"/>
                    </a:lnTo>
                    <a:lnTo>
                      <a:pt x="442" y="253"/>
                    </a:lnTo>
                    <a:lnTo>
                      <a:pt x="454" y="257"/>
                    </a:lnTo>
                    <a:lnTo>
                      <a:pt x="469" y="265"/>
                    </a:lnTo>
                    <a:lnTo>
                      <a:pt x="485" y="273"/>
                    </a:lnTo>
                    <a:lnTo>
                      <a:pt x="499" y="281"/>
                    </a:lnTo>
                    <a:lnTo>
                      <a:pt x="513" y="291"/>
                    </a:lnTo>
                    <a:lnTo>
                      <a:pt x="529" y="302"/>
                    </a:lnTo>
                    <a:lnTo>
                      <a:pt x="543" y="315"/>
                    </a:lnTo>
                    <a:lnTo>
                      <a:pt x="558" y="329"/>
                    </a:lnTo>
                    <a:lnTo>
                      <a:pt x="557" y="326"/>
                    </a:lnTo>
                    <a:lnTo>
                      <a:pt x="554" y="317"/>
                    </a:lnTo>
                    <a:lnTo>
                      <a:pt x="551" y="310"/>
                    </a:lnTo>
                    <a:lnTo>
                      <a:pt x="548" y="304"/>
                    </a:lnTo>
                    <a:lnTo>
                      <a:pt x="545" y="297"/>
                    </a:lnTo>
                    <a:lnTo>
                      <a:pt x="542" y="290"/>
                    </a:lnTo>
                    <a:lnTo>
                      <a:pt x="537" y="281"/>
                    </a:lnTo>
                    <a:lnTo>
                      <a:pt x="532" y="275"/>
                    </a:lnTo>
                    <a:lnTo>
                      <a:pt x="526" y="267"/>
                    </a:lnTo>
                    <a:lnTo>
                      <a:pt x="521" y="260"/>
                    </a:lnTo>
                    <a:lnTo>
                      <a:pt x="513" y="255"/>
                    </a:lnTo>
                    <a:lnTo>
                      <a:pt x="507" y="249"/>
                    </a:lnTo>
                    <a:lnTo>
                      <a:pt x="492" y="243"/>
                    </a:lnTo>
                    <a:lnTo>
                      <a:pt x="501" y="244"/>
                    </a:lnTo>
                    <a:lnTo>
                      <a:pt x="511" y="248"/>
                    </a:lnTo>
                    <a:lnTo>
                      <a:pt x="523" y="254"/>
                    </a:lnTo>
                    <a:lnTo>
                      <a:pt x="533" y="260"/>
                    </a:lnTo>
                    <a:lnTo>
                      <a:pt x="547" y="267"/>
                    </a:lnTo>
                    <a:lnTo>
                      <a:pt x="562" y="276"/>
                    </a:lnTo>
                    <a:lnTo>
                      <a:pt x="576" y="283"/>
                    </a:lnTo>
                    <a:lnTo>
                      <a:pt x="592" y="292"/>
                    </a:lnTo>
                    <a:lnTo>
                      <a:pt x="607" y="302"/>
                    </a:lnTo>
                    <a:lnTo>
                      <a:pt x="624" y="315"/>
                    </a:lnTo>
                    <a:lnTo>
                      <a:pt x="637" y="326"/>
                    </a:lnTo>
                    <a:lnTo>
                      <a:pt x="653" y="339"/>
                    </a:lnTo>
                    <a:lnTo>
                      <a:pt x="667" y="352"/>
                    </a:lnTo>
                    <a:lnTo>
                      <a:pt x="680" y="368"/>
                    </a:lnTo>
                    <a:lnTo>
                      <a:pt x="678" y="363"/>
                    </a:lnTo>
                    <a:lnTo>
                      <a:pt x="675" y="356"/>
                    </a:lnTo>
                    <a:lnTo>
                      <a:pt x="671" y="350"/>
                    </a:lnTo>
                    <a:lnTo>
                      <a:pt x="669" y="343"/>
                    </a:lnTo>
                    <a:lnTo>
                      <a:pt x="665" y="337"/>
                    </a:lnTo>
                    <a:lnTo>
                      <a:pt x="662" y="329"/>
                    </a:lnTo>
                    <a:lnTo>
                      <a:pt x="657" y="320"/>
                    </a:lnTo>
                    <a:lnTo>
                      <a:pt x="652" y="312"/>
                    </a:lnTo>
                    <a:lnTo>
                      <a:pt x="646" y="304"/>
                    </a:lnTo>
                    <a:lnTo>
                      <a:pt x="641" y="296"/>
                    </a:lnTo>
                    <a:lnTo>
                      <a:pt x="633" y="288"/>
                    </a:lnTo>
                    <a:lnTo>
                      <a:pt x="625" y="280"/>
                    </a:lnTo>
                    <a:lnTo>
                      <a:pt x="617" y="275"/>
                    </a:lnTo>
                    <a:lnTo>
                      <a:pt x="611" y="269"/>
                    </a:lnTo>
                    <a:lnTo>
                      <a:pt x="612" y="269"/>
                    </a:lnTo>
                    <a:lnTo>
                      <a:pt x="615" y="271"/>
                    </a:lnTo>
                    <a:lnTo>
                      <a:pt x="623" y="274"/>
                    </a:lnTo>
                    <a:lnTo>
                      <a:pt x="633" y="278"/>
                    </a:lnTo>
                    <a:lnTo>
                      <a:pt x="644" y="281"/>
                    </a:lnTo>
                    <a:lnTo>
                      <a:pt x="657" y="288"/>
                    </a:lnTo>
                    <a:lnTo>
                      <a:pt x="670" y="294"/>
                    </a:lnTo>
                    <a:lnTo>
                      <a:pt x="686" y="302"/>
                    </a:lnTo>
                    <a:lnTo>
                      <a:pt x="701" y="309"/>
                    </a:lnTo>
                    <a:lnTo>
                      <a:pt x="716" y="317"/>
                    </a:lnTo>
                    <a:lnTo>
                      <a:pt x="731" y="326"/>
                    </a:lnTo>
                    <a:lnTo>
                      <a:pt x="747" y="337"/>
                    </a:lnTo>
                    <a:lnTo>
                      <a:pt x="761" y="347"/>
                    </a:lnTo>
                    <a:lnTo>
                      <a:pt x="773" y="358"/>
                    </a:lnTo>
                    <a:lnTo>
                      <a:pt x="784" y="369"/>
                    </a:lnTo>
                    <a:lnTo>
                      <a:pt x="795" y="381"/>
                    </a:lnTo>
                    <a:lnTo>
                      <a:pt x="793" y="377"/>
                    </a:lnTo>
                    <a:lnTo>
                      <a:pt x="790" y="369"/>
                    </a:lnTo>
                    <a:lnTo>
                      <a:pt x="785" y="361"/>
                    </a:lnTo>
                    <a:lnTo>
                      <a:pt x="783" y="356"/>
                    </a:lnTo>
                    <a:lnTo>
                      <a:pt x="779" y="349"/>
                    </a:lnTo>
                    <a:lnTo>
                      <a:pt x="775" y="341"/>
                    </a:lnTo>
                    <a:lnTo>
                      <a:pt x="770" y="332"/>
                    </a:lnTo>
                    <a:lnTo>
                      <a:pt x="764" y="325"/>
                    </a:lnTo>
                    <a:lnTo>
                      <a:pt x="759" y="316"/>
                    </a:lnTo>
                    <a:lnTo>
                      <a:pt x="752" y="309"/>
                    </a:lnTo>
                    <a:lnTo>
                      <a:pt x="746" y="302"/>
                    </a:lnTo>
                    <a:lnTo>
                      <a:pt x="739" y="296"/>
                    </a:lnTo>
                    <a:lnTo>
                      <a:pt x="730" y="290"/>
                    </a:lnTo>
                    <a:lnTo>
                      <a:pt x="723" y="286"/>
                    </a:lnTo>
                    <a:lnTo>
                      <a:pt x="725" y="286"/>
                    </a:lnTo>
                    <a:lnTo>
                      <a:pt x="729" y="288"/>
                    </a:lnTo>
                    <a:lnTo>
                      <a:pt x="737" y="291"/>
                    </a:lnTo>
                    <a:lnTo>
                      <a:pt x="747" y="296"/>
                    </a:lnTo>
                    <a:lnTo>
                      <a:pt x="758" y="301"/>
                    </a:lnTo>
                    <a:lnTo>
                      <a:pt x="772" y="308"/>
                    </a:lnTo>
                    <a:lnTo>
                      <a:pt x="786" y="315"/>
                    </a:lnTo>
                    <a:lnTo>
                      <a:pt x="804" y="325"/>
                    </a:lnTo>
                    <a:lnTo>
                      <a:pt x="819" y="332"/>
                    </a:lnTo>
                    <a:lnTo>
                      <a:pt x="837" y="342"/>
                    </a:lnTo>
                    <a:lnTo>
                      <a:pt x="854" y="352"/>
                    </a:lnTo>
                    <a:lnTo>
                      <a:pt x="870" y="363"/>
                    </a:lnTo>
                    <a:lnTo>
                      <a:pt x="886" y="374"/>
                    </a:lnTo>
                    <a:lnTo>
                      <a:pt x="900" y="386"/>
                    </a:lnTo>
                    <a:lnTo>
                      <a:pt x="914" y="399"/>
                    </a:lnTo>
                    <a:lnTo>
                      <a:pt x="926" y="411"/>
                    </a:lnTo>
                    <a:lnTo>
                      <a:pt x="925" y="409"/>
                    </a:lnTo>
                    <a:lnTo>
                      <a:pt x="922" y="406"/>
                    </a:lnTo>
                    <a:lnTo>
                      <a:pt x="920" y="401"/>
                    </a:lnTo>
                    <a:lnTo>
                      <a:pt x="918" y="396"/>
                    </a:lnTo>
                    <a:lnTo>
                      <a:pt x="912" y="388"/>
                    </a:lnTo>
                    <a:lnTo>
                      <a:pt x="909" y="380"/>
                    </a:lnTo>
                    <a:lnTo>
                      <a:pt x="903" y="371"/>
                    </a:lnTo>
                    <a:lnTo>
                      <a:pt x="898" y="362"/>
                    </a:lnTo>
                    <a:lnTo>
                      <a:pt x="890" y="352"/>
                    </a:lnTo>
                    <a:lnTo>
                      <a:pt x="885" y="342"/>
                    </a:lnTo>
                    <a:lnTo>
                      <a:pt x="877" y="333"/>
                    </a:lnTo>
                    <a:lnTo>
                      <a:pt x="872" y="326"/>
                    </a:lnTo>
                    <a:lnTo>
                      <a:pt x="865" y="316"/>
                    </a:lnTo>
                    <a:lnTo>
                      <a:pt x="858" y="309"/>
                    </a:lnTo>
                    <a:lnTo>
                      <a:pt x="853" y="302"/>
                    </a:lnTo>
                    <a:lnTo>
                      <a:pt x="846" y="299"/>
                    </a:lnTo>
                    <a:lnTo>
                      <a:pt x="848" y="299"/>
                    </a:lnTo>
                    <a:lnTo>
                      <a:pt x="855" y="302"/>
                    </a:lnTo>
                    <a:lnTo>
                      <a:pt x="865" y="308"/>
                    </a:lnTo>
                    <a:lnTo>
                      <a:pt x="880" y="316"/>
                    </a:lnTo>
                    <a:lnTo>
                      <a:pt x="897" y="325"/>
                    </a:lnTo>
                    <a:lnTo>
                      <a:pt x="917" y="336"/>
                    </a:lnTo>
                    <a:lnTo>
                      <a:pt x="937" y="347"/>
                    </a:lnTo>
                    <a:lnTo>
                      <a:pt x="959" y="360"/>
                    </a:lnTo>
                    <a:lnTo>
                      <a:pt x="980" y="372"/>
                    </a:lnTo>
                    <a:lnTo>
                      <a:pt x="1002" y="384"/>
                    </a:lnTo>
                    <a:lnTo>
                      <a:pt x="1022" y="396"/>
                    </a:lnTo>
                    <a:lnTo>
                      <a:pt x="1042" y="411"/>
                    </a:lnTo>
                    <a:lnTo>
                      <a:pt x="1058" y="423"/>
                    </a:lnTo>
                    <a:lnTo>
                      <a:pt x="1074" y="435"/>
                    </a:lnTo>
                    <a:lnTo>
                      <a:pt x="1085" y="446"/>
                    </a:lnTo>
                    <a:lnTo>
                      <a:pt x="1079" y="436"/>
                    </a:lnTo>
                    <a:lnTo>
                      <a:pt x="1072" y="426"/>
                    </a:lnTo>
                    <a:lnTo>
                      <a:pt x="1064" y="416"/>
                    </a:lnTo>
                    <a:lnTo>
                      <a:pt x="1055" y="404"/>
                    </a:lnTo>
                    <a:lnTo>
                      <a:pt x="1047" y="393"/>
                    </a:lnTo>
                    <a:lnTo>
                      <a:pt x="1035" y="380"/>
                    </a:lnTo>
                    <a:lnTo>
                      <a:pt x="1025" y="367"/>
                    </a:lnTo>
                    <a:lnTo>
                      <a:pt x="1014" y="354"/>
                    </a:lnTo>
                    <a:lnTo>
                      <a:pt x="1004" y="344"/>
                    </a:lnTo>
                    <a:lnTo>
                      <a:pt x="993" y="333"/>
                    </a:lnTo>
                    <a:lnTo>
                      <a:pt x="983" y="326"/>
                    </a:lnTo>
                    <a:lnTo>
                      <a:pt x="973" y="318"/>
                    </a:lnTo>
                    <a:lnTo>
                      <a:pt x="964" y="315"/>
                    </a:lnTo>
                    <a:lnTo>
                      <a:pt x="967" y="315"/>
                    </a:lnTo>
                    <a:lnTo>
                      <a:pt x="973" y="318"/>
                    </a:lnTo>
                    <a:lnTo>
                      <a:pt x="984" y="323"/>
                    </a:lnTo>
                    <a:lnTo>
                      <a:pt x="1000" y="330"/>
                    </a:lnTo>
                    <a:lnTo>
                      <a:pt x="1015" y="338"/>
                    </a:lnTo>
                    <a:lnTo>
                      <a:pt x="1035" y="349"/>
                    </a:lnTo>
                    <a:lnTo>
                      <a:pt x="1057" y="360"/>
                    </a:lnTo>
                    <a:lnTo>
                      <a:pt x="1082" y="372"/>
                    </a:lnTo>
                    <a:lnTo>
                      <a:pt x="1104" y="384"/>
                    </a:lnTo>
                    <a:lnTo>
                      <a:pt x="1127" y="398"/>
                    </a:lnTo>
                    <a:lnTo>
                      <a:pt x="1148" y="411"/>
                    </a:lnTo>
                    <a:lnTo>
                      <a:pt x="1170" y="425"/>
                    </a:lnTo>
                    <a:lnTo>
                      <a:pt x="1188" y="438"/>
                    </a:lnTo>
                    <a:lnTo>
                      <a:pt x="1205" y="452"/>
                    </a:lnTo>
                    <a:lnTo>
                      <a:pt x="1219" y="463"/>
                    </a:lnTo>
                    <a:lnTo>
                      <a:pt x="1230" y="475"/>
                    </a:lnTo>
                    <a:lnTo>
                      <a:pt x="1141" y="350"/>
                    </a:lnTo>
                    <a:lnTo>
                      <a:pt x="1371" y="496"/>
                    </a:lnTo>
                    <a:lnTo>
                      <a:pt x="1370" y="494"/>
                    </a:lnTo>
                    <a:lnTo>
                      <a:pt x="1368" y="489"/>
                    </a:lnTo>
                    <a:lnTo>
                      <a:pt x="1365" y="483"/>
                    </a:lnTo>
                    <a:lnTo>
                      <a:pt x="1360" y="475"/>
                    </a:lnTo>
                    <a:lnTo>
                      <a:pt x="1355" y="464"/>
                    </a:lnTo>
                    <a:lnTo>
                      <a:pt x="1348" y="453"/>
                    </a:lnTo>
                    <a:lnTo>
                      <a:pt x="1340" y="441"/>
                    </a:lnTo>
                    <a:lnTo>
                      <a:pt x="1333" y="428"/>
                    </a:lnTo>
                    <a:lnTo>
                      <a:pt x="1324" y="414"/>
                    </a:lnTo>
                    <a:lnTo>
                      <a:pt x="1315" y="402"/>
                    </a:lnTo>
                    <a:lnTo>
                      <a:pt x="1306" y="389"/>
                    </a:lnTo>
                    <a:lnTo>
                      <a:pt x="1298" y="378"/>
                    </a:lnTo>
                    <a:lnTo>
                      <a:pt x="1287" y="367"/>
                    </a:lnTo>
                    <a:lnTo>
                      <a:pt x="1278" y="358"/>
                    </a:lnTo>
                    <a:lnTo>
                      <a:pt x="1270" y="350"/>
                    </a:lnTo>
                    <a:lnTo>
                      <a:pt x="1262" y="347"/>
                    </a:lnTo>
                    <a:lnTo>
                      <a:pt x="1263" y="347"/>
                    </a:lnTo>
                    <a:lnTo>
                      <a:pt x="1268" y="350"/>
                    </a:lnTo>
                    <a:lnTo>
                      <a:pt x="1277" y="352"/>
                    </a:lnTo>
                    <a:lnTo>
                      <a:pt x="1289" y="359"/>
                    </a:lnTo>
                    <a:lnTo>
                      <a:pt x="1303" y="364"/>
                    </a:lnTo>
                    <a:lnTo>
                      <a:pt x="1319" y="372"/>
                    </a:lnTo>
                    <a:lnTo>
                      <a:pt x="1336" y="381"/>
                    </a:lnTo>
                    <a:lnTo>
                      <a:pt x="1355" y="391"/>
                    </a:lnTo>
                    <a:lnTo>
                      <a:pt x="1372" y="400"/>
                    </a:lnTo>
                    <a:lnTo>
                      <a:pt x="1390" y="412"/>
                    </a:lnTo>
                    <a:lnTo>
                      <a:pt x="1409" y="424"/>
                    </a:lnTo>
                    <a:lnTo>
                      <a:pt x="1427" y="436"/>
                    </a:lnTo>
                    <a:lnTo>
                      <a:pt x="1442" y="448"/>
                    </a:lnTo>
                    <a:lnTo>
                      <a:pt x="1456" y="462"/>
                    </a:lnTo>
                    <a:lnTo>
                      <a:pt x="1469" y="474"/>
                    </a:lnTo>
                    <a:lnTo>
                      <a:pt x="1477" y="488"/>
                    </a:lnTo>
                    <a:lnTo>
                      <a:pt x="1475" y="483"/>
                    </a:lnTo>
                    <a:lnTo>
                      <a:pt x="1473" y="469"/>
                    </a:lnTo>
                    <a:lnTo>
                      <a:pt x="1471" y="449"/>
                    </a:lnTo>
                    <a:lnTo>
                      <a:pt x="1470" y="424"/>
                    </a:lnTo>
                    <a:lnTo>
                      <a:pt x="1469" y="393"/>
                    </a:lnTo>
                    <a:lnTo>
                      <a:pt x="1470" y="358"/>
                    </a:lnTo>
                    <a:lnTo>
                      <a:pt x="1476" y="319"/>
                    </a:lnTo>
                    <a:lnTo>
                      <a:pt x="1486" y="280"/>
                    </a:lnTo>
                    <a:lnTo>
                      <a:pt x="1501" y="237"/>
                    </a:lnTo>
                    <a:lnTo>
                      <a:pt x="1522" y="196"/>
                    </a:lnTo>
                    <a:lnTo>
                      <a:pt x="1549" y="154"/>
                    </a:lnTo>
                    <a:lnTo>
                      <a:pt x="1586" y="117"/>
                    </a:lnTo>
                    <a:lnTo>
                      <a:pt x="1630" y="80"/>
                    </a:lnTo>
                    <a:lnTo>
                      <a:pt x="1685" y="47"/>
                    </a:lnTo>
                    <a:lnTo>
                      <a:pt x="1750" y="21"/>
                    </a:lnTo>
                    <a:lnTo>
                      <a:pt x="1829" y="0"/>
                    </a:lnTo>
                    <a:lnTo>
                      <a:pt x="1831" y="17"/>
                    </a:lnTo>
                    <a:lnTo>
                      <a:pt x="1828" y="17"/>
                    </a:lnTo>
                    <a:lnTo>
                      <a:pt x="1819" y="19"/>
                    </a:lnTo>
                    <a:lnTo>
                      <a:pt x="1806" y="22"/>
                    </a:lnTo>
                    <a:lnTo>
                      <a:pt x="1790" y="27"/>
                    </a:lnTo>
                    <a:lnTo>
                      <a:pt x="1769" y="33"/>
                    </a:lnTo>
                    <a:lnTo>
                      <a:pt x="1747" y="42"/>
                    </a:lnTo>
                    <a:lnTo>
                      <a:pt x="1722" y="51"/>
                    </a:lnTo>
                    <a:lnTo>
                      <a:pt x="1697" y="66"/>
                    </a:lnTo>
                    <a:lnTo>
                      <a:pt x="1670" y="80"/>
                    </a:lnTo>
                    <a:lnTo>
                      <a:pt x="1643" y="98"/>
                    </a:lnTo>
                    <a:lnTo>
                      <a:pt x="1618" y="118"/>
                    </a:lnTo>
                    <a:lnTo>
                      <a:pt x="1593" y="142"/>
                    </a:lnTo>
                    <a:lnTo>
                      <a:pt x="1570" y="169"/>
                    </a:lnTo>
                    <a:lnTo>
                      <a:pt x="1550" y="199"/>
                    </a:lnTo>
                    <a:lnTo>
                      <a:pt x="1534" y="232"/>
                    </a:lnTo>
                    <a:lnTo>
                      <a:pt x="1523" y="269"/>
                    </a:lnTo>
                    <a:lnTo>
                      <a:pt x="1581" y="594"/>
                    </a:lnTo>
                    <a:lnTo>
                      <a:pt x="1581" y="595"/>
                    </a:lnTo>
                    <a:lnTo>
                      <a:pt x="1584" y="600"/>
                    </a:lnTo>
                    <a:lnTo>
                      <a:pt x="1588" y="604"/>
                    </a:lnTo>
                    <a:lnTo>
                      <a:pt x="1596" y="614"/>
                    </a:lnTo>
                    <a:lnTo>
                      <a:pt x="1603" y="623"/>
                    </a:lnTo>
                    <a:lnTo>
                      <a:pt x="1613" y="634"/>
                    </a:lnTo>
                    <a:lnTo>
                      <a:pt x="1626" y="646"/>
                    </a:lnTo>
                    <a:lnTo>
                      <a:pt x="1641" y="660"/>
                    </a:lnTo>
                    <a:lnTo>
                      <a:pt x="1655" y="672"/>
                    </a:lnTo>
                    <a:lnTo>
                      <a:pt x="1674" y="684"/>
                    </a:lnTo>
                    <a:lnTo>
                      <a:pt x="1694" y="695"/>
                    </a:lnTo>
                    <a:lnTo>
                      <a:pt x="1716" y="707"/>
                    </a:lnTo>
                    <a:lnTo>
                      <a:pt x="1739" y="716"/>
                    </a:lnTo>
                    <a:lnTo>
                      <a:pt x="1766" y="725"/>
                    </a:lnTo>
                    <a:lnTo>
                      <a:pt x="1792" y="731"/>
                    </a:lnTo>
                    <a:lnTo>
                      <a:pt x="1823" y="736"/>
                    </a:lnTo>
                    <a:lnTo>
                      <a:pt x="2022" y="709"/>
                    </a:lnTo>
                    <a:lnTo>
                      <a:pt x="2022" y="708"/>
                    </a:lnTo>
                    <a:lnTo>
                      <a:pt x="2026" y="708"/>
                    </a:lnTo>
                    <a:lnTo>
                      <a:pt x="2029" y="706"/>
                    </a:lnTo>
                    <a:lnTo>
                      <a:pt x="2035" y="705"/>
                    </a:lnTo>
                    <a:lnTo>
                      <a:pt x="2040" y="702"/>
                    </a:lnTo>
                    <a:lnTo>
                      <a:pt x="2048" y="698"/>
                    </a:lnTo>
                    <a:lnTo>
                      <a:pt x="2054" y="696"/>
                    </a:lnTo>
                    <a:lnTo>
                      <a:pt x="2064" y="694"/>
                    </a:lnTo>
                    <a:lnTo>
                      <a:pt x="2072" y="688"/>
                    </a:lnTo>
                    <a:lnTo>
                      <a:pt x="2080" y="685"/>
                    </a:lnTo>
                    <a:lnTo>
                      <a:pt x="2088" y="681"/>
                    </a:lnTo>
                    <a:lnTo>
                      <a:pt x="2096" y="676"/>
                    </a:lnTo>
                    <a:lnTo>
                      <a:pt x="2102" y="672"/>
                    </a:lnTo>
                    <a:lnTo>
                      <a:pt x="2110" y="667"/>
                    </a:lnTo>
                    <a:lnTo>
                      <a:pt x="2114" y="662"/>
                    </a:lnTo>
                    <a:lnTo>
                      <a:pt x="2120" y="658"/>
                    </a:lnTo>
                    <a:lnTo>
                      <a:pt x="2252" y="534"/>
                    </a:lnTo>
                    <a:lnTo>
                      <a:pt x="2252" y="532"/>
                    </a:lnTo>
                    <a:lnTo>
                      <a:pt x="2256" y="530"/>
                    </a:lnTo>
                    <a:lnTo>
                      <a:pt x="2258" y="526"/>
                    </a:lnTo>
                    <a:lnTo>
                      <a:pt x="2265" y="521"/>
                    </a:lnTo>
                    <a:lnTo>
                      <a:pt x="2270" y="514"/>
                    </a:lnTo>
                    <a:lnTo>
                      <a:pt x="2278" y="506"/>
                    </a:lnTo>
                    <a:lnTo>
                      <a:pt x="2283" y="496"/>
                    </a:lnTo>
                    <a:lnTo>
                      <a:pt x="2292" y="486"/>
                    </a:lnTo>
                    <a:lnTo>
                      <a:pt x="2298" y="473"/>
                    </a:lnTo>
                    <a:lnTo>
                      <a:pt x="2304" y="457"/>
                    </a:lnTo>
                    <a:lnTo>
                      <a:pt x="2310" y="442"/>
                    </a:lnTo>
                    <a:lnTo>
                      <a:pt x="2315" y="424"/>
                    </a:lnTo>
                    <a:lnTo>
                      <a:pt x="2316" y="404"/>
                    </a:lnTo>
                    <a:lnTo>
                      <a:pt x="2319" y="383"/>
                    </a:lnTo>
                    <a:lnTo>
                      <a:pt x="2319" y="361"/>
                    </a:lnTo>
                    <a:lnTo>
                      <a:pt x="2316" y="338"/>
                    </a:lnTo>
                    <a:lnTo>
                      <a:pt x="2342" y="368"/>
                    </a:lnTo>
                    <a:lnTo>
                      <a:pt x="2342" y="369"/>
                    </a:lnTo>
                    <a:lnTo>
                      <a:pt x="2342" y="372"/>
                    </a:lnTo>
                    <a:lnTo>
                      <a:pt x="2342" y="379"/>
                    </a:lnTo>
                    <a:lnTo>
                      <a:pt x="2342" y="389"/>
                    </a:lnTo>
                    <a:lnTo>
                      <a:pt x="2341" y="400"/>
                    </a:lnTo>
                    <a:lnTo>
                      <a:pt x="2341" y="412"/>
                    </a:lnTo>
                    <a:lnTo>
                      <a:pt x="2339" y="425"/>
                    </a:lnTo>
                    <a:lnTo>
                      <a:pt x="2339" y="441"/>
                    </a:lnTo>
                    <a:lnTo>
                      <a:pt x="2334" y="454"/>
                    </a:lnTo>
                    <a:lnTo>
                      <a:pt x="2331" y="468"/>
                    </a:lnTo>
                    <a:lnTo>
                      <a:pt x="2326" y="483"/>
                    </a:lnTo>
                    <a:lnTo>
                      <a:pt x="2321" y="497"/>
                    </a:lnTo>
                    <a:lnTo>
                      <a:pt x="2314" y="509"/>
                    </a:lnTo>
                    <a:lnTo>
                      <a:pt x="2305" y="521"/>
                    </a:lnTo>
                    <a:lnTo>
                      <a:pt x="2295" y="530"/>
                    </a:lnTo>
                    <a:lnTo>
                      <a:pt x="2286" y="539"/>
                    </a:lnTo>
                    <a:lnTo>
                      <a:pt x="2137" y="663"/>
                    </a:lnTo>
                    <a:lnTo>
                      <a:pt x="2136" y="664"/>
                    </a:lnTo>
                    <a:lnTo>
                      <a:pt x="2134" y="669"/>
                    </a:lnTo>
                    <a:lnTo>
                      <a:pt x="2130" y="676"/>
                    </a:lnTo>
                    <a:lnTo>
                      <a:pt x="2122" y="685"/>
                    </a:lnTo>
                    <a:lnTo>
                      <a:pt x="2116" y="689"/>
                    </a:lnTo>
                    <a:lnTo>
                      <a:pt x="2110" y="694"/>
                    </a:lnTo>
                    <a:lnTo>
                      <a:pt x="2103" y="697"/>
                    </a:lnTo>
                    <a:lnTo>
                      <a:pt x="2095" y="703"/>
                    </a:lnTo>
                    <a:lnTo>
                      <a:pt x="2085" y="707"/>
                    </a:lnTo>
                    <a:lnTo>
                      <a:pt x="2074" y="710"/>
                    </a:lnTo>
                    <a:lnTo>
                      <a:pt x="2061" y="714"/>
                    </a:lnTo>
                    <a:lnTo>
                      <a:pt x="2048" y="718"/>
                    </a:lnTo>
                    <a:lnTo>
                      <a:pt x="1944" y="731"/>
                    </a:lnTo>
                    <a:lnTo>
                      <a:pt x="1894" y="754"/>
                    </a:lnTo>
                    <a:lnTo>
                      <a:pt x="1875" y="775"/>
                    </a:lnTo>
                    <a:lnTo>
                      <a:pt x="187" y="302"/>
                    </a:lnTo>
                    <a:lnTo>
                      <a:pt x="185" y="302"/>
                    </a:lnTo>
                    <a:lnTo>
                      <a:pt x="180" y="300"/>
                    </a:lnTo>
                    <a:lnTo>
                      <a:pt x="172" y="297"/>
                    </a:lnTo>
                    <a:lnTo>
                      <a:pt x="163" y="292"/>
                    </a:lnTo>
                    <a:lnTo>
                      <a:pt x="151" y="287"/>
                    </a:lnTo>
                    <a:lnTo>
                      <a:pt x="138" y="280"/>
                    </a:lnTo>
                    <a:lnTo>
                      <a:pt x="123" y="274"/>
                    </a:lnTo>
                    <a:lnTo>
                      <a:pt x="110" y="266"/>
                    </a:lnTo>
                    <a:lnTo>
                      <a:pt x="93" y="256"/>
                    </a:lnTo>
                    <a:lnTo>
                      <a:pt x="78" y="245"/>
                    </a:lnTo>
                    <a:lnTo>
                      <a:pt x="63" y="232"/>
                    </a:lnTo>
                    <a:lnTo>
                      <a:pt x="50" y="220"/>
                    </a:lnTo>
                    <a:lnTo>
                      <a:pt x="36" y="203"/>
                    </a:lnTo>
                    <a:lnTo>
                      <a:pt x="25" y="187"/>
                    </a:lnTo>
                    <a:lnTo>
                      <a:pt x="15" y="170"/>
                    </a:lnTo>
                    <a:lnTo>
                      <a:pt x="8" y="152"/>
                    </a:lnTo>
                    <a:lnTo>
                      <a:pt x="3" y="133"/>
                    </a:lnTo>
                    <a:lnTo>
                      <a:pt x="0" y="116"/>
                    </a:lnTo>
                    <a:lnTo>
                      <a:pt x="0" y="99"/>
                    </a:lnTo>
                    <a:lnTo>
                      <a:pt x="5" y="85"/>
                    </a:lnTo>
                    <a:lnTo>
                      <a:pt x="9" y="70"/>
                    </a:lnTo>
                    <a:lnTo>
                      <a:pt x="16" y="58"/>
                    </a:lnTo>
                    <a:lnTo>
                      <a:pt x="23" y="46"/>
                    </a:lnTo>
                    <a:lnTo>
                      <a:pt x="31" y="36"/>
                    </a:lnTo>
                    <a:lnTo>
                      <a:pt x="40" y="26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8"/>
                    </a:lnTo>
                    <a:lnTo>
                      <a:pt x="69" y="3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6" name="Freeform 14"/>
              <p:cNvSpPr>
                <a:spLocks/>
              </p:cNvSpPr>
              <p:nvPr/>
            </p:nvSpPr>
            <p:spPr bwMode="auto">
              <a:xfrm>
                <a:off x="1374" y="3326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7" name="Freeform 15"/>
              <p:cNvSpPr>
                <a:spLocks/>
              </p:cNvSpPr>
              <p:nvPr/>
            </p:nvSpPr>
            <p:spPr bwMode="auto">
              <a:xfrm>
                <a:off x="380" y="3284"/>
                <a:ext cx="525" cy="142"/>
              </a:xfrm>
              <a:custGeom>
                <a:avLst/>
                <a:gdLst>
                  <a:gd name="T0" fmla="*/ 0 w 1050"/>
                  <a:gd name="T1" fmla="*/ 2 h 283"/>
                  <a:gd name="T2" fmla="*/ 0 w 1050"/>
                  <a:gd name="T3" fmla="*/ 2 h 283"/>
                  <a:gd name="T4" fmla="*/ 1 w 1050"/>
                  <a:gd name="T5" fmla="*/ 2 h 283"/>
                  <a:gd name="T6" fmla="*/ 1 w 1050"/>
                  <a:gd name="T7" fmla="*/ 2 h 283"/>
                  <a:gd name="T8" fmla="*/ 1 w 1050"/>
                  <a:gd name="T9" fmla="*/ 2 h 283"/>
                  <a:gd name="T10" fmla="*/ 1 w 1050"/>
                  <a:gd name="T11" fmla="*/ 1 h 283"/>
                  <a:gd name="T12" fmla="*/ 1 w 1050"/>
                  <a:gd name="T13" fmla="*/ 1 h 283"/>
                  <a:gd name="T14" fmla="*/ 1 w 1050"/>
                  <a:gd name="T15" fmla="*/ 1 h 283"/>
                  <a:gd name="T16" fmla="*/ 1 w 1050"/>
                  <a:gd name="T17" fmla="*/ 1 h 283"/>
                  <a:gd name="T18" fmla="*/ 1 w 1050"/>
                  <a:gd name="T19" fmla="*/ 1 h 283"/>
                  <a:gd name="T20" fmla="*/ 1 w 1050"/>
                  <a:gd name="T21" fmla="*/ 1 h 283"/>
                  <a:gd name="T22" fmla="*/ 1 w 1050"/>
                  <a:gd name="T23" fmla="*/ 1 h 283"/>
                  <a:gd name="T24" fmla="*/ 1 w 1050"/>
                  <a:gd name="T25" fmla="*/ 1 h 283"/>
                  <a:gd name="T26" fmla="*/ 1 w 1050"/>
                  <a:gd name="T27" fmla="*/ 1 h 283"/>
                  <a:gd name="T28" fmla="*/ 1 w 1050"/>
                  <a:gd name="T29" fmla="*/ 1 h 283"/>
                  <a:gd name="T30" fmla="*/ 1 w 1050"/>
                  <a:gd name="T31" fmla="*/ 1 h 283"/>
                  <a:gd name="T32" fmla="*/ 1 w 1050"/>
                  <a:gd name="T33" fmla="*/ 1 h 283"/>
                  <a:gd name="T34" fmla="*/ 1 w 1050"/>
                  <a:gd name="T35" fmla="*/ 1 h 283"/>
                  <a:gd name="T36" fmla="*/ 1 w 1050"/>
                  <a:gd name="T37" fmla="*/ 1 h 283"/>
                  <a:gd name="T38" fmla="*/ 1 w 1050"/>
                  <a:gd name="T39" fmla="*/ 1 h 283"/>
                  <a:gd name="T40" fmla="*/ 2 w 1050"/>
                  <a:gd name="T41" fmla="*/ 1 h 283"/>
                  <a:gd name="T42" fmla="*/ 2 w 1050"/>
                  <a:gd name="T43" fmla="*/ 1 h 283"/>
                  <a:gd name="T44" fmla="*/ 3 w 1050"/>
                  <a:gd name="T45" fmla="*/ 1 h 283"/>
                  <a:gd name="T46" fmla="*/ 2 w 1050"/>
                  <a:gd name="T47" fmla="*/ 1 h 283"/>
                  <a:gd name="T48" fmla="*/ 3 w 1050"/>
                  <a:gd name="T49" fmla="*/ 1 h 283"/>
                  <a:gd name="T50" fmla="*/ 3 w 1050"/>
                  <a:gd name="T51" fmla="*/ 1 h 283"/>
                  <a:gd name="T52" fmla="*/ 4 w 1050"/>
                  <a:gd name="T53" fmla="*/ 1 h 283"/>
                  <a:gd name="T54" fmla="*/ 4 w 1050"/>
                  <a:gd name="T55" fmla="*/ 1 h 283"/>
                  <a:gd name="T56" fmla="*/ 4 w 1050"/>
                  <a:gd name="T57" fmla="*/ 0 h 283"/>
                  <a:gd name="T58" fmla="*/ 4 w 1050"/>
                  <a:gd name="T59" fmla="*/ 1 h 283"/>
                  <a:gd name="T60" fmla="*/ 0 w 1050"/>
                  <a:gd name="T61" fmla="*/ 2 h 283"/>
                  <a:gd name="T62" fmla="*/ 0 w 1050"/>
                  <a:gd name="T63" fmla="*/ 2 h 2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50"/>
                  <a:gd name="T97" fmla="*/ 0 h 283"/>
                  <a:gd name="T98" fmla="*/ 1050 w 1050"/>
                  <a:gd name="T99" fmla="*/ 283 h 2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50" h="283">
                    <a:moveTo>
                      <a:pt x="0" y="283"/>
                    </a:moveTo>
                    <a:lnTo>
                      <a:pt x="0" y="281"/>
                    </a:lnTo>
                    <a:lnTo>
                      <a:pt x="4" y="277"/>
                    </a:lnTo>
                    <a:lnTo>
                      <a:pt x="10" y="271"/>
                    </a:lnTo>
                    <a:lnTo>
                      <a:pt x="16" y="264"/>
                    </a:lnTo>
                    <a:lnTo>
                      <a:pt x="24" y="254"/>
                    </a:lnTo>
                    <a:lnTo>
                      <a:pt x="34" y="244"/>
                    </a:lnTo>
                    <a:lnTo>
                      <a:pt x="45" y="233"/>
                    </a:lnTo>
                    <a:lnTo>
                      <a:pt x="56" y="223"/>
                    </a:lnTo>
                    <a:lnTo>
                      <a:pt x="68" y="211"/>
                    </a:lnTo>
                    <a:lnTo>
                      <a:pt x="82" y="201"/>
                    </a:lnTo>
                    <a:lnTo>
                      <a:pt x="95" y="190"/>
                    </a:lnTo>
                    <a:lnTo>
                      <a:pt x="109" y="182"/>
                    </a:lnTo>
                    <a:lnTo>
                      <a:pt x="121" y="173"/>
                    </a:lnTo>
                    <a:lnTo>
                      <a:pt x="135" y="168"/>
                    </a:lnTo>
                    <a:lnTo>
                      <a:pt x="147" y="164"/>
                    </a:lnTo>
                    <a:lnTo>
                      <a:pt x="159" y="163"/>
                    </a:lnTo>
                    <a:lnTo>
                      <a:pt x="103" y="226"/>
                    </a:lnTo>
                    <a:lnTo>
                      <a:pt x="351" y="115"/>
                    </a:lnTo>
                    <a:lnTo>
                      <a:pt x="294" y="171"/>
                    </a:lnTo>
                    <a:lnTo>
                      <a:pt x="506" y="98"/>
                    </a:lnTo>
                    <a:lnTo>
                      <a:pt x="437" y="158"/>
                    </a:lnTo>
                    <a:lnTo>
                      <a:pt x="647" y="63"/>
                    </a:lnTo>
                    <a:lnTo>
                      <a:pt x="586" y="131"/>
                    </a:lnTo>
                    <a:lnTo>
                      <a:pt x="801" y="33"/>
                    </a:lnTo>
                    <a:lnTo>
                      <a:pt x="742" y="103"/>
                    </a:lnTo>
                    <a:lnTo>
                      <a:pt x="945" y="16"/>
                    </a:lnTo>
                    <a:lnTo>
                      <a:pt x="898" y="84"/>
                    </a:lnTo>
                    <a:lnTo>
                      <a:pt x="1050" y="0"/>
                    </a:lnTo>
                    <a:lnTo>
                      <a:pt x="1031" y="56"/>
                    </a:ln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8" name="Freeform 16"/>
              <p:cNvSpPr>
                <a:spLocks/>
              </p:cNvSpPr>
              <p:nvPr/>
            </p:nvSpPr>
            <p:spPr bwMode="auto">
              <a:xfrm>
                <a:off x="250" y="2855"/>
                <a:ext cx="941" cy="603"/>
              </a:xfrm>
              <a:custGeom>
                <a:avLst/>
                <a:gdLst>
                  <a:gd name="T0" fmla="*/ 2 w 1883"/>
                  <a:gd name="T1" fmla="*/ 0 h 1207"/>
                  <a:gd name="T2" fmla="*/ 2 w 1883"/>
                  <a:gd name="T3" fmla="*/ 0 h 1207"/>
                  <a:gd name="T4" fmla="*/ 2 w 1883"/>
                  <a:gd name="T5" fmla="*/ 0 h 1207"/>
                  <a:gd name="T6" fmla="*/ 0 w 1883"/>
                  <a:gd name="T7" fmla="*/ 1 h 1207"/>
                  <a:gd name="T8" fmla="*/ 0 w 1883"/>
                  <a:gd name="T9" fmla="*/ 1 h 1207"/>
                  <a:gd name="T10" fmla="*/ 0 w 1883"/>
                  <a:gd name="T11" fmla="*/ 2 h 1207"/>
                  <a:gd name="T12" fmla="*/ 3 w 1883"/>
                  <a:gd name="T13" fmla="*/ 2 h 1207"/>
                  <a:gd name="T14" fmla="*/ 4 w 1883"/>
                  <a:gd name="T15" fmla="*/ 3 h 1207"/>
                  <a:gd name="T16" fmla="*/ 3 w 1883"/>
                  <a:gd name="T17" fmla="*/ 3 h 1207"/>
                  <a:gd name="T18" fmla="*/ 2 w 1883"/>
                  <a:gd name="T19" fmla="*/ 3 h 1207"/>
                  <a:gd name="T20" fmla="*/ 1 w 1883"/>
                  <a:gd name="T21" fmla="*/ 3 h 1207"/>
                  <a:gd name="T22" fmla="*/ 0 w 1883"/>
                  <a:gd name="T23" fmla="*/ 3 h 1207"/>
                  <a:gd name="T24" fmla="*/ 0 w 1883"/>
                  <a:gd name="T25" fmla="*/ 4 h 1207"/>
                  <a:gd name="T26" fmla="*/ 0 w 1883"/>
                  <a:gd name="T27" fmla="*/ 4 h 1207"/>
                  <a:gd name="T28" fmla="*/ 1 w 1883"/>
                  <a:gd name="T29" fmla="*/ 3 h 1207"/>
                  <a:gd name="T30" fmla="*/ 3 w 1883"/>
                  <a:gd name="T31" fmla="*/ 3 h 1207"/>
                  <a:gd name="T32" fmla="*/ 4 w 1883"/>
                  <a:gd name="T33" fmla="*/ 3 h 1207"/>
                  <a:gd name="T34" fmla="*/ 3 w 1883"/>
                  <a:gd name="T35" fmla="*/ 2 h 1207"/>
                  <a:gd name="T36" fmla="*/ 2 w 1883"/>
                  <a:gd name="T37" fmla="*/ 2 h 1207"/>
                  <a:gd name="T38" fmla="*/ 1 w 1883"/>
                  <a:gd name="T39" fmla="*/ 2 h 1207"/>
                  <a:gd name="T40" fmla="*/ 0 w 1883"/>
                  <a:gd name="T41" fmla="*/ 2 h 1207"/>
                  <a:gd name="T42" fmla="*/ 0 w 1883"/>
                  <a:gd name="T43" fmla="*/ 1 h 1207"/>
                  <a:gd name="T44" fmla="*/ 0 w 1883"/>
                  <a:gd name="T45" fmla="*/ 1 h 1207"/>
                  <a:gd name="T46" fmla="*/ 2 w 1883"/>
                  <a:gd name="T47" fmla="*/ 1 h 1207"/>
                  <a:gd name="T48" fmla="*/ 2 w 1883"/>
                  <a:gd name="T49" fmla="*/ 0 h 1207"/>
                  <a:gd name="T50" fmla="*/ 3 w 1883"/>
                  <a:gd name="T51" fmla="*/ 0 h 1207"/>
                  <a:gd name="T52" fmla="*/ 2 w 1883"/>
                  <a:gd name="T53" fmla="*/ 0 h 1207"/>
                  <a:gd name="T54" fmla="*/ 0 w 1883"/>
                  <a:gd name="T55" fmla="*/ 0 h 1207"/>
                  <a:gd name="T56" fmla="*/ 2 w 1883"/>
                  <a:gd name="T57" fmla="*/ 0 h 1207"/>
                  <a:gd name="T58" fmla="*/ 3 w 1883"/>
                  <a:gd name="T59" fmla="*/ 0 h 1207"/>
                  <a:gd name="T60" fmla="*/ 2 w 1883"/>
                  <a:gd name="T61" fmla="*/ 0 h 1207"/>
                  <a:gd name="T62" fmla="*/ 1 w 1883"/>
                  <a:gd name="T63" fmla="*/ 1 h 1207"/>
                  <a:gd name="T64" fmla="*/ 1 w 1883"/>
                  <a:gd name="T65" fmla="*/ 1 h 1207"/>
                  <a:gd name="T66" fmla="*/ 0 w 1883"/>
                  <a:gd name="T67" fmla="*/ 1 h 1207"/>
                  <a:gd name="T68" fmla="*/ 0 w 1883"/>
                  <a:gd name="T69" fmla="*/ 2 h 1207"/>
                  <a:gd name="T70" fmla="*/ 3 w 1883"/>
                  <a:gd name="T71" fmla="*/ 2 h 1207"/>
                  <a:gd name="T72" fmla="*/ 4 w 1883"/>
                  <a:gd name="T73" fmla="*/ 2 h 1207"/>
                  <a:gd name="T74" fmla="*/ 5 w 1883"/>
                  <a:gd name="T75" fmla="*/ 3 h 1207"/>
                  <a:gd name="T76" fmla="*/ 5 w 1883"/>
                  <a:gd name="T77" fmla="*/ 3 h 1207"/>
                  <a:gd name="T78" fmla="*/ 4 w 1883"/>
                  <a:gd name="T79" fmla="*/ 3 h 1207"/>
                  <a:gd name="T80" fmla="*/ 0 w 1883"/>
                  <a:gd name="T81" fmla="*/ 4 h 1207"/>
                  <a:gd name="T82" fmla="*/ 1 w 1883"/>
                  <a:gd name="T83" fmla="*/ 4 h 1207"/>
                  <a:gd name="T84" fmla="*/ 4 w 1883"/>
                  <a:gd name="T85" fmla="*/ 4 h 1207"/>
                  <a:gd name="T86" fmla="*/ 5 w 1883"/>
                  <a:gd name="T87" fmla="*/ 4 h 1207"/>
                  <a:gd name="T88" fmla="*/ 3 w 1883"/>
                  <a:gd name="T89" fmla="*/ 4 h 1207"/>
                  <a:gd name="T90" fmla="*/ 1 w 1883"/>
                  <a:gd name="T91" fmla="*/ 4 h 1207"/>
                  <a:gd name="T92" fmla="*/ 1 w 1883"/>
                  <a:gd name="T93" fmla="*/ 4 h 1207"/>
                  <a:gd name="T94" fmla="*/ 4 w 1883"/>
                  <a:gd name="T95" fmla="*/ 3 h 1207"/>
                  <a:gd name="T96" fmla="*/ 5 w 1883"/>
                  <a:gd name="T97" fmla="*/ 3 h 1207"/>
                  <a:gd name="T98" fmla="*/ 4 w 1883"/>
                  <a:gd name="T99" fmla="*/ 2 h 1207"/>
                  <a:gd name="T100" fmla="*/ 4 w 1883"/>
                  <a:gd name="T101" fmla="*/ 2 h 1207"/>
                  <a:gd name="T102" fmla="*/ 3 w 1883"/>
                  <a:gd name="T103" fmla="*/ 2 h 1207"/>
                  <a:gd name="T104" fmla="*/ 1 w 1883"/>
                  <a:gd name="T105" fmla="*/ 2 h 1207"/>
                  <a:gd name="T106" fmla="*/ 0 w 1883"/>
                  <a:gd name="T107" fmla="*/ 2 h 1207"/>
                  <a:gd name="T108" fmla="*/ 0 w 1883"/>
                  <a:gd name="T109" fmla="*/ 1 h 1207"/>
                  <a:gd name="T110" fmla="*/ 1 w 1883"/>
                  <a:gd name="T111" fmla="*/ 1 h 1207"/>
                  <a:gd name="T112" fmla="*/ 1 w 1883"/>
                  <a:gd name="T113" fmla="*/ 1 h 1207"/>
                  <a:gd name="T114" fmla="*/ 2 w 1883"/>
                  <a:gd name="T115" fmla="*/ 1 h 1207"/>
                  <a:gd name="T116" fmla="*/ 3 w 1883"/>
                  <a:gd name="T117" fmla="*/ 0 h 1207"/>
                  <a:gd name="T118" fmla="*/ 3 w 1883"/>
                  <a:gd name="T119" fmla="*/ 0 h 1207"/>
                  <a:gd name="T120" fmla="*/ 2 w 1883"/>
                  <a:gd name="T121" fmla="*/ 0 h 1207"/>
                  <a:gd name="T122" fmla="*/ 2 w 1883"/>
                  <a:gd name="T123" fmla="*/ 0 h 1207"/>
                  <a:gd name="T124" fmla="*/ 0 w 1883"/>
                  <a:gd name="T125" fmla="*/ 0 h 12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3"/>
                  <a:gd name="T190" fmla="*/ 0 h 1207"/>
                  <a:gd name="T191" fmla="*/ 1883 w 1883"/>
                  <a:gd name="T192" fmla="*/ 1207 h 12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3" h="1207">
                    <a:moveTo>
                      <a:pt x="156" y="0"/>
                    </a:moveTo>
                    <a:lnTo>
                      <a:pt x="122" y="41"/>
                    </a:lnTo>
                    <a:lnTo>
                      <a:pt x="659" y="55"/>
                    </a:lnTo>
                    <a:lnTo>
                      <a:pt x="663" y="55"/>
                    </a:lnTo>
                    <a:lnTo>
                      <a:pt x="669" y="55"/>
                    </a:lnTo>
                    <a:lnTo>
                      <a:pt x="677" y="57"/>
                    </a:lnTo>
                    <a:lnTo>
                      <a:pt x="684" y="58"/>
                    </a:lnTo>
                    <a:lnTo>
                      <a:pt x="694" y="62"/>
                    </a:lnTo>
                    <a:lnTo>
                      <a:pt x="705" y="63"/>
                    </a:lnTo>
                    <a:lnTo>
                      <a:pt x="716" y="68"/>
                    </a:lnTo>
                    <a:lnTo>
                      <a:pt x="726" y="72"/>
                    </a:lnTo>
                    <a:lnTo>
                      <a:pt x="736" y="77"/>
                    </a:lnTo>
                    <a:lnTo>
                      <a:pt x="744" y="84"/>
                    </a:lnTo>
                    <a:lnTo>
                      <a:pt x="753" y="91"/>
                    </a:lnTo>
                    <a:lnTo>
                      <a:pt x="760" y="98"/>
                    </a:lnTo>
                    <a:lnTo>
                      <a:pt x="764" y="108"/>
                    </a:lnTo>
                    <a:lnTo>
                      <a:pt x="767" y="119"/>
                    </a:lnTo>
                    <a:lnTo>
                      <a:pt x="768" y="131"/>
                    </a:lnTo>
                    <a:lnTo>
                      <a:pt x="764" y="142"/>
                    </a:lnTo>
                    <a:lnTo>
                      <a:pt x="758" y="153"/>
                    </a:lnTo>
                    <a:lnTo>
                      <a:pt x="748" y="164"/>
                    </a:lnTo>
                    <a:lnTo>
                      <a:pt x="737" y="175"/>
                    </a:lnTo>
                    <a:lnTo>
                      <a:pt x="722" y="184"/>
                    </a:lnTo>
                    <a:lnTo>
                      <a:pt x="706" y="194"/>
                    </a:lnTo>
                    <a:lnTo>
                      <a:pt x="691" y="202"/>
                    </a:lnTo>
                    <a:lnTo>
                      <a:pt x="674" y="211"/>
                    </a:lnTo>
                    <a:lnTo>
                      <a:pt x="657" y="216"/>
                    </a:lnTo>
                    <a:lnTo>
                      <a:pt x="640" y="223"/>
                    </a:lnTo>
                    <a:lnTo>
                      <a:pt x="626" y="227"/>
                    </a:lnTo>
                    <a:lnTo>
                      <a:pt x="613" y="233"/>
                    </a:lnTo>
                    <a:lnTo>
                      <a:pt x="600" y="235"/>
                    </a:lnTo>
                    <a:lnTo>
                      <a:pt x="592" y="238"/>
                    </a:lnTo>
                    <a:lnTo>
                      <a:pt x="586" y="241"/>
                    </a:lnTo>
                    <a:lnTo>
                      <a:pt x="585" y="242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2" y="324"/>
                    </a:lnTo>
                    <a:lnTo>
                      <a:pt x="173" y="327"/>
                    </a:lnTo>
                    <a:lnTo>
                      <a:pt x="160" y="331"/>
                    </a:lnTo>
                    <a:lnTo>
                      <a:pt x="145" y="337"/>
                    </a:lnTo>
                    <a:lnTo>
                      <a:pt x="128" y="345"/>
                    </a:lnTo>
                    <a:lnTo>
                      <a:pt x="111" y="353"/>
                    </a:lnTo>
                    <a:lnTo>
                      <a:pt x="93" y="367"/>
                    </a:lnTo>
                    <a:lnTo>
                      <a:pt x="75" y="379"/>
                    </a:lnTo>
                    <a:lnTo>
                      <a:pt x="56" y="394"/>
                    </a:lnTo>
                    <a:lnTo>
                      <a:pt x="41" y="411"/>
                    </a:lnTo>
                    <a:lnTo>
                      <a:pt x="27" y="432"/>
                    </a:lnTo>
                    <a:lnTo>
                      <a:pt x="14" y="453"/>
                    </a:lnTo>
                    <a:lnTo>
                      <a:pt x="6" y="477"/>
                    </a:lnTo>
                    <a:lnTo>
                      <a:pt x="0" y="503"/>
                    </a:lnTo>
                    <a:lnTo>
                      <a:pt x="0" y="534"/>
                    </a:lnTo>
                    <a:lnTo>
                      <a:pt x="6" y="560"/>
                    </a:lnTo>
                    <a:lnTo>
                      <a:pt x="20" y="586"/>
                    </a:lnTo>
                    <a:lnTo>
                      <a:pt x="42" y="606"/>
                    </a:lnTo>
                    <a:lnTo>
                      <a:pt x="70" y="624"/>
                    </a:lnTo>
                    <a:lnTo>
                      <a:pt x="102" y="640"/>
                    </a:lnTo>
                    <a:lnTo>
                      <a:pt x="138" y="652"/>
                    </a:lnTo>
                    <a:lnTo>
                      <a:pt x="177" y="661"/>
                    </a:lnTo>
                    <a:lnTo>
                      <a:pt x="217" y="670"/>
                    </a:lnTo>
                    <a:lnTo>
                      <a:pt x="255" y="675"/>
                    </a:lnTo>
                    <a:lnTo>
                      <a:pt x="294" y="679"/>
                    </a:lnTo>
                    <a:lnTo>
                      <a:pt x="330" y="681"/>
                    </a:lnTo>
                    <a:lnTo>
                      <a:pt x="363" y="683"/>
                    </a:lnTo>
                    <a:lnTo>
                      <a:pt x="389" y="683"/>
                    </a:lnTo>
                    <a:lnTo>
                      <a:pt x="410" y="684"/>
                    </a:lnTo>
                    <a:lnTo>
                      <a:pt x="425" y="684"/>
                    </a:lnTo>
                    <a:lnTo>
                      <a:pt x="430" y="685"/>
                    </a:lnTo>
                    <a:lnTo>
                      <a:pt x="930" y="736"/>
                    </a:lnTo>
                    <a:lnTo>
                      <a:pt x="932" y="736"/>
                    </a:lnTo>
                    <a:lnTo>
                      <a:pt x="938" y="737"/>
                    </a:lnTo>
                    <a:lnTo>
                      <a:pt x="946" y="739"/>
                    </a:lnTo>
                    <a:lnTo>
                      <a:pt x="960" y="744"/>
                    </a:lnTo>
                    <a:lnTo>
                      <a:pt x="974" y="746"/>
                    </a:lnTo>
                    <a:lnTo>
                      <a:pt x="989" y="751"/>
                    </a:lnTo>
                    <a:lnTo>
                      <a:pt x="1005" y="756"/>
                    </a:lnTo>
                    <a:lnTo>
                      <a:pt x="1023" y="764"/>
                    </a:lnTo>
                    <a:lnTo>
                      <a:pt x="1037" y="769"/>
                    </a:lnTo>
                    <a:lnTo>
                      <a:pt x="1050" y="776"/>
                    </a:lnTo>
                    <a:lnTo>
                      <a:pt x="1061" y="782"/>
                    </a:lnTo>
                    <a:lnTo>
                      <a:pt x="1070" y="791"/>
                    </a:lnTo>
                    <a:lnTo>
                      <a:pt x="1072" y="799"/>
                    </a:lnTo>
                    <a:lnTo>
                      <a:pt x="1072" y="807"/>
                    </a:lnTo>
                    <a:lnTo>
                      <a:pt x="1067" y="816"/>
                    </a:lnTo>
                    <a:lnTo>
                      <a:pt x="1057" y="826"/>
                    </a:lnTo>
                    <a:lnTo>
                      <a:pt x="1037" y="833"/>
                    </a:lnTo>
                    <a:lnTo>
                      <a:pt x="1013" y="841"/>
                    </a:lnTo>
                    <a:lnTo>
                      <a:pt x="982" y="850"/>
                    </a:lnTo>
                    <a:lnTo>
                      <a:pt x="947" y="860"/>
                    </a:lnTo>
                    <a:lnTo>
                      <a:pt x="910" y="868"/>
                    </a:lnTo>
                    <a:lnTo>
                      <a:pt x="869" y="875"/>
                    </a:lnTo>
                    <a:lnTo>
                      <a:pt x="828" y="884"/>
                    </a:lnTo>
                    <a:lnTo>
                      <a:pt x="786" y="892"/>
                    </a:lnTo>
                    <a:lnTo>
                      <a:pt x="745" y="897"/>
                    </a:lnTo>
                    <a:lnTo>
                      <a:pt x="706" y="904"/>
                    </a:lnTo>
                    <a:lnTo>
                      <a:pt x="670" y="908"/>
                    </a:lnTo>
                    <a:lnTo>
                      <a:pt x="640" y="915"/>
                    </a:lnTo>
                    <a:lnTo>
                      <a:pt x="614" y="918"/>
                    </a:lnTo>
                    <a:lnTo>
                      <a:pt x="593" y="922"/>
                    </a:lnTo>
                    <a:lnTo>
                      <a:pt x="580" y="924"/>
                    </a:lnTo>
                    <a:lnTo>
                      <a:pt x="577" y="925"/>
                    </a:lnTo>
                    <a:lnTo>
                      <a:pt x="572" y="925"/>
                    </a:lnTo>
                    <a:lnTo>
                      <a:pt x="562" y="927"/>
                    </a:lnTo>
                    <a:lnTo>
                      <a:pt x="545" y="929"/>
                    </a:lnTo>
                    <a:lnTo>
                      <a:pt x="523" y="934"/>
                    </a:lnTo>
                    <a:lnTo>
                      <a:pt x="498" y="937"/>
                    </a:lnTo>
                    <a:lnTo>
                      <a:pt x="468" y="943"/>
                    </a:lnTo>
                    <a:lnTo>
                      <a:pt x="437" y="949"/>
                    </a:lnTo>
                    <a:lnTo>
                      <a:pt x="405" y="955"/>
                    </a:lnTo>
                    <a:lnTo>
                      <a:pt x="370" y="960"/>
                    </a:lnTo>
                    <a:lnTo>
                      <a:pt x="338" y="966"/>
                    </a:lnTo>
                    <a:lnTo>
                      <a:pt x="306" y="973"/>
                    </a:lnTo>
                    <a:lnTo>
                      <a:pt x="279" y="978"/>
                    </a:lnTo>
                    <a:lnTo>
                      <a:pt x="251" y="984"/>
                    </a:lnTo>
                    <a:lnTo>
                      <a:pt x="230" y="988"/>
                    </a:lnTo>
                    <a:lnTo>
                      <a:pt x="213" y="992"/>
                    </a:lnTo>
                    <a:lnTo>
                      <a:pt x="203" y="997"/>
                    </a:lnTo>
                    <a:lnTo>
                      <a:pt x="195" y="999"/>
                    </a:lnTo>
                    <a:lnTo>
                      <a:pt x="187" y="1001"/>
                    </a:lnTo>
                    <a:lnTo>
                      <a:pt x="179" y="1006"/>
                    </a:lnTo>
                    <a:lnTo>
                      <a:pt x="170" y="1011"/>
                    </a:lnTo>
                    <a:lnTo>
                      <a:pt x="161" y="1016"/>
                    </a:lnTo>
                    <a:lnTo>
                      <a:pt x="153" y="1022"/>
                    </a:lnTo>
                    <a:lnTo>
                      <a:pt x="144" y="1028"/>
                    </a:lnTo>
                    <a:lnTo>
                      <a:pt x="135" y="1035"/>
                    </a:lnTo>
                    <a:lnTo>
                      <a:pt x="126" y="1041"/>
                    </a:lnTo>
                    <a:lnTo>
                      <a:pt x="117" y="1047"/>
                    </a:lnTo>
                    <a:lnTo>
                      <a:pt x="110" y="1053"/>
                    </a:lnTo>
                    <a:lnTo>
                      <a:pt x="102" y="1060"/>
                    </a:lnTo>
                    <a:lnTo>
                      <a:pt x="94" y="1065"/>
                    </a:lnTo>
                    <a:lnTo>
                      <a:pt x="89" y="1071"/>
                    </a:lnTo>
                    <a:lnTo>
                      <a:pt x="82" y="1078"/>
                    </a:lnTo>
                    <a:lnTo>
                      <a:pt x="77" y="1083"/>
                    </a:lnTo>
                    <a:lnTo>
                      <a:pt x="80" y="1109"/>
                    </a:lnTo>
                    <a:lnTo>
                      <a:pt x="81" y="1104"/>
                    </a:lnTo>
                    <a:lnTo>
                      <a:pt x="89" y="1096"/>
                    </a:lnTo>
                    <a:lnTo>
                      <a:pt x="92" y="1090"/>
                    </a:lnTo>
                    <a:lnTo>
                      <a:pt x="98" y="1083"/>
                    </a:lnTo>
                    <a:lnTo>
                      <a:pt x="105" y="1077"/>
                    </a:lnTo>
                    <a:lnTo>
                      <a:pt x="114" y="1070"/>
                    </a:lnTo>
                    <a:lnTo>
                      <a:pt x="122" y="1060"/>
                    </a:lnTo>
                    <a:lnTo>
                      <a:pt x="133" y="1052"/>
                    </a:lnTo>
                    <a:lnTo>
                      <a:pt x="143" y="1044"/>
                    </a:lnTo>
                    <a:lnTo>
                      <a:pt x="156" y="1037"/>
                    </a:lnTo>
                    <a:lnTo>
                      <a:pt x="168" y="1029"/>
                    </a:lnTo>
                    <a:lnTo>
                      <a:pt x="181" y="1023"/>
                    </a:lnTo>
                    <a:lnTo>
                      <a:pt x="196" y="1016"/>
                    </a:lnTo>
                    <a:lnTo>
                      <a:pt x="212" y="1011"/>
                    </a:lnTo>
                    <a:lnTo>
                      <a:pt x="234" y="1005"/>
                    </a:lnTo>
                    <a:lnTo>
                      <a:pt x="270" y="998"/>
                    </a:lnTo>
                    <a:lnTo>
                      <a:pt x="316" y="988"/>
                    </a:lnTo>
                    <a:lnTo>
                      <a:pt x="373" y="977"/>
                    </a:lnTo>
                    <a:lnTo>
                      <a:pt x="433" y="965"/>
                    </a:lnTo>
                    <a:lnTo>
                      <a:pt x="501" y="954"/>
                    </a:lnTo>
                    <a:lnTo>
                      <a:pt x="572" y="941"/>
                    </a:lnTo>
                    <a:lnTo>
                      <a:pt x="645" y="928"/>
                    </a:lnTo>
                    <a:lnTo>
                      <a:pt x="714" y="915"/>
                    </a:lnTo>
                    <a:lnTo>
                      <a:pt x="783" y="903"/>
                    </a:lnTo>
                    <a:lnTo>
                      <a:pt x="846" y="891"/>
                    </a:lnTo>
                    <a:lnTo>
                      <a:pt x="903" y="882"/>
                    </a:lnTo>
                    <a:lnTo>
                      <a:pt x="952" y="872"/>
                    </a:lnTo>
                    <a:lnTo>
                      <a:pt x="991" y="865"/>
                    </a:lnTo>
                    <a:lnTo>
                      <a:pt x="1016" y="861"/>
                    </a:lnTo>
                    <a:lnTo>
                      <a:pt x="1029" y="859"/>
                    </a:lnTo>
                    <a:lnTo>
                      <a:pt x="1035" y="855"/>
                    </a:lnTo>
                    <a:lnTo>
                      <a:pt x="1041" y="852"/>
                    </a:lnTo>
                    <a:lnTo>
                      <a:pt x="1049" y="848"/>
                    </a:lnTo>
                    <a:lnTo>
                      <a:pt x="1059" y="843"/>
                    </a:lnTo>
                    <a:lnTo>
                      <a:pt x="1067" y="838"/>
                    </a:lnTo>
                    <a:lnTo>
                      <a:pt x="1076" y="831"/>
                    </a:lnTo>
                    <a:lnTo>
                      <a:pt x="1082" y="824"/>
                    </a:lnTo>
                    <a:lnTo>
                      <a:pt x="1088" y="817"/>
                    </a:lnTo>
                    <a:lnTo>
                      <a:pt x="1090" y="808"/>
                    </a:lnTo>
                    <a:lnTo>
                      <a:pt x="1089" y="799"/>
                    </a:lnTo>
                    <a:lnTo>
                      <a:pt x="1085" y="789"/>
                    </a:lnTo>
                    <a:lnTo>
                      <a:pt x="1077" y="780"/>
                    </a:lnTo>
                    <a:lnTo>
                      <a:pt x="1062" y="768"/>
                    </a:lnTo>
                    <a:lnTo>
                      <a:pt x="1045" y="758"/>
                    </a:lnTo>
                    <a:lnTo>
                      <a:pt x="1020" y="747"/>
                    </a:lnTo>
                    <a:lnTo>
                      <a:pt x="991" y="736"/>
                    </a:lnTo>
                    <a:lnTo>
                      <a:pt x="985" y="735"/>
                    </a:lnTo>
                    <a:lnTo>
                      <a:pt x="974" y="734"/>
                    </a:lnTo>
                    <a:lnTo>
                      <a:pt x="955" y="729"/>
                    </a:lnTo>
                    <a:lnTo>
                      <a:pt x="931" y="726"/>
                    </a:lnTo>
                    <a:lnTo>
                      <a:pt x="900" y="721"/>
                    </a:lnTo>
                    <a:lnTo>
                      <a:pt x="865" y="715"/>
                    </a:lnTo>
                    <a:lnTo>
                      <a:pt x="826" y="709"/>
                    </a:lnTo>
                    <a:lnTo>
                      <a:pt x="785" y="704"/>
                    </a:lnTo>
                    <a:lnTo>
                      <a:pt x="740" y="698"/>
                    </a:lnTo>
                    <a:lnTo>
                      <a:pt x="692" y="692"/>
                    </a:lnTo>
                    <a:lnTo>
                      <a:pt x="642" y="686"/>
                    </a:lnTo>
                    <a:lnTo>
                      <a:pt x="594" y="681"/>
                    </a:lnTo>
                    <a:lnTo>
                      <a:pt x="545" y="675"/>
                    </a:lnTo>
                    <a:lnTo>
                      <a:pt x="496" y="673"/>
                    </a:lnTo>
                    <a:lnTo>
                      <a:pt x="449" y="670"/>
                    </a:lnTo>
                    <a:lnTo>
                      <a:pt x="406" y="670"/>
                    </a:lnTo>
                    <a:lnTo>
                      <a:pt x="400" y="669"/>
                    </a:lnTo>
                    <a:lnTo>
                      <a:pt x="389" y="669"/>
                    </a:lnTo>
                    <a:lnTo>
                      <a:pt x="372" y="667"/>
                    </a:lnTo>
                    <a:lnTo>
                      <a:pt x="348" y="666"/>
                    </a:lnTo>
                    <a:lnTo>
                      <a:pt x="320" y="664"/>
                    </a:lnTo>
                    <a:lnTo>
                      <a:pt x="290" y="661"/>
                    </a:lnTo>
                    <a:lnTo>
                      <a:pt x="255" y="656"/>
                    </a:lnTo>
                    <a:lnTo>
                      <a:pt x="222" y="652"/>
                    </a:lnTo>
                    <a:lnTo>
                      <a:pt x="187" y="644"/>
                    </a:lnTo>
                    <a:lnTo>
                      <a:pt x="153" y="635"/>
                    </a:lnTo>
                    <a:lnTo>
                      <a:pt x="121" y="625"/>
                    </a:lnTo>
                    <a:lnTo>
                      <a:pt x="91" y="613"/>
                    </a:lnTo>
                    <a:lnTo>
                      <a:pt x="65" y="598"/>
                    </a:lnTo>
                    <a:lnTo>
                      <a:pt x="44" y="581"/>
                    </a:lnTo>
                    <a:lnTo>
                      <a:pt x="30" y="560"/>
                    </a:lnTo>
                    <a:lnTo>
                      <a:pt x="22" y="539"/>
                    </a:lnTo>
                    <a:lnTo>
                      <a:pt x="20" y="515"/>
                    </a:lnTo>
                    <a:lnTo>
                      <a:pt x="20" y="494"/>
                    </a:lnTo>
                    <a:lnTo>
                      <a:pt x="26" y="474"/>
                    </a:lnTo>
                    <a:lnTo>
                      <a:pt x="33" y="455"/>
                    </a:lnTo>
                    <a:lnTo>
                      <a:pt x="43" y="438"/>
                    </a:lnTo>
                    <a:lnTo>
                      <a:pt x="54" y="421"/>
                    </a:lnTo>
                    <a:lnTo>
                      <a:pt x="69" y="407"/>
                    </a:lnTo>
                    <a:lnTo>
                      <a:pt x="84" y="394"/>
                    </a:lnTo>
                    <a:lnTo>
                      <a:pt x="100" y="381"/>
                    </a:lnTo>
                    <a:lnTo>
                      <a:pt x="115" y="371"/>
                    </a:lnTo>
                    <a:lnTo>
                      <a:pt x="131" y="361"/>
                    </a:lnTo>
                    <a:lnTo>
                      <a:pt x="146" y="353"/>
                    </a:lnTo>
                    <a:lnTo>
                      <a:pt x="160" y="347"/>
                    </a:lnTo>
                    <a:lnTo>
                      <a:pt x="174" y="341"/>
                    </a:lnTo>
                    <a:lnTo>
                      <a:pt x="185" y="338"/>
                    </a:lnTo>
                    <a:lnTo>
                      <a:pt x="194" y="337"/>
                    </a:lnTo>
                    <a:lnTo>
                      <a:pt x="203" y="334"/>
                    </a:lnTo>
                    <a:lnTo>
                      <a:pt x="221" y="330"/>
                    </a:lnTo>
                    <a:lnTo>
                      <a:pt x="243" y="326"/>
                    </a:lnTo>
                    <a:lnTo>
                      <a:pt x="271" y="320"/>
                    </a:lnTo>
                    <a:lnTo>
                      <a:pt x="301" y="315"/>
                    </a:lnTo>
                    <a:lnTo>
                      <a:pt x="334" y="308"/>
                    </a:lnTo>
                    <a:lnTo>
                      <a:pt x="368" y="302"/>
                    </a:lnTo>
                    <a:lnTo>
                      <a:pt x="404" y="295"/>
                    </a:lnTo>
                    <a:lnTo>
                      <a:pt x="437" y="288"/>
                    </a:lnTo>
                    <a:lnTo>
                      <a:pt x="470" y="282"/>
                    </a:lnTo>
                    <a:lnTo>
                      <a:pt x="500" y="275"/>
                    </a:lnTo>
                    <a:lnTo>
                      <a:pt x="529" y="271"/>
                    </a:lnTo>
                    <a:lnTo>
                      <a:pt x="552" y="266"/>
                    </a:lnTo>
                    <a:lnTo>
                      <a:pt x="568" y="263"/>
                    </a:lnTo>
                    <a:lnTo>
                      <a:pt x="580" y="261"/>
                    </a:lnTo>
                    <a:lnTo>
                      <a:pt x="585" y="261"/>
                    </a:lnTo>
                    <a:lnTo>
                      <a:pt x="587" y="260"/>
                    </a:lnTo>
                    <a:lnTo>
                      <a:pt x="593" y="258"/>
                    </a:lnTo>
                    <a:lnTo>
                      <a:pt x="603" y="256"/>
                    </a:lnTo>
                    <a:lnTo>
                      <a:pt x="615" y="254"/>
                    </a:lnTo>
                    <a:lnTo>
                      <a:pt x="629" y="248"/>
                    </a:lnTo>
                    <a:lnTo>
                      <a:pt x="647" y="244"/>
                    </a:lnTo>
                    <a:lnTo>
                      <a:pt x="664" y="237"/>
                    </a:lnTo>
                    <a:lnTo>
                      <a:pt x="683" y="232"/>
                    </a:lnTo>
                    <a:lnTo>
                      <a:pt x="702" y="223"/>
                    </a:lnTo>
                    <a:lnTo>
                      <a:pt x="720" y="213"/>
                    </a:lnTo>
                    <a:lnTo>
                      <a:pt x="736" y="202"/>
                    </a:lnTo>
                    <a:lnTo>
                      <a:pt x="752" y="191"/>
                    </a:lnTo>
                    <a:lnTo>
                      <a:pt x="764" y="178"/>
                    </a:lnTo>
                    <a:lnTo>
                      <a:pt x="774" y="164"/>
                    </a:lnTo>
                    <a:lnTo>
                      <a:pt x="781" y="149"/>
                    </a:lnTo>
                    <a:lnTo>
                      <a:pt x="784" y="132"/>
                    </a:lnTo>
                    <a:lnTo>
                      <a:pt x="781" y="115"/>
                    </a:lnTo>
                    <a:lnTo>
                      <a:pt x="775" y="100"/>
                    </a:lnTo>
                    <a:lnTo>
                      <a:pt x="767" y="87"/>
                    </a:lnTo>
                    <a:lnTo>
                      <a:pt x="758" y="77"/>
                    </a:lnTo>
                    <a:lnTo>
                      <a:pt x="746" y="67"/>
                    </a:lnTo>
                    <a:lnTo>
                      <a:pt x="734" y="61"/>
                    </a:lnTo>
                    <a:lnTo>
                      <a:pt x="721" y="54"/>
                    </a:lnTo>
                    <a:lnTo>
                      <a:pt x="708" y="51"/>
                    </a:lnTo>
                    <a:lnTo>
                      <a:pt x="694" y="46"/>
                    </a:lnTo>
                    <a:lnTo>
                      <a:pt x="681" y="43"/>
                    </a:lnTo>
                    <a:lnTo>
                      <a:pt x="669" y="41"/>
                    </a:lnTo>
                    <a:lnTo>
                      <a:pt x="659" y="39"/>
                    </a:lnTo>
                    <a:lnTo>
                      <a:pt x="648" y="38"/>
                    </a:lnTo>
                    <a:lnTo>
                      <a:pt x="641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140" y="31"/>
                    </a:lnTo>
                    <a:lnTo>
                      <a:pt x="157" y="13"/>
                    </a:lnTo>
                    <a:lnTo>
                      <a:pt x="161" y="12"/>
                    </a:lnTo>
                    <a:lnTo>
                      <a:pt x="180" y="11"/>
                    </a:lnTo>
                    <a:lnTo>
                      <a:pt x="208" y="10"/>
                    </a:lnTo>
                    <a:lnTo>
                      <a:pt x="245" y="10"/>
                    </a:lnTo>
                    <a:lnTo>
                      <a:pt x="288" y="9"/>
                    </a:lnTo>
                    <a:lnTo>
                      <a:pt x="337" y="7"/>
                    </a:lnTo>
                    <a:lnTo>
                      <a:pt x="390" y="7"/>
                    </a:lnTo>
                    <a:lnTo>
                      <a:pt x="447" y="9"/>
                    </a:lnTo>
                    <a:lnTo>
                      <a:pt x="502" y="9"/>
                    </a:lnTo>
                    <a:lnTo>
                      <a:pt x="557" y="10"/>
                    </a:lnTo>
                    <a:lnTo>
                      <a:pt x="610" y="11"/>
                    </a:lnTo>
                    <a:lnTo>
                      <a:pt x="660" y="14"/>
                    </a:lnTo>
                    <a:lnTo>
                      <a:pt x="704" y="16"/>
                    </a:lnTo>
                    <a:lnTo>
                      <a:pt x="741" y="22"/>
                    </a:lnTo>
                    <a:lnTo>
                      <a:pt x="770" y="27"/>
                    </a:lnTo>
                    <a:lnTo>
                      <a:pt x="789" y="36"/>
                    </a:lnTo>
                    <a:lnTo>
                      <a:pt x="800" y="44"/>
                    </a:lnTo>
                    <a:lnTo>
                      <a:pt x="812" y="53"/>
                    </a:lnTo>
                    <a:lnTo>
                      <a:pt x="819" y="63"/>
                    </a:lnTo>
                    <a:lnTo>
                      <a:pt x="828" y="75"/>
                    </a:lnTo>
                    <a:lnTo>
                      <a:pt x="833" y="86"/>
                    </a:lnTo>
                    <a:lnTo>
                      <a:pt x="836" y="99"/>
                    </a:lnTo>
                    <a:lnTo>
                      <a:pt x="838" y="112"/>
                    </a:lnTo>
                    <a:lnTo>
                      <a:pt x="839" y="127"/>
                    </a:lnTo>
                    <a:lnTo>
                      <a:pt x="836" y="140"/>
                    </a:lnTo>
                    <a:lnTo>
                      <a:pt x="831" y="153"/>
                    </a:lnTo>
                    <a:lnTo>
                      <a:pt x="826" y="167"/>
                    </a:lnTo>
                    <a:lnTo>
                      <a:pt x="819" y="181"/>
                    </a:lnTo>
                    <a:lnTo>
                      <a:pt x="808" y="194"/>
                    </a:lnTo>
                    <a:lnTo>
                      <a:pt x="797" y="208"/>
                    </a:lnTo>
                    <a:lnTo>
                      <a:pt x="782" y="220"/>
                    </a:lnTo>
                    <a:lnTo>
                      <a:pt x="766" y="233"/>
                    </a:lnTo>
                    <a:lnTo>
                      <a:pt x="746" y="244"/>
                    </a:lnTo>
                    <a:lnTo>
                      <a:pt x="724" y="256"/>
                    </a:lnTo>
                    <a:lnTo>
                      <a:pt x="698" y="268"/>
                    </a:lnTo>
                    <a:lnTo>
                      <a:pt x="671" y="281"/>
                    </a:lnTo>
                    <a:lnTo>
                      <a:pt x="642" y="290"/>
                    </a:lnTo>
                    <a:lnTo>
                      <a:pt x="614" y="302"/>
                    </a:lnTo>
                    <a:lnTo>
                      <a:pt x="583" y="311"/>
                    </a:lnTo>
                    <a:lnTo>
                      <a:pt x="555" y="321"/>
                    </a:lnTo>
                    <a:lnTo>
                      <a:pt x="525" y="329"/>
                    </a:lnTo>
                    <a:lnTo>
                      <a:pt x="500" y="338"/>
                    </a:lnTo>
                    <a:lnTo>
                      <a:pt x="477" y="344"/>
                    </a:lnTo>
                    <a:lnTo>
                      <a:pt x="454" y="351"/>
                    </a:lnTo>
                    <a:lnTo>
                      <a:pt x="437" y="356"/>
                    </a:lnTo>
                    <a:lnTo>
                      <a:pt x="425" y="360"/>
                    </a:lnTo>
                    <a:lnTo>
                      <a:pt x="416" y="362"/>
                    </a:lnTo>
                    <a:lnTo>
                      <a:pt x="414" y="362"/>
                    </a:lnTo>
                    <a:lnTo>
                      <a:pt x="410" y="362"/>
                    </a:lnTo>
                    <a:lnTo>
                      <a:pt x="404" y="362"/>
                    </a:lnTo>
                    <a:lnTo>
                      <a:pt x="391" y="363"/>
                    </a:lnTo>
                    <a:lnTo>
                      <a:pt x="377" y="367"/>
                    </a:lnTo>
                    <a:lnTo>
                      <a:pt x="359" y="370"/>
                    </a:lnTo>
                    <a:lnTo>
                      <a:pt x="341" y="373"/>
                    </a:lnTo>
                    <a:lnTo>
                      <a:pt x="320" y="378"/>
                    </a:lnTo>
                    <a:lnTo>
                      <a:pt x="299" y="386"/>
                    </a:lnTo>
                    <a:lnTo>
                      <a:pt x="275" y="391"/>
                    </a:lnTo>
                    <a:lnTo>
                      <a:pt x="254" y="399"/>
                    </a:lnTo>
                    <a:lnTo>
                      <a:pt x="233" y="409"/>
                    </a:lnTo>
                    <a:lnTo>
                      <a:pt x="216" y="420"/>
                    </a:lnTo>
                    <a:lnTo>
                      <a:pt x="199" y="431"/>
                    </a:lnTo>
                    <a:lnTo>
                      <a:pt x="186" y="444"/>
                    </a:lnTo>
                    <a:lnTo>
                      <a:pt x="176" y="460"/>
                    </a:lnTo>
                    <a:lnTo>
                      <a:pt x="170" y="477"/>
                    </a:lnTo>
                    <a:lnTo>
                      <a:pt x="168" y="492"/>
                    </a:lnTo>
                    <a:lnTo>
                      <a:pt x="170" y="507"/>
                    </a:lnTo>
                    <a:lnTo>
                      <a:pt x="177" y="519"/>
                    </a:lnTo>
                    <a:lnTo>
                      <a:pt x="186" y="531"/>
                    </a:lnTo>
                    <a:lnTo>
                      <a:pt x="196" y="540"/>
                    </a:lnTo>
                    <a:lnTo>
                      <a:pt x="209" y="550"/>
                    </a:lnTo>
                    <a:lnTo>
                      <a:pt x="224" y="558"/>
                    </a:lnTo>
                    <a:lnTo>
                      <a:pt x="239" y="565"/>
                    </a:lnTo>
                    <a:lnTo>
                      <a:pt x="254" y="570"/>
                    </a:lnTo>
                    <a:lnTo>
                      <a:pt x="270" y="573"/>
                    </a:lnTo>
                    <a:lnTo>
                      <a:pt x="283" y="577"/>
                    </a:lnTo>
                    <a:lnTo>
                      <a:pt x="296" y="581"/>
                    </a:lnTo>
                    <a:lnTo>
                      <a:pt x="306" y="582"/>
                    </a:lnTo>
                    <a:lnTo>
                      <a:pt x="316" y="583"/>
                    </a:lnTo>
                    <a:lnTo>
                      <a:pt x="321" y="583"/>
                    </a:lnTo>
                    <a:lnTo>
                      <a:pt x="324" y="585"/>
                    </a:lnTo>
                    <a:lnTo>
                      <a:pt x="933" y="633"/>
                    </a:lnTo>
                    <a:lnTo>
                      <a:pt x="935" y="633"/>
                    </a:lnTo>
                    <a:lnTo>
                      <a:pt x="946" y="634"/>
                    </a:lnTo>
                    <a:lnTo>
                      <a:pt x="963" y="635"/>
                    </a:lnTo>
                    <a:lnTo>
                      <a:pt x="985" y="639"/>
                    </a:lnTo>
                    <a:lnTo>
                      <a:pt x="1011" y="641"/>
                    </a:lnTo>
                    <a:lnTo>
                      <a:pt x="1040" y="645"/>
                    </a:lnTo>
                    <a:lnTo>
                      <a:pt x="1071" y="651"/>
                    </a:lnTo>
                    <a:lnTo>
                      <a:pt x="1106" y="656"/>
                    </a:lnTo>
                    <a:lnTo>
                      <a:pt x="1139" y="662"/>
                    </a:lnTo>
                    <a:lnTo>
                      <a:pt x="1172" y="669"/>
                    </a:lnTo>
                    <a:lnTo>
                      <a:pt x="1204" y="675"/>
                    </a:lnTo>
                    <a:lnTo>
                      <a:pt x="1234" y="684"/>
                    </a:lnTo>
                    <a:lnTo>
                      <a:pt x="1259" y="692"/>
                    </a:lnTo>
                    <a:lnTo>
                      <a:pt x="1282" y="701"/>
                    </a:lnTo>
                    <a:lnTo>
                      <a:pt x="1300" y="711"/>
                    </a:lnTo>
                    <a:lnTo>
                      <a:pt x="1312" y="723"/>
                    </a:lnTo>
                    <a:lnTo>
                      <a:pt x="1320" y="733"/>
                    </a:lnTo>
                    <a:lnTo>
                      <a:pt x="1327" y="745"/>
                    </a:lnTo>
                    <a:lnTo>
                      <a:pt x="1332" y="756"/>
                    </a:lnTo>
                    <a:lnTo>
                      <a:pt x="1338" y="769"/>
                    </a:lnTo>
                    <a:lnTo>
                      <a:pt x="1341" y="781"/>
                    </a:lnTo>
                    <a:lnTo>
                      <a:pt x="1344" y="796"/>
                    </a:lnTo>
                    <a:lnTo>
                      <a:pt x="1344" y="809"/>
                    </a:lnTo>
                    <a:lnTo>
                      <a:pt x="1345" y="823"/>
                    </a:lnTo>
                    <a:lnTo>
                      <a:pt x="1343" y="836"/>
                    </a:lnTo>
                    <a:lnTo>
                      <a:pt x="1340" y="848"/>
                    </a:lnTo>
                    <a:lnTo>
                      <a:pt x="1334" y="859"/>
                    </a:lnTo>
                    <a:lnTo>
                      <a:pt x="1329" y="871"/>
                    </a:lnTo>
                    <a:lnTo>
                      <a:pt x="1320" y="881"/>
                    </a:lnTo>
                    <a:lnTo>
                      <a:pt x="1310" y="891"/>
                    </a:lnTo>
                    <a:lnTo>
                      <a:pt x="1299" y="899"/>
                    </a:lnTo>
                    <a:lnTo>
                      <a:pt x="1287" y="907"/>
                    </a:lnTo>
                    <a:lnTo>
                      <a:pt x="1269" y="913"/>
                    </a:lnTo>
                    <a:lnTo>
                      <a:pt x="1249" y="918"/>
                    </a:lnTo>
                    <a:lnTo>
                      <a:pt x="1227" y="925"/>
                    </a:lnTo>
                    <a:lnTo>
                      <a:pt x="1204" y="932"/>
                    </a:lnTo>
                    <a:lnTo>
                      <a:pt x="1177" y="937"/>
                    </a:lnTo>
                    <a:lnTo>
                      <a:pt x="1152" y="943"/>
                    </a:lnTo>
                    <a:lnTo>
                      <a:pt x="1125" y="948"/>
                    </a:lnTo>
                    <a:lnTo>
                      <a:pt x="1101" y="954"/>
                    </a:lnTo>
                    <a:lnTo>
                      <a:pt x="1075" y="958"/>
                    </a:lnTo>
                    <a:lnTo>
                      <a:pt x="1051" y="963"/>
                    </a:lnTo>
                    <a:lnTo>
                      <a:pt x="1030" y="965"/>
                    </a:lnTo>
                    <a:lnTo>
                      <a:pt x="1013" y="969"/>
                    </a:lnTo>
                    <a:lnTo>
                      <a:pt x="997" y="971"/>
                    </a:lnTo>
                    <a:lnTo>
                      <a:pt x="985" y="974"/>
                    </a:lnTo>
                    <a:lnTo>
                      <a:pt x="978" y="975"/>
                    </a:lnTo>
                    <a:lnTo>
                      <a:pt x="976" y="976"/>
                    </a:lnTo>
                    <a:lnTo>
                      <a:pt x="269" y="1137"/>
                    </a:lnTo>
                    <a:lnTo>
                      <a:pt x="264" y="1137"/>
                    </a:lnTo>
                    <a:lnTo>
                      <a:pt x="259" y="1142"/>
                    </a:lnTo>
                    <a:lnTo>
                      <a:pt x="255" y="1145"/>
                    </a:lnTo>
                    <a:lnTo>
                      <a:pt x="254" y="1151"/>
                    </a:lnTo>
                    <a:lnTo>
                      <a:pt x="254" y="1158"/>
                    </a:lnTo>
                    <a:lnTo>
                      <a:pt x="258" y="1168"/>
                    </a:lnTo>
                    <a:lnTo>
                      <a:pt x="260" y="1173"/>
                    </a:lnTo>
                    <a:lnTo>
                      <a:pt x="264" y="1177"/>
                    </a:lnTo>
                    <a:lnTo>
                      <a:pt x="271" y="1182"/>
                    </a:lnTo>
                    <a:lnTo>
                      <a:pt x="281" y="1185"/>
                    </a:lnTo>
                    <a:lnTo>
                      <a:pt x="290" y="1188"/>
                    </a:lnTo>
                    <a:lnTo>
                      <a:pt x="301" y="1191"/>
                    </a:lnTo>
                    <a:lnTo>
                      <a:pt x="312" y="1195"/>
                    </a:lnTo>
                    <a:lnTo>
                      <a:pt x="324" y="1197"/>
                    </a:lnTo>
                    <a:lnTo>
                      <a:pt x="334" y="1198"/>
                    </a:lnTo>
                    <a:lnTo>
                      <a:pt x="345" y="1200"/>
                    </a:lnTo>
                    <a:lnTo>
                      <a:pt x="354" y="1201"/>
                    </a:lnTo>
                    <a:lnTo>
                      <a:pt x="364" y="1204"/>
                    </a:lnTo>
                    <a:lnTo>
                      <a:pt x="372" y="1205"/>
                    </a:lnTo>
                    <a:lnTo>
                      <a:pt x="377" y="1206"/>
                    </a:lnTo>
                    <a:lnTo>
                      <a:pt x="381" y="1206"/>
                    </a:lnTo>
                    <a:lnTo>
                      <a:pt x="384" y="1207"/>
                    </a:lnTo>
                    <a:lnTo>
                      <a:pt x="1024" y="1191"/>
                    </a:lnTo>
                    <a:lnTo>
                      <a:pt x="1869" y="1030"/>
                    </a:lnTo>
                    <a:lnTo>
                      <a:pt x="1883" y="999"/>
                    </a:lnTo>
                    <a:lnTo>
                      <a:pt x="1873" y="1000"/>
                    </a:lnTo>
                    <a:lnTo>
                      <a:pt x="1848" y="1006"/>
                    </a:lnTo>
                    <a:lnTo>
                      <a:pt x="1811" y="1014"/>
                    </a:lnTo>
                    <a:lnTo>
                      <a:pt x="1761" y="1025"/>
                    </a:lnTo>
                    <a:lnTo>
                      <a:pt x="1701" y="1037"/>
                    </a:lnTo>
                    <a:lnTo>
                      <a:pt x="1636" y="1052"/>
                    </a:lnTo>
                    <a:lnTo>
                      <a:pt x="1564" y="1068"/>
                    </a:lnTo>
                    <a:lnTo>
                      <a:pt x="1490" y="1084"/>
                    </a:lnTo>
                    <a:lnTo>
                      <a:pt x="1413" y="1100"/>
                    </a:lnTo>
                    <a:lnTo>
                      <a:pt x="1338" y="1116"/>
                    </a:lnTo>
                    <a:lnTo>
                      <a:pt x="1265" y="1130"/>
                    </a:lnTo>
                    <a:lnTo>
                      <a:pt x="1198" y="1144"/>
                    </a:lnTo>
                    <a:lnTo>
                      <a:pt x="1139" y="1154"/>
                    </a:lnTo>
                    <a:lnTo>
                      <a:pt x="1088" y="1163"/>
                    </a:lnTo>
                    <a:lnTo>
                      <a:pt x="1048" y="1169"/>
                    </a:lnTo>
                    <a:lnTo>
                      <a:pt x="1024" y="1173"/>
                    </a:lnTo>
                    <a:lnTo>
                      <a:pt x="999" y="1173"/>
                    </a:lnTo>
                    <a:lnTo>
                      <a:pt x="967" y="1173"/>
                    </a:lnTo>
                    <a:lnTo>
                      <a:pt x="928" y="1174"/>
                    </a:lnTo>
                    <a:lnTo>
                      <a:pt x="883" y="1175"/>
                    </a:lnTo>
                    <a:lnTo>
                      <a:pt x="831" y="1176"/>
                    </a:lnTo>
                    <a:lnTo>
                      <a:pt x="778" y="1178"/>
                    </a:lnTo>
                    <a:lnTo>
                      <a:pt x="722" y="1180"/>
                    </a:lnTo>
                    <a:lnTo>
                      <a:pt x="667" y="1183"/>
                    </a:lnTo>
                    <a:lnTo>
                      <a:pt x="609" y="1184"/>
                    </a:lnTo>
                    <a:lnTo>
                      <a:pt x="554" y="1185"/>
                    </a:lnTo>
                    <a:lnTo>
                      <a:pt x="500" y="1185"/>
                    </a:lnTo>
                    <a:lnTo>
                      <a:pt x="453" y="1185"/>
                    </a:lnTo>
                    <a:lnTo>
                      <a:pt x="408" y="1185"/>
                    </a:lnTo>
                    <a:lnTo>
                      <a:pt x="373" y="1185"/>
                    </a:lnTo>
                    <a:lnTo>
                      <a:pt x="343" y="1183"/>
                    </a:lnTo>
                    <a:lnTo>
                      <a:pt x="324" y="1180"/>
                    </a:lnTo>
                    <a:lnTo>
                      <a:pt x="309" y="1176"/>
                    </a:lnTo>
                    <a:lnTo>
                      <a:pt x="297" y="1174"/>
                    </a:lnTo>
                    <a:lnTo>
                      <a:pt x="289" y="1169"/>
                    </a:lnTo>
                    <a:lnTo>
                      <a:pt x="283" y="1166"/>
                    </a:lnTo>
                    <a:lnTo>
                      <a:pt x="275" y="1161"/>
                    </a:lnTo>
                    <a:lnTo>
                      <a:pt x="274" y="1155"/>
                    </a:lnTo>
                    <a:lnTo>
                      <a:pt x="275" y="1149"/>
                    </a:lnTo>
                    <a:lnTo>
                      <a:pt x="281" y="1146"/>
                    </a:lnTo>
                    <a:lnTo>
                      <a:pt x="284" y="1144"/>
                    </a:lnTo>
                    <a:lnTo>
                      <a:pt x="286" y="1144"/>
                    </a:lnTo>
                    <a:lnTo>
                      <a:pt x="1187" y="970"/>
                    </a:lnTo>
                    <a:lnTo>
                      <a:pt x="1188" y="969"/>
                    </a:lnTo>
                    <a:lnTo>
                      <a:pt x="1195" y="969"/>
                    </a:lnTo>
                    <a:lnTo>
                      <a:pt x="1203" y="967"/>
                    </a:lnTo>
                    <a:lnTo>
                      <a:pt x="1215" y="965"/>
                    </a:lnTo>
                    <a:lnTo>
                      <a:pt x="1228" y="962"/>
                    </a:lnTo>
                    <a:lnTo>
                      <a:pt x="1243" y="958"/>
                    </a:lnTo>
                    <a:lnTo>
                      <a:pt x="1259" y="953"/>
                    </a:lnTo>
                    <a:lnTo>
                      <a:pt x="1277" y="946"/>
                    </a:lnTo>
                    <a:lnTo>
                      <a:pt x="1292" y="936"/>
                    </a:lnTo>
                    <a:lnTo>
                      <a:pt x="1309" y="926"/>
                    </a:lnTo>
                    <a:lnTo>
                      <a:pt x="1322" y="913"/>
                    </a:lnTo>
                    <a:lnTo>
                      <a:pt x="1338" y="900"/>
                    </a:lnTo>
                    <a:lnTo>
                      <a:pt x="1349" y="882"/>
                    </a:lnTo>
                    <a:lnTo>
                      <a:pt x="1358" y="862"/>
                    </a:lnTo>
                    <a:lnTo>
                      <a:pt x="1363" y="841"/>
                    </a:lnTo>
                    <a:lnTo>
                      <a:pt x="1366" y="817"/>
                    </a:lnTo>
                    <a:lnTo>
                      <a:pt x="1364" y="791"/>
                    </a:lnTo>
                    <a:lnTo>
                      <a:pt x="1359" y="769"/>
                    </a:lnTo>
                    <a:lnTo>
                      <a:pt x="1350" y="750"/>
                    </a:lnTo>
                    <a:lnTo>
                      <a:pt x="1341" y="734"/>
                    </a:lnTo>
                    <a:lnTo>
                      <a:pt x="1328" y="718"/>
                    </a:lnTo>
                    <a:lnTo>
                      <a:pt x="1315" y="706"/>
                    </a:lnTo>
                    <a:lnTo>
                      <a:pt x="1299" y="696"/>
                    </a:lnTo>
                    <a:lnTo>
                      <a:pt x="1286" y="687"/>
                    </a:lnTo>
                    <a:lnTo>
                      <a:pt x="1270" y="680"/>
                    </a:lnTo>
                    <a:lnTo>
                      <a:pt x="1255" y="675"/>
                    </a:lnTo>
                    <a:lnTo>
                      <a:pt x="1242" y="670"/>
                    </a:lnTo>
                    <a:lnTo>
                      <a:pt x="1230" y="667"/>
                    </a:lnTo>
                    <a:lnTo>
                      <a:pt x="1218" y="664"/>
                    </a:lnTo>
                    <a:lnTo>
                      <a:pt x="1211" y="664"/>
                    </a:lnTo>
                    <a:lnTo>
                      <a:pt x="1206" y="664"/>
                    </a:lnTo>
                    <a:lnTo>
                      <a:pt x="1205" y="664"/>
                    </a:lnTo>
                    <a:lnTo>
                      <a:pt x="1202" y="663"/>
                    </a:lnTo>
                    <a:lnTo>
                      <a:pt x="1196" y="661"/>
                    </a:lnTo>
                    <a:lnTo>
                      <a:pt x="1184" y="658"/>
                    </a:lnTo>
                    <a:lnTo>
                      <a:pt x="1170" y="655"/>
                    </a:lnTo>
                    <a:lnTo>
                      <a:pt x="1151" y="651"/>
                    </a:lnTo>
                    <a:lnTo>
                      <a:pt x="1129" y="646"/>
                    </a:lnTo>
                    <a:lnTo>
                      <a:pt x="1101" y="641"/>
                    </a:lnTo>
                    <a:lnTo>
                      <a:pt x="1071" y="638"/>
                    </a:lnTo>
                    <a:lnTo>
                      <a:pt x="1037" y="631"/>
                    </a:lnTo>
                    <a:lnTo>
                      <a:pt x="1001" y="627"/>
                    </a:lnTo>
                    <a:lnTo>
                      <a:pt x="960" y="621"/>
                    </a:lnTo>
                    <a:lnTo>
                      <a:pt x="918" y="618"/>
                    </a:lnTo>
                    <a:lnTo>
                      <a:pt x="871" y="612"/>
                    </a:lnTo>
                    <a:lnTo>
                      <a:pt x="821" y="608"/>
                    </a:lnTo>
                    <a:lnTo>
                      <a:pt x="771" y="606"/>
                    </a:lnTo>
                    <a:lnTo>
                      <a:pt x="716" y="603"/>
                    </a:lnTo>
                    <a:lnTo>
                      <a:pt x="661" y="599"/>
                    </a:lnTo>
                    <a:lnTo>
                      <a:pt x="610" y="596"/>
                    </a:lnTo>
                    <a:lnTo>
                      <a:pt x="562" y="592"/>
                    </a:lnTo>
                    <a:lnTo>
                      <a:pt x="516" y="589"/>
                    </a:lnTo>
                    <a:lnTo>
                      <a:pt x="474" y="585"/>
                    </a:lnTo>
                    <a:lnTo>
                      <a:pt x="435" y="581"/>
                    </a:lnTo>
                    <a:lnTo>
                      <a:pt x="398" y="577"/>
                    </a:lnTo>
                    <a:lnTo>
                      <a:pt x="365" y="572"/>
                    </a:lnTo>
                    <a:lnTo>
                      <a:pt x="335" y="568"/>
                    </a:lnTo>
                    <a:lnTo>
                      <a:pt x="307" y="562"/>
                    </a:lnTo>
                    <a:lnTo>
                      <a:pt x="284" y="558"/>
                    </a:lnTo>
                    <a:lnTo>
                      <a:pt x="265" y="555"/>
                    </a:lnTo>
                    <a:lnTo>
                      <a:pt x="249" y="549"/>
                    </a:lnTo>
                    <a:lnTo>
                      <a:pt x="237" y="546"/>
                    </a:lnTo>
                    <a:lnTo>
                      <a:pt x="227" y="543"/>
                    </a:lnTo>
                    <a:lnTo>
                      <a:pt x="222" y="539"/>
                    </a:lnTo>
                    <a:lnTo>
                      <a:pt x="213" y="533"/>
                    </a:lnTo>
                    <a:lnTo>
                      <a:pt x="203" y="525"/>
                    </a:lnTo>
                    <a:lnTo>
                      <a:pt x="195" y="516"/>
                    </a:lnTo>
                    <a:lnTo>
                      <a:pt x="190" y="507"/>
                    </a:lnTo>
                    <a:lnTo>
                      <a:pt x="187" y="502"/>
                    </a:lnTo>
                    <a:lnTo>
                      <a:pt x="185" y="495"/>
                    </a:lnTo>
                    <a:lnTo>
                      <a:pt x="184" y="489"/>
                    </a:lnTo>
                    <a:lnTo>
                      <a:pt x="185" y="484"/>
                    </a:lnTo>
                    <a:lnTo>
                      <a:pt x="185" y="478"/>
                    </a:lnTo>
                    <a:lnTo>
                      <a:pt x="188" y="472"/>
                    </a:lnTo>
                    <a:lnTo>
                      <a:pt x="191" y="466"/>
                    </a:lnTo>
                    <a:lnTo>
                      <a:pt x="197" y="460"/>
                    </a:lnTo>
                    <a:lnTo>
                      <a:pt x="202" y="452"/>
                    </a:lnTo>
                    <a:lnTo>
                      <a:pt x="213" y="445"/>
                    </a:lnTo>
                    <a:lnTo>
                      <a:pt x="226" y="438"/>
                    </a:lnTo>
                    <a:lnTo>
                      <a:pt x="242" y="432"/>
                    </a:lnTo>
                    <a:lnTo>
                      <a:pt x="259" y="424"/>
                    </a:lnTo>
                    <a:lnTo>
                      <a:pt x="276" y="419"/>
                    </a:lnTo>
                    <a:lnTo>
                      <a:pt x="295" y="412"/>
                    </a:lnTo>
                    <a:lnTo>
                      <a:pt x="316" y="407"/>
                    </a:lnTo>
                    <a:lnTo>
                      <a:pt x="334" y="400"/>
                    </a:lnTo>
                    <a:lnTo>
                      <a:pt x="352" y="395"/>
                    </a:lnTo>
                    <a:lnTo>
                      <a:pt x="368" y="390"/>
                    </a:lnTo>
                    <a:lnTo>
                      <a:pt x="384" y="387"/>
                    </a:lnTo>
                    <a:lnTo>
                      <a:pt x="396" y="384"/>
                    </a:lnTo>
                    <a:lnTo>
                      <a:pt x="405" y="382"/>
                    </a:lnTo>
                    <a:lnTo>
                      <a:pt x="410" y="381"/>
                    </a:lnTo>
                    <a:lnTo>
                      <a:pt x="414" y="381"/>
                    </a:lnTo>
                    <a:lnTo>
                      <a:pt x="417" y="379"/>
                    </a:lnTo>
                    <a:lnTo>
                      <a:pt x="426" y="377"/>
                    </a:lnTo>
                    <a:lnTo>
                      <a:pt x="439" y="373"/>
                    </a:lnTo>
                    <a:lnTo>
                      <a:pt x="459" y="368"/>
                    </a:lnTo>
                    <a:lnTo>
                      <a:pt x="481" y="361"/>
                    </a:lnTo>
                    <a:lnTo>
                      <a:pt x="508" y="353"/>
                    </a:lnTo>
                    <a:lnTo>
                      <a:pt x="535" y="345"/>
                    </a:lnTo>
                    <a:lnTo>
                      <a:pt x="567" y="337"/>
                    </a:lnTo>
                    <a:lnTo>
                      <a:pt x="597" y="326"/>
                    </a:lnTo>
                    <a:lnTo>
                      <a:pt x="627" y="316"/>
                    </a:lnTo>
                    <a:lnTo>
                      <a:pt x="657" y="305"/>
                    </a:lnTo>
                    <a:lnTo>
                      <a:pt x="687" y="293"/>
                    </a:lnTo>
                    <a:lnTo>
                      <a:pt x="713" y="282"/>
                    </a:lnTo>
                    <a:lnTo>
                      <a:pt x="737" y="271"/>
                    </a:lnTo>
                    <a:lnTo>
                      <a:pt x="756" y="258"/>
                    </a:lnTo>
                    <a:lnTo>
                      <a:pt x="774" y="246"/>
                    </a:lnTo>
                    <a:lnTo>
                      <a:pt x="785" y="235"/>
                    </a:lnTo>
                    <a:lnTo>
                      <a:pt x="797" y="224"/>
                    </a:lnTo>
                    <a:lnTo>
                      <a:pt x="807" y="212"/>
                    </a:lnTo>
                    <a:lnTo>
                      <a:pt x="817" y="202"/>
                    </a:lnTo>
                    <a:lnTo>
                      <a:pt x="825" y="192"/>
                    </a:lnTo>
                    <a:lnTo>
                      <a:pt x="831" y="182"/>
                    </a:lnTo>
                    <a:lnTo>
                      <a:pt x="838" y="172"/>
                    </a:lnTo>
                    <a:lnTo>
                      <a:pt x="845" y="163"/>
                    </a:lnTo>
                    <a:lnTo>
                      <a:pt x="848" y="153"/>
                    </a:lnTo>
                    <a:lnTo>
                      <a:pt x="852" y="143"/>
                    </a:lnTo>
                    <a:lnTo>
                      <a:pt x="854" y="133"/>
                    </a:lnTo>
                    <a:lnTo>
                      <a:pt x="856" y="125"/>
                    </a:lnTo>
                    <a:lnTo>
                      <a:pt x="855" y="114"/>
                    </a:lnTo>
                    <a:lnTo>
                      <a:pt x="855" y="104"/>
                    </a:lnTo>
                    <a:lnTo>
                      <a:pt x="852" y="94"/>
                    </a:lnTo>
                    <a:lnTo>
                      <a:pt x="850" y="84"/>
                    </a:lnTo>
                    <a:lnTo>
                      <a:pt x="845" y="72"/>
                    </a:lnTo>
                    <a:lnTo>
                      <a:pt x="840" y="62"/>
                    </a:lnTo>
                    <a:lnTo>
                      <a:pt x="833" y="53"/>
                    </a:lnTo>
                    <a:lnTo>
                      <a:pt x="827" y="46"/>
                    </a:lnTo>
                    <a:lnTo>
                      <a:pt x="818" y="37"/>
                    </a:lnTo>
                    <a:lnTo>
                      <a:pt x="809" y="33"/>
                    </a:lnTo>
                    <a:lnTo>
                      <a:pt x="800" y="26"/>
                    </a:lnTo>
                    <a:lnTo>
                      <a:pt x="792" y="23"/>
                    </a:lnTo>
                    <a:lnTo>
                      <a:pt x="781" y="17"/>
                    </a:lnTo>
                    <a:lnTo>
                      <a:pt x="770" y="14"/>
                    </a:lnTo>
                    <a:lnTo>
                      <a:pt x="758" y="11"/>
                    </a:lnTo>
                    <a:lnTo>
                      <a:pt x="748" y="9"/>
                    </a:lnTo>
                    <a:lnTo>
                      <a:pt x="736" y="5"/>
                    </a:lnTo>
                    <a:lnTo>
                      <a:pt x="726" y="4"/>
                    </a:lnTo>
                    <a:lnTo>
                      <a:pt x="715" y="3"/>
                    </a:lnTo>
                    <a:lnTo>
                      <a:pt x="705" y="3"/>
                    </a:lnTo>
                    <a:lnTo>
                      <a:pt x="688" y="2"/>
                    </a:lnTo>
                    <a:lnTo>
                      <a:pt x="663" y="1"/>
                    </a:lnTo>
                    <a:lnTo>
                      <a:pt x="631" y="0"/>
                    </a:lnTo>
                    <a:lnTo>
                      <a:pt x="594" y="0"/>
                    </a:lnTo>
                    <a:lnTo>
                      <a:pt x="551" y="0"/>
                    </a:lnTo>
                    <a:lnTo>
                      <a:pt x="504" y="0"/>
                    </a:lnTo>
                    <a:lnTo>
                      <a:pt x="456" y="0"/>
                    </a:lnTo>
                    <a:lnTo>
                      <a:pt x="408" y="0"/>
                    </a:lnTo>
                    <a:lnTo>
                      <a:pt x="358" y="0"/>
                    </a:lnTo>
                    <a:lnTo>
                      <a:pt x="313" y="0"/>
                    </a:lnTo>
                    <a:lnTo>
                      <a:pt x="270" y="0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9" name="Freeform 17"/>
              <p:cNvSpPr>
                <a:spLocks/>
              </p:cNvSpPr>
              <p:nvPr/>
            </p:nvSpPr>
            <p:spPr bwMode="auto">
              <a:xfrm>
                <a:off x="431" y="3129"/>
                <a:ext cx="24" cy="208"/>
              </a:xfrm>
              <a:custGeom>
                <a:avLst/>
                <a:gdLst>
                  <a:gd name="T0" fmla="*/ 1 w 47"/>
                  <a:gd name="T1" fmla="*/ 2 h 416"/>
                  <a:gd name="T2" fmla="*/ 1 w 47"/>
                  <a:gd name="T3" fmla="*/ 1 h 416"/>
                  <a:gd name="T4" fmla="*/ 1 w 47"/>
                  <a:gd name="T5" fmla="*/ 1 h 416"/>
                  <a:gd name="T6" fmla="*/ 1 w 47"/>
                  <a:gd name="T7" fmla="*/ 1 h 416"/>
                  <a:gd name="T8" fmla="*/ 1 w 47"/>
                  <a:gd name="T9" fmla="*/ 1 h 416"/>
                  <a:gd name="T10" fmla="*/ 1 w 47"/>
                  <a:gd name="T11" fmla="*/ 1 h 416"/>
                  <a:gd name="T12" fmla="*/ 1 w 47"/>
                  <a:gd name="T13" fmla="*/ 1 h 416"/>
                  <a:gd name="T14" fmla="*/ 1 w 47"/>
                  <a:gd name="T15" fmla="*/ 1 h 416"/>
                  <a:gd name="T16" fmla="*/ 1 w 47"/>
                  <a:gd name="T17" fmla="*/ 1 h 416"/>
                  <a:gd name="T18" fmla="*/ 1 w 47"/>
                  <a:gd name="T19" fmla="*/ 1 h 416"/>
                  <a:gd name="T20" fmla="*/ 0 w 47"/>
                  <a:gd name="T21" fmla="*/ 1 h 416"/>
                  <a:gd name="T22" fmla="*/ 0 w 47"/>
                  <a:gd name="T23" fmla="*/ 1 h 416"/>
                  <a:gd name="T24" fmla="*/ 0 w 47"/>
                  <a:gd name="T25" fmla="*/ 1 h 416"/>
                  <a:gd name="T26" fmla="*/ 1 w 47"/>
                  <a:gd name="T27" fmla="*/ 1 h 416"/>
                  <a:gd name="T28" fmla="*/ 1 w 47"/>
                  <a:gd name="T29" fmla="*/ 1 h 416"/>
                  <a:gd name="T30" fmla="*/ 1 w 47"/>
                  <a:gd name="T31" fmla="*/ 1 h 416"/>
                  <a:gd name="T32" fmla="*/ 1 w 47"/>
                  <a:gd name="T33" fmla="*/ 1 h 416"/>
                  <a:gd name="T34" fmla="*/ 1 w 47"/>
                  <a:gd name="T35" fmla="*/ 0 h 416"/>
                  <a:gd name="T36" fmla="*/ 1 w 47"/>
                  <a:gd name="T37" fmla="*/ 0 h 416"/>
                  <a:gd name="T38" fmla="*/ 1 w 47"/>
                  <a:gd name="T39" fmla="*/ 1 h 416"/>
                  <a:gd name="T40" fmla="*/ 1 w 47"/>
                  <a:gd name="T41" fmla="*/ 1 h 416"/>
                  <a:gd name="T42" fmla="*/ 1 w 47"/>
                  <a:gd name="T43" fmla="*/ 1 h 416"/>
                  <a:gd name="T44" fmla="*/ 1 w 47"/>
                  <a:gd name="T45" fmla="*/ 1 h 416"/>
                  <a:gd name="T46" fmla="*/ 1 w 47"/>
                  <a:gd name="T47" fmla="*/ 1 h 416"/>
                  <a:gd name="T48" fmla="*/ 1 w 47"/>
                  <a:gd name="T49" fmla="*/ 1 h 416"/>
                  <a:gd name="T50" fmla="*/ 1 w 47"/>
                  <a:gd name="T51" fmla="*/ 1 h 416"/>
                  <a:gd name="T52" fmla="*/ 1 w 47"/>
                  <a:gd name="T53" fmla="*/ 1 h 416"/>
                  <a:gd name="T54" fmla="*/ 1 w 47"/>
                  <a:gd name="T55" fmla="*/ 1 h 416"/>
                  <a:gd name="T56" fmla="*/ 1 w 47"/>
                  <a:gd name="T57" fmla="*/ 1 h 416"/>
                  <a:gd name="T58" fmla="*/ 1 w 47"/>
                  <a:gd name="T59" fmla="*/ 1 h 416"/>
                  <a:gd name="T60" fmla="*/ 1 w 47"/>
                  <a:gd name="T61" fmla="*/ 1 h 416"/>
                  <a:gd name="T62" fmla="*/ 1 w 47"/>
                  <a:gd name="T63" fmla="*/ 1 h 416"/>
                  <a:gd name="T64" fmla="*/ 1 w 47"/>
                  <a:gd name="T65" fmla="*/ 1 h 416"/>
                  <a:gd name="T66" fmla="*/ 1 w 47"/>
                  <a:gd name="T67" fmla="*/ 1 h 416"/>
                  <a:gd name="T68" fmla="*/ 1 w 47"/>
                  <a:gd name="T69" fmla="*/ 2 h 416"/>
                  <a:gd name="T70" fmla="*/ 1 w 47"/>
                  <a:gd name="T71" fmla="*/ 2 h 416"/>
                  <a:gd name="T72" fmla="*/ 1 w 47"/>
                  <a:gd name="T73" fmla="*/ 2 h 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"/>
                  <a:gd name="T112" fmla="*/ 0 h 416"/>
                  <a:gd name="T113" fmla="*/ 47 w 47"/>
                  <a:gd name="T114" fmla="*/ 416 h 4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" h="416">
                    <a:moveTo>
                      <a:pt x="6" y="416"/>
                    </a:moveTo>
                    <a:lnTo>
                      <a:pt x="11" y="139"/>
                    </a:lnTo>
                    <a:lnTo>
                      <a:pt x="10" y="138"/>
                    </a:lnTo>
                    <a:lnTo>
                      <a:pt x="8" y="134"/>
                    </a:lnTo>
                    <a:lnTo>
                      <a:pt x="6" y="127"/>
                    </a:lnTo>
                    <a:lnTo>
                      <a:pt x="5" y="118"/>
                    </a:lnTo>
                    <a:lnTo>
                      <a:pt x="3" y="107"/>
                    </a:lnTo>
                    <a:lnTo>
                      <a:pt x="2" y="97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4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5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5" y="3"/>
                    </a:lnTo>
                    <a:lnTo>
                      <a:pt x="39" y="10"/>
                    </a:lnTo>
                    <a:lnTo>
                      <a:pt x="44" y="19"/>
                    </a:lnTo>
                    <a:lnTo>
                      <a:pt x="45" y="29"/>
                    </a:lnTo>
                    <a:lnTo>
                      <a:pt x="46" y="41"/>
                    </a:lnTo>
                    <a:lnTo>
                      <a:pt x="46" y="54"/>
                    </a:lnTo>
                    <a:lnTo>
                      <a:pt x="47" y="69"/>
                    </a:lnTo>
                    <a:lnTo>
                      <a:pt x="46" y="81"/>
                    </a:lnTo>
                    <a:lnTo>
                      <a:pt x="45" y="95"/>
                    </a:lnTo>
                    <a:lnTo>
                      <a:pt x="44" y="107"/>
                    </a:lnTo>
                    <a:lnTo>
                      <a:pt x="43" y="119"/>
                    </a:lnTo>
                    <a:lnTo>
                      <a:pt x="40" y="128"/>
                    </a:lnTo>
                    <a:lnTo>
                      <a:pt x="39" y="137"/>
                    </a:lnTo>
                    <a:lnTo>
                      <a:pt x="39" y="142"/>
                    </a:lnTo>
                    <a:lnTo>
                      <a:pt x="39" y="144"/>
                    </a:lnTo>
                    <a:lnTo>
                      <a:pt x="36" y="410"/>
                    </a:lnTo>
                    <a:lnTo>
                      <a:pt x="6" y="416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0" name="Freeform 18"/>
              <p:cNvSpPr>
                <a:spLocks/>
              </p:cNvSpPr>
              <p:nvPr/>
            </p:nvSpPr>
            <p:spPr bwMode="auto">
              <a:xfrm>
                <a:off x="711" y="3159"/>
                <a:ext cx="45" cy="126"/>
              </a:xfrm>
              <a:custGeom>
                <a:avLst/>
                <a:gdLst>
                  <a:gd name="T0" fmla="*/ 1 w 90"/>
                  <a:gd name="T1" fmla="*/ 1 h 252"/>
                  <a:gd name="T2" fmla="*/ 1 w 90"/>
                  <a:gd name="T3" fmla="*/ 1 h 252"/>
                  <a:gd name="T4" fmla="*/ 1 w 90"/>
                  <a:gd name="T5" fmla="*/ 1 h 252"/>
                  <a:gd name="T6" fmla="*/ 1 w 90"/>
                  <a:gd name="T7" fmla="*/ 1 h 252"/>
                  <a:gd name="T8" fmla="*/ 1 w 90"/>
                  <a:gd name="T9" fmla="*/ 1 h 252"/>
                  <a:gd name="T10" fmla="*/ 1 w 90"/>
                  <a:gd name="T11" fmla="*/ 1 h 252"/>
                  <a:gd name="T12" fmla="*/ 1 w 90"/>
                  <a:gd name="T13" fmla="*/ 1 h 252"/>
                  <a:gd name="T14" fmla="*/ 1 w 90"/>
                  <a:gd name="T15" fmla="*/ 1 h 252"/>
                  <a:gd name="T16" fmla="*/ 1 w 90"/>
                  <a:gd name="T17" fmla="*/ 1 h 252"/>
                  <a:gd name="T18" fmla="*/ 1 w 90"/>
                  <a:gd name="T19" fmla="*/ 1 h 252"/>
                  <a:gd name="T20" fmla="*/ 0 w 90"/>
                  <a:gd name="T21" fmla="*/ 1 h 252"/>
                  <a:gd name="T22" fmla="*/ 1 w 90"/>
                  <a:gd name="T23" fmla="*/ 1 h 252"/>
                  <a:gd name="T24" fmla="*/ 1 w 90"/>
                  <a:gd name="T25" fmla="*/ 1 h 252"/>
                  <a:gd name="T26" fmla="*/ 1 w 90"/>
                  <a:gd name="T27" fmla="*/ 1 h 252"/>
                  <a:gd name="T28" fmla="*/ 1 w 90"/>
                  <a:gd name="T29" fmla="*/ 1 h 252"/>
                  <a:gd name="T30" fmla="*/ 1 w 90"/>
                  <a:gd name="T31" fmla="*/ 1 h 252"/>
                  <a:gd name="T32" fmla="*/ 1 w 90"/>
                  <a:gd name="T33" fmla="*/ 1 h 252"/>
                  <a:gd name="T34" fmla="*/ 1 w 90"/>
                  <a:gd name="T35" fmla="*/ 1 h 252"/>
                  <a:gd name="T36" fmla="*/ 1 w 90"/>
                  <a:gd name="T37" fmla="*/ 0 h 252"/>
                  <a:gd name="T38" fmla="*/ 1 w 90"/>
                  <a:gd name="T39" fmla="*/ 0 h 252"/>
                  <a:gd name="T40" fmla="*/ 1 w 90"/>
                  <a:gd name="T41" fmla="*/ 1 h 252"/>
                  <a:gd name="T42" fmla="*/ 1 w 90"/>
                  <a:gd name="T43" fmla="*/ 1 h 252"/>
                  <a:gd name="T44" fmla="*/ 1 w 90"/>
                  <a:gd name="T45" fmla="*/ 1 h 252"/>
                  <a:gd name="T46" fmla="*/ 1 w 90"/>
                  <a:gd name="T47" fmla="*/ 1 h 252"/>
                  <a:gd name="T48" fmla="*/ 1 w 90"/>
                  <a:gd name="T49" fmla="*/ 1 h 252"/>
                  <a:gd name="T50" fmla="*/ 1 w 90"/>
                  <a:gd name="T51" fmla="*/ 1 h 252"/>
                  <a:gd name="T52" fmla="*/ 1 w 90"/>
                  <a:gd name="T53" fmla="*/ 1 h 252"/>
                  <a:gd name="T54" fmla="*/ 1 w 90"/>
                  <a:gd name="T55" fmla="*/ 1 h 252"/>
                  <a:gd name="T56" fmla="*/ 1 w 90"/>
                  <a:gd name="T57" fmla="*/ 1 h 252"/>
                  <a:gd name="T58" fmla="*/ 1 w 90"/>
                  <a:gd name="T59" fmla="*/ 1 h 252"/>
                  <a:gd name="T60" fmla="*/ 1 w 90"/>
                  <a:gd name="T61" fmla="*/ 1 h 252"/>
                  <a:gd name="T62" fmla="*/ 1 w 90"/>
                  <a:gd name="T63" fmla="*/ 1 h 252"/>
                  <a:gd name="T64" fmla="*/ 1 w 90"/>
                  <a:gd name="T65" fmla="*/ 1 h 252"/>
                  <a:gd name="T66" fmla="*/ 1 w 90"/>
                  <a:gd name="T67" fmla="*/ 1 h 252"/>
                  <a:gd name="T68" fmla="*/ 1 w 90"/>
                  <a:gd name="T69" fmla="*/ 1 h 252"/>
                  <a:gd name="T70" fmla="*/ 1 w 90"/>
                  <a:gd name="T71" fmla="*/ 1 h 252"/>
                  <a:gd name="T72" fmla="*/ 1 w 90"/>
                  <a:gd name="T73" fmla="*/ 1 h 252"/>
                  <a:gd name="T74" fmla="*/ 1 w 90"/>
                  <a:gd name="T75" fmla="*/ 1 h 252"/>
                  <a:gd name="T76" fmla="*/ 1 w 90"/>
                  <a:gd name="T77" fmla="*/ 1 h 252"/>
                  <a:gd name="T78" fmla="*/ 1 w 90"/>
                  <a:gd name="T79" fmla="*/ 1 h 252"/>
                  <a:gd name="T80" fmla="*/ 1 w 90"/>
                  <a:gd name="T81" fmla="*/ 1 h 252"/>
                  <a:gd name="T82" fmla="*/ 1 w 90"/>
                  <a:gd name="T83" fmla="*/ 1 h 252"/>
                  <a:gd name="T84" fmla="*/ 1 w 90"/>
                  <a:gd name="T85" fmla="*/ 1 h 252"/>
                  <a:gd name="T86" fmla="*/ 1 w 90"/>
                  <a:gd name="T87" fmla="*/ 1 h 252"/>
                  <a:gd name="T88" fmla="*/ 1 w 90"/>
                  <a:gd name="T89" fmla="*/ 1 h 252"/>
                  <a:gd name="T90" fmla="*/ 1 w 90"/>
                  <a:gd name="T91" fmla="*/ 1 h 252"/>
                  <a:gd name="T92" fmla="*/ 1 w 90"/>
                  <a:gd name="T93" fmla="*/ 1 h 252"/>
                  <a:gd name="T94" fmla="*/ 1 w 90"/>
                  <a:gd name="T95" fmla="*/ 1 h 252"/>
                  <a:gd name="T96" fmla="*/ 1 w 90"/>
                  <a:gd name="T97" fmla="*/ 1 h 25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0"/>
                  <a:gd name="T148" fmla="*/ 0 h 252"/>
                  <a:gd name="T149" fmla="*/ 90 w 90"/>
                  <a:gd name="T150" fmla="*/ 252 h 25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0" h="252">
                    <a:moveTo>
                      <a:pt x="16" y="252"/>
                    </a:moveTo>
                    <a:lnTo>
                      <a:pt x="18" y="145"/>
                    </a:lnTo>
                    <a:lnTo>
                      <a:pt x="17" y="142"/>
                    </a:lnTo>
                    <a:lnTo>
                      <a:pt x="14" y="137"/>
                    </a:lnTo>
                    <a:lnTo>
                      <a:pt x="12" y="130"/>
                    </a:lnTo>
                    <a:lnTo>
                      <a:pt x="10" y="121"/>
                    </a:lnTo>
                    <a:lnTo>
                      <a:pt x="7" y="109"/>
                    </a:lnTo>
                    <a:lnTo>
                      <a:pt x="4" y="98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58"/>
                    </a:lnTo>
                    <a:lnTo>
                      <a:pt x="1" y="45"/>
                    </a:lnTo>
                    <a:lnTo>
                      <a:pt x="3" y="33"/>
                    </a:lnTo>
                    <a:lnTo>
                      <a:pt x="10" y="23"/>
                    </a:lnTo>
                    <a:lnTo>
                      <a:pt x="16" y="13"/>
                    </a:lnTo>
                    <a:lnTo>
                      <a:pt x="24" y="8"/>
                    </a:lnTo>
                    <a:lnTo>
                      <a:pt x="37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3" y="10"/>
                    </a:lnTo>
                    <a:lnTo>
                      <a:pt x="87" y="18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5"/>
                    </a:lnTo>
                    <a:lnTo>
                      <a:pt x="82" y="30"/>
                    </a:lnTo>
                    <a:lnTo>
                      <a:pt x="80" y="36"/>
                    </a:lnTo>
                    <a:lnTo>
                      <a:pt x="74" y="43"/>
                    </a:lnTo>
                    <a:lnTo>
                      <a:pt x="70" y="53"/>
                    </a:lnTo>
                    <a:lnTo>
                      <a:pt x="65" y="62"/>
                    </a:lnTo>
                    <a:lnTo>
                      <a:pt x="62" y="73"/>
                    </a:lnTo>
                    <a:lnTo>
                      <a:pt x="58" y="83"/>
                    </a:lnTo>
                    <a:lnTo>
                      <a:pt x="55" y="93"/>
                    </a:lnTo>
                    <a:lnTo>
                      <a:pt x="53" y="103"/>
                    </a:lnTo>
                    <a:lnTo>
                      <a:pt x="54" y="114"/>
                    </a:lnTo>
                    <a:lnTo>
                      <a:pt x="55" y="123"/>
                    </a:lnTo>
                    <a:lnTo>
                      <a:pt x="59" y="130"/>
                    </a:lnTo>
                    <a:lnTo>
                      <a:pt x="65" y="137"/>
                    </a:lnTo>
                    <a:lnTo>
                      <a:pt x="74" y="145"/>
                    </a:lnTo>
                    <a:lnTo>
                      <a:pt x="72" y="147"/>
                    </a:lnTo>
                    <a:lnTo>
                      <a:pt x="65" y="154"/>
                    </a:lnTo>
                    <a:lnTo>
                      <a:pt x="56" y="158"/>
                    </a:lnTo>
                    <a:lnTo>
                      <a:pt x="53" y="160"/>
                    </a:lnTo>
                    <a:lnTo>
                      <a:pt x="53" y="244"/>
                    </a:lnTo>
                    <a:lnTo>
                      <a:pt x="16" y="25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1" name="Freeform 19"/>
              <p:cNvSpPr>
                <a:spLocks/>
              </p:cNvSpPr>
              <p:nvPr/>
            </p:nvSpPr>
            <p:spPr bwMode="auto">
              <a:xfrm>
                <a:off x="628" y="3291"/>
                <a:ext cx="46" cy="153"/>
              </a:xfrm>
              <a:custGeom>
                <a:avLst/>
                <a:gdLst>
                  <a:gd name="T0" fmla="*/ 0 w 92"/>
                  <a:gd name="T1" fmla="*/ 1 h 306"/>
                  <a:gd name="T2" fmla="*/ 0 w 92"/>
                  <a:gd name="T3" fmla="*/ 1 h 306"/>
                  <a:gd name="T4" fmla="*/ 1 w 92"/>
                  <a:gd name="T5" fmla="*/ 1 h 306"/>
                  <a:gd name="T6" fmla="*/ 1 w 92"/>
                  <a:gd name="T7" fmla="*/ 1 h 306"/>
                  <a:gd name="T8" fmla="*/ 1 w 92"/>
                  <a:gd name="T9" fmla="*/ 1 h 306"/>
                  <a:gd name="T10" fmla="*/ 1 w 92"/>
                  <a:gd name="T11" fmla="*/ 1 h 306"/>
                  <a:gd name="T12" fmla="*/ 1 w 92"/>
                  <a:gd name="T13" fmla="*/ 1 h 306"/>
                  <a:gd name="T14" fmla="*/ 1 w 92"/>
                  <a:gd name="T15" fmla="*/ 0 h 306"/>
                  <a:gd name="T16" fmla="*/ 1 w 92"/>
                  <a:gd name="T17" fmla="*/ 0 h 306"/>
                  <a:gd name="T18" fmla="*/ 1 w 92"/>
                  <a:gd name="T19" fmla="*/ 0 h 306"/>
                  <a:gd name="T20" fmla="*/ 1 w 92"/>
                  <a:gd name="T21" fmla="*/ 1 h 306"/>
                  <a:gd name="T22" fmla="*/ 1 w 92"/>
                  <a:gd name="T23" fmla="*/ 1 h 306"/>
                  <a:gd name="T24" fmla="*/ 1 w 92"/>
                  <a:gd name="T25" fmla="*/ 1 h 306"/>
                  <a:gd name="T26" fmla="*/ 1 w 92"/>
                  <a:gd name="T27" fmla="*/ 1 h 306"/>
                  <a:gd name="T28" fmla="*/ 1 w 92"/>
                  <a:gd name="T29" fmla="*/ 1 h 306"/>
                  <a:gd name="T30" fmla="*/ 1 w 92"/>
                  <a:gd name="T31" fmla="*/ 1 h 306"/>
                  <a:gd name="T32" fmla="*/ 1 w 92"/>
                  <a:gd name="T33" fmla="*/ 1 h 306"/>
                  <a:gd name="T34" fmla="*/ 1 w 92"/>
                  <a:gd name="T35" fmla="*/ 1 h 306"/>
                  <a:gd name="T36" fmla="*/ 1 w 92"/>
                  <a:gd name="T37" fmla="*/ 1 h 306"/>
                  <a:gd name="T38" fmla="*/ 1 w 92"/>
                  <a:gd name="T39" fmla="*/ 1 h 306"/>
                  <a:gd name="T40" fmla="*/ 1 w 92"/>
                  <a:gd name="T41" fmla="*/ 1 h 306"/>
                  <a:gd name="T42" fmla="*/ 1 w 92"/>
                  <a:gd name="T43" fmla="*/ 1 h 306"/>
                  <a:gd name="T44" fmla="*/ 1 w 92"/>
                  <a:gd name="T45" fmla="*/ 1 h 306"/>
                  <a:gd name="T46" fmla="*/ 1 w 92"/>
                  <a:gd name="T47" fmla="*/ 1 h 306"/>
                  <a:gd name="T48" fmla="*/ 1 w 92"/>
                  <a:gd name="T49" fmla="*/ 1 h 306"/>
                  <a:gd name="T50" fmla="*/ 1 w 92"/>
                  <a:gd name="T51" fmla="*/ 1 h 306"/>
                  <a:gd name="T52" fmla="*/ 1 w 92"/>
                  <a:gd name="T53" fmla="*/ 1 h 306"/>
                  <a:gd name="T54" fmla="*/ 1 w 92"/>
                  <a:gd name="T55" fmla="*/ 1 h 306"/>
                  <a:gd name="T56" fmla="*/ 1 w 92"/>
                  <a:gd name="T57" fmla="*/ 1 h 306"/>
                  <a:gd name="T58" fmla="*/ 1 w 92"/>
                  <a:gd name="T59" fmla="*/ 1 h 306"/>
                  <a:gd name="T60" fmla="*/ 1 w 92"/>
                  <a:gd name="T61" fmla="*/ 1 h 306"/>
                  <a:gd name="T62" fmla="*/ 1 w 92"/>
                  <a:gd name="T63" fmla="*/ 1 h 306"/>
                  <a:gd name="T64" fmla="*/ 1 w 92"/>
                  <a:gd name="T65" fmla="*/ 1 h 306"/>
                  <a:gd name="T66" fmla="*/ 1 w 92"/>
                  <a:gd name="T67" fmla="*/ 1 h 306"/>
                  <a:gd name="T68" fmla="*/ 1 w 92"/>
                  <a:gd name="T69" fmla="*/ 1 h 306"/>
                  <a:gd name="T70" fmla="*/ 1 w 92"/>
                  <a:gd name="T71" fmla="*/ 1 h 306"/>
                  <a:gd name="T72" fmla="*/ 1 w 92"/>
                  <a:gd name="T73" fmla="*/ 1 h 306"/>
                  <a:gd name="T74" fmla="*/ 1 w 92"/>
                  <a:gd name="T75" fmla="*/ 1 h 306"/>
                  <a:gd name="T76" fmla="*/ 1 w 92"/>
                  <a:gd name="T77" fmla="*/ 1 h 306"/>
                  <a:gd name="T78" fmla="*/ 1 w 92"/>
                  <a:gd name="T79" fmla="*/ 1 h 306"/>
                  <a:gd name="T80" fmla="*/ 1 w 92"/>
                  <a:gd name="T81" fmla="*/ 1 h 306"/>
                  <a:gd name="T82" fmla="*/ 1 w 92"/>
                  <a:gd name="T83" fmla="*/ 1 h 306"/>
                  <a:gd name="T84" fmla="*/ 1 w 92"/>
                  <a:gd name="T85" fmla="*/ 1 h 306"/>
                  <a:gd name="T86" fmla="*/ 1 w 92"/>
                  <a:gd name="T87" fmla="*/ 1 h 306"/>
                  <a:gd name="T88" fmla="*/ 1 w 92"/>
                  <a:gd name="T89" fmla="*/ 1 h 306"/>
                  <a:gd name="T90" fmla="*/ 1 w 92"/>
                  <a:gd name="T91" fmla="*/ 1 h 306"/>
                  <a:gd name="T92" fmla="*/ 1 w 92"/>
                  <a:gd name="T93" fmla="*/ 1 h 306"/>
                  <a:gd name="T94" fmla="*/ 1 w 92"/>
                  <a:gd name="T95" fmla="*/ 1 h 306"/>
                  <a:gd name="T96" fmla="*/ 1 w 92"/>
                  <a:gd name="T97" fmla="*/ 1 h 306"/>
                  <a:gd name="T98" fmla="*/ 1 w 92"/>
                  <a:gd name="T99" fmla="*/ 1 h 306"/>
                  <a:gd name="T100" fmla="*/ 1 w 92"/>
                  <a:gd name="T101" fmla="*/ 1 h 306"/>
                  <a:gd name="T102" fmla="*/ 1 w 92"/>
                  <a:gd name="T103" fmla="*/ 1 h 306"/>
                  <a:gd name="T104" fmla="*/ 1 w 92"/>
                  <a:gd name="T105" fmla="*/ 1 h 306"/>
                  <a:gd name="T106" fmla="*/ 1 w 92"/>
                  <a:gd name="T107" fmla="*/ 1 h 306"/>
                  <a:gd name="T108" fmla="*/ 1 w 92"/>
                  <a:gd name="T109" fmla="*/ 1 h 306"/>
                  <a:gd name="T110" fmla="*/ 0 w 92"/>
                  <a:gd name="T111" fmla="*/ 1 h 306"/>
                  <a:gd name="T112" fmla="*/ 0 w 92"/>
                  <a:gd name="T113" fmla="*/ 1 h 3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2"/>
                  <a:gd name="T172" fmla="*/ 0 h 306"/>
                  <a:gd name="T173" fmla="*/ 92 w 92"/>
                  <a:gd name="T174" fmla="*/ 306 h 3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2" h="306">
                    <a:moveTo>
                      <a:pt x="0" y="24"/>
                    </a:moveTo>
                    <a:lnTo>
                      <a:pt x="0" y="23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15" y="10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71" y="12"/>
                    </a:lnTo>
                    <a:lnTo>
                      <a:pt x="75" y="20"/>
                    </a:lnTo>
                    <a:lnTo>
                      <a:pt x="81" y="31"/>
                    </a:lnTo>
                    <a:lnTo>
                      <a:pt x="84" y="43"/>
                    </a:lnTo>
                    <a:lnTo>
                      <a:pt x="88" y="57"/>
                    </a:lnTo>
                    <a:lnTo>
                      <a:pt x="90" y="71"/>
                    </a:lnTo>
                    <a:lnTo>
                      <a:pt x="92" y="86"/>
                    </a:lnTo>
                    <a:lnTo>
                      <a:pt x="92" y="101"/>
                    </a:lnTo>
                    <a:lnTo>
                      <a:pt x="92" y="116"/>
                    </a:lnTo>
                    <a:lnTo>
                      <a:pt x="91" y="129"/>
                    </a:lnTo>
                    <a:lnTo>
                      <a:pt x="90" y="143"/>
                    </a:lnTo>
                    <a:lnTo>
                      <a:pt x="86" y="154"/>
                    </a:lnTo>
                    <a:lnTo>
                      <a:pt x="85" y="164"/>
                    </a:lnTo>
                    <a:lnTo>
                      <a:pt x="81" y="171"/>
                    </a:lnTo>
                    <a:lnTo>
                      <a:pt x="77" y="176"/>
                    </a:lnTo>
                    <a:lnTo>
                      <a:pt x="71" y="306"/>
                    </a:lnTo>
                    <a:lnTo>
                      <a:pt x="32" y="306"/>
                    </a:lnTo>
                    <a:lnTo>
                      <a:pt x="30" y="186"/>
                    </a:lnTo>
                    <a:lnTo>
                      <a:pt x="6" y="181"/>
                    </a:lnTo>
                    <a:lnTo>
                      <a:pt x="6" y="179"/>
                    </a:lnTo>
                    <a:lnTo>
                      <a:pt x="10" y="174"/>
                    </a:lnTo>
                    <a:lnTo>
                      <a:pt x="12" y="169"/>
                    </a:lnTo>
                    <a:lnTo>
                      <a:pt x="16" y="165"/>
                    </a:lnTo>
                    <a:lnTo>
                      <a:pt x="18" y="160"/>
                    </a:lnTo>
                    <a:lnTo>
                      <a:pt x="22" y="155"/>
                    </a:lnTo>
                    <a:lnTo>
                      <a:pt x="25" y="148"/>
                    </a:lnTo>
                    <a:lnTo>
                      <a:pt x="28" y="140"/>
                    </a:lnTo>
                    <a:lnTo>
                      <a:pt x="30" y="133"/>
                    </a:lnTo>
                    <a:lnTo>
                      <a:pt x="32" y="126"/>
                    </a:lnTo>
                    <a:lnTo>
                      <a:pt x="33" y="116"/>
                    </a:lnTo>
                    <a:lnTo>
                      <a:pt x="35" y="108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0" y="82"/>
                    </a:lnTo>
                    <a:lnTo>
                      <a:pt x="29" y="74"/>
                    </a:lnTo>
                    <a:lnTo>
                      <a:pt x="27" y="66"/>
                    </a:lnTo>
                    <a:lnTo>
                      <a:pt x="25" y="60"/>
                    </a:lnTo>
                    <a:lnTo>
                      <a:pt x="21" y="53"/>
                    </a:lnTo>
                    <a:lnTo>
                      <a:pt x="18" y="48"/>
                    </a:lnTo>
                    <a:lnTo>
                      <a:pt x="16" y="43"/>
                    </a:lnTo>
                    <a:lnTo>
                      <a:pt x="14" y="40"/>
                    </a:lnTo>
                    <a:lnTo>
                      <a:pt x="7" y="32"/>
                    </a:lnTo>
                    <a:lnTo>
                      <a:pt x="4" y="2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2" name="Freeform 20"/>
              <p:cNvSpPr>
                <a:spLocks/>
              </p:cNvSpPr>
              <p:nvPr/>
            </p:nvSpPr>
            <p:spPr bwMode="auto">
              <a:xfrm>
                <a:off x="822" y="3403"/>
                <a:ext cx="121" cy="525"/>
              </a:xfrm>
              <a:custGeom>
                <a:avLst/>
                <a:gdLst>
                  <a:gd name="T0" fmla="*/ 0 w 243"/>
                  <a:gd name="T1" fmla="*/ 0 h 1051"/>
                  <a:gd name="T2" fmla="*/ 0 w 243"/>
                  <a:gd name="T3" fmla="*/ 0 h 1051"/>
                  <a:gd name="T4" fmla="*/ 0 w 243"/>
                  <a:gd name="T5" fmla="*/ 0 h 1051"/>
                  <a:gd name="T6" fmla="*/ 0 w 243"/>
                  <a:gd name="T7" fmla="*/ 0 h 1051"/>
                  <a:gd name="T8" fmla="*/ 0 w 243"/>
                  <a:gd name="T9" fmla="*/ 0 h 1051"/>
                  <a:gd name="T10" fmla="*/ 0 w 243"/>
                  <a:gd name="T11" fmla="*/ 0 h 1051"/>
                  <a:gd name="T12" fmla="*/ 0 w 243"/>
                  <a:gd name="T13" fmla="*/ 0 h 1051"/>
                  <a:gd name="T14" fmla="*/ 0 w 243"/>
                  <a:gd name="T15" fmla="*/ 0 h 1051"/>
                  <a:gd name="T16" fmla="*/ 0 w 243"/>
                  <a:gd name="T17" fmla="*/ 1 h 1051"/>
                  <a:gd name="T18" fmla="*/ 0 w 243"/>
                  <a:gd name="T19" fmla="*/ 1 h 1051"/>
                  <a:gd name="T20" fmla="*/ 0 w 243"/>
                  <a:gd name="T21" fmla="*/ 1 h 1051"/>
                  <a:gd name="T22" fmla="*/ 0 w 243"/>
                  <a:gd name="T23" fmla="*/ 1 h 1051"/>
                  <a:gd name="T24" fmla="*/ 0 w 243"/>
                  <a:gd name="T25" fmla="*/ 2 h 1051"/>
                  <a:gd name="T26" fmla="*/ 0 w 243"/>
                  <a:gd name="T27" fmla="*/ 2 h 1051"/>
                  <a:gd name="T28" fmla="*/ 0 w 243"/>
                  <a:gd name="T29" fmla="*/ 2 h 1051"/>
                  <a:gd name="T30" fmla="*/ 0 w 243"/>
                  <a:gd name="T31" fmla="*/ 2 h 1051"/>
                  <a:gd name="T32" fmla="*/ 0 w 243"/>
                  <a:gd name="T33" fmla="*/ 4 h 1051"/>
                  <a:gd name="T34" fmla="*/ 0 w 243"/>
                  <a:gd name="T35" fmla="*/ 2 h 1051"/>
                  <a:gd name="T36" fmla="*/ 0 w 243"/>
                  <a:gd name="T37" fmla="*/ 2 h 1051"/>
                  <a:gd name="T38" fmla="*/ 0 w 243"/>
                  <a:gd name="T39" fmla="*/ 2 h 1051"/>
                  <a:gd name="T40" fmla="*/ 0 w 243"/>
                  <a:gd name="T41" fmla="*/ 1 h 1051"/>
                  <a:gd name="T42" fmla="*/ 0 w 243"/>
                  <a:gd name="T43" fmla="*/ 1 h 1051"/>
                  <a:gd name="T44" fmla="*/ 0 w 243"/>
                  <a:gd name="T45" fmla="*/ 1 h 1051"/>
                  <a:gd name="T46" fmla="*/ 0 w 243"/>
                  <a:gd name="T47" fmla="*/ 1 h 1051"/>
                  <a:gd name="T48" fmla="*/ 0 w 243"/>
                  <a:gd name="T49" fmla="*/ 1 h 1051"/>
                  <a:gd name="T50" fmla="*/ 0 w 243"/>
                  <a:gd name="T51" fmla="*/ 0 h 1051"/>
                  <a:gd name="T52" fmla="*/ 0 w 243"/>
                  <a:gd name="T53" fmla="*/ 0 h 1051"/>
                  <a:gd name="T54" fmla="*/ 0 w 243"/>
                  <a:gd name="T55" fmla="*/ 0 h 1051"/>
                  <a:gd name="T56" fmla="*/ 0 w 243"/>
                  <a:gd name="T57" fmla="*/ 0 h 1051"/>
                  <a:gd name="T58" fmla="*/ 0 w 243"/>
                  <a:gd name="T59" fmla="*/ 0 h 1051"/>
                  <a:gd name="T60" fmla="*/ 0 w 243"/>
                  <a:gd name="T61" fmla="*/ 0 h 1051"/>
                  <a:gd name="T62" fmla="*/ 0 w 243"/>
                  <a:gd name="T63" fmla="*/ 0 h 1051"/>
                  <a:gd name="T64" fmla="*/ 0 w 243"/>
                  <a:gd name="T65" fmla="*/ 0 h 1051"/>
                  <a:gd name="T66" fmla="*/ 0 w 243"/>
                  <a:gd name="T67" fmla="*/ 0 h 10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3"/>
                  <a:gd name="T103" fmla="*/ 0 h 1051"/>
                  <a:gd name="T104" fmla="*/ 243 w 243"/>
                  <a:gd name="T105" fmla="*/ 1051 h 10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3" h="1051">
                    <a:moveTo>
                      <a:pt x="243" y="10"/>
                    </a:moveTo>
                    <a:lnTo>
                      <a:pt x="240" y="8"/>
                    </a:lnTo>
                    <a:lnTo>
                      <a:pt x="233" y="7"/>
                    </a:lnTo>
                    <a:lnTo>
                      <a:pt x="222" y="5"/>
                    </a:lnTo>
                    <a:lnTo>
                      <a:pt x="208" y="3"/>
                    </a:lnTo>
                    <a:lnTo>
                      <a:pt x="190" y="0"/>
                    </a:lnTo>
                    <a:lnTo>
                      <a:pt x="172" y="2"/>
                    </a:lnTo>
                    <a:lnTo>
                      <a:pt x="151" y="4"/>
                    </a:lnTo>
                    <a:lnTo>
                      <a:pt x="131" y="9"/>
                    </a:lnTo>
                    <a:lnTo>
                      <a:pt x="109" y="18"/>
                    </a:lnTo>
                    <a:lnTo>
                      <a:pt x="87" y="31"/>
                    </a:lnTo>
                    <a:lnTo>
                      <a:pt x="65" y="48"/>
                    </a:lnTo>
                    <a:lnTo>
                      <a:pt x="49" y="72"/>
                    </a:lnTo>
                    <a:lnTo>
                      <a:pt x="31" y="101"/>
                    </a:lnTo>
                    <a:lnTo>
                      <a:pt x="19" y="136"/>
                    </a:lnTo>
                    <a:lnTo>
                      <a:pt x="8" y="181"/>
                    </a:lnTo>
                    <a:lnTo>
                      <a:pt x="3" y="233"/>
                    </a:lnTo>
                    <a:lnTo>
                      <a:pt x="0" y="286"/>
                    </a:lnTo>
                    <a:lnTo>
                      <a:pt x="0" y="332"/>
                    </a:lnTo>
                    <a:lnTo>
                      <a:pt x="2" y="373"/>
                    </a:lnTo>
                    <a:lnTo>
                      <a:pt x="7" y="411"/>
                    </a:lnTo>
                    <a:lnTo>
                      <a:pt x="10" y="442"/>
                    </a:lnTo>
                    <a:lnTo>
                      <a:pt x="17" y="469"/>
                    </a:lnTo>
                    <a:lnTo>
                      <a:pt x="23" y="492"/>
                    </a:lnTo>
                    <a:lnTo>
                      <a:pt x="31" y="512"/>
                    </a:lnTo>
                    <a:lnTo>
                      <a:pt x="39" y="528"/>
                    </a:lnTo>
                    <a:lnTo>
                      <a:pt x="45" y="540"/>
                    </a:lnTo>
                    <a:lnTo>
                      <a:pt x="53" y="549"/>
                    </a:lnTo>
                    <a:lnTo>
                      <a:pt x="61" y="557"/>
                    </a:lnTo>
                    <a:lnTo>
                      <a:pt x="65" y="561"/>
                    </a:lnTo>
                    <a:lnTo>
                      <a:pt x="71" y="564"/>
                    </a:lnTo>
                    <a:lnTo>
                      <a:pt x="73" y="566"/>
                    </a:lnTo>
                    <a:lnTo>
                      <a:pt x="75" y="568"/>
                    </a:lnTo>
                    <a:lnTo>
                      <a:pt x="83" y="1048"/>
                    </a:lnTo>
                    <a:lnTo>
                      <a:pt x="152" y="1051"/>
                    </a:lnTo>
                    <a:lnTo>
                      <a:pt x="156" y="564"/>
                    </a:lnTo>
                    <a:lnTo>
                      <a:pt x="155" y="562"/>
                    </a:lnTo>
                    <a:lnTo>
                      <a:pt x="153" y="557"/>
                    </a:lnTo>
                    <a:lnTo>
                      <a:pt x="147" y="548"/>
                    </a:lnTo>
                    <a:lnTo>
                      <a:pt x="143" y="537"/>
                    </a:lnTo>
                    <a:lnTo>
                      <a:pt x="135" y="521"/>
                    </a:lnTo>
                    <a:lnTo>
                      <a:pt x="128" y="503"/>
                    </a:lnTo>
                    <a:lnTo>
                      <a:pt x="122" y="484"/>
                    </a:lnTo>
                    <a:lnTo>
                      <a:pt x="115" y="461"/>
                    </a:lnTo>
                    <a:lnTo>
                      <a:pt x="109" y="436"/>
                    </a:lnTo>
                    <a:lnTo>
                      <a:pt x="102" y="411"/>
                    </a:lnTo>
                    <a:lnTo>
                      <a:pt x="96" y="382"/>
                    </a:lnTo>
                    <a:lnTo>
                      <a:pt x="93" y="353"/>
                    </a:lnTo>
                    <a:lnTo>
                      <a:pt x="90" y="321"/>
                    </a:lnTo>
                    <a:lnTo>
                      <a:pt x="91" y="290"/>
                    </a:lnTo>
                    <a:lnTo>
                      <a:pt x="93" y="257"/>
                    </a:lnTo>
                    <a:lnTo>
                      <a:pt x="99" y="225"/>
                    </a:lnTo>
                    <a:lnTo>
                      <a:pt x="104" y="192"/>
                    </a:lnTo>
                    <a:lnTo>
                      <a:pt x="113" y="163"/>
                    </a:lnTo>
                    <a:lnTo>
                      <a:pt x="122" y="135"/>
                    </a:lnTo>
                    <a:lnTo>
                      <a:pt x="134" y="113"/>
                    </a:lnTo>
                    <a:lnTo>
                      <a:pt x="145" y="93"/>
                    </a:lnTo>
                    <a:lnTo>
                      <a:pt x="157" y="77"/>
                    </a:lnTo>
                    <a:lnTo>
                      <a:pt x="169" y="61"/>
                    </a:lnTo>
                    <a:lnTo>
                      <a:pt x="183" y="49"/>
                    </a:lnTo>
                    <a:lnTo>
                      <a:pt x="194" y="38"/>
                    </a:lnTo>
                    <a:lnTo>
                      <a:pt x="205" y="30"/>
                    </a:lnTo>
                    <a:lnTo>
                      <a:pt x="215" y="23"/>
                    </a:lnTo>
                    <a:lnTo>
                      <a:pt x="225" y="18"/>
                    </a:lnTo>
                    <a:lnTo>
                      <a:pt x="232" y="14"/>
                    </a:lnTo>
                    <a:lnTo>
                      <a:pt x="238" y="11"/>
                    </a:lnTo>
                    <a:lnTo>
                      <a:pt x="241" y="10"/>
                    </a:lnTo>
                    <a:lnTo>
                      <a:pt x="243" y="10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3" name="Freeform 21"/>
              <p:cNvSpPr>
                <a:spLocks/>
              </p:cNvSpPr>
              <p:nvPr/>
            </p:nvSpPr>
            <p:spPr bwMode="auto">
              <a:xfrm>
                <a:off x="392" y="3434"/>
                <a:ext cx="54" cy="332"/>
              </a:xfrm>
              <a:custGeom>
                <a:avLst/>
                <a:gdLst>
                  <a:gd name="T0" fmla="*/ 1 w 108"/>
                  <a:gd name="T1" fmla="*/ 1 h 664"/>
                  <a:gd name="T2" fmla="*/ 1 w 108"/>
                  <a:gd name="T3" fmla="*/ 1 h 664"/>
                  <a:gd name="T4" fmla="*/ 1 w 108"/>
                  <a:gd name="T5" fmla="*/ 1 h 664"/>
                  <a:gd name="T6" fmla="*/ 1 w 108"/>
                  <a:gd name="T7" fmla="*/ 1 h 664"/>
                  <a:gd name="T8" fmla="*/ 1 w 108"/>
                  <a:gd name="T9" fmla="*/ 0 h 664"/>
                  <a:gd name="T10" fmla="*/ 1 w 108"/>
                  <a:gd name="T11" fmla="*/ 1 h 664"/>
                  <a:gd name="T12" fmla="*/ 1 w 108"/>
                  <a:gd name="T13" fmla="*/ 1 h 664"/>
                  <a:gd name="T14" fmla="*/ 1 w 108"/>
                  <a:gd name="T15" fmla="*/ 1 h 664"/>
                  <a:gd name="T16" fmla="*/ 1 w 108"/>
                  <a:gd name="T17" fmla="*/ 1 h 664"/>
                  <a:gd name="T18" fmla="*/ 1 w 108"/>
                  <a:gd name="T19" fmla="*/ 1 h 664"/>
                  <a:gd name="T20" fmla="*/ 0 w 108"/>
                  <a:gd name="T21" fmla="*/ 1 h 664"/>
                  <a:gd name="T22" fmla="*/ 0 w 108"/>
                  <a:gd name="T23" fmla="*/ 1 h 664"/>
                  <a:gd name="T24" fmla="*/ 1 w 108"/>
                  <a:gd name="T25" fmla="*/ 1 h 664"/>
                  <a:gd name="T26" fmla="*/ 1 w 108"/>
                  <a:gd name="T27" fmla="*/ 1 h 664"/>
                  <a:gd name="T28" fmla="*/ 1 w 108"/>
                  <a:gd name="T29" fmla="*/ 1 h 664"/>
                  <a:gd name="T30" fmla="*/ 1 w 108"/>
                  <a:gd name="T31" fmla="*/ 3 h 664"/>
                  <a:gd name="T32" fmla="*/ 1 w 108"/>
                  <a:gd name="T33" fmla="*/ 2 h 664"/>
                  <a:gd name="T34" fmla="*/ 1 w 108"/>
                  <a:gd name="T35" fmla="*/ 1 h 664"/>
                  <a:gd name="T36" fmla="*/ 1 w 108"/>
                  <a:gd name="T37" fmla="*/ 1 h 664"/>
                  <a:gd name="T38" fmla="*/ 1 w 108"/>
                  <a:gd name="T39" fmla="*/ 1 h 664"/>
                  <a:gd name="T40" fmla="*/ 1 w 108"/>
                  <a:gd name="T41" fmla="*/ 1 h 664"/>
                  <a:gd name="T42" fmla="*/ 1 w 108"/>
                  <a:gd name="T43" fmla="*/ 1 h 664"/>
                  <a:gd name="T44" fmla="*/ 1 w 108"/>
                  <a:gd name="T45" fmla="*/ 1 h 664"/>
                  <a:gd name="T46" fmla="*/ 1 w 108"/>
                  <a:gd name="T47" fmla="*/ 1 h 664"/>
                  <a:gd name="T48" fmla="*/ 1 w 108"/>
                  <a:gd name="T49" fmla="*/ 1 h 664"/>
                  <a:gd name="T50" fmla="*/ 1 w 108"/>
                  <a:gd name="T51" fmla="*/ 1 h 664"/>
                  <a:gd name="T52" fmla="*/ 1 w 108"/>
                  <a:gd name="T53" fmla="*/ 1 h 664"/>
                  <a:gd name="T54" fmla="*/ 1 w 108"/>
                  <a:gd name="T55" fmla="*/ 1 h 664"/>
                  <a:gd name="T56" fmla="*/ 1 w 108"/>
                  <a:gd name="T57" fmla="*/ 1 h 664"/>
                  <a:gd name="T58" fmla="*/ 1 w 108"/>
                  <a:gd name="T59" fmla="*/ 1 h 664"/>
                  <a:gd name="T60" fmla="*/ 1 w 108"/>
                  <a:gd name="T61" fmla="*/ 1 h 664"/>
                  <a:gd name="T62" fmla="*/ 1 w 108"/>
                  <a:gd name="T63" fmla="*/ 1 h 6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664"/>
                  <a:gd name="T98" fmla="*/ 108 w 108"/>
                  <a:gd name="T99" fmla="*/ 664 h 6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664">
                    <a:moveTo>
                      <a:pt x="108" y="27"/>
                    </a:moveTo>
                    <a:lnTo>
                      <a:pt x="108" y="24"/>
                    </a:lnTo>
                    <a:lnTo>
                      <a:pt x="104" y="17"/>
                    </a:lnTo>
                    <a:lnTo>
                      <a:pt x="100" y="14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85" y="5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8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2" y="28"/>
                    </a:lnTo>
                    <a:lnTo>
                      <a:pt x="17" y="40"/>
                    </a:lnTo>
                    <a:lnTo>
                      <a:pt x="11" y="53"/>
                    </a:lnTo>
                    <a:lnTo>
                      <a:pt x="8" y="70"/>
                    </a:lnTo>
                    <a:lnTo>
                      <a:pt x="3" y="85"/>
                    </a:lnTo>
                    <a:lnTo>
                      <a:pt x="1" y="104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6"/>
                    </a:lnTo>
                    <a:lnTo>
                      <a:pt x="6" y="213"/>
                    </a:lnTo>
                    <a:lnTo>
                      <a:pt x="9" y="227"/>
                    </a:lnTo>
                    <a:lnTo>
                      <a:pt x="13" y="241"/>
                    </a:lnTo>
                    <a:lnTo>
                      <a:pt x="19" y="251"/>
                    </a:lnTo>
                    <a:lnTo>
                      <a:pt x="26" y="260"/>
                    </a:lnTo>
                    <a:lnTo>
                      <a:pt x="21" y="664"/>
                    </a:lnTo>
                    <a:lnTo>
                      <a:pt x="64" y="664"/>
                    </a:lnTo>
                    <a:lnTo>
                      <a:pt x="59" y="268"/>
                    </a:lnTo>
                    <a:lnTo>
                      <a:pt x="90" y="242"/>
                    </a:lnTo>
                    <a:lnTo>
                      <a:pt x="87" y="241"/>
                    </a:lnTo>
                    <a:lnTo>
                      <a:pt x="83" y="240"/>
                    </a:lnTo>
                    <a:lnTo>
                      <a:pt x="79" y="236"/>
                    </a:lnTo>
                    <a:lnTo>
                      <a:pt x="73" y="229"/>
                    </a:lnTo>
                    <a:lnTo>
                      <a:pt x="70" y="223"/>
                    </a:lnTo>
                    <a:lnTo>
                      <a:pt x="69" y="214"/>
                    </a:lnTo>
                    <a:lnTo>
                      <a:pt x="66" y="204"/>
                    </a:lnTo>
                    <a:lnTo>
                      <a:pt x="66" y="192"/>
                    </a:lnTo>
                    <a:lnTo>
                      <a:pt x="65" y="177"/>
                    </a:lnTo>
                    <a:lnTo>
                      <a:pt x="66" y="160"/>
                    </a:lnTo>
                    <a:lnTo>
                      <a:pt x="69" y="140"/>
                    </a:lnTo>
                    <a:lnTo>
                      <a:pt x="72" y="118"/>
                    </a:lnTo>
                    <a:lnTo>
                      <a:pt x="72" y="115"/>
                    </a:lnTo>
                    <a:lnTo>
                      <a:pt x="72" y="113"/>
                    </a:lnTo>
                    <a:lnTo>
                      <a:pt x="72" y="108"/>
                    </a:lnTo>
                    <a:lnTo>
                      <a:pt x="74" y="103"/>
                    </a:lnTo>
                    <a:lnTo>
                      <a:pt x="75" y="97"/>
                    </a:lnTo>
                    <a:lnTo>
                      <a:pt x="77" y="90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6" y="58"/>
                    </a:lnTo>
                    <a:lnTo>
                      <a:pt x="90" y="50"/>
                    </a:lnTo>
                    <a:lnTo>
                      <a:pt x="93" y="45"/>
                    </a:lnTo>
                    <a:lnTo>
                      <a:pt x="96" y="38"/>
                    </a:lnTo>
                    <a:lnTo>
                      <a:pt x="100" y="32"/>
                    </a:lnTo>
                    <a:lnTo>
                      <a:pt x="103" y="2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4" name="Freeform 22"/>
              <p:cNvSpPr>
                <a:spLocks/>
              </p:cNvSpPr>
              <p:nvPr/>
            </p:nvSpPr>
            <p:spPr bwMode="auto">
              <a:xfrm>
                <a:off x="507" y="2972"/>
                <a:ext cx="29" cy="168"/>
              </a:xfrm>
              <a:custGeom>
                <a:avLst/>
                <a:gdLst>
                  <a:gd name="T0" fmla="*/ 0 w 59"/>
                  <a:gd name="T1" fmla="*/ 2 h 335"/>
                  <a:gd name="T2" fmla="*/ 0 w 59"/>
                  <a:gd name="T3" fmla="*/ 1 h 335"/>
                  <a:gd name="T4" fmla="*/ 0 w 59"/>
                  <a:gd name="T5" fmla="*/ 1 h 335"/>
                  <a:gd name="T6" fmla="*/ 0 w 59"/>
                  <a:gd name="T7" fmla="*/ 1 h 335"/>
                  <a:gd name="T8" fmla="*/ 0 w 59"/>
                  <a:gd name="T9" fmla="*/ 1 h 335"/>
                  <a:gd name="T10" fmla="*/ 0 w 59"/>
                  <a:gd name="T11" fmla="*/ 1 h 335"/>
                  <a:gd name="T12" fmla="*/ 0 w 59"/>
                  <a:gd name="T13" fmla="*/ 1 h 335"/>
                  <a:gd name="T14" fmla="*/ 0 w 59"/>
                  <a:gd name="T15" fmla="*/ 1 h 335"/>
                  <a:gd name="T16" fmla="*/ 0 w 59"/>
                  <a:gd name="T17" fmla="*/ 1 h 335"/>
                  <a:gd name="T18" fmla="*/ 0 w 59"/>
                  <a:gd name="T19" fmla="*/ 1 h 335"/>
                  <a:gd name="T20" fmla="*/ 0 w 59"/>
                  <a:gd name="T21" fmla="*/ 1 h 335"/>
                  <a:gd name="T22" fmla="*/ 0 w 59"/>
                  <a:gd name="T23" fmla="*/ 1 h 335"/>
                  <a:gd name="T24" fmla="*/ 0 w 59"/>
                  <a:gd name="T25" fmla="*/ 1 h 335"/>
                  <a:gd name="T26" fmla="*/ 0 w 59"/>
                  <a:gd name="T27" fmla="*/ 1 h 335"/>
                  <a:gd name="T28" fmla="*/ 0 w 59"/>
                  <a:gd name="T29" fmla="*/ 1 h 335"/>
                  <a:gd name="T30" fmla="*/ 0 w 59"/>
                  <a:gd name="T31" fmla="*/ 1 h 335"/>
                  <a:gd name="T32" fmla="*/ 0 w 59"/>
                  <a:gd name="T33" fmla="*/ 1 h 335"/>
                  <a:gd name="T34" fmla="*/ 0 w 59"/>
                  <a:gd name="T35" fmla="*/ 1 h 335"/>
                  <a:gd name="T36" fmla="*/ 0 w 59"/>
                  <a:gd name="T37" fmla="*/ 0 h 335"/>
                  <a:gd name="T38" fmla="*/ 0 w 59"/>
                  <a:gd name="T39" fmla="*/ 1 h 335"/>
                  <a:gd name="T40" fmla="*/ 0 w 59"/>
                  <a:gd name="T41" fmla="*/ 1 h 335"/>
                  <a:gd name="T42" fmla="*/ 0 w 59"/>
                  <a:gd name="T43" fmla="*/ 1 h 335"/>
                  <a:gd name="T44" fmla="*/ 0 w 59"/>
                  <a:gd name="T45" fmla="*/ 1 h 335"/>
                  <a:gd name="T46" fmla="*/ 0 w 59"/>
                  <a:gd name="T47" fmla="*/ 1 h 335"/>
                  <a:gd name="T48" fmla="*/ 0 w 59"/>
                  <a:gd name="T49" fmla="*/ 1 h 335"/>
                  <a:gd name="T50" fmla="*/ 0 w 59"/>
                  <a:gd name="T51" fmla="*/ 1 h 335"/>
                  <a:gd name="T52" fmla="*/ 0 w 59"/>
                  <a:gd name="T53" fmla="*/ 1 h 335"/>
                  <a:gd name="T54" fmla="*/ 0 w 59"/>
                  <a:gd name="T55" fmla="*/ 1 h 335"/>
                  <a:gd name="T56" fmla="*/ 0 w 59"/>
                  <a:gd name="T57" fmla="*/ 1 h 335"/>
                  <a:gd name="T58" fmla="*/ 0 w 59"/>
                  <a:gd name="T59" fmla="*/ 1 h 335"/>
                  <a:gd name="T60" fmla="*/ 0 w 59"/>
                  <a:gd name="T61" fmla="*/ 1 h 335"/>
                  <a:gd name="T62" fmla="*/ 0 w 59"/>
                  <a:gd name="T63" fmla="*/ 1 h 335"/>
                  <a:gd name="T64" fmla="*/ 0 w 59"/>
                  <a:gd name="T65" fmla="*/ 1 h 335"/>
                  <a:gd name="T66" fmla="*/ 0 w 59"/>
                  <a:gd name="T67" fmla="*/ 1 h 335"/>
                  <a:gd name="T68" fmla="*/ 0 w 59"/>
                  <a:gd name="T69" fmla="*/ 1 h 335"/>
                  <a:gd name="T70" fmla="*/ 0 w 59"/>
                  <a:gd name="T71" fmla="*/ 1 h 335"/>
                  <a:gd name="T72" fmla="*/ 0 w 59"/>
                  <a:gd name="T73" fmla="*/ 1 h 335"/>
                  <a:gd name="T74" fmla="*/ 0 w 59"/>
                  <a:gd name="T75" fmla="*/ 1 h 335"/>
                  <a:gd name="T76" fmla="*/ 0 w 59"/>
                  <a:gd name="T77" fmla="*/ 1 h 335"/>
                  <a:gd name="T78" fmla="*/ 0 w 59"/>
                  <a:gd name="T79" fmla="*/ 1 h 335"/>
                  <a:gd name="T80" fmla="*/ 0 w 59"/>
                  <a:gd name="T81" fmla="*/ 2 h 335"/>
                  <a:gd name="T82" fmla="*/ 0 w 59"/>
                  <a:gd name="T83" fmla="*/ 2 h 335"/>
                  <a:gd name="T84" fmla="*/ 0 w 59"/>
                  <a:gd name="T85" fmla="*/ 2 h 3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"/>
                  <a:gd name="T130" fmla="*/ 0 h 335"/>
                  <a:gd name="T131" fmla="*/ 59 w 59"/>
                  <a:gd name="T132" fmla="*/ 335 h 3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" h="335">
                    <a:moveTo>
                      <a:pt x="20" y="335"/>
                    </a:moveTo>
                    <a:lnTo>
                      <a:pt x="20" y="116"/>
                    </a:lnTo>
                    <a:lnTo>
                      <a:pt x="18" y="112"/>
                    </a:lnTo>
                    <a:lnTo>
                      <a:pt x="13" y="104"/>
                    </a:lnTo>
                    <a:lnTo>
                      <a:pt x="10" y="97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7"/>
                    </a:lnTo>
                    <a:lnTo>
                      <a:pt x="1" y="69"/>
                    </a:lnTo>
                    <a:lnTo>
                      <a:pt x="1" y="60"/>
                    </a:lnTo>
                    <a:lnTo>
                      <a:pt x="0" y="51"/>
                    </a:lnTo>
                    <a:lnTo>
                      <a:pt x="2" y="43"/>
                    </a:lnTo>
                    <a:lnTo>
                      <a:pt x="5" y="34"/>
                    </a:lnTo>
                    <a:lnTo>
                      <a:pt x="9" y="24"/>
                    </a:lnTo>
                    <a:lnTo>
                      <a:pt x="15" y="17"/>
                    </a:lnTo>
                    <a:lnTo>
                      <a:pt x="22" y="11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57" y="11"/>
                    </a:lnTo>
                    <a:lnTo>
                      <a:pt x="52" y="20"/>
                    </a:lnTo>
                    <a:lnTo>
                      <a:pt x="48" y="24"/>
                    </a:lnTo>
                    <a:lnTo>
                      <a:pt x="44" y="32"/>
                    </a:lnTo>
                    <a:lnTo>
                      <a:pt x="42" y="39"/>
                    </a:lnTo>
                    <a:lnTo>
                      <a:pt x="40" y="48"/>
                    </a:lnTo>
                    <a:lnTo>
                      <a:pt x="37" y="56"/>
                    </a:lnTo>
                    <a:lnTo>
                      <a:pt x="34" y="64"/>
                    </a:lnTo>
                    <a:lnTo>
                      <a:pt x="33" y="72"/>
                    </a:lnTo>
                    <a:lnTo>
                      <a:pt x="34" y="81"/>
                    </a:lnTo>
                    <a:lnTo>
                      <a:pt x="34" y="86"/>
                    </a:lnTo>
                    <a:lnTo>
                      <a:pt x="39" y="94"/>
                    </a:lnTo>
                    <a:lnTo>
                      <a:pt x="43" y="98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5" y="113"/>
                    </a:lnTo>
                    <a:lnTo>
                      <a:pt x="41" y="117"/>
                    </a:lnTo>
                    <a:lnTo>
                      <a:pt x="40" y="118"/>
                    </a:lnTo>
                    <a:lnTo>
                      <a:pt x="41" y="333"/>
                    </a:lnTo>
                    <a:lnTo>
                      <a:pt x="20" y="335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5" name="Freeform 23"/>
              <p:cNvSpPr>
                <a:spLocks/>
              </p:cNvSpPr>
              <p:nvPr/>
            </p:nvSpPr>
            <p:spPr bwMode="auto">
              <a:xfrm>
                <a:off x="603" y="2855"/>
                <a:ext cx="28" cy="93"/>
              </a:xfrm>
              <a:custGeom>
                <a:avLst/>
                <a:gdLst>
                  <a:gd name="T0" fmla="*/ 0 w 57"/>
                  <a:gd name="T1" fmla="*/ 0 h 187"/>
                  <a:gd name="T2" fmla="*/ 0 w 57"/>
                  <a:gd name="T3" fmla="*/ 0 h 187"/>
                  <a:gd name="T4" fmla="*/ 0 w 57"/>
                  <a:gd name="T5" fmla="*/ 0 h 187"/>
                  <a:gd name="T6" fmla="*/ 0 w 57"/>
                  <a:gd name="T7" fmla="*/ 0 h 187"/>
                  <a:gd name="T8" fmla="*/ 0 w 57"/>
                  <a:gd name="T9" fmla="*/ 0 h 187"/>
                  <a:gd name="T10" fmla="*/ 0 w 57"/>
                  <a:gd name="T11" fmla="*/ 0 h 187"/>
                  <a:gd name="T12" fmla="*/ 0 w 57"/>
                  <a:gd name="T13" fmla="*/ 0 h 187"/>
                  <a:gd name="T14" fmla="*/ 0 w 57"/>
                  <a:gd name="T15" fmla="*/ 0 h 187"/>
                  <a:gd name="T16" fmla="*/ 0 w 57"/>
                  <a:gd name="T17" fmla="*/ 0 h 187"/>
                  <a:gd name="T18" fmla="*/ 0 w 57"/>
                  <a:gd name="T19" fmla="*/ 0 h 187"/>
                  <a:gd name="T20" fmla="*/ 0 w 57"/>
                  <a:gd name="T21" fmla="*/ 0 h 187"/>
                  <a:gd name="T22" fmla="*/ 0 w 57"/>
                  <a:gd name="T23" fmla="*/ 0 h 187"/>
                  <a:gd name="T24" fmla="*/ 0 w 57"/>
                  <a:gd name="T25" fmla="*/ 0 h 187"/>
                  <a:gd name="T26" fmla="*/ 0 w 57"/>
                  <a:gd name="T27" fmla="*/ 0 h 187"/>
                  <a:gd name="T28" fmla="*/ 0 w 57"/>
                  <a:gd name="T29" fmla="*/ 0 h 187"/>
                  <a:gd name="T30" fmla="*/ 0 w 57"/>
                  <a:gd name="T31" fmla="*/ 0 h 187"/>
                  <a:gd name="T32" fmla="*/ 0 w 57"/>
                  <a:gd name="T33" fmla="*/ 0 h 187"/>
                  <a:gd name="T34" fmla="*/ 0 w 57"/>
                  <a:gd name="T35" fmla="*/ 0 h 187"/>
                  <a:gd name="T36" fmla="*/ 0 w 57"/>
                  <a:gd name="T37" fmla="*/ 0 h 187"/>
                  <a:gd name="T38" fmla="*/ 0 w 57"/>
                  <a:gd name="T39" fmla="*/ 0 h 187"/>
                  <a:gd name="T40" fmla="*/ 0 w 57"/>
                  <a:gd name="T41" fmla="*/ 0 h 187"/>
                  <a:gd name="T42" fmla="*/ 0 w 57"/>
                  <a:gd name="T43" fmla="*/ 0 h 187"/>
                  <a:gd name="T44" fmla="*/ 0 w 57"/>
                  <a:gd name="T45" fmla="*/ 0 h 187"/>
                  <a:gd name="T46" fmla="*/ 0 w 57"/>
                  <a:gd name="T47" fmla="*/ 0 h 187"/>
                  <a:gd name="T48" fmla="*/ 0 w 57"/>
                  <a:gd name="T49" fmla="*/ 0 h 187"/>
                  <a:gd name="T50" fmla="*/ 0 w 57"/>
                  <a:gd name="T51" fmla="*/ 0 h 187"/>
                  <a:gd name="T52" fmla="*/ 0 w 57"/>
                  <a:gd name="T53" fmla="*/ 0 h 187"/>
                  <a:gd name="T54" fmla="*/ 0 w 57"/>
                  <a:gd name="T55" fmla="*/ 0 h 187"/>
                  <a:gd name="T56" fmla="*/ 0 w 57"/>
                  <a:gd name="T57" fmla="*/ 0 h 187"/>
                  <a:gd name="T58" fmla="*/ 0 w 57"/>
                  <a:gd name="T59" fmla="*/ 0 h 187"/>
                  <a:gd name="T60" fmla="*/ 0 w 57"/>
                  <a:gd name="T61" fmla="*/ 0 h 187"/>
                  <a:gd name="T62" fmla="*/ 0 w 57"/>
                  <a:gd name="T63" fmla="*/ 0 h 187"/>
                  <a:gd name="T64" fmla="*/ 0 w 57"/>
                  <a:gd name="T65" fmla="*/ 0 h 187"/>
                  <a:gd name="T66" fmla="*/ 0 w 57"/>
                  <a:gd name="T67" fmla="*/ 0 h 187"/>
                  <a:gd name="T68" fmla="*/ 0 w 57"/>
                  <a:gd name="T69" fmla="*/ 0 h 187"/>
                  <a:gd name="T70" fmla="*/ 0 w 57"/>
                  <a:gd name="T71" fmla="*/ 0 h 1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7"/>
                  <a:gd name="T109" fmla="*/ 0 h 187"/>
                  <a:gd name="T110" fmla="*/ 57 w 57"/>
                  <a:gd name="T111" fmla="*/ 187 h 1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7" h="187">
                    <a:moveTo>
                      <a:pt x="33" y="79"/>
                    </a:moveTo>
                    <a:lnTo>
                      <a:pt x="31" y="76"/>
                    </a:lnTo>
                    <a:lnTo>
                      <a:pt x="31" y="68"/>
                    </a:lnTo>
                    <a:lnTo>
                      <a:pt x="30" y="62"/>
                    </a:lnTo>
                    <a:lnTo>
                      <a:pt x="30" y="57"/>
                    </a:lnTo>
                    <a:lnTo>
                      <a:pt x="30" y="51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3"/>
                    </a:lnTo>
                    <a:lnTo>
                      <a:pt x="31" y="26"/>
                    </a:lnTo>
                    <a:lnTo>
                      <a:pt x="34" y="23"/>
                    </a:lnTo>
                    <a:lnTo>
                      <a:pt x="39" y="15"/>
                    </a:lnTo>
                    <a:lnTo>
                      <a:pt x="47" y="12"/>
                    </a:lnTo>
                    <a:lnTo>
                      <a:pt x="57" y="13"/>
                    </a:lnTo>
                    <a:lnTo>
                      <a:pt x="55" y="10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2" y="9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3" y="28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6" y="72"/>
                    </a:lnTo>
                    <a:lnTo>
                      <a:pt x="12" y="76"/>
                    </a:lnTo>
                    <a:lnTo>
                      <a:pt x="16" y="187"/>
                    </a:lnTo>
                    <a:lnTo>
                      <a:pt x="37" y="173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6" name="Freeform 24"/>
              <p:cNvSpPr>
                <a:spLocks/>
              </p:cNvSpPr>
              <p:nvPr/>
            </p:nvSpPr>
            <p:spPr bwMode="auto">
              <a:xfrm>
                <a:off x="460" y="2849"/>
                <a:ext cx="24" cy="106"/>
              </a:xfrm>
              <a:custGeom>
                <a:avLst/>
                <a:gdLst>
                  <a:gd name="T0" fmla="*/ 0 w 50"/>
                  <a:gd name="T1" fmla="*/ 1 h 212"/>
                  <a:gd name="T2" fmla="*/ 0 w 50"/>
                  <a:gd name="T3" fmla="*/ 1 h 212"/>
                  <a:gd name="T4" fmla="*/ 0 w 50"/>
                  <a:gd name="T5" fmla="*/ 1 h 212"/>
                  <a:gd name="T6" fmla="*/ 0 w 50"/>
                  <a:gd name="T7" fmla="*/ 1 h 212"/>
                  <a:gd name="T8" fmla="*/ 0 w 50"/>
                  <a:gd name="T9" fmla="*/ 1 h 212"/>
                  <a:gd name="T10" fmla="*/ 0 w 50"/>
                  <a:gd name="T11" fmla="*/ 1 h 212"/>
                  <a:gd name="T12" fmla="*/ 0 w 50"/>
                  <a:gd name="T13" fmla="*/ 1 h 212"/>
                  <a:gd name="T14" fmla="*/ 0 w 50"/>
                  <a:gd name="T15" fmla="*/ 1 h 212"/>
                  <a:gd name="T16" fmla="*/ 0 w 50"/>
                  <a:gd name="T17" fmla="*/ 1 h 212"/>
                  <a:gd name="T18" fmla="*/ 0 w 50"/>
                  <a:gd name="T19" fmla="*/ 1 h 212"/>
                  <a:gd name="T20" fmla="*/ 0 w 50"/>
                  <a:gd name="T21" fmla="*/ 1 h 212"/>
                  <a:gd name="T22" fmla="*/ 0 w 50"/>
                  <a:gd name="T23" fmla="*/ 1 h 212"/>
                  <a:gd name="T24" fmla="*/ 0 w 50"/>
                  <a:gd name="T25" fmla="*/ 1 h 212"/>
                  <a:gd name="T26" fmla="*/ 0 w 50"/>
                  <a:gd name="T27" fmla="*/ 1 h 212"/>
                  <a:gd name="T28" fmla="*/ 0 w 50"/>
                  <a:gd name="T29" fmla="*/ 0 h 212"/>
                  <a:gd name="T30" fmla="*/ 0 w 50"/>
                  <a:gd name="T31" fmla="*/ 1 h 212"/>
                  <a:gd name="T32" fmla="*/ 0 w 50"/>
                  <a:gd name="T33" fmla="*/ 1 h 212"/>
                  <a:gd name="T34" fmla="*/ 0 w 50"/>
                  <a:gd name="T35" fmla="*/ 1 h 212"/>
                  <a:gd name="T36" fmla="*/ 0 w 50"/>
                  <a:gd name="T37" fmla="*/ 1 h 212"/>
                  <a:gd name="T38" fmla="*/ 0 w 50"/>
                  <a:gd name="T39" fmla="*/ 1 h 212"/>
                  <a:gd name="T40" fmla="*/ 0 w 50"/>
                  <a:gd name="T41" fmla="*/ 1 h 212"/>
                  <a:gd name="T42" fmla="*/ 0 w 50"/>
                  <a:gd name="T43" fmla="*/ 1 h 212"/>
                  <a:gd name="T44" fmla="*/ 0 w 50"/>
                  <a:gd name="T45" fmla="*/ 1 h 212"/>
                  <a:gd name="T46" fmla="*/ 0 w 50"/>
                  <a:gd name="T47" fmla="*/ 1 h 212"/>
                  <a:gd name="T48" fmla="*/ 0 w 50"/>
                  <a:gd name="T49" fmla="*/ 1 h 212"/>
                  <a:gd name="T50" fmla="*/ 0 w 50"/>
                  <a:gd name="T51" fmla="*/ 1 h 212"/>
                  <a:gd name="T52" fmla="*/ 0 w 50"/>
                  <a:gd name="T53" fmla="*/ 1 h 212"/>
                  <a:gd name="T54" fmla="*/ 0 w 50"/>
                  <a:gd name="T55" fmla="*/ 1 h 212"/>
                  <a:gd name="T56" fmla="*/ 0 w 50"/>
                  <a:gd name="T57" fmla="*/ 1 h 212"/>
                  <a:gd name="T58" fmla="*/ 0 w 50"/>
                  <a:gd name="T59" fmla="*/ 1 h 212"/>
                  <a:gd name="T60" fmla="*/ 0 w 50"/>
                  <a:gd name="T61" fmla="*/ 1 h 212"/>
                  <a:gd name="T62" fmla="*/ 0 w 50"/>
                  <a:gd name="T63" fmla="*/ 1 h 2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"/>
                  <a:gd name="T97" fmla="*/ 0 h 212"/>
                  <a:gd name="T98" fmla="*/ 50 w 50"/>
                  <a:gd name="T99" fmla="*/ 212 h 2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" h="212">
                    <a:moveTo>
                      <a:pt x="12" y="212"/>
                    </a:moveTo>
                    <a:lnTo>
                      <a:pt x="11" y="63"/>
                    </a:lnTo>
                    <a:lnTo>
                      <a:pt x="9" y="59"/>
                    </a:lnTo>
                    <a:lnTo>
                      <a:pt x="6" y="51"/>
                    </a:lnTo>
                    <a:lnTo>
                      <a:pt x="2" y="4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5" y="6"/>
                    </a:lnTo>
                    <a:lnTo>
                      <a:pt x="46" y="9"/>
                    </a:lnTo>
                    <a:lnTo>
                      <a:pt x="49" y="16"/>
                    </a:lnTo>
                    <a:lnTo>
                      <a:pt x="49" y="22"/>
                    </a:lnTo>
                    <a:lnTo>
                      <a:pt x="50" y="27"/>
                    </a:lnTo>
                    <a:lnTo>
                      <a:pt x="49" y="34"/>
                    </a:lnTo>
                    <a:lnTo>
                      <a:pt x="48" y="39"/>
                    </a:lnTo>
                    <a:lnTo>
                      <a:pt x="46" y="45"/>
                    </a:lnTo>
                    <a:lnTo>
                      <a:pt x="46" y="50"/>
                    </a:lnTo>
                    <a:lnTo>
                      <a:pt x="44" y="58"/>
                    </a:lnTo>
                    <a:lnTo>
                      <a:pt x="44" y="63"/>
                    </a:lnTo>
                    <a:lnTo>
                      <a:pt x="39" y="67"/>
                    </a:lnTo>
                    <a:lnTo>
                      <a:pt x="41" y="211"/>
                    </a:lnTo>
                    <a:lnTo>
                      <a:pt x="12" y="21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7" name="Freeform 25"/>
              <p:cNvSpPr>
                <a:spLocks/>
              </p:cNvSpPr>
              <p:nvPr/>
            </p:nvSpPr>
            <p:spPr bwMode="auto">
              <a:xfrm>
                <a:off x="358" y="2851"/>
                <a:ext cx="21" cy="87"/>
              </a:xfrm>
              <a:custGeom>
                <a:avLst/>
                <a:gdLst>
                  <a:gd name="T0" fmla="*/ 1 w 42"/>
                  <a:gd name="T1" fmla="*/ 1 h 174"/>
                  <a:gd name="T2" fmla="*/ 1 w 42"/>
                  <a:gd name="T3" fmla="*/ 1 h 174"/>
                  <a:gd name="T4" fmla="*/ 1 w 42"/>
                  <a:gd name="T5" fmla="*/ 1 h 174"/>
                  <a:gd name="T6" fmla="*/ 1 w 42"/>
                  <a:gd name="T7" fmla="*/ 1 h 174"/>
                  <a:gd name="T8" fmla="*/ 1 w 42"/>
                  <a:gd name="T9" fmla="*/ 1 h 174"/>
                  <a:gd name="T10" fmla="*/ 1 w 42"/>
                  <a:gd name="T11" fmla="*/ 1 h 174"/>
                  <a:gd name="T12" fmla="*/ 1 w 42"/>
                  <a:gd name="T13" fmla="*/ 1 h 174"/>
                  <a:gd name="T14" fmla="*/ 1 w 42"/>
                  <a:gd name="T15" fmla="*/ 1 h 174"/>
                  <a:gd name="T16" fmla="*/ 1 w 42"/>
                  <a:gd name="T17" fmla="*/ 1 h 174"/>
                  <a:gd name="T18" fmla="*/ 1 w 42"/>
                  <a:gd name="T19" fmla="*/ 1 h 174"/>
                  <a:gd name="T20" fmla="*/ 1 w 42"/>
                  <a:gd name="T21" fmla="*/ 1 h 174"/>
                  <a:gd name="T22" fmla="*/ 1 w 42"/>
                  <a:gd name="T23" fmla="*/ 1 h 174"/>
                  <a:gd name="T24" fmla="*/ 1 w 42"/>
                  <a:gd name="T25" fmla="*/ 0 h 174"/>
                  <a:gd name="T26" fmla="*/ 1 w 42"/>
                  <a:gd name="T27" fmla="*/ 1 h 174"/>
                  <a:gd name="T28" fmla="*/ 1 w 42"/>
                  <a:gd name="T29" fmla="*/ 1 h 174"/>
                  <a:gd name="T30" fmla="*/ 1 w 42"/>
                  <a:gd name="T31" fmla="*/ 1 h 174"/>
                  <a:gd name="T32" fmla="*/ 1 w 42"/>
                  <a:gd name="T33" fmla="*/ 1 h 174"/>
                  <a:gd name="T34" fmla="*/ 1 w 42"/>
                  <a:gd name="T35" fmla="*/ 1 h 174"/>
                  <a:gd name="T36" fmla="*/ 0 w 42"/>
                  <a:gd name="T37" fmla="*/ 1 h 174"/>
                  <a:gd name="T38" fmla="*/ 1 w 42"/>
                  <a:gd name="T39" fmla="*/ 1 h 174"/>
                  <a:gd name="T40" fmla="*/ 1 w 42"/>
                  <a:gd name="T41" fmla="*/ 1 h 174"/>
                  <a:gd name="T42" fmla="*/ 1 w 42"/>
                  <a:gd name="T43" fmla="*/ 1 h 174"/>
                  <a:gd name="T44" fmla="*/ 1 w 42"/>
                  <a:gd name="T45" fmla="*/ 1 h 174"/>
                  <a:gd name="T46" fmla="*/ 1 w 42"/>
                  <a:gd name="T47" fmla="*/ 1 h 174"/>
                  <a:gd name="T48" fmla="*/ 1 w 42"/>
                  <a:gd name="T49" fmla="*/ 1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74"/>
                  <a:gd name="T77" fmla="*/ 42 w 42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74">
                    <a:moveTo>
                      <a:pt x="32" y="169"/>
                    </a:moveTo>
                    <a:lnTo>
                      <a:pt x="32" y="53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38" y="35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2" y="18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1" y="34"/>
                    </a:lnTo>
                    <a:lnTo>
                      <a:pt x="3" y="42"/>
                    </a:lnTo>
                    <a:lnTo>
                      <a:pt x="7" y="49"/>
                    </a:lnTo>
                    <a:lnTo>
                      <a:pt x="7" y="174"/>
                    </a:lnTo>
                    <a:lnTo>
                      <a:pt x="32" y="16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8" name="Freeform 26"/>
              <p:cNvSpPr>
                <a:spLocks/>
              </p:cNvSpPr>
              <p:nvPr/>
            </p:nvSpPr>
            <p:spPr bwMode="auto">
              <a:xfrm>
                <a:off x="289" y="3099"/>
                <a:ext cx="59" cy="185"/>
              </a:xfrm>
              <a:custGeom>
                <a:avLst/>
                <a:gdLst>
                  <a:gd name="T0" fmla="*/ 0 w 120"/>
                  <a:gd name="T1" fmla="*/ 0 h 372"/>
                  <a:gd name="T2" fmla="*/ 0 w 120"/>
                  <a:gd name="T3" fmla="*/ 0 h 372"/>
                  <a:gd name="T4" fmla="*/ 0 w 120"/>
                  <a:gd name="T5" fmla="*/ 0 h 372"/>
                  <a:gd name="T6" fmla="*/ 0 w 120"/>
                  <a:gd name="T7" fmla="*/ 0 h 372"/>
                  <a:gd name="T8" fmla="*/ 0 w 120"/>
                  <a:gd name="T9" fmla="*/ 0 h 372"/>
                  <a:gd name="T10" fmla="*/ 0 w 120"/>
                  <a:gd name="T11" fmla="*/ 0 h 372"/>
                  <a:gd name="T12" fmla="*/ 0 w 120"/>
                  <a:gd name="T13" fmla="*/ 0 h 372"/>
                  <a:gd name="T14" fmla="*/ 0 w 120"/>
                  <a:gd name="T15" fmla="*/ 0 h 372"/>
                  <a:gd name="T16" fmla="*/ 0 w 120"/>
                  <a:gd name="T17" fmla="*/ 0 h 372"/>
                  <a:gd name="T18" fmla="*/ 0 w 120"/>
                  <a:gd name="T19" fmla="*/ 0 h 372"/>
                  <a:gd name="T20" fmla="*/ 0 w 120"/>
                  <a:gd name="T21" fmla="*/ 0 h 372"/>
                  <a:gd name="T22" fmla="*/ 0 w 120"/>
                  <a:gd name="T23" fmla="*/ 0 h 372"/>
                  <a:gd name="T24" fmla="*/ 0 w 120"/>
                  <a:gd name="T25" fmla="*/ 0 h 372"/>
                  <a:gd name="T26" fmla="*/ 0 w 120"/>
                  <a:gd name="T27" fmla="*/ 0 h 372"/>
                  <a:gd name="T28" fmla="*/ 0 w 120"/>
                  <a:gd name="T29" fmla="*/ 0 h 372"/>
                  <a:gd name="T30" fmla="*/ 0 w 120"/>
                  <a:gd name="T31" fmla="*/ 0 h 372"/>
                  <a:gd name="T32" fmla="*/ 0 w 120"/>
                  <a:gd name="T33" fmla="*/ 0 h 372"/>
                  <a:gd name="T34" fmla="*/ 0 w 120"/>
                  <a:gd name="T35" fmla="*/ 0 h 372"/>
                  <a:gd name="T36" fmla="*/ 0 w 120"/>
                  <a:gd name="T37" fmla="*/ 0 h 372"/>
                  <a:gd name="T38" fmla="*/ 0 w 120"/>
                  <a:gd name="T39" fmla="*/ 0 h 372"/>
                  <a:gd name="T40" fmla="*/ 0 w 120"/>
                  <a:gd name="T41" fmla="*/ 0 h 372"/>
                  <a:gd name="T42" fmla="*/ 0 w 120"/>
                  <a:gd name="T43" fmla="*/ 0 h 372"/>
                  <a:gd name="T44" fmla="*/ 0 w 120"/>
                  <a:gd name="T45" fmla="*/ 0 h 372"/>
                  <a:gd name="T46" fmla="*/ 0 w 120"/>
                  <a:gd name="T47" fmla="*/ 0 h 372"/>
                  <a:gd name="T48" fmla="*/ 0 w 120"/>
                  <a:gd name="T49" fmla="*/ 0 h 372"/>
                  <a:gd name="T50" fmla="*/ 0 w 120"/>
                  <a:gd name="T51" fmla="*/ 1 h 372"/>
                  <a:gd name="T52" fmla="*/ 0 w 120"/>
                  <a:gd name="T53" fmla="*/ 1 h 372"/>
                  <a:gd name="T54" fmla="*/ 0 w 120"/>
                  <a:gd name="T55" fmla="*/ 0 h 372"/>
                  <a:gd name="T56" fmla="*/ 0 w 120"/>
                  <a:gd name="T57" fmla="*/ 0 h 372"/>
                  <a:gd name="T58" fmla="*/ 0 w 120"/>
                  <a:gd name="T59" fmla="*/ 0 h 372"/>
                  <a:gd name="T60" fmla="*/ 0 w 120"/>
                  <a:gd name="T61" fmla="*/ 0 h 372"/>
                  <a:gd name="T62" fmla="*/ 0 w 120"/>
                  <a:gd name="T63" fmla="*/ 0 h 372"/>
                  <a:gd name="T64" fmla="*/ 0 w 120"/>
                  <a:gd name="T65" fmla="*/ 0 h 372"/>
                  <a:gd name="T66" fmla="*/ 0 w 120"/>
                  <a:gd name="T67" fmla="*/ 0 h 372"/>
                  <a:gd name="T68" fmla="*/ 0 w 120"/>
                  <a:gd name="T69" fmla="*/ 0 h 372"/>
                  <a:gd name="T70" fmla="*/ 0 w 120"/>
                  <a:gd name="T71" fmla="*/ 0 h 372"/>
                  <a:gd name="T72" fmla="*/ 0 w 120"/>
                  <a:gd name="T73" fmla="*/ 0 h 372"/>
                  <a:gd name="T74" fmla="*/ 0 w 120"/>
                  <a:gd name="T75" fmla="*/ 0 h 372"/>
                  <a:gd name="T76" fmla="*/ 0 w 120"/>
                  <a:gd name="T77" fmla="*/ 0 h 372"/>
                  <a:gd name="T78" fmla="*/ 0 w 120"/>
                  <a:gd name="T79" fmla="*/ 0 h 372"/>
                  <a:gd name="T80" fmla="*/ 0 w 120"/>
                  <a:gd name="T81" fmla="*/ 0 h 372"/>
                  <a:gd name="T82" fmla="*/ 0 w 120"/>
                  <a:gd name="T83" fmla="*/ 0 h 372"/>
                  <a:gd name="T84" fmla="*/ 0 w 120"/>
                  <a:gd name="T85" fmla="*/ 0 h 372"/>
                  <a:gd name="T86" fmla="*/ 0 w 120"/>
                  <a:gd name="T87" fmla="*/ 0 h 372"/>
                  <a:gd name="T88" fmla="*/ 0 w 120"/>
                  <a:gd name="T89" fmla="*/ 0 h 372"/>
                  <a:gd name="T90" fmla="*/ 0 w 120"/>
                  <a:gd name="T91" fmla="*/ 0 h 372"/>
                  <a:gd name="T92" fmla="*/ 0 w 120"/>
                  <a:gd name="T93" fmla="*/ 0 h 372"/>
                  <a:gd name="T94" fmla="*/ 0 w 120"/>
                  <a:gd name="T95" fmla="*/ 0 h 372"/>
                  <a:gd name="T96" fmla="*/ 0 w 120"/>
                  <a:gd name="T97" fmla="*/ 0 h 372"/>
                  <a:gd name="T98" fmla="*/ 0 w 120"/>
                  <a:gd name="T99" fmla="*/ 0 h 372"/>
                  <a:gd name="T100" fmla="*/ 0 w 120"/>
                  <a:gd name="T101" fmla="*/ 0 h 372"/>
                  <a:gd name="T102" fmla="*/ 0 w 120"/>
                  <a:gd name="T103" fmla="*/ 0 h 372"/>
                  <a:gd name="T104" fmla="*/ 0 w 120"/>
                  <a:gd name="T105" fmla="*/ 0 h 372"/>
                  <a:gd name="T106" fmla="*/ 0 w 120"/>
                  <a:gd name="T107" fmla="*/ 0 h 372"/>
                  <a:gd name="T108" fmla="*/ 0 w 120"/>
                  <a:gd name="T109" fmla="*/ 0 h 372"/>
                  <a:gd name="T110" fmla="*/ 0 w 120"/>
                  <a:gd name="T111" fmla="*/ 0 h 372"/>
                  <a:gd name="T112" fmla="*/ 0 w 120"/>
                  <a:gd name="T113" fmla="*/ 0 h 37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0"/>
                  <a:gd name="T172" fmla="*/ 0 h 372"/>
                  <a:gd name="T173" fmla="*/ 120 w 120"/>
                  <a:gd name="T174" fmla="*/ 372 h 37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0" h="372">
                    <a:moveTo>
                      <a:pt x="120" y="31"/>
                    </a:moveTo>
                    <a:lnTo>
                      <a:pt x="118" y="30"/>
                    </a:lnTo>
                    <a:lnTo>
                      <a:pt x="114" y="30"/>
                    </a:lnTo>
                    <a:lnTo>
                      <a:pt x="108" y="30"/>
                    </a:lnTo>
                    <a:lnTo>
                      <a:pt x="100" y="32"/>
                    </a:lnTo>
                    <a:lnTo>
                      <a:pt x="90" y="33"/>
                    </a:lnTo>
                    <a:lnTo>
                      <a:pt x="80" y="37"/>
                    </a:lnTo>
                    <a:lnTo>
                      <a:pt x="70" y="39"/>
                    </a:lnTo>
                    <a:lnTo>
                      <a:pt x="61" y="46"/>
                    </a:lnTo>
                    <a:lnTo>
                      <a:pt x="51" y="50"/>
                    </a:lnTo>
                    <a:lnTo>
                      <a:pt x="44" y="59"/>
                    </a:lnTo>
                    <a:lnTo>
                      <a:pt x="35" y="69"/>
                    </a:lnTo>
                    <a:lnTo>
                      <a:pt x="31" y="82"/>
                    </a:lnTo>
                    <a:lnTo>
                      <a:pt x="27" y="95"/>
                    </a:lnTo>
                    <a:lnTo>
                      <a:pt x="27" y="112"/>
                    </a:lnTo>
                    <a:lnTo>
                      <a:pt x="30" y="131"/>
                    </a:lnTo>
                    <a:lnTo>
                      <a:pt x="38" y="154"/>
                    </a:lnTo>
                    <a:lnTo>
                      <a:pt x="39" y="156"/>
                    </a:lnTo>
                    <a:lnTo>
                      <a:pt x="44" y="158"/>
                    </a:lnTo>
                    <a:lnTo>
                      <a:pt x="48" y="161"/>
                    </a:lnTo>
                    <a:lnTo>
                      <a:pt x="55" y="164"/>
                    </a:lnTo>
                    <a:lnTo>
                      <a:pt x="59" y="165"/>
                    </a:lnTo>
                    <a:lnTo>
                      <a:pt x="65" y="165"/>
                    </a:lnTo>
                    <a:lnTo>
                      <a:pt x="68" y="166"/>
                    </a:lnTo>
                    <a:lnTo>
                      <a:pt x="69" y="167"/>
                    </a:lnTo>
                    <a:lnTo>
                      <a:pt x="69" y="372"/>
                    </a:lnTo>
                    <a:lnTo>
                      <a:pt x="40" y="372"/>
                    </a:lnTo>
                    <a:lnTo>
                      <a:pt x="38" y="166"/>
                    </a:lnTo>
                    <a:lnTo>
                      <a:pt x="34" y="164"/>
                    </a:lnTo>
                    <a:lnTo>
                      <a:pt x="27" y="155"/>
                    </a:lnTo>
                    <a:lnTo>
                      <a:pt x="23" y="148"/>
                    </a:lnTo>
                    <a:lnTo>
                      <a:pt x="17" y="142"/>
                    </a:lnTo>
                    <a:lnTo>
                      <a:pt x="12" y="135"/>
                    </a:lnTo>
                    <a:lnTo>
                      <a:pt x="9" y="127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4"/>
                    </a:lnTo>
                    <a:lnTo>
                      <a:pt x="3" y="72"/>
                    </a:lnTo>
                    <a:lnTo>
                      <a:pt x="8" y="60"/>
                    </a:lnTo>
                    <a:lnTo>
                      <a:pt x="15" y="47"/>
                    </a:lnTo>
                    <a:lnTo>
                      <a:pt x="25" y="33"/>
                    </a:lnTo>
                    <a:lnTo>
                      <a:pt x="35" y="21"/>
                    </a:lnTo>
                    <a:lnTo>
                      <a:pt x="46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2"/>
                    </a:lnTo>
                    <a:lnTo>
                      <a:pt x="94" y="5"/>
                    </a:lnTo>
                    <a:lnTo>
                      <a:pt x="100" y="8"/>
                    </a:lnTo>
                    <a:lnTo>
                      <a:pt x="104" y="12"/>
                    </a:lnTo>
                    <a:lnTo>
                      <a:pt x="109" y="16"/>
                    </a:lnTo>
                    <a:lnTo>
                      <a:pt x="113" y="21"/>
                    </a:lnTo>
                    <a:lnTo>
                      <a:pt x="118" y="27"/>
                    </a:lnTo>
                    <a:lnTo>
                      <a:pt x="120" y="31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9" name="Freeform 27"/>
              <p:cNvSpPr>
                <a:spLocks/>
              </p:cNvSpPr>
              <p:nvPr/>
            </p:nvSpPr>
            <p:spPr bwMode="auto">
              <a:xfrm>
                <a:off x="1331" y="3338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30" name="Freeform 28"/>
              <p:cNvSpPr>
                <a:spLocks/>
              </p:cNvSpPr>
              <p:nvPr/>
            </p:nvSpPr>
            <p:spPr bwMode="auto">
              <a:xfrm>
                <a:off x="1311" y="3381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31" name="Freeform 29"/>
              <p:cNvSpPr>
                <a:spLocks/>
              </p:cNvSpPr>
              <p:nvPr/>
            </p:nvSpPr>
            <p:spPr bwMode="auto">
              <a:xfrm>
                <a:off x="953" y="3802"/>
                <a:ext cx="604" cy="164"/>
              </a:xfrm>
              <a:custGeom>
                <a:avLst/>
                <a:gdLst>
                  <a:gd name="T0" fmla="*/ 1 w 1209"/>
                  <a:gd name="T1" fmla="*/ 1 h 328"/>
                  <a:gd name="T2" fmla="*/ 1 w 1209"/>
                  <a:gd name="T3" fmla="*/ 1 h 328"/>
                  <a:gd name="T4" fmla="*/ 1 w 1209"/>
                  <a:gd name="T5" fmla="*/ 1 h 328"/>
                  <a:gd name="T6" fmla="*/ 1 w 1209"/>
                  <a:gd name="T7" fmla="*/ 1 h 328"/>
                  <a:gd name="T8" fmla="*/ 0 w 1209"/>
                  <a:gd name="T9" fmla="*/ 2 h 328"/>
                  <a:gd name="T10" fmla="*/ 0 w 1209"/>
                  <a:gd name="T11" fmla="*/ 2 h 328"/>
                  <a:gd name="T12" fmla="*/ 1 w 1209"/>
                  <a:gd name="T13" fmla="*/ 2 h 328"/>
                  <a:gd name="T14" fmla="*/ 1 w 1209"/>
                  <a:gd name="T15" fmla="*/ 2 h 328"/>
                  <a:gd name="T16" fmla="*/ 1 w 1209"/>
                  <a:gd name="T17" fmla="*/ 2 h 328"/>
                  <a:gd name="T18" fmla="*/ 1 w 1209"/>
                  <a:gd name="T19" fmla="*/ 2 h 328"/>
                  <a:gd name="T20" fmla="*/ 2 w 1209"/>
                  <a:gd name="T21" fmla="*/ 2 h 328"/>
                  <a:gd name="T22" fmla="*/ 2 w 1209"/>
                  <a:gd name="T23" fmla="*/ 2 h 328"/>
                  <a:gd name="T24" fmla="*/ 2 w 1209"/>
                  <a:gd name="T25" fmla="*/ 2 h 328"/>
                  <a:gd name="T26" fmla="*/ 3 w 1209"/>
                  <a:gd name="T27" fmla="*/ 2 h 328"/>
                  <a:gd name="T28" fmla="*/ 3 w 1209"/>
                  <a:gd name="T29" fmla="*/ 2 h 328"/>
                  <a:gd name="T30" fmla="*/ 3 w 1209"/>
                  <a:gd name="T31" fmla="*/ 2 h 328"/>
                  <a:gd name="T32" fmla="*/ 4 w 1209"/>
                  <a:gd name="T33" fmla="*/ 1 h 328"/>
                  <a:gd name="T34" fmla="*/ 4 w 1209"/>
                  <a:gd name="T35" fmla="*/ 1 h 328"/>
                  <a:gd name="T36" fmla="*/ 4 w 1209"/>
                  <a:gd name="T37" fmla="*/ 1 h 328"/>
                  <a:gd name="T38" fmla="*/ 4 w 1209"/>
                  <a:gd name="T39" fmla="*/ 1 h 328"/>
                  <a:gd name="T40" fmla="*/ 4 w 1209"/>
                  <a:gd name="T41" fmla="*/ 1 h 328"/>
                  <a:gd name="T42" fmla="*/ 4 w 1209"/>
                  <a:gd name="T43" fmla="*/ 1 h 328"/>
                  <a:gd name="T44" fmla="*/ 4 w 1209"/>
                  <a:gd name="T45" fmla="*/ 1 h 328"/>
                  <a:gd name="T46" fmla="*/ 4 w 1209"/>
                  <a:gd name="T47" fmla="*/ 1 h 328"/>
                  <a:gd name="T48" fmla="*/ 3 w 1209"/>
                  <a:gd name="T49" fmla="*/ 1 h 328"/>
                  <a:gd name="T50" fmla="*/ 3 w 1209"/>
                  <a:gd name="T51" fmla="*/ 1 h 328"/>
                  <a:gd name="T52" fmla="*/ 3 w 1209"/>
                  <a:gd name="T53" fmla="*/ 1 h 328"/>
                  <a:gd name="T54" fmla="*/ 2 w 1209"/>
                  <a:gd name="T55" fmla="*/ 1 h 328"/>
                  <a:gd name="T56" fmla="*/ 2 w 1209"/>
                  <a:gd name="T57" fmla="*/ 1 h 328"/>
                  <a:gd name="T58" fmla="*/ 2 w 1209"/>
                  <a:gd name="T59" fmla="*/ 1 h 328"/>
                  <a:gd name="T60" fmla="*/ 2 w 1209"/>
                  <a:gd name="T61" fmla="*/ 1 h 328"/>
                  <a:gd name="T62" fmla="*/ 1 w 1209"/>
                  <a:gd name="T63" fmla="*/ 1 h 328"/>
                  <a:gd name="T64" fmla="*/ 1 w 1209"/>
                  <a:gd name="T65" fmla="*/ 1 h 328"/>
                  <a:gd name="T66" fmla="*/ 1 w 1209"/>
                  <a:gd name="T67" fmla="*/ 1 h 328"/>
                  <a:gd name="T68" fmla="*/ 0 w 1209"/>
                  <a:gd name="T69" fmla="*/ 1 h 328"/>
                  <a:gd name="T70" fmla="*/ 0 w 1209"/>
                  <a:gd name="T71" fmla="*/ 1 h 328"/>
                  <a:gd name="T72" fmla="*/ 0 w 1209"/>
                  <a:gd name="T73" fmla="*/ 0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09"/>
                  <a:gd name="T112" fmla="*/ 0 h 328"/>
                  <a:gd name="T113" fmla="*/ 1209 w 1209"/>
                  <a:gd name="T114" fmla="*/ 328 h 3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09" h="328">
                    <a:moveTo>
                      <a:pt x="134" y="0"/>
                    </a:moveTo>
                    <a:lnTo>
                      <a:pt x="384" y="120"/>
                    </a:lnTo>
                    <a:lnTo>
                      <a:pt x="82" y="81"/>
                    </a:lnTo>
                    <a:lnTo>
                      <a:pt x="353" y="163"/>
                    </a:lnTo>
                    <a:lnTo>
                      <a:pt x="6" y="120"/>
                    </a:lnTo>
                    <a:lnTo>
                      <a:pt x="315" y="202"/>
                    </a:lnTo>
                    <a:lnTo>
                      <a:pt x="33" y="172"/>
                    </a:lnTo>
                    <a:lnTo>
                      <a:pt x="269" y="241"/>
                    </a:lnTo>
                    <a:lnTo>
                      <a:pt x="0" y="210"/>
                    </a:lnTo>
                    <a:lnTo>
                      <a:pt x="210" y="297"/>
                    </a:lnTo>
                    <a:lnTo>
                      <a:pt x="213" y="297"/>
                    </a:lnTo>
                    <a:lnTo>
                      <a:pt x="221" y="299"/>
                    </a:lnTo>
                    <a:lnTo>
                      <a:pt x="236" y="300"/>
                    </a:lnTo>
                    <a:lnTo>
                      <a:pt x="256" y="305"/>
                    </a:lnTo>
                    <a:lnTo>
                      <a:pt x="279" y="308"/>
                    </a:lnTo>
                    <a:lnTo>
                      <a:pt x="308" y="312"/>
                    </a:lnTo>
                    <a:lnTo>
                      <a:pt x="339" y="318"/>
                    </a:lnTo>
                    <a:lnTo>
                      <a:pt x="375" y="322"/>
                    </a:lnTo>
                    <a:lnTo>
                      <a:pt x="412" y="327"/>
                    </a:lnTo>
                    <a:lnTo>
                      <a:pt x="452" y="328"/>
                    </a:lnTo>
                    <a:lnTo>
                      <a:pt x="493" y="328"/>
                    </a:lnTo>
                    <a:lnTo>
                      <a:pt x="536" y="328"/>
                    </a:lnTo>
                    <a:lnTo>
                      <a:pt x="580" y="328"/>
                    </a:lnTo>
                    <a:lnTo>
                      <a:pt x="625" y="328"/>
                    </a:lnTo>
                    <a:lnTo>
                      <a:pt x="669" y="328"/>
                    </a:lnTo>
                    <a:lnTo>
                      <a:pt x="713" y="328"/>
                    </a:lnTo>
                    <a:lnTo>
                      <a:pt x="755" y="328"/>
                    </a:lnTo>
                    <a:lnTo>
                      <a:pt x="798" y="320"/>
                    </a:lnTo>
                    <a:lnTo>
                      <a:pt x="842" y="307"/>
                    </a:lnTo>
                    <a:lnTo>
                      <a:pt x="887" y="293"/>
                    </a:lnTo>
                    <a:lnTo>
                      <a:pt x="928" y="275"/>
                    </a:lnTo>
                    <a:lnTo>
                      <a:pt x="969" y="257"/>
                    </a:lnTo>
                    <a:lnTo>
                      <a:pt x="1008" y="238"/>
                    </a:lnTo>
                    <a:lnTo>
                      <a:pt x="1046" y="220"/>
                    </a:lnTo>
                    <a:lnTo>
                      <a:pt x="1079" y="200"/>
                    </a:lnTo>
                    <a:lnTo>
                      <a:pt x="1111" y="182"/>
                    </a:lnTo>
                    <a:lnTo>
                      <a:pt x="1139" y="164"/>
                    </a:lnTo>
                    <a:lnTo>
                      <a:pt x="1162" y="150"/>
                    </a:lnTo>
                    <a:lnTo>
                      <a:pt x="1182" y="137"/>
                    </a:lnTo>
                    <a:lnTo>
                      <a:pt x="1195" y="128"/>
                    </a:lnTo>
                    <a:lnTo>
                      <a:pt x="1205" y="122"/>
                    </a:lnTo>
                    <a:lnTo>
                      <a:pt x="1209" y="120"/>
                    </a:lnTo>
                    <a:lnTo>
                      <a:pt x="1203" y="119"/>
                    </a:lnTo>
                    <a:lnTo>
                      <a:pt x="1186" y="119"/>
                    </a:lnTo>
                    <a:lnTo>
                      <a:pt x="1161" y="119"/>
                    </a:lnTo>
                    <a:lnTo>
                      <a:pt x="1130" y="119"/>
                    </a:lnTo>
                    <a:lnTo>
                      <a:pt x="1091" y="119"/>
                    </a:lnTo>
                    <a:lnTo>
                      <a:pt x="1048" y="119"/>
                    </a:lnTo>
                    <a:lnTo>
                      <a:pt x="1002" y="119"/>
                    </a:lnTo>
                    <a:lnTo>
                      <a:pt x="955" y="119"/>
                    </a:lnTo>
                    <a:lnTo>
                      <a:pt x="905" y="118"/>
                    </a:lnTo>
                    <a:lnTo>
                      <a:pt x="857" y="117"/>
                    </a:lnTo>
                    <a:lnTo>
                      <a:pt x="811" y="116"/>
                    </a:lnTo>
                    <a:lnTo>
                      <a:pt x="770" y="116"/>
                    </a:lnTo>
                    <a:lnTo>
                      <a:pt x="731" y="115"/>
                    </a:lnTo>
                    <a:lnTo>
                      <a:pt x="701" y="113"/>
                    </a:lnTo>
                    <a:lnTo>
                      <a:pt x="678" y="113"/>
                    </a:lnTo>
                    <a:lnTo>
                      <a:pt x="665" y="112"/>
                    </a:lnTo>
                    <a:lnTo>
                      <a:pt x="650" y="108"/>
                    </a:lnTo>
                    <a:lnTo>
                      <a:pt x="627" y="103"/>
                    </a:lnTo>
                    <a:lnTo>
                      <a:pt x="597" y="97"/>
                    </a:lnTo>
                    <a:lnTo>
                      <a:pt x="561" y="90"/>
                    </a:lnTo>
                    <a:lnTo>
                      <a:pt x="519" y="79"/>
                    </a:lnTo>
                    <a:lnTo>
                      <a:pt x="475" y="70"/>
                    </a:lnTo>
                    <a:lnTo>
                      <a:pt x="427" y="60"/>
                    </a:lnTo>
                    <a:lnTo>
                      <a:pt x="381" y="51"/>
                    </a:lnTo>
                    <a:lnTo>
                      <a:pt x="332" y="42"/>
                    </a:lnTo>
                    <a:lnTo>
                      <a:pt x="288" y="32"/>
                    </a:lnTo>
                    <a:lnTo>
                      <a:pt x="246" y="22"/>
                    </a:lnTo>
                    <a:lnTo>
                      <a:pt x="209" y="15"/>
                    </a:lnTo>
                    <a:lnTo>
                      <a:pt x="177" y="8"/>
                    </a:lnTo>
                    <a:lnTo>
                      <a:pt x="154" y="4"/>
                    </a:lnTo>
                    <a:lnTo>
                      <a:pt x="138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7D7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pic>
          <p:nvPicPr>
            <p:cNvPr id="4107" name="Picture 30" descr="hm00385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449" y="3007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08" name="Picture 31" descr="hm00385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545" y="2863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30497" name="Picture 33" descr="j029519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67087" y="3722688"/>
            <a:ext cx="12001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0498" name="Text Box 34"/>
          <p:cNvSpPr txBox="1">
            <a:spLocks noChangeArrowheads="1"/>
          </p:cNvSpPr>
          <p:nvPr/>
        </p:nvSpPr>
        <p:spPr bwMode="auto">
          <a:xfrm>
            <a:off x="6858000" y="4098925"/>
            <a:ext cx="20462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Goal: </a:t>
            </a:r>
            <a:b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Max Flow</a:t>
            </a:r>
          </a:p>
        </p:txBody>
      </p:sp>
      <p:sp>
        <p:nvSpPr>
          <p:cNvPr id="37" name="Rectangle 6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grpSp>
        <p:nvGrpSpPr>
          <p:cNvPr id="36" name="Group 65"/>
          <p:cNvGrpSpPr>
            <a:grpSpLocks/>
          </p:cNvGrpSpPr>
          <p:nvPr/>
        </p:nvGrpSpPr>
        <p:grpSpPr bwMode="auto">
          <a:xfrm>
            <a:off x="2133600" y="2625725"/>
            <a:ext cx="5237163" cy="4079875"/>
            <a:chOff x="1344" y="1654"/>
            <a:chExt cx="3299" cy="2570"/>
          </a:xfrm>
        </p:grpSpPr>
        <p:sp>
          <p:nvSpPr>
            <p:cNvPr id="38" name="Freeform 24"/>
            <p:cNvSpPr>
              <a:spLocks/>
            </p:cNvSpPr>
            <p:nvPr/>
          </p:nvSpPr>
          <p:spPr bwMode="auto">
            <a:xfrm>
              <a:off x="1344" y="1920"/>
              <a:ext cx="3216" cy="2304"/>
            </a:xfrm>
            <a:custGeom>
              <a:avLst/>
              <a:gdLst>
                <a:gd name="T0" fmla="*/ 0 w 3216"/>
                <a:gd name="T1" fmla="*/ 2304 h 2304"/>
                <a:gd name="T2" fmla="*/ 1248 w 3216"/>
                <a:gd name="T3" fmla="*/ 1648 h 2304"/>
                <a:gd name="T4" fmla="*/ 1720 w 3216"/>
                <a:gd name="T5" fmla="*/ 736 h 2304"/>
                <a:gd name="T6" fmla="*/ 3216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9" name="Text Box 37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U</a:t>
              </a:r>
            </a:p>
          </p:txBody>
        </p:sp>
        <p:sp>
          <p:nvSpPr>
            <p:cNvPr id="40" name="Text Box 38"/>
            <p:cNvSpPr txBox="1">
              <a:spLocks noChangeArrowheads="1"/>
            </p:cNvSpPr>
            <p:nvPr/>
          </p:nvSpPr>
          <p:spPr bwMode="auto">
            <a:xfrm>
              <a:off x="4380" y="2006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V</a:t>
              </a:r>
            </a:p>
          </p:txBody>
        </p:sp>
      </p:grpSp>
      <p:grpSp>
        <p:nvGrpSpPr>
          <p:cNvPr id="41" name="Group 64"/>
          <p:cNvGrpSpPr>
            <a:grpSpLocks/>
          </p:cNvGrpSpPr>
          <p:nvPr/>
        </p:nvGrpSpPr>
        <p:grpSpPr bwMode="auto">
          <a:xfrm>
            <a:off x="6084888" y="2651125"/>
            <a:ext cx="2408237" cy="1098550"/>
            <a:chOff x="3833" y="1670"/>
            <a:chExt cx="1517" cy="692"/>
          </a:xfrm>
        </p:grpSpPr>
        <p:sp>
          <p:nvSpPr>
            <p:cNvPr id="42" name="Text Box 62"/>
            <p:cNvSpPr txBox="1">
              <a:spLocks noChangeArrowheads="1"/>
            </p:cNvSpPr>
            <p:nvPr/>
          </p:nvSpPr>
          <p:spPr bwMode="auto">
            <a:xfrm>
              <a:off x="3833" y="1670"/>
              <a:ext cx="103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= Canada</a:t>
              </a:r>
            </a:p>
          </p:txBody>
        </p:sp>
        <p:sp>
          <p:nvSpPr>
            <p:cNvPr id="43" name="Text Box 63"/>
            <p:cNvSpPr txBox="1">
              <a:spLocks noChangeArrowheads="1"/>
            </p:cNvSpPr>
            <p:nvPr/>
          </p:nvSpPr>
          <p:spPr bwMode="auto">
            <a:xfrm>
              <a:off x="4560" y="2016"/>
              <a:ext cx="79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= USA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4179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381000" y="1231880"/>
            <a:ext cx="87630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i="0" dirty="0">
                <a:solidFill>
                  <a:schemeClr val="tx2"/>
                </a:solidFill>
              </a:rPr>
              <a:t>Goal: </a:t>
            </a:r>
            <a:r>
              <a:rPr lang="en-US" i="0" dirty="0"/>
              <a:t>Your goal is to prove that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/>
              <a:t>no matter what the input is, </a:t>
            </a:r>
            <a:br>
              <a:rPr lang="en-US" i="0" dirty="0"/>
            </a:br>
            <a:r>
              <a:rPr lang="en-US" i="0" dirty="0"/>
              <a:t>as long as it meets the precondition,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/>
              <a:t>and no matter how many times your algorithm iterates, </a:t>
            </a:r>
            <a:br>
              <a:rPr lang="en-US" i="0" dirty="0"/>
            </a:br>
            <a:r>
              <a:rPr lang="en-US" i="0" dirty="0"/>
              <a:t>as long as eventually the exit condition is met,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/>
              <a:t>then the post condition is guarantee to be achieved.</a:t>
            </a:r>
          </a:p>
        </p:txBody>
      </p:sp>
      <p:sp>
        <p:nvSpPr>
          <p:cNvPr id="49" name="Rectangle 3"/>
          <p:cNvSpPr txBox="1">
            <a:spLocks noChangeArrowheads="1"/>
          </p:cNvSpPr>
          <p:nvPr/>
        </p:nvSpPr>
        <p:spPr>
          <a:xfrm>
            <a:off x="304800" y="4191000"/>
            <a:ext cx="8458200" cy="1219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 kern="0" dirty="0"/>
              <a:t>Proves that </a:t>
            </a:r>
            <a:r>
              <a:rPr lang="en-US" altLang="en-US" sz="2800" i="0" kern="0" dirty="0">
                <a:solidFill>
                  <a:schemeClr val="hlink"/>
                </a:solidFill>
              </a:rPr>
              <a:t>IF</a:t>
            </a:r>
            <a:r>
              <a:rPr lang="en-US" altLang="en-US" sz="2800" i="0" kern="0" dirty="0"/>
              <a:t> the program terminates then it works </a:t>
            </a:r>
            <a:br>
              <a:rPr lang="en-US" altLang="en-US" sz="2800" i="0" kern="0" dirty="0"/>
            </a:br>
            <a:r>
              <a:rPr lang="en-CA" altLang="en-US" sz="2800" i="0" kern="0" dirty="0">
                <a:solidFill>
                  <a:srgbClr val="33CC33"/>
                </a:solidFill>
              </a:rPr>
              <a:t>&lt;</a:t>
            </a:r>
            <a:r>
              <a:rPr lang="en-CA" altLang="en-US" sz="2800" i="0" kern="0" dirty="0" err="1">
                <a:solidFill>
                  <a:srgbClr val="33CC33"/>
                </a:solidFill>
              </a:rPr>
              <a:t>PreCond</a:t>
            </a:r>
            <a:r>
              <a:rPr lang="en-CA" altLang="en-US" sz="2800" i="0" kern="0" dirty="0">
                <a:solidFill>
                  <a:srgbClr val="33CC33"/>
                </a:solidFill>
              </a:rPr>
              <a:t>&gt;</a:t>
            </a:r>
            <a:r>
              <a:rPr lang="en-CA" altLang="en-US" sz="2800" i="0" kern="0" dirty="0"/>
              <a:t> </a:t>
            </a:r>
            <a:r>
              <a:rPr lang="en-US" altLang="en-US" sz="2800" i="0" kern="0" dirty="0"/>
              <a:t>&amp;</a:t>
            </a:r>
            <a:r>
              <a:rPr lang="en-CA" altLang="en-US" sz="2800" i="0" kern="0" dirty="0"/>
              <a:t> </a:t>
            </a:r>
            <a:r>
              <a:rPr lang="en-CA" altLang="en-US" sz="2800" i="0" kern="0" dirty="0">
                <a:solidFill>
                  <a:schemeClr val="accent2"/>
                </a:solidFill>
              </a:rPr>
              <a:t>&lt;</a:t>
            </a:r>
            <a:r>
              <a:rPr lang="en-US" altLang="en-US" sz="2800" i="0" kern="0" dirty="0">
                <a:solidFill>
                  <a:schemeClr val="accent2"/>
                </a:solidFill>
              </a:rPr>
              <a:t>code</a:t>
            </a:r>
            <a:r>
              <a:rPr lang="en-CA" altLang="en-US" sz="2800" i="0" kern="0" dirty="0">
                <a:solidFill>
                  <a:schemeClr val="accent2"/>
                </a:solidFill>
              </a:rPr>
              <a:t>&gt;</a:t>
            </a:r>
            <a:r>
              <a:rPr lang="en-CA" altLang="en-US" sz="2800" i="0" kern="0" dirty="0"/>
              <a:t> </a:t>
            </a:r>
            <a:r>
              <a:rPr lang="en-CA" altLang="en-US" sz="3600" i="0" kern="0" dirty="0">
                <a:latin typeface="Symbol" pitchFamily="18" charset="2"/>
              </a:rPr>
              <a:t>Þ </a:t>
            </a:r>
            <a:r>
              <a:rPr lang="en-CA" altLang="en-US" sz="2800" i="0" kern="0" dirty="0">
                <a:solidFill>
                  <a:srgbClr val="33CC33"/>
                </a:solidFill>
              </a:rPr>
              <a:t>&lt;</a:t>
            </a:r>
            <a:r>
              <a:rPr lang="en-CA" altLang="en-US" sz="2800" i="0" kern="0" dirty="0" err="1">
                <a:solidFill>
                  <a:srgbClr val="33CC33"/>
                </a:solidFill>
              </a:rPr>
              <a:t>PostCond</a:t>
            </a:r>
            <a:r>
              <a:rPr lang="en-CA" altLang="en-US" sz="2800" i="0" kern="0" dirty="0">
                <a:solidFill>
                  <a:srgbClr val="33CC33"/>
                </a:solidFill>
              </a:rPr>
              <a:t>&gt;</a:t>
            </a:r>
            <a:r>
              <a:rPr lang="en-CA" altLang="en-US" sz="2800" i="0" kern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85931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build="p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457200" y="533400"/>
            <a:ext cx="1181100" cy="1066800"/>
            <a:chOff x="1224" y="2539"/>
            <a:chExt cx="2280" cy="1785"/>
          </a:xfrm>
        </p:grpSpPr>
        <p:sp>
          <p:nvSpPr>
            <p:cNvPr id="28754" name="Freeform 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28755" name="Group 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8756" name="Group 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8761" name="Freeform 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8762" name="Freeform 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8763" name="Freeform 1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8764" name="Freeform 1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8765" name="Freeform 1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8766" name="Freeform 1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grpSp>
            <p:nvGrpSpPr>
              <p:cNvPr id="28757" name="Group 1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8758" name="Freeform 1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8759" name="Freeform 1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28760" name="Freeform 1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</p:grpSp>
      </p:grpSp>
      <p:sp>
        <p:nvSpPr>
          <p:cNvPr id="656402" name="Freeform 18"/>
          <p:cNvSpPr>
            <a:spLocks/>
          </p:cNvSpPr>
          <p:nvPr/>
        </p:nvSpPr>
        <p:spPr bwMode="auto">
          <a:xfrm>
            <a:off x="6172200" y="3810000"/>
            <a:ext cx="5410200" cy="28956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8677" name="Freeform 19"/>
          <p:cNvSpPr>
            <a:spLocks/>
          </p:cNvSpPr>
          <p:nvPr/>
        </p:nvSpPr>
        <p:spPr bwMode="auto">
          <a:xfrm>
            <a:off x="1905000" y="5092700"/>
            <a:ext cx="4648200" cy="16002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6" name="Group 20"/>
          <p:cNvGrpSpPr>
            <a:grpSpLocks noChangeAspect="1"/>
          </p:cNvGrpSpPr>
          <p:nvPr/>
        </p:nvGrpSpPr>
        <p:grpSpPr bwMode="auto">
          <a:xfrm rot="870642">
            <a:off x="3217863" y="5257800"/>
            <a:ext cx="668337" cy="836613"/>
            <a:chOff x="2227" y="1194"/>
            <a:chExt cx="1944" cy="2413"/>
          </a:xfrm>
        </p:grpSpPr>
        <p:sp>
          <p:nvSpPr>
            <p:cNvPr id="28748" name="Freeform 21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49" name="Freeform 22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50" name="Freeform 23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51" name="Freeform 24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52" name="Freeform 25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53" name="Freeform 26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7" name="Group 27"/>
          <p:cNvGrpSpPr>
            <a:grpSpLocks/>
          </p:cNvGrpSpPr>
          <p:nvPr/>
        </p:nvGrpSpPr>
        <p:grpSpPr bwMode="auto">
          <a:xfrm>
            <a:off x="3429000" y="5308600"/>
            <a:ext cx="381000" cy="711200"/>
            <a:chOff x="2432" y="1328"/>
            <a:chExt cx="906" cy="2075"/>
          </a:xfrm>
        </p:grpSpPr>
        <p:sp>
          <p:nvSpPr>
            <p:cNvPr id="28742" name="Freeform 2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43" name="Freeform 2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44" name="Freeform 3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45" name="Freeform 3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46" name="Freeform 3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47" name="Freeform 3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656418" name="Text Box 34"/>
          <p:cNvSpPr txBox="1">
            <a:spLocks noChangeArrowheads="1"/>
          </p:cNvSpPr>
          <p:nvPr/>
        </p:nvSpPr>
        <p:spPr bwMode="auto">
          <a:xfrm>
            <a:off x="1404938" y="669925"/>
            <a:ext cx="4073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We have a valid solution.</a:t>
            </a:r>
          </a:p>
        </p:txBody>
      </p:sp>
      <p:sp>
        <p:nvSpPr>
          <p:cNvPr id="656419" name="Text Box 35"/>
          <p:cNvSpPr txBox="1">
            <a:spLocks noChangeArrowheads="1"/>
          </p:cNvSpPr>
          <p:nvPr/>
        </p:nvSpPr>
        <p:spPr bwMode="auto">
          <a:xfrm>
            <a:off x="1506538" y="1033463"/>
            <a:ext cx="3978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(not necessarily optimal)</a:t>
            </a:r>
          </a:p>
        </p:txBody>
      </p:sp>
      <p:sp>
        <p:nvSpPr>
          <p:cNvPr id="656427" name="Text Box 43"/>
          <p:cNvSpPr txBox="1">
            <a:spLocks noChangeArrowheads="1"/>
          </p:cNvSpPr>
          <p:nvPr/>
        </p:nvSpPr>
        <p:spPr bwMode="auto">
          <a:xfrm>
            <a:off x="1447800" y="2209800"/>
            <a:ext cx="39560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Take a step that goes up.</a:t>
            </a:r>
          </a:p>
        </p:txBody>
      </p:sp>
      <p:grpSp>
        <p:nvGrpSpPr>
          <p:cNvPr id="8" name="Group 44"/>
          <p:cNvGrpSpPr>
            <a:grpSpLocks/>
          </p:cNvGrpSpPr>
          <p:nvPr/>
        </p:nvGrpSpPr>
        <p:grpSpPr bwMode="auto">
          <a:xfrm>
            <a:off x="533400" y="1676400"/>
            <a:ext cx="762000" cy="762000"/>
            <a:chOff x="1584" y="3063"/>
            <a:chExt cx="768" cy="672"/>
          </a:xfrm>
        </p:grpSpPr>
        <p:sp>
          <p:nvSpPr>
            <p:cNvPr id="28740" name="AutoShape 45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-8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measure</a:t>
              </a:r>
              <a:br>
                <a:rPr kumimoji="0" lang="en-US" altLang="en-US" sz="1800" b="0" i="0" u="none" strike="noStrike" kern="1200" cap="none" spc="0" normalizeH="0" baseline="-8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</a:br>
              <a:r>
                <a:rPr kumimoji="0" lang="en-US" altLang="en-US" sz="1800" b="0" i="0" u="none" strike="noStrike" kern="1200" cap="none" spc="0" normalizeH="0" baseline="-8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progress</a:t>
              </a:r>
            </a:p>
          </p:txBody>
        </p:sp>
        <p:sp>
          <p:nvSpPr>
            <p:cNvPr id="28741" name="Line 46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656431" name="Text Box 47"/>
          <p:cNvSpPr txBox="1">
            <a:spLocks noChangeArrowheads="1"/>
          </p:cNvSpPr>
          <p:nvPr/>
        </p:nvSpPr>
        <p:spPr bwMode="auto">
          <a:xfrm>
            <a:off x="1447800" y="1600200"/>
            <a:ext cx="3530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Value of our solution.</a:t>
            </a:r>
          </a:p>
        </p:txBody>
      </p:sp>
      <p:sp>
        <p:nvSpPr>
          <p:cNvPr id="656432" name="Line 48"/>
          <p:cNvSpPr>
            <a:spLocks noChangeShapeType="1"/>
          </p:cNvSpPr>
          <p:nvPr/>
        </p:nvSpPr>
        <p:spPr bwMode="auto">
          <a:xfrm>
            <a:off x="4038600" y="5943600"/>
            <a:ext cx="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56433" name="Text Box 49"/>
          <p:cNvSpPr txBox="1">
            <a:spLocks noChangeArrowheads="1"/>
          </p:cNvSpPr>
          <p:nvPr/>
        </p:nvSpPr>
        <p:spPr bwMode="auto">
          <a:xfrm>
            <a:off x="357188" y="47244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Problems:</a:t>
            </a:r>
          </a:p>
        </p:txBody>
      </p:sp>
      <p:grpSp>
        <p:nvGrpSpPr>
          <p:cNvPr id="9" name="Group 59"/>
          <p:cNvGrpSpPr>
            <a:grpSpLocks/>
          </p:cNvGrpSpPr>
          <p:nvPr/>
        </p:nvGrpSpPr>
        <p:grpSpPr bwMode="auto">
          <a:xfrm>
            <a:off x="457200" y="3962400"/>
            <a:ext cx="914400" cy="762000"/>
            <a:chOff x="1584" y="2256"/>
            <a:chExt cx="768" cy="672"/>
          </a:xfrm>
        </p:grpSpPr>
        <p:sp>
          <p:nvSpPr>
            <p:cNvPr id="28738" name="AutoShape 6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400" b="0" i="0" u="none" strike="noStrike" kern="1200" cap="none" spc="0" normalizeH="0" baseline="-8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Exit</a:t>
              </a:r>
              <a:endParaRPr kumimoji="0" lang="en-CA" altLang="en-US" sz="4400" b="0" i="0" u="none" strike="noStrike" kern="1200" cap="none" spc="0" normalizeH="0" baseline="-8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39" name="Line 6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656446" name="Text Box 62"/>
          <p:cNvSpPr txBox="1">
            <a:spLocks noChangeArrowheads="1"/>
          </p:cNvSpPr>
          <p:nvPr/>
        </p:nvSpPr>
        <p:spPr bwMode="auto">
          <a:xfrm>
            <a:off x="1454150" y="3962400"/>
            <a:ext cx="47577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Can't take a step that goes up.</a:t>
            </a:r>
          </a:p>
        </p:txBody>
      </p:sp>
      <p:grpSp>
        <p:nvGrpSpPr>
          <p:cNvPr id="10" name="Group 63"/>
          <p:cNvGrpSpPr>
            <a:grpSpLocks/>
          </p:cNvGrpSpPr>
          <p:nvPr/>
        </p:nvGrpSpPr>
        <p:grpSpPr bwMode="auto">
          <a:xfrm>
            <a:off x="3962400" y="4470400"/>
            <a:ext cx="381000" cy="711200"/>
            <a:chOff x="2432" y="1328"/>
            <a:chExt cx="906" cy="2075"/>
          </a:xfrm>
        </p:grpSpPr>
        <p:sp>
          <p:nvSpPr>
            <p:cNvPr id="28732" name="Freeform 6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33" name="Freeform 6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34" name="Freeform 6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35" name="Freeform 6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36" name="Freeform 6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37" name="Freeform 6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656454" name="Text Box 70"/>
          <p:cNvSpPr txBox="1">
            <a:spLocks noChangeArrowheads="1"/>
          </p:cNvSpPr>
          <p:nvPr/>
        </p:nvSpPr>
        <p:spPr bwMode="auto">
          <a:xfrm>
            <a:off x="609600" y="5224463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Running time?</a:t>
            </a:r>
          </a:p>
        </p:txBody>
      </p:sp>
      <p:sp>
        <p:nvSpPr>
          <p:cNvPr id="656491" name="Text Box 107"/>
          <p:cNvSpPr txBox="1">
            <a:spLocks noChangeArrowheads="1"/>
          </p:cNvSpPr>
          <p:nvPr/>
        </p:nvSpPr>
        <p:spPr bwMode="auto">
          <a:xfrm>
            <a:off x="1454150" y="3352800"/>
            <a:ext cx="3884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Initially have the “zero  </a:t>
            </a:r>
          </a:p>
        </p:txBody>
      </p:sp>
      <p:grpSp>
        <p:nvGrpSpPr>
          <p:cNvPr id="11" name="Group 108"/>
          <p:cNvGrpSpPr>
            <a:grpSpLocks/>
          </p:cNvGrpSpPr>
          <p:nvPr/>
        </p:nvGrpSpPr>
        <p:grpSpPr bwMode="auto">
          <a:xfrm>
            <a:off x="3505200" y="6146800"/>
            <a:ext cx="381000" cy="711200"/>
            <a:chOff x="2432" y="1328"/>
            <a:chExt cx="906" cy="2075"/>
          </a:xfrm>
        </p:grpSpPr>
        <p:sp>
          <p:nvSpPr>
            <p:cNvPr id="28726" name="Freeform 10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27" name="Freeform 11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28" name="Freeform 11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29" name="Freeform 11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30" name="Freeform 11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31" name="Freeform 11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656499" name="Text Box 115"/>
          <p:cNvSpPr txBox="1">
            <a:spLocks noChangeArrowheads="1"/>
          </p:cNvSpPr>
          <p:nvPr/>
        </p:nvSpPr>
        <p:spPr bwMode="auto">
          <a:xfrm>
            <a:off x="4422775" y="4572000"/>
            <a:ext cx="18478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Local Max</a:t>
            </a:r>
          </a:p>
        </p:txBody>
      </p:sp>
      <p:grpSp>
        <p:nvGrpSpPr>
          <p:cNvPr id="12" name="Group 117"/>
          <p:cNvGrpSpPr>
            <a:grpSpLocks/>
          </p:cNvGrpSpPr>
          <p:nvPr/>
        </p:nvGrpSpPr>
        <p:grpSpPr bwMode="auto">
          <a:xfrm>
            <a:off x="8610600" y="3175000"/>
            <a:ext cx="381000" cy="711200"/>
            <a:chOff x="2432" y="1328"/>
            <a:chExt cx="906" cy="2075"/>
          </a:xfrm>
        </p:grpSpPr>
        <p:sp>
          <p:nvSpPr>
            <p:cNvPr id="28720" name="Freeform 11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21" name="Freeform 11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22" name="Freeform 12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23" name="Freeform 12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24" name="Freeform 12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25" name="Freeform 12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656508" name="Text Box 124"/>
          <p:cNvSpPr txBox="1">
            <a:spLocks noChangeArrowheads="1"/>
          </p:cNvSpPr>
          <p:nvPr/>
        </p:nvSpPr>
        <p:spPr bwMode="auto">
          <a:xfrm>
            <a:off x="7239000" y="3810000"/>
            <a:ext cx="201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Global Max</a:t>
            </a:r>
          </a:p>
        </p:txBody>
      </p:sp>
      <p:sp>
        <p:nvSpPr>
          <p:cNvPr id="656509" name="Text Box 125"/>
          <p:cNvSpPr txBox="1">
            <a:spLocks noChangeArrowheads="1"/>
          </p:cNvSpPr>
          <p:nvPr/>
        </p:nvSpPr>
        <p:spPr bwMode="auto">
          <a:xfrm>
            <a:off x="5334000" y="5318125"/>
            <a:ext cx="380365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Can our Network Flow </a:t>
            </a:r>
            <a:b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Algorithm get stuck </a:t>
            </a:r>
            <a:b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 a local maximum?</a:t>
            </a:r>
          </a:p>
        </p:txBody>
      </p:sp>
      <p:grpSp>
        <p:nvGrpSpPr>
          <p:cNvPr id="13" name="Group 126"/>
          <p:cNvGrpSpPr>
            <a:grpSpLocks/>
          </p:cNvGrpSpPr>
          <p:nvPr/>
        </p:nvGrpSpPr>
        <p:grpSpPr bwMode="auto">
          <a:xfrm>
            <a:off x="304800" y="3182938"/>
            <a:ext cx="1020763" cy="779462"/>
            <a:chOff x="430" y="568"/>
            <a:chExt cx="643" cy="491"/>
          </a:xfrm>
        </p:grpSpPr>
        <p:grpSp>
          <p:nvGrpSpPr>
            <p:cNvPr id="28710" name="Group 127"/>
            <p:cNvGrpSpPr>
              <a:grpSpLocks/>
            </p:cNvGrpSpPr>
            <p:nvPr/>
          </p:nvGrpSpPr>
          <p:grpSpPr bwMode="auto">
            <a:xfrm>
              <a:off x="430" y="734"/>
              <a:ext cx="643" cy="325"/>
              <a:chOff x="430" y="734"/>
              <a:chExt cx="643" cy="325"/>
            </a:xfrm>
          </p:grpSpPr>
          <p:sp>
            <p:nvSpPr>
              <p:cNvPr id="28718" name="Freeform 128" descr="Green marble"/>
              <p:cNvSpPr>
                <a:spLocks noChangeAspect="1"/>
              </p:cNvSpPr>
              <p:nvPr/>
            </p:nvSpPr>
            <p:spPr bwMode="auto">
              <a:xfrm rot="2360341">
                <a:off x="683" y="734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pic>
            <p:nvPicPr>
              <p:cNvPr id="28719" name="Picture 12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0" y="747"/>
                <a:ext cx="214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11" name="Group 130"/>
            <p:cNvGrpSpPr>
              <a:grpSpLocks noChangeAspect="1"/>
            </p:cNvGrpSpPr>
            <p:nvPr/>
          </p:nvGrpSpPr>
          <p:grpSpPr bwMode="auto">
            <a:xfrm rot="2360341">
              <a:off x="566" y="568"/>
              <a:ext cx="342" cy="428"/>
              <a:chOff x="2227" y="1194"/>
              <a:chExt cx="1944" cy="2413"/>
            </a:xfrm>
          </p:grpSpPr>
          <p:sp>
            <p:nvSpPr>
              <p:cNvPr id="28712" name="Freeform 13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13" name="Freeform 13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14" name="Freeform 13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15" name="Freeform 13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16" name="Freeform 13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17" name="Freeform 13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16" name="Group 137"/>
          <p:cNvGrpSpPr>
            <a:grpSpLocks noChangeAspect="1"/>
          </p:cNvGrpSpPr>
          <p:nvPr/>
        </p:nvGrpSpPr>
        <p:grpSpPr bwMode="auto">
          <a:xfrm rot="2360341">
            <a:off x="292100" y="2209800"/>
            <a:ext cx="1079500" cy="1079500"/>
            <a:chOff x="1224" y="1212"/>
            <a:chExt cx="3144" cy="3112"/>
          </a:xfrm>
        </p:grpSpPr>
        <p:sp>
          <p:nvSpPr>
            <p:cNvPr id="28701" name="Freeform 13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702" name="Freeform 13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28703" name="Group 14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8704" name="Freeform 14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05" name="Freeform 14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06" name="Freeform 14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07" name="Freeform 14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08" name="Freeform 14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09" name="Freeform 14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656531" name="Text Box 147"/>
          <p:cNvSpPr txBox="1">
            <a:spLocks noChangeArrowheads="1"/>
          </p:cNvSpPr>
          <p:nvPr/>
        </p:nvSpPr>
        <p:spPr bwMode="auto">
          <a:xfrm>
            <a:off x="1454150" y="2735263"/>
            <a:ext cx="70389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65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Make small local changes to your solution to</a:t>
            </a:r>
            <a:b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construct a slightly better solution.</a:t>
            </a:r>
          </a:p>
        </p:txBody>
      </p:sp>
      <p:sp>
        <p:nvSpPr>
          <p:cNvPr id="656532" name="Text Box 148"/>
          <p:cNvSpPr txBox="1">
            <a:spLocks noChangeArrowheads="1"/>
          </p:cNvSpPr>
          <p:nvPr/>
        </p:nvSpPr>
        <p:spPr bwMode="auto">
          <a:xfrm>
            <a:off x="228600" y="5775325"/>
            <a:ext cx="423386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If you take small step,</a:t>
            </a:r>
            <a:b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could be exponential time.</a:t>
            </a:r>
          </a:p>
        </p:txBody>
      </p:sp>
      <p:sp>
        <p:nvSpPr>
          <p:cNvPr id="9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</p:spTree>
    <p:extLst>
      <p:ext uri="{BB962C8B-B14F-4D97-AF65-F5344CB8AC3E}">
        <p14:creationId xmlns:p14="http://schemas.microsoft.com/office/powerpoint/2010/main" val="2297516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402" grpId="0" animBg="1"/>
      <p:bldP spid="656418" grpId="0"/>
      <p:bldP spid="656419" grpId="0"/>
      <p:bldP spid="656427" grpId="0"/>
      <p:bldP spid="656431" grpId="0"/>
      <p:bldP spid="656432" grpId="0" animBg="1"/>
      <p:bldP spid="656432" grpId="1" animBg="1"/>
      <p:bldP spid="656433" grpId="0"/>
      <p:bldP spid="656446" grpId="0"/>
      <p:bldP spid="656454" grpId="0"/>
      <p:bldP spid="656454" grpId="1"/>
      <p:bldP spid="656491" grpId="0"/>
      <p:bldP spid="656499" grpId="0"/>
      <p:bldP spid="656508" grpId="0"/>
      <p:bldP spid="656509" grpId="0"/>
      <p:bldP spid="656531" grpId="0"/>
      <p:bldP spid="656532" grpId="0"/>
      <p:bldP spid="656532" grpId="1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4515" name="Line 3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4516" name="Line 4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4517" name="Line 5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4518" name="Line 6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4519" name="Line 7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4521" name="Line 9"/>
          <p:cNvSpPr>
            <a:spLocks noChangeShapeType="1"/>
          </p:cNvSpPr>
          <p:nvPr/>
        </p:nvSpPr>
        <p:spPr bwMode="auto">
          <a:xfrm>
            <a:off x="685800" y="45593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64523" name="Group 11"/>
          <p:cNvGrpSpPr>
            <a:grpSpLocks/>
          </p:cNvGrpSpPr>
          <p:nvPr/>
        </p:nvGrpSpPr>
        <p:grpSpPr bwMode="auto">
          <a:xfrm>
            <a:off x="5638800" y="4927600"/>
            <a:ext cx="381000" cy="711200"/>
            <a:chOff x="2432" y="1328"/>
            <a:chExt cx="906" cy="2075"/>
          </a:xfrm>
        </p:grpSpPr>
        <p:sp>
          <p:nvSpPr>
            <p:cNvPr id="64568" name="Freeform 1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4569" name="Freeform 1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4570" name="Freeform 1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4571" name="Freeform 1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4572" name="Freeform 1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4573" name="Freeform 1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64524" name="Group 18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4559" name="Freeform 19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4560" name="Freeform 20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64561" name="Group 21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4562" name="Freeform 2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563" name="Freeform 2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564" name="Freeform 2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565" name="Freeform 2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566" name="Freeform 2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567" name="Freeform 2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64525" name="Group 28"/>
          <p:cNvGrpSpPr>
            <a:grpSpLocks/>
          </p:cNvGrpSpPr>
          <p:nvPr/>
        </p:nvGrpSpPr>
        <p:grpSpPr bwMode="auto">
          <a:xfrm>
            <a:off x="152400" y="5334000"/>
            <a:ext cx="8763000" cy="609600"/>
            <a:chOff x="96" y="3888"/>
            <a:chExt cx="5520" cy="384"/>
          </a:xfrm>
        </p:grpSpPr>
        <p:grpSp>
          <p:nvGrpSpPr>
            <p:cNvPr id="64555" name="Group 29"/>
            <p:cNvGrpSpPr>
              <a:grpSpLocks/>
            </p:cNvGrpSpPr>
            <p:nvPr/>
          </p:nvGrpSpPr>
          <p:grpSpPr bwMode="auto">
            <a:xfrm>
              <a:off x="96" y="3888"/>
              <a:ext cx="336" cy="384"/>
              <a:chOff x="96" y="2832"/>
              <a:chExt cx="336" cy="384"/>
            </a:xfrm>
          </p:grpSpPr>
          <p:pic>
            <p:nvPicPr>
              <p:cNvPr id="64557" name="Picture 3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2832"/>
                <a:ext cx="254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558" name="Line 31"/>
              <p:cNvSpPr>
                <a:spLocks noChangeShapeType="1"/>
              </p:cNvSpPr>
              <p:nvPr/>
            </p:nvSpPr>
            <p:spPr bwMode="auto">
              <a:xfrm flipV="1">
                <a:off x="336" y="2928"/>
                <a:ext cx="96" cy="4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64556" name="Line 32"/>
            <p:cNvSpPr>
              <a:spLocks noChangeShapeType="1"/>
            </p:cNvSpPr>
            <p:nvPr/>
          </p:nvSpPr>
          <p:spPr bwMode="auto">
            <a:xfrm>
              <a:off x="432" y="3984"/>
              <a:ext cx="518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64526" name="Group 33"/>
          <p:cNvGrpSpPr>
            <a:grpSpLocks/>
          </p:cNvGrpSpPr>
          <p:nvPr/>
        </p:nvGrpSpPr>
        <p:grpSpPr bwMode="auto">
          <a:xfrm>
            <a:off x="7302500" y="5318125"/>
            <a:ext cx="1524000" cy="549275"/>
            <a:chOff x="3792" y="3243"/>
            <a:chExt cx="960" cy="346"/>
          </a:xfrm>
        </p:grpSpPr>
        <p:sp>
          <p:nvSpPr>
            <p:cNvPr id="64553" name="Line 34"/>
            <p:cNvSpPr>
              <a:spLocks noChangeShapeType="1"/>
            </p:cNvSpPr>
            <p:nvPr/>
          </p:nvSpPr>
          <p:spPr bwMode="auto">
            <a:xfrm>
              <a:off x="3792" y="3360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4554" name="Text Box 35"/>
            <p:cNvSpPr txBox="1">
              <a:spLocks noChangeArrowheads="1"/>
            </p:cNvSpPr>
            <p:nvPr/>
          </p:nvSpPr>
          <p:spPr bwMode="auto">
            <a:xfrm>
              <a:off x="3883" y="3243"/>
              <a:ext cx="8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No Gap</a:t>
              </a:r>
            </a:p>
          </p:txBody>
        </p:sp>
      </p:grpSp>
      <p:sp>
        <p:nvSpPr>
          <p:cNvPr id="849962" name="Text Box 42"/>
          <p:cNvSpPr txBox="1">
            <a:spLocks noChangeArrowheads="1"/>
          </p:cNvSpPr>
          <p:nvPr/>
        </p:nvSpPr>
        <p:spPr bwMode="auto">
          <a:xfrm>
            <a:off x="1463675" y="5943600"/>
            <a:ext cx="681693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Flow</a:t>
            </a:r>
            <a:r>
              <a:rPr kumimoji="0" lang="en-US" altLang="en-US" sz="3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alg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witness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that network has this flow. </a:t>
            </a:r>
          </a:p>
        </p:txBody>
      </p:sp>
      <p:sp>
        <p:nvSpPr>
          <p:cNvPr id="849963" name="Text Box 43"/>
          <p:cNvSpPr txBox="1">
            <a:spLocks noChangeArrowheads="1"/>
          </p:cNvSpPr>
          <p:nvPr/>
        </p:nvSpPr>
        <p:spPr bwMode="auto">
          <a:xfrm>
            <a:off x="1454150" y="6342063"/>
            <a:ext cx="741901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Cut</a:t>
            </a:r>
            <a:r>
              <a:rPr kumimoji="0" lang="en-US" altLang="en-US" sz="3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alg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witness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that network has no bigger flow. </a:t>
            </a:r>
          </a:p>
        </p:txBody>
      </p:sp>
      <p:sp>
        <p:nvSpPr>
          <p:cNvPr id="64536" name="Freeform 47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3" y="583"/>
                  <a:pt x="592" y="523"/>
                </a:cubicBezTo>
                <a:cubicBezTo>
                  <a:pt x="781" y="463"/>
                  <a:pt x="964" y="496"/>
                  <a:pt x="1136" y="467"/>
                </a:cubicBezTo>
                <a:cubicBezTo>
                  <a:pt x="1308" y="438"/>
                  <a:pt x="1386" y="414"/>
                  <a:pt x="1624" y="347"/>
                </a:cubicBezTo>
                <a:cubicBezTo>
                  <a:pt x="1862" y="280"/>
                  <a:pt x="2295" y="103"/>
                  <a:pt x="2563" y="65"/>
                </a:cubicBezTo>
                <a:cubicBezTo>
                  <a:pt x="2831" y="27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62" name="Text Box 11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Prove:</a:t>
            </a:r>
            <a:endParaRPr kumimoji="0" lang="en-US" altLang="en-US" sz="3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every location to stand either:</a:t>
            </a:r>
          </a:p>
          <a:p>
            <a:pPr marL="457200" marR="0" lvl="1" indent="0" algn="l" defTabSz="914400" rtl="0" eaLnBrk="1" fontAlgn="base" latinLnBrk="0" hangingPunct="1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</a:t>
            </a:r>
            <a:r>
              <a:rPr kumimoji="0" lang="en-US" alt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alg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takes a step up  or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</a:t>
            </a:r>
            <a:r>
              <a:rPr kumimoji="0" lang="en-US" alt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alg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gives a reason that explains why not</a:t>
            </a:r>
            <a:b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by giving a ceiling of equal height.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i.e.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  <a:sym typeface="Symbol" pitchFamily="18" charset="2"/>
              </a:rPr>
              <a:t>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L [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  <a:sym typeface="Symbol" pitchFamily="18" charset="2"/>
              </a:rPr>
              <a:t>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L’ height(L’)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  <a:sym typeface="Symbol" pitchFamily="18" charset="2"/>
              </a:rPr>
              <a:t>&gt;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height(L)    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or</a:t>
            </a:r>
          </a:p>
          <a:p>
            <a:pPr marL="0" marR="0" lvl="0" indent="0" algn="l" defTabSz="914400" rtl="0" eaLnBrk="1" fontAlgn="base" latinLnBrk="0" hangingPunct="1">
              <a:lnSpc>
                <a:spcPct val="5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Symbol" pitchFamily="18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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R  height(R) = height(L)]</a:t>
            </a:r>
          </a:p>
        </p:txBody>
      </p:sp>
    </p:spTree>
    <p:extLst>
      <p:ext uri="{BB962C8B-B14F-4D97-AF65-F5344CB8AC3E}">
        <p14:creationId xmlns:p14="http://schemas.microsoft.com/office/powerpoint/2010/main" val="2451494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9962" grpId="0"/>
      <p:bldP spid="849963" grpId="0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9" name="Picture 3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590800"/>
            <a:ext cx="2884488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4"/>
          <p:cNvSpPr>
            <a:spLocks noChangeArrowheads="1"/>
          </p:cNvSpPr>
          <p:nvPr/>
        </p:nvSpPr>
        <p:spPr bwMode="auto">
          <a:xfrm>
            <a:off x="3733800" y="2606675"/>
            <a:ext cx="51816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Given today’s prices,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what is a fast algorithm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 find the cheapest hotdog?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Linear Programing</a:t>
            </a:r>
          </a:p>
        </p:txBody>
      </p:sp>
    </p:spTree>
    <p:extLst>
      <p:ext uri="{BB962C8B-B14F-4D97-AF65-F5344CB8AC3E}">
        <p14:creationId xmlns:p14="http://schemas.microsoft.com/office/powerpoint/2010/main" val="2156947957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3" name="Rectangle 3"/>
          <p:cNvSpPr>
            <a:spLocks noChangeArrowheads="1"/>
          </p:cNvSpPr>
          <p:nvPr/>
        </p:nvSpPr>
        <p:spPr bwMode="auto">
          <a:xfrm>
            <a:off x="3287713" y="2674938"/>
            <a:ext cx="28098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Cost: 29, 8, 1, 2</a:t>
            </a:r>
            <a:endParaRPr kumimoji="0" lang="en-US" altLang="en-US" sz="2800" b="0" i="0" u="none" strike="noStrike" kern="1200" cap="none" spc="0" normalizeH="0" baseline="-25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989013" y="457200"/>
            <a:ext cx="5868987" cy="2362200"/>
            <a:chOff x="614" y="288"/>
            <a:chExt cx="3697" cy="1488"/>
          </a:xfrm>
        </p:grpSpPr>
        <p:sp>
          <p:nvSpPr>
            <p:cNvPr id="107535" name="Rectangle 5"/>
            <p:cNvSpPr>
              <a:spLocks noChangeArrowheads="1"/>
            </p:cNvSpPr>
            <p:nvPr/>
          </p:nvSpPr>
          <p:spPr bwMode="auto">
            <a:xfrm>
              <a:off x="614" y="1292"/>
              <a:ext cx="323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Amount to add:    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,  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,  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,  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4</a:t>
              </a:r>
            </a:p>
          </p:txBody>
        </p:sp>
        <p:sp>
          <p:nvSpPr>
            <p:cNvPr id="107536" name="Text Box 6"/>
            <p:cNvSpPr txBox="1">
              <a:spLocks noChangeArrowheads="1"/>
            </p:cNvSpPr>
            <p:nvPr/>
          </p:nvSpPr>
          <p:spPr bwMode="auto">
            <a:xfrm rot="-3356220">
              <a:off x="2109" y="956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pork</a:t>
              </a:r>
            </a:p>
          </p:txBody>
        </p:sp>
        <p:sp>
          <p:nvSpPr>
            <p:cNvPr id="107537" name="Text Box 7"/>
            <p:cNvSpPr txBox="1">
              <a:spLocks noChangeArrowheads="1"/>
            </p:cNvSpPr>
            <p:nvPr/>
          </p:nvSpPr>
          <p:spPr bwMode="auto">
            <a:xfrm rot="-3356220">
              <a:off x="2541" y="908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grain</a:t>
              </a:r>
            </a:p>
          </p:txBody>
        </p:sp>
        <p:sp>
          <p:nvSpPr>
            <p:cNvPr id="107538" name="Text Box 8"/>
            <p:cNvSpPr txBox="1">
              <a:spLocks noChangeArrowheads="1"/>
            </p:cNvSpPr>
            <p:nvPr/>
          </p:nvSpPr>
          <p:spPr bwMode="auto">
            <a:xfrm rot="-3356220">
              <a:off x="3012" y="908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water</a:t>
              </a:r>
            </a:p>
          </p:txBody>
        </p:sp>
        <p:sp>
          <p:nvSpPr>
            <p:cNvPr id="107539" name="Text Box 9"/>
            <p:cNvSpPr txBox="1">
              <a:spLocks noChangeArrowheads="1"/>
            </p:cNvSpPr>
            <p:nvPr/>
          </p:nvSpPr>
          <p:spPr bwMode="auto">
            <a:xfrm rot="-3356220">
              <a:off x="3492" y="780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sawdust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447800" y="4275138"/>
            <a:ext cx="6981825" cy="1820862"/>
            <a:chOff x="912" y="2693"/>
            <a:chExt cx="4398" cy="1147"/>
          </a:xfrm>
        </p:grpSpPr>
        <p:sp>
          <p:nvSpPr>
            <p:cNvPr id="107530" name="Text Box 11"/>
            <p:cNvSpPr txBox="1">
              <a:spLocks noChangeArrowheads="1"/>
            </p:cNvSpPr>
            <p:nvPr/>
          </p:nvSpPr>
          <p:spPr bwMode="auto">
            <a:xfrm>
              <a:off x="2477" y="2693"/>
              <a:ext cx="2784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+ 4x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– 7x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+ 8x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4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 ≤ 12</a:t>
              </a:r>
            </a:p>
          </p:txBody>
        </p:sp>
        <p:sp>
          <p:nvSpPr>
            <p:cNvPr id="107531" name="Text Box 12"/>
            <p:cNvSpPr txBox="1">
              <a:spLocks noChangeArrowheads="1"/>
            </p:cNvSpPr>
            <p:nvPr/>
          </p:nvSpPr>
          <p:spPr bwMode="auto">
            <a:xfrm>
              <a:off x="2471" y="2933"/>
              <a:ext cx="280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 - 8x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+ 4x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 - 3x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4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 ≤ 24</a:t>
              </a:r>
            </a:p>
          </p:txBody>
        </p:sp>
        <p:sp>
          <p:nvSpPr>
            <p:cNvPr id="107532" name="Text Box 13"/>
            <p:cNvSpPr txBox="1">
              <a:spLocks noChangeArrowheads="1"/>
            </p:cNvSpPr>
            <p:nvPr/>
          </p:nvSpPr>
          <p:spPr bwMode="auto">
            <a:xfrm>
              <a:off x="2382" y="3173"/>
              <a:ext cx="2902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-8x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 + 2x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– 3x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 - 9x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4 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≤   8</a:t>
              </a:r>
            </a:p>
          </p:txBody>
        </p:sp>
        <p:sp>
          <p:nvSpPr>
            <p:cNvPr id="107533" name="Text Box 14"/>
            <p:cNvSpPr txBox="1">
              <a:spLocks noChangeArrowheads="1"/>
            </p:cNvSpPr>
            <p:nvPr/>
          </p:nvSpPr>
          <p:spPr bwMode="auto">
            <a:xfrm>
              <a:off x="2620" y="3413"/>
              <a:ext cx="2690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+ 2x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+ 9x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 - 3x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4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 ≤ 31</a:t>
              </a:r>
            </a:p>
          </p:txBody>
        </p:sp>
        <p:sp>
          <p:nvSpPr>
            <p:cNvPr id="629775" name="Rectangle 15"/>
            <p:cNvSpPr>
              <a:spLocks noChangeArrowheads="1"/>
            </p:cNvSpPr>
            <p:nvPr/>
          </p:nvSpPr>
          <p:spPr bwMode="auto">
            <a:xfrm>
              <a:off x="912" y="2706"/>
              <a:ext cx="2112" cy="1134"/>
            </a:xfrm>
            <a:prstGeom prst="rect">
              <a:avLst/>
            </a:prstGeom>
            <a:noFill/>
            <a:ln w="57150" cap="sq">
              <a:noFill/>
              <a:miter lim="800000"/>
              <a:headEnd/>
              <a:tailEnd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Constraints:  </a:t>
              </a:r>
            </a:p>
            <a:p>
              <a:pPr marL="457200" marR="0" lvl="1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moisture</a:t>
              </a:r>
            </a:p>
            <a:p>
              <a:pPr marL="457200" marR="0" lvl="1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protein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,</a:t>
              </a:r>
            </a:p>
            <a:p>
              <a:pPr marL="457200" marR="0" lvl="1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…</a:t>
              </a:r>
            </a:p>
          </p:txBody>
        </p:sp>
      </p:grp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1038225" y="3346450"/>
            <a:ext cx="6454775" cy="533400"/>
            <a:chOff x="654" y="2108"/>
            <a:chExt cx="4066" cy="336"/>
          </a:xfrm>
        </p:grpSpPr>
        <p:sp>
          <p:nvSpPr>
            <p:cNvPr id="107528" name="Text Box 17"/>
            <p:cNvSpPr txBox="1">
              <a:spLocks noChangeArrowheads="1"/>
            </p:cNvSpPr>
            <p:nvPr/>
          </p:nvSpPr>
          <p:spPr bwMode="auto">
            <a:xfrm>
              <a:off x="2348" y="2117"/>
              <a:ext cx="23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29x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+ 8x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+ 1x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+ 2x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4</a:t>
              </a: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629778" name="Rectangle 18"/>
            <p:cNvSpPr>
              <a:spLocks noChangeArrowheads="1"/>
            </p:cNvSpPr>
            <p:nvPr/>
          </p:nvSpPr>
          <p:spPr bwMode="auto">
            <a:xfrm>
              <a:off x="654" y="2108"/>
              <a:ext cx="1789" cy="327"/>
            </a:xfrm>
            <a:prstGeom prst="rect">
              <a:avLst/>
            </a:prstGeom>
            <a:noFill/>
            <a:ln w="127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Cost of Hotdog:</a:t>
              </a:r>
            </a:p>
          </p:txBody>
        </p:sp>
      </p:grpSp>
      <p:pic>
        <p:nvPicPr>
          <p:cNvPr id="107527" name="Picture 19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28600"/>
            <a:ext cx="1284288" cy="102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Rectangle 2"/>
          <p:cNvSpPr txBox="1">
            <a:spLocks noChangeArrowheads="1"/>
          </p:cNvSpPr>
          <p:nvPr/>
        </p:nvSpPr>
        <p:spPr>
          <a:xfrm>
            <a:off x="685800" y="0"/>
            <a:ext cx="7772400" cy="149780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Linear Programing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(Abstract Out Essentials)</a:t>
            </a:r>
          </a:p>
        </p:txBody>
      </p:sp>
    </p:spTree>
    <p:extLst>
      <p:ext uri="{BB962C8B-B14F-4D97-AF65-F5344CB8AC3E}">
        <p14:creationId xmlns:p14="http://schemas.microsoft.com/office/powerpoint/2010/main" val="529564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9763" grpId="0" autoUpdateAnimBg="0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-76200" y="-381000"/>
            <a:ext cx="9312725" cy="7467600"/>
            <a:chOff x="-76200" y="-381000"/>
            <a:chExt cx="9312725" cy="7467600"/>
          </a:xfrm>
        </p:grpSpPr>
        <p:cxnSp>
          <p:nvCxnSpPr>
            <p:cNvPr id="4" name="Straight Connector 3"/>
            <p:cNvCxnSpPr/>
            <p:nvPr/>
          </p:nvCxnSpPr>
          <p:spPr bwMode="auto">
            <a:xfrm>
              <a:off x="805542" y="2514600"/>
              <a:ext cx="5638800" cy="3657600"/>
            </a:xfrm>
            <a:prstGeom prst="lin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5" name="Group 4"/>
            <p:cNvGrpSpPr/>
            <p:nvPr/>
          </p:nvGrpSpPr>
          <p:grpSpPr>
            <a:xfrm>
              <a:off x="-76200" y="-381000"/>
              <a:ext cx="9312725" cy="7467600"/>
              <a:chOff x="-76200" y="-381000"/>
              <a:chExt cx="9312725" cy="7467600"/>
            </a:xfrm>
          </p:grpSpPr>
          <p:cxnSp>
            <p:nvCxnSpPr>
              <p:cNvPr id="6" name="Straight Connector 5"/>
              <p:cNvCxnSpPr/>
              <p:nvPr/>
            </p:nvCxnSpPr>
            <p:spPr bwMode="auto">
              <a:xfrm>
                <a:off x="-76200" y="3429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" name="Straight Connector 6"/>
              <p:cNvCxnSpPr/>
              <p:nvPr/>
            </p:nvCxnSpPr>
            <p:spPr bwMode="auto">
              <a:xfrm>
                <a:off x="70757" y="3276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" name="Straight Connector 7"/>
              <p:cNvCxnSpPr/>
              <p:nvPr/>
            </p:nvCxnSpPr>
            <p:spPr bwMode="auto">
              <a:xfrm>
                <a:off x="217714" y="3124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" name="Straight Connector 8"/>
              <p:cNvCxnSpPr/>
              <p:nvPr/>
            </p:nvCxnSpPr>
            <p:spPr bwMode="auto">
              <a:xfrm>
                <a:off x="364671" y="2971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" name="Straight Connector 9"/>
              <p:cNvCxnSpPr/>
              <p:nvPr/>
            </p:nvCxnSpPr>
            <p:spPr bwMode="auto">
              <a:xfrm>
                <a:off x="511628" y="2819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" name="Straight Connector 10"/>
              <p:cNvCxnSpPr/>
              <p:nvPr/>
            </p:nvCxnSpPr>
            <p:spPr bwMode="auto">
              <a:xfrm>
                <a:off x="658585" y="2667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" name="Straight Connector 11"/>
              <p:cNvCxnSpPr/>
              <p:nvPr/>
            </p:nvCxnSpPr>
            <p:spPr bwMode="auto">
              <a:xfrm>
                <a:off x="952499" y="2362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/>
              <p:cNvCxnSpPr/>
              <p:nvPr/>
            </p:nvCxnSpPr>
            <p:spPr bwMode="auto">
              <a:xfrm>
                <a:off x="1099456" y="2209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/>
              <p:cNvCxnSpPr/>
              <p:nvPr/>
            </p:nvCxnSpPr>
            <p:spPr bwMode="auto">
              <a:xfrm>
                <a:off x="1246413" y="2057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" name="Straight Connector 14"/>
              <p:cNvCxnSpPr/>
              <p:nvPr/>
            </p:nvCxnSpPr>
            <p:spPr bwMode="auto">
              <a:xfrm>
                <a:off x="1393370" y="1905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6" name="Straight Connector 15"/>
              <p:cNvCxnSpPr/>
              <p:nvPr/>
            </p:nvCxnSpPr>
            <p:spPr bwMode="auto">
              <a:xfrm>
                <a:off x="1540327" y="1752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" name="Straight Connector 16"/>
              <p:cNvCxnSpPr/>
              <p:nvPr/>
            </p:nvCxnSpPr>
            <p:spPr bwMode="auto">
              <a:xfrm>
                <a:off x="1687284" y="1600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" name="Straight Connector 17"/>
              <p:cNvCxnSpPr/>
              <p:nvPr/>
            </p:nvCxnSpPr>
            <p:spPr bwMode="auto">
              <a:xfrm>
                <a:off x="1834241" y="1447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" name="Straight Connector 18"/>
              <p:cNvCxnSpPr/>
              <p:nvPr/>
            </p:nvCxnSpPr>
            <p:spPr bwMode="auto">
              <a:xfrm>
                <a:off x="1981198" y="1295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" name="Straight Connector 19"/>
              <p:cNvCxnSpPr/>
              <p:nvPr/>
            </p:nvCxnSpPr>
            <p:spPr bwMode="auto">
              <a:xfrm>
                <a:off x="2128155" y="1143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/>
              <p:cNvCxnSpPr/>
              <p:nvPr/>
            </p:nvCxnSpPr>
            <p:spPr bwMode="auto">
              <a:xfrm>
                <a:off x="2275112" y="990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>
                <a:off x="2422069" y="838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2569026" y="685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Connector 23"/>
              <p:cNvCxnSpPr/>
              <p:nvPr/>
            </p:nvCxnSpPr>
            <p:spPr bwMode="auto">
              <a:xfrm>
                <a:off x="2715983" y="533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" name="Straight Connector 24"/>
              <p:cNvCxnSpPr/>
              <p:nvPr/>
            </p:nvCxnSpPr>
            <p:spPr bwMode="auto">
              <a:xfrm>
                <a:off x="2862940" y="381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" name="Straight Connector 25"/>
              <p:cNvCxnSpPr/>
              <p:nvPr/>
            </p:nvCxnSpPr>
            <p:spPr bwMode="auto">
              <a:xfrm>
                <a:off x="3009897" y="228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7" name="Straight Connector 26"/>
              <p:cNvCxnSpPr/>
              <p:nvPr/>
            </p:nvCxnSpPr>
            <p:spPr bwMode="auto">
              <a:xfrm>
                <a:off x="3156854" y="76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" name="Straight Connector 27"/>
              <p:cNvCxnSpPr/>
              <p:nvPr/>
            </p:nvCxnSpPr>
            <p:spPr bwMode="auto">
              <a:xfrm>
                <a:off x="3303811" y="-76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9" name="Straight Connector 28"/>
              <p:cNvCxnSpPr/>
              <p:nvPr/>
            </p:nvCxnSpPr>
            <p:spPr bwMode="auto">
              <a:xfrm>
                <a:off x="3450768" y="-228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0" name="Straight Connector 29"/>
              <p:cNvCxnSpPr/>
              <p:nvPr/>
            </p:nvCxnSpPr>
            <p:spPr bwMode="auto">
              <a:xfrm>
                <a:off x="3597725" y="-381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510614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" name="Straight Connector 32"/>
          <p:cNvCxnSpPr/>
          <p:nvPr/>
        </p:nvCxnSpPr>
        <p:spPr bwMode="auto">
          <a:xfrm flipV="1">
            <a:off x="838200" y="609600"/>
            <a:ext cx="4876800" cy="4628356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 flipV="1">
            <a:off x="1295400" y="152400"/>
            <a:ext cx="2590800" cy="533434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1828800" y="4191000"/>
            <a:ext cx="152400" cy="15240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 flipV="1">
            <a:off x="1828800" y="1524000"/>
            <a:ext cx="3505200" cy="2133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87039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0.19167 -0.2555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83" y="-1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 flipV="1">
            <a:off x="1981200" y="1219200"/>
            <a:ext cx="5334000" cy="1600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1828800" y="1524000"/>
            <a:ext cx="3505200" cy="2133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3581400" y="2438400"/>
            <a:ext cx="152400" cy="15240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3953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33333E-6 L 0.09167 -0.0666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83" y="-3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 flipV="1">
            <a:off x="1981200" y="1219200"/>
            <a:ext cx="5334000" cy="1600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5638800" y="1371600"/>
            <a:ext cx="2438400" cy="990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4343400" y="2008413"/>
            <a:ext cx="152400" cy="16764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0716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18334 -0.071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67" y="-35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>
            <a:off x="6553200" y="1295400"/>
            <a:ext cx="1066800" cy="2362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5638800" y="1371600"/>
            <a:ext cx="2438400" cy="990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6036129" y="1518557"/>
            <a:ext cx="152400" cy="16764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3450768" y="-304800"/>
            <a:ext cx="5638800" cy="365760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862983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4.81481E-6 L 0.07327 0.0442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63" y="2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457200" y="990600"/>
            <a:ext cx="8191500" cy="1600200"/>
            <a:chOff x="457200" y="838200"/>
            <a:chExt cx="8191500" cy="1600200"/>
          </a:xfrm>
        </p:grpSpPr>
        <p:sp>
          <p:nvSpPr>
            <p:cNvPr id="36" name="Rectangle 42"/>
            <p:cNvSpPr>
              <a:spLocks noChangeArrowheads="1"/>
            </p:cNvSpPr>
            <p:nvPr/>
          </p:nvSpPr>
          <p:spPr bwMode="auto">
            <a:xfrm>
              <a:off x="457200" y="838200"/>
              <a:ext cx="64770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Loop Invariant: </a:t>
              </a:r>
              <a:br>
                <a:rPr lang="en-US" altLang="en-US" sz="3000" i="0" dirty="0"/>
              </a:br>
              <a:r>
                <a:rPr lang="en-US" altLang="en-US" sz="3000" i="0" dirty="0"/>
                <a:t>    Picture of what is true at top of loop. </a:t>
              </a:r>
            </a:p>
          </p:txBody>
        </p:sp>
        <p:grpSp>
          <p:nvGrpSpPr>
            <p:cNvPr id="37" name="Group 19"/>
            <p:cNvGrpSpPr>
              <a:grpSpLocks/>
            </p:cNvGrpSpPr>
            <p:nvPr/>
          </p:nvGrpSpPr>
          <p:grpSpPr bwMode="auto">
            <a:xfrm>
              <a:off x="6781800" y="838200"/>
              <a:ext cx="1866900" cy="1600200"/>
              <a:chOff x="1224" y="2623"/>
              <a:chExt cx="2280" cy="1785"/>
            </a:xfrm>
          </p:grpSpPr>
          <p:sp>
            <p:nvSpPr>
              <p:cNvPr id="38" name="Freeform 20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" name="Group 2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0" name="Group 2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3" name="Freeform 2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 2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 2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 2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 2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" name="Freeform 2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" name="Group 2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2" name="Freeform 3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3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" name="Freeform 3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95505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Text Box 2"/>
          <p:cNvSpPr txBox="1">
            <a:spLocks noChangeArrowheads="1"/>
          </p:cNvSpPr>
          <p:nvPr/>
        </p:nvSpPr>
        <p:spPr bwMode="auto">
          <a:xfrm>
            <a:off x="381000" y="1541463"/>
            <a:ext cx="85344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0">
                <a:solidFill>
                  <a:srgbClr val="FF9900"/>
                </a:solidFill>
                <a:cs typeface="+mn-cs"/>
              </a:rPr>
              <a:t>Ingredients: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i="0">
                <a:solidFill>
                  <a:srgbClr val="FF9900"/>
                </a:solidFill>
                <a:cs typeface="+mn-cs"/>
              </a:rPr>
              <a:t>Instances:</a:t>
            </a:r>
            <a:r>
              <a:rPr lang="en-US" altLang="en-US" sz="3200" i="0">
                <a:solidFill>
                  <a:srgbClr val="FFFFFF"/>
                </a:solidFill>
                <a:cs typeface="+mn-cs"/>
              </a:rPr>
              <a:t> The possible inputs to the problem. </a:t>
            </a:r>
            <a:r>
              <a:rPr lang="en-US" altLang="en-US" sz="3200" i="0">
                <a:solidFill>
                  <a:srgbClr val="00FFFF"/>
                </a:solidFill>
                <a:cs typeface="+mn-cs"/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i="0">
                <a:solidFill>
                  <a:srgbClr val="FF9900"/>
                </a:solidFill>
                <a:cs typeface="+mn-cs"/>
              </a:rPr>
              <a:t>Solutions for Instance:</a:t>
            </a:r>
            <a:r>
              <a:rPr lang="en-US" altLang="en-US" sz="3200" i="0">
                <a:solidFill>
                  <a:srgbClr val="FFFFFF"/>
                </a:solidFill>
                <a:cs typeface="+mn-cs"/>
              </a:rPr>
              <a:t> Each instance has an exponentially large set of solutions. </a:t>
            </a:r>
            <a:r>
              <a:rPr lang="en-US" altLang="en-US" sz="3200" i="0">
                <a:solidFill>
                  <a:srgbClr val="00FFFF"/>
                </a:solidFill>
                <a:cs typeface="+mn-cs"/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i="0">
                <a:solidFill>
                  <a:srgbClr val="FF9900"/>
                </a:solidFill>
                <a:cs typeface="+mn-cs"/>
              </a:rPr>
              <a:t>Cost of Solution:</a:t>
            </a:r>
            <a:r>
              <a:rPr lang="en-US" altLang="en-US" sz="3200" i="0">
                <a:solidFill>
                  <a:srgbClr val="FFFFFF"/>
                </a:solidFill>
                <a:cs typeface="+mn-cs"/>
              </a:rPr>
              <a:t> Each solution has an easy to compute cost or value.  </a:t>
            </a:r>
          </a:p>
          <a:p>
            <a:pPr eaLnBrk="1" hangingPunct="1"/>
            <a:r>
              <a:rPr lang="en-US" altLang="en-US" i="0">
                <a:solidFill>
                  <a:srgbClr val="FF9900"/>
                </a:solidFill>
                <a:cs typeface="+mn-cs"/>
              </a:rPr>
              <a:t>Specification</a:t>
            </a:r>
            <a:r>
              <a:rPr lang="en-US" altLang="en-US" i="0">
                <a:solidFill>
                  <a:srgbClr val="FFFFFF"/>
                </a:solidFill>
                <a:cs typeface="+mn-cs"/>
              </a:rPr>
              <a:t>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i="0">
                <a:solidFill>
                  <a:srgbClr val="FF9900"/>
                </a:solidFill>
                <a:cs typeface="+mn-cs"/>
              </a:rPr>
              <a:t>&lt;preCond&gt;:</a:t>
            </a:r>
            <a:r>
              <a:rPr lang="en-US" altLang="en-US" sz="3200" i="0">
                <a:solidFill>
                  <a:srgbClr val="FFFFFF"/>
                </a:solidFill>
                <a:cs typeface="+mn-cs"/>
              </a:rPr>
              <a:t> The input is one instance.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i="0">
                <a:solidFill>
                  <a:srgbClr val="FF9900"/>
                </a:solidFill>
                <a:cs typeface="+mn-cs"/>
              </a:rPr>
              <a:t>&lt;postCond&gt;:</a:t>
            </a:r>
            <a:r>
              <a:rPr lang="en-US" altLang="en-US" sz="3200" i="0">
                <a:solidFill>
                  <a:srgbClr val="FFFFFF"/>
                </a:solidFill>
                <a:cs typeface="+mn-cs"/>
              </a:rPr>
              <a:t> A valid solution with optimal cost. (minimum or maximum)</a:t>
            </a:r>
          </a:p>
        </p:txBody>
      </p:sp>
      <p:sp>
        <p:nvSpPr>
          <p:cNvPr id="3075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  <a:cs typeface="+mn-cs"/>
              </a:rPr>
              <a:t>Optimization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42" grpId="0" build="p" bldLvl="2" autoUpdateAnimBg="0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10"/>
          <p:cNvSpPr>
            <a:spLocks noChangeArrowheads="1"/>
          </p:cNvSpPr>
          <p:nvPr/>
        </p:nvSpPr>
        <p:spPr bwMode="auto">
          <a:xfrm>
            <a:off x="742950" y="2667000"/>
            <a:ext cx="47434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Iterative Greedy Algorithm:</a:t>
            </a:r>
          </a:p>
        </p:txBody>
      </p:sp>
      <p:sp>
        <p:nvSpPr>
          <p:cNvPr id="12292" name="Rectangle 11"/>
          <p:cNvSpPr>
            <a:spLocks noChangeArrowheads="1"/>
          </p:cNvSpPr>
          <p:nvPr/>
        </p:nvSpPr>
        <p:spPr bwMode="auto">
          <a:xfrm>
            <a:off x="1204913" y="3260725"/>
            <a:ext cx="75580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Loop: grabbing the best, then second best, ... </a:t>
            </a:r>
          </a:p>
        </p:txBody>
      </p:sp>
      <p:sp>
        <p:nvSpPr>
          <p:cNvPr id="12293" name="Rectangle 12"/>
          <p:cNvSpPr>
            <a:spLocks noChangeArrowheads="1"/>
          </p:cNvSpPr>
          <p:nvPr/>
        </p:nvSpPr>
        <p:spPr bwMode="auto">
          <a:xfrm>
            <a:off x="1873250" y="3857625"/>
            <a:ext cx="6280150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if it conflicts with committed objects 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   or fulfills no new requirements. 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       Reject this next best object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else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       Commit to it. </a:t>
            </a:r>
            <a:br>
              <a:rPr lang="en-US" altLang="en-US" i="0">
                <a:solidFill>
                  <a:srgbClr val="FFFFFF"/>
                </a:solidFill>
              </a:rPr>
            </a:b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12294" name="Rectangle 13"/>
          <p:cNvSpPr>
            <a:spLocks noChangeArrowheads="1"/>
          </p:cNvSpPr>
          <p:nvPr/>
        </p:nvSpPr>
        <p:spPr bwMode="auto">
          <a:xfrm>
            <a:off x="76200" y="1371600"/>
            <a:ext cx="6022975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9900"/>
                </a:solidFill>
              </a:rPr>
              <a:t>Problem:</a:t>
            </a:r>
            <a:r>
              <a:rPr lang="en-US" altLang="en-US" i="0">
                <a:solidFill>
                  <a:srgbClr val="FFFFFF"/>
                </a:solidFill>
              </a:rPr>
              <a:t> Choose the best </a:t>
            </a:r>
            <a:r>
              <a:rPr lang="en-US" altLang="en-US">
                <a:solidFill>
                  <a:srgbClr val="FFFFFF"/>
                </a:solidFill>
              </a:rPr>
              <a:t>m</a:t>
            </a:r>
            <a:r>
              <a:rPr lang="en-US" altLang="en-US" i="0">
                <a:solidFill>
                  <a:srgbClr val="FFFFFF"/>
                </a:solidFill>
              </a:rPr>
              <a:t> prizes. </a:t>
            </a:r>
          </a:p>
        </p:txBody>
      </p:sp>
      <p:pic>
        <p:nvPicPr>
          <p:cNvPr id="12295" name="Picture 14" descr="priz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5213" y="1143000"/>
            <a:ext cx="2846387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6" name="Freeform 15"/>
          <p:cNvSpPr>
            <a:spLocks/>
          </p:cNvSpPr>
          <p:nvPr/>
        </p:nvSpPr>
        <p:spPr bwMode="auto">
          <a:xfrm>
            <a:off x="8385175" y="1492250"/>
            <a:ext cx="301625" cy="412750"/>
          </a:xfrm>
          <a:custGeom>
            <a:avLst/>
            <a:gdLst>
              <a:gd name="T0" fmla="*/ 0 w 190"/>
              <a:gd name="T1" fmla="*/ 2147483647 h 260"/>
              <a:gd name="T2" fmla="*/ 2147483647 w 190"/>
              <a:gd name="T3" fmla="*/ 2147483647 h 260"/>
              <a:gd name="T4" fmla="*/ 2147483647 w 190"/>
              <a:gd name="T5" fmla="*/ 0 h 260"/>
              <a:gd name="T6" fmla="*/ 0 60000 65536"/>
              <a:gd name="T7" fmla="*/ 0 60000 65536"/>
              <a:gd name="T8" fmla="*/ 0 60000 65536"/>
              <a:gd name="T9" fmla="*/ 0 w 190"/>
              <a:gd name="T10" fmla="*/ 0 h 260"/>
              <a:gd name="T11" fmla="*/ 190 w 190"/>
              <a:gd name="T12" fmla="*/ 260 h 2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0" h="260">
                <a:moveTo>
                  <a:pt x="0" y="149"/>
                </a:moveTo>
                <a:lnTo>
                  <a:pt x="71" y="260"/>
                </a:lnTo>
                <a:lnTo>
                  <a:pt x="190" y="0"/>
                </a:lnTo>
              </a:path>
            </a:pathLst>
          </a:custGeom>
          <a:noFill/>
          <a:ln w="38100" cap="flat" cmpd="sng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grpSp>
        <p:nvGrpSpPr>
          <p:cNvPr id="12297" name="Group 17"/>
          <p:cNvGrpSpPr>
            <a:grpSpLocks/>
          </p:cNvGrpSpPr>
          <p:nvPr/>
        </p:nvGrpSpPr>
        <p:grpSpPr bwMode="auto">
          <a:xfrm>
            <a:off x="7464425" y="1216025"/>
            <a:ext cx="612775" cy="536575"/>
            <a:chOff x="4512" y="718"/>
            <a:chExt cx="386" cy="338"/>
          </a:xfrm>
        </p:grpSpPr>
        <p:sp>
          <p:nvSpPr>
            <p:cNvPr id="12298" name="Line 18"/>
            <p:cNvSpPr>
              <a:spLocks noChangeShapeType="1"/>
            </p:cNvSpPr>
            <p:nvPr/>
          </p:nvSpPr>
          <p:spPr bwMode="auto">
            <a:xfrm>
              <a:off x="4512" y="718"/>
              <a:ext cx="386" cy="29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12299" name="Line 19"/>
            <p:cNvSpPr>
              <a:spLocks noChangeShapeType="1"/>
            </p:cNvSpPr>
            <p:nvPr/>
          </p:nvSpPr>
          <p:spPr bwMode="auto">
            <a:xfrm flipH="1">
              <a:off x="4514" y="722"/>
              <a:ext cx="334" cy="33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</p:grpSp>
      <p:sp>
        <p:nvSpPr>
          <p:cNvPr id="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Greedy Algorithms</a:t>
            </a: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Text Box 2"/>
          <p:cNvSpPr txBox="1">
            <a:spLocks noChangeArrowheads="1"/>
          </p:cNvSpPr>
          <p:nvPr/>
        </p:nvSpPr>
        <p:spPr bwMode="auto">
          <a:xfrm>
            <a:off x="1976438" y="1532950"/>
            <a:ext cx="71675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i="0" dirty="0">
                <a:solidFill>
                  <a:srgbClr val="FFFFFF"/>
                </a:solidFill>
              </a:rPr>
              <a:t>We have not gone wrong. </a:t>
            </a:r>
            <a:br>
              <a:rPr lang="en-US" altLang="en-US" i="0" dirty="0">
                <a:solidFill>
                  <a:srgbClr val="FFFFFF"/>
                </a:solidFill>
              </a:rPr>
            </a:br>
            <a:r>
              <a:rPr lang="en-US" altLang="en-US" i="0" dirty="0">
                <a:solidFill>
                  <a:srgbClr val="FFFFFF"/>
                </a:solidFill>
              </a:rPr>
              <a:t>There is at least one optimal solution </a:t>
            </a:r>
            <a:r>
              <a:rPr lang="en-US" altLang="en-US" dirty="0">
                <a:solidFill>
                  <a:srgbClr val="FF66FF"/>
                </a:solidFill>
              </a:rPr>
              <a:t>S</a:t>
            </a:r>
            <a:r>
              <a:rPr lang="en-US" altLang="en-US" baseline="-25000" dirty="0">
                <a:solidFill>
                  <a:srgbClr val="FF66FF"/>
                </a:solidFill>
              </a:rPr>
              <a:t>t </a:t>
            </a:r>
            <a:r>
              <a:rPr lang="en-US" altLang="en-US" i="0" dirty="0">
                <a:solidFill>
                  <a:srgbClr val="FFFFFF"/>
                </a:solidFill>
              </a:rPr>
              <a:t>that extends the choices </a:t>
            </a:r>
            <a:r>
              <a:rPr lang="en-US" altLang="en-US" dirty="0">
                <a:solidFill>
                  <a:srgbClr val="FF66FF"/>
                </a:solidFill>
              </a:rPr>
              <a:t>A</a:t>
            </a:r>
            <a:r>
              <a:rPr lang="en-US" altLang="en-US" baseline="-25000" dirty="0">
                <a:solidFill>
                  <a:srgbClr val="FF66FF"/>
                </a:solidFill>
              </a:rPr>
              <a:t>t  </a:t>
            </a:r>
            <a:r>
              <a:rPr lang="en-US" altLang="en-US" i="0" dirty="0">
                <a:solidFill>
                  <a:srgbClr val="FFFFFF"/>
                </a:solidFill>
              </a:rPr>
              <a:t>made so far.</a:t>
            </a:r>
          </a:p>
        </p:txBody>
      </p:sp>
      <p:grpSp>
        <p:nvGrpSpPr>
          <p:cNvPr id="138243" name="Group 3"/>
          <p:cNvGrpSpPr>
            <a:grpSpLocks/>
          </p:cNvGrpSpPr>
          <p:nvPr/>
        </p:nvGrpSpPr>
        <p:grpSpPr bwMode="auto">
          <a:xfrm>
            <a:off x="-19050" y="1058287"/>
            <a:ext cx="2609850" cy="1685925"/>
            <a:chOff x="-12" y="234"/>
            <a:chExt cx="1644" cy="1062"/>
          </a:xfrm>
        </p:grpSpPr>
        <p:sp>
          <p:nvSpPr>
            <p:cNvPr id="138264" name="Rectangle 4"/>
            <p:cNvSpPr>
              <a:spLocks noChangeArrowheads="1"/>
            </p:cNvSpPr>
            <p:nvPr/>
          </p:nvSpPr>
          <p:spPr bwMode="auto">
            <a:xfrm>
              <a:off x="-12" y="234"/>
              <a:ext cx="16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i="0">
                  <a:solidFill>
                    <a:srgbClr val="FF9900"/>
                  </a:solidFill>
                </a:rPr>
                <a:t>Loop Invariant</a:t>
              </a:r>
              <a:endParaRPr lang="en-CA" altLang="en-US" i="0">
                <a:solidFill>
                  <a:srgbClr val="FF9900"/>
                </a:solidFill>
              </a:endParaRPr>
            </a:p>
          </p:txBody>
        </p:sp>
        <p:grpSp>
          <p:nvGrpSpPr>
            <p:cNvPr id="138265" name="Group 5"/>
            <p:cNvGrpSpPr>
              <a:grpSpLocks/>
            </p:cNvGrpSpPr>
            <p:nvPr/>
          </p:nvGrpSpPr>
          <p:grpSpPr bwMode="auto">
            <a:xfrm>
              <a:off x="96" y="720"/>
              <a:ext cx="1105" cy="576"/>
              <a:chOff x="2303" y="1056"/>
              <a:chExt cx="1105" cy="576"/>
            </a:xfrm>
          </p:grpSpPr>
          <p:sp>
            <p:nvSpPr>
              <p:cNvPr id="138266" name="Freeform 6" descr="Green marble"/>
              <p:cNvSpPr>
                <a:spLocks noChangeAspect="1"/>
              </p:cNvSpPr>
              <p:nvPr/>
            </p:nvSpPr>
            <p:spPr bwMode="auto">
              <a:xfrm rot="2360341">
                <a:off x="2303" y="1056"/>
                <a:ext cx="673" cy="576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8267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3020" y="1118"/>
                <a:ext cx="388" cy="418"/>
              </a:xfrm>
              <a:custGeom>
                <a:avLst/>
                <a:gdLst>
                  <a:gd name="T0" fmla="*/ 0 w 1312"/>
                  <a:gd name="T1" fmla="*/ 0 h 1296"/>
                  <a:gd name="T2" fmla="*/ 0 w 1312"/>
                  <a:gd name="T3" fmla="*/ 0 h 1296"/>
                  <a:gd name="T4" fmla="*/ 0 w 1312"/>
                  <a:gd name="T5" fmla="*/ 0 h 1296"/>
                  <a:gd name="T6" fmla="*/ 0 w 1312"/>
                  <a:gd name="T7" fmla="*/ 0 h 1296"/>
                  <a:gd name="T8" fmla="*/ 0 w 1312"/>
                  <a:gd name="T9" fmla="*/ 0 h 1296"/>
                  <a:gd name="T10" fmla="*/ 0 w 1312"/>
                  <a:gd name="T11" fmla="*/ 0 h 1296"/>
                  <a:gd name="T12" fmla="*/ 0 w 1312"/>
                  <a:gd name="T13" fmla="*/ 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8" name="Rectangle 18"/>
          <p:cNvSpPr>
            <a:spLocks noChangeArrowheads="1"/>
          </p:cNvSpPr>
          <p:nvPr/>
        </p:nvSpPr>
        <p:spPr bwMode="auto">
          <a:xfrm>
            <a:off x="-19050" y="3430012"/>
            <a:ext cx="9135834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 dirty="0">
                <a:solidFill>
                  <a:srgbClr val="FFFFFF"/>
                </a:solidFill>
              </a:rPr>
              <a:t>Take the lion because it looks best.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 dirty="0">
                <a:solidFill>
                  <a:srgbClr val="FFFFFF"/>
                </a:solidFill>
              </a:rPr>
              <a:t>Consequences: If you take the lion, </a:t>
            </a:r>
            <a:br>
              <a:rPr lang="en-US" altLang="en-US" i="0" dirty="0">
                <a:solidFill>
                  <a:srgbClr val="FFFFFF"/>
                </a:solidFill>
              </a:rPr>
            </a:br>
            <a:r>
              <a:rPr lang="en-US" altLang="en-US" i="0" dirty="0">
                <a:solidFill>
                  <a:srgbClr val="FFFFFF"/>
                </a:solidFill>
              </a:rPr>
              <a:t>    you can't take the elephant.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 dirty="0">
                <a:solidFill>
                  <a:srgbClr val="FFFFFF"/>
                </a:solidFill>
              </a:rPr>
              <a:t>Maybe some optimal solutions do not contain the lion.</a:t>
            </a:r>
            <a:br>
              <a:rPr lang="en-US" altLang="en-US" i="0" dirty="0">
                <a:solidFill>
                  <a:srgbClr val="FFFFFF"/>
                </a:solidFill>
              </a:rPr>
            </a:br>
            <a:r>
              <a:rPr lang="en-US" altLang="en-US" i="0" dirty="0">
                <a:solidFill>
                  <a:srgbClr val="FFFFFF"/>
                </a:solidFill>
              </a:rPr>
              <a:t>But at least one does. </a:t>
            </a: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Greedy Algorithms</a:t>
            </a:r>
          </a:p>
        </p:txBody>
      </p:sp>
    </p:spTree>
    <p:extLst>
      <p:ext uri="{BB962C8B-B14F-4D97-AF65-F5344CB8AC3E}">
        <p14:creationId xmlns:p14="http://schemas.microsoft.com/office/powerpoint/2010/main" val="1317312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8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8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42" grpId="0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1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Minimal Spanning Tree</a:t>
            </a:r>
          </a:p>
        </p:txBody>
      </p:sp>
      <p:sp>
        <p:nvSpPr>
          <p:cNvPr id="1207353" name="Text Box 57"/>
          <p:cNvSpPr txBox="1">
            <a:spLocks noChangeArrowheads="1"/>
          </p:cNvSpPr>
          <p:nvPr/>
        </p:nvSpPr>
        <p:spPr bwMode="auto">
          <a:xfrm>
            <a:off x="4038600" y="762000"/>
            <a:ext cx="4386263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Instance:</a:t>
            </a:r>
            <a:r>
              <a:rPr lang="en-US" altLang="en-US" sz="2800" i="0">
                <a:solidFill>
                  <a:srgbClr val="FFFFFF"/>
                </a:solidFill>
              </a:rPr>
              <a:t> A undirected graph </a:t>
            </a:r>
            <a:br>
              <a:rPr lang="en-US" altLang="en-US" sz="2800" i="0">
                <a:solidFill>
                  <a:srgbClr val="FFFFFF"/>
                </a:solidFill>
              </a:rPr>
            </a:br>
            <a:r>
              <a:rPr lang="en-US" altLang="en-US" sz="2800" i="0">
                <a:solidFill>
                  <a:srgbClr val="FFFFFF"/>
                </a:solidFill>
              </a:rPr>
              <a:t>   with weights on the edges.</a:t>
            </a:r>
          </a:p>
        </p:txBody>
      </p:sp>
      <p:grpSp>
        <p:nvGrpSpPr>
          <p:cNvPr id="1207361" name="Group 65"/>
          <p:cNvGrpSpPr>
            <a:grpSpLocks/>
          </p:cNvGrpSpPr>
          <p:nvPr/>
        </p:nvGrpSpPr>
        <p:grpSpPr bwMode="auto">
          <a:xfrm>
            <a:off x="0" y="1295400"/>
            <a:ext cx="4057650" cy="5256213"/>
            <a:chOff x="0" y="816"/>
            <a:chExt cx="2556" cy="3311"/>
          </a:xfrm>
        </p:grpSpPr>
        <p:sp>
          <p:nvSpPr>
            <p:cNvPr id="133125" name="Text Box 16"/>
            <p:cNvSpPr txBox="1">
              <a:spLocks noChangeArrowheads="1"/>
            </p:cNvSpPr>
            <p:nvPr/>
          </p:nvSpPr>
          <p:spPr bwMode="auto">
            <a:xfrm>
              <a:off x="1150" y="816"/>
              <a:ext cx="20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FFFF"/>
                  </a:solidFill>
                </a:rPr>
                <a:t>s</a:t>
              </a:r>
            </a:p>
          </p:txBody>
        </p:sp>
        <p:grpSp>
          <p:nvGrpSpPr>
            <p:cNvPr id="133126" name="Group 64"/>
            <p:cNvGrpSpPr>
              <a:grpSpLocks/>
            </p:cNvGrpSpPr>
            <p:nvPr/>
          </p:nvGrpSpPr>
          <p:grpSpPr bwMode="auto">
            <a:xfrm>
              <a:off x="0" y="960"/>
              <a:ext cx="2556" cy="3167"/>
              <a:chOff x="0" y="960"/>
              <a:chExt cx="2556" cy="3167"/>
            </a:xfrm>
          </p:grpSpPr>
          <p:sp>
            <p:nvSpPr>
              <p:cNvPr id="133127" name="Line 2"/>
              <p:cNvSpPr>
                <a:spLocks noChangeShapeType="1"/>
              </p:cNvSpPr>
              <p:nvPr/>
            </p:nvSpPr>
            <p:spPr bwMode="auto">
              <a:xfrm>
                <a:off x="230" y="3833"/>
                <a:ext cx="585" cy="0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33128" name="Group 62"/>
              <p:cNvGrpSpPr>
                <a:grpSpLocks/>
              </p:cNvGrpSpPr>
              <p:nvPr/>
            </p:nvGrpSpPr>
            <p:grpSpPr bwMode="auto">
              <a:xfrm>
                <a:off x="188" y="1103"/>
                <a:ext cx="2132" cy="2730"/>
                <a:chOff x="188" y="1103"/>
                <a:chExt cx="2132" cy="2730"/>
              </a:xfrm>
            </p:grpSpPr>
            <p:sp>
              <p:nvSpPr>
                <p:cNvPr id="133175" name="Line 3"/>
                <p:cNvSpPr>
                  <a:spLocks noChangeShapeType="1"/>
                </p:cNvSpPr>
                <p:nvPr/>
              </p:nvSpPr>
              <p:spPr bwMode="auto">
                <a:xfrm flipV="1">
                  <a:off x="230" y="3420"/>
                  <a:ext cx="334" cy="41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en-US" sz="32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3176" name="Line 4"/>
                <p:cNvSpPr>
                  <a:spLocks noChangeShapeType="1"/>
                </p:cNvSpPr>
                <p:nvPr/>
              </p:nvSpPr>
              <p:spPr bwMode="auto">
                <a:xfrm>
                  <a:off x="564" y="3420"/>
                  <a:ext cx="293" cy="41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en-US" sz="32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3177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815" y="2552"/>
                  <a:ext cx="585" cy="785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endParaRPr lang="en-US" sz="32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3178" name="Line 6"/>
                <p:cNvSpPr>
                  <a:spLocks noChangeShapeType="1"/>
                </p:cNvSpPr>
                <p:nvPr/>
              </p:nvSpPr>
              <p:spPr bwMode="auto">
                <a:xfrm flipH="1">
                  <a:off x="230" y="1105"/>
                  <a:ext cx="1087" cy="414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32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3179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815" y="1103"/>
                  <a:ext cx="501" cy="1449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32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3180" name="Line 8"/>
                <p:cNvSpPr>
                  <a:spLocks noChangeShapeType="1"/>
                </p:cNvSpPr>
                <p:nvPr/>
              </p:nvSpPr>
              <p:spPr bwMode="auto">
                <a:xfrm>
                  <a:off x="1317" y="1105"/>
                  <a:ext cx="603" cy="1439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32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3181" name="Line 9"/>
                <p:cNvSpPr>
                  <a:spLocks noChangeShapeType="1"/>
                </p:cNvSpPr>
                <p:nvPr/>
              </p:nvSpPr>
              <p:spPr bwMode="auto">
                <a:xfrm>
                  <a:off x="1317" y="1105"/>
                  <a:ext cx="1003" cy="248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32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3182" name="Line 10"/>
                <p:cNvSpPr>
                  <a:spLocks noChangeShapeType="1"/>
                </p:cNvSpPr>
                <p:nvPr/>
              </p:nvSpPr>
              <p:spPr bwMode="auto">
                <a:xfrm>
                  <a:off x="188" y="1560"/>
                  <a:ext cx="167" cy="165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320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33183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2236" y="1353"/>
                  <a:ext cx="84" cy="1902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sz="320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33129" name="Oval 13"/>
              <p:cNvSpPr>
                <a:spLocks noChangeArrowheads="1"/>
              </p:cNvSpPr>
              <p:nvPr/>
            </p:nvSpPr>
            <p:spPr bwMode="auto">
              <a:xfrm>
                <a:off x="1275" y="1064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30" name="Oval 14"/>
              <p:cNvSpPr>
                <a:spLocks noChangeArrowheads="1"/>
              </p:cNvSpPr>
              <p:nvPr/>
            </p:nvSpPr>
            <p:spPr bwMode="auto">
              <a:xfrm>
                <a:off x="773" y="2511"/>
                <a:ext cx="84" cy="8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31" name="Oval 15"/>
              <p:cNvSpPr>
                <a:spLocks noChangeArrowheads="1"/>
              </p:cNvSpPr>
              <p:nvPr/>
            </p:nvSpPr>
            <p:spPr bwMode="auto">
              <a:xfrm>
                <a:off x="2278" y="1312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32" name="Text Box 17"/>
              <p:cNvSpPr txBox="1">
                <a:spLocks noChangeArrowheads="1"/>
              </p:cNvSpPr>
              <p:nvPr/>
            </p:nvSpPr>
            <p:spPr bwMode="auto">
              <a:xfrm>
                <a:off x="606" y="2378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c</a:t>
                </a:r>
              </a:p>
            </p:txBody>
          </p:sp>
          <p:sp>
            <p:nvSpPr>
              <p:cNvPr id="133133" name="Text Box 18"/>
              <p:cNvSpPr txBox="1">
                <a:spLocks noChangeArrowheads="1"/>
              </p:cNvSpPr>
              <p:nvPr/>
            </p:nvSpPr>
            <p:spPr bwMode="auto">
              <a:xfrm>
                <a:off x="2320" y="1159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b</a:t>
                </a:r>
              </a:p>
            </p:txBody>
          </p:sp>
          <p:sp>
            <p:nvSpPr>
              <p:cNvPr id="133134" name="Line 19"/>
              <p:cNvSpPr>
                <a:spLocks noChangeShapeType="1"/>
              </p:cNvSpPr>
              <p:nvPr/>
            </p:nvSpPr>
            <p:spPr bwMode="auto">
              <a:xfrm>
                <a:off x="1317" y="1105"/>
                <a:ext cx="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35" name="Line 20"/>
              <p:cNvSpPr>
                <a:spLocks noChangeShapeType="1"/>
              </p:cNvSpPr>
              <p:nvPr/>
            </p:nvSpPr>
            <p:spPr bwMode="auto">
              <a:xfrm flipH="1">
                <a:off x="1920" y="1353"/>
                <a:ext cx="400" cy="1239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36" name="Line 21"/>
              <p:cNvSpPr>
                <a:spLocks noChangeShapeType="1"/>
              </p:cNvSpPr>
              <p:nvPr/>
            </p:nvSpPr>
            <p:spPr bwMode="auto">
              <a:xfrm>
                <a:off x="188" y="1560"/>
                <a:ext cx="627" cy="992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37" name="Oval 22"/>
              <p:cNvSpPr>
                <a:spLocks noChangeArrowheads="1"/>
              </p:cNvSpPr>
              <p:nvPr/>
            </p:nvSpPr>
            <p:spPr bwMode="auto">
              <a:xfrm>
                <a:off x="152" y="1491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38" name="Text Box 23"/>
              <p:cNvSpPr txBox="1">
                <a:spLocks noChangeArrowheads="1"/>
              </p:cNvSpPr>
              <p:nvPr/>
            </p:nvSpPr>
            <p:spPr bwMode="auto">
              <a:xfrm>
                <a:off x="0" y="1284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a</a:t>
                </a:r>
              </a:p>
            </p:txBody>
          </p:sp>
          <p:sp>
            <p:nvSpPr>
              <p:cNvPr id="133139" name="Oval 24"/>
              <p:cNvSpPr>
                <a:spLocks noChangeArrowheads="1"/>
              </p:cNvSpPr>
              <p:nvPr/>
            </p:nvSpPr>
            <p:spPr bwMode="auto">
              <a:xfrm>
                <a:off x="1887" y="2511"/>
                <a:ext cx="84" cy="8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40" name="Text Box 25"/>
              <p:cNvSpPr txBox="1">
                <a:spLocks noChangeArrowheads="1"/>
              </p:cNvSpPr>
              <p:nvPr/>
            </p:nvSpPr>
            <p:spPr bwMode="auto">
              <a:xfrm>
                <a:off x="1651" y="2304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d</a:t>
                </a:r>
              </a:p>
            </p:txBody>
          </p:sp>
          <p:sp>
            <p:nvSpPr>
              <p:cNvPr id="133141" name="Oval 26"/>
              <p:cNvSpPr>
                <a:spLocks noChangeArrowheads="1"/>
              </p:cNvSpPr>
              <p:nvPr/>
            </p:nvSpPr>
            <p:spPr bwMode="auto">
              <a:xfrm>
                <a:off x="314" y="3213"/>
                <a:ext cx="83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42" name="Text Box 27"/>
              <p:cNvSpPr txBox="1">
                <a:spLocks noChangeArrowheads="1"/>
              </p:cNvSpPr>
              <p:nvPr/>
            </p:nvSpPr>
            <p:spPr bwMode="auto">
              <a:xfrm>
                <a:off x="161" y="3006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f</a:t>
                </a:r>
              </a:p>
            </p:txBody>
          </p:sp>
          <p:sp>
            <p:nvSpPr>
              <p:cNvPr id="133143" name="Oval 28"/>
              <p:cNvSpPr>
                <a:spLocks noChangeArrowheads="1"/>
              </p:cNvSpPr>
              <p:nvPr/>
            </p:nvSpPr>
            <p:spPr bwMode="auto">
              <a:xfrm>
                <a:off x="188" y="3783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44" name="Text Box 29"/>
              <p:cNvSpPr txBox="1">
                <a:spLocks noChangeArrowheads="1"/>
              </p:cNvSpPr>
              <p:nvPr/>
            </p:nvSpPr>
            <p:spPr bwMode="auto">
              <a:xfrm>
                <a:off x="71" y="3659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i</a:t>
                </a:r>
              </a:p>
            </p:txBody>
          </p:sp>
          <p:sp>
            <p:nvSpPr>
              <p:cNvPr id="133145" name="Oval 30"/>
              <p:cNvSpPr>
                <a:spLocks noChangeArrowheads="1"/>
              </p:cNvSpPr>
              <p:nvPr/>
            </p:nvSpPr>
            <p:spPr bwMode="auto">
              <a:xfrm>
                <a:off x="815" y="3783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46" name="Text Box 31"/>
              <p:cNvSpPr txBox="1">
                <a:spLocks noChangeArrowheads="1"/>
              </p:cNvSpPr>
              <p:nvPr/>
            </p:nvSpPr>
            <p:spPr bwMode="auto">
              <a:xfrm>
                <a:off x="857" y="3659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j</a:t>
                </a:r>
              </a:p>
            </p:txBody>
          </p:sp>
          <p:sp>
            <p:nvSpPr>
              <p:cNvPr id="133147" name="Oval 32"/>
              <p:cNvSpPr>
                <a:spLocks noChangeArrowheads="1"/>
              </p:cNvSpPr>
              <p:nvPr/>
            </p:nvSpPr>
            <p:spPr bwMode="auto">
              <a:xfrm>
                <a:off x="2195" y="3227"/>
                <a:ext cx="83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48" name="Text Box 33"/>
              <p:cNvSpPr txBox="1">
                <a:spLocks noChangeArrowheads="1"/>
              </p:cNvSpPr>
              <p:nvPr/>
            </p:nvSpPr>
            <p:spPr bwMode="auto">
              <a:xfrm>
                <a:off x="2116" y="3206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h</a:t>
                </a:r>
              </a:p>
            </p:txBody>
          </p:sp>
          <p:sp>
            <p:nvSpPr>
              <p:cNvPr id="133149" name="Line 34"/>
              <p:cNvSpPr>
                <a:spLocks noChangeShapeType="1"/>
              </p:cNvSpPr>
              <p:nvPr/>
            </p:nvSpPr>
            <p:spPr bwMode="auto">
              <a:xfrm flipV="1">
                <a:off x="355" y="2552"/>
                <a:ext cx="1589" cy="703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50" name="Line 35"/>
              <p:cNvSpPr>
                <a:spLocks noChangeShapeType="1"/>
              </p:cNvSpPr>
              <p:nvPr/>
            </p:nvSpPr>
            <p:spPr bwMode="auto">
              <a:xfrm>
                <a:off x="1944" y="2552"/>
                <a:ext cx="292" cy="703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51" name="Oval 36"/>
              <p:cNvSpPr>
                <a:spLocks noChangeArrowheads="1"/>
              </p:cNvSpPr>
              <p:nvPr/>
            </p:nvSpPr>
            <p:spPr bwMode="auto">
              <a:xfrm>
                <a:off x="1386" y="3296"/>
                <a:ext cx="83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52" name="Text Box 37"/>
              <p:cNvSpPr txBox="1">
                <a:spLocks noChangeArrowheads="1"/>
              </p:cNvSpPr>
              <p:nvPr/>
            </p:nvSpPr>
            <p:spPr bwMode="auto">
              <a:xfrm>
                <a:off x="1190" y="3255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g</a:t>
                </a:r>
              </a:p>
            </p:txBody>
          </p:sp>
          <p:sp>
            <p:nvSpPr>
              <p:cNvPr id="133153" name="Line 38"/>
              <p:cNvSpPr>
                <a:spLocks noChangeShapeType="1"/>
              </p:cNvSpPr>
              <p:nvPr/>
            </p:nvSpPr>
            <p:spPr bwMode="auto">
              <a:xfrm>
                <a:off x="355" y="3255"/>
                <a:ext cx="1045" cy="82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54" name="Line 39"/>
              <p:cNvSpPr>
                <a:spLocks noChangeShapeType="1"/>
              </p:cNvSpPr>
              <p:nvPr/>
            </p:nvSpPr>
            <p:spPr bwMode="auto">
              <a:xfrm flipV="1">
                <a:off x="1442" y="3255"/>
                <a:ext cx="794" cy="82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55" name="Text Box 40"/>
              <p:cNvSpPr txBox="1">
                <a:spLocks noChangeArrowheads="1"/>
              </p:cNvSpPr>
              <p:nvPr/>
            </p:nvSpPr>
            <p:spPr bwMode="auto">
              <a:xfrm>
                <a:off x="957" y="1808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40</a:t>
                </a:r>
              </a:p>
            </p:txBody>
          </p:sp>
          <p:sp>
            <p:nvSpPr>
              <p:cNvPr id="133156" name="Text Box 41"/>
              <p:cNvSpPr txBox="1">
                <a:spLocks noChangeArrowheads="1"/>
              </p:cNvSpPr>
              <p:nvPr/>
            </p:nvSpPr>
            <p:spPr bwMode="auto">
              <a:xfrm>
                <a:off x="493" y="1100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1</a:t>
                </a:r>
              </a:p>
            </p:txBody>
          </p:sp>
          <p:sp>
            <p:nvSpPr>
              <p:cNvPr id="133157" name="Text Box 42"/>
              <p:cNvSpPr txBox="1">
                <a:spLocks noChangeArrowheads="1"/>
              </p:cNvSpPr>
              <p:nvPr/>
            </p:nvSpPr>
            <p:spPr bwMode="auto">
              <a:xfrm>
                <a:off x="33" y="2258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2</a:t>
                </a:r>
              </a:p>
            </p:txBody>
          </p:sp>
          <p:sp>
            <p:nvSpPr>
              <p:cNvPr id="133158" name="Text Box 43"/>
              <p:cNvSpPr txBox="1">
                <a:spLocks noChangeArrowheads="1"/>
              </p:cNvSpPr>
              <p:nvPr/>
            </p:nvSpPr>
            <p:spPr bwMode="auto">
              <a:xfrm>
                <a:off x="543" y="2840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15</a:t>
                </a:r>
              </a:p>
            </p:txBody>
          </p:sp>
          <p:sp>
            <p:nvSpPr>
              <p:cNvPr id="133159" name="Text Box 44"/>
              <p:cNvSpPr txBox="1">
                <a:spLocks noChangeArrowheads="1"/>
              </p:cNvSpPr>
              <p:nvPr/>
            </p:nvSpPr>
            <p:spPr bwMode="auto">
              <a:xfrm>
                <a:off x="743" y="3208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1</a:t>
                </a:r>
              </a:p>
            </p:txBody>
          </p:sp>
          <p:sp>
            <p:nvSpPr>
              <p:cNvPr id="133160" name="Text Box 45"/>
              <p:cNvSpPr txBox="1">
                <a:spLocks noChangeArrowheads="1"/>
              </p:cNvSpPr>
              <p:nvPr/>
            </p:nvSpPr>
            <p:spPr bwMode="auto">
              <a:xfrm>
                <a:off x="1662" y="3249"/>
                <a:ext cx="229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6</a:t>
                </a:r>
              </a:p>
            </p:txBody>
          </p:sp>
          <p:sp>
            <p:nvSpPr>
              <p:cNvPr id="133161" name="Text Box 46"/>
              <p:cNvSpPr txBox="1">
                <a:spLocks noChangeArrowheads="1"/>
              </p:cNvSpPr>
              <p:nvPr/>
            </p:nvSpPr>
            <p:spPr bwMode="auto">
              <a:xfrm>
                <a:off x="2206" y="2175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1</a:t>
                </a:r>
              </a:p>
            </p:txBody>
          </p:sp>
          <p:sp>
            <p:nvSpPr>
              <p:cNvPr id="133162" name="Text Box 47"/>
              <p:cNvSpPr txBox="1">
                <a:spLocks noChangeArrowheads="1"/>
              </p:cNvSpPr>
              <p:nvPr/>
            </p:nvSpPr>
            <p:spPr bwMode="auto">
              <a:xfrm>
                <a:off x="1435" y="1305"/>
                <a:ext cx="341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30</a:t>
                </a:r>
              </a:p>
            </p:txBody>
          </p:sp>
          <p:sp>
            <p:nvSpPr>
              <p:cNvPr id="133163" name="Text Box 48"/>
              <p:cNvSpPr txBox="1">
                <a:spLocks noChangeArrowheads="1"/>
              </p:cNvSpPr>
              <p:nvPr/>
            </p:nvSpPr>
            <p:spPr bwMode="auto">
              <a:xfrm>
                <a:off x="1914" y="1844"/>
                <a:ext cx="227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3</a:t>
                </a:r>
              </a:p>
            </p:txBody>
          </p:sp>
          <p:sp>
            <p:nvSpPr>
              <p:cNvPr id="133164" name="Text Box 49"/>
              <p:cNvSpPr txBox="1">
                <a:spLocks noChangeArrowheads="1"/>
              </p:cNvSpPr>
              <p:nvPr/>
            </p:nvSpPr>
            <p:spPr bwMode="auto">
              <a:xfrm>
                <a:off x="415" y="1808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30</a:t>
                </a:r>
              </a:p>
            </p:txBody>
          </p:sp>
          <p:sp>
            <p:nvSpPr>
              <p:cNvPr id="133165" name="Line 50"/>
              <p:cNvSpPr>
                <a:spLocks noChangeShapeType="1"/>
              </p:cNvSpPr>
              <p:nvPr/>
            </p:nvSpPr>
            <p:spPr bwMode="auto">
              <a:xfrm flipV="1">
                <a:off x="815" y="1353"/>
                <a:ext cx="1505" cy="1199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3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66" name="Text Box 51"/>
              <p:cNvSpPr txBox="1">
                <a:spLocks noChangeArrowheads="1"/>
              </p:cNvSpPr>
              <p:nvPr/>
            </p:nvSpPr>
            <p:spPr bwMode="auto">
              <a:xfrm>
                <a:off x="1203" y="2105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1</a:t>
                </a:r>
              </a:p>
            </p:txBody>
          </p:sp>
          <p:sp>
            <p:nvSpPr>
              <p:cNvPr id="133167" name="Text Box 52"/>
              <p:cNvSpPr txBox="1">
                <a:spLocks noChangeArrowheads="1"/>
              </p:cNvSpPr>
              <p:nvPr/>
            </p:nvSpPr>
            <p:spPr bwMode="auto">
              <a:xfrm>
                <a:off x="435" y="3800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2</a:t>
                </a:r>
              </a:p>
            </p:txBody>
          </p:sp>
          <p:sp>
            <p:nvSpPr>
              <p:cNvPr id="133168" name="Oval 53"/>
              <p:cNvSpPr>
                <a:spLocks noChangeArrowheads="1"/>
              </p:cNvSpPr>
              <p:nvPr/>
            </p:nvSpPr>
            <p:spPr bwMode="auto">
              <a:xfrm>
                <a:off x="523" y="3379"/>
                <a:ext cx="83" cy="8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133169" name="Text Box 54"/>
              <p:cNvSpPr txBox="1">
                <a:spLocks noChangeArrowheads="1"/>
              </p:cNvSpPr>
              <p:nvPr/>
            </p:nvSpPr>
            <p:spPr bwMode="auto">
              <a:xfrm>
                <a:off x="644" y="3379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1</a:t>
                </a:r>
              </a:p>
            </p:txBody>
          </p:sp>
          <p:sp>
            <p:nvSpPr>
              <p:cNvPr id="133170" name="Text Box 55"/>
              <p:cNvSpPr txBox="1">
                <a:spLocks noChangeArrowheads="1"/>
              </p:cNvSpPr>
              <p:nvPr/>
            </p:nvSpPr>
            <p:spPr bwMode="auto">
              <a:xfrm>
                <a:off x="227" y="3428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2</a:t>
                </a:r>
              </a:p>
            </p:txBody>
          </p:sp>
          <p:sp>
            <p:nvSpPr>
              <p:cNvPr id="133171" name="Text Box 56"/>
              <p:cNvSpPr txBox="1">
                <a:spLocks noChangeArrowheads="1"/>
              </p:cNvSpPr>
              <p:nvPr/>
            </p:nvSpPr>
            <p:spPr bwMode="auto">
              <a:xfrm>
                <a:off x="355" y="3287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>
                    <a:solidFill>
                      <a:srgbClr val="FFFFFF"/>
                    </a:solidFill>
                  </a:rPr>
                  <a:t>k</a:t>
                </a:r>
              </a:p>
            </p:txBody>
          </p:sp>
          <p:sp>
            <p:nvSpPr>
              <p:cNvPr id="133172" name="Text Box 58"/>
              <p:cNvSpPr txBox="1">
                <a:spLocks noChangeArrowheads="1"/>
              </p:cNvSpPr>
              <p:nvPr/>
            </p:nvSpPr>
            <p:spPr bwMode="auto">
              <a:xfrm>
                <a:off x="967" y="2544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2</a:t>
                </a:r>
              </a:p>
            </p:txBody>
          </p:sp>
          <p:sp>
            <p:nvSpPr>
              <p:cNvPr id="133173" name="Text Box 59"/>
              <p:cNvSpPr txBox="1">
                <a:spLocks noChangeArrowheads="1"/>
              </p:cNvSpPr>
              <p:nvPr/>
            </p:nvSpPr>
            <p:spPr bwMode="auto">
              <a:xfrm>
                <a:off x="1747" y="960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2</a:t>
                </a:r>
              </a:p>
            </p:txBody>
          </p:sp>
          <p:sp>
            <p:nvSpPr>
              <p:cNvPr id="133174" name="Text Box 60"/>
              <p:cNvSpPr txBox="1">
                <a:spLocks noChangeArrowheads="1"/>
              </p:cNvSpPr>
              <p:nvPr/>
            </p:nvSpPr>
            <p:spPr bwMode="auto">
              <a:xfrm>
                <a:off x="1920" y="2671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>
                    <a:solidFill>
                      <a:srgbClr val="FFFFFF"/>
                    </a:solidFill>
                  </a:rPr>
                  <a:t>4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73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73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73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7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07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07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02" name="Line 2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31203" name="Line 3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48" name="Line 4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31205" name="Line 5"/>
          <p:cNvSpPr>
            <a:spLocks noChangeShapeType="1"/>
          </p:cNvSpPr>
          <p:nvPr/>
        </p:nvSpPr>
        <p:spPr bwMode="auto">
          <a:xfrm flipH="1" flipV="1">
            <a:off x="1293813" y="4051300"/>
            <a:ext cx="928687" cy="124618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31206" name="Line 6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31207" name="Line 7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31208" name="Line 8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31209" name="Line 9"/>
          <p:cNvSpPr>
            <a:spLocks noChangeShapeType="1"/>
          </p:cNvSpPr>
          <p:nvPr/>
        </p:nvSpPr>
        <p:spPr bwMode="auto">
          <a:xfrm>
            <a:off x="2090738" y="1754188"/>
            <a:ext cx="1592262" cy="3937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31210" name="Line 10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31211" name="Line 11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56" name="Rectangle 1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Minimal Spanning Tree</a:t>
            </a:r>
          </a:p>
        </p:txBody>
      </p:sp>
      <p:sp>
        <p:nvSpPr>
          <p:cNvPr id="134157" name="Oval 13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58" name="Oval 14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59" name="Oval 15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60" name="Text Box 16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s</a:t>
            </a:r>
          </a:p>
        </p:txBody>
      </p:sp>
      <p:sp>
        <p:nvSpPr>
          <p:cNvPr id="134161" name="Text Box 17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c</a:t>
            </a:r>
          </a:p>
        </p:txBody>
      </p:sp>
      <p:sp>
        <p:nvSpPr>
          <p:cNvPr id="134162" name="Text Box 18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b</a:t>
            </a:r>
          </a:p>
        </p:txBody>
      </p:sp>
      <p:sp>
        <p:nvSpPr>
          <p:cNvPr id="134163" name="Line 19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64" name="Line 20"/>
          <p:cNvSpPr>
            <a:spLocks noChangeShapeType="1"/>
          </p:cNvSpPr>
          <p:nvPr/>
        </p:nvSpPr>
        <p:spPr bwMode="auto">
          <a:xfrm flipH="1">
            <a:off x="3048000" y="2147888"/>
            <a:ext cx="635000" cy="19669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65" name="Line 21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66" name="Oval 22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67" name="Text Box 23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a</a:t>
            </a:r>
          </a:p>
        </p:txBody>
      </p:sp>
      <p:sp>
        <p:nvSpPr>
          <p:cNvPr id="134168" name="Oval 24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69" name="Text Box 25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d</a:t>
            </a:r>
          </a:p>
        </p:txBody>
      </p:sp>
      <p:sp>
        <p:nvSpPr>
          <p:cNvPr id="134170" name="Oval 26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71" name="Text Box 27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f</a:t>
            </a:r>
          </a:p>
        </p:txBody>
      </p:sp>
      <p:sp>
        <p:nvSpPr>
          <p:cNvPr id="134172" name="Oval 28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73" name="Text Box 29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i</a:t>
            </a:r>
          </a:p>
        </p:txBody>
      </p:sp>
      <p:sp>
        <p:nvSpPr>
          <p:cNvPr id="134174" name="Oval 30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75" name="Text Box 31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j</a:t>
            </a:r>
          </a:p>
        </p:txBody>
      </p:sp>
      <p:sp>
        <p:nvSpPr>
          <p:cNvPr id="134176" name="Oval 32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77" name="Text Box 33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h</a:t>
            </a:r>
          </a:p>
        </p:txBody>
      </p:sp>
      <p:sp>
        <p:nvSpPr>
          <p:cNvPr id="134178" name="Line 34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79" name="Line 35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80" name="Oval 36"/>
          <p:cNvSpPr>
            <a:spLocks noChangeArrowheads="1"/>
          </p:cNvSpPr>
          <p:nvPr/>
        </p:nvSpPr>
        <p:spPr bwMode="auto">
          <a:xfrm>
            <a:off x="2200275" y="52324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81" name="Text Box 37"/>
          <p:cNvSpPr txBox="1">
            <a:spLocks noChangeArrowheads="1"/>
          </p:cNvSpPr>
          <p:nvPr/>
        </p:nvSpPr>
        <p:spPr bwMode="auto">
          <a:xfrm>
            <a:off x="1889125" y="51673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g</a:t>
            </a:r>
          </a:p>
        </p:txBody>
      </p:sp>
      <p:sp>
        <p:nvSpPr>
          <p:cNvPr id="134182" name="Line 38"/>
          <p:cNvSpPr>
            <a:spLocks noChangeShapeType="1"/>
          </p:cNvSpPr>
          <p:nvPr/>
        </p:nvSpPr>
        <p:spPr bwMode="auto">
          <a:xfrm>
            <a:off x="563563" y="5167313"/>
            <a:ext cx="1658937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83" name="Line 39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84" name="Text Box 40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40</a:t>
            </a:r>
          </a:p>
        </p:txBody>
      </p:sp>
      <p:sp>
        <p:nvSpPr>
          <p:cNvPr id="134185" name="Text Box 41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4186" name="Text Box 42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4187" name="Text Box 43"/>
          <p:cNvSpPr txBox="1">
            <a:spLocks noChangeArrowheads="1"/>
          </p:cNvSpPr>
          <p:nvPr/>
        </p:nvSpPr>
        <p:spPr bwMode="auto">
          <a:xfrm>
            <a:off x="862013" y="45085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15</a:t>
            </a:r>
          </a:p>
        </p:txBody>
      </p:sp>
      <p:sp>
        <p:nvSpPr>
          <p:cNvPr id="134188" name="Text Box 44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4189" name="Text Box 45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6</a:t>
            </a:r>
          </a:p>
        </p:txBody>
      </p:sp>
      <p:sp>
        <p:nvSpPr>
          <p:cNvPr id="134190" name="Text Box 46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4191" name="Text Box 47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30</a:t>
            </a:r>
          </a:p>
        </p:txBody>
      </p:sp>
      <p:sp>
        <p:nvSpPr>
          <p:cNvPr id="134192" name="Text Box 48"/>
          <p:cNvSpPr txBox="1">
            <a:spLocks noChangeArrowheads="1"/>
          </p:cNvSpPr>
          <p:nvPr/>
        </p:nvSpPr>
        <p:spPr bwMode="auto">
          <a:xfrm>
            <a:off x="3038475" y="2927350"/>
            <a:ext cx="3603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3</a:t>
            </a:r>
          </a:p>
        </p:txBody>
      </p:sp>
      <p:sp>
        <p:nvSpPr>
          <p:cNvPr id="134193" name="Text Box 49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30</a:t>
            </a:r>
          </a:p>
        </p:txBody>
      </p:sp>
      <p:sp>
        <p:nvSpPr>
          <p:cNvPr id="134194" name="Line 50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4195" name="Text Box 51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4196" name="Text Box 52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4197" name="Oval 53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4198" name="Text Box 54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4199" name="Text Box 55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4200" name="Text Box 56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k</a:t>
            </a:r>
          </a:p>
        </p:txBody>
      </p:sp>
      <p:sp>
        <p:nvSpPr>
          <p:cNvPr id="1331257" name="Text Box 57"/>
          <p:cNvSpPr txBox="1">
            <a:spLocks noChangeArrowheads="1"/>
          </p:cNvSpPr>
          <p:nvPr/>
        </p:nvSpPr>
        <p:spPr bwMode="auto">
          <a:xfrm>
            <a:off x="4038600" y="762000"/>
            <a:ext cx="5197475" cy="350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Instance:</a:t>
            </a:r>
            <a:r>
              <a:rPr lang="en-US" altLang="en-US" sz="2800" i="0">
                <a:solidFill>
                  <a:srgbClr val="FFFFFF"/>
                </a:solidFill>
              </a:rPr>
              <a:t> A undirected graph </a:t>
            </a:r>
            <a:br>
              <a:rPr lang="en-US" altLang="en-US" sz="2800" i="0">
                <a:solidFill>
                  <a:srgbClr val="FFFFFF"/>
                </a:solidFill>
              </a:rPr>
            </a:br>
            <a:r>
              <a:rPr lang="en-US" altLang="en-US" sz="2800" i="0">
                <a:solidFill>
                  <a:srgbClr val="FFFFFF"/>
                </a:solidFill>
              </a:rPr>
              <a:t>   with weights on the edges.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Solution:</a:t>
            </a:r>
            <a:r>
              <a:rPr lang="en-US" altLang="en-US" sz="2800" i="0">
                <a:solidFill>
                  <a:srgbClr val="FFFFFF"/>
                </a:solidFill>
              </a:rPr>
              <a:t> A subset of edge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rgbClr val="FFFFFF"/>
                </a:solidFill>
              </a:rPr>
              <a:t>A tree (no cycles, not rooted)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rgbClr val="FFFFFF"/>
                </a:solidFill>
              </a:rPr>
              <a:t>Spanning</a:t>
            </a:r>
          </a:p>
          <a:p>
            <a:pPr lvl="1" eaLnBrk="1" hangingPunct="1"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   </a:t>
            </a:r>
            <a:r>
              <a:rPr lang="en-US" altLang="en-US" sz="2400" i="0">
                <a:solidFill>
                  <a:srgbClr val="FFFFFF"/>
                </a:solidFill>
              </a:rPr>
              <a:t>Connected nodes still connected.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Cost:</a:t>
            </a:r>
            <a:r>
              <a:rPr lang="en-US" altLang="en-US" sz="2800" i="0">
                <a:solidFill>
                  <a:srgbClr val="FFFFFF"/>
                </a:solidFill>
              </a:rPr>
              <a:t> Sum of edge weights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Goal:</a:t>
            </a:r>
            <a:r>
              <a:rPr lang="en-US" altLang="en-US" sz="2800" i="0">
                <a:solidFill>
                  <a:srgbClr val="FFFFFF"/>
                </a:solidFill>
              </a:rPr>
              <a:t> Find Minimal Spanning Tree</a:t>
            </a:r>
          </a:p>
        </p:txBody>
      </p:sp>
      <p:sp>
        <p:nvSpPr>
          <p:cNvPr id="134202" name="Text Box 58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4203" name="Text Box 59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4204" name="Text Box 60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4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31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31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000" fill="hold"/>
                                        <p:tgtEl>
                                          <p:spTgt spid="133120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133120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1000" fill="hold"/>
                                        <p:tgtEl>
                                          <p:spTgt spid="133120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33120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1000" fill="hold"/>
                                        <p:tgtEl>
                                          <p:spTgt spid="133120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" dur="1000" fill="hold"/>
                                        <p:tgtEl>
                                          <p:spTgt spid="133120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1000" fill="hold"/>
                                        <p:tgtEl>
                                          <p:spTgt spid="133120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0" dur="1000" fill="hold"/>
                                        <p:tgtEl>
                                          <p:spTgt spid="133120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" dur="1000" fill="hold"/>
                                        <p:tgtEl>
                                          <p:spTgt spid="13312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3" dur="1000" fill="hold"/>
                                        <p:tgtEl>
                                          <p:spTgt spid="133121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1000" fill="hold"/>
                                        <p:tgtEl>
                                          <p:spTgt spid="133120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6" dur="1000" fill="hold"/>
                                        <p:tgtEl>
                                          <p:spTgt spid="133120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1000" fill="hold"/>
                                        <p:tgtEl>
                                          <p:spTgt spid="13312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13312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1000" fill="hold"/>
                                        <p:tgtEl>
                                          <p:spTgt spid="133120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2" dur="1000" fill="hold"/>
                                        <p:tgtEl>
                                          <p:spTgt spid="133120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1000" fill="hold"/>
                                        <p:tgtEl>
                                          <p:spTgt spid="133120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5" dur="1000" fill="hold"/>
                                        <p:tgtEl>
                                          <p:spTgt spid="133120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31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31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31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31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31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31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31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31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31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31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22" name="Line 2"/>
          <p:cNvSpPr>
            <a:spLocks noChangeShapeType="1"/>
          </p:cNvSpPr>
          <p:nvPr/>
        </p:nvSpPr>
        <p:spPr bwMode="auto">
          <a:xfrm>
            <a:off x="563563" y="5167313"/>
            <a:ext cx="1658937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23" name="Line 3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24" name="Line 4"/>
          <p:cNvSpPr>
            <a:spLocks noChangeShapeType="1"/>
          </p:cNvSpPr>
          <p:nvPr/>
        </p:nvSpPr>
        <p:spPr bwMode="auto">
          <a:xfrm flipV="1">
            <a:off x="3048000" y="2133600"/>
            <a:ext cx="609600" cy="1905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5173" name="Text Box 5"/>
          <p:cNvSpPr txBox="1">
            <a:spLocks noChangeArrowheads="1"/>
          </p:cNvSpPr>
          <p:nvPr/>
        </p:nvSpPr>
        <p:spPr bwMode="auto">
          <a:xfrm>
            <a:off x="3001963" y="2895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3</a:t>
            </a:r>
          </a:p>
        </p:txBody>
      </p:sp>
      <p:sp>
        <p:nvSpPr>
          <p:cNvPr id="1208326" name="Oval 6"/>
          <p:cNvSpPr>
            <a:spLocks noChangeArrowheads="1"/>
          </p:cNvSpPr>
          <p:nvPr/>
        </p:nvSpPr>
        <p:spPr bwMode="auto">
          <a:xfrm>
            <a:off x="2971800" y="29892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27" name="Line 7"/>
          <p:cNvSpPr>
            <a:spLocks noChangeShapeType="1"/>
          </p:cNvSpPr>
          <p:nvPr/>
        </p:nvSpPr>
        <p:spPr bwMode="auto">
          <a:xfrm flipH="1" flipV="1">
            <a:off x="2057400" y="1752600"/>
            <a:ext cx="1600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28" name="Line 8"/>
          <p:cNvSpPr>
            <a:spLocks noChangeShapeType="1"/>
          </p:cNvSpPr>
          <p:nvPr/>
        </p:nvSpPr>
        <p:spPr bwMode="auto">
          <a:xfrm>
            <a:off x="1295400" y="4038600"/>
            <a:ext cx="990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29" name="Line 9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30" name="Line 10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31" name="Line 11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32" name="Line 12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33" name="Line 13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5182" name="Line 14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5183" name="Line 15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36" name="Line 16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208337" name="Line 17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5186" name="Rectangle 18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Minimal Spanning Tree</a:t>
            </a:r>
          </a:p>
        </p:txBody>
      </p:sp>
      <p:sp>
        <p:nvSpPr>
          <p:cNvPr id="135187" name="Oval 19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188" name="Oval 20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189" name="Oval 21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190" name="Text Box 22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s</a:t>
            </a:r>
          </a:p>
        </p:txBody>
      </p:sp>
      <p:sp>
        <p:nvSpPr>
          <p:cNvPr id="135191" name="Text Box 23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c</a:t>
            </a:r>
          </a:p>
        </p:txBody>
      </p:sp>
      <p:sp>
        <p:nvSpPr>
          <p:cNvPr id="135192" name="Text Box 24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b</a:t>
            </a:r>
          </a:p>
        </p:txBody>
      </p:sp>
      <p:sp>
        <p:nvSpPr>
          <p:cNvPr id="135193" name="Line 25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5194" name="Line 26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5195" name="Oval 27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196" name="Text Box 28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a</a:t>
            </a:r>
          </a:p>
        </p:txBody>
      </p:sp>
      <p:sp>
        <p:nvSpPr>
          <p:cNvPr id="135197" name="Oval 29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198" name="Text Box 30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d</a:t>
            </a:r>
          </a:p>
        </p:txBody>
      </p:sp>
      <p:sp>
        <p:nvSpPr>
          <p:cNvPr id="135199" name="Oval 31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200" name="Text Box 32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f</a:t>
            </a:r>
          </a:p>
        </p:txBody>
      </p:sp>
      <p:sp>
        <p:nvSpPr>
          <p:cNvPr id="135201" name="Oval 33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202" name="Text Box 34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i</a:t>
            </a:r>
          </a:p>
        </p:txBody>
      </p:sp>
      <p:sp>
        <p:nvSpPr>
          <p:cNvPr id="135203" name="Oval 35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204" name="Text Box 36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j</a:t>
            </a:r>
          </a:p>
        </p:txBody>
      </p:sp>
      <p:sp>
        <p:nvSpPr>
          <p:cNvPr id="135205" name="Oval 37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206" name="Text Box 38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h</a:t>
            </a:r>
          </a:p>
        </p:txBody>
      </p:sp>
      <p:sp>
        <p:nvSpPr>
          <p:cNvPr id="135207" name="Line 39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5208" name="Oval 40"/>
          <p:cNvSpPr>
            <a:spLocks noChangeArrowheads="1"/>
          </p:cNvSpPr>
          <p:nvPr/>
        </p:nvSpPr>
        <p:spPr bwMode="auto">
          <a:xfrm>
            <a:off x="2209800" y="52578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209" name="Text Box 41"/>
          <p:cNvSpPr txBox="1">
            <a:spLocks noChangeArrowheads="1"/>
          </p:cNvSpPr>
          <p:nvPr/>
        </p:nvSpPr>
        <p:spPr bwMode="auto">
          <a:xfrm>
            <a:off x="1889125" y="51673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g</a:t>
            </a:r>
          </a:p>
        </p:txBody>
      </p:sp>
      <p:sp>
        <p:nvSpPr>
          <p:cNvPr id="135210" name="Line 42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135211" name="Text Box 43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40</a:t>
            </a:r>
          </a:p>
        </p:txBody>
      </p:sp>
      <p:sp>
        <p:nvSpPr>
          <p:cNvPr id="135212" name="Text Box 44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5213" name="Text Box 45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5214" name="Text Box 46"/>
          <p:cNvSpPr txBox="1">
            <a:spLocks noChangeArrowheads="1"/>
          </p:cNvSpPr>
          <p:nvPr/>
        </p:nvSpPr>
        <p:spPr bwMode="auto">
          <a:xfrm>
            <a:off x="862013" y="45085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15</a:t>
            </a:r>
          </a:p>
        </p:txBody>
      </p:sp>
      <p:sp>
        <p:nvSpPr>
          <p:cNvPr id="135215" name="Text Box 47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5216" name="Text Box 48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4</a:t>
            </a:r>
          </a:p>
        </p:txBody>
      </p:sp>
      <p:sp>
        <p:nvSpPr>
          <p:cNvPr id="135217" name="Text Box 49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6</a:t>
            </a:r>
          </a:p>
        </p:txBody>
      </p:sp>
      <p:sp>
        <p:nvSpPr>
          <p:cNvPr id="135218" name="Text Box 50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5219" name="Text Box 51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30</a:t>
            </a:r>
          </a:p>
        </p:txBody>
      </p:sp>
      <p:sp>
        <p:nvSpPr>
          <p:cNvPr id="135220" name="Text Box 52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5221" name="Text Box 53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30</a:t>
            </a:r>
          </a:p>
        </p:txBody>
      </p:sp>
      <p:sp>
        <p:nvSpPr>
          <p:cNvPr id="135222" name="Text Box 54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5223" name="Text Box 55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5224" name="Text Box 56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5225" name="Oval 57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rgbClr val="FFFFFF"/>
              </a:solidFill>
            </a:endParaRPr>
          </a:p>
        </p:txBody>
      </p:sp>
      <p:sp>
        <p:nvSpPr>
          <p:cNvPr id="135226" name="Text Box 58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135227" name="Text Box 59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135228" name="Text Box 60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k</a:t>
            </a:r>
          </a:p>
        </p:txBody>
      </p:sp>
      <p:sp>
        <p:nvSpPr>
          <p:cNvPr id="1208381" name="Text Box 61"/>
          <p:cNvSpPr txBox="1">
            <a:spLocks noChangeArrowheads="1"/>
          </p:cNvSpPr>
          <p:nvPr/>
        </p:nvSpPr>
        <p:spPr bwMode="auto">
          <a:xfrm>
            <a:off x="4038600" y="762000"/>
            <a:ext cx="5197475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Instance:</a:t>
            </a:r>
            <a:r>
              <a:rPr lang="en-US" altLang="en-US" sz="2800" i="0">
                <a:solidFill>
                  <a:srgbClr val="FFFFFF"/>
                </a:solidFill>
              </a:rPr>
              <a:t> A undirected graph </a:t>
            </a:r>
            <a:br>
              <a:rPr lang="en-US" altLang="en-US" sz="2800" i="0">
                <a:solidFill>
                  <a:srgbClr val="FFFFFF"/>
                </a:solidFill>
              </a:rPr>
            </a:br>
            <a:r>
              <a:rPr lang="en-US" altLang="en-US" sz="2800" i="0">
                <a:solidFill>
                  <a:srgbClr val="FFFFFF"/>
                </a:solidFill>
              </a:rPr>
              <a:t>   with weights on the edges.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Solution:</a:t>
            </a:r>
            <a:r>
              <a:rPr lang="en-US" altLang="en-US" sz="2800" i="0">
                <a:solidFill>
                  <a:srgbClr val="FFFFFF"/>
                </a:solidFill>
              </a:rPr>
              <a:t> A subset of edge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rgbClr val="FFFFFF"/>
                </a:solidFill>
              </a:rPr>
              <a:t>A tree (no cycles)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rgbClr val="FFFFFF"/>
                </a:solidFill>
              </a:rPr>
              <a:t>Spanning</a:t>
            </a:r>
          </a:p>
          <a:p>
            <a:pPr lvl="1" eaLnBrk="1" hangingPunct="1"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   </a:t>
            </a:r>
            <a:r>
              <a:rPr lang="en-US" altLang="en-US" sz="2400" i="0">
                <a:solidFill>
                  <a:srgbClr val="FFFFFF"/>
                </a:solidFill>
              </a:rPr>
              <a:t>Connected nodes still connected.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Cost:</a:t>
            </a:r>
            <a:r>
              <a:rPr lang="en-US" altLang="en-US" sz="2800" i="0">
                <a:solidFill>
                  <a:srgbClr val="FFFFFF"/>
                </a:solidFill>
              </a:rPr>
              <a:t> Sum of edge weights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Goal:</a:t>
            </a:r>
            <a:r>
              <a:rPr lang="en-US" altLang="en-US" sz="2800" i="0">
                <a:solidFill>
                  <a:srgbClr val="FFFFFF"/>
                </a:solidFill>
              </a:rPr>
              <a:t> Find Minimal Spanning Tree</a:t>
            </a:r>
          </a:p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9900"/>
                </a:solidFill>
              </a:rPr>
              <a:t>Greedy Alg:</a:t>
            </a:r>
            <a:r>
              <a:rPr lang="en-US" altLang="en-US" sz="2800" i="0">
                <a:solidFill>
                  <a:srgbClr val="FFFFFF"/>
                </a:solidFill>
              </a:rPr>
              <a:t> Commit to the edge</a:t>
            </a:r>
            <a:br>
              <a:rPr lang="en-US" altLang="en-US" sz="2800" i="0">
                <a:solidFill>
                  <a:srgbClr val="FFFFFF"/>
                </a:solidFill>
              </a:rPr>
            </a:br>
            <a:r>
              <a:rPr lang="en-US" altLang="en-US" sz="2800" i="0">
                <a:solidFill>
                  <a:srgbClr val="FFFFFF"/>
                </a:solidFill>
              </a:rPr>
              <a:t>    that looks the “best.”</a:t>
            </a:r>
          </a:p>
        </p:txBody>
      </p:sp>
      <p:sp>
        <p:nvSpPr>
          <p:cNvPr id="1208382" name="Text Box 62"/>
          <p:cNvSpPr txBox="1">
            <a:spLocks noChangeArrowheads="1"/>
          </p:cNvSpPr>
          <p:nvPr/>
        </p:nvSpPr>
        <p:spPr bwMode="auto">
          <a:xfrm>
            <a:off x="381000" y="6338888"/>
            <a:ext cx="40973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Can’t add because of cycle.</a:t>
            </a:r>
          </a:p>
        </p:txBody>
      </p:sp>
      <p:sp>
        <p:nvSpPr>
          <p:cNvPr id="1208383" name="Oval 63"/>
          <p:cNvSpPr>
            <a:spLocks noChangeArrowheads="1"/>
          </p:cNvSpPr>
          <p:nvPr/>
        </p:nvSpPr>
        <p:spPr bwMode="auto">
          <a:xfrm>
            <a:off x="762000" y="18288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84" name="Oval 64"/>
          <p:cNvSpPr>
            <a:spLocks noChangeArrowheads="1"/>
          </p:cNvSpPr>
          <p:nvPr/>
        </p:nvSpPr>
        <p:spPr bwMode="auto">
          <a:xfrm>
            <a:off x="3505200" y="354965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85" name="Oval 65"/>
          <p:cNvSpPr>
            <a:spLocks noChangeArrowheads="1"/>
          </p:cNvSpPr>
          <p:nvPr/>
        </p:nvSpPr>
        <p:spPr bwMode="auto">
          <a:xfrm>
            <a:off x="1042988" y="54102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86" name="Oval 66"/>
          <p:cNvSpPr>
            <a:spLocks noChangeArrowheads="1"/>
          </p:cNvSpPr>
          <p:nvPr/>
        </p:nvSpPr>
        <p:spPr bwMode="auto">
          <a:xfrm>
            <a:off x="52388" y="36576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87" name="Oval 67"/>
          <p:cNvSpPr>
            <a:spLocks noChangeArrowheads="1"/>
          </p:cNvSpPr>
          <p:nvPr/>
        </p:nvSpPr>
        <p:spPr bwMode="auto">
          <a:xfrm>
            <a:off x="341313" y="551021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88" name="Oval 68"/>
          <p:cNvSpPr>
            <a:spLocks noChangeArrowheads="1"/>
          </p:cNvSpPr>
          <p:nvPr/>
        </p:nvSpPr>
        <p:spPr bwMode="auto">
          <a:xfrm>
            <a:off x="2743200" y="16176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89" name="Oval 69"/>
          <p:cNvSpPr>
            <a:spLocks noChangeArrowheads="1"/>
          </p:cNvSpPr>
          <p:nvPr/>
        </p:nvSpPr>
        <p:spPr bwMode="auto">
          <a:xfrm>
            <a:off x="3048000" y="43354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90" name="Oval 70"/>
          <p:cNvSpPr>
            <a:spLocks noChangeArrowheads="1"/>
          </p:cNvSpPr>
          <p:nvPr/>
        </p:nvSpPr>
        <p:spPr bwMode="auto">
          <a:xfrm>
            <a:off x="1158875" y="51816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91" name="Oval 71"/>
          <p:cNvSpPr>
            <a:spLocks noChangeArrowheads="1"/>
          </p:cNvSpPr>
          <p:nvPr/>
        </p:nvSpPr>
        <p:spPr bwMode="auto">
          <a:xfrm>
            <a:off x="661988" y="6103938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92" name="Oval 72"/>
          <p:cNvSpPr>
            <a:spLocks noChangeArrowheads="1"/>
          </p:cNvSpPr>
          <p:nvPr/>
        </p:nvSpPr>
        <p:spPr bwMode="auto">
          <a:xfrm>
            <a:off x="1852613" y="34290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93" name="Oval 73"/>
          <p:cNvSpPr>
            <a:spLocks noChangeArrowheads="1"/>
          </p:cNvSpPr>
          <p:nvPr/>
        </p:nvSpPr>
        <p:spPr bwMode="auto">
          <a:xfrm>
            <a:off x="1524000" y="4143375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94" name="Oval 74"/>
          <p:cNvSpPr>
            <a:spLocks noChangeArrowheads="1"/>
          </p:cNvSpPr>
          <p:nvPr/>
        </p:nvSpPr>
        <p:spPr bwMode="auto">
          <a:xfrm>
            <a:off x="2614613" y="52498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95" name="Oval 75"/>
          <p:cNvSpPr>
            <a:spLocks noChangeArrowheads="1"/>
          </p:cNvSpPr>
          <p:nvPr/>
        </p:nvSpPr>
        <p:spPr bwMode="auto">
          <a:xfrm>
            <a:off x="698500" y="2963863"/>
            <a:ext cx="481013" cy="373062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96" name="Oval 76"/>
          <p:cNvSpPr>
            <a:spLocks noChangeArrowheads="1"/>
          </p:cNvSpPr>
          <p:nvPr/>
        </p:nvSpPr>
        <p:spPr bwMode="auto">
          <a:xfrm>
            <a:off x="2293938" y="2149475"/>
            <a:ext cx="481012" cy="373063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97" name="Oval 77"/>
          <p:cNvSpPr>
            <a:spLocks noChangeArrowheads="1"/>
          </p:cNvSpPr>
          <p:nvPr/>
        </p:nvSpPr>
        <p:spPr bwMode="auto">
          <a:xfrm>
            <a:off x="1539875" y="2963863"/>
            <a:ext cx="481013" cy="373062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  <p:sp>
        <p:nvSpPr>
          <p:cNvPr id="1208398" name="Text Box 78"/>
          <p:cNvSpPr txBox="1">
            <a:spLocks noChangeArrowheads="1"/>
          </p:cNvSpPr>
          <p:nvPr/>
        </p:nvSpPr>
        <p:spPr bwMode="auto">
          <a:xfrm>
            <a:off x="4030663" y="5105400"/>
            <a:ext cx="3360737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Must prove that this is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rgbClr val="FFFFFF"/>
                </a:solidFill>
              </a:rPr>
              <a:t>acylic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rgbClr val="FFFFFF"/>
                </a:solidFill>
              </a:rPr>
              <a:t>spanning </a:t>
            </a:r>
          </a:p>
          <a:p>
            <a:pPr lvl="1" eaLnBrk="1" hangingPunct="1">
              <a:buFontTx/>
              <a:buChar char="•"/>
            </a:pPr>
            <a:r>
              <a:rPr lang="en-US" altLang="en-US" i="0">
                <a:solidFill>
                  <a:srgbClr val="FFFFFF"/>
                </a:solidFill>
              </a:rPr>
              <a:t>optimal.</a:t>
            </a:r>
          </a:p>
        </p:txBody>
      </p:sp>
      <p:sp>
        <p:nvSpPr>
          <p:cNvPr id="1208399" name="Text Box 79"/>
          <p:cNvSpPr txBox="1">
            <a:spLocks noChangeArrowheads="1"/>
          </p:cNvSpPr>
          <p:nvPr/>
        </p:nvSpPr>
        <p:spPr bwMode="auto">
          <a:xfrm>
            <a:off x="1905000" y="5957888"/>
            <a:ext cx="9540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Done</a:t>
            </a:r>
          </a:p>
        </p:txBody>
      </p:sp>
      <p:sp>
        <p:nvSpPr>
          <p:cNvPr id="1208400" name="Oval 80"/>
          <p:cNvSpPr>
            <a:spLocks noChangeArrowheads="1"/>
          </p:cNvSpPr>
          <p:nvPr/>
        </p:nvSpPr>
        <p:spPr bwMode="auto">
          <a:xfrm>
            <a:off x="882650" y="4587875"/>
            <a:ext cx="481013" cy="373063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endParaRPr lang="en-US" altLang="en-US" sz="2800" i="0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83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83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500" fill="hold"/>
                                        <p:tgtEl>
                                          <p:spTgt spid="12083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120833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08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20833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20833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08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12083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2083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08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12083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2083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208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2083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2083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208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500" fill="hold"/>
                                        <p:tgtEl>
                                          <p:spTgt spid="12083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120833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208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12083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12083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208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12083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120832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1208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1208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6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1208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9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  <p:set>
                                      <p:cBhvr>
                                        <p:cTn id="130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500" fill="hold"/>
                                        <p:tgtEl>
                                          <p:spTgt spid="12083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7" dur="500" fill="hold"/>
                                        <p:tgtEl>
                                          <p:spTgt spid="12083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1208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4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5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1208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 nodeType="clickPar">
                      <p:stCondLst>
                        <p:cond delay="indefinite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xit" presetSubtype="0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2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  <p:set>
                                      <p:cBhvr>
                                        <p:cTn id="163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8" dur="500"/>
                                        <p:tgtEl>
                                          <p:spTgt spid="1208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 nodeType="clickPar">
                      <p:stCondLst>
                        <p:cond delay="indefinite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9" dur="500"/>
                                        <p:tgtEl>
                                          <p:spTgt spid="1208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6" dur="500"/>
                                        <p:tgtEl>
                                          <p:spTgt spid="1208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 nodeType="clickPar">
                      <p:stCondLst>
                        <p:cond delay="indefinite"/>
                      </p:stCondLst>
                      <p:childTnLst>
                        <p:par>
                          <p:cTn id="1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3" dur="500"/>
                                        <p:tgtEl>
                                          <p:spTgt spid="1208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 nodeType="clickPar">
                      <p:stCondLst>
                        <p:cond delay="indefinite"/>
                      </p:stCondLst>
                      <p:childTnLst>
                        <p:par>
                          <p:cTn id="1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0" dur="500"/>
                                        <p:tgtEl>
                                          <p:spTgt spid="1208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 nodeType="clickPar">
                      <p:stCondLst>
                        <p:cond delay="indefinite"/>
                      </p:stCondLst>
                      <p:childTnLst>
                        <p:par>
                          <p:cTn id="2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 nodeType="clickPar">
                      <p:stCondLst>
                        <p:cond delay="indefinite"/>
                      </p:stCondLst>
                      <p:childTnLst>
                        <p:par>
                          <p:cTn id="2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208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208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500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1208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208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 nodeType="clickPar">
                      <p:stCondLst>
                        <p:cond delay="indefinite"/>
                      </p:stCondLst>
                      <p:childTnLst>
                        <p:par>
                          <p:cTn id="2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1208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1208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 nodeType="clickPar">
                      <p:stCondLst>
                        <p:cond delay="indefinite"/>
                      </p:stCondLst>
                      <p:childTnLst>
                        <p:par>
                          <p:cTn id="2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1208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1208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26" grpId="0" animBg="1"/>
      <p:bldP spid="1208382" grpId="0" build="allAtOnce"/>
      <p:bldP spid="1208382" grpId="1" build="allAtOnce"/>
      <p:bldP spid="1208382" grpId="2" build="allAtOnce"/>
      <p:bldP spid="1208382" grpId="3" build="allAtOnce"/>
      <p:bldP spid="1208382" grpId="4" build="allAtOnce"/>
      <p:bldP spid="1208382" grpId="5" build="allAtOnce"/>
      <p:bldP spid="1208383" grpId="0" animBg="1"/>
      <p:bldP spid="1208383" grpId="1" animBg="1"/>
      <p:bldP spid="1208384" grpId="0" animBg="1"/>
      <p:bldP spid="1208384" grpId="1" animBg="1"/>
      <p:bldP spid="1208385" grpId="0" animBg="1"/>
      <p:bldP spid="1208385" grpId="1" animBg="1"/>
      <p:bldP spid="1208386" grpId="0" animBg="1"/>
      <p:bldP spid="1208386" grpId="1" animBg="1"/>
      <p:bldP spid="1208387" grpId="0" animBg="1"/>
      <p:bldP spid="1208387" grpId="1" animBg="1"/>
      <p:bldP spid="1208388" grpId="0" animBg="1"/>
      <p:bldP spid="1208388" grpId="1" animBg="1"/>
      <p:bldP spid="1208389" grpId="0" animBg="1"/>
      <p:bldP spid="1208389" grpId="1" animBg="1"/>
      <p:bldP spid="1208390" grpId="0" animBg="1"/>
      <p:bldP spid="1208390" grpId="1" animBg="1"/>
      <p:bldP spid="1208391" grpId="0" animBg="1"/>
      <p:bldP spid="1208391" grpId="1" animBg="1"/>
      <p:bldP spid="1208392" grpId="0" animBg="1"/>
      <p:bldP spid="1208392" grpId="1" animBg="1"/>
      <p:bldP spid="1208393" grpId="0" animBg="1"/>
      <p:bldP spid="1208393" grpId="1" animBg="1"/>
      <p:bldP spid="1208394" grpId="0" animBg="1"/>
      <p:bldP spid="1208395" grpId="0" animBg="1"/>
      <p:bldP spid="1208395" grpId="1" animBg="1"/>
      <p:bldP spid="1208396" grpId="0" animBg="1"/>
      <p:bldP spid="1208396" grpId="1" animBg="1"/>
      <p:bldP spid="1208397" grpId="0" animBg="1"/>
      <p:bldP spid="1208397" grpId="1" animBg="1"/>
      <p:bldP spid="1208399" grpId="0"/>
      <p:bldP spid="1208399" grpId="1"/>
      <p:bldP spid="1208400" grpId="0" animBg="1"/>
      <p:bldP spid="1208400" grpId="1" animBg="1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1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143000"/>
            <a:ext cx="8610600" cy="5715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/>
              <a:t>Fixed Priority:</a:t>
            </a:r>
          </a:p>
          <a:p>
            <a:pPr marL="515938" lvl="1" indent="-58738" eaLnBrk="1" hangingPunct="1">
              <a:buFontTx/>
              <a:buNone/>
            </a:pPr>
            <a:r>
              <a:rPr lang="en-US" altLang="en-US" sz="3200"/>
              <a:t>Sort the objects from best to worst </a:t>
            </a:r>
            <a:br>
              <a:rPr lang="en-US" altLang="en-US" sz="3200"/>
            </a:br>
            <a:r>
              <a:rPr lang="en-US" altLang="en-US" sz="3200"/>
              <a:t>and loop through them.</a:t>
            </a:r>
          </a:p>
          <a:p>
            <a:pPr eaLnBrk="1" hangingPunct="1">
              <a:buFontTx/>
              <a:buNone/>
            </a:pPr>
            <a:endParaRPr lang="en-US" altLang="en-US" sz="1200"/>
          </a:p>
          <a:p>
            <a:pPr eaLnBrk="1" hangingPunct="1">
              <a:buFontTx/>
              <a:buNone/>
            </a:pPr>
            <a:r>
              <a:rPr lang="en-US" altLang="en-US"/>
              <a:t>Adaptive Priority:</a:t>
            </a:r>
          </a:p>
          <a:p>
            <a:pPr marL="515938" lvl="1" indent="-58738" eaLnBrk="1" hangingPunct="1"/>
            <a:r>
              <a:rPr lang="en-US" altLang="en-US" sz="3200"/>
              <a:t>Greedy criteria depends on which objects have been committed to so far. </a:t>
            </a:r>
          </a:p>
          <a:p>
            <a:pPr marL="515938" lvl="1" indent="-58738" eaLnBrk="1" hangingPunct="1"/>
            <a:r>
              <a:rPr lang="en-US" altLang="en-US" sz="3200"/>
              <a:t>At each step, the next “best” object is chosen according to the current greedy criteria.  </a:t>
            </a:r>
          </a:p>
          <a:p>
            <a:pPr marL="515938" lvl="1" indent="-58738" eaLnBrk="1" hangingPunct="1"/>
            <a:r>
              <a:rPr lang="en-US" altLang="en-US" sz="3200"/>
              <a:t>Searching or re-sorting takes too much time. </a:t>
            </a:r>
          </a:p>
          <a:p>
            <a:pPr marL="515938" lvl="1" indent="-58738" eaLnBrk="1" hangingPunct="1"/>
            <a:r>
              <a:rPr lang="en-US" altLang="en-US" sz="3200"/>
              <a:t>Use a priority queue.</a:t>
            </a:r>
            <a:endParaRPr lang="en-US" altLang="en-US"/>
          </a:p>
        </p:txBody>
      </p:sp>
      <p:sp>
        <p:nvSpPr>
          <p:cNvPr id="5" name="Rectangle 12"/>
          <p:cNvSpPr>
            <a:spLocks noChangeArrowheads="1"/>
          </p:cNvSpPr>
          <p:nvPr/>
        </p:nvSpPr>
        <p:spPr bwMode="auto">
          <a:xfrm>
            <a:off x="762000" y="-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 i="0" dirty="0">
                <a:solidFill>
                  <a:srgbClr val="FFFF00"/>
                </a:solidFill>
              </a:rPr>
              <a:t>Adaptive Greedy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51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51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5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45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451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451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451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451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451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451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451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451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451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451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187" grpId="0" build="p" bldLvl="2" autoUpdateAnimBg="0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9" name="Text Box 33"/>
          <p:cNvSpPr txBox="1">
            <a:spLocks noChangeArrowheads="1"/>
          </p:cNvSpPr>
          <p:nvPr/>
        </p:nvSpPr>
        <p:spPr bwMode="auto">
          <a:xfrm>
            <a:off x="-60158" y="968375"/>
            <a:ext cx="89916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Consider 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your instance 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I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.</a:t>
            </a:r>
          </a:p>
          <a:p>
            <a:pPr marL="457200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Ask a little question (to the </a:t>
            </a:r>
            <a:r>
              <a:rPr lang="en-US" altLang="en-US" sz="2400" i="0" dirty="0">
                <a:solidFill>
                  <a:srgbClr val="00FFFF"/>
                </a:solidFill>
                <a:cs typeface="+mn-cs"/>
              </a:rPr>
              <a:t>little bird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) about its optimal solution.</a:t>
            </a:r>
          </a:p>
          <a:p>
            <a:pPr marL="457200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Try all answers </a:t>
            </a: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.</a:t>
            </a:r>
          </a:p>
          <a:p>
            <a:pPr marL="1200150" lvl="1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Knowing </a:t>
            </a: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</a:t>
            </a:r>
            <a:r>
              <a:rPr lang="en-US" altLang="en-US" sz="2400" i="0" dirty="0">
                <a:solidFill>
                  <a:srgbClr val="00FFFF"/>
                </a:solidFill>
                <a:cs typeface="+mn-cs"/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about the solution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restricts your instance to a </a:t>
            </a:r>
            <a:r>
              <a:rPr lang="en-US" altLang="en-US" sz="2400" i="0" dirty="0" err="1">
                <a:solidFill>
                  <a:srgbClr val="FFFFFF"/>
                </a:solidFill>
                <a:cs typeface="+mn-cs"/>
              </a:rPr>
              <a:t>subinstance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</a:t>
            </a:r>
            <a:r>
              <a:rPr lang="en-US" altLang="en-US" sz="2400" dirty="0" err="1">
                <a:solidFill>
                  <a:srgbClr val="CC00CC"/>
                </a:solidFill>
                <a:cs typeface="+mn-cs"/>
              </a:rPr>
              <a:t>subI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.</a:t>
            </a:r>
          </a:p>
          <a:p>
            <a:pPr marL="1200150" lvl="1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Ask your </a:t>
            </a:r>
            <a:r>
              <a:rPr lang="en-US" altLang="en-US" sz="2400" i="0" dirty="0">
                <a:solidFill>
                  <a:srgbClr val="CC00CC"/>
                </a:solidFill>
                <a:cs typeface="+mn-cs"/>
              </a:rPr>
              <a:t>recursive friend 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for a optimal solution </a:t>
            </a:r>
            <a:r>
              <a:rPr lang="en-US" altLang="en-US" sz="2400" dirty="0" err="1">
                <a:solidFill>
                  <a:srgbClr val="CC00CC"/>
                </a:solidFill>
                <a:cs typeface="+mn-cs"/>
              </a:rPr>
              <a:t>subsol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for it. </a:t>
            </a:r>
          </a:p>
          <a:p>
            <a:pPr marL="1200150" lvl="1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Construct a solution    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</a:rPr>
              <a:t>optS</a:t>
            </a:r>
            <a:r>
              <a:rPr lang="en-US" altLang="en-US" sz="2400" baseline="-25000" dirty="0">
                <a:solidFill>
                  <a:srgbClr val="FF9900"/>
                </a:solidFill>
                <a:cs typeface="+mn-cs"/>
              </a:rPr>
              <a:t>&lt;</a:t>
            </a:r>
            <a:r>
              <a:rPr lang="en-US" altLang="en-US" sz="2400" baseline="-25000" dirty="0" err="1">
                <a:solidFill>
                  <a:srgbClr val="FF9900"/>
                </a:solidFill>
                <a:cs typeface="+mn-cs"/>
              </a:rPr>
              <a:t>I,k</a:t>
            </a:r>
            <a:r>
              <a:rPr lang="en-US" altLang="en-US" sz="2400" baseline="-25000" dirty="0">
                <a:solidFill>
                  <a:srgbClr val="FF9900"/>
                </a:solidFill>
                <a:cs typeface="+mn-cs"/>
              </a:rPr>
              <a:t>&gt; 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= </a:t>
            </a:r>
            <a:r>
              <a:rPr lang="en-US" altLang="en-US" sz="2400" dirty="0" err="1">
                <a:solidFill>
                  <a:srgbClr val="CC00CC"/>
                </a:solidFill>
                <a:cs typeface="+mn-cs"/>
              </a:rPr>
              <a:t>subsol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 + </a:t>
            </a: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 </a:t>
            </a:r>
            <a:br>
              <a:rPr lang="en-US" altLang="en-US" sz="2400" dirty="0">
                <a:solidFill>
                  <a:srgbClr val="FF9900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for your instance that is the best of those consistent with the </a:t>
            </a: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</a:t>
            </a:r>
            <a:r>
              <a:rPr lang="en-US" altLang="en-US" sz="2400" baseline="30000" dirty="0">
                <a:solidFill>
                  <a:srgbClr val="00FFFF"/>
                </a:solidFill>
                <a:cs typeface="+mn-cs"/>
              </a:rPr>
              <a:t>th</a:t>
            </a:r>
            <a:r>
              <a:rPr lang="en-US" altLang="en-US" sz="2400" i="0" dirty="0">
                <a:solidFill>
                  <a:srgbClr val="00FFFF"/>
                </a:solidFill>
                <a:cs typeface="+mn-cs"/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bird' s answer.</a:t>
            </a:r>
          </a:p>
          <a:p>
            <a:pPr marL="1200150" lvl="1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Return the best of these best solutions.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endParaRPr lang="en-US" altLang="en-US" sz="2400" i="0" dirty="0">
              <a:solidFill>
                <a:srgbClr val="FFFFFF"/>
              </a:solidFill>
              <a:cs typeface="+mn-cs"/>
            </a:endParaRPr>
          </a:p>
          <a:p>
            <a:pPr marL="457200" indent="-457200" eaLnBrk="1" hangingPunct="1">
              <a:buFont typeface="Arial" panose="020B0604020202020204" pitchFamily="34" charset="0"/>
              <a:buChar char="•"/>
            </a:pPr>
            <a:endParaRPr lang="en-US" altLang="en-US" sz="2400" i="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title"/>
          </p:nvPr>
        </p:nvSpPr>
        <p:spPr>
          <a:xfrm>
            <a:off x="990600" y="-76200"/>
            <a:ext cx="6781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sz="3600" dirty="0"/>
              <a:t>Recursive Back Tracking</a:t>
            </a:r>
            <a:br>
              <a:rPr lang="en-US" sz="3600" dirty="0"/>
            </a:br>
            <a:r>
              <a:rPr lang="en-US" sz="3600" dirty="0"/>
              <a:t>Bellman Ford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6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6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06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06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06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06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06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06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5" name="Text Box 3"/>
          <p:cNvSpPr txBox="1">
            <a:spLocks noChangeArrowheads="1"/>
          </p:cNvSpPr>
          <p:nvPr/>
        </p:nvSpPr>
        <p:spPr bwMode="auto">
          <a:xfrm>
            <a:off x="-76200" y="1109008"/>
            <a:ext cx="95250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Specification: All Nodes Shortest-Weighted Paths                   </a:t>
            </a:r>
            <a:endParaRPr lang="en-US" altLang="en-US" sz="2400" dirty="0">
              <a:solidFill>
                <a:srgbClr val="FFFFFF"/>
              </a:solidFill>
              <a:cs typeface="+mn-cs"/>
            </a:endParaRPr>
          </a:p>
          <a:p>
            <a:pPr lvl="1" eaLnBrk="1" hangingPunct="1">
              <a:buFontTx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&lt;</a:t>
            </a:r>
            <a:r>
              <a:rPr lang="en-US" altLang="en-US" sz="2400" i="0" dirty="0" err="1">
                <a:solidFill>
                  <a:srgbClr val="FFFFFF"/>
                </a:solidFill>
                <a:cs typeface="+mn-cs"/>
              </a:rPr>
              <a:t>preCond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&gt;: The input is a graph 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G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(directed or undirected)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  with edge weights (possibly negative)</a:t>
            </a:r>
          </a:p>
          <a:p>
            <a:pPr lvl="1" eaLnBrk="1" hangingPunct="1">
              <a:buFontTx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&lt;</a:t>
            </a:r>
            <a:r>
              <a:rPr lang="en-US" altLang="en-US" sz="2400" i="0" dirty="0" err="1">
                <a:solidFill>
                  <a:srgbClr val="FFFFFF"/>
                </a:solidFill>
                <a:cs typeface="+mn-cs"/>
              </a:rPr>
              <a:t>postCond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&gt;: For each 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  <a:sym typeface="Symbol"/>
              </a:rPr>
              <a:t>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  <a:sym typeface="Symbol"/>
              </a:rPr>
              <a:t>u,v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  <a:sym typeface="Symbol"/>
              </a:rPr>
              <a:t>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  <a:sym typeface="Symbol"/>
              </a:rPr>
              <a:t>, f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ind a shortest path from 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u 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to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 v</a:t>
            </a:r>
          </a:p>
          <a:p>
            <a:pPr lvl="1" eaLnBrk="1" hangingPunct="1"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       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Stored in a matrix 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</a:rPr>
              <a:t>Dist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[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</a:rPr>
              <a:t>u,v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]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  <a:sym typeface="Symbol"/>
              </a:rPr>
              <a:t>. </a:t>
            </a:r>
            <a:endParaRPr lang="en-US" altLang="en-US" sz="2400" i="0" dirty="0">
              <a:solidFill>
                <a:srgbClr val="FFFFFF"/>
              </a:solidFill>
              <a:cs typeface="+mn-cs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159856" y="3678689"/>
            <a:ext cx="4026961" cy="3255511"/>
            <a:chOff x="6900807" y="1"/>
            <a:chExt cx="2241690" cy="1554292"/>
          </a:xfrm>
        </p:grpSpPr>
        <p:sp>
          <p:nvSpPr>
            <p:cNvPr id="7" name="Oval 3"/>
            <p:cNvSpPr>
              <a:spLocks noChangeArrowheads="1"/>
            </p:cNvSpPr>
            <p:nvPr/>
          </p:nvSpPr>
          <p:spPr bwMode="auto">
            <a:xfrm>
              <a:off x="7776508" y="132498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8" name="Oval 4"/>
            <p:cNvSpPr>
              <a:spLocks noChangeArrowheads="1"/>
            </p:cNvSpPr>
            <p:nvPr/>
          </p:nvSpPr>
          <p:spPr bwMode="auto">
            <a:xfrm>
              <a:off x="7431970" y="905394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9" name="Oval 6"/>
            <p:cNvSpPr>
              <a:spLocks noChangeArrowheads="1"/>
            </p:cNvSpPr>
            <p:nvPr/>
          </p:nvSpPr>
          <p:spPr bwMode="auto">
            <a:xfrm>
              <a:off x="8465585" y="264994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10" name="Text Box 17"/>
            <p:cNvSpPr txBox="1">
              <a:spLocks noChangeArrowheads="1"/>
            </p:cNvSpPr>
            <p:nvPr/>
          </p:nvSpPr>
          <p:spPr bwMode="auto">
            <a:xfrm>
              <a:off x="7747796" y="1"/>
              <a:ext cx="18846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rgbClr val="FFFFFF"/>
                  </a:solidFill>
                  <a:cs typeface="+mn-cs"/>
                </a:rPr>
                <a:t>b</a:t>
              </a:r>
            </a:p>
          </p:txBody>
        </p:sp>
        <p:sp>
          <p:nvSpPr>
            <p:cNvPr id="11" name="Text Box 18"/>
            <p:cNvSpPr txBox="1">
              <a:spLocks noChangeArrowheads="1"/>
            </p:cNvSpPr>
            <p:nvPr/>
          </p:nvSpPr>
          <p:spPr bwMode="auto">
            <a:xfrm>
              <a:off x="7317124" y="834545"/>
              <a:ext cx="18846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rgbClr val="FFFFFF"/>
                  </a:solidFill>
                  <a:cs typeface="+mn-cs"/>
                </a:rPr>
                <a:t>d</a:t>
              </a:r>
            </a:p>
          </p:txBody>
        </p:sp>
        <p:sp>
          <p:nvSpPr>
            <p:cNvPr id="12" name="Text Box 28"/>
            <p:cNvSpPr txBox="1">
              <a:spLocks noChangeArrowheads="1"/>
            </p:cNvSpPr>
            <p:nvPr/>
          </p:nvSpPr>
          <p:spPr bwMode="auto">
            <a:xfrm>
              <a:off x="8494296" y="183104"/>
              <a:ext cx="178648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rgbClr val="FFFFFF"/>
                  </a:solidFill>
                  <a:cs typeface="+mn-cs"/>
                </a:rPr>
                <a:t>c</a:t>
              </a:r>
            </a:p>
          </p:txBody>
        </p:sp>
        <p:sp>
          <p:nvSpPr>
            <p:cNvPr id="13" name="Line 31"/>
            <p:cNvSpPr>
              <a:spLocks noChangeShapeType="1"/>
            </p:cNvSpPr>
            <p:nvPr/>
          </p:nvSpPr>
          <p:spPr bwMode="auto">
            <a:xfrm flipH="1">
              <a:off x="7058720" y="154580"/>
              <a:ext cx="746499" cy="22082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14" name="Line 33"/>
            <p:cNvSpPr>
              <a:spLocks noChangeShapeType="1"/>
            </p:cNvSpPr>
            <p:nvPr/>
          </p:nvSpPr>
          <p:spPr bwMode="auto">
            <a:xfrm flipH="1">
              <a:off x="7460682" y="153200"/>
              <a:ext cx="343940" cy="75219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15" name="Line 34"/>
            <p:cNvSpPr>
              <a:spLocks noChangeShapeType="1"/>
            </p:cNvSpPr>
            <p:nvPr/>
          </p:nvSpPr>
          <p:spPr bwMode="auto">
            <a:xfrm>
              <a:off x="7805220" y="154580"/>
              <a:ext cx="401961" cy="75081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16" name="Line 35"/>
            <p:cNvSpPr>
              <a:spLocks noChangeShapeType="1"/>
            </p:cNvSpPr>
            <p:nvPr/>
          </p:nvSpPr>
          <p:spPr bwMode="auto">
            <a:xfrm>
              <a:off x="7805220" y="154580"/>
              <a:ext cx="660365" cy="13249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17" name="Line 36"/>
            <p:cNvSpPr>
              <a:spLocks noChangeShapeType="1"/>
            </p:cNvSpPr>
            <p:nvPr/>
          </p:nvSpPr>
          <p:spPr bwMode="auto">
            <a:xfrm flipH="1">
              <a:off x="8235893" y="287077"/>
              <a:ext cx="258404" cy="61831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18" name="Line 39"/>
            <p:cNvSpPr>
              <a:spLocks noChangeShapeType="1"/>
            </p:cNvSpPr>
            <p:nvPr/>
          </p:nvSpPr>
          <p:spPr bwMode="auto">
            <a:xfrm>
              <a:off x="8523008" y="287077"/>
              <a:ext cx="401961" cy="61831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19" name="Line 44"/>
            <p:cNvSpPr>
              <a:spLocks noChangeShapeType="1"/>
            </p:cNvSpPr>
            <p:nvPr/>
          </p:nvSpPr>
          <p:spPr bwMode="auto">
            <a:xfrm>
              <a:off x="7030009" y="397491"/>
              <a:ext cx="401961" cy="507903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20" name="Line 45"/>
            <p:cNvSpPr>
              <a:spLocks noChangeShapeType="1"/>
            </p:cNvSpPr>
            <p:nvPr/>
          </p:nvSpPr>
          <p:spPr bwMode="auto">
            <a:xfrm>
              <a:off x="7030009" y="397491"/>
              <a:ext cx="114846" cy="88331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21" name="Oval 68"/>
            <p:cNvSpPr>
              <a:spLocks noChangeArrowheads="1"/>
            </p:cNvSpPr>
            <p:nvPr/>
          </p:nvSpPr>
          <p:spPr bwMode="auto">
            <a:xfrm>
              <a:off x="7005485" y="360686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22" name="Text Box 69"/>
            <p:cNvSpPr txBox="1">
              <a:spLocks noChangeArrowheads="1"/>
            </p:cNvSpPr>
            <p:nvPr/>
          </p:nvSpPr>
          <p:spPr bwMode="auto">
            <a:xfrm>
              <a:off x="6900807" y="250272"/>
              <a:ext cx="188463" cy="220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rgbClr val="FF9900"/>
                  </a:solidFill>
                  <a:cs typeface="+mn-cs"/>
                </a:rPr>
                <a:t>u</a:t>
              </a:r>
            </a:p>
          </p:txBody>
        </p:sp>
        <p:sp>
          <p:nvSpPr>
            <p:cNvPr id="23" name="Oval 70"/>
            <p:cNvSpPr>
              <a:spLocks noChangeArrowheads="1"/>
            </p:cNvSpPr>
            <p:nvPr/>
          </p:nvSpPr>
          <p:spPr bwMode="auto">
            <a:xfrm>
              <a:off x="8197013" y="905394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24" name="Text Box 71"/>
            <p:cNvSpPr txBox="1">
              <a:spLocks noChangeArrowheads="1"/>
            </p:cNvSpPr>
            <p:nvPr/>
          </p:nvSpPr>
          <p:spPr bwMode="auto">
            <a:xfrm>
              <a:off x="8034912" y="794980"/>
              <a:ext cx="178648" cy="220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rgbClr val="FFFFFF"/>
                  </a:solidFill>
                  <a:cs typeface="+mn-cs"/>
                </a:rPr>
                <a:t>k</a:t>
              </a:r>
            </a:p>
          </p:txBody>
        </p:sp>
        <p:sp>
          <p:nvSpPr>
            <p:cNvPr id="25" name="Oval 72"/>
            <p:cNvSpPr>
              <a:spLocks noChangeArrowheads="1"/>
            </p:cNvSpPr>
            <p:nvPr/>
          </p:nvSpPr>
          <p:spPr bwMode="auto">
            <a:xfrm>
              <a:off x="7116144" y="1280801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26" name="Text Box 73"/>
            <p:cNvSpPr txBox="1">
              <a:spLocks noChangeArrowheads="1"/>
            </p:cNvSpPr>
            <p:nvPr/>
          </p:nvSpPr>
          <p:spPr bwMode="auto">
            <a:xfrm>
              <a:off x="7011467" y="1170387"/>
              <a:ext cx="18846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rgbClr val="FFFFFF"/>
                  </a:solidFill>
                  <a:cs typeface="+mn-cs"/>
                </a:rPr>
                <a:t>g</a:t>
              </a:r>
            </a:p>
          </p:txBody>
        </p:sp>
        <p:sp>
          <p:nvSpPr>
            <p:cNvPr id="31" name="Oval 78"/>
            <p:cNvSpPr>
              <a:spLocks noChangeArrowheads="1"/>
            </p:cNvSpPr>
            <p:nvPr/>
          </p:nvSpPr>
          <p:spPr bwMode="auto">
            <a:xfrm>
              <a:off x="8408162" y="1288161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2" name="Text Box 79"/>
            <p:cNvSpPr txBox="1">
              <a:spLocks noChangeArrowheads="1"/>
            </p:cNvSpPr>
            <p:nvPr/>
          </p:nvSpPr>
          <p:spPr bwMode="auto">
            <a:xfrm>
              <a:off x="8264604" y="1177747"/>
              <a:ext cx="15009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 err="1">
                  <a:solidFill>
                    <a:srgbClr val="FFFFFF"/>
                  </a:solidFill>
                  <a:cs typeface="+mn-cs"/>
                </a:rPr>
                <a:t>i</a:t>
              </a:r>
              <a:endParaRPr lang="en-US" altLang="en-US" sz="2400" dirty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3" name="Oval 80"/>
            <p:cNvSpPr>
              <a:spLocks noChangeArrowheads="1"/>
            </p:cNvSpPr>
            <p:nvPr/>
          </p:nvSpPr>
          <p:spPr bwMode="auto">
            <a:xfrm>
              <a:off x="8924969" y="905394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4" name="Text Box 81"/>
            <p:cNvSpPr txBox="1">
              <a:spLocks noChangeArrowheads="1"/>
            </p:cNvSpPr>
            <p:nvPr/>
          </p:nvSpPr>
          <p:spPr bwMode="auto">
            <a:xfrm>
              <a:off x="8963849" y="812462"/>
              <a:ext cx="178648" cy="220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rgbClr val="FF9900"/>
                  </a:solidFill>
                  <a:cs typeface="+mn-cs"/>
                </a:rPr>
                <a:t>v</a:t>
              </a:r>
            </a:p>
          </p:txBody>
        </p:sp>
        <p:sp>
          <p:nvSpPr>
            <p:cNvPr id="35" name="Line 82"/>
            <p:cNvSpPr>
              <a:spLocks noChangeShapeType="1"/>
            </p:cNvSpPr>
            <p:nvPr/>
          </p:nvSpPr>
          <p:spPr bwMode="auto">
            <a:xfrm flipV="1">
              <a:off x="8436873" y="331242"/>
              <a:ext cx="57423" cy="971641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6" name="Line 83"/>
            <p:cNvSpPr>
              <a:spLocks noChangeShapeType="1"/>
            </p:cNvSpPr>
            <p:nvPr/>
          </p:nvSpPr>
          <p:spPr bwMode="auto">
            <a:xfrm flipV="1">
              <a:off x="7144855" y="949559"/>
              <a:ext cx="1033615" cy="35332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7" name="Line 85"/>
            <p:cNvSpPr>
              <a:spLocks noChangeShapeType="1"/>
            </p:cNvSpPr>
            <p:nvPr/>
          </p:nvSpPr>
          <p:spPr bwMode="auto">
            <a:xfrm>
              <a:off x="8235893" y="927477"/>
              <a:ext cx="172269" cy="35332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8" name="Line 86"/>
            <p:cNvSpPr>
              <a:spLocks noChangeShapeType="1"/>
            </p:cNvSpPr>
            <p:nvPr/>
          </p:nvSpPr>
          <p:spPr bwMode="auto">
            <a:xfrm flipV="1">
              <a:off x="8436873" y="927477"/>
              <a:ext cx="516807" cy="37540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39" name="Oval 87"/>
            <p:cNvSpPr>
              <a:spLocks noChangeArrowheads="1"/>
            </p:cNvSpPr>
            <p:nvPr/>
          </p:nvSpPr>
          <p:spPr bwMode="auto">
            <a:xfrm>
              <a:off x="7852475" y="1324966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40" name="Text Box 88"/>
            <p:cNvSpPr txBox="1">
              <a:spLocks noChangeArrowheads="1"/>
            </p:cNvSpPr>
            <p:nvPr/>
          </p:nvSpPr>
          <p:spPr bwMode="auto">
            <a:xfrm>
              <a:off x="7719086" y="1302883"/>
              <a:ext cx="18846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dirty="0">
                  <a:solidFill>
                    <a:srgbClr val="FFFFFF"/>
                  </a:solidFill>
                  <a:cs typeface="+mn-cs"/>
                </a:rPr>
                <a:t>h</a:t>
              </a:r>
            </a:p>
          </p:txBody>
        </p:sp>
        <p:sp>
          <p:nvSpPr>
            <p:cNvPr id="41" name="Line 89"/>
            <p:cNvSpPr>
              <a:spLocks noChangeShapeType="1"/>
            </p:cNvSpPr>
            <p:nvPr/>
          </p:nvSpPr>
          <p:spPr bwMode="auto">
            <a:xfrm>
              <a:off x="7144855" y="1302883"/>
              <a:ext cx="717788" cy="4416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42" name="Line 90"/>
            <p:cNvSpPr>
              <a:spLocks noChangeShapeType="1"/>
            </p:cNvSpPr>
            <p:nvPr/>
          </p:nvSpPr>
          <p:spPr bwMode="auto">
            <a:xfrm flipV="1">
              <a:off x="7891355" y="949559"/>
              <a:ext cx="315827" cy="39749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43" name="Line 91"/>
            <p:cNvSpPr>
              <a:spLocks noChangeShapeType="1"/>
            </p:cNvSpPr>
            <p:nvPr/>
          </p:nvSpPr>
          <p:spPr bwMode="auto">
            <a:xfrm flipH="1" flipV="1">
              <a:off x="7489393" y="949559"/>
              <a:ext cx="373250" cy="39749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44" name="Line 92"/>
            <p:cNvSpPr>
              <a:spLocks noChangeShapeType="1"/>
            </p:cNvSpPr>
            <p:nvPr/>
          </p:nvSpPr>
          <p:spPr bwMode="auto">
            <a:xfrm flipV="1">
              <a:off x="7891355" y="1324966"/>
              <a:ext cx="516807" cy="22083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45" name="Text Box 93"/>
            <p:cNvSpPr txBox="1">
              <a:spLocks noChangeArrowheads="1"/>
            </p:cNvSpPr>
            <p:nvPr/>
          </p:nvSpPr>
          <p:spPr bwMode="auto">
            <a:xfrm>
              <a:off x="7552034" y="529987"/>
              <a:ext cx="245573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40</a:t>
              </a:r>
            </a:p>
          </p:txBody>
        </p:sp>
        <p:sp>
          <p:nvSpPr>
            <p:cNvPr id="46" name="Text Box 94"/>
            <p:cNvSpPr txBox="1">
              <a:spLocks noChangeArrowheads="1"/>
            </p:cNvSpPr>
            <p:nvPr/>
          </p:nvSpPr>
          <p:spPr bwMode="auto">
            <a:xfrm>
              <a:off x="7230032" y="151820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1</a:t>
              </a:r>
            </a:p>
          </p:txBody>
        </p:sp>
        <p:sp>
          <p:nvSpPr>
            <p:cNvPr id="47" name="Text Box 95"/>
            <p:cNvSpPr txBox="1">
              <a:spLocks noChangeArrowheads="1"/>
            </p:cNvSpPr>
            <p:nvPr/>
          </p:nvSpPr>
          <p:spPr bwMode="auto">
            <a:xfrm>
              <a:off x="7998260" y="85572"/>
              <a:ext cx="245573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10</a:t>
              </a:r>
            </a:p>
          </p:txBody>
        </p:sp>
        <p:sp>
          <p:nvSpPr>
            <p:cNvPr id="48" name="Text Box 96"/>
            <p:cNvSpPr txBox="1">
              <a:spLocks noChangeArrowheads="1"/>
            </p:cNvSpPr>
            <p:nvPr/>
          </p:nvSpPr>
          <p:spPr bwMode="auto">
            <a:xfrm>
              <a:off x="6914204" y="770137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2</a:t>
              </a:r>
            </a:p>
          </p:txBody>
        </p:sp>
        <p:sp>
          <p:nvSpPr>
            <p:cNvPr id="49" name="Text Box 97"/>
            <p:cNvSpPr txBox="1">
              <a:spLocks noChangeArrowheads="1"/>
            </p:cNvSpPr>
            <p:nvPr/>
          </p:nvSpPr>
          <p:spPr bwMode="auto">
            <a:xfrm>
              <a:off x="7267311" y="1082056"/>
              <a:ext cx="245573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15</a:t>
              </a:r>
            </a:p>
          </p:txBody>
        </p:sp>
        <p:sp>
          <p:nvSpPr>
            <p:cNvPr id="50" name="Text Box 98"/>
            <p:cNvSpPr txBox="1">
              <a:spLocks noChangeArrowheads="1"/>
            </p:cNvSpPr>
            <p:nvPr/>
          </p:nvSpPr>
          <p:spPr bwMode="auto">
            <a:xfrm>
              <a:off x="7330916" y="1278040"/>
              <a:ext cx="316961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 dirty="0">
                  <a:solidFill>
                    <a:srgbClr val="FFFFFF"/>
                  </a:solidFill>
                  <a:cs typeface="+mn-cs"/>
                </a:rPr>
                <a:t>181</a:t>
              </a:r>
            </a:p>
          </p:txBody>
        </p:sp>
        <p:sp>
          <p:nvSpPr>
            <p:cNvPr id="51" name="Text Box 100"/>
            <p:cNvSpPr txBox="1">
              <a:spLocks noChangeArrowheads="1"/>
            </p:cNvSpPr>
            <p:nvPr/>
          </p:nvSpPr>
          <p:spPr bwMode="auto">
            <a:xfrm>
              <a:off x="8252880" y="990964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2</a:t>
              </a:r>
            </a:p>
          </p:txBody>
        </p:sp>
        <p:sp>
          <p:nvSpPr>
            <p:cNvPr id="52" name="Text Box 101"/>
            <p:cNvSpPr txBox="1">
              <a:spLocks noChangeArrowheads="1"/>
            </p:cNvSpPr>
            <p:nvPr/>
          </p:nvSpPr>
          <p:spPr bwMode="auto">
            <a:xfrm>
              <a:off x="8033954" y="1300122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6</a:t>
              </a:r>
            </a:p>
          </p:txBody>
        </p:sp>
        <p:sp>
          <p:nvSpPr>
            <p:cNvPr id="53" name="Text Box 102"/>
            <p:cNvSpPr txBox="1">
              <a:spLocks noChangeArrowheads="1"/>
            </p:cNvSpPr>
            <p:nvPr/>
          </p:nvSpPr>
          <p:spPr bwMode="auto">
            <a:xfrm>
              <a:off x="8636897" y="1057213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8</a:t>
              </a:r>
            </a:p>
          </p:txBody>
        </p:sp>
        <p:sp>
          <p:nvSpPr>
            <p:cNvPr id="54" name="Text Box 103"/>
            <p:cNvSpPr txBox="1">
              <a:spLocks noChangeArrowheads="1"/>
            </p:cNvSpPr>
            <p:nvPr/>
          </p:nvSpPr>
          <p:spPr bwMode="auto">
            <a:xfrm>
              <a:off x="8407204" y="725971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 dirty="0">
                  <a:solidFill>
                    <a:srgbClr val="FFFFFF"/>
                  </a:solidFill>
                  <a:cs typeface="+mn-cs"/>
                </a:rPr>
                <a:t>1</a:t>
              </a:r>
            </a:p>
          </p:txBody>
        </p:sp>
        <p:sp>
          <p:nvSpPr>
            <p:cNvPr id="55" name="Text Box 104"/>
            <p:cNvSpPr txBox="1">
              <a:spLocks noChangeArrowheads="1"/>
            </p:cNvSpPr>
            <p:nvPr/>
          </p:nvSpPr>
          <p:spPr bwMode="auto">
            <a:xfrm>
              <a:off x="8665607" y="505144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2</a:t>
              </a:r>
            </a:p>
          </p:txBody>
        </p:sp>
        <p:sp>
          <p:nvSpPr>
            <p:cNvPr id="56" name="Text Box 105"/>
            <p:cNvSpPr txBox="1">
              <a:spLocks noChangeArrowheads="1"/>
            </p:cNvSpPr>
            <p:nvPr/>
          </p:nvSpPr>
          <p:spPr bwMode="auto">
            <a:xfrm>
              <a:off x="7912126" y="438896"/>
              <a:ext cx="245573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 dirty="0">
                  <a:solidFill>
                    <a:srgbClr val="FFFFFF"/>
                  </a:solidFill>
                  <a:cs typeface="+mn-cs"/>
                </a:rPr>
                <a:t>30</a:t>
              </a:r>
            </a:p>
          </p:txBody>
        </p:sp>
        <p:sp>
          <p:nvSpPr>
            <p:cNvPr id="57" name="Text Box 106"/>
            <p:cNvSpPr txBox="1">
              <a:spLocks noChangeArrowheads="1"/>
            </p:cNvSpPr>
            <p:nvPr/>
          </p:nvSpPr>
          <p:spPr bwMode="auto">
            <a:xfrm>
              <a:off x="8206222" y="549309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3</a:t>
              </a:r>
            </a:p>
          </p:txBody>
        </p:sp>
        <p:sp>
          <p:nvSpPr>
            <p:cNvPr id="59" name="Text Box 122"/>
            <p:cNvSpPr txBox="1">
              <a:spLocks noChangeArrowheads="1"/>
            </p:cNvSpPr>
            <p:nvPr/>
          </p:nvSpPr>
          <p:spPr bwMode="auto">
            <a:xfrm>
              <a:off x="7178785" y="529987"/>
              <a:ext cx="245573" cy="191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 dirty="0">
                  <a:solidFill>
                    <a:srgbClr val="FFFFFF"/>
                  </a:solidFill>
                  <a:cs typeface="+mn-cs"/>
                </a:rPr>
                <a:t>25</a:t>
              </a:r>
            </a:p>
          </p:txBody>
        </p:sp>
        <p:sp>
          <p:nvSpPr>
            <p:cNvPr id="60" name="Text Box 123"/>
            <p:cNvSpPr txBox="1">
              <a:spLocks noChangeArrowheads="1"/>
            </p:cNvSpPr>
            <p:nvPr/>
          </p:nvSpPr>
          <p:spPr bwMode="auto">
            <a:xfrm>
              <a:off x="8023188" y="1079295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1</a:t>
              </a:r>
            </a:p>
          </p:txBody>
        </p:sp>
        <p:sp>
          <p:nvSpPr>
            <p:cNvPr id="61" name="Text Box 124"/>
            <p:cNvSpPr txBox="1">
              <a:spLocks noChangeArrowheads="1"/>
            </p:cNvSpPr>
            <p:nvPr/>
          </p:nvSpPr>
          <p:spPr bwMode="auto">
            <a:xfrm>
              <a:off x="7728894" y="1148304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>
                  <a:solidFill>
                    <a:srgbClr val="FFFFFF"/>
                  </a:solidFill>
                  <a:cs typeface="+mn-cs"/>
                </a:rPr>
                <a:t>2</a:t>
              </a:r>
            </a:p>
          </p:txBody>
        </p:sp>
        <p:sp>
          <p:nvSpPr>
            <p:cNvPr id="62" name="Line 125"/>
            <p:cNvSpPr>
              <a:spLocks noChangeShapeType="1"/>
            </p:cNvSpPr>
            <p:nvPr/>
          </p:nvSpPr>
          <p:spPr bwMode="auto">
            <a:xfrm flipV="1">
              <a:off x="7460682" y="309160"/>
              <a:ext cx="1004903" cy="61831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63" name="Text Box 126"/>
            <p:cNvSpPr txBox="1">
              <a:spLocks noChangeArrowheads="1"/>
            </p:cNvSpPr>
            <p:nvPr/>
          </p:nvSpPr>
          <p:spPr bwMode="auto">
            <a:xfrm>
              <a:off x="7718128" y="688707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i="0" dirty="0">
                  <a:solidFill>
                    <a:srgbClr val="FFFFFF"/>
                  </a:solidFill>
                  <a:cs typeface="+mn-cs"/>
                </a:rPr>
                <a:t>3</a:t>
              </a:r>
            </a:p>
          </p:txBody>
        </p:sp>
      </p:grpSp>
      <p:sp>
        <p:nvSpPr>
          <p:cNvPr id="65" name="Freeform 64"/>
          <p:cNvSpPr/>
          <p:nvPr/>
        </p:nvSpPr>
        <p:spPr bwMode="auto">
          <a:xfrm>
            <a:off x="5398604" y="4643627"/>
            <a:ext cx="3377241" cy="1799177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4989521"/>
              <a:gd name="connsiteY0" fmla="*/ 0 h 2964073"/>
              <a:gd name="connsiteX1" fmla="*/ 303828 w 4989521"/>
              <a:gd name="connsiteY1" fmla="*/ 2931715 h 2964073"/>
              <a:gd name="connsiteX2" fmla="*/ 2986417 w 4989521"/>
              <a:gd name="connsiteY2" fmla="*/ 1644220 h 2964073"/>
              <a:gd name="connsiteX3" fmla="*/ 3666358 w 4989521"/>
              <a:gd name="connsiteY3" fmla="*/ 2901183 h 2964073"/>
              <a:gd name="connsiteX4" fmla="*/ 4989521 w 4989521"/>
              <a:gd name="connsiteY4" fmla="*/ 1750690 h 296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89521" h="2964073">
                <a:moveTo>
                  <a:pt x="62908" y="0"/>
                </a:moveTo>
                <a:cubicBezTo>
                  <a:pt x="61185" y="912958"/>
                  <a:pt x="-183423" y="2657678"/>
                  <a:pt x="303828" y="2931715"/>
                </a:cubicBezTo>
                <a:cubicBezTo>
                  <a:pt x="791079" y="3205752"/>
                  <a:pt x="2425995" y="1649309"/>
                  <a:pt x="2986417" y="1644220"/>
                </a:cubicBezTo>
                <a:cubicBezTo>
                  <a:pt x="3546839" y="1639131"/>
                  <a:pt x="3346950" y="2898580"/>
                  <a:pt x="3666358" y="2901183"/>
                </a:cubicBezTo>
                <a:cubicBezTo>
                  <a:pt x="3931623" y="2917798"/>
                  <a:pt x="4745544" y="1734075"/>
                  <a:pt x="4989521" y="1750690"/>
                </a:cubicBezTo>
              </a:path>
            </a:pathLst>
          </a:cu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6" name="Freeform 65"/>
          <p:cNvSpPr/>
          <p:nvPr/>
        </p:nvSpPr>
        <p:spPr bwMode="auto">
          <a:xfrm>
            <a:off x="5403327" y="4202377"/>
            <a:ext cx="3427985" cy="139293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1467419 h 3472730"/>
              <a:gd name="connsiteX1" fmla="*/ 1106905 w 5053263"/>
              <a:gd name="connsiteY1" fmla="*/ 3440597 h 3472730"/>
              <a:gd name="connsiteX2" fmla="*/ 3936442 w 5053263"/>
              <a:gd name="connsiteY2" fmla="*/ 155 h 3472730"/>
              <a:gd name="connsiteX3" fmla="*/ 5053263 w 5053263"/>
              <a:gd name="connsiteY3" fmla="*/ 3312261 h 3472730"/>
              <a:gd name="connsiteX0" fmla="*/ 0 w 5124317"/>
              <a:gd name="connsiteY0" fmla="*/ 560667 h 3443828"/>
              <a:gd name="connsiteX1" fmla="*/ 1177959 w 5124317"/>
              <a:gd name="connsiteY1" fmla="*/ 3440597 h 3443828"/>
              <a:gd name="connsiteX2" fmla="*/ 4007496 w 5124317"/>
              <a:gd name="connsiteY2" fmla="*/ 155 h 3443828"/>
              <a:gd name="connsiteX3" fmla="*/ 5124317 w 5124317"/>
              <a:gd name="connsiteY3" fmla="*/ 3312261 h 3443828"/>
              <a:gd name="connsiteX0" fmla="*/ 0 w 5124317"/>
              <a:gd name="connsiteY0" fmla="*/ 565262 h 3316857"/>
              <a:gd name="connsiteX1" fmla="*/ 1320065 w 5124317"/>
              <a:gd name="connsiteY1" fmla="*/ 2538440 h 3316857"/>
              <a:gd name="connsiteX2" fmla="*/ 4007496 w 5124317"/>
              <a:gd name="connsiteY2" fmla="*/ 4750 h 3316857"/>
              <a:gd name="connsiteX3" fmla="*/ 5124317 w 5124317"/>
              <a:gd name="connsiteY3" fmla="*/ 3316856 h 3316857"/>
              <a:gd name="connsiteX0" fmla="*/ 0 w 5061036"/>
              <a:gd name="connsiteY0" fmla="*/ 560795 h 2539789"/>
              <a:gd name="connsiteX1" fmla="*/ 1320065 w 5061036"/>
              <a:gd name="connsiteY1" fmla="*/ 2533973 h 2539789"/>
              <a:gd name="connsiteX2" fmla="*/ 4007496 w 5061036"/>
              <a:gd name="connsiteY2" fmla="*/ 283 h 2539789"/>
              <a:gd name="connsiteX3" fmla="*/ 5061036 w 5061036"/>
              <a:gd name="connsiteY3" fmla="*/ 2400607 h 2539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1036" h="2539789">
                <a:moveTo>
                  <a:pt x="0" y="560795"/>
                </a:moveTo>
                <a:cubicBezTo>
                  <a:pt x="235284" y="1579468"/>
                  <a:pt x="652149" y="2627392"/>
                  <a:pt x="1320065" y="2533973"/>
                </a:cubicBezTo>
                <a:cubicBezTo>
                  <a:pt x="1987981" y="2440554"/>
                  <a:pt x="3384001" y="22511"/>
                  <a:pt x="4007496" y="283"/>
                </a:cubicBezTo>
                <a:cubicBezTo>
                  <a:pt x="4630991" y="-21945"/>
                  <a:pt x="4772278" y="1274986"/>
                  <a:pt x="5061036" y="2400607"/>
                </a:cubicBezTo>
              </a:path>
            </a:pathLst>
          </a:cu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36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8" name="Text Box 3"/>
          <p:cNvSpPr txBox="1">
            <a:spLocks noChangeArrowheads="1"/>
          </p:cNvSpPr>
          <p:nvPr/>
        </p:nvSpPr>
        <p:spPr bwMode="auto">
          <a:xfrm>
            <a:off x="685801" y="3875544"/>
            <a:ext cx="36576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For a recursive algorithm,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we must give our friend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a smaller </a:t>
            </a:r>
            <a:r>
              <a:rPr lang="en-US" altLang="en-US" sz="2400" i="0" dirty="0" err="1">
                <a:solidFill>
                  <a:srgbClr val="FFFFFF"/>
                </a:solidFill>
                <a:cs typeface="+mn-cs"/>
              </a:rPr>
              <a:t>subinstance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.</a:t>
            </a:r>
          </a:p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How can this instance be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made smaller?</a:t>
            </a:r>
          </a:p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Remove a node? and edge?  </a:t>
            </a:r>
          </a:p>
        </p:txBody>
      </p:sp>
      <p:sp>
        <p:nvSpPr>
          <p:cNvPr id="70" name="Rectangle 2"/>
          <p:cNvSpPr>
            <a:spLocks noGrp="1" noChangeArrowheads="1"/>
          </p:cNvSpPr>
          <p:nvPr>
            <p:ph type="title"/>
          </p:nvPr>
        </p:nvSpPr>
        <p:spPr>
          <a:xfrm>
            <a:off x="990600" y="-76200"/>
            <a:ext cx="6781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sz="3600" dirty="0"/>
              <a:t>Recursive Back Tracking</a:t>
            </a:r>
            <a:br>
              <a:rPr lang="en-US" sz="3600" dirty="0"/>
            </a:br>
            <a:r>
              <a:rPr lang="en-US" sz="3600" dirty="0"/>
              <a:t>Bellman Ford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5486400" y="1066800"/>
            <a:ext cx="2647669" cy="1938041"/>
            <a:chOff x="6418631" y="1087695"/>
            <a:chExt cx="2647669" cy="1938041"/>
          </a:xfrm>
        </p:grpSpPr>
        <p:sp>
          <p:nvSpPr>
            <p:cNvPr id="71" name="Rectangle 70"/>
            <p:cNvSpPr/>
            <p:nvPr/>
          </p:nvSpPr>
          <p:spPr>
            <a:xfrm>
              <a:off x="7227335" y="1087695"/>
              <a:ext cx="183896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2400" i="0" dirty="0">
                  <a:solidFill>
                    <a:srgbClr val="FFFFFF"/>
                  </a:solidFill>
                  <a:cs typeface="+mn-cs"/>
                </a:rPr>
                <a:t>with </a:t>
              </a:r>
              <a:r>
                <a:rPr lang="en-US" altLang="en-US" sz="2400" i="0" dirty="0">
                  <a:solidFill>
                    <a:srgbClr val="FF9900"/>
                  </a:solidFill>
                  <a:latin typeface="Times New Roman"/>
                  <a:cs typeface="Times New Roman"/>
                </a:rPr>
                <a:t>≤</a:t>
              </a:r>
              <a:r>
                <a:rPr lang="en-US" altLang="en-US" sz="2400" dirty="0">
                  <a:solidFill>
                    <a:srgbClr val="FF9900"/>
                  </a:solidFill>
                  <a:cs typeface="+mn-cs"/>
                </a:rPr>
                <a:t>l</a:t>
              </a:r>
              <a:r>
                <a:rPr lang="en-US" altLang="en-US" sz="2400" i="0" dirty="0">
                  <a:solidFill>
                    <a:srgbClr val="FF9900"/>
                  </a:solidFill>
                  <a:cs typeface="+mn-cs"/>
                </a:rPr>
                <a:t> </a:t>
              </a:r>
              <a:r>
                <a:rPr lang="en-US" altLang="en-US" sz="2400" i="0" dirty="0">
                  <a:solidFill>
                    <a:srgbClr val="FFFFFF"/>
                  </a:solidFill>
                  <a:cs typeface="+mn-cs"/>
                </a:rPr>
                <a:t>edges</a:t>
              </a:r>
              <a:endParaRPr lang="en-US" sz="2400" i="0" dirty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6450144" y="1808321"/>
              <a:ext cx="179728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en-US" sz="2400" i="0" dirty="0">
                  <a:solidFill>
                    <a:srgbClr val="FFFFFF"/>
                  </a:solidFill>
                  <a:cs typeface="+mn-cs"/>
                </a:rPr>
                <a:t>and integer </a:t>
              </a:r>
              <a:r>
                <a:rPr lang="en-US" altLang="en-US" sz="2400" dirty="0">
                  <a:solidFill>
                    <a:srgbClr val="FF9900"/>
                  </a:solidFill>
                  <a:cs typeface="+mn-cs"/>
                </a:rPr>
                <a:t>l</a:t>
              </a:r>
              <a:r>
                <a:rPr lang="en-US" altLang="en-US" sz="2400" i="0" dirty="0">
                  <a:solidFill>
                    <a:srgbClr val="FFFFFF"/>
                  </a:solidFill>
                  <a:cs typeface="+mn-cs"/>
                </a:rPr>
                <a:t>.</a:t>
              </a: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6418631" y="2564071"/>
              <a:ext cx="260039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altLang="en-US" sz="2400" i="0" dirty="0">
                  <a:solidFill>
                    <a:srgbClr val="FFFFFF"/>
                  </a:solidFill>
                  <a:cs typeface="+mn-cs"/>
                </a:rPr>
                <a:t>with at most </a:t>
              </a:r>
              <a:r>
                <a:rPr lang="en-US" altLang="en-US" sz="2400" dirty="0">
                  <a:solidFill>
                    <a:srgbClr val="FF9900"/>
                  </a:solidFill>
                  <a:cs typeface="+mn-cs"/>
                </a:rPr>
                <a:t>l </a:t>
              </a:r>
              <a:r>
                <a:rPr lang="en-US" altLang="en-US" sz="2400" i="0" dirty="0">
                  <a:solidFill>
                    <a:srgbClr val="FFFFFF"/>
                  </a:solidFill>
                  <a:cs typeface="+mn-cs"/>
                </a:rPr>
                <a:t>edge.</a:t>
              </a:r>
            </a:p>
          </p:txBody>
        </p:sp>
      </p:grpSp>
      <p:sp>
        <p:nvSpPr>
          <p:cNvPr id="75" name="Rectangle 74"/>
          <p:cNvSpPr/>
          <p:nvPr/>
        </p:nvSpPr>
        <p:spPr>
          <a:xfrm>
            <a:off x="8229600" y="3820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  <a:cs typeface="+mn-cs"/>
              </a:rPr>
              <a:t>l=3</a:t>
            </a:r>
            <a:endParaRPr lang="en-US" altLang="en-US" i="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  <a:cs typeface="+mn-cs"/>
              </a:rPr>
              <a:t>l=4</a:t>
            </a:r>
            <a:endParaRPr lang="en-US" altLang="en-US" i="0" dirty="0">
              <a:solidFill>
                <a:srgbClr val="FFFFFF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435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 animBg="1"/>
      <p:bldP spid="75" grpId="0"/>
      <p:bldP spid="76" grpId="0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3"/>
          <p:cNvSpPr>
            <a:spLocks noChangeArrowheads="1"/>
          </p:cNvSpPr>
          <p:nvPr/>
        </p:nvSpPr>
        <p:spPr bwMode="auto">
          <a:xfrm>
            <a:off x="6732962" y="395620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8" name="Oval 4"/>
          <p:cNvSpPr>
            <a:spLocks noChangeArrowheads="1"/>
          </p:cNvSpPr>
          <p:nvPr/>
        </p:nvSpPr>
        <p:spPr bwMode="auto">
          <a:xfrm>
            <a:off x="6114036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" name="Oval 6"/>
          <p:cNvSpPr>
            <a:spLocks noChangeArrowheads="1"/>
          </p:cNvSpPr>
          <p:nvPr/>
        </p:nvSpPr>
        <p:spPr bwMode="auto">
          <a:xfrm>
            <a:off x="7970817" y="423372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6681384" y="3678689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b</a:t>
            </a:r>
          </a:p>
        </p:txBody>
      </p:sp>
      <p:sp>
        <p:nvSpPr>
          <p:cNvPr id="11" name="Text Box 18"/>
          <p:cNvSpPr txBox="1">
            <a:spLocks noChangeArrowheads="1"/>
          </p:cNvSpPr>
          <p:nvPr/>
        </p:nvSpPr>
        <p:spPr bwMode="auto">
          <a:xfrm>
            <a:off x="5907727" y="5426666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d</a:t>
            </a:r>
          </a:p>
        </p:txBody>
      </p:sp>
      <p:sp>
        <p:nvSpPr>
          <p:cNvPr id="12" name="Text Box 28"/>
          <p:cNvSpPr txBox="1">
            <a:spLocks noChangeArrowheads="1"/>
          </p:cNvSpPr>
          <p:nvPr/>
        </p:nvSpPr>
        <p:spPr bwMode="auto">
          <a:xfrm>
            <a:off x="8022393" y="4062204"/>
            <a:ext cx="320922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c</a:t>
            </a:r>
          </a:p>
        </p:txBody>
      </p:sp>
      <p:sp>
        <p:nvSpPr>
          <p:cNvPr id="13" name="Line 31"/>
          <p:cNvSpPr>
            <a:spLocks noChangeShapeType="1"/>
          </p:cNvSpPr>
          <p:nvPr/>
        </p:nvSpPr>
        <p:spPr bwMode="auto">
          <a:xfrm flipH="1">
            <a:off x="5443531" y="4002459"/>
            <a:ext cx="1341007" cy="4625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4" name="Line 33"/>
          <p:cNvSpPr>
            <a:spLocks noChangeShapeType="1"/>
          </p:cNvSpPr>
          <p:nvPr/>
        </p:nvSpPr>
        <p:spPr bwMode="auto">
          <a:xfrm flipH="1">
            <a:off x="6165614" y="3999569"/>
            <a:ext cx="617852" cy="157549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5" name="Line 34"/>
          <p:cNvSpPr>
            <a:spLocks noChangeShapeType="1"/>
          </p:cNvSpPr>
          <p:nvPr/>
        </p:nvSpPr>
        <p:spPr bwMode="auto">
          <a:xfrm>
            <a:off x="6784540" y="4002459"/>
            <a:ext cx="722081" cy="157260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6" name="Line 35"/>
          <p:cNvSpPr>
            <a:spLocks noChangeShapeType="1"/>
          </p:cNvSpPr>
          <p:nvPr/>
        </p:nvSpPr>
        <p:spPr bwMode="auto">
          <a:xfrm>
            <a:off x="6784540" y="4002459"/>
            <a:ext cx="1186276" cy="2775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7" name="Line 36"/>
          <p:cNvSpPr>
            <a:spLocks noChangeShapeType="1"/>
          </p:cNvSpPr>
          <p:nvPr/>
        </p:nvSpPr>
        <p:spPr bwMode="auto">
          <a:xfrm flipH="1">
            <a:off x="7558199" y="4279978"/>
            <a:ext cx="464196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8" name="Line 39"/>
          <p:cNvSpPr>
            <a:spLocks noChangeShapeType="1"/>
          </p:cNvSpPr>
          <p:nvPr/>
        </p:nvSpPr>
        <p:spPr bwMode="auto">
          <a:xfrm>
            <a:off x="8073971" y="4279978"/>
            <a:ext cx="722081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9" name="Line 44"/>
          <p:cNvSpPr>
            <a:spLocks noChangeShapeType="1"/>
          </p:cNvSpPr>
          <p:nvPr/>
        </p:nvSpPr>
        <p:spPr bwMode="auto">
          <a:xfrm>
            <a:off x="5391955" y="4511244"/>
            <a:ext cx="722081" cy="106381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0" name="Line 45"/>
          <p:cNvSpPr>
            <a:spLocks noChangeShapeType="1"/>
          </p:cNvSpPr>
          <p:nvPr/>
        </p:nvSpPr>
        <p:spPr bwMode="auto">
          <a:xfrm>
            <a:off x="5391955" y="4511244"/>
            <a:ext cx="206309" cy="18501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1" name="Oval 68"/>
          <p:cNvSpPr>
            <a:spLocks noChangeArrowheads="1"/>
          </p:cNvSpPr>
          <p:nvPr/>
        </p:nvSpPr>
        <p:spPr bwMode="auto">
          <a:xfrm>
            <a:off x="5347900" y="443415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2" name="Text Box 69"/>
          <p:cNvSpPr txBox="1">
            <a:spLocks noChangeArrowheads="1"/>
          </p:cNvSpPr>
          <p:nvPr/>
        </p:nvSpPr>
        <p:spPr bwMode="auto">
          <a:xfrm>
            <a:off x="5159857" y="4202889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u</a:t>
            </a:r>
          </a:p>
        </p:txBody>
      </p:sp>
      <p:sp>
        <p:nvSpPr>
          <p:cNvPr id="23" name="Oval 70"/>
          <p:cNvSpPr>
            <a:spLocks noChangeArrowheads="1"/>
          </p:cNvSpPr>
          <p:nvPr/>
        </p:nvSpPr>
        <p:spPr bwMode="auto">
          <a:xfrm>
            <a:off x="7488355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4" name="Text Box 71"/>
          <p:cNvSpPr txBox="1">
            <a:spLocks noChangeArrowheads="1"/>
          </p:cNvSpPr>
          <p:nvPr/>
        </p:nvSpPr>
        <p:spPr bwMode="auto">
          <a:xfrm>
            <a:off x="7197158" y="5343796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k</a:t>
            </a:r>
          </a:p>
        </p:txBody>
      </p:sp>
      <p:sp>
        <p:nvSpPr>
          <p:cNvPr id="25" name="Oval 72"/>
          <p:cNvSpPr>
            <a:spLocks noChangeArrowheads="1"/>
          </p:cNvSpPr>
          <p:nvPr/>
        </p:nvSpPr>
        <p:spPr bwMode="auto">
          <a:xfrm>
            <a:off x="5546687" y="6361363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6" name="Text Box 73"/>
          <p:cNvSpPr txBox="1">
            <a:spLocks noChangeArrowheads="1"/>
          </p:cNvSpPr>
          <p:nvPr/>
        </p:nvSpPr>
        <p:spPr bwMode="auto">
          <a:xfrm>
            <a:off x="5358646" y="6130097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g</a:t>
            </a:r>
          </a:p>
        </p:txBody>
      </p:sp>
      <p:sp>
        <p:nvSpPr>
          <p:cNvPr id="31" name="Oval 78"/>
          <p:cNvSpPr>
            <a:spLocks noChangeArrowheads="1"/>
          </p:cNvSpPr>
          <p:nvPr/>
        </p:nvSpPr>
        <p:spPr bwMode="auto">
          <a:xfrm>
            <a:off x="7867662" y="6376779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2" name="Text Box 79"/>
          <p:cNvSpPr txBox="1">
            <a:spLocks noChangeArrowheads="1"/>
          </p:cNvSpPr>
          <p:nvPr/>
        </p:nvSpPr>
        <p:spPr bwMode="auto">
          <a:xfrm>
            <a:off x="7609775" y="6145513"/>
            <a:ext cx="269626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 err="1">
                <a:solidFill>
                  <a:srgbClr val="FFFFFF"/>
                </a:solidFill>
                <a:cs typeface="+mn-cs"/>
              </a:rPr>
              <a:t>i</a:t>
            </a:r>
            <a:endParaRPr lang="en-US" altLang="en-US" sz="240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3" name="Oval 80"/>
          <p:cNvSpPr>
            <a:spLocks noChangeArrowheads="1"/>
          </p:cNvSpPr>
          <p:nvPr/>
        </p:nvSpPr>
        <p:spPr bwMode="auto">
          <a:xfrm>
            <a:off x="8796052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4" name="Text Box 81"/>
          <p:cNvSpPr txBox="1">
            <a:spLocks noChangeArrowheads="1"/>
          </p:cNvSpPr>
          <p:nvPr/>
        </p:nvSpPr>
        <p:spPr bwMode="auto">
          <a:xfrm>
            <a:off x="8865896" y="5380413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v</a:t>
            </a:r>
          </a:p>
        </p:txBody>
      </p:sp>
      <p:sp>
        <p:nvSpPr>
          <p:cNvPr id="35" name="Line 82"/>
          <p:cNvSpPr>
            <a:spLocks noChangeShapeType="1"/>
          </p:cNvSpPr>
          <p:nvPr/>
        </p:nvSpPr>
        <p:spPr bwMode="auto">
          <a:xfrm flipV="1">
            <a:off x="7919239" y="4372483"/>
            <a:ext cx="103154" cy="20351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" name="Line 83"/>
          <p:cNvSpPr>
            <a:spLocks noChangeShapeType="1"/>
          </p:cNvSpPr>
          <p:nvPr/>
        </p:nvSpPr>
        <p:spPr bwMode="auto">
          <a:xfrm flipV="1">
            <a:off x="5598264" y="5667567"/>
            <a:ext cx="1856781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7" name="Line 85"/>
          <p:cNvSpPr>
            <a:spLocks noChangeShapeType="1"/>
          </p:cNvSpPr>
          <p:nvPr/>
        </p:nvSpPr>
        <p:spPr bwMode="auto">
          <a:xfrm>
            <a:off x="7558199" y="5621315"/>
            <a:ext cx="309463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8" name="Line 86"/>
          <p:cNvSpPr>
            <a:spLocks noChangeShapeType="1"/>
          </p:cNvSpPr>
          <p:nvPr/>
        </p:nvSpPr>
        <p:spPr bwMode="auto">
          <a:xfrm flipV="1">
            <a:off x="7919239" y="5621315"/>
            <a:ext cx="928390" cy="78630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9" name="Oval 87"/>
          <p:cNvSpPr>
            <a:spLocks noChangeArrowheads="1"/>
          </p:cNvSpPr>
          <p:nvPr/>
        </p:nvSpPr>
        <p:spPr bwMode="auto">
          <a:xfrm>
            <a:off x="6869429" y="645386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0" name="Text Box 88"/>
          <p:cNvSpPr txBox="1">
            <a:spLocks noChangeArrowheads="1"/>
          </p:cNvSpPr>
          <p:nvPr/>
        </p:nvSpPr>
        <p:spPr bwMode="auto">
          <a:xfrm>
            <a:off x="6629809" y="6407614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h</a:t>
            </a:r>
          </a:p>
        </p:txBody>
      </p:sp>
      <p:sp>
        <p:nvSpPr>
          <p:cNvPr id="41" name="Line 89"/>
          <p:cNvSpPr>
            <a:spLocks noChangeShapeType="1"/>
          </p:cNvSpPr>
          <p:nvPr/>
        </p:nvSpPr>
        <p:spPr bwMode="auto">
          <a:xfrm>
            <a:off x="5598264" y="6407614"/>
            <a:ext cx="1289431" cy="9250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2" name="Line 90"/>
          <p:cNvSpPr>
            <a:spLocks noChangeShapeType="1"/>
          </p:cNvSpPr>
          <p:nvPr/>
        </p:nvSpPr>
        <p:spPr bwMode="auto">
          <a:xfrm flipV="1">
            <a:off x="6939273" y="5667567"/>
            <a:ext cx="567350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3" name="Line 91"/>
          <p:cNvSpPr>
            <a:spLocks noChangeShapeType="1"/>
          </p:cNvSpPr>
          <p:nvPr/>
        </p:nvSpPr>
        <p:spPr bwMode="auto">
          <a:xfrm flipH="1" flipV="1">
            <a:off x="6217190" y="5667567"/>
            <a:ext cx="670504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4" name="Line 92"/>
          <p:cNvSpPr>
            <a:spLocks noChangeShapeType="1"/>
          </p:cNvSpPr>
          <p:nvPr/>
        </p:nvSpPr>
        <p:spPr bwMode="auto">
          <a:xfrm flipV="1">
            <a:off x="6939273" y="6453868"/>
            <a:ext cx="928390" cy="46254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5" name="Text Box 93"/>
          <p:cNvSpPr txBox="1">
            <a:spLocks noChangeArrowheads="1"/>
          </p:cNvSpPr>
          <p:nvPr/>
        </p:nvSpPr>
        <p:spPr bwMode="auto">
          <a:xfrm>
            <a:off x="6329718" y="4788761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40</a:t>
            </a:r>
          </a:p>
        </p:txBody>
      </p:sp>
      <p:sp>
        <p:nvSpPr>
          <p:cNvPr id="46" name="Text Box 94"/>
          <p:cNvSpPr txBox="1">
            <a:spLocks noChangeArrowheads="1"/>
          </p:cNvSpPr>
          <p:nvPr/>
        </p:nvSpPr>
        <p:spPr bwMode="auto">
          <a:xfrm>
            <a:off x="5751275" y="3996678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</a:t>
            </a:r>
          </a:p>
        </p:txBody>
      </p:sp>
      <p:sp>
        <p:nvSpPr>
          <p:cNvPr id="47" name="Text Box 95"/>
          <p:cNvSpPr txBox="1">
            <a:spLocks noChangeArrowheads="1"/>
          </p:cNvSpPr>
          <p:nvPr/>
        </p:nvSpPr>
        <p:spPr bwMode="auto">
          <a:xfrm>
            <a:off x="7131316" y="3857920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10</a:t>
            </a:r>
          </a:p>
        </p:txBody>
      </p:sp>
      <p:sp>
        <p:nvSpPr>
          <p:cNvPr id="48" name="Text Box 96"/>
          <p:cNvSpPr txBox="1">
            <a:spLocks noChangeArrowheads="1"/>
          </p:cNvSpPr>
          <p:nvPr/>
        </p:nvSpPr>
        <p:spPr bwMode="auto">
          <a:xfrm>
            <a:off x="5183923" y="5291762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5818243" y="5945086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15</a:t>
            </a:r>
          </a:p>
        </p:txBody>
      </p:sp>
      <p:sp>
        <p:nvSpPr>
          <p:cNvPr id="50" name="Text Box 98"/>
          <p:cNvSpPr txBox="1">
            <a:spLocks noChangeArrowheads="1"/>
          </p:cNvSpPr>
          <p:nvPr/>
        </p:nvSpPr>
        <p:spPr bwMode="auto">
          <a:xfrm>
            <a:off x="5932503" y="6355580"/>
            <a:ext cx="56938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181</a:t>
            </a:r>
          </a:p>
        </p:txBody>
      </p:sp>
      <p:sp>
        <p:nvSpPr>
          <p:cNvPr id="51" name="Text Box 100"/>
          <p:cNvSpPr txBox="1">
            <a:spLocks noChangeArrowheads="1"/>
          </p:cNvSpPr>
          <p:nvPr/>
        </p:nvSpPr>
        <p:spPr bwMode="auto">
          <a:xfrm>
            <a:off x="7588714" y="575429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52" name="Text Box 101"/>
          <p:cNvSpPr txBox="1">
            <a:spLocks noChangeArrowheads="1"/>
          </p:cNvSpPr>
          <p:nvPr/>
        </p:nvSpPr>
        <p:spPr bwMode="auto">
          <a:xfrm>
            <a:off x="7195437" y="64018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6</a:t>
            </a:r>
          </a:p>
        </p:txBody>
      </p:sp>
      <p:sp>
        <p:nvSpPr>
          <p:cNvPr id="53" name="Text Box 102"/>
          <p:cNvSpPr txBox="1">
            <a:spLocks noChangeArrowheads="1"/>
          </p:cNvSpPr>
          <p:nvPr/>
        </p:nvSpPr>
        <p:spPr bwMode="auto">
          <a:xfrm>
            <a:off x="8278561" y="589305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8</a:t>
            </a:r>
          </a:p>
        </p:txBody>
      </p:sp>
      <p:sp>
        <p:nvSpPr>
          <p:cNvPr id="54" name="Text Box 103"/>
          <p:cNvSpPr txBox="1">
            <a:spLocks noChangeArrowheads="1"/>
          </p:cNvSpPr>
          <p:nvPr/>
        </p:nvSpPr>
        <p:spPr bwMode="auto">
          <a:xfrm>
            <a:off x="7865941" y="5199255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1</a:t>
            </a:r>
          </a:p>
        </p:txBody>
      </p:sp>
      <p:sp>
        <p:nvSpPr>
          <p:cNvPr id="55" name="Text Box 104"/>
          <p:cNvSpPr txBox="1">
            <a:spLocks noChangeArrowheads="1"/>
          </p:cNvSpPr>
          <p:nvPr/>
        </p:nvSpPr>
        <p:spPr bwMode="auto">
          <a:xfrm>
            <a:off x="8330135" y="4736726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56" name="Text Box 105"/>
          <p:cNvSpPr txBox="1">
            <a:spLocks noChangeArrowheads="1"/>
          </p:cNvSpPr>
          <p:nvPr/>
        </p:nvSpPr>
        <p:spPr bwMode="auto">
          <a:xfrm>
            <a:off x="6976586" y="4597968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30</a:t>
            </a:r>
          </a:p>
        </p:txBody>
      </p:sp>
      <p:sp>
        <p:nvSpPr>
          <p:cNvPr id="57" name="Text Box 106"/>
          <p:cNvSpPr txBox="1">
            <a:spLocks noChangeArrowheads="1"/>
          </p:cNvSpPr>
          <p:nvPr/>
        </p:nvSpPr>
        <p:spPr bwMode="auto">
          <a:xfrm>
            <a:off x="7504898" y="48292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3</a:t>
            </a:r>
          </a:p>
        </p:txBody>
      </p:sp>
      <p:sp>
        <p:nvSpPr>
          <p:cNvPr id="59" name="Text Box 122"/>
          <p:cNvSpPr txBox="1">
            <a:spLocks noChangeArrowheads="1"/>
          </p:cNvSpPr>
          <p:nvPr/>
        </p:nvSpPr>
        <p:spPr bwMode="auto">
          <a:xfrm>
            <a:off x="5659215" y="4788761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25</a:t>
            </a:r>
          </a:p>
        </p:txBody>
      </p:sp>
      <p:sp>
        <p:nvSpPr>
          <p:cNvPr id="60" name="Text Box 123"/>
          <p:cNvSpPr txBox="1">
            <a:spLocks noChangeArrowheads="1"/>
          </p:cNvSpPr>
          <p:nvPr/>
        </p:nvSpPr>
        <p:spPr bwMode="auto">
          <a:xfrm>
            <a:off x="7176097" y="5939303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</a:t>
            </a:r>
          </a:p>
        </p:txBody>
      </p:sp>
      <p:sp>
        <p:nvSpPr>
          <p:cNvPr id="61" name="Text Box 124"/>
          <p:cNvSpPr txBox="1">
            <a:spLocks noChangeArrowheads="1"/>
          </p:cNvSpPr>
          <p:nvPr/>
        </p:nvSpPr>
        <p:spPr bwMode="auto">
          <a:xfrm>
            <a:off x="6647428" y="608384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62" name="Line 125"/>
          <p:cNvSpPr>
            <a:spLocks noChangeShapeType="1"/>
          </p:cNvSpPr>
          <p:nvPr/>
        </p:nvSpPr>
        <p:spPr bwMode="auto">
          <a:xfrm flipV="1">
            <a:off x="6165614" y="4326232"/>
            <a:ext cx="1805203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3" name="Text Box 126"/>
          <p:cNvSpPr txBox="1">
            <a:spLocks noChangeArrowheads="1"/>
          </p:cNvSpPr>
          <p:nvPr/>
        </p:nvSpPr>
        <p:spPr bwMode="auto">
          <a:xfrm>
            <a:off x="6628088" y="512120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3</a:t>
            </a:r>
          </a:p>
        </p:txBody>
      </p:sp>
      <p:sp>
        <p:nvSpPr>
          <p:cNvPr id="65" name="Freeform 64"/>
          <p:cNvSpPr/>
          <p:nvPr/>
        </p:nvSpPr>
        <p:spPr bwMode="auto">
          <a:xfrm>
            <a:off x="5406782" y="4643628"/>
            <a:ext cx="1880492" cy="180372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579202"/>
              <a:gd name="connsiteY0" fmla="*/ 0 h 2964518"/>
              <a:gd name="connsiteX1" fmla="*/ 303828 w 3579202"/>
              <a:gd name="connsiteY1" fmla="*/ 2931715 h 2964518"/>
              <a:gd name="connsiteX2" fmla="*/ 2986417 w 3579202"/>
              <a:gd name="connsiteY2" fmla="*/ 1644220 h 2964518"/>
              <a:gd name="connsiteX3" fmla="*/ 3579202 w 3579202"/>
              <a:gd name="connsiteY3" fmla="*/ 2755399 h 2964518"/>
              <a:gd name="connsiteX0" fmla="*/ 62908 w 2986418"/>
              <a:gd name="connsiteY0" fmla="*/ 0 h 2964518"/>
              <a:gd name="connsiteX1" fmla="*/ 303828 w 2986418"/>
              <a:gd name="connsiteY1" fmla="*/ 2931715 h 2964518"/>
              <a:gd name="connsiteX2" fmla="*/ 2986417 w 2986418"/>
              <a:gd name="connsiteY2" fmla="*/ 1644220 h 2964518"/>
              <a:gd name="connsiteX0" fmla="*/ 50826 w 2778231"/>
              <a:gd name="connsiteY0" fmla="*/ 0 h 2971571"/>
              <a:gd name="connsiteX1" fmla="*/ 291746 w 2778231"/>
              <a:gd name="connsiteY1" fmla="*/ 2931715 h 2971571"/>
              <a:gd name="connsiteX2" fmla="*/ 2778231 w 2778231"/>
              <a:gd name="connsiteY2" fmla="*/ 1765707 h 297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8231" h="2971571">
                <a:moveTo>
                  <a:pt x="50826" y="0"/>
                </a:moveTo>
                <a:cubicBezTo>
                  <a:pt x="49103" y="912958"/>
                  <a:pt x="-162821" y="2637431"/>
                  <a:pt x="291746" y="2931715"/>
                </a:cubicBezTo>
                <a:cubicBezTo>
                  <a:pt x="746313" y="3225999"/>
                  <a:pt x="2232335" y="1795093"/>
                  <a:pt x="2778231" y="176570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70" name="Rectangle 2"/>
          <p:cNvSpPr>
            <a:spLocks noGrp="1" noChangeArrowheads="1"/>
          </p:cNvSpPr>
          <p:nvPr>
            <p:ph type="title"/>
          </p:nvPr>
        </p:nvSpPr>
        <p:spPr>
          <a:xfrm>
            <a:off x="990600" y="-81915"/>
            <a:ext cx="6781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sz="3600" dirty="0"/>
              <a:t>Recursive Back Tracking</a:t>
            </a:r>
            <a:br>
              <a:rPr lang="en-US" sz="3600" dirty="0"/>
            </a:br>
            <a:r>
              <a:rPr lang="en-US" sz="3600" dirty="0"/>
              <a:t>Bellman Ford</a:t>
            </a:r>
          </a:p>
        </p:txBody>
      </p:sp>
      <p:sp>
        <p:nvSpPr>
          <p:cNvPr id="76" name="Rectangle 75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  <a:cs typeface="+mn-cs"/>
              </a:rPr>
              <a:t>l=4</a:t>
            </a:r>
            <a:endParaRPr lang="en-US" altLang="en-US" i="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9" name="Text Box 33"/>
          <p:cNvSpPr txBox="1">
            <a:spLocks noChangeArrowheads="1"/>
          </p:cNvSpPr>
          <p:nvPr/>
        </p:nvSpPr>
        <p:spPr bwMode="auto">
          <a:xfrm>
            <a:off x="76200" y="932557"/>
            <a:ext cx="8991600" cy="6001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Consider 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your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instance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I = </a:t>
            </a:r>
            <a:r>
              <a:rPr lang="en-US" altLang="en-US" sz="2400" dirty="0">
                <a:solidFill>
                  <a:srgbClr val="FF9900"/>
                </a:solidFill>
                <a:cs typeface="+mn-cs"/>
                <a:sym typeface="Symbol"/>
              </a:rPr>
              <a:t>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  <a:sym typeface="Symbol"/>
              </a:rPr>
              <a:t>u,v,l</a:t>
            </a:r>
            <a:r>
              <a:rPr lang="en-US" altLang="en-US" sz="2400" dirty="0">
                <a:solidFill>
                  <a:srgbClr val="FF9900"/>
                </a:solidFill>
                <a:cs typeface="+mn-cs"/>
                <a:sym typeface="Symbol"/>
              </a:rPr>
              <a:t>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.</a:t>
            </a:r>
          </a:p>
          <a:p>
            <a:pPr marL="457200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Ask a little question (to the </a:t>
            </a:r>
            <a:r>
              <a:rPr lang="en-US" altLang="en-US" sz="2400" i="0" dirty="0">
                <a:solidFill>
                  <a:srgbClr val="00FFFF"/>
                </a:solidFill>
                <a:cs typeface="+mn-cs"/>
              </a:rPr>
              <a:t>little bird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) about its optimal solution.</a:t>
            </a:r>
          </a:p>
          <a:p>
            <a:pPr marL="1200150" lvl="1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“What node is in the middle of the path?”</a:t>
            </a:r>
          </a:p>
          <a:p>
            <a:pPr marL="1200150" lvl="1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She answers node </a:t>
            </a: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.</a:t>
            </a:r>
          </a:p>
          <a:p>
            <a:pPr marL="1200150" lvl="1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I ask one </a:t>
            </a:r>
            <a:r>
              <a:rPr lang="en-US" altLang="en-US" sz="2400" i="0" dirty="0">
                <a:solidFill>
                  <a:srgbClr val="CC00CC"/>
                </a:solidFill>
                <a:cs typeface="+mn-cs"/>
              </a:rPr>
              <a:t>friend </a:t>
            </a:r>
            <a:r>
              <a:rPr lang="en-US" altLang="en-US" sz="2400" dirty="0" err="1">
                <a:solidFill>
                  <a:srgbClr val="CC00CC"/>
                </a:solidFill>
                <a:cs typeface="+mn-cs"/>
              </a:rPr>
              <a:t>subI</a:t>
            </a:r>
            <a:r>
              <a:rPr lang="en-US" altLang="en-US" sz="2400" i="0" baseline="-25000" dirty="0">
                <a:solidFill>
                  <a:srgbClr val="CC00CC"/>
                </a:solidFill>
                <a:cs typeface="+mn-cs"/>
                <a:sym typeface="Symbol"/>
              </a:rPr>
              <a:t> </a:t>
            </a:r>
            <a:r>
              <a:rPr lang="en-US" altLang="en-US" sz="2400" dirty="0">
                <a:solidFill>
                  <a:srgbClr val="CC00CC"/>
                </a:solidFill>
                <a:cs typeface="+mn-cs"/>
              </a:rPr>
              <a:t>= </a:t>
            </a:r>
            <a:r>
              <a:rPr lang="en-US" altLang="en-US" sz="2400" dirty="0">
                <a:solidFill>
                  <a:srgbClr val="CC00CC"/>
                </a:solidFill>
                <a:cs typeface="+mn-cs"/>
                <a:sym typeface="Symbol"/>
              </a:rPr>
              <a:t>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  <a:sym typeface="Symbol"/>
              </a:rPr>
              <a:t>u,</a:t>
            </a:r>
            <a:r>
              <a:rPr lang="en-US" altLang="en-US" sz="2400" dirty="0" err="1">
                <a:solidFill>
                  <a:srgbClr val="00FFFF"/>
                </a:solidFill>
                <a:cs typeface="+mn-cs"/>
                <a:sym typeface="Symbol"/>
              </a:rPr>
              <a:t>k</a:t>
            </a:r>
            <a:r>
              <a:rPr lang="en-US" altLang="en-US" sz="2400" dirty="0">
                <a:solidFill>
                  <a:srgbClr val="FF9900"/>
                </a:solidFill>
                <a:cs typeface="+mn-cs"/>
                <a:sym typeface="Symbol"/>
              </a:rPr>
              <a:t>, </a:t>
            </a:r>
            <a:r>
              <a:rPr lang="en-US" altLang="en-US" sz="2400" baseline="30000" dirty="0">
                <a:solidFill>
                  <a:srgbClr val="FF9900"/>
                </a:solidFill>
                <a:cs typeface="+mn-cs"/>
                <a:sym typeface="Symbol"/>
              </a:rPr>
              <a:t>l</a:t>
            </a:r>
            <a:r>
              <a:rPr lang="en-US" altLang="en-US" sz="2400" dirty="0">
                <a:solidFill>
                  <a:srgbClr val="FF9900"/>
                </a:solidFill>
                <a:cs typeface="+mn-cs"/>
                <a:sym typeface="Symbol"/>
              </a:rPr>
              <a:t>/</a:t>
            </a:r>
            <a:r>
              <a:rPr lang="en-US" altLang="en-US" sz="2400" baseline="-25000" dirty="0">
                <a:solidFill>
                  <a:srgbClr val="CC00CC"/>
                </a:solidFill>
                <a:cs typeface="+mn-cs"/>
                <a:sym typeface="Symbol"/>
              </a:rPr>
              <a:t>2</a:t>
            </a:r>
            <a:r>
              <a:rPr lang="en-US" altLang="en-US" sz="2400" dirty="0">
                <a:solidFill>
                  <a:srgbClr val="CC00CC"/>
                </a:solidFill>
                <a:cs typeface="+mn-cs"/>
                <a:sym typeface="Symbol"/>
              </a:rPr>
              <a:t>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  <a:sym typeface="Symbol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  <a:sym typeface="Symbol"/>
              </a:rPr>
              <a:t>and another       </a:t>
            </a:r>
            <a:r>
              <a:rPr lang="en-US" altLang="en-US" sz="2400" dirty="0" err="1">
                <a:solidFill>
                  <a:srgbClr val="CC00CC"/>
                </a:solidFill>
                <a:cs typeface="+mn-cs"/>
              </a:rPr>
              <a:t>subI</a:t>
            </a:r>
            <a:r>
              <a:rPr lang="en-US" altLang="en-US" sz="2400" dirty="0">
                <a:solidFill>
                  <a:srgbClr val="CC00CC"/>
                </a:solidFill>
                <a:cs typeface="+mn-cs"/>
              </a:rPr>
              <a:t> = </a:t>
            </a:r>
            <a:r>
              <a:rPr lang="en-US" altLang="en-US" sz="2400" dirty="0">
                <a:solidFill>
                  <a:srgbClr val="CC00CC"/>
                </a:solidFill>
                <a:cs typeface="+mn-cs"/>
                <a:sym typeface="Symbol"/>
              </a:rPr>
              <a:t></a:t>
            </a:r>
            <a:r>
              <a:rPr lang="en-US" altLang="en-US" sz="2400" dirty="0" err="1">
                <a:solidFill>
                  <a:srgbClr val="00FFFF"/>
                </a:solidFill>
                <a:cs typeface="+mn-cs"/>
                <a:sym typeface="Symbol"/>
              </a:rPr>
              <a:t>k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  <a:sym typeface="Symbol"/>
              </a:rPr>
              <a:t>,v</a:t>
            </a:r>
            <a:r>
              <a:rPr lang="en-US" altLang="en-US" sz="2400" dirty="0">
                <a:solidFill>
                  <a:srgbClr val="FF9900"/>
                </a:solidFill>
                <a:cs typeface="+mn-cs"/>
                <a:sym typeface="Symbol"/>
              </a:rPr>
              <a:t>, </a:t>
            </a:r>
            <a:r>
              <a:rPr lang="en-US" altLang="en-US" sz="2400" baseline="30000" dirty="0">
                <a:solidFill>
                  <a:srgbClr val="FF9900"/>
                </a:solidFill>
                <a:cs typeface="+mn-cs"/>
                <a:sym typeface="Symbol"/>
              </a:rPr>
              <a:t>l</a:t>
            </a:r>
            <a:r>
              <a:rPr lang="en-US" altLang="en-US" sz="2400" dirty="0">
                <a:solidFill>
                  <a:srgbClr val="FF9900"/>
                </a:solidFill>
                <a:cs typeface="+mn-cs"/>
                <a:sym typeface="Symbol"/>
              </a:rPr>
              <a:t>/</a:t>
            </a:r>
            <a:r>
              <a:rPr lang="en-US" altLang="en-US" sz="2400" baseline="-25000" dirty="0">
                <a:solidFill>
                  <a:srgbClr val="CC00CC"/>
                </a:solidFill>
                <a:cs typeface="+mn-cs"/>
                <a:sym typeface="Symbol"/>
              </a:rPr>
              <a:t>2</a:t>
            </a:r>
            <a:r>
              <a:rPr lang="en-US" altLang="en-US" sz="2400" dirty="0">
                <a:solidFill>
                  <a:srgbClr val="CC00CC"/>
                </a:solidFill>
                <a:cs typeface="+mn-cs"/>
                <a:sym typeface="Symbol"/>
              </a:rPr>
              <a:t></a:t>
            </a:r>
            <a:endParaRPr lang="en-US" altLang="en-US" sz="2400" dirty="0">
              <a:solidFill>
                <a:srgbClr val="FF9900"/>
              </a:solidFill>
              <a:cs typeface="+mn-cs"/>
              <a:sym typeface="Symbol"/>
            </a:endParaRPr>
          </a:p>
          <a:p>
            <a:pPr marL="1200150" lvl="1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dirty="0" err="1">
                <a:solidFill>
                  <a:srgbClr val="FF9900"/>
                </a:solidFill>
                <a:cs typeface="+mn-cs"/>
              </a:rPr>
              <a:t>optS</a:t>
            </a:r>
            <a:r>
              <a:rPr lang="en-US" altLang="en-US" sz="2400" baseline="-25000" dirty="0">
                <a:solidFill>
                  <a:srgbClr val="FF9900"/>
                </a:solidFill>
                <a:cs typeface="+mn-cs"/>
              </a:rPr>
              <a:t>&lt;</a:t>
            </a:r>
            <a:r>
              <a:rPr lang="en-US" altLang="en-US" sz="2400" baseline="-25000" dirty="0" err="1">
                <a:solidFill>
                  <a:srgbClr val="FF9900"/>
                </a:solidFill>
                <a:cs typeface="+mn-cs"/>
              </a:rPr>
              <a:t>I,k</a:t>
            </a:r>
            <a:r>
              <a:rPr lang="en-US" altLang="en-US" sz="2400" baseline="-25000" dirty="0">
                <a:solidFill>
                  <a:srgbClr val="FF9900"/>
                </a:solidFill>
                <a:cs typeface="+mn-cs"/>
              </a:rPr>
              <a:t>&gt; 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=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</a:t>
            </a:r>
            <a:r>
              <a:rPr lang="en-US" altLang="en-US" sz="2400" dirty="0" err="1">
                <a:solidFill>
                  <a:srgbClr val="CC00CC"/>
                </a:solidFill>
                <a:cs typeface="+mn-cs"/>
              </a:rPr>
              <a:t>subsol</a:t>
            </a:r>
            <a:r>
              <a:rPr lang="en-US" altLang="en-US" sz="2400" baseline="-25000" dirty="0" err="1">
                <a:solidFill>
                  <a:srgbClr val="CC00CC"/>
                </a:solidFill>
                <a:cs typeface="+mn-cs"/>
                <a:sym typeface="Symbol"/>
              </a:rPr>
              <a:t>u,k,l</a:t>
            </a:r>
            <a:r>
              <a:rPr lang="en-US" altLang="en-US" sz="2400" baseline="-25000" dirty="0">
                <a:solidFill>
                  <a:srgbClr val="CC00CC"/>
                </a:solidFill>
                <a:cs typeface="+mn-cs"/>
                <a:sym typeface="Symbol"/>
              </a:rPr>
              <a:t>/2</a:t>
            </a:r>
            <a:r>
              <a:rPr lang="en-US" altLang="en-US" sz="2400" dirty="0">
                <a:solidFill>
                  <a:srgbClr val="CC00CC"/>
                </a:solidFill>
                <a:cs typeface="+mn-cs"/>
              </a:rPr>
              <a:t>  </a:t>
            </a:r>
            <a:br>
              <a:rPr lang="en-US" altLang="en-US" sz="2400" dirty="0">
                <a:solidFill>
                  <a:srgbClr val="CC00CC"/>
                </a:solidFill>
                <a:cs typeface="+mn-cs"/>
              </a:rPr>
            </a:b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                     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+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</a:t>
            </a: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+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</a:t>
            </a:r>
            <a:br>
              <a:rPr lang="en-US" altLang="en-US" sz="2400" dirty="0">
                <a:solidFill>
                  <a:srgbClr val="FF9900"/>
                </a:solidFill>
                <a:cs typeface="+mn-cs"/>
              </a:rPr>
            </a:b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                  </a:t>
            </a:r>
            <a:r>
              <a:rPr lang="en-US" altLang="en-US" sz="2400" dirty="0" err="1">
                <a:solidFill>
                  <a:srgbClr val="CC00CC"/>
                </a:solidFill>
                <a:cs typeface="+mn-cs"/>
              </a:rPr>
              <a:t>subsol</a:t>
            </a:r>
            <a:r>
              <a:rPr lang="en-US" altLang="en-US" sz="2400" baseline="-25000" dirty="0" err="1">
                <a:solidFill>
                  <a:srgbClr val="CC00CC"/>
                </a:solidFill>
                <a:cs typeface="+mn-cs"/>
                <a:sym typeface="Symbol"/>
              </a:rPr>
              <a:t>k,v,l</a:t>
            </a:r>
            <a:r>
              <a:rPr lang="en-US" altLang="en-US" sz="2400" baseline="-25000" dirty="0">
                <a:solidFill>
                  <a:srgbClr val="CC00CC"/>
                </a:solidFill>
                <a:cs typeface="+mn-cs"/>
                <a:sym typeface="Symbol"/>
              </a:rPr>
              <a:t>/2</a:t>
            </a:r>
            <a:r>
              <a:rPr lang="en-US" altLang="en-US" sz="2400" dirty="0">
                <a:solidFill>
                  <a:srgbClr val="CC00CC"/>
                </a:solidFill>
                <a:cs typeface="+mn-cs"/>
              </a:rPr>
              <a:t> </a:t>
            </a:r>
            <a:br>
              <a:rPr lang="en-US" altLang="en-US" sz="2400" dirty="0">
                <a:solidFill>
                  <a:srgbClr val="CC00CC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is the best solution for 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I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consistent with the </a:t>
            </a: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</a:t>
            </a:r>
            <a:r>
              <a:rPr lang="en-US" altLang="en-US" sz="2400" baseline="30000" dirty="0">
                <a:solidFill>
                  <a:srgbClr val="00FFFF"/>
                </a:solidFill>
                <a:cs typeface="+mn-cs"/>
              </a:rPr>
              <a:t>th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bird‘s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answer.</a:t>
            </a:r>
          </a:p>
          <a:p>
            <a:pPr marL="457200" indent="-457200" eaLnBrk="1" hangingPunct="1">
              <a:buFont typeface="Arial" panose="020B0604020202020204" pitchFamily="34" charset="0"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Try all </a:t>
            </a: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and return the 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best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of these best solutions.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endParaRPr lang="en-US" altLang="en-US" sz="2400" i="0" dirty="0">
              <a:solidFill>
                <a:srgbClr val="FFFFFF"/>
              </a:solidFill>
              <a:cs typeface="+mn-cs"/>
            </a:endParaRPr>
          </a:p>
          <a:p>
            <a:pPr marL="457200" indent="-457200" eaLnBrk="1" hangingPunct="1">
              <a:buFont typeface="Arial" panose="020B0604020202020204" pitchFamily="34" charset="0"/>
              <a:buChar char="•"/>
            </a:pPr>
            <a:endParaRPr lang="en-US" altLang="en-US" sz="2400" i="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74" name="Freeform 73"/>
          <p:cNvSpPr/>
          <p:nvPr/>
        </p:nvSpPr>
        <p:spPr bwMode="auto">
          <a:xfrm>
            <a:off x="7557663" y="5692877"/>
            <a:ext cx="1264579" cy="556675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0 w 4812343"/>
              <a:gd name="connsiteY0" fmla="*/ 1287512 h 1319870"/>
              <a:gd name="connsiteX1" fmla="*/ 2682589 w 4812343"/>
              <a:gd name="connsiteY1" fmla="*/ 17 h 1319870"/>
              <a:gd name="connsiteX2" fmla="*/ 3362530 w 4812343"/>
              <a:gd name="connsiteY2" fmla="*/ 1256980 h 1319870"/>
              <a:gd name="connsiteX3" fmla="*/ 4812343 w 4812343"/>
              <a:gd name="connsiteY3" fmla="*/ 200639 h 1319870"/>
              <a:gd name="connsiteX0" fmla="*/ 0 w 2129754"/>
              <a:gd name="connsiteY0" fmla="*/ 15 h 1257166"/>
              <a:gd name="connsiteX1" fmla="*/ 679941 w 2129754"/>
              <a:gd name="connsiteY1" fmla="*/ 1256978 h 1257166"/>
              <a:gd name="connsiteX2" fmla="*/ 2129754 w 2129754"/>
              <a:gd name="connsiteY2" fmla="*/ 200637 h 1257166"/>
              <a:gd name="connsiteX0" fmla="*/ 0 w 2129754"/>
              <a:gd name="connsiteY0" fmla="*/ 0 h 1257151"/>
              <a:gd name="connsiteX1" fmla="*/ 679941 w 2129754"/>
              <a:gd name="connsiteY1" fmla="*/ 1256963 h 1257151"/>
              <a:gd name="connsiteX2" fmla="*/ 2129754 w 2129754"/>
              <a:gd name="connsiteY2" fmla="*/ 200622 h 1257151"/>
              <a:gd name="connsiteX0" fmla="*/ 0 w 1846494"/>
              <a:gd name="connsiteY0" fmla="*/ 0 h 1257191"/>
              <a:gd name="connsiteX1" fmla="*/ 679941 w 1846494"/>
              <a:gd name="connsiteY1" fmla="*/ 1256963 h 1257191"/>
              <a:gd name="connsiteX2" fmla="*/ 1846494 w 1846494"/>
              <a:gd name="connsiteY2" fmla="*/ 395000 h 1257191"/>
              <a:gd name="connsiteX0" fmla="*/ 0 w 1846494"/>
              <a:gd name="connsiteY0" fmla="*/ 0 h 1257263"/>
              <a:gd name="connsiteX1" fmla="*/ 679941 w 1846494"/>
              <a:gd name="connsiteY1" fmla="*/ 1256963 h 1257263"/>
              <a:gd name="connsiteX2" fmla="*/ 1846494 w 1846494"/>
              <a:gd name="connsiteY2" fmla="*/ 395000 h 1257263"/>
              <a:gd name="connsiteX0" fmla="*/ 0 w 1868283"/>
              <a:gd name="connsiteY0" fmla="*/ 0 h 917100"/>
              <a:gd name="connsiteX1" fmla="*/ 701730 w 1868283"/>
              <a:gd name="connsiteY1" fmla="*/ 916800 h 917100"/>
              <a:gd name="connsiteX2" fmla="*/ 1868283 w 1868283"/>
              <a:gd name="connsiteY2" fmla="*/ 54837 h 9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68283" h="917100">
                <a:moveTo>
                  <a:pt x="0" y="0"/>
                </a:moveTo>
                <a:cubicBezTo>
                  <a:pt x="298952" y="480857"/>
                  <a:pt x="382322" y="914197"/>
                  <a:pt x="701730" y="916800"/>
                </a:cubicBezTo>
                <a:cubicBezTo>
                  <a:pt x="966995" y="933415"/>
                  <a:pt x="1602517" y="256898"/>
                  <a:pt x="1868283" y="5483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2400" i="0" dirty="0">
              <a:solidFill>
                <a:srgbClr val="FFFFFF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2934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65" grpId="0" animBg="1"/>
      <p:bldP spid="7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02023" y="677558"/>
            <a:ext cx="7772400" cy="1391670"/>
            <a:chOff x="202023" y="677558"/>
            <a:chExt cx="7772400" cy="1391670"/>
          </a:xfrm>
        </p:grpSpPr>
        <p:sp>
          <p:nvSpPr>
            <p:cNvPr id="202" name="Rectangle 108"/>
            <p:cNvSpPr>
              <a:spLocks noChangeArrowheads="1"/>
            </p:cNvSpPr>
            <p:nvPr/>
          </p:nvSpPr>
          <p:spPr bwMode="auto">
            <a:xfrm>
              <a:off x="202023" y="677558"/>
              <a:ext cx="7772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i="0" dirty="0">
                  <a:solidFill>
                    <a:schemeClr val="tx2"/>
                  </a:solidFill>
                </a:rPr>
                <a:t>Establishing the Loop Invariant.</a:t>
              </a:r>
              <a:endParaRPr lang="en-CA" altLang="en-US" i="0" dirty="0">
                <a:solidFill>
                  <a:schemeClr val="tx2"/>
                </a:solidFill>
              </a:endParaRPr>
            </a:p>
          </p:txBody>
        </p:sp>
        <p:grpSp>
          <p:nvGrpSpPr>
            <p:cNvPr id="212" name="Group 118"/>
            <p:cNvGrpSpPr>
              <a:grpSpLocks noChangeAspect="1"/>
            </p:cNvGrpSpPr>
            <p:nvPr/>
          </p:nvGrpSpPr>
          <p:grpSpPr bwMode="auto">
            <a:xfrm>
              <a:off x="5791200" y="899240"/>
              <a:ext cx="1169987" cy="1169988"/>
              <a:chOff x="3077" y="2352"/>
              <a:chExt cx="907" cy="907"/>
            </a:xfrm>
          </p:grpSpPr>
          <p:grpSp>
            <p:nvGrpSpPr>
              <p:cNvPr id="213" name="Group 119"/>
              <p:cNvGrpSpPr>
                <a:grpSpLocks noChangeAspect="1"/>
              </p:cNvGrpSpPr>
              <p:nvPr/>
            </p:nvGrpSpPr>
            <p:grpSpPr bwMode="auto">
              <a:xfrm>
                <a:off x="3077" y="2352"/>
                <a:ext cx="907" cy="907"/>
                <a:chOff x="2976" y="2352"/>
                <a:chExt cx="907" cy="907"/>
              </a:xfrm>
            </p:grpSpPr>
            <p:sp>
              <p:nvSpPr>
                <p:cNvPr id="221" name="Freeform 120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3" name="Picture 12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14" name="Group 123"/>
              <p:cNvGrpSpPr>
                <a:grpSpLocks noChangeAspect="1"/>
              </p:cNvGrpSpPr>
              <p:nvPr/>
            </p:nvGrpSpPr>
            <p:grpSpPr bwMode="auto">
              <a:xfrm rot="2360341">
                <a:off x="3360" y="2401"/>
                <a:ext cx="421" cy="527"/>
                <a:chOff x="2227" y="1194"/>
                <a:chExt cx="1944" cy="2413"/>
              </a:xfrm>
            </p:grpSpPr>
            <p:sp>
              <p:nvSpPr>
                <p:cNvPr id="215" name="Freeform 12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2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2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2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2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2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8" name="Rectangle 47"/>
          <p:cNvSpPr/>
          <p:nvPr/>
        </p:nvSpPr>
        <p:spPr>
          <a:xfrm>
            <a:off x="914400" y="1513344"/>
            <a:ext cx="737455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Our computation has just begun.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All we know is that we have an input instance that meets the Pre Condition.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Being lazy, we want to do the minimum work.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And to prove that it follows that the Loop Invariant is then made true. </a:t>
            </a:r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>
            <a:off x="377825" y="4267200"/>
            <a:ext cx="8385175" cy="1866900"/>
            <a:chOff x="2" y="396"/>
            <a:chExt cx="5282" cy="1176"/>
          </a:xfrm>
        </p:grpSpPr>
        <p:grpSp>
          <p:nvGrpSpPr>
            <p:cNvPr id="51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56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64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66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57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58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2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53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54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55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</p:spTree>
    <p:extLst>
      <p:ext uri="{BB962C8B-B14F-4D97-AF65-F5344CB8AC3E}">
        <p14:creationId xmlns:p14="http://schemas.microsoft.com/office/powerpoint/2010/main" val="3545282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752600" y="534412"/>
            <a:ext cx="5803900" cy="873125"/>
            <a:chOff x="1752600" y="620713"/>
            <a:chExt cx="5803900" cy="873125"/>
          </a:xfrm>
        </p:grpSpPr>
        <p:sp>
          <p:nvSpPr>
            <p:cNvPr id="73731" name="AutoShape 3"/>
            <p:cNvSpPr>
              <a:spLocks noChangeArrowheads="1"/>
            </p:cNvSpPr>
            <p:nvPr/>
          </p:nvSpPr>
          <p:spPr bwMode="auto">
            <a:xfrm>
              <a:off x="3810000" y="620713"/>
              <a:ext cx="381000" cy="457200"/>
            </a:xfrm>
            <a:prstGeom prst="downArrow">
              <a:avLst>
                <a:gd name="adj1" fmla="val 50000"/>
                <a:gd name="adj2" fmla="val 30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en-CA" altLang="en-US" i="0">
                <a:solidFill>
                  <a:srgbClr val="FFFFFF"/>
                </a:solidFill>
                <a:cs typeface="+mn-cs"/>
              </a:endParaRPr>
            </a:p>
          </p:txBody>
        </p:sp>
        <p:sp>
          <p:nvSpPr>
            <p:cNvPr id="73732" name="Text Box 4"/>
            <p:cNvSpPr txBox="1">
              <a:spLocks noChangeArrowheads="1"/>
            </p:cNvSpPr>
            <p:nvPr/>
          </p:nvSpPr>
          <p:spPr bwMode="auto">
            <a:xfrm>
              <a:off x="1752600" y="914400"/>
              <a:ext cx="58039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0" dirty="0">
                  <a:solidFill>
                    <a:srgbClr val="FFFF00"/>
                  </a:solidFill>
                  <a:cs typeface="+mn-cs"/>
                </a:rPr>
                <a:t>Dynamic Programming Algorithm</a:t>
              </a:r>
            </a:p>
          </p:txBody>
        </p:sp>
      </p:grpSp>
      <p:sp>
        <p:nvSpPr>
          <p:cNvPr id="508933" name="Text Box 5"/>
          <p:cNvSpPr txBox="1">
            <a:spLocks noChangeArrowheads="1"/>
          </p:cNvSpPr>
          <p:nvPr/>
        </p:nvSpPr>
        <p:spPr bwMode="auto">
          <a:xfrm>
            <a:off x="423863" y="1525012"/>
            <a:ext cx="6548588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Given an instance 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I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,</a:t>
            </a:r>
          </a:p>
          <a:p>
            <a:pPr lvl="1" eaLnBrk="1" hangingPunct="1">
              <a:buFontTx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Imagine running the recursive </a:t>
            </a:r>
            <a:r>
              <a:rPr lang="en-US" altLang="en-US" sz="2400" i="0" dirty="0" err="1">
                <a:solidFill>
                  <a:srgbClr val="FFFFFF"/>
                </a:solidFill>
                <a:cs typeface="+mn-cs"/>
              </a:rPr>
              <a:t>alg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on it.</a:t>
            </a:r>
          </a:p>
          <a:p>
            <a:pPr lvl="1" eaLnBrk="1" hangingPunct="1">
              <a:buFontTx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Determine the complete set of </a:t>
            </a:r>
            <a:r>
              <a:rPr lang="en-US" altLang="en-US" sz="2400" i="0" dirty="0" err="1">
                <a:solidFill>
                  <a:srgbClr val="CC00CC"/>
                </a:solidFill>
                <a:cs typeface="+mn-cs"/>
              </a:rPr>
              <a:t>subI</a:t>
            </a:r>
            <a:r>
              <a:rPr lang="en-US" altLang="en-US" sz="2400" i="0" dirty="0">
                <a:solidFill>
                  <a:srgbClr val="CC00CC"/>
                </a:solidFill>
                <a:cs typeface="+mn-cs"/>
              </a:rPr>
              <a:t>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ever given to you, your friends, their friends, …</a:t>
            </a:r>
          </a:p>
          <a:p>
            <a:pPr lvl="1" eaLnBrk="1" hangingPunct="1">
              <a:buFontTx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Build a table indexed by these </a:t>
            </a:r>
            <a:r>
              <a:rPr lang="en-US" altLang="en-US" sz="2400" i="0" dirty="0" err="1">
                <a:solidFill>
                  <a:srgbClr val="CC00CC"/>
                </a:solidFill>
                <a:cs typeface="+mn-cs"/>
              </a:rPr>
              <a:t>subI</a:t>
            </a:r>
            <a:endParaRPr lang="en-US" altLang="en-US" sz="2400" i="0" dirty="0">
              <a:solidFill>
                <a:srgbClr val="CC00CC"/>
              </a:solidFill>
              <a:cs typeface="+mn-cs"/>
            </a:endParaRPr>
          </a:p>
          <a:p>
            <a:pPr lvl="1" eaLnBrk="1" hangingPunct="1">
              <a:buFontTx/>
              <a:buChar char="•"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Fill in the table in order so that nobody waits. </a:t>
            </a: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990600" y="-75188"/>
            <a:ext cx="6781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sz="3600" dirty="0"/>
              <a:t>Recursive Back Tracking</a:t>
            </a:r>
            <a:br>
              <a:rPr lang="en-US" sz="3600" dirty="0"/>
            </a:br>
            <a:endParaRPr lang="en-US" sz="3600" dirty="0"/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-16042" y="4157008"/>
            <a:ext cx="952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Given graph 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G, 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find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 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</a:rPr>
              <a:t>Dist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[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</a:rPr>
              <a:t>uv,l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]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  <a:sym typeface="Symbol"/>
              </a:rPr>
              <a:t>  for   </a:t>
            </a:r>
            <a:r>
              <a:rPr lang="en-US" altLang="en-US" sz="2400" dirty="0">
                <a:solidFill>
                  <a:srgbClr val="FF9900"/>
                </a:solidFill>
                <a:cs typeface="+mn-cs"/>
                <a:sym typeface="Symbol"/>
              </a:rPr>
              <a:t>l =</a:t>
            </a:r>
          </a:p>
        </p:txBody>
      </p:sp>
      <p:sp>
        <p:nvSpPr>
          <p:cNvPr id="3" name="Rectangle 2"/>
          <p:cNvSpPr/>
          <p:nvPr/>
        </p:nvSpPr>
        <p:spPr>
          <a:xfrm>
            <a:off x="3329569" y="4495800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400" i="0" dirty="0">
                <a:solidFill>
                  <a:srgbClr val="FFFFFF"/>
                </a:solidFill>
                <a:cs typeface="+mn-cs"/>
                <a:sym typeface="Symbol"/>
              </a:rPr>
              <a:t>1,2,4,8,…</a:t>
            </a:r>
            <a:endParaRPr lang="en-US" sz="2400" dirty="0">
              <a:solidFill>
                <a:srgbClr val="FF9900"/>
              </a:solidFill>
              <a:cs typeface="+mn-cs"/>
            </a:endParaRPr>
          </a:p>
        </p:txBody>
      </p:sp>
      <p:sp>
        <p:nvSpPr>
          <p:cNvPr id="11" name="Oval 3"/>
          <p:cNvSpPr>
            <a:spLocks noChangeArrowheads="1"/>
          </p:cNvSpPr>
          <p:nvPr/>
        </p:nvSpPr>
        <p:spPr bwMode="auto">
          <a:xfrm>
            <a:off x="6732962" y="395620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2" name="Oval 4"/>
          <p:cNvSpPr>
            <a:spLocks noChangeArrowheads="1"/>
          </p:cNvSpPr>
          <p:nvPr/>
        </p:nvSpPr>
        <p:spPr bwMode="auto">
          <a:xfrm>
            <a:off x="6114036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3" name="Oval 6"/>
          <p:cNvSpPr>
            <a:spLocks noChangeArrowheads="1"/>
          </p:cNvSpPr>
          <p:nvPr/>
        </p:nvSpPr>
        <p:spPr bwMode="auto">
          <a:xfrm>
            <a:off x="7970817" y="423372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6681384" y="3678689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b</a:t>
            </a: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5907727" y="5426666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d</a:t>
            </a:r>
          </a:p>
        </p:txBody>
      </p:sp>
      <p:sp>
        <p:nvSpPr>
          <p:cNvPr id="16" name="Text Box 28"/>
          <p:cNvSpPr txBox="1">
            <a:spLocks noChangeArrowheads="1"/>
          </p:cNvSpPr>
          <p:nvPr/>
        </p:nvSpPr>
        <p:spPr bwMode="auto">
          <a:xfrm>
            <a:off x="8022393" y="4062204"/>
            <a:ext cx="320922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c</a:t>
            </a: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 flipH="1">
            <a:off x="5443531" y="4002459"/>
            <a:ext cx="1341007" cy="4625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8" name="Line 33"/>
          <p:cNvSpPr>
            <a:spLocks noChangeShapeType="1"/>
          </p:cNvSpPr>
          <p:nvPr/>
        </p:nvSpPr>
        <p:spPr bwMode="auto">
          <a:xfrm flipH="1">
            <a:off x="6165614" y="3999569"/>
            <a:ext cx="617852" cy="157549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9" name="Line 34"/>
          <p:cNvSpPr>
            <a:spLocks noChangeShapeType="1"/>
          </p:cNvSpPr>
          <p:nvPr/>
        </p:nvSpPr>
        <p:spPr bwMode="auto">
          <a:xfrm>
            <a:off x="6784540" y="4002459"/>
            <a:ext cx="722081" cy="157260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0" name="Line 35"/>
          <p:cNvSpPr>
            <a:spLocks noChangeShapeType="1"/>
          </p:cNvSpPr>
          <p:nvPr/>
        </p:nvSpPr>
        <p:spPr bwMode="auto">
          <a:xfrm>
            <a:off x="6784540" y="4002459"/>
            <a:ext cx="1186276" cy="2775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1" name="Line 36"/>
          <p:cNvSpPr>
            <a:spLocks noChangeShapeType="1"/>
          </p:cNvSpPr>
          <p:nvPr/>
        </p:nvSpPr>
        <p:spPr bwMode="auto">
          <a:xfrm flipH="1">
            <a:off x="7558199" y="4279978"/>
            <a:ext cx="464196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2" name="Line 39"/>
          <p:cNvSpPr>
            <a:spLocks noChangeShapeType="1"/>
          </p:cNvSpPr>
          <p:nvPr/>
        </p:nvSpPr>
        <p:spPr bwMode="auto">
          <a:xfrm>
            <a:off x="8073971" y="4279978"/>
            <a:ext cx="722081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3" name="Line 44"/>
          <p:cNvSpPr>
            <a:spLocks noChangeShapeType="1"/>
          </p:cNvSpPr>
          <p:nvPr/>
        </p:nvSpPr>
        <p:spPr bwMode="auto">
          <a:xfrm>
            <a:off x="5391955" y="4511244"/>
            <a:ext cx="722081" cy="106381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4" name="Line 45"/>
          <p:cNvSpPr>
            <a:spLocks noChangeShapeType="1"/>
          </p:cNvSpPr>
          <p:nvPr/>
        </p:nvSpPr>
        <p:spPr bwMode="auto">
          <a:xfrm>
            <a:off x="5391955" y="4511244"/>
            <a:ext cx="206309" cy="18501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5" name="Oval 68"/>
          <p:cNvSpPr>
            <a:spLocks noChangeArrowheads="1"/>
          </p:cNvSpPr>
          <p:nvPr/>
        </p:nvSpPr>
        <p:spPr bwMode="auto">
          <a:xfrm>
            <a:off x="5347900" y="443415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6" name="Text Box 69"/>
          <p:cNvSpPr txBox="1">
            <a:spLocks noChangeArrowheads="1"/>
          </p:cNvSpPr>
          <p:nvPr/>
        </p:nvSpPr>
        <p:spPr bwMode="auto">
          <a:xfrm>
            <a:off x="5159857" y="4202889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u</a:t>
            </a:r>
          </a:p>
        </p:txBody>
      </p:sp>
      <p:sp>
        <p:nvSpPr>
          <p:cNvPr id="27" name="Oval 70"/>
          <p:cNvSpPr>
            <a:spLocks noChangeArrowheads="1"/>
          </p:cNvSpPr>
          <p:nvPr/>
        </p:nvSpPr>
        <p:spPr bwMode="auto">
          <a:xfrm>
            <a:off x="7488355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8" name="Text Box 71"/>
          <p:cNvSpPr txBox="1">
            <a:spLocks noChangeArrowheads="1"/>
          </p:cNvSpPr>
          <p:nvPr/>
        </p:nvSpPr>
        <p:spPr bwMode="auto">
          <a:xfrm>
            <a:off x="7197158" y="5343796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</a:t>
            </a:r>
          </a:p>
        </p:txBody>
      </p:sp>
      <p:sp>
        <p:nvSpPr>
          <p:cNvPr id="29" name="Oval 72"/>
          <p:cNvSpPr>
            <a:spLocks noChangeArrowheads="1"/>
          </p:cNvSpPr>
          <p:nvPr/>
        </p:nvSpPr>
        <p:spPr bwMode="auto">
          <a:xfrm>
            <a:off x="5546687" y="6361363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0" name="Text Box 73"/>
          <p:cNvSpPr txBox="1">
            <a:spLocks noChangeArrowheads="1"/>
          </p:cNvSpPr>
          <p:nvPr/>
        </p:nvSpPr>
        <p:spPr bwMode="auto">
          <a:xfrm>
            <a:off x="5358646" y="6130097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g</a:t>
            </a:r>
          </a:p>
        </p:txBody>
      </p:sp>
      <p:sp>
        <p:nvSpPr>
          <p:cNvPr id="31" name="Oval 78"/>
          <p:cNvSpPr>
            <a:spLocks noChangeArrowheads="1"/>
          </p:cNvSpPr>
          <p:nvPr/>
        </p:nvSpPr>
        <p:spPr bwMode="auto">
          <a:xfrm>
            <a:off x="7867662" y="6376779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2" name="Text Box 79"/>
          <p:cNvSpPr txBox="1">
            <a:spLocks noChangeArrowheads="1"/>
          </p:cNvSpPr>
          <p:nvPr/>
        </p:nvSpPr>
        <p:spPr bwMode="auto">
          <a:xfrm>
            <a:off x="7609775" y="6145513"/>
            <a:ext cx="269626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 err="1">
                <a:solidFill>
                  <a:srgbClr val="FFFFFF"/>
                </a:solidFill>
                <a:cs typeface="+mn-cs"/>
              </a:rPr>
              <a:t>i</a:t>
            </a:r>
            <a:endParaRPr lang="en-US" altLang="en-US" sz="240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3" name="Oval 80"/>
          <p:cNvSpPr>
            <a:spLocks noChangeArrowheads="1"/>
          </p:cNvSpPr>
          <p:nvPr/>
        </p:nvSpPr>
        <p:spPr bwMode="auto">
          <a:xfrm>
            <a:off x="8796052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4" name="Text Box 81"/>
          <p:cNvSpPr txBox="1">
            <a:spLocks noChangeArrowheads="1"/>
          </p:cNvSpPr>
          <p:nvPr/>
        </p:nvSpPr>
        <p:spPr bwMode="auto">
          <a:xfrm>
            <a:off x="8865896" y="5380413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v</a:t>
            </a:r>
          </a:p>
        </p:txBody>
      </p:sp>
      <p:sp>
        <p:nvSpPr>
          <p:cNvPr id="35" name="Line 82"/>
          <p:cNvSpPr>
            <a:spLocks noChangeShapeType="1"/>
          </p:cNvSpPr>
          <p:nvPr/>
        </p:nvSpPr>
        <p:spPr bwMode="auto">
          <a:xfrm flipV="1">
            <a:off x="7919239" y="4372483"/>
            <a:ext cx="103154" cy="20351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" name="Line 83"/>
          <p:cNvSpPr>
            <a:spLocks noChangeShapeType="1"/>
          </p:cNvSpPr>
          <p:nvPr/>
        </p:nvSpPr>
        <p:spPr bwMode="auto">
          <a:xfrm flipV="1">
            <a:off x="5598264" y="5667567"/>
            <a:ext cx="1856781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7" name="Line 85"/>
          <p:cNvSpPr>
            <a:spLocks noChangeShapeType="1"/>
          </p:cNvSpPr>
          <p:nvPr/>
        </p:nvSpPr>
        <p:spPr bwMode="auto">
          <a:xfrm>
            <a:off x="7558199" y="5621315"/>
            <a:ext cx="309463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8" name="Line 86"/>
          <p:cNvSpPr>
            <a:spLocks noChangeShapeType="1"/>
          </p:cNvSpPr>
          <p:nvPr/>
        </p:nvSpPr>
        <p:spPr bwMode="auto">
          <a:xfrm flipV="1">
            <a:off x="7919239" y="5621315"/>
            <a:ext cx="928390" cy="78630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9" name="Oval 87"/>
          <p:cNvSpPr>
            <a:spLocks noChangeArrowheads="1"/>
          </p:cNvSpPr>
          <p:nvPr/>
        </p:nvSpPr>
        <p:spPr bwMode="auto">
          <a:xfrm>
            <a:off x="6869429" y="645386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0" name="Text Box 88"/>
          <p:cNvSpPr txBox="1">
            <a:spLocks noChangeArrowheads="1"/>
          </p:cNvSpPr>
          <p:nvPr/>
        </p:nvSpPr>
        <p:spPr bwMode="auto">
          <a:xfrm>
            <a:off x="6629809" y="6407614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h</a:t>
            </a:r>
          </a:p>
        </p:txBody>
      </p:sp>
      <p:sp>
        <p:nvSpPr>
          <p:cNvPr id="41" name="Line 89"/>
          <p:cNvSpPr>
            <a:spLocks noChangeShapeType="1"/>
          </p:cNvSpPr>
          <p:nvPr/>
        </p:nvSpPr>
        <p:spPr bwMode="auto">
          <a:xfrm>
            <a:off x="5598264" y="6407614"/>
            <a:ext cx="1289431" cy="9250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2" name="Line 90"/>
          <p:cNvSpPr>
            <a:spLocks noChangeShapeType="1"/>
          </p:cNvSpPr>
          <p:nvPr/>
        </p:nvSpPr>
        <p:spPr bwMode="auto">
          <a:xfrm flipV="1">
            <a:off x="6939273" y="5667567"/>
            <a:ext cx="567350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3" name="Line 91"/>
          <p:cNvSpPr>
            <a:spLocks noChangeShapeType="1"/>
          </p:cNvSpPr>
          <p:nvPr/>
        </p:nvSpPr>
        <p:spPr bwMode="auto">
          <a:xfrm flipH="1" flipV="1">
            <a:off x="6217190" y="5667567"/>
            <a:ext cx="670504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4" name="Line 92"/>
          <p:cNvSpPr>
            <a:spLocks noChangeShapeType="1"/>
          </p:cNvSpPr>
          <p:nvPr/>
        </p:nvSpPr>
        <p:spPr bwMode="auto">
          <a:xfrm flipV="1">
            <a:off x="6939273" y="6453868"/>
            <a:ext cx="928390" cy="46254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5" name="Text Box 93"/>
          <p:cNvSpPr txBox="1">
            <a:spLocks noChangeArrowheads="1"/>
          </p:cNvSpPr>
          <p:nvPr/>
        </p:nvSpPr>
        <p:spPr bwMode="auto">
          <a:xfrm>
            <a:off x="6329718" y="4788761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40</a:t>
            </a:r>
          </a:p>
        </p:txBody>
      </p:sp>
      <p:sp>
        <p:nvSpPr>
          <p:cNvPr id="46" name="Text Box 94"/>
          <p:cNvSpPr txBox="1">
            <a:spLocks noChangeArrowheads="1"/>
          </p:cNvSpPr>
          <p:nvPr/>
        </p:nvSpPr>
        <p:spPr bwMode="auto">
          <a:xfrm>
            <a:off x="5751275" y="3996678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</a:t>
            </a:r>
          </a:p>
        </p:txBody>
      </p:sp>
      <p:sp>
        <p:nvSpPr>
          <p:cNvPr id="47" name="Text Box 95"/>
          <p:cNvSpPr txBox="1">
            <a:spLocks noChangeArrowheads="1"/>
          </p:cNvSpPr>
          <p:nvPr/>
        </p:nvSpPr>
        <p:spPr bwMode="auto">
          <a:xfrm>
            <a:off x="7131316" y="3857920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10</a:t>
            </a:r>
          </a:p>
        </p:txBody>
      </p:sp>
      <p:sp>
        <p:nvSpPr>
          <p:cNvPr id="48" name="Text Box 96"/>
          <p:cNvSpPr txBox="1">
            <a:spLocks noChangeArrowheads="1"/>
          </p:cNvSpPr>
          <p:nvPr/>
        </p:nvSpPr>
        <p:spPr bwMode="auto">
          <a:xfrm>
            <a:off x="5183923" y="5291762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5818243" y="5945086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15</a:t>
            </a:r>
          </a:p>
        </p:txBody>
      </p:sp>
      <p:sp>
        <p:nvSpPr>
          <p:cNvPr id="50" name="Text Box 98"/>
          <p:cNvSpPr txBox="1">
            <a:spLocks noChangeArrowheads="1"/>
          </p:cNvSpPr>
          <p:nvPr/>
        </p:nvSpPr>
        <p:spPr bwMode="auto">
          <a:xfrm>
            <a:off x="5932503" y="6355580"/>
            <a:ext cx="56938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181</a:t>
            </a:r>
          </a:p>
        </p:txBody>
      </p:sp>
      <p:sp>
        <p:nvSpPr>
          <p:cNvPr id="51" name="Text Box 100"/>
          <p:cNvSpPr txBox="1">
            <a:spLocks noChangeArrowheads="1"/>
          </p:cNvSpPr>
          <p:nvPr/>
        </p:nvSpPr>
        <p:spPr bwMode="auto">
          <a:xfrm>
            <a:off x="7588714" y="575429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52" name="Text Box 101"/>
          <p:cNvSpPr txBox="1">
            <a:spLocks noChangeArrowheads="1"/>
          </p:cNvSpPr>
          <p:nvPr/>
        </p:nvSpPr>
        <p:spPr bwMode="auto">
          <a:xfrm>
            <a:off x="7195437" y="64018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6</a:t>
            </a:r>
          </a:p>
        </p:txBody>
      </p:sp>
      <p:sp>
        <p:nvSpPr>
          <p:cNvPr id="53" name="Text Box 102"/>
          <p:cNvSpPr txBox="1">
            <a:spLocks noChangeArrowheads="1"/>
          </p:cNvSpPr>
          <p:nvPr/>
        </p:nvSpPr>
        <p:spPr bwMode="auto">
          <a:xfrm>
            <a:off x="8278561" y="589305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8</a:t>
            </a:r>
          </a:p>
        </p:txBody>
      </p:sp>
      <p:sp>
        <p:nvSpPr>
          <p:cNvPr id="54" name="Text Box 103"/>
          <p:cNvSpPr txBox="1">
            <a:spLocks noChangeArrowheads="1"/>
          </p:cNvSpPr>
          <p:nvPr/>
        </p:nvSpPr>
        <p:spPr bwMode="auto">
          <a:xfrm>
            <a:off x="7865941" y="5199255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1</a:t>
            </a:r>
          </a:p>
        </p:txBody>
      </p:sp>
      <p:sp>
        <p:nvSpPr>
          <p:cNvPr id="55" name="Text Box 104"/>
          <p:cNvSpPr txBox="1">
            <a:spLocks noChangeArrowheads="1"/>
          </p:cNvSpPr>
          <p:nvPr/>
        </p:nvSpPr>
        <p:spPr bwMode="auto">
          <a:xfrm>
            <a:off x="8330135" y="4736726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56" name="Text Box 105"/>
          <p:cNvSpPr txBox="1">
            <a:spLocks noChangeArrowheads="1"/>
          </p:cNvSpPr>
          <p:nvPr/>
        </p:nvSpPr>
        <p:spPr bwMode="auto">
          <a:xfrm>
            <a:off x="6976586" y="4597968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30</a:t>
            </a:r>
          </a:p>
        </p:txBody>
      </p:sp>
      <p:sp>
        <p:nvSpPr>
          <p:cNvPr id="57" name="Text Box 106"/>
          <p:cNvSpPr txBox="1">
            <a:spLocks noChangeArrowheads="1"/>
          </p:cNvSpPr>
          <p:nvPr/>
        </p:nvSpPr>
        <p:spPr bwMode="auto">
          <a:xfrm>
            <a:off x="7504898" y="48292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3</a:t>
            </a:r>
          </a:p>
        </p:txBody>
      </p:sp>
      <p:sp>
        <p:nvSpPr>
          <p:cNvPr id="58" name="Text Box 122"/>
          <p:cNvSpPr txBox="1">
            <a:spLocks noChangeArrowheads="1"/>
          </p:cNvSpPr>
          <p:nvPr/>
        </p:nvSpPr>
        <p:spPr bwMode="auto">
          <a:xfrm>
            <a:off x="5659215" y="4788761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25</a:t>
            </a:r>
          </a:p>
        </p:txBody>
      </p:sp>
      <p:sp>
        <p:nvSpPr>
          <p:cNvPr id="59" name="Text Box 123"/>
          <p:cNvSpPr txBox="1">
            <a:spLocks noChangeArrowheads="1"/>
          </p:cNvSpPr>
          <p:nvPr/>
        </p:nvSpPr>
        <p:spPr bwMode="auto">
          <a:xfrm>
            <a:off x="7176097" y="5939303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</a:t>
            </a:r>
          </a:p>
        </p:txBody>
      </p:sp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6647428" y="608384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61" name="Line 125"/>
          <p:cNvSpPr>
            <a:spLocks noChangeShapeType="1"/>
          </p:cNvSpPr>
          <p:nvPr/>
        </p:nvSpPr>
        <p:spPr bwMode="auto">
          <a:xfrm flipV="1">
            <a:off x="6165614" y="4326232"/>
            <a:ext cx="1805203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2" name="Text Box 126"/>
          <p:cNvSpPr txBox="1">
            <a:spLocks noChangeArrowheads="1"/>
          </p:cNvSpPr>
          <p:nvPr/>
        </p:nvSpPr>
        <p:spPr bwMode="auto">
          <a:xfrm>
            <a:off x="6628088" y="512120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3</a:t>
            </a:r>
          </a:p>
        </p:txBody>
      </p:sp>
      <p:sp>
        <p:nvSpPr>
          <p:cNvPr id="63" name="Freeform 62"/>
          <p:cNvSpPr/>
          <p:nvPr/>
        </p:nvSpPr>
        <p:spPr bwMode="auto">
          <a:xfrm>
            <a:off x="5406782" y="4643628"/>
            <a:ext cx="1880492" cy="180372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579202"/>
              <a:gd name="connsiteY0" fmla="*/ 0 h 2964518"/>
              <a:gd name="connsiteX1" fmla="*/ 303828 w 3579202"/>
              <a:gd name="connsiteY1" fmla="*/ 2931715 h 2964518"/>
              <a:gd name="connsiteX2" fmla="*/ 2986417 w 3579202"/>
              <a:gd name="connsiteY2" fmla="*/ 1644220 h 2964518"/>
              <a:gd name="connsiteX3" fmla="*/ 3579202 w 3579202"/>
              <a:gd name="connsiteY3" fmla="*/ 2755399 h 2964518"/>
              <a:gd name="connsiteX0" fmla="*/ 62908 w 2986418"/>
              <a:gd name="connsiteY0" fmla="*/ 0 h 2964518"/>
              <a:gd name="connsiteX1" fmla="*/ 303828 w 2986418"/>
              <a:gd name="connsiteY1" fmla="*/ 2931715 h 2964518"/>
              <a:gd name="connsiteX2" fmla="*/ 2986417 w 2986418"/>
              <a:gd name="connsiteY2" fmla="*/ 1644220 h 2964518"/>
              <a:gd name="connsiteX0" fmla="*/ 50826 w 2778231"/>
              <a:gd name="connsiteY0" fmla="*/ 0 h 2971571"/>
              <a:gd name="connsiteX1" fmla="*/ 291746 w 2778231"/>
              <a:gd name="connsiteY1" fmla="*/ 2931715 h 2971571"/>
              <a:gd name="connsiteX2" fmla="*/ 2778231 w 2778231"/>
              <a:gd name="connsiteY2" fmla="*/ 1765707 h 297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8231" h="2971571">
                <a:moveTo>
                  <a:pt x="50826" y="0"/>
                </a:moveTo>
                <a:cubicBezTo>
                  <a:pt x="49103" y="912958"/>
                  <a:pt x="-162821" y="2637431"/>
                  <a:pt x="291746" y="2931715"/>
                </a:cubicBezTo>
                <a:cubicBezTo>
                  <a:pt x="746313" y="3225999"/>
                  <a:pt x="2232335" y="1795093"/>
                  <a:pt x="2778231" y="176570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  <a:cs typeface="+mn-cs"/>
              </a:rPr>
              <a:t>l=4</a:t>
            </a:r>
            <a:endParaRPr lang="en-US" altLang="en-US" i="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5" name="Freeform 64"/>
          <p:cNvSpPr/>
          <p:nvPr/>
        </p:nvSpPr>
        <p:spPr bwMode="auto">
          <a:xfrm>
            <a:off x="7557663" y="5692877"/>
            <a:ext cx="1264579" cy="556675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0 w 4812343"/>
              <a:gd name="connsiteY0" fmla="*/ 1287512 h 1319870"/>
              <a:gd name="connsiteX1" fmla="*/ 2682589 w 4812343"/>
              <a:gd name="connsiteY1" fmla="*/ 17 h 1319870"/>
              <a:gd name="connsiteX2" fmla="*/ 3362530 w 4812343"/>
              <a:gd name="connsiteY2" fmla="*/ 1256980 h 1319870"/>
              <a:gd name="connsiteX3" fmla="*/ 4812343 w 4812343"/>
              <a:gd name="connsiteY3" fmla="*/ 200639 h 1319870"/>
              <a:gd name="connsiteX0" fmla="*/ 0 w 2129754"/>
              <a:gd name="connsiteY0" fmla="*/ 15 h 1257166"/>
              <a:gd name="connsiteX1" fmla="*/ 679941 w 2129754"/>
              <a:gd name="connsiteY1" fmla="*/ 1256978 h 1257166"/>
              <a:gd name="connsiteX2" fmla="*/ 2129754 w 2129754"/>
              <a:gd name="connsiteY2" fmla="*/ 200637 h 1257166"/>
              <a:gd name="connsiteX0" fmla="*/ 0 w 2129754"/>
              <a:gd name="connsiteY0" fmla="*/ 0 h 1257151"/>
              <a:gd name="connsiteX1" fmla="*/ 679941 w 2129754"/>
              <a:gd name="connsiteY1" fmla="*/ 1256963 h 1257151"/>
              <a:gd name="connsiteX2" fmla="*/ 2129754 w 2129754"/>
              <a:gd name="connsiteY2" fmla="*/ 200622 h 1257151"/>
              <a:gd name="connsiteX0" fmla="*/ 0 w 1846494"/>
              <a:gd name="connsiteY0" fmla="*/ 0 h 1257191"/>
              <a:gd name="connsiteX1" fmla="*/ 679941 w 1846494"/>
              <a:gd name="connsiteY1" fmla="*/ 1256963 h 1257191"/>
              <a:gd name="connsiteX2" fmla="*/ 1846494 w 1846494"/>
              <a:gd name="connsiteY2" fmla="*/ 395000 h 1257191"/>
              <a:gd name="connsiteX0" fmla="*/ 0 w 1846494"/>
              <a:gd name="connsiteY0" fmla="*/ 0 h 1257263"/>
              <a:gd name="connsiteX1" fmla="*/ 679941 w 1846494"/>
              <a:gd name="connsiteY1" fmla="*/ 1256963 h 1257263"/>
              <a:gd name="connsiteX2" fmla="*/ 1846494 w 1846494"/>
              <a:gd name="connsiteY2" fmla="*/ 395000 h 1257263"/>
              <a:gd name="connsiteX0" fmla="*/ 0 w 1868283"/>
              <a:gd name="connsiteY0" fmla="*/ 0 h 917100"/>
              <a:gd name="connsiteX1" fmla="*/ 701730 w 1868283"/>
              <a:gd name="connsiteY1" fmla="*/ 916800 h 917100"/>
              <a:gd name="connsiteX2" fmla="*/ 1868283 w 1868283"/>
              <a:gd name="connsiteY2" fmla="*/ 54837 h 9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68283" h="917100">
                <a:moveTo>
                  <a:pt x="0" y="0"/>
                </a:moveTo>
                <a:cubicBezTo>
                  <a:pt x="298952" y="480857"/>
                  <a:pt x="382322" y="914197"/>
                  <a:pt x="701730" y="916800"/>
                </a:cubicBezTo>
                <a:cubicBezTo>
                  <a:pt x="966995" y="933415"/>
                  <a:pt x="1602517" y="256898"/>
                  <a:pt x="1868283" y="5483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2400" i="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574021" y="4457836"/>
            <a:ext cx="45397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FFFF"/>
                </a:solidFill>
                <a:cs typeface="+mn-cs"/>
                <a:sym typeface="Symbol"/>
              </a:rPr>
              <a:t>,</a:t>
            </a:r>
            <a:r>
              <a:rPr lang="en-US" altLang="en-US" dirty="0">
                <a:solidFill>
                  <a:srgbClr val="FF9900"/>
                </a:solidFill>
                <a:cs typeface="+mn-cs"/>
                <a:sym typeface="Symbol"/>
              </a:rPr>
              <a:t>n</a:t>
            </a:r>
            <a:endParaRPr lang="en-US" i="0" dirty="0">
              <a:solidFill>
                <a:srgbClr val="FFFFFF"/>
              </a:solidFill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8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8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8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8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8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8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8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8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8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8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val 3"/>
          <p:cNvSpPr>
            <a:spLocks noChangeArrowheads="1"/>
          </p:cNvSpPr>
          <p:nvPr/>
        </p:nvSpPr>
        <p:spPr bwMode="auto">
          <a:xfrm>
            <a:off x="6732962" y="395620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2" name="Oval 4"/>
          <p:cNvSpPr>
            <a:spLocks noChangeArrowheads="1"/>
          </p:cNvSpPr>
          <p:nvPr/>
        </p:nvSpPr>
        <p:spPr bwMode="auto">
          <a:xfrm>
            <a:off x="6114036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3" name="Oval 6"/>
          <p:cNvSpPr>
            <a:spLocks noChangeArrowheads="1"/>
          </p:cNvSpPr>
          <p:nvPr/>
        </p:nvSpPr>
        <p:spPr bwMode="auto">
          <a:xfrm>
            <a:off x="7970817" y="423372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6681384" y="3678689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b</a:t>
            </a: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5907727" y="5426666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d</a:t>
            </a:r>
          </a:p>
        </p:txBody>
      </p:sp>
      <p:sp>
        <p:nvSpPr>
          <p:cNvPr id="16" name="Text Box 28"/>
          <p:cNvSpPr txBox="1">
            <a:spLocks noChangeArrowheads="1"/>
          </p:cNvSpPr>
          <p:nvPr/>
        </p:nvSpPr>
        <p:spPr bwMode="auto">
          <a:xfrm>
            <a:off x="8022393" y="4062204"/>
            <a:ext cx="320922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c</a:t>
            </a: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 flipH="1">
            <a:off x="5443531" y="4002459"/>
            <a:ext cx="1341007" cy="4625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8" name="Line 33"/>
          <p:cNvSpPr>
            <a:spLocks noChangeShapeType="1"/>
          </p:cNvSpPr>
          <p:nvPr/>
        </p:nvSpPr>
        <p:spPr bwMode="auto">
          <a:xfrm flipH="1">
            <a:off x="6165614" y="3999569"/>
            <a:ext cx="617852" cy="157549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9" name="Line 34"/>
          <p:cNvSpPr>
            <a:spLocks noChangeShapeType="1"/>
          </p:cNvSpPr>
          <p:nvPr/>
        </p:nvSpPr>
        <p:spPr bwMode="auto">
          <a:xfrm>
            <a:off x="6784540" y="4002459"/>
            <a:ext cx="722081" cy="157260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0" name="Line 35"/>
          <p:cNvSpPr>
            <a:spLocks noChangeShapeType="1"/>
          </p:cNvSpPr>
          <p:nvPr/>
        </p:nvSpPr>
        <p:spPr bwMode="auto">
          <a:xfrm>
            <a:off x="6784540" y="4002459"/>
            <a:ext cx="1186276" cy="2775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1" name="Line 36"/>
          <p:cNvSpPr>
            <a:spLocks noChangeShapeType="1"/>
          </p:cNvSpPr>
          <p:nvPr/>
        </p:nvSpPr>
        <p:spPr bwMode="auto">
          <a:xfrm flipH="1">
            <a:off x="7558199" y="4279978"/>
            <a:ext cx="464196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2" name="Line 39"/>
          <p:cNvSpPr>
            <a:spLocks noChangeShapeType="1"/>
          </p:cNvSpPr>
          <p:nvPr/>
        </p:nvSpPr>
        <p:spPr bwMode="auto">
          <a:xfrm>
            <a:off x="8073971" y="4279978"/>
            <a:ext cx="722081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3" name="Line 44"/>
          <p:cNvSpPr>
            <a:spLocks noChangeShapeType="1"/>
          </p:cNvSpPr>
          <p:nvPr/>
        </p:nvSpPr>
        <p:spPr bwMode="auto">
          <a:xfrm>
            <a:off x="5391955" y="4511244"/>
            <a:ext cx="722081" cy="106381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4" name="Line 45"/>
          <p:cNvSpPr>
            <a:spLocks noChangeShapeType="1"/>
          </p:cNvSpPr>
          <p:nvPr/>
        </p:nvSpPr>
        <p:spPr bwMode="auto">
          <a:xfrm>
            <a:off x="5391955" y="4511244"/>
            <a:ext cx="206309" cy="18501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5" name="Oval 68"/>
          <p:cNvSpPr>
            <a:spLocks noChangeArrowheads="1"/>
          </p:cNvSpPr>
          <p:nvPr/>
        </p:nvSpPr>
        <p:spPr bwMode="auto">
          <a:xfrm>
            <a:off x="5347900" y="443415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6" name="Text Box 69"/>
          <p:cNvSpPr txBox="1">
            <a:spLocks noChangeArrowheads="1"/>
          </p:cNvSpPr>
          <p:nvPr/>
        </p:nvSpPr>
        <p:spPr bwMode="auto">
          <a:xfrm>
            <a:off x="5159857" y="4202889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u</a:t>
            </a:r>
          </a:p>
        </p:txBody>
      </p:sp>
      <p:sp>
        <p:nvSpPr>
          <p:cNvPr id="27" name="Oval 70"/>
          <p:cNvSpPr>
            <a:spLocks noChangeArrowheads="1"/>
          </p:cNvSpPr>
          <p:nvPr/>
        </p:nvSpPr>
        <p:spPr bwMode="auto">
          <a:xfrm>
            <a:off x="7488355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28" name="Text Box 71"/>
          <p:cNvSpPr txBox="1">
            <a:spLocks noChangeArrowheads="1"/>
          </p:cNvSpPr>
          <p:nvPr/>
        </p:nvSpPr>
        <p:spPr bwMode="auto">
          <a:xfrm>
            <a:off x="7197158" y="5343796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00FFFF"/>
                </a:solidFill>
                <a:cs typeface="+mn-cs"/>
              </a:rPr>
              <a:t>k</a:t>
            </a:r>
          </a:p>
        </p:txBody>
      </p:sp>
      <p:sp>
        <p:nvSpPr>
          <p:cNvPr id="29" name="Oval 72"/>
          <p:cNvSpPr>
            <a:spLocks noChangeArrowheads="1"/>
          </p:cNvSpPr>
          <p:nvPr/>
        </p:nvSpPr>
        <p:spPr bwMode="auto">
          <a:xfrm>
            <a:off x="5546687" y="6361363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0" name="Text Box 73"/>
          <p:cNvSpPr txBox="1">
            <a:spLocks noChangeArrowheads="1"/>
          </p:cNvSpPr>
          <p:nvPr/>
        </p:nvSpPr>
        <p:spPr bwMode="auto">
          <a:xfrm>
            <a:off x="5358646" y="6130097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g</a:t>
            </a:r>
          </a:p>
        </p:txBody>
      </p:sp>
      <p:sp>
        <p:nvSpPr>
          <p:cNvPr id="31" name="Oval 78"/>
          <p:cNvSpPr>
            <a:spLocks noChangeArrowheads="1"/>
          </p:cNvSpPr>
          <p:nvPr/>
        </p:nvSpPr>
        <p:spPr bwMode="auto">
          <a:xfrm>
            <a:off x="7867662" y="6376779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2" name="Text Box 79"/>
          <p:cNvSpPr txBox="1">
            <a:spLocks noChangeArrowheads="1"/>
          </p:cNvSpPr>
          <p:nvPr/>
        </p:nvSpPr>
        <p:spPr bwMode="auto">
          <a:xfrm>
            <a:off x="7609775" y="6145513"/>
            <a:ext cx="269626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 err="1">
                <a:solidFill>
                  <a:srgbClr val="FFFFFF"/>
                </a:solidFill>
                <a:cs typeface="+mn-cs"/>
              </a:rPr>
              <a:t>i</a:t>
            </a:r>
            <a:endParaRPr lang="en-US" altLang="en-US" sz="240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3" name="Oval 80"/>
          <p:cNvSpPr>
            <a:spLocks noChangeArrowheads="1"/>
          </p:cNvSpPr>
          <p:nvPr/>
        </p:nvSpPr>
        <p:spPr bwMode="auto">
          <a:xfrm>
            <a:off x="8796052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4" name="Text Box 81"/>
          <p:cNvSpPr txBox="1">
            <a:spLocks noChangeArrowheads="1"/>
          </p:cNvSpPr>
          <p:nvPr/>
        </p:nvSpPr>
        <p:spPr bwMode="auto">
          <a:xfrm>
            <a:off x="8865896" y="5380413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v</a:t>
            </a:r>
          </a:p>
        </p:txBody>
      </p:sp>
      <p:sp>
        <p:nvSpPr>
          <p:cNvPr id="35" name="Line 82"/>
          <p:cNvSpPr>
            <a:spLocks noChangeShapeType="1"/>
          </p:cNvSpPr>
          <p:nvPr/>
        </p:nvSpPr>
        <p:spPr bwMode="auto">
          <a:xfrm flipV="1">
            <a:off x="7919239" y="4372483"/>
            <a:ext cx="103154" cy="20351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6" name="Line 83"/>
          <p:cNvSpPr>
            <a:spLocks noChangeShapeType="1"/>
          </p:cNvSpPr>
          <p:nvPr/>
        </p:nvSpPr>
        <p:spPr bwMode="auto">
          <a:xfrm flipV="1">
            <a:off x="5598264" y="5667567"/>
            <a:ext cx="1856781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7" name="Line 85"/>
          <p:cNvSpPr>
            <a:spLocks noChangeShapeType="1"/>
          </p:cNvSpPr>
          <p:nvPr/>
        </p:nvSpPr>
        <p:spPr bwMode="auto">
          <a:xfrm>
            <a:off x="7558199" y="5621315"/>
            <a:ext cx="309463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8" name="Line 86"/>
          <p:cNvSpPr>
            <a:spLocks noChangeShapeType="1"/>
          </p:cNvSpPr>
          <p:nvPr/>
        </p:nvSpPr>
        <p:spPr bwMode="auto">
          <a:xfrm flipV="1">
            <a:off x="7919239" y="5621315"/>
            <a:ext cx="928390" cy="78630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9" name="Oval 87"/>
          <p:cNvSpPr>
            <a:spLocks noChangeArrowheads="1"/>
          </p:cNvSpPr>
          <p:nvPr/>
        </p:nvSpPr>
        <p:spPr bwMode="auto">
          <a:xfrm>
            <a:off x="6869429" y="645386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0" name="Text Box 88"/>
          <p:cNvSpPr txBox="1">
            <a:spLocks noChangeArrowheads="1"/>
          </p:cNvSpPr>
          <p:nvPr/>
        </p:nvSpPr>
        <p:spPr bwMode="auto">
          <a:xfrm>
            <a:off x="6629809" y="6407614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h</a:t>
            </a:r>
          </a:p>
        </p:txBody>
      </p:sp>
      <p:sp>
        <p:nvSpPr>
          <p:cNvPr id="41" name="Line 89"/>
          <p:cNvSpPr>
            <a:spLocks noChangeShapeType="1"/>
          </p:cNvSpPr>
          <p:nvPr/>
        </p:nvSpPr>
        <p:spPr bwMode="auto">
          <a:xfrm>
            <a:off x="5598264" y="6407614"/>
            <a:ext cx="1289431" cy="9250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2" name="Line 90"/>
          <p:cNvSpPr>
            <a:spLocks noChangeShapeType="1"/>
          </p:cNvSpPr>
          <p:nvPr/>
        </p:nvSpPr>
        <p:spPr bwMode="auto">
          <a:xfrm flipV="1">
            <a:off x="6939273" y="5667567"/>
            <a:ext cx="567350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3" name="Line 91"/>
          <p:cNvSpPr>
            <a:spLocks noChangeShapeType="1"/>
          </p:cNvSpPr>
          <p:nvPr/>
        </p:nvSpPr>
        <p:spPr bwMode="auto">
          <a:xfrm flipH="1" flipV="1">
            <a:off x="6217190" y="5667567"/>
            <a:ext cx="670504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4" name="Line 92"/>
          <p:cNvSpPr>
            <a:spLocks noChangeShapeType="1"/>
          </p:cNvSpPr>
          <p:nvPr/>
        </p:nvSpPr>
        <p:spPr bwMode="auto">
          <a:xfrm flipV="1">
            <a:off x="6939273" y="6453868"/>
            <a:ext cx="928390" cy="46254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45" name="Text Box 93"/>
          <p:cNvSpPr txBox="1">
            <a:spLocks noChangeArrowheads="1"/>
          </p:cNvSpPr>
          <p:nvPr/>
        </p:nvSpPr>
        <p:spPr bwMode="auto">
          <a:xfrm>
            <a:off x="6329718" y="4788761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40</a:t>
            </a:r>
          </a:p>
        </p:txBody>
      </p:sp>
      <p:sp>
        <p:nvSpPr>
          <p:cNvPr id="46" name="Text Box 94"/>
          <p:cNvSpPr txBox="1">
            <a:spLocks noChangeArrowheads="1"/>
          </p:cNvSpPr>
          <p:nvPr/>
        </p:nvSpPr>
        <p:spPr bwMode="auto">
          <a:xfrm>
            <a:off x="5751275" y="3996678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</a:t>
            </a:r>
          </a:p>
        </p:txBody>
      </p:sp>
      <p:sp>
        <p:nvSpPr>
          <p:cNvPr id="47" name="Text Box 95"/>
          <p:cNvSpPr txBox="1">
            <a:spLocks noChangeArrowheads="1"/>
          </p:cNvSpPr>
          <p:nvPr/>
        </p:nvSpPr>
        <p:spPr bwMode="auto">
          <a:xfrm>
            <a:off x="7131316" y="3857920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10</a:t>
            </a:r>
          </a:p>
        </p:txBody>
      </p:sp>
      <p:sp>
        <p:nvSpPr>
          <p:cNvPr id="48" name="Text Box 96"/>
          <p:cNvSpPr txBox="1">
            <a:spLocks noChangeArrowheads="1"/>
          </p:cNvSpPr>
          <p:nvPr/>
        </p:nvSpPr>
        <p:spPr bwMode="auto">
          <a:xfrm>
            <a:off x="5183923" y="5291762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5818243" y="5945086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15</a:t>
            </a:r>
          </a:p>
        </p:txBody>
      </p:sp>
      <p:sp>
        <p:nvSpPr>
          <p:cNvPr id="50" name="Text Box 98"/>
          <p:cNvSpPr txBox="1">
            <a:spLocks noChangeArrowheads="1"/>
          </p:cNvSpPr>
          <p:nvPr/>
        </p:nvSpPr>
        <p:spPr bwMode="auto">
          <a:xfrm>
            <a:off x="5932503" y="6355580"/>
            <a:ext cx="56938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181</a:t>
            </a:r>
          </a:p>
        </p:txBody>
      </p:sp>
      <p:sp>
        <p:nvSpPr>
          <p:cNvPr id="51" name="Text Box 100"/>
          <p:cNvSpPr txBox="1">
            <a:spLocks noChangeArrowheads="1"/>
          </p:cNvSpPr>
          <p:nvPr/>
        </p:nvSpPr>
        <p:spPr bwMode="auto">
          <a:xfrm>
            <a:off x="7588714" y="575429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52" name="Text Box 101"/>
          <p:cNvSpPr txBox="1">
            <a:spLocks noChangeArrowheads="1"/>
          </p:cNvSpPr>
          <p:nvPr/>
        </p:nvSpPr>
        <p:spPr bwMode="auto">
          <a:xfrm>
            <a:off x="7195437" y="64018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6</a:t>
            </a:r>
          </a:p>
        </p:txBody>
      </p:sp>
      <p:sp>
        <p:nvSpPr>
          <p:cNvPr id="53" name="Text Box 102"/>
          <p:cNvSpPr txBox="1">
            <a:spLocks noChangeArrowheads="1"/>
          </p:cNvSpPr>
          <p:nvPr/>
        </p:nvSpPr>
        <p:spPr bwMode="auto">
          <a:xfrm>
            <a:off x="8278561" y="589305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8</a:t>
            </a:r>
          </a:p>
        </p:txBody>
      </p:sp>
      <p:sp>
        <p:nvSpPr>
          <p:cNvPr id="54" name="Text Box 103"/>
          <p:cNvSpPr txBox="1">
            <a:spLocks noChangeArrowheads="1"/>
          </p:cNvSpPr>
          <p:nvPr/>
        </p:nvSpPr>
        <p:spPr bwMode="auto">
          <a:xfrm>
            <a:off x="7865941" y="5199255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1</a:t>
            </a:r>
          </a:p>
        </p:txBody>
      </p:sp>
      <p:sp>
        <p:nvSpPr>
          <p:cNvPr id="55" name="Text Box 104"/>
          <p:cNvSpPr txBox="1">
            <a:spLocks noChangeArrowheads="1"/>
          </p:cNvSpPr>
          <p:nvPr/>
        </p:nvSpPr>
        <p:spPr bwMode="auto">
          <a:xfrm>
            <a:off x="8330135" y="4736726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56" name="Text Box 105"/>
          <p:cNvSpPr txBox="1">
            <a:spLocks noChangeArrowheads="1"/>
          </p:cNvSpPr>
          <p:nvPr/>
        </p:nvSpPr>
        <p:spPr bwMode="auto">
          <a:xfrm>
            <a:off x="6976586" y="4597968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30</a:t>
            </a:r>
          </a:p>
        </p:txBody>
      </p:sp>
      <p:sp>
        <p:nvSpPr>
          <p:cNvPr id="57" name="Text Box 106"/>
          <p:cNvSpPr txBox="1">
            <a:spLocks noChangeArrowheads="1"/>
          </p:cNvSpPr>
          <p:nvPr/>
        </p:nvSpPr>
        <p:spPr bwMode="auto">
          <a:xfrm>
            <a:off x="7504898" y="48292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3</a:t>
            </a:r>
          </a:p>
        </p:txBody>
      </p:sp>
      <p:sp>
        <p:nvSpPr>
          <p:cNvPr id="58" name="Text Box 122"/>
          <p:cNvSpPr txBox="1">
            <a:spLocks noChangeArrowheads="1"/>
          </p:cNvSpPr>
          <p:nvPr/>
        </p:nvSpPr>
        <p:spPr bwMode="auto">
          <a:xfrm>
            <a:off x="5659215" y="4788761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25</a:t>
            </a:r>
          </a:p>
        </p:txBody>
      </p:sp>
      <p:sp>
        <p:nvSpPr>
          <p:cNvPr id="59" name="Text Box 123"/>
          <p:cNvSpPr txBox="1">
            <a:spLocks noChangeArrowheads="1"/>
          </p:cNvSpPr>
          <p:nvPr/>
        </p:nvSpPr>
        <p:spPr bwMode="auto">
          <a:xfrm>
            <a:off x="7176097" y="5939303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1</a:t>
            </a:r>
          </a:p>
        </p:txBody>
      </p:sp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6647428" y="608384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>
                <a:solidFill>
                  <a:srgbClr val="FFFFFF"/>
                </a:solidFill>
                <a:cs typeface="+mn-cs"/>
              </a:rPr>
              <a:t>2</a:t>
            </a:r>
          </a:p>
        </p:txBody>
      </p:sp>
      <p:sp>
        <p:nvSpPr>
          <p:cNvPr id="61" name="Line 125"/>
          <p:cNvSpPr>
            <a:spLocks noChangeShapeType="1"/>
          </p:cNvSpPr>
          <p:nvPr/>
        </p:nvSpPr>
        <p:spPr bwMode="auto">
          <a:xfrm flipV="1">
            <a:off x="6165614" y="4326232"/>
            <a:ext cx="1805203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endParaRPr lang="en-US" sz="20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2" name="Text Box 126"/>
          <p:cNvSpPr txBox="1">
            <a:spLocks noChangeArrowheads="1"/>
          </p:cNvSpPr>
          <p:nvPr/>
        </p:nvSpPr>
        <p:spPr bwMode="auto">
          <a:xfrm>
            <a:off x="6628088" y="512120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3</a:t>
            </a:r>
          </a:p>
        </p:txBody>
      </p:sp>
      <p:sp>
        <p:nvSpPr>
          <p:cNvPr id="63" name="Freeform 62"/>
          <p:cNvSpPr/>
          <p:nvPr/>
        </p:nvSpPr>
        <p:spPr bwMode="auto">
          <a:xfrm>
            <a:off x="5406782" y="4643628"/>
            <a:ext cx="1880492" cy="180372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579202"/>
              <a:gd name="connsiteY0" fmla="*/ 0 h 2964518"/>
              <a:gd name="connsiteX1" fmla="*/ 303828 w 3579202"/>
              <a:gd name="connsiteY1" fmla="*/ 2931715 h 2964518"/>
              <a:gd name="connsiteX2" fmla="*/ 2986417 w 3579202"/>
              <a:gd name="connsiteY2" fmla="*/ 1644220 h 2964518"/>
              <a:gd name="connsiteX3" fmla="*/ 3579202 w 3579202"/>
              <a:gd name="connsiteY3" fmla="*/ 2755399 h 2964518"/>
              <a:gd name="connsiteX0" fmla="*/ 62908 w 2986418"/>
              <a:gd name="connsiteY0" fmla="*/ 0 h 2964518"/>
              <a:gd name="connsiteX1" fmla="*/ 303828 w 2986418"/>
              <a:gd name="connsiteY1" fmla="*/ 2931715 h 2964518"/>
              <a:gd name="connsiteX2" fmla="*/ 2986417 w 2986418"/>
              <a:gd name="connsiteY2" fmla="*/ 1644220 h 2964518"/>
              <a:gd name="connsiteX0" fmla="*/ 50826 w 2778231"/>
              <a:gd name="connsiteY0" fmla="*/ 0 h 2971571"/>
              <a:gd name="connsiteX1" fmla="*/ 291746 w 2778231"/>
              <a:gd name="connsiteY1" fmla="*/ 2931715 h 2971571"/>
              <a:gd name="connsiteX2" fmla="*/ 2778231 w 2778231"/>
              <a:gd name="connsiteY2" fmla="*/ 1765707 h 297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8231" h="2971571">
                <a:moveTo>
                  <a:pt x="50826" y="0"/>
                </a:moveTo>
                <a:cubicBezTo>
                  <a:pt x="49103" y="912958"/>
                  <a:pt x="-162821" y="2637431"/>
                  <a:pt x="291746" y="2931715"/>
                </a:cubicBezTo>
                <a:cubicBezTo>
                  <a:pt x="746313" y="3225999"/>
                  <a:pt x="2232335" y="1795093"/>
                  <a:pt x="2778231" y="176570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2400" i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FF9900"/>
                </a:solidFill>
                <a:cs typeface="+mn-cs"/>
              </a:rPr>
              <a:t>l=4</a:t>
            </a:r>
            <a:endParaRPr lang="en-US" altLang="en-US" i="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65" name="Freeform 64"/>
          <p:cNvSpPr/>
          <p:nvPr/>
        </p:nvSpPr>
        <p:spPr bwMode="auto">
          <a:xfrm>
            <a:off x="7557663" y="5692877"/>
            <a:ext cx="1264579" cy="556675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0 w 4812343"/>
              <a:gd name="connsiteY0" fmla="*/ 1287512 h 1319870"/>
              <a:gd name="connsiteX1" fmla="*/ 2682589 w 4812343"/>
              <a:gd name="connsiteY1" fmla="*/ 17 h 1319870"/>
              <a:gd name="connsiteX2" fmla="*/ 3362530 w 4812343"/>
              <a:gd name="connsiteY2" fmla="*/ 1256980 h 1319870"/>
              <a:gd name="connsiteX3" fmla="*/ 4812343 w 4812343"/>
              <a:gd name="connsiteY3" fmla="*/ 200639 h 1319870"/>
              <a:gd name="connsiteX0" fmla="*/ 0 w 2129754"/>
              <a:gd name="connsiteY0" fmla="*/ 15 h 1257166"/>
              <a:gd name="connsiteX1" fmla="*/ 679941 w 2129754"/>
              <a:gd name="connsiteY1" fmla="*/ 1256978 h 1257166"/>
              <a:gd name="connsiteX2" fmla="*/ 2129754 w 2129754"/>
              <a:gd name="connsiteY2" fmla="*/ 200637 h 1257166"/>
              <a:gd name="connsiteX0" fmla="*/ 0 w 2129754"/>
              <a:gd name="connsiteY0" fmla="*/ 0 h 1257151"/>
              <a:gd name="connsiteX1" fmla="*/ 679941 w 2129754"/>
              <a:gd name="connsiteY1" fmla="*/ 1256963 h 1257151"/>
              <a:gd name="connsiteX2" fmla="*/ 2129754 w 2129754"/>
              <a:gd name="connsiteY2" fmla="*/ 200622 h 1257151"/>
              <a:gd name="connsiteX0" fmla="*/ 0 w 1846494"/>
              <a:gd name="connsiteY0" fmla="*/ 0 h 1257191"/>
              <a:gd name="connsiteX1" fmla="*/ 679941 w 1846494"/>
              <a:gd name="connsiteY1" fmla="*/ 1256963 h 1257191"/>
              <a:gd name="connsiteX2" fmla="*/ 1846494 w 1846494"/>
              <a:gd name="connsiteY2" fmla="*/ 395000 h 1257191"/>
              <a:gd name="connsiteX0" fmla="*/ 0 w 1846494"/>
              <a:gd name="connsiteY0" fmla="*/ 0 h 1257263"/>
              <a:gd name="connsiteX1" fmla="*/ 679941 w 1846494"/>
              <a:gd name="connsiteY1" fmla="*/ 1256963 h 1257263"/>
              <a:gd name="connsiteX2" fmla="*/ 1846494 w 1846494"/>
              <a:gd name="connsiteY2" fmla="*/ 395000 h 1257263"/>
              <a:gd name="connsiteX0" fmla="*/ 0 w 1868283"/>
              <a:gd name="connsiteY0" fmla="*/ 0 h 917100"/>
              <a:gd name="connsiteX1" fmla="*/ 701730 w 1868283"/>
              <a:gd name="connsiteY1" fmla="*/ 916800 h 917100"/>
              <a:gd name="connsiteX2" fmla="*/ 1868283 w 1868283"/>
              <a:gd name="connsiteY2" fmla="*/ 54837 h 9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68283" h="917100">
                <a:moveTo>
                  <a:pt x="0" y="0"/>
                </a:moveTo>
                <a:cubicBezTo>
                  <a:pt x="298952" y="480857"/>
                  <a:pt x="382322" y="914197"/>
                  <a:pt x="701730" y="916800"/>
                </a:cubicBezTo>
                <a:cubicBezTo>
                  <a:pt x="966995" y="933415"/>
                  <a:pt x="1602517" y="256898"/>
                  <a:pt x="1868283" y="5483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2400" i="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9" name="Text Box 4"/>
          <p:cNvSpPr txBox="1">
            <a:spLocks noChangeArrowheads="1"/>
          </p:cNvSpPr>
          <p:nvPr/>
        </p:nvSpPr>
        <p:spPr bwMode="auto">
          <a:xfrm>
            <a:off x="1752600" y="76200"/>
            <a:ext cx="5803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0" dirty="0">
                <a:solidFill>
                  <a:srgbClr val="FFFF00"/>
                </a:solidFill>
                <a:cs typeface="+mn-cs"/>
              </a:rPr>
              <a:t>Dynamic Programming Algorithm</a:t>
            </a:r>
          </a:p>
        </p:txBody>
      </p:sp>
      <p:sp>
        <p:nvSpPr>
          <p:cNvPr id="100" name="Text Box 3"/>
          <p:cNvSpPr txBox="1">
            <a:spLocks noChangeArrowheads="1"/>
          </p:cNvSpPr>
          <p:nvPr/>
        </p:nvSpPr>
        <p:spPr bwMode="auto">
          <a:xfrm>
            <a:off x="1295400" y="651808"/>
            <a:ext cx="9525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Loop Invariant: For each 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  <a:sym typeface="Symbol"/>
              </a:rPr>
              <a:t>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  <a:sym typeface="Symbol"/>
              </a:rPr>
              <a:t>u,v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  <a:sym typeface="Symbol"/>
              </a:rPr>
              <a:t>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  <a:sym typeface="Symbol"/>
              </a:rPr>
              <a:t>, </a:t>
            </a:r>
            <a:endParaRPr lang="en-US" altLang="en-US" sz="2400" dirty="0">
              <a:solidFill>
                <a:srgbClr val="FFFFFF"/>
              </a:solidFill>
              <a:cs typeface="+mn-cs"/>
            </a:endParaRPr>
          </a:p>
          <a:p>
            <a:pPr lvl="1" eaLnBrk="1" hangingPunct="1"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 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</a:rPr>
              <a:t>Dist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[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</a:rPr>
              <a:t>u,v,l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]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  <a:sym typeface="Symbol"/>
              </a:rPr>
              <a:t> =  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a shortest path from 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u 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to</a:t>
            </a:r>
            <a:r>
              <a:rPr lang="en-US" altLang="en-US" sz="2400" dirty="0">
                <a:solidFill>
                  <a:srgbClr val="FFFFFF"/>
                </a:solidFill>
                <a:cs typeface="+mn-cs"/>
              </a:rPr>
              <a:t> v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with </a:t>
            </a:r>
            <a:r>
              <a:rPr lang="en-US" altLang="en-US" sz="2400" i="0" dirty="0">
                <a:solidFill>
                  <a:srgbClr val="FF9900"/>
                </a:solidFill>
                <a:latin typeface="Times New Roman"/>
                <a:cs typeface="Times New Roman"/>
              </a:rPr>
              <a:t>≤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l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 </a:t>
            </a: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edges</a:t>
            </a:r>
            <a:endParaRPr lang="en-US" sz="2400" i="0" dirty="0">
              <a:solidFill>
                <a:srgbClr val="FFFFFF"/>
              </a:solidFill>
              <a:cs typeface="+mn-cs"/>
            </a:endParaRPr>
          </a:p>
        </p:txBody>
      </p:sp>
      <p:grpSp>
        <p:nvGrpSpPr>
          <p:cNvPr id="106" name="Group 19"/>
          <p:cNvGrpSpPr>
            <a:grpSpLocks/>
          </p:cNvGrpSpPr>
          <p:nvPr/>
        </p:nvGrpSpPr>
        <p:grpSpPr bwMode="auto">
          <a:xfrm>
            <a:off x="90050" y="651808"/>
            <a:ext cx="1221075" cy="943167"/>
            <a:chOff x="1224" y="2623"/>
            <a:chExt cx="2280" cy="1785"/>
          </a:xfrm>
        </p:grpSpPr>
        <p:sp>
          <p:nvSpPr>
            <p:cNvPr id="107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>
                <a:spcBef>
                  <a:spcPct val="50000"/>
                </a:spcBef>
              </a:pPr>
              <a:endParaRPr lang="en-US" i="0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108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09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14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115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116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117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118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119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  <p:grpSp>
            <p:nvGrpSpPr>
              <p:cNvPr id="110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11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112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</p:grpSp>
      <p:grpSp>
        <p:nvGrpSpPr>
          <p:cNvPr id="123" name="Group 75"/>
          <p:cNvGrpSpPr>
            <a:grpSpLocks noChangeAspect="1"/>
          </p:cNvGrpSpPr>
          <p:nvPr/>
        </p:nvGrpSpPr>
        <p:grpSpPr bwMode="auto">
          <a:xfrm>
            <a:off x="109205" y="1842617"/>
            <a:ext cx="1151328" cy="1151328"/>
            <a:chOff x="4320" y="2016"/>
            <a:chExt cx="912" cy="912"/>
          </a:xfrm>
        </p:grpSpPr>
        <p:grpSp>
          <p:nvGrpSpPr>
            <p:cNvPr id="124" name="Group 76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31" name="Group 7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33" name="Freeform 7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134" name="Freeform 7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grpSp>
              <p:nvGrpSpPr>
                <p:cNvPr id="135" name="Group 8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36" name="Freeform 8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i="0">
                      <a:solidFill>
                        <a:srgbClr val="FFFFFF"/>
                      </a:solidFill>
                      <a:cs typeface="+mn-cs"/>
                    </a:endParaRPr>
                  </a:p>
                </p:txBody>
              </p:sp>
              <p:sp>
                <p:nvSpPr>
                  <p:cNvPr id="137" name="Freeform 8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i="0">
                      <a:solidFill>
                        <a:srgbClr val="FFFFFF"/>
                      </a:solidFill>
                      <a:cs typeface="+mn-cs"/>
                    </a:endParaRPr>
                  </a:p>
                </p:txBody>
              </p:sp>
              <p:sp>
                <p:nvSpPr>
                  <p:cNvPr id="138" name="Freeform 8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i="0">
                      <a:solidFill>
                        <a:srgbClr val="FFFFFF"/>
                      </a:solidFill>
                      <a:cs typeface="+mn-cs"/>
                    </a:endParaRPr>
                  </a:p>
                </p:txBody>
              </p:sp>
              <p:sp>
                <p:nvSpPr>
                  <p:cNvPr id="139" name="Freeform 8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i="0">
                      <a:solidFill>
                        <a:srgbClr val="FFFFFF"/>
                      </a:solidFill>
                      <a:cs typeface="+mn-cs"/>
                    </a:endParaRPr>
                  </a:p>
                </p:txBody>
              </p:sp>
              <p:sp>
                <p:nvSpPr>
                  <p:cNvPr id="140" name="Freeform 8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i="0">
                      <a:solidFill>
                        <a:srgbClr val="FFFFFF"/>
                      </a:solidFill>
                      <a:cs typeface="+mn-cs"/>
                    </a:endParaRPr>
                  </a:p>
                </p:txBody>
              </p:sp>
              <p:sp>
                <p:nvSpPr>
                  <p:cNvPr id="141" name="Freeform 8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algn="ctr">
                      <a:spcBef>
                        <a:spcPct val="50000"/>
                      </a:spcBef>
                    </a:pPr>
                    <a:endParaRPr lang="en-US" i="0">
                      <a:solidFill>
                        <a:srgbClr val="FFFFFF"/>
                      </a:solidFill>
                      <a:cs typeface="+mn-cs"/>
                    </a:endParaRPr>
                  </a:p>
                </p:txBody>
              </p:sp>
            </p:grpSp>
          </p:grpSp>
          <p:sp>
            <p:nvSpPr>
              <p:cNvPr id="132" name="Oval 8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 i="0">
                  <a:solidFill>
                    <a:srgbClr val="FFFFFF"/>
                  </a:solidFill>
                  <a:cs typeface="+mn-cs"/>
                </a:endParaRPr>
              </a:p>
            </p:txBody>
          </p:sp>
        </p:grpSp>
        <p:grpSp>
          <p:nvGrpSpPr>
            <p:cNvPr id="125" name="Group 88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26" name="Group 8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9" name="AutoShap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rgbClr val="000000"/>
                      </a:solidFill>
                      <a:cs typeface="+mn-cs"/>
                    </a:rPr>
                    <a:t>Exit</a:t>
                  </a:r>
                  <a:endParaRPr lang="en-CA" altLang="en-US" sz="1400" i="0" baseline="-8000">
                    <a:solidFill>
                      <a:srgbClr val="000000"/>
                    </a:solidFill>
                    <a:cs typeface="+mn-cs"/>
                  </a:endParaRPr>
                </a:p>
              </p:txBody>
            </p:sp>
            <p:sp>
              <p:nvSpPr>
                <p:cNvPr id="130" name="Line 9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50000"/>
                    </a:spcBef>
                  </a:pPr>
                  <a:endParaRPr lang="en-US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  <p:sp>
            <p:nvSpPr>
              <p:cNvPr id="127" name="Line 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>
                  <a:spcBef>
                    <a:spcPct val="50000"/>
                  </a:spcBef>
                </a:pPr>
                <a:endParaRPr lang="en-US" i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128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>
                  <a:spcBef>
                    <a:spcPct val="50000"/>
                  </a:spcBef>
                </a:pPr>
                <a:endParaRPr lang="en-US" i="0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155" name="Rectangle 154"/>
          <p:cNvSpPr/>
          <p:nvPr/>
        </p:nvSpPr>
        <p:spPr>
          <a:xfrm>
            <a:off x="1301006" y="1612475"/>
            <a:ext cx="7995394" cy="21975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95000"/>
              </a:lnSpc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i="0" dirty="0">
                <a:solidFill>
                  <a:srgbClr val="FF9900"/>
                </a:solidFill>
                <a:cs typeface="+mn-cs"/>
              </a:rPr>
              <a:t>for</a:t>
            </a:r>
            <a:r>
              <a:rPr lang="en-US" sz="2400" dirty="0">
                <a:solidFill>
                  <a:srgbClr val="FF9900"/>
                </a:solidFill>
                <a:cs typeface="+mn-cs"/>
              </a:rPr>
              <a:t> l 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= 2,4,8,16,…,2n</a:t>
            </a:r>
          </a:p>
          <a:p>
            <a:pPr>
              <a:lnSpc>
                <a:spcPct val="95000"/>
              </a:lnSpc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i="0" dirty="0">
                <a:solidFill>
                  <a:srgbClr val="FF9900"/>
                </a:solidFill>
                <a:cs typeface="+mn-cs"/>
              </a:rPr>
              <a:t>    % 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Find</a:t>
            </a:r>
            <a:r>
              <a:rPr lang="en-US" altLang="en-US" sz="2400" dirty="0">
                <a:solidFill>
                  <a:srgbClr val="FF9900"/>
                </a:solidFill>
                <a:cs typeface="+mn-cs"/>
              </a:rPr>
              <a:t> </a:t>
            </a:r>
            <a:r>
              <a:rPr lang="en-US" altLang="en-US" sz="2400" i="0" dirty="0" err="1">
                <a:solidFill>
                  <a:srgbClr val="FF9900"/>
                </a:solidFill>
                <a:cs typeface="+mn-cs"/>
              </a:rPr>
              <a:t>Dist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[</a:t>
            </a:r>
            <a:r>
              <a:rPr lang="en-US" altLang="en-US" sz="2400" i="0" dirty="0" err="1">
                <a:solidFill>
                  <a:srgbClr val="FF9900"/>
                </a:solidFill>
                <a:cs typeface="+mn-cs"/>
              </a:rPr>
              <a:t>uv,</a:t>
            </a:r>
            <a:r>
              <a:rPr lang="en-US" altLang="en-US" sz="2400" dirty="0" err="1">
                <a:solidFill>
                  <a:srgbClr val="FF9900"/>
                </a:solidFill>
                <a:cs typeface="+mn-cs"/>
              </a:rPr>
              <a:t>l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]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  <a:sym typeface="Symbol"/>
              </a:rPr>
              <a:t> from </a:t>
            </a:r>
            <a:r>
              <a:rPr lang="en-US" altLang="en-US" sz="2400" i="0" dirty="0" err="1">
                <a:solidFill>
                  <a:srgbClr val="FF9900"/>
                </a:solidFill>
                <a:cs typeface="+mn-cs"/>
              </a:rPr>
              <a:t>Dist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[</a:t>
            </a:r>
            <a:r>
              <a:rPr lang="en-US" altLang="en-US" sz="2400" i="0" dirty="0" err="1">
                <a:solidFill>
                  <a:srgbClr val="FF9900"/>
                </a:solidFill>
                <a:cs typeface="+mn-cs"/>
              </a:rPr>
              <a:t>u,v,</a:t>
            </a:r>
            <a:r>
              <a:rPr lang="en-US" altLang="en-US" sz="2400" baseline="30000" dirty="0" err="1">
                <a:solidFill>
                  <a:srgbClr val="FF9900"/>
                </a:solidFill>
                <a:cs typeface="+mn-cs"/>
              </a:rPr>
              <a:t>l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/</a:t>
            </a:r>
            <a:r>
              <a:rPr lang="en-US" altLang="en-US" sz="2400" i="0" baseline="-25000" dirty="0">
                <a:solidFill>
                  <a:srgbClr val="FF9900"/>
                </a:solidFill>
                <a:cs typeface="+mn-cs"/>
              </a:rPr>
              <a:t>2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]</a:t>
            </a:r>
            <a:endParaRPr lang="en-US" altLang="en-US" sz="2400" i="0" dirty="0">
              <a:solidFill>
                <a:srgbClr val="FF9900"/>
              </a:solidFill>
              <a:cs typeface="+mn-cs"/>
              <a:sym typeface="Symbol"/>
            </a:endParaRPr>
          </a:p>
          <a:p>
            <a:pPr>
              <a:lnSpc>
                <a:spcPct val="95000"/>
              </a:lnSpc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i="0" dirty="0">
                <a:solidFill>
                  <a:srgbClr val="FF9900"/>
                </a:solidFill>
                <a:cs typeface="+mn-cs"/>
              </a:rPr>
              <a:t>    for all  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u,v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 </a:t>
            </a:r>
            <a:r>
              <a:rPr lang="en-US" sz="2400" i="0" dirty="0">
                <a:solidFill>
                  <a:srgbClr val="FF9900"/>
                </a:solidFill>
                <a:cs typeface="+mn-cs"/>
                <a:sym typeface="Symbol" charset="0"/>
              </a:rPr>
              <a:t>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 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Verticies</a:t>
            </a:r>
            <a:endParaRPr lang="en-US" sz="2400" i="0" dirty="0">
              <a:solidFill>
                <a:srgbClr val="FF9900"/>
              </a:solidFill>
              <a:cs typeface="+mn-cs"/>
            </a:endParaRPr>
          </a:p>
          <a:p>
            <a:pPr>
              <a:lnSpc>
                <a:spcPct val="95000"/>
              </a:lnSpc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i="0" dirty="0">
                <a:solidFill>
                  <a:srgbClr val="FF9900"/>
                </a:solidFill>
                <a:cs typeface="+mn-cs"/>
              </a:rPr>
              <a:t>        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Dist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[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u,v,</a:t>
            </a:r>
            <a:r>
              <a:rPr lang="en-US" sz="2400" dirty="0" err="1">
                <a:solidFill>
                  <a:srgbClr val="FF9900"/>
                </a:solidFill>
                <a:cs typeface="+mn-cs"/>
              </a:rPr>
              <a:t>l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] = 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Dist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[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u,v,</a:t>
            </a:r>
            <a:r>
              <a:rPr lang="en-US" altLang="en-US" sz="2400" baseline="30000" dirty="0" err="1">
                <a:solidFill>
                  <a:srgbClr val="FF9900"/>
                </a:solidFill>
                <a:cs typeface="+mn-cs"/>
              </a:rPr>
              <a:t>l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/</a:t>
            </a:r>
            <a:r>
              <a:rPr lang="en-US" altLang="en-US" sz="2400" i="0" baseline="-25000" dirty="0">
                <a:solidFill>
                  <a:srgbClr val="FF9900"/>
                </a:solidFill>
                <a:cs typeface="+mn-cs"/>
              </a:rPr>
              <a:t>2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]</a:t>
            </a:r>
          </a:p>
          <a:p>
            <a:pPr>
              <a:lnSpc>
                <a:spcPct val="95000"/>
              </a:lnSpc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i="0" dirty="0">
                <a:solidFill>
                  <a:srgbClr val="FF9900"/>
                </a:solidFill>
                <a:cs typeface="+mn-cs"/>
              </a:rPr>
              <a:t>        for all  k </a:t>
            </a:r>
            <a:r>
              <a:rPr lang="en-US" sz="2400" i="0" dirty="0">
                <a:solidFill>
                  <a:srgbClr val="FF9900"/>
                </a:solidFill>
                <a:cs typeface="+mn-cs"/>
                <a:sym typeface="Symbol" charset="0"/>
              </a:rPr>
              <a:t>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 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Verticies</a:t>
            </a:r>
            <a:endParaRPr lang="en-US" sz="2400" i="0" dirty="0">
              <a:solidFill>
                <a:srgbClr val="FF9900"/>
              </a:solidFill>
              <a:cs typeface="+mn-cs"/>
            </a:endParaRPr>
          </a:p>
          <a:p>
            <a:pPr>
              <a:lnSpc>
                <a:spcPct val="95000"/>
              </a:lnSpc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i="0" dirty="0">
                <a:solidFill>
                  <a:srgbClr val="FF9900"/>
                </a:solidFill>
                <a:cs typeface="+mn-cs"/>
              </a:rPr>
              <a:t>            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Dist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[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u,v,</a:t>
            </a:r>
            <a:r>
              <a:rPr lang="en-US" sz="2400" dirty="0" err="1">
                <a:solidFill>
                  <a:srgbClr val="FF9900"/>
                </a:solidFill>
                <a:cs typeface="+mn-cs"/>
              </a:rPr>
              <a:t>l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] = min( 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Dist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[</a:t>
            </a:r>
            <a:r>
              <a:rPr lang="en-US" sz="2400" i="0" dirty="0" err="1">
                <a:solidFill>
                  <a:srgbClr val="FF9900"/>
                </a:solidFill>
                <a:cs typeface="+mn-cs"/>
              </a:rPr>
              <a:t>u,v,</a:t>
            </a:r>
            <a:r>
              <a:rPr lang="en-US" sz="2400" dirty="0" err="1">
                <a:solidFill>
                  <a:srgbClr val="FF9900"/>
                </a:solidFill>
                <a:cs typeface="+mn-cs"/>
              </a:rPr>
              <a:t>l</a:t>
            </a:r>
            <a:r>
              <a:rPr lang="en-US" sz="2400" i="0" dirty="0">
                <a:solidFill>
                  <a:srgbClr val="FF9900"/>
                </a:solidFill>
                <a:cs typeface="+mn-cs"/>
              </a:rPr>
              <a:t>], </a:t>
            </a:r>
            <a:r>
              <a:rPr lang="en-US" sz="2400" i="0" dirty="0" err="1">
                <a:solidFill>
                  <a:srgbClr val="CC00CC"/>
                </a:solidFill>
                <a:cs typeface="+mn-cs"/>
              </a:rPr>
              <a:t>Dist</a:t>
            </a:r>
            <a:r>
              <a:rPr lang="en-US" sz="2400" i="0" dirty="0">
                <a:solidFill>
                  <a:srgbClr val="CC00CC"/>
                </a:solidFill>
                <a:cs typeface="+mn-cs"/>
              </a:rPr>
              <a:t>[</a:t>
            </a:r>
            <a:r>
              <a:rPr lang="en-US" sz="2400" i="0" dirty="0" err="1">
                <a:solidFill>
                  <a:srgbClr val="CC00CC"/>
                </a:solidFill>
                <a:cs typeface="+mn-cs"/>
              </a:rPr>
              <a:t>u,k</a:t>
            </a:r>
            <a:r>
              <a:rPr lang="en-US" altLang="en-US" sz="2400" i="0" dirty="0" err="1">
                <a:solidFill>
                  <a:srgbClr val="CC00CC"/>
                </a:solidFill>
                <a:cs typeface="+mn-cs"/>
              </a:rPr>
              <a:t>,</a:t>
            </a:r>
            <a:r>
              <a:rPr lang="en-US" altLang="en-US" sz="2400" baseline="30000" dirty="0" err="1">
                <a:solidFill>
                  <a:srgbClr val="CC00CC"/>
                </a:solidFill>
                <a:cs typeface="+mn-cs"/>
              </a:rPr>
              <a:t>l</a:t>
            </a:r>
            <a:r>
              <a:rPr lang="en-US" altLang="en-US" sz="2400" i="0" dirty="0">
                <a:solidFill>
                  <a:srgbClr val="CC00CC"/>
                </a:solidFill>
                <a:cs typeface="+mn-cs"/>
              </a:rPr>
              <a:t>/</a:t>
            </a:r>
            <a:r>
              <a:rPr lang="en-US" altLang="en-US" sz="2400" i="0" baseline="-25000" dirty="0">
                <a:solidFill>
                  <a:srgbClr val="CC00CC"/>
                </a:solidFill>
                <a:cs typeface="+mn-cs"/>
              </a:rPr>
              <a:t>2</a:t>
            </a:r>
            <a:r>
              <a:rPr lang="en-US" altLang="en-US" sz="2400" i="0" dirty="0">
                <a:solidFill>
                  <a:srgbClr val="CC00CC"/>
                </a:solidFill>
                <a:cs typeface="+mn-cs"/>
              </a:rPr>
              <a:t>]</a:t>
            </a:r>
            <a:r>
              <a:rPr lang="en-US" sz="2400" i="0" dirty="0">
                <a:solidFill>
                  <a:srgbClr val="00FFFF"/>
                </a:solidFill>
                <a:cs typeface="+mn-cs"/>
              </a:rPr>
              <a:t>+</a:t>
            </a:r>
            <a:r>
              <a:rPr lang="en-US" sz="2400" i="0" dirty="0" err="1">
                <a:solidFill>
                  <a:srgbClr val="CC00CC"/>
                </a:solidFill>
                <a:cs typeface="+mn-cs"/>
              </a:rPr>
              <a:t>Dist</a:t>
            </a:r>
            <a:r>
              <a:rPr lang="en-US" sz="2400" i="0" dirty="0">
                <a:solidFill>
                  <a:srgbClr val="CC00CC"/>
                </a:solidFill>
                <a:cs typeface="+mn-cs"/>
              </a:rPr>
              <a:t>[</a:t>
            </a:r>
            <a:r>
              <a:rPr lang="en-US" sz="2400" i="0" dirty="0" err="1">
                <a:solidFill>
                  <a:srgbClr val="CC00CC"/>
                </a:solidFill>
                <a:cs typeface="+mn-cs"/>
              </a:rPr>
              <a:t>k,v</a:t>
            </a:r>
            <a:r>
              <a:rPr lang="en-US" altLang="en-US" sz="2400" i="0" dirty="0" err="1">
                <a:solidFill>
                  <a:srgbClr val="CC00CC"/>
                </a:solidFill>
                <a:cs typeface="+mn-cs"/>
              </a:rPr>
              <a:t>,</a:t>
            </a:r>
            <a:r>
              <a:rPr lang="en-US" altLang="en-US" sz="2400" baseline="30000" dirty="0" err="1">
                <a:solidFill>
                  <a:srgbClr val="CC00CC"/>
                </a:solidFill>
                <a:cs typeface="+mn-cs"/>
              </a:rPr>
              <a:t>l</a:t>
            </a:r>
            <a:r>
              <a:rPr lang="en-US" altLang="en-US" sz="2400" i="0" dirty="0">
                <a:solidFill>
                  <a:srgbClr val="CC00CC"/>
                </a:solidFill>
                <a:cs typeface="+mn-cs"/>
              </a:rPr>
              <a:t>/</a:t>
            </a:r>
            <a:r>
              <a:rPr lang="en-US" altLang="en-US" sz="2400" i="0" baseline="-25000" dirty="0">
                <a:solidFill>
                  <a:srgbClr val="CC00CC"/>
                </a:solidFill>
                <a:cs typeface="+mn-cs"/>
              </a:rPr>
              <a:t>2</a:t>
            </a:r>
            <a:r>
              <a:rPr lang="en-US" altLang="en-US" sz="2400" i="0" dirty="0">
                <a:solidFill>
                  <a:srgbClr val="CC00CC"/>
                </a:solidFill>
                <a:cs typeface="+mn-cs"/>
              </a:rPr>
              <a:t>]  </a:t>
            </a:r>
            <a:r>
              <a:rPr lang="en-US" altLang="en-US" sz="2400" i="0" dirty="0">
                <a:solidFill>
                  <a:srgbClr val="FF9900"/>
                </a:solidFill>
                <a:cs typeface="+mn-cs"/>
              </a:rPr>
              <a:t>)</a:t>
            </a:r>
            <a:endParaRPr lang="en-US" sz="2400" i="0" dirty="0">
              <a:solidFill>
                <a:srgbClr val="FF99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8517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9" name="Picture 3" descr="quest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8563" y="3352800"/>
            <a:ext cx="2636837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57" name="Rectangle 5"/>
          <p:cNvSpPr>
            <a:spLocks noChangeArrowheads="1"/>
          </p:cNvSpPr>
          <p:nvPr/>
        </p:nvSpPr>
        <p:spPr bwMode="auto">
          <a:xfrm>
            <a:off x="457200" y="1261408"/>
            <a:ext cx="5950668" cy="4893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instance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(input) consists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weighted directed layered graph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ie all edges go down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hence acyclic (DAG)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but more a total order of nodes is known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source node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sink/termination node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solution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path from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It’s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cost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the sum of the weights.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goal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to find a path with minimum  cost.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57">
            <a:extLst>
              <a:ext uri="{FF2B5EF4-FFF2-40B4-BE49-F238E27FC236}">
                <a16:creationId xmlns:a16="http://schemas.microsoft.com/office/drawing/2014/main" id="{553FA8F1-4E5E-409B-92A1-2B1A16779D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-164205" y="-228600"/>
            <a:ext cx="9462766" cy="1143000"/>
          </a:xfrm>
          <a:noFill/>
        </p:spPr>
        <p:txBody>
          <a:bodyPr/>
          <a:lstStyle/>
          <a:p>
            <a:pPr eaLnBrk="1" hangingPunct="1"/>
            <a:r>
              <a:rPr lang="en-US" altLang="en-US" dirty="0"/>
              <a:t>Dynamic Programming Leveled Graph</a:t>
            </a:r>
          </a:p>
        </p:txBody>
      </p:sp>
      <p:sp>
        <p:nvSpPr>
          <p:cNvPr id="45" name="Rectangle 57">
            <a:extLst>
              <a:ext uri="{FF2B5EF4-FFF2-40B4-BE49-F238E27FC236}">
                <a16:creationId xmlns:a16="http://schemas.microsoft.com/office/drawing/2014/main" id="{F3C04AFC-11E2-45FA-AD45-688CCAF0E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42900"/>
            <a:ext cx="8153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Shortest Weighted path in Leveled Graph</a:t>
            </a:r>
          </a:p>
        </p:txBody>
      </p:sp>
      <p:grpSp>
        <p:nvGrpSpPr>
          <p:cNvPr id="46" name="Group 7">
            <a:extLst>
              <a:ext uri="{FF2B5EF4-FFF2-40B4-BE49-F238E27FC236}">
                <a16:creationId xmlns:a16="http://schemas.microsoft.com/office/drawing/2014/main" id="{71C15AF6-FB97-4234-ADC8-5A723197A4BF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3690938"/>
            <a:ext cx="903288" cy="2633662"/>
            <a:chOff x="4224" y="2325"/>
            <a:chExt cx="569" cy="1659"/>
          </a:xfrm>
        </p:grpSpPr>
        <p:sp>
          <p:nvSpPr>
            <p:cNvPr id="47" name="Oval 8">
              <a:extLst>
                <a:ext uri="{FF2B5EF4-FFF2-40B4-BE49-F238E27FC236}">
                  <a16:creationId xmlns:a16="http://schemas.microsoft.com/office/drawing/2014/main" id="{6BF46EFE-2352-4F94-BC2A-AAFF8F0B8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2325"/>
              <a:ext cx="144" cy="14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9">
              <a:extLst>
                <a:ext uri="{FF2B5EF4-FFF2-40B4-BE49-F238E27FC236}">
                  <a16:creationId xmlns:a16="http://schemas.microsoft.com/office/drawing/2014/main" id="{A3EF7CB4-9513-42D0-8A16-A594E7736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688"/>
              <a:ext cx="144" cy="14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10">
              <a:extLst>
                <a:ext uri="{FF2B5EF4-FFF2-40B4-BE49-F238E27FC236}">
                  <a16:creationId xmlns:a16="http://schemas.microsoft.com/office/drawing/2014/main" id="{B262F0F5-0F13-477B-93DB-C9702CD53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312"/>
              <a:ext cx="144" cy="14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Oval 11">
              <a:extLst>
                <a:ext uri="{FF2B5EF4-FFF2-40B4-BE49-F238E27FC236}">
                  <a16:creationId xmlns:a16="http://schemas.microsoft.com/office/drawing/2014/main" id="{F57096B0-DBCE-4B29-9175-CB44D7145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3840"/>
              <a:ext cx="144" cy="14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1" name="Text Box 12">
            <a:extLst>
              <a:ext uri="{FF2B5EF4-FFF2-40B4-BE49-F238E27FC236}">
                <a16:creationId xmlns:a16="http://schemas.microsoft.com/office/drawing/2014/main" id="{D72C4432-49FC-41D2-A9CE-E9505E47C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707" y="4784794"/>
            <a:ext cx="18004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2+6+3+7=18</a:t>
            </a:r>
          </a:p>
        </p:txBody>
      </p:sp>
      <p:grpSp>
        <p:nvGrpSpPr>
          <p:cNvPr id="52" name="Group 18">
            <a:extLst>
              <a:ext uri="{FF2B5EF4-FFF2-40B4-BE49-F238E27FC236}">
                <a16:creationId xmlns:a16="http://schemas.microsoft.com/office/drawing/2014/main" id="{D1561860-0008-4F71-A974-07E0E10A63A6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3505200"/>
            <a:ext cx="1320800" cy="3048000"/>
            <a:chOff x="4704" y="2208"/>
            <a:chExt cx="832" cy="1920"/>
          </a:xfrm>
        </p:grpSpPr>
        <p:sp>
          <p:nvSpPr>
            <p:cNvPr id="53" name="Oval 19">
              <a:extLst>
                <a:ext uri="{FF2B5EF4-FFF2-40B4-BE49-F238E27FC236}">
                  <a16:creationId xmlns:a16="http://schemas.microsoft.com/office/drawing/2014/main" id="{2E65DFDD-3995-4A74-8B22-FE437244B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2256"/>
              <a:ext cx="144" cy="144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Oval 20">
              <a:extLst>
                <a:ext uri="{FF2B5EF4-FFF2-40B4-BE49-F238E27FC236}">
                  <a16:creationId xmlns:a16="http://schemas.microsoft.com/office/drawing/2014/main" id="{C4527C8C-1B5B-4581-A3C3-AE7A4CD81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784"/>
              <a:ext cx="144" cy="144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Oval 21">
              <a:extLst>
                <a:ext uri="{FF2B5EF4-FFF2-40B4-BE49-F238E27FC236}">
                  <a16:creationId xmlns:a16="http://schemas.microsoft.com/office/drawing/2014/main" id="{7344B95A-19FD-4586-8B66-E81E8FD98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" y="3216"/>
              <a:ext cx="144" cy="144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Oval 22">
              <a:extLst>
                <a:ext uri="{FF2B5EF4-FFF2-40B4-BE49-F238E27FC236}">
                  <a16:creationId xmlns:a16="http://schemas.microsoft.com/office/drawing/2014/main" id="{E591FC94-A6F7-4EFB-91FB-7AC28D870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" y="3888"/>
              <a:ext cx="144" cy="144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23">
              <a:extLst>
                <a:ext uri="{FF2B5EF4-FFF2-40B4-BE49-F238E27FC236}">
                  <a16:creationId xmlns:a16="http://schemas.microsoft.com/office/drawing/2014/main" id="{2CA778B1-E8A3-4326-AB47-09846F9BC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208"/>
              <a:ext cx="832" cy="1920"/>
            </a:xfrm>
            <a:custGeom>
              <a:avLst/>
              <a:gdLst>
                <a:gd name="T0" fmla="*/ 48 w 832"/>
                <a:gd name="T1" fmla="*/ 0 h 1920"/>
                <a:gd name="T2" fmla="*/ 672 w 832"/>
                <a:gd name="T3" fmla="*/ 384 h 1920"/>
                <a:gd name="T4" fmla="*/ 384 w 832"/>
                <a:gd name="T5" fmla="*/ 912 h 1920"/>
                <a:gd name="T6" fmla="*/ 832 w 832"/>
                <a:gd name="T7" fmla="*/ 1450 h 1920"/>
                <a:gd name="T8" fmla="*/ 0 w 832"/>
                <a:gd name="T9" fmla="*/ 1920 h 19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2"/>
                <a:gd name="T16" fmla="*/ 0 h 1920"/>
                <a:gd name="T17" fmla="*/ 832 w 832"/>
                <a:gd name="T18" fmla="*/ 1920 h 19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2" h="1920">
                  <a:moveTo>
                    <a:pt x="48" y="0"/>
                  </a:moveTo>
                  <a:lnTo>
                    <a:pt x="672" y="384"/>
                  </a:lnTo>
                  <a:lnTo>
                    <a:pt x="384" y="912"/>
                  </a:lnTo>
                  <a:lnTo>
                    <a:pt x="832" y="1450"/>
                  </a:lnTo>
                  <a:lnTo>
                    <a:pt x="0" y="1920"/>
                  </a:lnTo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8" name="Text Box 24">
            <a:extLst>
              <a:ext uri="{FF2B5EF4-FFF2-40B4-BE49-F238E27FC236}">
                <a16:creationId xmlns:a16="http://schemas.microsoft.com/office/drawing/2014/main" id="{97DB0D29-B42A-43E9-A8E5-15283D603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707" y="5141267"/>
            <a:ext cx="18004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4+2+1+5=12</a:t>
            </a:r>
          </a:p>
        </p:txBody>
      </p:sp>
      <p:sp>
        <p:nvSpPr>
          <p:cNvPr id="59" name="Freeform 15">
            <a:extLst>
              <a:ext uri="{FF2B5EF4-FFF2-40B4-BE49-F238E27FC236}">
                <a16:creationId xmlns:a16="http://schemas.microsoft.com/office/drawing/2014/main" id="{41C917F8-A258-4F7E-B2F5-FD170B250834}"/>
              </a:ext>
            </a:extLst>
          </p:cNvPr>
          <p:cNvSpPr>
            <a:spLocks/>
          </p:cNvSpPr>
          <p:nvPr/>
        </p:nvSpPr>
        <p:spPr bwMode="auto">
          <a:xfrm>
            <a:off x="6553200" y="3505200"/>
            <a:ext cx="1066800" cy="3048000"/>
          </a:xfrm>
          <a:custGeom>
            <a:avLst/>
            <a:gdLst>
              <a:gd name="T0" fmla="*/ 672 w 672"/>
              <a:gd name="T1" fmla="*/ 0 h 1920"/>
              <a:gd name="T2" fmla="*/ 576 w 672"/>
              <a:gd name="T3" fmla="*/ 384 h 1920"/>
              <a:gd name="T4" fmla="*/ 336 w 672"/>
              <a:gd name="T5" fmla="*/ 960 h 1920"/>
              <a:gd name="T6" fmla="*/ 0 w 672"/>
              <a:gd name="T7" fmla="*/ 1392 h 1920"/>
              <a:gd name="T8" fmla="*/ 576 w 672"/>
              <a:gd name="T9" fmla="*/ 1920 h 19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2"/>
              <a:gd name="T16" fmla="*/ 0 h 1920"/>
              <a:gd name="T17" fmla="*/ 672 w 672"/>
              <a:gd name="T18" fmla="*/ 1920 h 192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2" h="1920">
                <a:moveTo>
                  <a:pt x="672" y="0"/>
                </a:moveTo>
                <a:lnTo>
                  <a:pt x="576" y="384"/>
                </a:lnTo>
                <a:lnTo>
                  <a:pt x="336" y="960"/>
                </a:lnTo>
                <a:lnTo>
                  <a:pt x="0" y="1392"/>
                </a:lnTo>
                <a:lnTo>
                  <a:pt x="576" y="192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" name="Rectangle 57">
            <a:extLst>
              <a:ext uri="{FF2B5EF4-FFF2-40B4-BE49-F238E27FC236}">
                <a16:creationId xmlns:a16="http://schemas.microsoft.com/office/drawing/2014/main" id="{C0079537-1049-4793-B402-EB3620C1AB66}"/>
              </a:ext>
            </a:extLst>
          </p:cNvPr>
          <p:cNvSpPr txBox="1">
            <a:spLocks noChangeArrowheads="1"/>
          </p:cNvSpPr>
          <p:nvPr/>
        </p:nvSpPr>
        <p:spPr>
          <a:xfrm>
            <a:off x="-164205" y="-38100"/>
            <a:ext cx="9462766" cy="1143000"/>
          </a:xfrm>
          <a:prstGeom prst="rect">
            <a:avLst/>
          </a:prstGeom>
          <a:noFill/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Dynamic Programming Leveled Graph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2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2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25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25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2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2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8" grpId="0"/>
      <p:bldP spid="59" grpId="0" animBg="1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7" name="Picture 3" descr="quest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8563" y="3352800"/>
            <a:ext cx="2636837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2">
            <a:extLst>
              <a:ext uri="{FF2B5EF4-FFF2-40B4-BE49-F238E27FC236}">
                <a16:creationId xmlns:a16="http://schemas.microsoft.com/office/drawing/2014/main" id="{7864BCF6-15DB-4AB6-9292-BCB332A69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30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Dijkstra’s Algorithm</a:t>
            </a:r>
          </a:p>
        </p:txBody>
      </p:sp>
      <p:sp>
        <p:nvSpPr>
          <p:cNvPr id="39" name="Rectangle 57">
            <a:extLst>
              <a:ext uri="{FF2B5EF4-FFF2-40B4-BE49-F238E27FC236}">
                <a16:creationId xmlns:a16="http://schemas.microsoft.com/office/drawing/2014/main" id="{F8EB5138-875B-4370-BB78-63030186BD36}"/>
              </a:ext>
            </a:extLst>
          </p:cNvPr>
          <p:cNvSpPr txBox="1">
            <a:spLocks noChangeArrowheads="1"/>
          </p:cNvSpPr>
          <p:nvPr/>
        </p:nvSpPr>
        <p:spPr>
          <a:xfrm>
            <a:off x="-164205" y="0"/>
            <a:ext cx="9462766" cy="768070"/>
          </a:xfrm>
          <a:prstGeom prst="rect">
            <a:avLst/>
          </a:prstGeom>
          <a:noFill/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Dynamic Programming Leveled Graph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8" name="Freeform 22">
            <a:extLst>
              <a:ext uri="{FF2B5EF4-FFF2-40B4-BE49-F238E27FC236}">
                <a16:creationId xmlns:a16="http://schemas.microsoft.com/office/drawing/2014/main" id="{EEF03439-079D-4D54-A01E-284A5F8C64D3}"/>
              </a:ext>
            </a:extLst>
          </p:cNvPr>
          <p:cNvSpPr>
            <a:spLocks/>
          </p:cNvSpPr>
          <p:nvPr/>
        </p:nvSpPr>
        <p:spPr bwMode="auto">
          <a:xfrm>
            <a:off x="7518400" y="3479799"/>
            <a:ext cx="1320800" cy="3048000"/>
          </a:xfrm>
          <a:custGeom>
            <a:avLst/>
            <a:gdLst>
              <a:gd name="T0" fmla="*/ 2147483647 w 832"/>
              <a:gd name="T1" fmla="*/ 0 h 1920"/>
              <a:gd name="T2" fmla="*/ 2147483647 w 832"/>
              <a:gd name="T3" fmla="*/ 2147483647 h 1920"/>
              <a:gd name="T4" fmla="*/ 2147483647 w 832"/>
              <a:gd name="T5" fmla="*/ 2147483647 h 1920"/>
              <a:gd name="T6" fmla="*/ 2147483647 w 832"/>
              <a:gd name="T7" fmla="*/ 2147483647 h 1920"/>
              <a:gd name="T8" fmla="*/ 0 w 832"/>
              <a:gd name="T9" fmla="*/ 2147483647 h 19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32"/>
              <a:gd name="T16" fmla="*/ 0 h 1920"/>
              <a:gd name="T17" fmla="*/ 832 w 832"/>
              <a:gd name="T18" fmla="*/ 1920 h 192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32" h="1920">
                <a:moveTo>
                  <a:pt x="48" y="0"/>
                </a:moveTo>
                <a:lnTo>
                  <a:pt x="672" y="384"/>
                </a:lnTo>
                <a:lnTo>
                  <a:pt x="384" y="912"/>
                </a:lnTo>
                <a:lnTo>
                  <a:pt x="832" y="1450"/>
                </a:lnTo>
                <a:lnTo>
                  <a:pt x="0" y="1920"/>
                </a:lnTo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Text Box 23">
            <a:extLst>
              <a:ext uri="{FF2B5EF4-FFF2-40B4-BE49-F238E27FC236}">
                <a16:creationId xmlns:a16="http://schemas.microsoft.com/office/drawing/2014/main" id="{ACDD541E-C6A4-4E74-A249-1F0957443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257" y="1172028"/>
            <a:ext cx="431074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Dijkstra’s algorithm: 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Handles cycles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Can’t find max weighted path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Is NP-complete,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i.e. no fast alg likely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allow neg weights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Could be product of edge weights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 =  O(# edges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log 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41" name="Text Box 23">
            <a:extLst>
              <a:ext uri="{FF2B5EF4-FFF2-40B4-BE49-F238E27FC236}">
                <a16:creationId xmlns:a16="http://schemas.microsoft.com/office/drawing/2014/main" id="{0BF794DA-0378-4E1B-A398-859D84EA5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5554" y="4466772"/>
            <a:ext cx="1430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# nodes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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Text Box 23">
            <a:extLst>
              <a:ext uri="{FF2B5EF4-FFF2-40B4-BE49-F238E27FC236}">
                <a16:creationId xmlns:a16="http://schemas.microsoft.com/office/drawing/2014/main" id="{C405BF38-34BA-4919-ABCE-B97FD9EB2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4862" y="4468887"/>
            <a:ext cx="20890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degree of node.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Freeform 22">
            <a:extLst>
              <a:ext uri="{FF2B5EF4-FFF2-40B4-BE49-F238E27FC236}">
                <a16:creationId xmlns:a16="http://schemas.microsoft.com/office/drawing/2014/main" id="{7116EECD-26A9-4623-8652-FF6D2BD29EB0}"/>
              </a:ext>
            </a:extLst>
          </p:cNvPr>
          <p:cNvSpPr>
            <a:spLocks/>
          </p:cNvSpPr>
          <p:nvPr/>
        </p:nvSpPr>
        <p:spPr bwMode="auto">
          <a:xfrm>
            <a:off x="6553211" y="3472586"/>
            <a:ext cx="1063238" cy="3091542"/>
          </a:xfrm>
          <a:custGeom>
            <a:avLst/>
            <a:gdLst>
              <a:gd name="T0" fmla="*/ 2147483647 w 832"/>
              <a:gd name="T1" fmla="*/ 0 h 1920"/>
              <a:gd name="T2" fmla="*/ 2147483647 w 832"/>
              <a:gd name="T3" fmla="*/ 2147483647 h 1920"/>
              <a:gd name="T4" fmla="*/ 2147483647 w 832"/>
              <a:gd name="T5" fmla="*/ 2147483647 h 1920"/>
              <a:gd name="T6" fmla="*/ 2147483647 w 832"/>
              <a:gd name="T7" fmla="*/ 2147483647 h 1920"/>
              <a:gd name="T8" fmla="*/ 0 w 832"/>
              <a:gd name="T9" fmla="*/ 2147483647 h 19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32"/>
              <a:gd name="T16" fmla="*/ 0 h 1920"/>
              <a:gd name="T17" fmla="*/ 832 w 832"/>
              <a:gd name="T18" fmla="*/ 1920 h 1920"/>
              <a:gd name="connsiteX0" fmla="*/ 5742 w 10000"/>
              <a:gd name="connsiteY0" fmla="*/ 0 h 9857"/>
              <a:gd name="connsiteX1" fmla="*/ 8077 w 10000"/>
              <a:gd name="connsiteY1" fmla="*/ 1857 h 9857"/>
              <a:gd name="connsiteX2" fmla="*/ 4615 w 10000"/>
              <a:gd name="connsiteY2" fmla="*/ 4607 h 9857"/>
              <a:gd name="connsiteX3" fmla="*/ 10000 w 10000"/>
              <a:gd name="connsiteY3" fmla="*/ 7409 h 9857"/>
              <a:gd name="connsiteX4" fmla="*/ 0 w 10000"/>
              <a:gd name="connsiteY4" fmla="*/ 9857 h 9857"/>
              <a:gd name="connsiteX0" fmla="*/ 5742 w 10000"/>
              <a:gd name="connsiteY0" fmla="*/ 0 h 10000"/>
              <a:gd name="connsiteX1" fmla="*/ 4780 w 10000"/>
              <a:gd name="connsiteY1" fmla="*/ 2174 h 10000"/>
              <a:gd name="connsiteX2" fmla="*/ 4615 w 10000"/>
              <a:gd name="connsiteY2" fmla="*/ 4674 h 10000"/>
              <a:gd name="connsiteX3" fmla="*/ 10000 w 10000"/>
              <a:gd name="connsiteY3" fmla="*/ 7516 h 10000"/>
              <a:gd name="connsiteX4" fmla="*/ 0 w 10000"/>
              <a:gd name="connsiteY4" fmla="*/ 10000 h 10000"/>
              <a:gd name="connsiteX0" fmla="*/ 5742 w 10000"/>
              <a:gd name="connsiteY0" fmla="*/ 0 h 10000"/>
              <a:gd name="connsiteX1" fmla="*/ 4780 w 10000"/>
              <a:gd name="connsiteY1" fmla="*/ 2174 h 10000"/>
              <a:gd name="connsiteX2" fmla="*/ 1318 w 10000"/>
              <a:gd name="connsiteY2" fmla="*/ 5109 h 10000"/>
              <a:gd name="connsiteX3" fmla="*/ 10000 w 10000"/>
              <a:gd name="connsiteY3" fmla="*/ 7516 h 10000"/>
              <a:gd name="connsiteX4" fmla="*/ 0 w 10000"/>
              <a:gd name="connsiteY4" fmla="*/ 10000 h 10000"/>
              <a:gd name="connsiteX0" fmla="*/ 4424 w 8682"/>
              <a:gd name="connsiteY0" fmla="*/ 0 h 10290"/>
              <a:gd name="connsiteX1" fmla="*/ 3462 w 8682"/>
              <a:gd name="connsiteY1" fmla="*/ 2174 h 10290"/>
              <a:gd name="connsiteX2" fmla="*/ 0 w 8682"/>
              <a:gd name="connsiteY2" fmla="*/ 5109 h 10290"/>
              <a:gd name="connsiteX3" fmla="*/ 8682 w 8682"/>
              <a:gd name="connsiteY3" fmla="*/ 7516 h 10290"/>
              <a:gd name="connsiteX4" fmla="*/ 3517 w 8682"/>
              <a:gd name="connsiteY4" fmla="*/ 10290 h 10290"/>
              <a:gd name="connsiteX0" fmla="*/ 9272 w 9272"/>
              <a:gd name="connsiteY0" fmla="*/ 0 h 10000"/>
              <a:gd name="connsiteX1" fmla="*/ 8164 w 9272"/>
              <a:gd name="connsiteY1" fmla="*/ 2113 h 10000"/>
              <a:gd name="connsiteX2" fmla="*/ 4176 w 9272"/>
              <a:gd name="connsiteY2" fmla="*/ 4965 h 10000"/>
              <a:gd name="connsiteX3" fmla="*/ 0 w 9272"/>
              <a:gd name="connsiteY3" fmla="*/ 7163 h 10000"/>
              <a:gd name="connsiteX4" fmla="*/ 8227 w 9272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72" h="10000">
                <a:moveTo>
                  <a:pt x="9272" y="0"/>
                </a:moveTo>
                <a:lnTo>
                  <a:pt x="8164" y="2113"/>
                </a:lnTo>
                <a:lnTo>
                  <a:pt x="4176" y="4965"/>
                </a:lnTo>
                <a:lnTo>
                  <a:pt x="0" y="7163"/>
                </a:lnTo>
                <a:lnTo>
                  <a:pt x="8227" y="10000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5F8A79C-0FBD-49C0-913A-7DDFC0806ED5}"/>
              </a:ext>
            </a:extLst>
          </p:cNvPr>
          <p:cNvSpPr/>
          <p:nvPr/>
        </p:nvSpPr>
        <p:spPr>
          <a:xfrm>
            <a:off x="6335670" y="5022724"/>
            <a:ext cx="377026" cy="369332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-2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Text Box 23">
            <a:extLst>
              <a:ext uri="{FF2B5EF4-FFF2-40B4-BE49-F238E27FC236}">
                <a16:creationId xmlns:a16="http://schemas.microsoft.com/office/drawing/2014/main" id="{17FFC455-6C0B-459A-B9D0-BFA632498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9632" y="1172028"/>
            <a:ext cx="4505401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Dynamic Programming Algorithm: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Handles only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leveled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graphs. 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Can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Same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Simpler to code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 =  O(# edges)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=  O(</a:t>
            </a:r>
          </a:p>
        </p:txBody>
      </p:sp>
    </p:spTree>
    <p:extLst>
      <p:ext uri="{BB962C8B-B14F-4D97-AF65-F5344CB8AC3E}">
        <p14:creationId xmlns:p14="http://schemas.microsoft.com/office/powerpoint/2010/main" val="4288738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 animBg="1"/>
      <p:bldP spid="38" grpId="1" animBg="1"/>
      <p:bldP spid="41" grpId="0"/>
      <p:bldP spid="42" grpId="0"/>
      <p:bldP spid="51" grpId="0" animBg="1"/>
      <p:bldP spid="51" grpId="1" animBg="1"/>
      <p:bldP spid="3" grpId="0" animBg="1"/>
      <p:bldP spid="3" grpId="1" animBg="1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 Box 23">
            <a:extLst>
              <a:ext uri="{FF2B5EF4-FFF2-40B4-BE49-F238E27FC236}">
                <a16:creationId xmlns:a16="http://schemas.microsoft.com/office/drawing/2014/main" id="{2AD6214A-14F2-459E-BB03-0113935C4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276809"/>
            <a:ext cx="62125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reduction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from one problem to another.</a:t>
            </a:r>
          </a:p>
        </p:txBody>
      </p:sp>
      <p:grpSp>
        <p:nvGrpSpPr>
          <p:cNvPr id="45" name="Group 32">
            <a:extLst>
              <a:ext uri="{FF2B5EF4-FFF2-40B4-BE49-F238E27FC236}">
                <a16:creationId xmlns:a16="http://schemas.microsoft.com/office/drawing/2014/main" id="{7799F54D-BC13-4612-95A5-FDC1F4911015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2914106"/>
            <a:ext cx="1800225" cy="2965623"/>
            <a:chOff x="4194" y="1993"/>
            <a:chExt cx="1422" cy="2245"/>
          </a:xfrm>
        </p:grpSpPr>
        <p:pic>
          <p:nvPicPr>
            <p:cNvPr id="46" name="Picture 33" descr="C:\15299\lecture14\Z313.gif">
              <a:extLst>
                <a:ext uri="{FF2B5EF4-FFF2-40B4-BE49-F238E27FC236}">
                  <a16:creationId xmlns:a16="http://schemas.microsoft.com/office/drawing/2014/main" id="{6FC89889-BB25-4296-A902-7C57ADC2A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7" name="Text Box 34">
              <a:extLst>
                <a:ext uri="{FF2B5EF4-FFF2-40B4-BE49-F238E27FC236}">
                  <a16:creationId xmlns:a16="http://schemas.microsoft.com/office/drawing/2014/main" id="{60D60FC8-0239-4697-BED0-AB02BFE273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4" y="3609"/>
              <a:ext cx="1422" cy="629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BUILD: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Alg for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Event Scheduling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0" name="Freeform 39">
            <a:extLst>
              <a:ext uri="{FF2B5EF4-FFF2-40B4-BE49-F238E27FC236}">
                <a16:creationId xmlns:a16="http://schemas.microsoft.com/office/drawing/2014/main" id="{57361B67-CFB5-4CF8-93D9-733023A98CC9}"/>
              </a:ext>
            </a:extLst>
          </p:cNvPr>
          <p:cNvSpPr>
            <a:spLocks/>
          </p:cNvSpPr>
          <p:nvPr/>
        </p:nvSpPr>
        <p:spPr bwMode="auto">
          <a:xfrm rot="15807913">
            <a:off x="3164700" y="2725640"/>
            <a:ext cx="629533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0FC2960-C4E1-4947-AF60-D8B688663F46}"/>
              </a:ext>
            </a:extLst>
          </p:cNvPr>
          <p:cNvGrpSpPr/>
          <p:nvPr/>
        </p:nvGrpSpPr>
        <p:grpSpPr>
          <a:xfrm>
            <a:off x="7216775" y="3322093"/>
            <a:ext cx="1800225" cy="1847574"/>
            <a:chOff x="7216775" y="2590800"/>
            <a:chExt cx="1800225" cy="1847574"/>
          </a:xfrm>
        </p:grpSpPr>
        <p:sp>
          <p:nvSpPr>
            <p:cNvPr id="56" name="Text Box 4">
              <a:extLst>
                <a:ext uri="{FF2B5EF4-FFF2-40B4-BE49-F238E27FC236}">
                  <a16:creationId xmlns:a16="http://schemas.microsoft.com/office/drawing/2014/main" id="{38D91CA3-A235-4B86-89E8-977F7246A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6775" y="3607377"/>
              <a:ext cx="1800225" cy="830997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GIVEN: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Oracle for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Leveled Graph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58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625AADB0-0FB9-44E3-8CE8-7FCA3050F7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6775" y="2590800"/>
              <a:ext cx="1800225" cy="10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" name="Rectangle 2">
            <a:extLst>
              <a:ext uri="{FF2B5EF4-FFF2-40B4-BE49-F238E27FC236}">
                <a16:creationId xmlns:a16="http://schemas.microsoft.com/office/drawing/2014/main" id="{785B8722-4554-4C73-B6A1-9FE996D33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57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Reduction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B1930E3-7828-4C36-BF6C-0CA967FA89AB}"/>
              </a:ext>
            </a:extLst>
          </p:cNvPr>
          <p:cNvGrpSpPr/>
          <p:nvPr/>
        </p:nvGrpSpPr>
        <p:grpSpPr>
          <a:xfrm>
            <a:off x="3834730" y="4939699"/>
            <a:ext cx="3778041" cy="851501"/>
            <a:chOff x="3834730" y="4680094"/>
            <a:chExt cx="3778041" cy="8515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644FD33-38F5-45EA-A9EA-47D6F6B53357}"/>
                </a:ext>
              </a:extLst>
            </p:cNvPr>
            <p:cNvGrpSpPr/>
            <p:nvPr/>
          </p:nvGrpSpPr>
          <p:grpSpPr>
            <a:xfrm>
              <a:off x="3834730" y="5000576"/>
              <a:ext cx="3778041" cy="531019"/>
              <a:chOff x="3834730" y="5000576"/>
              <a:chExt cx="3778041" cy="531019"/>
            </a:xfrm>
          </p:grpSpPr>
          <p:sp>
            <p:nvSpPr>
              <p:cNvPr id="59" name="Rectangle 23">
                <a:extLst>
                  <a:ext uri="{FF2B5EF4-FFF2-40B4-BE49-F238E27FC236}">
                    <a16:creationId xmlns:a16="http://schemas.microsoft.com/office/drawing/2014/main" id="{6CDB24EE-2BF5-4D74-80A7-C05E65A95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000" y="5069930"/>
                <a:ext cx="34217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Here is an optimal path</a:t>
                </a:r>
              </a:p>
            </p:txBody>
          </p:sp>
          <p:sp>
            <p:nvSpPr>
              <p:cNvPr id="60" name="Line 41">
                <a:extLst>
                  <a:ext uri="{FF2B5EF4-FFF2-40B4-BE49-F238E27FC236}">
                    <a16:creationId xmlns:a16="http://schemas.microsoft.com/office/drawing/2014/main" id="{10240490-C76F-4C7B-B096-EB71C8D50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4730" y="5000576"/>
                <a:ext cx="325755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1FA1A02-FEFE-4091-AFAA-90D69ABC490F}"/>
                </a:ext>
              </a:extLst>
            </p:cNvPr>
            <p:cNvGrpSpPr/>
            <p:nvPr/>
          </p:nvGrpSpPr>
          <p:grpSpPr>
            <a:xfrm>
              <a:off x="4114800" y="4680094"/>
              <a:ext cx="2732448" cy="272906"/>
              <a:chOff x="1353300" y="3962400"/>
              <a:chExt cx="5964545" cy="554634"/>
            </a:xfrm>
          </p:grpSpPr>
          <p:sp>
            <p:nvSpPr>
              <p:cNvPr id="57" name="Freeform 2">
                <a:extLst>
                  <a:ext uri="{FF2B5EF4-FFF2-40B4-BE49-F238E27FC236}">
                    <a16:creationId xmlns:a16="http://schemas.microsoft.com/office/drawing/2014/main" id="{A35ABA6D-F8FA-45D4-8472-99E55D5F81FD}"/>
                  </a:ext>
                </a:extLst>
              </p:cNvPr>
              <p:cNvSpPr/>
              <p:nvPr/>
            </p:nvSpPr>
            <p:spPr>
              <a:xfrm>
                <a:off x="1353300" y="3992561"/>
                <a:ext cx="2417727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1" name="Freeform 2">
                <a:extLst>
                  <a:ext uri="{FF2B5EF4-FFF2-40B4-BE49-F238E27FC236}">
                    <a16:creationId xmlns:a16="http://schemas.microsoft.com/office/drawing/2014/main" id="{43C1EE0F-6701-4879-97B9-65B7CDA1AB64}"/>
                  </a:ext>
                </a:extLst>
              </p:cNvPr>
              <p:cNvSpPr/>
              <p:nvPr/>
            </p:nvSpPr>
            <p:spPr>
              <a:xfrm>
                <a:off x="3962400" y="3962400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8" name="Freeform 2">
                <a:extLst>
                  <a:ext uri="{FF2B5EF4-FFF2-40B4-BE49-F238E27FC236}">
                    <a16:creationId xmlns:a16="http://schemas.microsoft.com/office/drawing/2014/main" id="{6B24D7A9-D34E-41C2-8434-3633EC8C646B}"/>
                  </a:ext>
                </a:extLst>
              </p:cNvPr>
              <p:cNvSpPr/>
              <p:nvPr/>
            </p:nvSpPr>
            <p:spPr>
              <a:xfrm>
                <a:off x="5730670" y="4045231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BE3AFF8-BEFB-4AAD-9FC1-559D19F03481}"/>
              </a:ext>
            </a:extLst>
          </p:cNvPr>
          <p:cNvGrpSpPr/>
          <p:nvPr/>
        </p:nvGrpSpPr>
        <p:grpSpPr>
          <a:xfrm>
            <a:off x="3613587" y="3298069"/>
            <a:ext cx="3506994" cy="1273931"/>
            <a:chOff x="3613587" y="3298069"/>
            <a:chExt cx="3506994" cy="1273931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82C244E-3C7E-4AC7-BA04-34179223DE39}"/>
                </a:ext>
              </a:extLst>
            </p:cNvPr>
            <p:cNvGrpSpPr/>
            <p:nvPr/>
          </p:nvGrpSpPr>
          <p:grpSpPr>
            <a:xfrm>
              <a:off x="3976858" y="3298069"/>
              <a:ext cx="3047529" cy="1273931"/>
              <a:chOff x="4038600" y="1971690"/>
              <a:chExt cx="3047529" cy="1273931"/>
            </a:xfrm>
          </p:grpSpPr>
          <p:sp>
            <p:nvSpPr>
              <p:cNvPr id="63" name="Line 36">
                <a:extLst>
                  <a:ext uri="{FF2B5EF4-FFF2-40B4-BE49-F238E27FC236}">
                    <a16:creationId xmlns:a16="http://schemas.microsoft.com/office/drawing/2014/main" id="{11421D42-8896-4D8F-A94B-3849FB6F5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4329" y="3245621"/>
                <a:ext cx="297180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 type="none" w="sm" len="sm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Rectangle 23">
                <a:extLst>
                  <a:ext uri="{FF2B5EF4-FFF2-40B4-BE49-F238E27FC236}">
                    <a16:creationId xmlns:a16="http://schemas.microsoft.com/office/drawing/2014/main" id="{DC4E253E-86D9-48B6-815B-03E63DA70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600" y="1971690"/>
                <a:ext cx="25006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 leveled graph</a:t>
                </a:r>
              </a:p>
            </p:txBody>
          </p:sp>
        </p:grpSp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1B5B23E4-638C-4C2A-AF43-37ECB19C2DE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13587" y="3704619"/>
              <a:ext cx="3506994" cy="742428"/>
            </a:xfrm>
            <a:prstGeom prst="rect">
              <a:avLst/>
            </a:prstGeom>
          </p:spPr>
        </p:pic>
      </p:grpSp>
      <p:pic>
        <p:nvPicPr>
          <p:cNvPr id="65" name="Picture 2" descr="greedy2">
            <a:extLst>
              <a:ext uri="{FF2B5EF4-FFF2-40B4-BE49-F238E27FC236}">
                <a16:creationId xmlns:a16="http://schemas.microsoft.com/office/drawing/2014/main" id="{BD0279D4-883C-4BF6-9207-D7463932EA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79" y="1802020"/>
            <a:ext cx="3481360" cy="993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" name="Freeform 39">
            <a:extLst>
              <a:ext uri="{FF2B5EF4-FFF2-40B4-BE49-F238E27FC236}">
                <a16:creationId xmlns:a16="http://schemas.microsoft.com/office/drawing/2014/main" id="{CF3BD895-7C0A-4422-8B7A-60CC6C567BB3}"/>
              </a:ext>
            </a:extLst>
          </p:cNvPr>
          <p:cNvSpPr>
            <a:spLocks/>
          </p:cNvSpPr>
          <p:nvPr/>
        </p:nvSpPr>
        <p:spPr bwMode="auto">
          <a:xfrm>
            <a:off x="685800" y="2666410"/>
            <a:ext cx="787735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09ADD0C-F90D-4900-978A-EE53D084850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31674" y="2066184"/>
            <a:ext cx="3764526" cy="1077998"/>
          </a:xfrm>
          <a:prstGeom prst="rect">
            <a:avLst/>
          </a:prstGeom>
        </p:spPr>
      </p:pic>
      <p:sp>
        <p:nvSpPr>
          <p:cNvPr id="2" name="Rectangle 2">
            <a:extLst>
              <a:ext uri="{FF2B5EF4-FFF2-40B4-BE49-F238E27FC236}">
                <a16:creationId xmlns:a16="http://schemas.microsoft.com/office/drawing/2014/main" id="{EC310A64-A07A-5070-3D1F-5CCA3177A3D8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</p:spTree>
    <p:extLst>
      <p:ext uri="{BB962C8B-B14F-4D97-AF65-F5344CB8AC3E}">
        <p14:creationId xmlns:p14="http://schemas.microsoft.com/office/powerpoint/2010/main" val="3240386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50" grpId="0" animBg="1"/>
      <p:bldP spid="34" grpId="0"/>
      <p:bldP spid="80" grpId="0" animBg="1"/>
      <p:bldP spid="2" grpId="0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371" name="Picture 3" descr="j0301392"/>
          <p:cNvPicPr preferRelativeResize="0"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914400"/>
            <a:ext cx="942975" cy="89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2" name="Picture 4" descr="j0382604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2513" y="5410200"/>
            <a:ext cx="954087" cy="133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3" name="Picture 5" descr="j0398167"/>
          <p:cNvPicPr preferRelativeResize="0"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3579813"/>
            <a:ext cx="1033463" cy="145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4" name="Picture 6" descr="pe02655_"/>
          <p:cNvPicPr preferRelativeResize="0"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559" y="5371306"/>
            <a:ext cx="1060450" cy="130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5" name="Picture 7" descr="j0089584"/>
          <p:cNvPicPr preferRelativeResize="0"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914400"/>
            <a:ext cx="1095375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6" name="Picture 8" descr="j0089872"/>
          <p:cNvPicPr preferRelativeResize="0"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438400"/>
            <a:ext cx="2720975" cy="275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7" name="Picture 9" descr="pe06213_"/>
          <p:cNvPicPr preferRelativeResize="0"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5600" y="3505200"/>
            <a:ext cx="1168400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8" name="Picture 10" descr="pe06222_"/>
          <p:cNvPicPr preferRelativeResize="0"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505200"/>
            <a:ext cx="1039813" cy="118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9" name="Picture 11" descr="j033845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5334000"/>
            <a:ext cx="1046163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0" name="Picture 12" descr="j0363570"/>
          <p:cNvPicPr preferRelativeResize="0"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066800"/>
            <a:ext cx="969963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1" name="Picture 13" descr="j0301386"/>
          <p:cNvPicPr preferRelativeResize="0"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914400"/>
            <a:ext cx="1193800" cy="95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2" name="Picture 14" descr="j0231773"/>
          <p:cNvPicPr preferRelativeResize="0"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5410200"/>
            <a:ext cx="1066800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3" name="Picture 15" descr="j0301390"/>
          <p:cNvPicPr preferRelativeResize="0"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1171575"/>
            <a:ext cx="1295400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4" name="Picture 16" descr="j0335734"/>
          <p:cNvPicPr preferRelativeResize="0"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5562600"/>
            <a:ext cx="884238" cy="103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5" name="Picture 17" descr="j0332900"/>
          <p:cNvPicPr preferRelativeResize="0"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2209800"/>
            <a:ext cx="1341438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6" name="Picture 18" descr="j0398071"/>
          <p:cNvPicPr preferRelativeResize="0"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400" y="2286000"/>
            <a:ext cx="815975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4387" name="Text Box 19"/>
          <p:cNvSpPr txBox="1">
            <a:spLocks noChangeArrowheads="1"/>
          </p:cNvSpPr>
          <p:nvPr/>
        </p:nvSpPr>
        <p:spPr bwMode="auto">
          <a:xfrm>
            <a:off x="3409950" y="2209800"/>
            <a:ext cx="268605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Schedule as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many events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your room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possible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856BD6F3-8FCA-F64B-F115-25C90E65B4F8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4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4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4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4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4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4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4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4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4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4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4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4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4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4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4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4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4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14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4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4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4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4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14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14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14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14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14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14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14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14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4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14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14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14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387" grpId="0"/>
      <p:bldP spid="4" grpId="0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546" name="Text Box 2"/>
          <p:cNvSpPr txBox="1">
            <a:spLocks noChangeArrowheads="1"/>
          </p:cNvSpPr>
          <p:nvPr/>
        </p:nvSpPr>
        <p:spPr bwMode="auto">
          <a:xfrm>
            <a:off x="76200" y="1541463"/>
            <a:ext cx="937260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Ingredients: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Instances: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Events with starting and finishing times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and weights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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 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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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Solutions: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 set of events that do not overlap.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Cost of Solution: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Total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weight of events scheduled.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Goal: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a set of events, schedule 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weight</a:t>
            </a:r>
          </a:p>
        </p:txBody>
      </p:sp>
      <p:pic>
        <p:nvPicPr>
          <p:cNvPr id="317444" name="Picture 4" descr="pe02655_"/>
          <p:cNvPicPr preferRelativeResize="0"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150" y="5486400"/>
            <a:ext cx="1060450" cy="130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45" name="Picture 5" descr="j0089872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5410200"/>
            <a:ext cx="1292225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9496091-4A88-4483-AD60-5565D7769823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72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72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725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725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72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72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725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725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725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725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725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725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725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725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152400"/>
            <a:ext cx="8686800" cy="1219200"/>
          </a:xfrm>
        </p:spPr>
        <p:txBody>
          <a:bodyPr/>
          <a:lstStyle/>
          <a:p>
            <a:pPr eaLnBrk="1" hangingPunct="1"/>
            <a:r>
              <a:rPr lang="en-US" altLang="en-US"/>
              <a:t>Greedy Algorithm</a:t>
            </a:r>
          </a:p>
        </p:txBody>
      </p:sp>
      <p:sp>
        <p:nvSpPr>
          <p:cNvPr id="1771523" name="Rectangle 3"/>
          <p:cNvSpPr>
            <a:spLocks noChangeArrowheads="1"/>
          </p:cNvSpPr>
          <p:nvPr/>
        </p:nvSpPr>
        <p:spPr bwMode="auto">
          <a:xfrm>
            <a:off x="3061561" y="4525963"/>
            <a:ext cx="30696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Earliest Finishing Time</a:t>
            </a:r>
          </a:p>
        </p:txBody>
      </p:sp>
      <p:sp>
        <p:nvSpPr>
          <p:cNvPr id="1771524" name="Rectangle 4"/>
          <p:cNvSpPr>
            <a:spLocks noChangeArrowheads="1"/>
          </p:cNvSpPr>
          <p:nvPr/>
        </p:nvSpPr>
        <p:spPr bwMode="auto">
          <a:xfrm>
            <a:off x="3048000" y="5108575"/>
            <a:ext cx="409759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Schedule the event which will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 up your room for someone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else as soon as possible.</a:t>
            </a:r>
          </a:p>
        </p:txBody>
      </p:sp>
      <p:sp>
        <p:nvSpPr>
          <p:cNvPr id="1771525" name="Rectangle 5"/>
          <p:cNvSpPr>
            <a:spLocks noChangeArrowheads="1"/>
          </p:cNvSpPr>
          <p:nvPr/>
        </p:nvSpPr>
        <p:spPr bwMode="auto">
          <a:xfrm>
            <a:off x="868363" y="5105400"/>
            <a:ext cx="16353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Motivation: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2B93E80-24A3-4BAF-A946-2CAEA1BC12D9}"/>
              </a:ext>
            </a:extLst>
          </p:cNvPr>
          <p:cNvGrpSpPr/>
          <p:nvPr/>
        </p:nvGrpSpPr>
        <p:grpSpPr>
          <a:xfrm>
            <a:off x="2209800" y="1524000"/>
            <a:ext cx="4191000" cy="2743200"/>
            <a:chOff x="2209800" y="1524000"/>
            <a:chExt cx="4191000" cy="2743200"/>
          </a:xfrm>
        </p:grpSpPr>
        <p:sp>
          <p:nvSpPr>
            <p:cNvPr id="316422" name="Line 6"/>
            <p:cNvSpPr>
              <a:spLocks noChangeShapeType="1"/>
            </p:cNvSpPr>
            <p:nvPr/>
          </p:nvSpPr>
          <p:spPr bwMode="auto">
            <a:xfrm>
              <a:off x="2362200" y="1676400"/>
              <a:ext cx="17526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3" name="Line 7"/>
            <p:cNvSpPr>
              <a:spLocks noChangeShapeType="1"/>
            </p:cNvSpPr>
            <p:nvPr/>
          </p:nvSpPr>
          <p:spPr bwMode="auto">
            <a:xfrm>
              <a:off x="4343400" y="1676400"/>
              <a:ext cx="17526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4" name="Line 8"/>
            <p:cNvSpPr>
              <a:spLocks noChangeShapeType="1"/>
            </p:cNvSpPr>
            <p:nvPr/>
          </p:nvSpPr>
          <p:spPr bwMode="auto">
            <a:xfrm>
              <a:off x="3810000" y="1524000"/>
              <a:ext cx="762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5" name="Line 9"/>
            <p:cNvSpPr>
              <a:spLocks noChangeShapeType="1"/>
            </p:cNvSpPr>
            <p:nvPr/>
          </p:nvSpPr>
          <p:spPr bwMode="auto">
            <a:xfrm>
              <a:off x="2438400" y="38100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6" name="Line 10"/>
            <p:cNvSpPr>
              <a:spLocks noChangeShapeType="1"/>
            </p:cNvSpPr>
            <p:nvPr/>
          </p:nvSpPr>
          <p:spPr bwMode="auto">
            <a:xfrm>
              <a:off x="2438400" y="36576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7" name="Line 11"/>
            <p:cNvSpPr>
              <a:spLocks noChangeShapeType="1"/>
            </p:cNvSpPr>
            <p:nvPr/>
          </p:nvSpPr>
          <p:spPr bwMode="auto">
            <a:xfrm>
              <a:off x="3352800" y="36576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8" name="Line 12"/>
            <p:cNvSpPr>
              <a:spLocks noChangeShapeType="1"/>
            </p:cNvSpPr>
            <p:nvPr/>
          </p:nvSpPr>
          <p:spPr bwMode="auto">
            <a:xfrm>
              <a:off x="4267200" y="36576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9" name="Line 13"/>
            <p:cNvSpPr>
              <a:spLocks noChangeShapeType="1"/>
            </p:cNvSpPr>
            <p:nvPr/>
          </p:nvSpPr>
          <p:spPr bwMode="auto">
            <a:xfrm>
              <a:off x="5181600" y="36576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0" name="Line 14"/>
            <p:cNvSpPr>
              <a:spLocks noChangeShapeType="1"/>
            </p:cNvSpPr>
            <p:nvPr/>
          </p:nvSpPr>
          <p:spPr bwMode="auto">
            <a:xfrm>
              <a:off x="3810000" y="3505200"/>
              <a:ext cx="762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1" name="Line 15"/>
            <p:cNvSpPr>
              <a:spLocks noChangeShapeType="1"/>
            </p:cNvSpPr>
            <p:nvPr/>
          </p:nvSpPr>
          <p:spPr bwMode="auto">
            <a:xfrm>
              <a:off x="2438400" y="39624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2" name="Line 16"/>
            <p:cNvSpPr>
              <a:spLocks noChangeShapeType="1"/>
            </p:cNvSpPr>
            <p:nvPr/>
          </p:nvSpPr>
          <p:spPr bwMode="auto">
            <a:xfrm>
              <a:off x="2438400" y="41148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3" name="Line 17"/>
            <p:cNvSpPr>
              <a:spLocks noChangeShapeType="1"/>
            </p:cNvSpPr>
            <p:nvPr/>
          </p:nvSpPr>
          <p:spPr bwMode="auto">
            <a:xfrm>
              <a:off x="2438400" y="42672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4" name="Line 18"/>
            <p:cNvSpPr>
              <a:spLocks noChangeShapeType="1"/>
            </p:cNvSpPr>
            <p:nvPr/>
          </p:nvSpPr>
          <p:spPr bwMode="auto">
            <a:xfrm>
              <a:off x="4800600" y="38100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5" name="Line 19"/>
            <p:cNvSpPr>
              <a:spLocks noChangeShapeType="1"/>
            </p:cNvSpPr>
            <p:nvPr/>
          </p:nvSpPr>
          <p:spPr bwMode="auto">
            <a:xfrm>
              <a:off x="4800600" y="39624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6" name="Line 20"/>
            <p:cNvSpPr>
              <a:spLocks noChangeShapeType="1"/>
            </p:cNvSpPr>
            <p:nvPr/>
          </p:nvSpPr>
          <p:spPr bwMode="auto">
            <a:xfrm>
              <a:off x="4800600" y="41148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7" name="Line 21"/>
            <p:cNvSpPr>
              <a:spLocks noChangeShapeType="1"/>
            </p:cNvSpPr>
            <p:nvPr/>
          </p:nvSpPr>
          <p:spPr bwMode="auto">
            <a:xfrm>
              <a:off x="4800600" y="42672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8" name="Line 22"/>
            <p:cNvSpPr>
              <a:spLocks noChangeShapeType="1"/>
            </p:cNvSpPr>
            <p:nvPr/>
          </p:nvSpPr>
          <p:spPr bwMode="auto">
            <a:xfrm>
              <a:off x="2209800" y="2527300"/>
              <a:ext cx="4191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9" name="Line 23"/>
            <p:cNvSpPr>
              <a:spLocks noChangeShapeType="1"/>
            </p:cNvSpPr>
            <p:nvPr/>
          </p:nvSpPr>
          <p:spPr bwMode="auto">
            <a:xfrm>
              <a:off x="2514600" y="26924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0" name="Line 24"/>
            <p:cNvSpPr>
              <a:spLocks noChangeShapeType="1"/>
            </p:cNvSpPr>
            <p:nvPr/>
          </p:nvSpPr>
          <p:spPr bwMode="auto">
            <a:xfrm>
              <a:off x="3429000" y="26924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1" name="Line 25"/>
            <p:cNvSpPr>
              <a:spLocks noChangeShapeType="1"/>
            </p:cNvSpPr>
            <p:nvPr/>
          </p:nvSpPr>
          <p:spPr bwMode="auto">
            <a:xfrm>
              <a:off x="4343400" y="26924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2" name="Line 26"/>
            <p:cNvSpPr>
              <a:spLocks noChangeShapeType="1"/>
            </p:cNvSpPr>
            <p:nvPr/>
          </p:nvSpPr>
          <p:spPr bwMode="auto">
            <a:xfrm>
              <a:off x="5257800" y="26924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2362200" y="1676400"/>
            <a:ext cx="1752600" cy="1981200"/>
            <a:chOff x="1488" y="1488"/>
            <a:chExt cx="1104" cy="1248"/>
          </a:xfrm>
        </p:grpSpPr>
        <p:sp>
          <p:nvSpPr>
            <p:cNvPr id="316445" name="Line 28"/>
            <p:cNvSpPr>
              <a:spLocks noChangeShapeType="1"/>
            </p:cNvSpPr>
            <p:nvPr/>
          </p:nvSpPr>
          <p:spPr bwMode="auto">
            <a:xfrm>
              <a:off x="1488" y="1488"/>
              <a:ext cx="1104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6" name="Line 29"/>
            <p:cNvSpPr>
              <a:spLocks noChangeShapeType="1"/>
            </p:cNvSpPr>
            <p:nvPr/>
          </p:nvSpPr>
          <p:spPr bwMode="auto">
            <a:xfrm>
              <a:off x="1536" y="2736"/>
              <a:ext cx="48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7" name="Line 30"/>
            <p:cNvSpPr>
              <a:spLocks noChangeShapeType="1"/>
            </p:cNvSpPr>
            <p:nvPr/>
          </p:nvSpPr>
          <p:spPr bwMode="auto">
            <a:xfrm>
              <a:off x="1584" y="2128"/>
              <a:ext cx="48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771551" name="Rectangle 31"/>
          <p:cNvSpPr>
            <a:spLocks noChangeArrowheads="1"/>
          </p:cNvSpPr>
          <p:nvPr/>
        </p:nvSpPr>
        <p:spPr bwMode="auto">
          <a:xfrm>
            <a:off x="871538" y="4525963"/>
            <a:ext cx="219002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Greedy Criteria: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B4BCCC5D-220C-40F8-ABFB-23AF4A011173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Event Scheduling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6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6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71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71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7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7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71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71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71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71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418" grpId="0"/>
      <p:bldP spid="1771523" grpId="0" autoUpdateAnimBg="0"/>
      <p:bldP spid="1771524" grpId="0" autoUpdateAnimBg="0"/>
      <p:bldP spid="1771525" grpId="0" autoUpdateAnimBg="0"/>
      <p:bldP spid="1771551" grpId="0" autoUpdateAnimBg="0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152400"/>
            <a:ext cx="8686800" cy="1219200"/>
          </a:xfrm>
        </p:spPr>
        <p:txBody>
          <a:bodyPr/>
          <a:lstStyle/>
          <a:p>
            <a:pPr eaLnBrk="1" hangingPunct="1"/>
            <a:r>
              <a:rPr lang="en-US" altLang="en-US"/>
              <a:t>Greedy Algorithm</a:t>
            </a:r>
          </a:p>
        </p:txBody>
      </p:sp>
      <p:sp>
        <p:nvSpPr>
          <p:cNvPr id="318467" name="Rectangle 3"/>
          <p:cNvSpPr>
            <a:spLocks noChangeArrowheads="1"/>
          </p:cNvSpPr>
          <p:nvPr/>
        </p:nvSpPr>
        <p:spPr bwMode="auto">
          <a:xfrm>
            <a:off x="3810000" y="4551363"/>
            <a:ext cx="30696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Earliest Finishing Time</a:t>
            </a:r>
          </a:p>
        </p:txBody>
      </p:sp>
      <p:sp>
        <p:nvSpPr>
          <p:cNvPr id="318468" name="Rectangle 4"/>
          <p:cNvSpPr>
            <a:spLocks noChangeArrowheads="1"/>
          </p:cNvSpPr>
          <p:nvPr/>
        </p:nvSpPr>
        <p:spPr bwMode="auto">
          <a:xfrm>
            <a:off x="3048000" y="5108575"/>
            <a:ext cx="409759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Schedule the event which will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 up your room for someone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else as soon as possible.</a:t>
            </a:r>
          </a:p>
        </p:txBody>
      </p:sp>
      <p:sp>
        <p:nvSpPr>
          <p:cNvPr id="318469" name="Rectangle 5"/>
          <p:cNvSpPr>
            <a:spLocks noChangeArrowheads="1"/>
          </p:cNvSpPr>
          <p:nvPr/>
        </p:nvSpPr>
        <p:spPr bwMode="auto">
          <a:xfrm>
            <a:off x="868363" y="5105400"/>
            <a:ext cx="16353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Motivation:</a:t>
            </a:r>
          </a:p>
        </p:txBody>
      </p:sp>
      <p:sp>
        <p:nvSpPr>
          <p:cNvPr id="318470" name="Line 6"/>
          <p:cNvSpPr>
            <a:spLocks noChangeShapeType="1"/>
          </p:cNvSpPr>
          <p:nvPr/>
        </p:nvSpPr>
        <p:spPr bwMode="auto">
          <a:xfrm>
            <a:off x="2362200" y="1676400"/>
            <a:ext cx="1752600" cy="0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8471" name="Line 7"/>
          <p:cNvSpPr>
            <a:spLocks noChangeShapeType="1"/>
          </p:cNvSpPr>
          <p:nvPr/>
        </p:nvSpPr>
        <p:spPr bwMode="auto">
          <a:xfrm>
            <a:off x="4343400" y="1676400"/>
            <a:ext cx="1752600" cy="0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8472" name="Line 8"/>
          <p:cNvSpPr>
            <a:spLocks noChangeShapeType="1"/>
          </p:cNvSpPr>
          <p:nvPr/>
        </p:nvSpPr>
        <p:spPr bwMode="auto">
          <a:xfrm>
            <a:off x="3810000" y="1524000"/>
            <a:ext cx="762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73577" name="Line 9"/>
          <p:cNvSpPr>
            <a:spLocks noChangeShapeType="1"/>
          </p:cNvSpPr>
          <p:nvPr/>
        </p:nvSpPr>
        <p:spPr bwMode="auto">
          <a:xfrm>
            <a:off x="2362200" y="1676400"/>
            <a:ext cx="17526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8474" name="Rectangle 10"/>
          <p:cNvSpPr>
            <a:spLocks noChangeArrowheads="1"/>
          </p:cNvSpPr>
          <p:nvPr/>
        </p:nvSpPr>
        <p:spPr bwMode="auto">
          <a:xfrm>
            <a:off x="871538" y="4525963"/>
            <a:ext cx="219002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Greedy Criteria:</a:t>
            </a: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2482850" y="1108075"/>
            <a:ext cx="3721100" cy="601663"/>
            <a:chOff x="1564" y="698"/>
            <a:chExt cx="2344" cy="379"/>
          </a:xfrm>
        </p:grpSpPr>
        <p:sp>
          <p:nvSpPr>
            <p:cNvPr id="318477" name="Text Box 12"/>
            <p:cNvSpPr txBox="1">
              <a:spLocks noChangeArrowheads="1"/>
            </p:cNvSpPr>
            <p:nvPr/>
          </p:nvSpPr>
          <p:spPr bwMode="auto">
            <a:xfrm>
              <a:off x="2438" y="698"/>
              <a:ext cx="40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318478" name="Text Box 13"/>
            <p:cNvSpPr txBox="1">
              <a:spLocks noChangeArrowheads="1"/>
            </p:cNvSpPr>
            <p:nvPr/>
          </p:nvSpPr>
          <p:spPr bwMode="auto">
            <a:xfrm>
              <a:off x="1564" y="78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8479" name="Text Box 14"/>
            <p:cNvSpPr txBox="1">
              <a:spLocks noChangeArrowheads="1"/>
            </p:cNvSpPr>
            <p:nvPr/>
          </p:nvSpPr>
          <p:spPr bwMode="auto">
            <a:xfrm>
              <a:off x="3696" y="789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sp>
        <p:nvSpPr>
          <p:cNvPr id="1773583" name="Line 15"/>
          <p:cNvSpPr>
            <a:spLocks noChangeShapeType="1"/>
          </p:cNvSpPr>
          <p:nvPr/>
        </p:nvSpPr>
        <p:spPr bwMode="auto">
          <a:xfrm flipV="1">
            <a:off x="1371600" y="4267200"/>
            <a:ext cx="5791200" cy="2286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FF12BFE8-B982-4369-9667-8A69249AFDE1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3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73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73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3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73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73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3577" grpId="0" animBg="1"/>
      <p:bldP spid="1773583" grpId="0" animBg="1"/>
    </p:bld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9F7DC5A-84FB-4765-9E97-ED9E32C122DE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AutoShape 35">
            <a:extLst>
              <a:ext uri="{FF2B5EF4-FFF2-40B4-BE49-F238E27FC236}">
                <a16:creationId xmlns:a16="http://schemas.microsoft.com/office/drawing/2014/main" id="{D8D2118B-CCAC-4DBF-A635-F729CA68E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131" y="5182137"/>
            <a:ext cx="2006269" cy="1391898"/>
          </a:xfrm>
          <a:prstGeom prst="wedgeRoundRectCallout">
            <a:avLst>
              <a:gd name="adj1" fmla="val 59987"/>
              <a:gd name="adj2" fmla="val -2375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Sorted by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start time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finish time</a:t>
            </a:r>
          </a:p>
        </p:txBody>
      </p:sp>
      <p:sp>
        <p:nvSpPr>
          <p:cNvPr id="47" name="AutoShape 35">
            <a:extLst>
              <a:ext uri="{FF2B5EF4-FFF2-40B4-BE49-F238E27FC236}">
                <a16:creationId xmlns:a16="http://schemas.microsoft.com/office/drawing/2014/main" id="{D6C250B4-8F3E-453F-8EDB-2AA305448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5980" y="5696228"/>
            <a:ext cx="2353820" cy="607085"/>
          </a:xfrm>
          <a:prstGeom prst="wedgeRoundRectCallout">
            <a:avLst>
              <a:gd name="adj1" fmla="val 55323"/>
              <a:gd name="adj2" fmla="val -3744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 Let’s try this.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4" name="Freeform 6">
            <a:extLst>
              <a:ext uri="{FF2B5EF4-FFF2-40B4-BE49-F238E27FC236}">
                <a16:creationId xmlns:a16="http://schemas.microsoft.com/office/drawing/2014/main" id="{18AFD280-D310-41B5-A69D-0D7226F0CC74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30E2D9B5-E30F-4B1C-A950-529E245B39D1}"/>
              </a:ext>
            </a:extLst>
          </p:cNvPr>
          <p:cNvSpPr/>
          <p:nvPr/>
        </p:nvSpPr>
        <p:spPr bwMode="auto">
          <a:xfrm>
            <a:off x="1874758" y="6159500"/>
            <a:ext cx="1549244" cy="414535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81FD6366-FF59-4939-A1C5-CAF0A761DE09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630F040-824E-4395-86C4-55930BA0AC17}"/>
              </a:ext>
            </a:extLst>
          </p:cNvPr>
          <p:cNvGrpSpPr/>
          <p:nvPr/>
        </p:nvGrpSpPr>
        <p:grpSpPr>
          <a:xfrm>
            <a:off x="436415" y="1566446"/>
            <a:ext cx="1932710" cy="1668589"/>
            <a:chOff x="646162" y="1566446"/>
            <a:chExt cx="1932710" cy="1668589"/>
          </a:xfrm>
        </p:grpSpPr>
        <p:sp>
          <p:nvSpPr>
            <p:cNvPr id="66" name="Text Box 13">
              <a:extLst>
                <a:ext uri="{FF2B5EF4-FFF2-40B4-BE49-F238E27FC236}">
                  <a16:creationId xmlns:a16="http://schemas.microsoft.com/office/drawing/2014/main" id="{E9F4D424-E53D-403A-96C5-0F4A48FA8D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5" y="187039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67" name="Text Box 13">
              <a:extLst>
                <a:ext uri="{FF2B5EF4-FFF2-40B4-BE49-F238E27FC236}">
                  <a16:creationId xmlns:a16="http://schemas.microsoft.com/office/drawing/2014/main" id="{30EB6B53-F080-4768-BBA6-DC57A518B3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162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8" name="Text Box 13">
              <a:extLst>
                <a:ext uri="{FF2B5EF4-FFF2-40B4-BE49-F238E27FC236}">
                  <a16:creationId xmlns:a16="http://schemas.microsoft.com/office/drawing/2014/main" id="{F70F23F1-6821-4071-8802-819F93E47B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2578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69" name="Text Box 13">
              <a:extLst>
                <a:ext uri="{FF2B5EF4-FFF2-40B4-BE49-F238E27FC236}">
                  <a16:creationId xmlns:a16="http://schemas.microsoft.com/office/drawing/2014/main" id="{DB915761-7BE5-4F18-9151-A92A22F261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12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71" name="Text Box 13">
              <a:extLst>
                <a:ext uri="{FF2B5EF4-FFF2-40B4-BE49-F238E27FC236}">
                  <a16:creationId xmlns:a16="http://schemas.microsoft.com/office/drawing/2014/main" id="{0FA43448-546B-4BF2-9BDB-411AA7EF8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6428" y="2383866"/>
              <a:ext cx="49244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Text Box 13">
              <a:extLst>
                <a:ext uri="{FF2B5EF4-FFF2-40B4-BE49-F238E27FC236}">
                  <a16:creationId xmlns:a16="http://schemas.microsoft.com/office/drawing/2014/main" id="{13FA71E0-F30D-4D35-A1C2-60D31B256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1347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73" name="Text Box 13">
              <a:extLst>
                <a:ext uri="{FF2B5EF4-FFF2-40B4-BE49-F238E27FC236}">
                  <a16:creationId xmlns:a16="http://schemas.microsoft.com/office/drawing/2014/main" id="{9163088A-6EFB-4331-B0CB-7DCDE1F9F2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889" y="2632365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9906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47" grpId="0" animBg="1"/>
      <p:bldP spid="5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04800" y="685800"/>
            <a:ext cx="8637588" cy="1169988"/>
            <a:chOff x="304800" y="990600"/>
            <a:chExt cx="8637588" cy="1169988"/>
          </a:xfrm>
        </p:grpSpPr>
        <p:sp>
          <p:nvSpPr>
            <p:cNvPr id="32" name="Rectangle 2"/>
            <p:cNvSpPr txBox="1">
              <a:spLocks noChangeArrowheads="1"/>
            </p:cNvSpPr>
            <p:nvPr/>
          </p:nvSpPr>
          <p:spPr>
            <a:xfrm>
              <a:off x="304800" y="1066800"/>
              <a:ext cx="6934200" cy="10668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3200" i="0" kern="0" dirty="0"/>
                <a:t>Maintaining the loop invariant</a:t>
              </a:r>
              <a:br>
                <a:rPr lang="en-US" altLang="en-US" sz="2800" i="0" kern="0" dirty="0"/>
              </a:br>
              <a:r>
                <a:rPr lang="en-US" altLang="en-US" sz="2800" i="0" kern="0" dirty="0"/>
                <a:t>(while making progress)</a:t>
              </a:r>
              <a:endParaRPr lang="en-CA" altLang="en-US" sz="2800" i="0" kern="0" dirty="0"/>
            </a:p>
          </p:txBody>
        </p:sp>
        <p:grpSp>
          <p:nvGrpSpPr>
            <p:cNvPr id="86" name="Group 34"/>
            <p:cNvGrpSpPr>
              <a:grpSpLocks noChangeAspect="1"/>
            </p:cNvGrpSpPr>
            <p:nvPr/>
          </p:nvGrpSpPr>
          <p:grpSpPr bwMode="auto">
            <a:xfrm>
              <a:off x="6400800" y="990600"/>
              <a:ext cx="1166813" cy="1168400"/>
              <a:chOff x="3120" y="1872"/>
              <a:chExt cx="907" cy="907"/>
            </a:xfrm>
          </p:grpSpPr>
          <p:sp>
            <p:nvSpPr>
              <p:cNvPr id="87" name="Freeform 35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" name="Group 36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94" name="Freeform 37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8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9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40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41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42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" name="AutoShape 43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0" name="Line 44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AutoShape 45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2" name="Line 46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Oval 47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8" name="Group 75"/>
            <p:cNvGrpSpPr>
              <a:grpSpLocks noChangeAspect="1"/>
            </p:cNvGrpSpPr>
            <p:nvPr/>
          </p:nvGrpSpPr>
          <p:grpSpPr bwMode="auto">
            <a:xfrm>
              <a:off x="7772400" y="990600"/>
              <a:ext cx="1169988" cy="1169988"/>
              <a:chOff x="4320" y="2016"/>
              <a:chExt cx="912" cy="912"/>
            </a:xfrm>
          </p:grpSpPr>
          <p:grpSp>
            <p:nvGrpSpPr>
              <p:cNvPr id="109" name="Group 76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16" name="Group 77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18" name="Freeform 78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7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0" name="Group 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21" name="Freeform 8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2" name="Freeform 8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eform 8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eform 84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 8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 8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17" name="Oval 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10" name="Group 88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11" name="Group 89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14" name="AutoShap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15" name="Line 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" name="Line 9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" name="Rectangle 2"/>
          <p:cNvSpPr/>
          <p:nvPr/>
        </p:nvSpPr>
        <p:spPr>
          <a:xfrm>
            <a:off x="914400" y="1752600"/>
            <a:ext cx="7701334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/>
              <a:t>We arrived at the top of the loop knowing only 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i="0" dirty="0"/>
              <a:t>the Loop Invariant is true 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i="0" dirty="0"/>
              <a:t>and the Exit Condition is not.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/>
              <a:t>We must take one step (iteration) </a:t>
            </a:r>
            <a:br>
              <a:rPr lang="en-US" i="0" dirty="0"/>
            </a:br>
            <a:r>
              <a:rPr lang="en-US" i="0" dirty="0"/>
              <a:t>(making some kind of progress).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/>
              <a:t>And then prove that the Loop Invariant will be true when we arrive back at the top of the loop. </a:t>
            </a:r>
          </a:p>
        </p:txBody>
      </p:sp>
      <p:grpSp>
        <p:nvGrpSpPr>
          <p:cNvPr id="39" name="Group 41"/>
          <p:cNvGrpSpPr>
            <a:grpSpLocks/>
          </p:cNvGrpSpPr>
          <p:nvPr/>
        </p:nvGrpSpPr>
        <p:grpSpPr bwMode="auto">
          <a:xfrm>
            <a:off x="-20638" y="4876800"/>
            <a:ext cx="8753476" cy="1916113"/>
            <a:chOff x="-13" y="1488"/>
            <a:chExt cx="5514" cy="1207"/>
          </a:xfrm>
        </p:grpSpPr>
        <p:sp>
          <p:nvSpPr>
            <p:cNvPr id="40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41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42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43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44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45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52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54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6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57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0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3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46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47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50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51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09911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46546"/>
              <a:gd name="adj2" fmla="val 10394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Hey Bird: </a:t>
            </a:r>
          </a:p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783A211-D75E-4934-9AC3-0FD9BC4D6FEA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667000"/>
            <a:ext cx="0" cy="29246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B512C83A-C033-4B5B-A205-12B36EFD86A9}"/>
              </a:ext>
            </a:extLst>
          </p:cNvPr>
          <p:cNvSpPr/>
          <p:nvPr/>
        </p:nvSpPr>
        <p:spPr bwMode="auto">
          <a:xfrm>
            <a:off x="660400" y="24257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Freeform 2">
            <a:extLst>
              <a:ext uri="{FF2B5EF4-FFF2-40B4-BE49-F238E27FC236}">
                <a16:creationId xmlns:a16="http://schemas.microsoft.com/office/drawing/2014/main" id="{164D3909-E7D6-43CC-B1E9-0E2082003D3B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9139E855-D96D-49E3-BC01-80CDCB7A2A63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50" name="Text Box 23">
              <a:extLst>
                <a:ext uri="{FF2B5EF4-FFF2-40B4-BE49-F238E27FC236}">
                  <a16:creationId xmlns:a16="http://schemas.microsoft.com/office/drawing/2014/main" id="{8E596706-8BE9-49F4-8644-B9760E416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1DB5FAC-141B-4EFD-ADE2-05D4FB090C2C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91E5E040-B996-436C-B6AF-28E8CC79A863}"/>
              </a:ext>
            </a:extLst>
          </p:cNvPr>
          <p:cNvCxnSpPr>
            <a:cxnSpLocks/>
            <a:stCxn id="51" idx="0"/>
          </p:cNvCxnSpPr>
          <p:nvPr/>
        </p:nvCxnSpPr>
        <p:spPr bwMode="auto">
          <a:xfrm flipH="1" flipV="1">
            <a:off x="762001" y="2133600"/>
            <a:ext cx="619334" cy="34580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5F4DD93-8B2C-4A0A-8E1B-BE4144541D2B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0" name="AutoShape 35">
            <a:extLst>
              <a:ext uri="{FF2B5EF4-FFF2-40B4-BE49-F238E27FC236}">
                <a16:creationId xmlns:a16="http://schemas.microsoft.com/office/drawing/2014/main" id="{969F420C-07FF-4184-B19F-E76FF1DB3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420" y="5105400"/>
            <a:ext cx="4645010" cy="811909"/>
          </a:xfrm>
          <a:prstGeom prst="wedgeRoundRectCallout">
            <a:avLst>
              <a:gd name="adj1" fmla="val 45130"/>
              <a:gd name="adj2" fmla="val -23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The remaining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subInstance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 considers events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2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3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4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5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6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7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…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33" name="Group 29">
            <a:extLst>
              <a:ext uri="{FF2B5EF4-FFF2-40B4-BE49-F238E27FC236}">
                <a16:creationId xmlns:a16="http://schemas.microsoft.com/office/drawing/2014/main" id="{FD53F4E7-898C-423F-BC31-6841FD2C4C33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D68DADB6-1C3F-4EB9-BCD7-499A3CA0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6DBF7ADE-B41E-47D5-BE01-87A484D66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DA7E1B72-9242-4E4C-8A61-6CEEF73C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47A043B9-764A-4A42-AFB6-020CC9AFD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827505A8-DA2D-473B-94F4-2EB36BD24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E3A35034-4F09-4B15-AB5A-CE90906B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F821E477-BDBF-4CEE-84A3-8AD7F2BB2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A7F927E1-AA78-41E6-B6E0-D0300E999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5AE84C6E-B3FC-47A3-9C1C-B492FB29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A45CAF67-D087-4D3A-880A-046ADE2B6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FA53DE88-3A28-4252-BE19-EE9241E6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93C09171-3002-461A-87D7-41AAB5A23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6A70F9D8-89A9-432F-90AD-4CB6FA6C8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1" name="Freeform 43">
              <a:extLst>
                <a:ext uri="{FF2B5EF4-FFF2-40B4-BE49-F238E27FC236}">
                  <a16:creationId xmlns:a16="http://schemas.microsoft.com/office/drawing/2014/main" id="{7777EDB0-9560-4195-B412-8F19CBE69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FA4FE037-0E45-4ADB-B719-CC33E190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057CEA7D-86B6-40AA-A03A-0A9F9F00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D0CDD387-E679-4ABD-8C95-75CD6E09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65" name="Freeform 6">
            <a:extLst>
              <a:ext uri="{FF2B5EF4-FFF2-40B4-BE49-F238E27FC236}">
                <a16:creationId xmlns:a16="http://schemas.microsoft.com/office/drawing/2014/main" id="{2589F3B1-A3D5-4402-B653-20C1EE8E86ED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1D7BA5BE-1665-4619-9CCB-12D0AE8973B3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4885085-D306-43D5-B7C4-2967B1911D54}"/>
              </a:ext>
            </a:extLst>
          </p:cNvPr>
          <p:cNvGrpSpPr/>
          <p:nvPr/>
        </p:nvGrpSpPr>
        <p:grpSpPr>
          <a:xfrm>
            <a:off x="436415" y="1566446"/>
            <a:ext cx="1932710" cy="1668589"/>
            <a:chOff x="646162" y="1566446"/>
            <a:chExt cx="1932710" cy="1668589"/>
          </a:xfrm>
        </p:grpSpPr>
        <p:sp>
          <p:nvSpPr>
            <p:cNvPr id="22" name="Text Box 13">
              <a:extLst>
                <a:ext uri="{FF2B5EF4-FFF2-40B4-BE49-F238E27FC236}">
                  <a16:creationId xmlns:a16="http://schemas.microsoft.com/office/drawing/2014/main" id="{C9D3E709-7B35-4B66-9989-8E4991EA8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5" y="187039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23" name="Text Box 13">
              <a:extLst>
                <a:ext uri="{FF2B5EF4-FFF2-40B4-BE49-F238E27FC236}">
                  <a16:creationId xmlns:a16="http://schemas.microsoft.com/office/drawing/2014/main" id="{2DD9AC8F-65EA-4C5D-9E67-E26866059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162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24" name="Text Box 13">
              <a:extLst>
                <a:ext uri="{FF2B5EF4-FFF2-40B4-BE49-F238E27FC236}">
                  <a16:creationId xmlns:a16="http://schemas.microsoft.com/office/drawing/2014/main" id="{9CEB60E9-CD30-4AA5-B63E-6432C88711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2578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5" name="Text Box 13">
              <a:extLst>
                <a:ext uri="{FF2B5EF4-FFF2-40B4-BE49-F238E27FC236}">
                  <a16:creationId xmlns:a16="http://schemas.microsoft.com/office/drawing/2014/main" id="{6E987032-ABF7-468A-8D43-D3C50D365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12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27" name="Text Box 13">
              <a:extLst>
                <a:ext uri="{FF2B5EF4-FFF2-40B4-BE49-F238E27FC236}">
                  <a16:creationId xmlns:a16="http://schemas.microsoft.com/office/drawing/2014/main" id="{E6BE3A25-5EC9-4E76-A103-5918B60C09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6428" y="2383866"/>
              <a:ext cx="49244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13">
              <a:extLst>
                <a:ext uri="{FF2B5EF4-FFF2-40B4-BE49-F238E27FC236}">
                  <a16:creationId xmlns:a16="http://schemas.microsoft.com/office/drawing/2014/main" id="{D4C57A35-4AF3-4196-B0E7-2C5B47CB1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1347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29" name="Text Box 13">
              <a:extLst>
                <a:ext uri="{FF2B5EF4-FFF2-40B4-BE49-F238E27FC236}">
                  <a16:creationId xmlns:a16="http://schemas.microsoft.com/office/drawing/2014/main" id="{94BA0D52-278C-4BC2-807F-0D1C4752C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889" y="2632365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60208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7" grpId="0" animBg="1"/>
      <p:bldP spid="48" grpId="0" animBg="1"/>
      <p:bldP spid="30" grpId="0" animBg="1"/>
    </p:bld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46546"/>
              <a:gd name="adj2" fmla="val 10394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Hey Bird: </a:t>
            </a:r>
          </a:p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Yes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0" name="Line 8">
            <a:extLst>
              <a:ext uri="{FF2B5EF4-FFF2-40B4-BE49-F238E27FC236}">
                <a16:creationId xmlns:a16="http://schemas.microsoft.com/office/drawing/2014/main" id="{3615080B-D4C8-4B6A-BFF5-5BD49A6E9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47" y="2678112"/>
            <a:ext cx="1267690" cy="2309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Freeform 2">
            <a:extLst>
              <a:ext uri="{FF2B5EF4-FFF2-40B4-BE49-F238E27FC236}">
                <a16:creationId xmlns:a16="http://schemas.microsoft.com/office/drawing/2014/main" id="{A6EA7E46-F3A4-4E87-BD54-0A0002D06939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5494026-4C08-4ECC-98F1-3F66DAB91D7A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25" name="Text Box 23">
              <a:extLst>
                <a:ext uri="{FF2B5EF4-FFF2-40B4-BE49-F238E27FC236}">
                  <a16:creationId xmlns:a16="http://schemas.microsoft.com/office/drawing/2014/main" id="{87770488-FDE3-49B4-B14B-33C723CD9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50B77C8-0B4D-48FA-94EC-1284329806C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20E7D3A-F89F-4051-89B9-604025E35017}"/>
              </a:ext>
            </a:extLst>
          </p:cNvPr>
          <p:cNvSpPr/>
          <p:nvPr/>
        </p:nvSpPr>
        <p:spPr bwMode="auto">
          <a:xfrm>
            <a:off x="11938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69CADCC-E3E8-4CE0-91E1-0F13EE104CF0}"/>
              </a:ext>
            </a:extLst>
          </p:cNvPr>
          <p:cNvSpPr/>
          <p:nvPr/>
        </p:nvSpPr>
        <p:spPr bwMode="auto">
          <a:xfrm>
            <a:off x="1536700" y="29718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F461EA0-5599-4794-8A23-8096EC670C07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32" name="Text Box 23">
              <a:extLst>
                <a:ext uri="{FF2B5EF4-FFF2-40B4-BE49-F238E27FC236}">
                  <a16:creationId xmlns:a16="http://schemas.microsoft.com/office/drawing/2014/main" id="{3739F023-9A3A-4D79-8ECB-5088E3E1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EB6487B-A486-425C-9A7C-3D67AFA7D2B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5" name="Freeform 2">
            <a:extLst>
              <a:ext uri="{FF2B5EF4-FFF2-40B4-BE49-F238E27FC236}">
                <a16:creationId xmlns:a16="http://schemas.microsoft.com/office/drawing/2014/main" id="{562BE8D2-FA81-481D-B557-995A76851B6D}"/>
              </a:ext>
            </a:extLst>
          </p:cNvPr>
          <p:cNvSpPr/>
          <p:nvPr/>
        </p:nvSpPr>
        <p:spPr>
          <a:xfrm>
            <a:off x="762000" y="5530487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0FF90D31-DFFF-405A-B63C-55E87F67CFE9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667000"/>
            <a:ext cx="0" cy="29246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64E1A39-7A10-4252-AB3D-DEB17BF415B2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4D3A1ABC-AC1F-43FA-82C0-D0B5E993458D}"/>
              </a:ext>
            </a:extLst>
          </p:cNvPr>
          <p:cNvSpPr/>
          <p:nvPr/>
        </p:nvSpPr>
        <p:spPr bwMode="auto">
          <a:xfrm>
            <a:off x="1346200" y="14962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0930F2F-4678-4EC0-8326-15EA6B56C490}"/>
              </a:ext>
            </a:extLst>
          </p:cNvPr>
          <p:cNvGrpSpPr/>
          <p:nvPr/>
        </p:nvGrpSpPr>
        <p:grpSpPr>
          <a:xfrm>
            <a:off x="436415" y="1566446"/>
            <a:ext cx="1932710" cy="1668589"/>
            <a:chOff x="646162" y="1566446"/>
            <a:chExt cx="1932710" cy="1668589"/>
          </a:xfrm>
        </p:grpSpPr>
        <p:sp>
          <p:nvSpPr>
            <p:cNvPr id="47" name="Text Box 13">
              <a:extLst>
                <a:ext uri="{FF2B5EF4-FFF2-40B4-BE49-F238E27FC236}">
                  <a16:creationId xmlns:a16="http://schemas.microsoft.com/office/drawing/2014/main" id="{4260F567-E337-4403-ADF5-EEEFFBCEF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5" y="187039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48" name="Text Box 13">
              <a:extLst>
                <a:ext uri="{FF2B5EF4-FFF2-40B4-BE49-F238E27FC236}">
                  <a16:creationId xmlns:a16="http://schemas.microsoft.com/office/drawing/2014/main" id="{C604462C-0180-470D-9829-ADF718E8D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162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49" name="Text Box 13">
              <a:extLst>
                <a:ext uri="{FF2B5EF4-FFF2-40B4-BE49-F238E27FC236}">
                  <a16:creationId xmlns:a16="http://schemas.microsoft.com/office/drawing/2014/main" id="{21DD0223-9D64-461D-A9AD-908393D19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2578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50" name="Text Box 13">
              <a:extLst>
                <a:ext uri="{FF2B5EF4-FFF2-40B4-BE49-F238E27FC236}">
                  <a16:creationId xmlns:a16="http://schemas.microsoft.com/office/drawing/2014/main" id="{3579A9F0-264F-4094-B575-C3A5EECEAF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12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51" name="Text Box 13">
              <a:extLst>
                <a:ext uri="{FF2B5EF4-FFF2-40B4-BE49-F238E27FC236}">
                  <a16:creationId xmlns:a16="http://schemas.microsoft.com/office/drawing/2014/main" id="{FCCE32B1-554B-437B-BB8D-59BDD7FCB2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6428" y="2383866"/>
              <a:ext cx="49244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Text Box 13">
              <a:extLst>
                <a:ext uri="{FF2B5EF4-FFF2-40B4-BE49-F238E27FC236}">
                  <a16:creationId xmlns:a16="http://schemas.microsoft.com/office/drawing/2014/main" id="{B988235F-DE03-41F3-806F-DE4890B5DF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1347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56" name="Text Box 13">
              <a:extLst>
                <a:ext uri="{FF2B5EF4-FFF2-40B4-BE49-F238E27FC236}">
                  <a16:creationId xmlns:a16="http://schemas.microsoft.com/office/drawing/2014/main" id="{DCA5F0A4-11EC-42B3-853A-F3FCC558AB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889" y="2632365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</p:grpSp>
      <p:sp>
        <p:nvSpPr>
          <p:cNvPr id="57" name="AutoShape 35">
            <a:extLst>
              <a:ext uri="{FF2B5EF4-FFF2-40B4-BE49-F238E27FC236}">
                <a16:creationId xmlns:a16="http://schemas.microsoft.com/office/drawing/2014/main" id="{6CF89461-6159-4526-8AC1-6CDF20CC4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420" y="5105400"/>
            <a:ext cx="4645010" cy="811909"/>
          </a:xfrm>
          <a:prstGeom prst="wedgeRoundRectCallout">
            <a:avLst>
              <a:gd name="adj1" fmla="val 46621"/>
              <a:gd name="adj2" fmla="val 447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The remaining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subInstance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 considers events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2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3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4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5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6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7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, …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58" name="Group 29">
            <a:extLst>
              <a:ext uri="{FF2B5EF4-FFF2-40B4-BE49-F238E27FC236}">
                <a16:creationId xmlns:a16="http://schemas.microsoft.com/office/drawing/2014/main" id="{C276D479-D1C0-4845-99EA-A0F8265A5DD4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59" name="Freeform 30">
              <a:extLst>
                <a:ext uri="{FF2B5EF4-FFF2-40B4-BE49-F238E27FC236}">
                  <a16:creationId xmlns:a16="http://schemas.microsoft.com/office/drawing/2014/main" id="{CCE76662-677E-4DC7-B895-EE26C565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1" name="Freeform 31">
              <a:extLst>
                <a:ext uri="{FF2B5EF4-FFF2-40B4-BE49-F238E27FC236}">
                  <a16:creationId xmlns:a16="http://schemas.microsoft.com/office/drawing/2014/main" id="{F02927CF-7996-4173-80B7-88F810AB8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2" name="Freeform 32">
              <a:extLst>
                <a:ext uri="{FF2B5EF4-FFF2-40B4-BE49-F238E27FC236}">
                  <a16:creationId xmlns:a16="http://schemas.microsoft.com/office/drawing/2014/main" id="{4ECE7AC2-0E5D-4FC3-8A2D-FA920F0F9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3" name="Freeform 33">
              <a:extLst>
                <a:ext uri="{FF2B5EF4-FFF2-40B4-BE49-F238E27FC236}">
                  <a16:creationId xmlns:a16="http://schemas.microsoft.com/office/drawing/2014/main" id="{A2D8C7FA-4E86-4211-9874-2F4B574DB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33B751A5-6DB3-4073-A601-C985E47C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58C942C1-79B4-4CFE-8450-A15326364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6" name="Freeform 36">
              <a:extLst>
                <a:ext uri="{FF2B5EF4-FFF2-40B4-BE49-F238E27FC236}">
                  <a16:creationId xmlns:a16="http://schemas.microsoft.com/office/drawing/2014/main" id="{AB47C3AF-3A34-44F4-A65F-EEA5074C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2BD6EEBA-8F02-47D6-BC29-795908812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A2BCD48F-7666-4CD6-BB3F-C183C0572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69" name="Freeform 39">
              <a:extLst>
                <a:ext uri="{FF2B5EF4-FFF2-40B4-BE49-F238E27FC236}">
                  <a16:creationId xmlns:a16="http://schemas.microsoft.com/office/drawing/2014/main" id="{DEE9D3D3-1A6A-469D-BF87-E69538CED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642F8F64-BBA0-40CF-B204-C25D4733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F03FBD69-0F50-46C7-B6AC-C6EADDCAF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F8C3F4EB-7579-4542-B657-262D3461C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7B63F576-20D3-4D6C-A121-9D4CB9C96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C5D115CE-B3D1-4B86-A813-A1C0F54DA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19AFD234-9676-4D01-BA24-A5008427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3C99E7AE-2E9A-4152-95AC-41DD68A49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AD16103D-7AD6-43A0-ADBC-CF55BE892D44}"/>
              </a:ext>
            </a:extLst>
          </p:cNvPr>
          <p:cNvSpPr/>
          <p:nvPr/>
        </p:nvSpPr>
        <p:spPr bwMode="auto">
          <a:xfrm>
            <a:off x="6513945" y="5636050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C28CC-553E-4361-924D-ED788450456B}"/>
              </a:ext>
            </a:extLst>
          </p:cNvPr>
          <p:cNvSpPr/>
          <p:nvPr/>
        </p:nvSpPr>
        <p:spPr bwMode="auto">
          <a:xfrm>
            <a:off x="6832600" y="5638800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CACFA38D-B987-43E5-9070-327FDB7B5337}"/>
              </a:ext>
            </a:extLst>
          </p:cNvPr>
          <p:cNvSpPr/>
          <p:nvPr/>
        </p:nvSpPr>
        <p:spPr bwMode="auto">
          <a:xfrm>
            <a:off x="7123545" y="5641550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87C15618-9E9E-4FBC-A8E9-1D36FD1753B2}"/>
              </a:ext>
            </a:extLst>
          </p:cNvPr>
          <p:cNvSpPr/>
          <p:nvPr/>
        </p:nvSpPr>
        <p:spPr bwMode="auto">
          <a:xfrm>
            <a:off x="7414490" y="5644300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0CA79999-3DC6-4212-92BB-9C8ABE027021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AFF0EB3B-E16B-4752-AE37-4B2D17E68071}"/>
              </a:ext>
            </a:extLst>
          </p:cNvPr>
          <p:cNvCxnSpPr>
            <a:cxnSpLocks/>
            <a:endCxn id="95" idx="3"/>
          </p:cNvCxnSpPr>
          <p:nvPr/>
        </p:nvCxnSpPr>
        <p:spPr bwMode="auto">
          <a:xfrm flipH="1" flipV="1">
            <a:off x="1842052" y="2902323"/>
            <a:ext cx="2013996" cy="276914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97" name="AutoShape 35">
            <a:extLst>
              <a:ext uri="{FF2B5EF4-FFF2-40B4-BE49-F238E27FC236}">
                <a16:creationId xmlns:a16="http://schemas.microsoft.com/office/drawing/2014/main" id="{AB5DDBDC-0F0C-4B93-B244-A48BE791B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90" y="5970104"/>
            <a:ext cx="4645010" cy="811909"/>
          </a:xfrm>
          <a:prstGeom prst="wedgeRoundRectCallout">
            <a:avLst>
              <a:gd name="adj1" fmla="val 46621"/>
              <a:gd name="adj2" fmla="val 447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Excellent.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  A nicely defined postfix.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65FF2A94-C347-478F-B6FA-7A5DEC843534}"/>
              </a:ext>
            </a:extLst>
          </p:cNvPr>
          <p:cNvSpPr/>
          <p:nvPr/>
        </p:nvSpPr>
        <p:spPr bwMode="auto">
          <a:xfrm>
            <a:off x="762000" y="1981200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5020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40" grpId="0" animBg="1"/>
      <p:bldP spid="29" grpId="0" animBg="1"/>
      <p:bldP spid="30" grpId="0" animBg="1"/>
      <p:bldP spid="35" grpId="0" animBg="1"/>
      <p:bldP spid="45" grpId="0" animBg="1"/>
      <p:bldP spid="78" grpId="0" animBg="1"/>
      <p:bldP spid="79" grpId="0" animBg="1"/>
      <p:bldP spid="80" grpId="0" animBg="1"/>
      <p:bldP spid="81" grpId="0" animBg="1"/>
      <p:bldP spid="97" grpId="0" animBg="1"/>
      <p:bldP spid="98" grpId="0" animBg="1"/>
    </p:bld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46546"/>
              <a:gd name="adj2" fmla="val 10394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Hey Bird: </a:t>
            </a:r>
          </a:p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Yes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3" name="Freeform 2">
            <a:extLst>
              <a:ext uri="{FF2B5EF4-FFF2-40B4-BE49-F238E27FC236}">
                <a16:creationId xmlns:a16="http://schemas.microsoft.com/office/drawing/2014/main" id="{A6EA7E46-F3A4-4E87-BD54-0A0002D06939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5494026-4C08-4ECC-98F1-3F66DAB91D7A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25" name="Text Box 23">
              <a:extLst>
                <a:ext uri="{FF2B5EF4-FFF2-40B4-BE49-F238E27FC236}">
                  <a16:creationId xmlns:a16="http://schemas.microsoft.com/office/drawing/2014/main" id="{87770488-FDE3-49B4-B14B-33C723CD9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50B77C8-0B4D-48FA-94EC-1284329806C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8F9EEC-0ACB-49CD-B05C-50C17A91B2FB}"/>
              </a:ext>
            </a:extLst>
          </p:cNvPr>
          <p:cNvSpPr/>
          <p:nvPr/>
        </p:nvSpPr>
        <p:spPr bwMode="auto">
          <a:xfrm>
            <a:off x="762000" y="1981200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20E7D3A-F89F-4051-89B9-604025E35017}"/>
              </a:ext>
            </a:extLst>
          </p:cNvPr>
          <p:cNvSpPr/>
          <p:nvPr/>
        </p:nvSpPr>
        <p:spPr bwMode="auto">
          <a:xfrm>
            <a:off x="11938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69CADCC-E3E8-4CE0-91E1-0F13EE104CF0}"/>
              </a:ext>
            </a:extLst>
          </p:cNvPr>
          <p:cNvSpPr/>
          <p:nvPr/>
        </p:nvSpPr>
        <p:spPr bwMode="auto">
          <a:xfrm>
            <a:off x="1536700" y="29718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F461EA0-5599-4794-8A23-8096EC670C07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32" name="Text Box 23">
              <a:extLst>
                <a:ext uri="{FF2B5EF4-FFF2-40B4-BE49-F238E27FC236}">
                  <a16:creationId xmlns:a16="http://schemas.microsoft.com/office/drawing/2014/main" id="{3739F023-9A3A-4D79-8ECB-5088E3E1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EB6487B-A486-425C-9A7C-3D67AFA7D2B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5" name="Freeform 2">
            <a:extLst>
              <a:ext uri="{FF2B5EF4-FFF2-40B4-BE49-F238E27FC236}">
                <a16:creationId xmlns:a16="http://schemas.microsoft.com/office/drawing/2014/main" id="{562BE8D2-FA81-481D-B557-995A76851B6D}"/>
              </a:ext>
            </a:extLst>
          </p:cNvPr>
          <p:cNvSpPr/>
          <p:nvPr/>
        </p:nvSpPr>
        <p:spPr>
          <a:xfrm>
            <a:off x="762000" y="5530487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9" name="AutoShape 58">
            <a:extLst>
              <a:ext uri="{FF2B5EF4-FFF2-40B4-BE49-F238E27FC236}">
                <a16:creationId xmlns:a16="http://schemas.microsoft.com/office/drawing/2014/main" id="{14DAC81C-4BEF-4D95-82B7-4768A703B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3709" y="4983042"/>
            <a:ext cx="4644091" cy="884358"/>
          </a:xfrm>
          <a:prstGeom prst="wedgeRoundRectCallout">
            <a:avLst>
              <a:gd name="adj1" fmla="val 18757"/>
              <a:gd name="adj2" fmla="val -10848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Edge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weights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are differential costs.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 is weight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of events taken.</a:t>
            </a: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66F656B7-C8F1-48D8-8644-724CBA3F6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2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0924B1C7-1429-4298-922B-3F7A2D377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093" y="5130084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0FF90D31-DFFF-405A-B63C-55E87F67CFE9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667000"/>
            <a:ext cx="0" cy="29246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64E1A39-7A10-4252-AB3D-DEB17BF415B2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4D3A1ABC-AC1F-43FA-82C0-D0B5E993458D}"/>
              </a:ext>
            </a:extLst>
          </p:cNvPr>
          <p:cNvSpPr/>
          <p:nvPr/>
        </p:nvSpPr>
        <p:spPr bwMode="auto">
          <a:xfrm>
            <a:off x="1346200" y="14962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E40B4BBD-6788-4B62-87AF-CD517C344E24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E3A49BE-1508-4EE7-BF5C-DD87327D9B95}"/>
              </a:ext>
            </a:extLst>
          </p:cNvPr>
          <p:cNvGrpSpPr/>
          <p:nvPr/>
        </p:nvGrpSpPr>
        <p:grpSpPr>
          <a:xfrm>
            <a:off x="436415" y="1566446"/>
            <a:ext cx="1932710" cy="1668589"/>
            <a:chOff x="646162" y="1566446"/>
            <a:chExt cx="1932710" cy="1668589"/>
          </a:xfrm>
        </p:grpSpPr>
        <p:sp>
          <p:nvSpPr>
            <p:cNvPr id="63" name="Text Box 13">
              <a:extLst>
                <a:ext uri="{FF2B5EF4-FFF2-40B4-BE49-F238E27FC236}">
                  <a16:creationId xmlns:a16="http://schemas.microsoft.com/office/drawing/2014/main" id="{4EABDED4-0CF0-4A02-97B0-783EFE37F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5" y="187039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64" name="Text Box 13">
              <a:extLst>
                <a:ext uri="{FF2B5EF4-FFF2-40B4-BE49-F238E27FC236}">
                  <a16:creationId xmlns:a16="http://schemas.microsoft.com/office/drawing/2014/main" id="{D4D611AD-C740-4EDF-B6DC-A3772F292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162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5" name="Text Box 13">
              <a:extLst>
                <a:ext uri="{FF2B5EF4-FFF2-40B4-BE49-F238E27FC236}">
                  <a16:creationId xmlns:a16="http://schemas.microsoft.com/office/drawing/2014/main" id="{727E99A5-E1E8-4368-8779-AB7FD0314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2578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66" name="Text Box 13">
              <a:extLst>
                <a:ext uri="{FF2B5EF4-FFF2-40B4-BE49-F238E27FC236}">
                  <a16:creationId xmlns:a16="http://schemas.microsoft.com/office/drawing/2014/main" id="{6B9DCF96-293D-43A6-81A4-BD05D6FF8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12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67" name="Text Box 13">
              <a:extLst>
                <a:ext uri="{FF2B5EF4-FFF2-40B4-BE49-F238E27FC236}">
                  <a16:creationId xmlns:a16="http://schemas.microsoft.com/office/drawing/2014/main" id="{EAD878B3-29E6-4E9F-82B5-C14489FA5A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6428" y="2383866"/>
              <a:ext cx="49244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Text Box 13">
              <a:extLst>
                <a:ext uri="{FF2B5EF4-FFF2-40B4-BE49-F238E27FC236}">
                  <a16:creationId xmlns:a16="http://schemas.microsoft.com/office/drawing/2014/main" id="{25E70007-2D2A-48C2-BD75-293DEF48BB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1347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69" name="Text Box 13">
              <a:extLst>
                <a:ext uri="{FF2B5EF4-FFF2-40B4-BE49-F238E27FC236}">
                  <a16:creationId xmlns:a16="http://schemas.microsoft.com/office/drawing/2014/main" id="{A6CBBD0B-0F5E-4C94-B57F-4898DFD3F6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889" y="2632365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99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</p:grp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963C1C9C-AA8B-45BF-A709-C8C8DBD96A30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842052" y="2902323"/>
            <a:ext cx="2013996" cy="276914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2" name="Line 8">
            <a:extLst>
              <a:ext uri="{FF2B5EF4-FFF2-40B4-BE49-F238E27FC236}">
                <a16:creationId xmlns:a16="http://schemas.microsoft.com/office/drawing/2014/main" id="{10D6B984-72A5-431C-9CDB-BCF1B49595F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47" y="2678112"/>
            <a:ext cx="1267690" cy="2309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895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1" grpId="0"/>
      <p:bldP spid="43" grpId="0"/>
    </p:bld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84467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23139"/>
              <a:gd name="adj2" fmla="val 96537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Hey Bird: </a:t>
            </a:r>
          </a:p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Should I take this event?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3" name="Freeform 2">
            <a:extLst>
              <a:ext uri="{FF2B5EF4-FFF2-40B4-BE49-F238E27FC236}">
                <a16:creationId xmlns:a16="http://schemas.microsoft.com/office/drawing/2014/main" id="{A6EA7E46-F3A4-4E87-BD54-0A0002D06939}"/>
              </a:ext>
            </a:extLst>
          </p:cNvPr>
          <p:cNvSpPr/>
          <p:nvPr/>
        </p:nvSpPr>
        <p:spPr>
          <a:xfrm>
            <a:off x="420368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5494026-4C08-4ECC-98F1-3F66DAB91D7A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25" name="Text Box 23">
              <a:extLst>
                <a:ext uri="{FF2B5EF4-FFF2-40B4-BE49-F238E27FC236}">
                  <a16:creationId xmlns:a16="http://schemas.microsoft.com/office/drawing/2014/main" id="{87770488-FDE3-49B4-B14B-33C723CD9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50B77C8-0B4D-48FA-94EC-1284329806C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F461EA0-5599-4794-8A23-8096EC670C07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32" name="Text Box 23">
              <a:extLst>
                <a:ext uri="{FF2B5EF4-FFF2-40B4-BE49-F238E27FC236}">
                  <a16:creationId xmlns:a16="http://schemas.microsoft.com/office/drawing/2014/main" id="{3739F023-9A3A-4D79-8ECB-5088E3E1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EB6487B-A486-425C-9A7C-3D67AFA7D2B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1" name="Rectangle 9">
            <a:extLst>
              <a:ext uri="{FF2B5EF4-FFF2-40B4-BE49-F238E27FC236}">
                <a16:creationId xmlns:a16="http://schemas.microsoft.com/office/drawing/2014/main" id="{66F656B7-C8F1-48D8-8644-724CBA3F6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04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sp>
        <p:nvSpPr>
          <p:cNvPr id="42" name="AutoShape 58">
            <a:extLst>
              <a:ext uri="{FF2B5EF4-FFF2-40B4-BE49-F238E27FC236}">
                <a16:creationId xmlns:a16="http://schemas.microsoft.com/office/drawing/2014/main" id="{5364F29D-9B9A-4CF1-B1CA-B71F8BE08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</a:t>
            </a: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3E93608-DE4E-42A3-9646-CBDFEC370EC7}"/>
              </a:ext>
            </a:extLst>
          </p:cNvPr>
          <p:cNvSpPr/>
          <p:nvPr/>
        </p:nvSpPr>
        <p:spPr bwMode="auto">
          <a:xfrm>
            <a:off x="1841500" y="2768600"/>
            <a:ext cx="939800" cy="2413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FFA2A93-A253-48FF-A56A-62ADAD987F94}"/>
              </a:ext>
            </a:extLst>
          </p:cNvPr>
          <p:cNvGrpSpPr/>
          <p:nvPr/>
        </p:nvGrpSpPr>
        <p:grpSpPr>
          <a:xfrm>
            <a:off x="4521175" y="5591628"/>
            <a:ext cx="863605" cy="1187142"/>
            <a:chOff x="310721" y="5385625"/>
            <a:chExt cx="863605" cy="1015175"/>
          </a:xfrm>
        </p:grpSpPr>
        <p:sp>
          <p:nvSpPr>
            <p:cNvPr id="47" name="Text Box 23">
              <a:extLst>
                <a:ext uri="{FF2B5EF4-FFF2-40B4-BE49-F238E27FC236}">
                  <a16:creationId xmlns:a16="http://schemas.microsoft.com/office/drawing/2014/main" id="{35E32244-424B-40F0-8AE2-C0282968C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7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6E7E50BD-E218-4090-A007-A0D677D876CD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14A462DD-55BB-4F79-A559-819582339E8A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967977" y="2667000"/>
            <a:ext cx="2745472" cy="3004470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5" name="Freeform 2">
            <a:extLst>
              <a:ext uri="{FF2B5EF4-FFF2-40B4-BE49-F238E27FC236}">
                <a16:creationId xmlns:a16="http://schemas.microsoft.com/office/drawing/2014/main" id="{76AE1B58-6C5B-483A-ADD4-C29F024C92AD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6" name="Freeform 2">
            <a:extLst>
              <a:ext uri="{FF2B5EF4-FFF2-40B4-BE49-F238E27FC236}">
                <a16:creationId xmlns:a16="http://schemas.microsoft.com/office/drawing/2014/main" id="{3049A2AE-225E-4A0E-AE24-5F5031175B7E}"/>
              </a:ext>
            </a:extLst>
          </p:cNvPr>
          <p:cNvSpPr/>
          <p:nvPr/>
        </p:nvSpPr>
        <p:spPr>
          <a:xfrm>
            <a:off x="762000" y="5530487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7" name="Rectangle 9">
            <a:extLst>
              <a:ext uri="{FF2B5EF4-FFF2-40B4-BE49-F238E27FC236}">
                <a16:creationId xmlns:a16="http://schemas.microsoft.com/office/drawing/2014/main" id="{68C7B367-C44C-49B8-9617-136E4CB44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2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FBA5068-5E58-4B61-9D3B-EEE9078FC45C}"/>
              </a:ext>
            </a:extLst>
          </p:cNvPr>
          <p:cNvSpPr/>
          <p:nvPr/>
        </p:nvSpPr>
        <p:spPr bwMode="auto">
          <a:xfrm>
            <a:off x="762000" y="1981200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23FF1FF-6756-46BC-9C9F-4B57A2845A23}"/>
              </a:ext>
            </a:extLst>
          </p:cNvPr>
          <p:cNvSpPr/>
          <p:nvPr/>
        </p:nvSpPr>
        <p:spPr bwMode="auto">
          <a:xfrm>
            <a:off x="11938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490C9264-8B9F-420C-B0F1-A8DCD148F5F0}"/>
              </a:ext>
            </a:extLst>
          </p:cNvPr>
          <p:cNvSpPr/>
          <p:nvPr/>
        </p:nvSpPr>
        <p:spPr bwMode="auto">
          <a:xfrm>
            <a:off x="1536700" y="29718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EFFA8FC-1C9F-4B19-8706-528A8130DB20}"/>
              </a:ext>
            </a:extLst>
          </p:cNvPr>
          <p:cNvSpPr/>
          <p:nvPr/>
        </p:nvSpPr>
        <p:spPr bwMode="auto">
          <a:xfrm>
            <a:off x="660400" y="24257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" name="Rectangle 2">
            <a:extLst>
              <a:ext uri="{FF2B5EF4-FFF2-40B4-BE49-F238E27FC236}">
                <a16:creationId xmlns:a16="http://schemas.microsoft.com/office/drawing/2014/main" id="{6FE2100A-A2A8-4D95-96A9-AACB6790D814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722D9EB5-3E70-4138-B2F6-D6D2FD44E802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6158AA4E-477B-43CB-A804-85281C9C34F3}"/>
              </a:ext>
            </a:extLst>
          </p:cNvPr>
          <p:cNvSpPr/>
          <p:nvPr/>
        </p:nvSpPr>
        <p:spPr bwMode="auto">
          <a:xfrm>
            <a:off x="1346200" y="14962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5" name="Rectangle 9">
            <a:extLst>
              <a:ext uri="{FF2B5EF4-FFF2-40B4-BE49-F238E27FC236}">
                <a16:creationId xmlns:a16="http://schemas.microsoft.com/office/drawing/2014/main" id="{83084609-4DFB-492D-B1DF-029A5CBA6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093" y="5130084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6" name="Rectangle 2">
            <a:extLst>
              <a:ext uri="{FF2B5EF4-FFF2-40B4-BE49-F238E27FC236}">
                <a16:creationId xmlns:a16="http://schemas.microsoft.com/office/drawing/2014/main" id="{4A81E678-4BAF-4A72-87CD-1CAD1FDC1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D4C17AF7-86E5-403D-84D1-EA7A75475A8D}"/>
              </a:ext>
            </a:extLst>
          </p:cNvPr>
          <p:cNvSpPr/>
          <p:nvPr/>
        </p:nvSpPr>
        <p:spPr bwMode="auto">
          <a:xfrm>
            <a:off x="1689652" y="2819400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73BF7FBB-4689-42AF-B7D1-66DC6317CC4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842052" y="2888878"/>
            <a:ext cx="2013996" cy="276914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3887454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23" grpId="0" animBg="1"/>
      <p:bldP spid="41" grpId="0"/>
      <p:bldP spid="42" grpId="0" animBg="1"/>
      <p:bldP spid="44" grpId="0" animBg="1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84467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23139"/>
              <a:gd name="adj2" fmla="val 96537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Hey Bird: </a:t>
            </a:r>
          </a:p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Yes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3" name="Freeform 2">
            <a:extLst>
              <a:ext uri="{FF2B5EF4-FFF2-40B4-BE49-F238E27FC236}">
                <a16:creationId xmlns:a16="http://schemas.microsoft.com/office/drawing/2014/main" id="{A6EA7E46-F3A4-4E87-BD54-0A0002D06939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5494026-4C08-4ECC-98F1-3F66DAB91D7A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25" name="Text Box 23">
              <a:extLst>
                <a:ext uri="{FF2B5EF4-FFF2-40B4-BE49-F238E27FC236}">
                  <a16:creationId xmlns:a16="http://schemas.microsoft.com/office/drawing/2014/main" id="{87770488-FDE3-49B4-B14B-33C723CD9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50B77C8-0B4D-48FA-94EC-1284329806C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F461EA0-5599-4794-8A23-8096EC670C07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32" name="Text Box 23">
              <a:extLst>
                <a:ext uri="{FF2B5EF4-FFF2-40B4-BE49-F238E27FC236}">
                  <a16:creationId xmlns:a16="http://schemas.microsoft.com/office/drawing/2014/main" id="{3739F023-9A3A-4D79-8ECB-5088E3E1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EB6487B-A486-425C-9A7C-3D67AFA7D2B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5" name="Freeform 2">
            <a:extLst>
              <a:ext uri="{FF2B5EF4-FFF2-40B4-BE49-F238E27FC236}">
                <a16:creationId xmlns:a16="http://schemas.microsoft.com/office/drawing/2014/main" id="{562BE8D2-FA81-481D-B557-995A76851B6D}"/>
              </a:ext>
            </a:extLst>
          </p:cNvPr>
          <p:cNvSpPr/>
          <p:nvPr/>
        </p:nvSpPr>
        <p:spPr>
          <a:xfrm>
            <a:off x="762000" y="5530487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66F656B7-C8F1-48D8-8644-724CBA3F6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2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sp>
        <p:nvSpPr>
          <p:cNvPr id="40" name="Line 8">
            <a:extLst>
              <a:ext uri="{FF2B5EF4-FFF2-40B4-BE49-F238E27FC236}">
                <a16:creationId xmlns:a16="http://schemas.microsoft.com/office/drawing/2014/main" id="{558520DD-3268-49AA-8A72-4EE5D6745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1698934" y="2897187"/>
            <a:ext cx="1425266" cy="4979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74C397DA-F82B-406A-B539-27E04F1DF279}"/>
              </a:ext>
            </a:extLst>
          </p:cNvPr>
          <p:cNvSpPr/>
          <p:nvPr/>
        </p:nvSpPr>
        <p:spPr bwMode="auto">
          <a:xfrm>
            <a:off x="24384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7424060F-A319-42E9-889A-0FD5F4A6D715}"/>
              </a:ext>
            </a:extLst>
          </p:cNvPr>
          <p:cNvSpPr/>
          <p:nvPr/>
        </p:nvSpPr>
        <p:spPr bwMode="auto">
          <a:xfrm>
            <a:off x="2133595" y="2509622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1207C19E-F835-463A-8829-520AD5CC13BF}"/>
              </a:ext>
            </a:extLst>
          </p:cNvPr>
          <p:cNvSpPr/>
          <p:nvPr/>
        </p:nvSpPr>
        <p:spPr bwMode="auto">
          <a:xfrm>
            <a:off x="2870200" y="24130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1AAA17F-47A0-4B24-94E3-10475AC1366F}"/>
              </a:ext>
            </a:extLst>
          </p:cNvPr>
          <p:cNvSpPr/>
          <p:nvPr/>
        </p:nvSpPr>
        <p:spPr bwMode="auto">
          <a:xfrm>
            <a:off x="2959100" y="29210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D9FC0C5A-81DD-4BDC-93A9-CE34A66A964F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589032" y="2157730"/>
            <a:ext cx="3802368" cy="3492975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8" name="Freeform 2">
            <a:extLst>
              <a:ext uri="{FF2B5EF4-FFF2-40B4-BE49-F238E27FC236}">
                <a16:creationId xmlns:a16="http://schemas.microsoft.com/office/drawing/2014/main" id="{8363DF91-D372-49BB-AAD4-69E48AB5D8F0}"/>
              </a:ext>
            </a:extLst>
          </p:cNvPr>
          <p:cNvSpPr/>
          <p:nvPr/>
        </p:nvSpPr>
        <p:spPr>
          <a:xfrm>
            <a:off x="420368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9" name="Rectangle 9">
            <a:extLst>
              <a:ext uri="{FF2B5EF4-FFF2-40B4-BE49-F238E27FC236}">
                <a16:creationId xmlns:a16="http://schemas.microsoft.com/office/drawing/2014/main" id="{26644801-DB47-4304-ABAA-EA6F1C301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04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B7237047-7739-47AB-9A6C-FE5F2A798C5B}"/>
              </a:ext>
            </a:extLst>
          </p:cNvPr>
          <p:cNvGrpSpPr/>
          <p:nvPr/>
        </p:nvGrpSpPr>
        <p:grpSpPr>
          <a:xfrm>
            <a:off x="7179024" y="5594659"/>
            <a:ext cx="911853" cy="1187141"/>
            <a:chOff x="302261" y="5385625"/>
            <a:chExt cx="911853" cy="1015175"/>
          </a:xfrm>
        </p:grpSpPr>
        <p:sp>
          <p:nvSpPr>
            <p:cNvPr id="58" name="Text Box 23">
              <a:extLst>
                <a:ext uri="{FF2B5EF4-FFF2-40B4-BE49-F238E27FC236}">
                  <a16:creationId xmlns:a16="http://schemas.microsoft.com/office/drawing/2014/main" id="{1F8C8F8D-0117-49F6-B2B4-BBB1E094D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261" y="5436064"/>
              <a:ext cx="911853" cy="7895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CD3F62E4-3A1B-4A44-8605-FEA6DBF8D6CF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1" name="Freeform 2">
            <a:extLst>
              <a:ext uri="{FF2B5EF4-FFF2-40B4-BE49-F238E27FC236}">
                <a16:creationId xmlns:a16="http://schemas.microsoft.com/office/drawing/2014/main" id="{CD109915-6516-4001-9D51-430A69E95358}"/>
              </a:ext>
            </a:extLst>
          </p:cNvPr>
          <p:cNvSpPr/>
          <p:nvPr/>
        </p:nvSpPr>
        <p:spPr>
          <a:xfrm>
            <a:off x="4343400" y="5531203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2" name="Rectangle 9">
            <a:extLst>
              <a:ext uri="{FF2B5EF4-FFF2-40B4-BE49-F238E27FC236}">
                <a16:creationId xmlns:a16="http://schemas.microsoft.com/office/drawing/2014/main" id="{23ABD57D-80B7-4ABD-ADF2-9D8C56611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493" y="5130800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6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8E8BD5A3-8167-4FFE-A4B7-7404B74A31A5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3C0663C6-2B23-4569-AFFB-792FB3719621}"/>
              </a:ext>
            </a:extLst>
          </p:cNvPr>
          <p:cNvSpPr/>
          <p:nvPr/>
        </p:nvSpPr>
        <p:spPr bwMode="auto">
          <a:xfrm>
            <a:off x="1346200" y="14962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231452AE-F534-4D67-9C4A-BEE57C342DF3}"/>
              </a:ext>
            </a:extLst>
          </p:cNvPr>
          <p:cNvSpPr/>
          <p:nvPr/>
        </p:nvSpPr>
        <p:spPr bwMode="auto">
          <a:xfrm>
            <a:off x="762000" y="1981200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46102FE0-8882-4A2B-ADF2-60EB276CE222}"/>
              </a:ext>
            </a:extLst>
          </p:cNvPr>
          <p:cNvSpPr/>
          <p:nvPr/>
        </p:nvSpPr>
        <p:spPr bwMode="auto">
          <a:xfrm>
            <a:off x="11938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839A26C-D70D-42A0-A9E4-5B512C39BFFE}"/>
              </a:ext>
            </a:extLst>
          </p:cNvPr>
          <p:cNvSpPr/>
          <p:nvPr/>
        </p:nvSpPr>
        <p:spPr bwMode="auto">
          <a:xfrm>
            <a:off x="660400" y="24257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18861E93-AF77-4A78-8591-5E7A8183EA97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7" name="Rectangle 2">
            <a:extLst>
              <a:ext uri="{FF2B5EF4-FFF2-40B4-BE49-F238E27FC236}">
                <a16:creationId xmlns:a16="http://schemas.microsoft.com/office/drawing/2014/main" id="{3E53746B-84B1-4A83-9AB4-BECFE505B99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F05C1F3-F018-46A1-BE0E-F5B33EA6002E}"/>
              </a:ext>
            </a:extLst>
          </p:cNvPr>
          <p:cNvGrpSpPr/>
          <p:nvPr/>
        </p:nvGrpSpPr>
        <p:grpSpPr>
          <a:xfrm>
            <a:off x="4521175" y="5591628"/>
            <a:ext cx="863605" cy="1187142"/>
            <a:chOff x="310721" y="5385625"/>
            <a:chExt cx="863605" cy="1015175"/>
          </a:xfrm>
        </p:grpSpPr>
        <p:sp>
          <p:nvSpPr>
            <p:cNvPr id="71" name="Text Box 23">
              <a:extLst>
                <a:ext uri="{FF2B5EF4-FFF2-40B4-BE49-F238E27FC236}">
                  <a16:creationId xmlns:a16="http://schemas.microsoft.com/office/drawing/2014/main" id="{3D06505E-3EEC-4BE9-82F1-F40774957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7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56CD19F-6D33-4DD6-A610-D6C7528AAED8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73" name="Rectangle 9">
            <a:extLst>
              <a:ext uri="{FF2B5EF4-FFF2-40B4-BE49-F238E27FC236}">
                <a16:creationId xmlns:a16="http://schemas.microsoft.com/office/drawing/2014/main" id="{42A8F9E6-DF04-4C4A-8260-963D9CCF2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093" y="5130084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A06556BB-2AED-44D9-99FA-6B3D46809399}"/>
              </a:ext>
            </a:extLst>
          </p:cNvPr>
          <p:cNvSpPr/>
          <p:nvPr/>
        </p:nvSpPr>
        <p:spPr bwMode="auto">
          <a:xfrm>
            <a:off x="1842052" y="29852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4EF96870-1C1E-42EB-9C11-5EB3F895124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842052" y="2888878"/>
            <a:ext cx="2013996" cy="276914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3F15E953-5A65-4593-9ED2-733BA3716B2F}"/>
              </a:ext>
            </a:extLst>
          </p:cNvPr>
          <p:cNvSpPr/>
          <p:nvPr/>
        </p:nvSpPr>
        <p:spPr bwMode="auto">
          <a:xfrm>
            <a:off x="1536700" y="29718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3189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0" grpId="0" animBg="1"/>
      <p:bldP spid="42" grpId="0" animBg="1"/>
      <p:bldP spid="44" grpId="0" animBg="1"/>
      <p:bldP spid="45" grpId="0" animBg="1"/>
      <p:bldP spid="46" grpId="0" animBg="1"/>
      <p:bldP spid="61" grpId="0" animBg="1"/>
      <p:bldP spid="62" grpId="0"/>
    </p:bld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 Box 23">
            <a:extLst>
              <a:ext uri="{FF2B5EF4-FFF2-40B4-BE49-F238E27FC236}">
                <a16:creationId xmlns:a16="http://schemas.microsoft.com/office/drawing/2014/main" id="{2AD6214A-14F2-459E-BB03-0113935C4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276809"/>
            <a:ext cx="62125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reduction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from one problem to another.</a:t>
            </a:r>
          </a:p>
        </p:txBody>
      </p:sp>
      <p:grpSp>
        <p:nvGrpSpPr>
          <p:cNvPr id="45" name="Group 32">
            <a:extLst>
              <a:ext uri="{FF2B5EF4-FFF2-40B4-BE49-F238E27FC236}">
                <a16:creationId xmlns:a16="http://schemas.microsoft.com/office/drawing/2014/main" id="{7799F54D-BC13-4612-95A5-FDC1F4911015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2914106"/>
            <a:ext cx="1800225" cy="2965623"/>
            <a:chOff x="4194" y="1993"/>
            <a:chExt cx="1422" cy="2245"/>
          </a:xfrm>
        </p:grpSpPr>
        <p:pic>
          <p:nvPicPr>
            <p:cNvPr id="46" name="Picture 33" descr="C:\15299\lecture14\Z313.gif">
              <a:extLst>
                <a:ext uri="{FF2B5EF4-FFF2-40B4-BE49-F238E27FC236}">
                  <a16:creationId xmlns:a16="http://schemas.microsoft.com/office/drawing/2014/main" id="{6FC89889-BB25-4296-A902-7C57ADC2A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7" name="Text Box 34">
              <a:extLst>
                <a:ext uri="{FF2B5EF4-FFF2-40B4-BE49-F238E27FC236}">
                  <a16:creationId xmlns:a16="http://schemas.microsoft.com/office/drawing/2014/main" id="{60D60FC8-0239-4697-BED0-AB02BFE273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4" y="3609"/>
              <a:ext cx="1422" cy="629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BUILD: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Alg for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Event Scheduling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0" name="Freeform 39">
            <a:extLst>
              <a:ext uri="{FF2B5EF4-FFF2-40B4-BE49-F238E27FC236}">
                <a16:creationId xmlns:a16="http://schemas.microsoft.com/office/drawing/2014/main" id="{57361B67-CFB5-4CF8-93D9-733023A98CC9}"/>
              </a:ext>
            </a:extLst>
          </p:cNvPr>
          <p:cNvSpPr>
            <a:spLocks/>
          </p:cNvSpPr>
          <p:nvPr/>
        </p:nvSpPr>
        <p:spPr bwMode="auto">
          <a:xfrm rot="15807913">
            <a:off x="3164700" y="2725640"/>
            <a:ext cx="629533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0FC2960-C4E1-4947-AF60-D8B688663F46}"/>
              </a:ext>
            </a:extLst>
          </p:cNvPr>
          <p:cNvGrpSpPr/>
          <p:nvPr/>
        </p:nvGrpSpPr>
        <p:grpSpPr>
          <a:xfrm>
            <a:off x="7216775" y="3322093"/>
            <a:ext cx="1800225" cy="1847574"/>
            <a:chOff x="7216775" y="2590800"/>
            <a:chExt cx="1800225" cy="1847574"/>
          </a:xfrm>
        </p:grpSpPr>
        <p:sp>
          <p:nvSpPr>
            <p:cNvPr id="56" name="Text Box 4">
              <a:extLst>
                <a:ext uri="{FF2B5EF4-FFF2-40B4-BE49-F238E27FC236}">
                  <a16:creationId xmlns:a16="http://schemas.microsoft.com/office/drawing/2014/main" id="{38D91CA3-A235-4B86-89E8-977F7246A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6775" y="3607377"/>
              <a:ext cx="1800225" cy="830997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GIVEN: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Oracle for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Leveled Graph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58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625AADB0-0FB9-44E3-8CE8-7FCA3050F7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6775" y="2590800"/>
              <a:ext cx="1800225" cy="10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" name="Rectangle 2">
            <a:extLst>
              <a:ext uri="{FF2B5EF4-FFF2-40B4-BE49-F238E27FC236}">
                <a16:creationId xmlns:a16="http://schemas.microsoft.com/office/drawing/2014/main" id="{785B8722-4554-4C73-B6A1-9FE996D33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57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Reduction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B1930E3-7828-4C36-BF6C-0CA967FA89AB}"/>
              </a:ext>
            </a:extLst>
          </p:cNvPr>
          <p:cNvGrpSpPr/>
          <p:nvPr/>
        </p:nvGrpSpPr>
        <p:grpSpPr>
          <a:xfrm>
            <a:off x="3834730" y="4939699"/>
            <a:ext cx="3778041" cy="851501"/>
            <a:chOff x="3834730" y="4680094"/>
            <a:chExt cx="3778041" cy="8515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644FD33-38F5-45EA-A9EA-47D6F6B53357}"/>
                </a:ext>
              </a:extLst>
            </p:cNvPr>
            <p:cNvGrpSpPr/>
            <p:nvPr/>
          </p:nvGrpSpPr>
          <p:grpSpPr>
            <a:xfrm>
              <a:off x="3834730" y="5000576"/>
              <a:ext cx="3778041" cy="531019"/>
              <a:chOff x="3834730" y="5000576"/>
              <a:chExt cx="3778041" cy="531019"/>
            </a:xfrm>
          </p:grpSpPr>
          <p:sp>
            <p:nvSpPr>
              <p:cNvPr id="59" name="Rectangle 23">
                <a:extLst>
                  <a:ext uri="{FF2B5EF4-FFF2-40B4-BE49-F238E27FC236}">
                    <a16:creationId xmlns:a16="http://schemas.microsoft.com/office/drawing/2014/main" id="{6CDB24EE-2BF5-4D74-80A7-C05E65A95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000" y="5069930"/>
                <a:ext cx="34217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Here is an optimal path</a:t>
                </a:r>
              </a:p>
            </p:txBody>
          </p:sp>
          <p:sp>
            <p:nvSpPr>
              <p:cNvPr id="60" name="Line 41">
                <a:extLst>
                  <a:ext uri="{FF2B5EF4-FFF2-40B4-BE49-F238E27FC236}">
                    <a16:creationId xmlns:a16="http://schemas.microsoft.com/office/drawing/2014/main" id="{10240490-C76F-4C7B-B096-EB71C8D50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4730" y="5000576"/>
                <a:ext cx="325755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1FA1A02-FEFE-4091-AFAA-90D69ABC490F}"/>
                </a:ext>
              </a:extLst>
            </p:cNvPr>
            <p:cNvGrpSpPr/>
            <p:nvPr/>
          </p:nvGrpSpPr>
          <p:grpSpPr>
            <a:xfrm>
              <a:off x="4114800" y="4680094"/>
              <a:ext cx="2732448" cy="272906"/>
              <a:chOff x="1353300" y="3962400"/>
              <a:chExt cx="5964545" cy="554634"/>
            </a:xfrm>
          </p:grpSpPr>
          <p:sp>
            <p:nvSpPr>
              <p:cNvPr id="57" name="Freeform 2">
                <a:extLst>
                  <a:ext uri="{FF2B5EF4-FFF2-40B4-BE49-F238E27FC236}">
                    <a16:creationId xmlns:a16="http://schemas.microsoft.com/office/drawing/2014/main" id="{A35ABA6D-F8FA-45D4-8472-99E55D5F81FD}"/>
                  </a:ext>
                </a:extLst>
              </p:cNvPr>
              <p:cNvSpPr/>
              <p:nvPr/>
            </p:nvSpPr>
            <p:spPr>
              <a:xfrm>
                <a:off x="1353300" y="3992561"/>
                <a:ext cx="2417727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1" name="Freeform 2">
                <a:extLst>
                  <a:ext uri="{FF2B5EF4-FFF2-40B4-BE49-F238E27FC236}">
                    <a16:creationId xmlns:a16="http://schemas.microsoft.com/office/drawing/2014/main" id="{43C1EE0F-6701-4879-97B9-65B7CDA1AB64}"/>
                  </a:ext>
                </a:extLst>
              </p:cNvPr>
              <p:cNvSpPr/>
              <p:nvPr/>
            </p:nvSpPr>
            <p:spPr>
              <a:xfrm>
                <a:off x="3962400" y="3962400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8" name="Freeform 2">
                <a:extLst>
                  <a:ext uri="{FF2B5EF4-FFF2-40B4-BE49-F238E27FC236}">
                    <a16:creationId xmlns:a16="http://schemas.microsoft.com/office/drawing/2014/main" id="{6B24D7A9-D34E-41C2-8434-3633EC8C646B}"/>
                  </a:ext>
                </a:extLst>
              </p:cNvPr>
              <p:cNvSpPr/>
              <p:nvPr/>
            </p:nvSpPr>
            <p:spPr>
              <a:xfrm>
                <a:off x="5730670" y="4045231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BE3AFF8-BEFB-4AAD-9FC1-559D19F03481}"/>
              </a:ext>
            </a:extLst>
          </p:cNvPr>
          <p:cNvGrpSpPr/>
          <p:nvPr/>
        </p:nvGrpSpPr>
        <p:grpSpPr>
          <a:xfrm>
            <a:off x="3613587" y="3298069"/>
            <a:ext cx="3506994" cy="1273931"/>
            <a:chOff x="3613587" y="3298069"/>
            <a:chExt cx="3506994" cy="1273931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82C244E-3C7E-4AC7-BA04-34179223DE39}"/>
                </a:ext>
              </a:extLst>
            </p:cNvPr>
            <p:cNvGrpSpPr/>
            <p:nvPr/>
          </p:nvGrpSpPr>
          <p:grpSpPr>
            <a:xfrm>
              <a:off x="3976858" y="3298069"/>
              <a:ext cx="3047529" cy="1273931"/>
              <a:chOff x="4038600" y="1971690"/>
              <a:chExt cx="3047529" cy="1273931"/>
            </a:xfrm>
          </p:grpSpPr>
          <p:sp>
            <p:nvSpPr>
              <p:cNvPr id="63" name="Line 36">
                <a:extLst>
                  <a:ext uri="{FF2B5EF4-FFF2-40B4-BE49-F238E27FC236}">
                    <a16:creationId xmlns:a16="http://schemas.microsoft.com/office/drawing/2014/main" id="{11421D42-8896-4D8F-A94B-3849FB6F5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4329" y="3245621"/>
                <a:ext cx="297180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 type="none" w="sm" len="sm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Rectangle 23">
                <a:extLst>
                  <a:ext uri="{FF2B5EF4-FFF2-40B4-BE49-F238E27FC236}">
                    <a16:creationId xmlns:a16="http://schemas.microsoft.com/office/drawing/2014/main" id="{DC4E253E-86D9-48B6-815B-03E63DA70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600" y="1971690"/>
                <a:ext cx="25006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 leveled graph</a:t>
                </a:r>
              </a:p>
            </p:txBody>
          </p:sp>
        </p:grpSp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1B5B23E4-638C-4C2A-AF43-37ECB19C2DE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13587" y="3704619"/>
              <a:ext cx="3506994" cy="742428"/>
            </a:xfrm>
            <a:prstGeom prst="rect">
              <a:avLst/>
            </a:prstGeom>
          </p:spPr>
        </p:pic>
      </p:grpSp>
      <p:pic>
        <p:nvPicPr>
          <p:cNvPr id="65" name="Picture 2" descr="greedy2">
            <a:extLst>
              <a:ext uri="{FF2B5EF4-FFF2-40B4-BE49-F238E27FC236}">
                <a16:creationId xmlns:a16="http://schemas.microsoft.com/office/drawing/2014/main" id="{BD0279D4-883C-4BF6-9207-D7463932EA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79" y="1802020"/>
            <a:ext cx="3481360" cy="993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" name="Freeform 39">
            <a:extLst>
              <a:ext uri="{FF2B5EF4-FFF2-40B4-BE49-F238E27FC236}">
                <a16:creationId xmlns:a16="http://schemas.microsoft.com/office/drawing/2014/main" id="{CF3BD895-7C0A-4422-8B7A-60CC6C567BB3}"/>
              </a:ext>
            </a:extLst>
          </p:cNvPr>
          <p:cNvSpPr>
            <a:spLocks/>
          </p:cNvSpPr>
          <p:nvPr/>
        </p:nvSpPr>
        <p:spPr bwMode="auto">
          <a:xfrm>
            <a:off x="685800" y="2666410"/>
            <a:ext cx="787735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09ADD0C-F90D-4900-978A-EE53D084850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31674" y="2066184"/>
            <a:ext cx="3764526" cy="1077998"/>
          </a:xfrm>
          <a:prstGeom prst="rect">
            <a:avLst/>
          </a:prstGeom>
        </p:spPr>
      </p:pic>
      <p:sp>
        <p:nvSpPr>
          <p:cNvPr id="66" name="Rectangle 2">
            <a:extLst>
              <a:ext uri="{FF2B5EF4-FFF2-40B4-BE49-F238E27FC236}">
                <a16:creationId xmlns:a16="http://schemas.microsoft.com/office/drawing/2014/main" id="{D8B08CF3-586D-40FF-B061-76B90BE464B4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+mj-cs"/>
              </a:rPr>
              <a:t>Weighted Event Scheduling</a:t>
            </a:r>
          </a:p>
        </p:txBody>
      </p:sp>
    </p:spTree>
    <p:extLst>
      <p:ext uri="{BB962C8B-B14F-4D97-AF65-F5344CB8AC3E}">
        <p14:creationId xmlns:p14="http://schemas.microsoft.com/office/powerpoint/2010/main" val="356444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50" grpId="0" animBg="1"/>
      <p:bldP spid="34" grpId="0"/>
      <p:bldP spid="80" grpId="0" animBg="1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6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  <p:grpSp>
        <p:nvGrpSpPr>
          <p:cNvPr id="8195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86468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defRPr/>
              </a:pPr>
              <a:endParaRPr lang="en-CA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8225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/>
              <a:r>
                <a:rPr lang="en-US" altLang="en-US" i="0">
                  <a:solidFill>
                    <a:srgbClr val="FF5050"/>
                  </a:solidFill>
                  <a:cs typeface="+mn-cs"/>
                </a:rPr>
                <a:t>Computable</a:t>
              </a:r>
            </a:p>
          </p:txBody>
        </p:sp>
      </p:grpSp>
      <p:grpSp>
        <p:nvGrpSpPr>
          <p:cNvPr id="8196" name="Group 6"/>
          <p:cNvGrpSpPr>
            <a:grpSpLocks/>
          </p:cNvGrpSpPr>
          <p:nvPr/>
        </p:nvGrpSpPr>
        <p:grpSpPr bwMode="auto">
          <a:xfrm>
            <a:off x="3916363" y="1830388"/>
            <a:ext cx="4986337" cy="4926012"/>
            <a:chOff x="2467" y="1153"/>
            <a:chExt cx="3141" cy="3103"/>
          </a:xfrm>
        </p:grpSpPr>
        <p:grpSp>
          <p:nvGrpSpPr>
            <p:cNvPr id="8218" name="Group 7"/>
            <p:cNvGrpSpPr>
              <a:grpSpLocks/>
            </p:cNvGrpSpPr>
            <p:nvPr/>
          </p:nvGrpSpPr>
          <p:grpSpPr bwMode="auto">
            <a:xfrm>
              <a:off x="2467" y="1153"/>
              <a:ext cx="3141" cy="3079"/>
              <a:chOff x="2467" y="1153"/>
              <a:chExt cx="3141" cy="3079"/>
            </a:xfrm>
          </p:grpSpPr>
          <p:sp>
            <p:nvSpPr>
              <p:cNvPr id="1086472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ffectLst/>
            </p:spPr>
            <p:txBody>
              <a:bodyPr wrap="none" lIns="274320" rIns="274320" anchor="ctr">
                <a:spAutoFit/>
              </a:bodyPr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8223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/>
                <a:r>
                  <a:rPr lang="en-US" altLang="en-US" i="0">
                    <a:solidFill>
                      <a:srgbClr val="66FF33"/>
                    </a:solidFill>
                    <a:cs typeface="+mn-cs"/>
                  </a:rPr>
                  <a:t>Exp</a:t>
                </a:r>
              </a:p>
            </p:txBody>
          </p:sp>
        </p:grpSp>
        <p:grpSp>
          <p:nvGrpSpPr>
            <p:cNvPr id="8219" name="Group 10"/>
            <p:cNvGrpSpPr>
              <a:grpSpLocks/>
            </p:cNvGrpSpPr>
            <p:nvPr/>
          </p:nvGrpSpPr>
          <p:grpSpPr bwMode="auto">
            <a:xfrm>
              <a:off x="3304" y="2753"/>
              <a:ext cx="1440" cy="1503"/>
              <a:chOff x="3304" y="2753"/>
              <a:chExt cx="1440" cy="1503"/>
            </a:xfrm>
          </p:grpSpPr>
          <p:sp>
            <p:nvSpPr>
              <p:cNvPr id="8220" name="Oval 11"/>
              <p:cNvSpPr>
                <a:spLocks noChangeArrowheads="1"/>
              </p:cNvSpPr>
              <p:nvPr/>
            </p:nvSpPr>
            <p:spPr bwMode="auto">
              <a:xfrm>
                <a:off x="3304" y="2816"/>
                <a:ext cx="1440" cy="144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0" hangingPunct="0"/>
                <a:endParaRPr lang="en-US" altLang="en-US" i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8221" name="Text Box 12"/>
              <p:cNvSpPr txBox="1">
                <a:spLocks noChangeArrowheads="1"/>
              </p:cNvSpPr>
              <p:nvPr/>
            </p:nvSpPr>
            <p:spPr bwMode="auto">
              <a:xfrm>
                <a:off x="3648" y="2753"/>
                <a:ext cx="7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/>
                <a:r>
                  <a:rPr lang="en-US" altLang="en-US" i="0">
                    <a:solidFill>
                      <a:srgbClr val="CC99FF"/>
                    </a:solidFill>
                    <a:cs typeface="+mn-cs"/>
                  </a:rPr>
                  <a:t>Poly</a:t>
                </a:r>
              </a:p>
            </p:txBody>
          </p:sp>
        </p:grpSp>
      </p:grpSp>
      <p:grpSp>
        <p:nvGrpSpPr>
          <p:cNvPr id="8197" name="Group 1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1086478" name="Oval 1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defRPr/>
              </a:pPr>
              <a:endParaRPr lang="en-CA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8217" name="Text Box 1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/>
              <a:r>
                <a:rPr lang="en-US" altLang="en-US" i="0">
                  <a:solidFill>
                    <a:srgbClr val="FF00FF"/>
                  </a:solidFill>
                  <a:cs typeface="+mn-cs"/>
                </a:rPr>
                <a:t>Known</a:t>
              </a:r>
            </a:p>
          </p:txBody>
        </p:sp>
      </p:grpSp>
      <p:sp>
        <p:nvSpPr>
          <p:cNvPr id="8198" name="Text Box 1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/>
            <a:r>
              <a:rPr lang="en-US" altLang="en-US" sz="2400" i="0">
                <a:solidFill>
                  <a:srgbClr val="FFFFFF"/>
                </a:solidFill>
                <a:cs typeface="+mn-cs"/>
              </a:rPr>
              <a:t>GCD</a:t>
            </a:r>
          </a:p>
        </p:txBody>
      </p:sp>
      <p:sp>
        <p:nvSpPr>
          <p:cNvPr id="8199" name="Text Box 17"/>
          <p:cNvSpPr txBox="1">
            <a:spLocks noChangeArrowheads="1"/>
          </p:cNvSpPr>
          <p:nvPr/>
        </p:nvSpPr>
        <p:spPr bwMode="auto">
          <a:xfrm>
            <a:off x="5599113" y="5867400"/>
            <a:ext cx="1716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/>
            <a:r>
              <a:rPr lang="en-US" altLang="en-US" sz="2400" i="0">
                <a:solidFill>
                  <a:srgbClr val="FFFFFF"/>
                </a:solidFill>
                <a:cs typeface="+mn-cs"/>
              </a:rPr>
              <a:t>Matching</a:t>
            </a:r>
          </a:p>
        </p:txBody>
      </p:sp>
      <p:sp>
        <p:nvSpPr>
          <p:cNvPr id="8200" name="Text Box 18"/>
          <p:cNvSpPr txBox="1">
            <a:spLocks noChangeArrowheads="1"/>
          </p:cNvSpPr>
          <p:nvPr/>
        </p:nvSpPr>
        <p:spPr bwMode="auto">
          <a:xfrm>
            <a:off x="7721600" y="7620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/>
            <a:r>
              <a:rPr lang="en-US" altLang="en-US" sz="2400" i="0">
                <a:solidFill>
                  <a:srgbClr val="FFFFFF"/>
                </a:solidFill>
                <a:cs typeface="+mn-cs"/>
              </a:rPr>
              <a:t>Halting</a:t>
            </a:r>
          </a:p>
        </p:txBody>
      </p:sp>
      <p:grpSp>
        <p:nvGrpSpPr>
          <p:cNvPr id="27694" name="Group 46"/>
          <p:cNvGrpSpPr>
            <a:grpSpLocks/>
          </p:cNvGrpSpPr>
          <p:nvPr/>
        </p:nvGrpSpPr>
        <p:grpSpPr bwMode="auto">
          <a:xfrm>
            <a:off x="-3175" y="1212850"/>
            <a:ext cx="8372475" cy="5129213"/>
            <a:chOff x="-2" y="764"/>
            <a:chExt cx="5274" cy="3231"/>
          </a:xfrm>
        </p:grpSpPr>
        <p:grpSp>
          <p:nvGrpSpPr>
            <p:cNvPr id="8204" name="Group 34"/>
            <p:cNvGrpSpPr>
              <a:grpSpLocks/>
            </p:cNvGrpSpPr>
            <p:nvPr/>
          </p:nvGrpSpPr>
          <p:grpSpPr bwMode="auto">
            <a:xfrm>
              <a:off x="-2" y="764"/>
              <a:ext cx="4953" cy="3231"/>
              <a:chOff x="-2" y="764"/>
              <a:chExt cx="4953" cy="3231"/>
            </a:xfrm>
          </p:grpSpPr>
          <p:grpSp>
            <p:nvGrpSpPr>
              <p:cNvPr id="8206" name="Group 20"/>
              <p:cNvGrpSpPr>
                <a:grpSpLocks/>
              </p:cNvGrpSpPr>
              <p:nvPr/>
            </p:nvGrpSpPr>
            <p:grpSpPr bwMode="auto">
              <a:xfrm>
                <a:off x="-2" y="764"/>
                <a:ext cx="1314" cy="1924"/>
                <a:chOff x="-2" y="764"/>
                <a:chExt cx="1314" cy="1924"/>
              </a:xfrm>
            </p:grpSpPr>
            <p:pic>
              <p:nvPicPr>
                <p:cNvPr id="8214" name="Picture 21" descr="Photo-042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6" y="764"/>
                  <a:ext cx="1063" cy="1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15" name="Rectangle 22"/>
                <p:cNvSpPr>
                  <a:spLocks noChangeArrowheads="1"/>
                </p:cNvSpPr>
                <p:nvPr/>
              </p:nvSpPr>
              <p:spPr bwMode="auto">
                <a:xfrm>
                  <a:off x="-2" y="2438"/>
                  <a:ext cx="1314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0" hangingPunct="0"/>
                  <a:r>
                    <a:rPr lang="en-US" altLang="en-US" sz="2000" i="0">
                      <a:solidFill>
                        <a:srgbClr val="FFFFFF"/>
                      </a:solidFill>
                      <a:cs typeface="+mn-cs"/>
                    </a:rPr>
                    <a:t>Jack Edmonds </a:t>
                  </a:r>
                </a:p>
              </p:txBody>
            </p:sp>
          </p:grpSp>
          <p:grpSp>
            <p:nvGrpSpPr>
              <p:cNvPr id="8207" name="Group 23"/>
              <p:cNvGrpSpPr>
                <a:grpSpLocks/>
              </p:cNvGrpSpPr>
              <p:nvPr/>
            </p:nvGrpSpPr>
            <p:grpSpPr bwMode="auto">
              <a:xfrm>
                <a:off x="1248" y="768"/>
                <a:ext cx="1169" cy="1930"/>
                <a:chOff x="1248" y="768"/>
                <a:chExt cx="1169" cy="1930"/>
              </a:xfrm>
            </p:grpSpPr>
            <p:pic>
              <p:nvPicPr>
                <p:cNvPr id="8212" name="Picture 24" descr="Stephen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96" y="768"/>
                  <a:ext cx="1121" cy="16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13" name="Rectangle 25"/>
                <p:cNvSpPr>
                  <a:spLocks noChangeArrowheads="1"/>
                </p:cNvSpPr>
                <p:nvPr/>
              </p:nvSpPr>
              <p:spPr bwMode="auto">
                <a:xfrm>
                  <a:off x="1248" y="2448"/>
                  <a:ext cx="1088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0" hangingPunct="0"/>
                  <a:r>
                    <a:rPr lang="en-US" altLang="en-US" sz="2000" i="0">
                      <a:solidFill>
                        <a:srgbClr val="FFFFFF"/>
                      </a:solidFill>
                      <a:cs typeface="+mn-cs"/>
                    </a:rPr>
                    <a:t>Steve Cook</a:t>
                  </a:r>
                </a:p>
              </p:txBody>
            </p:sp>
          </p:grpSp>
          <p:grpSp>
            <p:nvGrpSpPr>
              <p:cNvPr id="8208" name="Group 28"/>
              <p:cNvGrpSpPr>
                <a:grpSpLocks/>
              </p:cNvGrpSpPr>
              <p:nvPr/>
            </p:nvGrpSpPr>
            <p:grpSpPr bwMode="auto">
              <a:xfrm>
                <a:off x="2304" y="1945"/>
                <a:ext cx="2647" cy="2050"/>
                <a:chOff x="2304" y="1945"/>
                <a:chExt cx="2647" cy="2050"/>
              </a:xfrm>
            </p:grpSpPr>
            <p:sp>
              <p:nvSpPr>
                <p:cNvPr id="1086493" name="Oval 29"/>
                <p:cNvSpPr>
                  <a:spLocks noChangeArrowheads="1"/>
                </p:cNvSpPr>
                <p:nvPr/>
              </p:nvSpPr>
              <p:spPr bwMode="auto">
                <a:xfrm rot="2528719">
                  <a:off x="2304" y="2256"/>
                  <a:ext cx="2647" cy="1739"/>
                </a:xfrm>
                <a:prstGeom prst="ellipse">
                  <a:avLst/>
                </a:prstGeom>
                <a:noFill/>
                <a:ln w="38100" cap="sq">
                  <a:solidFill>
                    <a:srgbClr val="00FFFF"/>
                  </a:solidFill>
                  <a:round/>
                  <a:headEnd/>
                  <a:tailEnd/>
                </a:ln>
                <a:effectLst/>
              </p:spPr>
              <p:txBody>
                <a:bodyPr lIns="274320" rIns="274320" anchor="ctr">
                  <a:spAutoFit/>
                </a:bodyPr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8211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2823" y="1945"/>
                  <a:ext cx="633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0" hangingPunct="0"/>
                  <a:r>
                    <a:rPr lang="en-US" altLang="en-US" i="0">
                      <a:solidFill>
                        <a:srgbClr val="00FFFF"/>
                      </a:solidFill>
                      <a:cs typeface="+mn-cs"/>
                    </a:rPr>
                    <a:t>NP</a:t>
                  </a:r>
                </a:p>
              </p:txBody>
            </p:sp>
          </p:grpSp>
          <p:sp>
            <p:nvSpPr>
              <p:cNvPr id="8209" name="Text Box 31"/>
              <p:cNvSpPr txBox="1">
                <a:spLocks noChangeArrowheads="1"/>
              </p:cNvSpPr>
              <p:nvPr/>
            </p:nvSpPr>
            <p:spPr bwMode="auto">
              <a:xfrm>
                <a:off x="-1" y="2976"/>
                <a:ext cx="2971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buFontTx/>
                  <a:buChar char="•"/>
                </a:pPr>
                <a:r>
                  <a:rPr lang="en-US" altLang="en-US" sz="2400" i="0">
                    <a:solidFill>
                      <a:srgbClr val="FFFFFF"/>
                    </a:solidFill>
                    <a:cs typeface="+mn-cs"/>
                  </a:rPr>
                  <a:t>exponential time to search</a:t>
                </a:r>
              </a:p>
              <a:p>
                <a:pPr eaLnBrk="0" hangingPunct="0">
                  <a:buFontTx/>
                  <a:buChar char="•"/>
                </a:pPr>
                <a:r>
                  <a:rPr lang="en-US" altLang="en-US" sz="2400" i="0">
                    <a:solidFill>
                      <a:srgbClr val="FFFFFF"/>
                    </a:solidFill>
                    <a:cs typeface="+mn-cs"/>
                  </a:rPr>
                  <a:t>poly time to verify given witness</a:t>
                </a:r>
              </a:p>
            </p:txBody>
          </p:sp>
        </p:grpSp>
        <p:sp>
          <p:nvSpPr>
            <p:cNvPr id="8205" name="Text Box 31"/>
            <p:cNvSpPr txBox="1">
              <a:spLocks noChangeArrowheads="1"/>
            </p:cNvSpPr>
            <p:nvPr/>
          </p:nvSpPr>
          <p:spPr bwMode="auto">
            <a:xfrm>
              <a:off x="3192" y="1948"/>
              <a:ext cx="2080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/>
              <a:r>
                <a:rPr lang="en-US" altLang="en-US" i="0">
                  <a:solidFill>
                    <a:srgbClr val="00FFFF"/>
                  </a:solidFill>
                  <a:cs typeface="+mn-cs"/>
                </a:rPr>
                <a:t>Non-Deterministic </a:t>
              </a:r>
              <a:br>
                <a:rPr lang="en-US" altLang="en-US" i="0">
                  <a:solidFill>
                    <a:srgbClr val="00FFFF"/>
                  </a:solidFill>
                  <a:cs typeface="+mn-cs"/>
                </a:rPr>
              </a:br>
              <a:r>
                <a:rPr lang="en-US" altLang="en-US" i="0">
                  <a:solidFill>
                    <a:srgbClr val="00FFFF"/>
                  </a:solidFill>
                  <a:cs typeface="+mn-cs"/>
                </a:rPr>
                <a:t>Polynomial Time</a:t>
              </a:r>
            </a:p>
          </p:txBody>
        </p:sp>
      </p:grpSp>
      <p:sp>
        <p:nvSpPr>
          <p:cNvPr id="1086491" name="Text Box 27"/>
          <p:cNvSpPr txBox="1">
            <a:spLocks noChangeArrowheads="1"/>
          </p:cNvSpPr>
          <p:nvPr/>
        </p:nvSpPr>
        <p:spPr bwMode="auto">
          <a:xfrm>
            <a:off x="-228600" y="5959475"/>
            <a:ext cx="60372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/>
            <a:r>
              <a:rPr lang="en-US" altLang="en-US" sz="2400" i="0">
                <a:solidFill>
                  <a:srgbClr val="FFFFFF"/>
                </a:solidFill>
                <a:cs typeface="+mn-cs"/>
              </a:rPr>
              <a:t>Circuit-Sat Problem:</a:t>
            </a:r>
          </a:p>
          <a:p>
            <a:pPr eaLnBrk="0" hangingPunct="0"/>
            <a:r>
              <a:rPr lang="en-US" altLang="en-US" sz="2400" i="0">
                <a:solidFill>
                  <a:srgbClr val="FFFFFF"/>
                </a:solidFill>
                <a:cs typeface="+mn-cs"/>
              </a:rPr>
              <a:t>  Does a circuit have a satisfying assignment.</a:t>
            </a:r>
          </a:p>
        </p:txBody>
      </p:sp>
      <p:sp>
        <p:nvSpPr>
          <p:cNvPr id="27696" name="Text Box 32"/>
          <p:cNvSpPr txBox="1">
            <a:spLocks noChangeArrowheads="1"/>
          </p:cNvSpPr>
          <p:nvPr/>
        </p:nvSpPr>
        <p:spPr bwMode="auto">
          <a:xfrm>
            <a:off x="4319588" y="43434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/>
            <a:r>
              <a:rPr lang="en-US" altLang="en-US" sz="2400" i="0">
                <a:solidFill>
                  <a:srgbClr val="FFFFFF"/>
                </a:solidFill>
                <a:cs typeface="+mn-cs"/>
              </a:rPr>
              <a:t>SAT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86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86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6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6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6491" grpId="0"/>
      <p:bldP spid="27696" grpId="0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6946" name="Picture 2" descr="lunch-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63" y="304800"/>
            <a:ext cx="143033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6947" name="Picture 3" descr="freelunch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057400"/>
            <a:ext cx="2438400" cy="172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438775" y="4833938"/>
            <a:ext cx="1190625" cy="1719262"/>
            <a:chOff x="3426" y="3045"/>
            <a:chExt cx="750" cy="1083"/>
          </a:xfrm>
        </p:grpSpPr>
        <p:cxnSp>
          <p:nvCxnSpPr>
            <p:cNvPr id="13332" name="AutoShape 6"/>
            <p:cNvCxnSpPr>
              <a:cxnSpLocks noChangeAspect="1" noChangeShapeType="1"/>
              <a:stCxn id="466974" idx="5"/>
              <a:endCxn id="466966" idx="1"/>
            </p:cNvCxnSpPr>
            <p:nvPr/>
          </p:nvCxnSpPr>
          <p:spPr bwMode="auto">
            <a:xfrm>
              <a:off x="3870" y="3238"/>
              <a:ext cx="178" cy="192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3" name="AutoShape 7"/>
            <p:cNvCxnSpPr>
              <a:cxnSpLocks noChangeAspect="1" noChangeShapeType="1"/>
              <a:stCxn id="466966" idx="2"/>
              <a:endCxn id="466972" idx="6"/>
            </p:cNvCxnSpPr>
            <p:nvPr/>
          </p:nvCxnSpPr>
          <p:spPr bwMode="auto">
            <a:xfrm flipH="1" flipV="1">
              <a:off x="3874" y="3463"/>
              <a:ext cx="152" cy="20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4" name="AutoShape 8"/>
            <p:cNvCxnSpPr>
              <a:cxnSpLocks noChangeAspect="1" noChangeShapeType="1"/>
              <a:stCxn id="466974" idx="4"/>
              <a:endCxn id="466972" idx="0"/>
            </p:cNvCxnSpPr>
            <p:nvPr/>
          </p:nvCxnSpPr>
          <p:spPr bwMode="auto">
            <a:xfrm flipH="1">
              <a:off x="3799" y="3260"/>
              <a:ext cx="18" cy="12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5" name="AutoShape 9"/>
            <p:cNvCxnSpPr>
              <a:cxnSpLocks noChangeAspect="1" noChangeShapeType="1"/>
              <a:stCxn id="466966" idx="4"/>
              <a:endCxn id="466967" idx="0"/>
            </p:cNvCxnSpPr>
            <p:nvPr/>
          </p:nvCxnSpPr>
          <p:spPr bwMode="auto">
            <a:xfrm>
              <a:off x="4101" y="3558"/>
              <a:ext cx="0" cy="134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6" name="AutoShape 10"/>
            <p:cNvCxnSpPr>
              <a:cxnSpLocks noChangeAspect="1" noChangeShapeType="1"/>
              <a:stCxn id="466972" idx="5"/>
              <a:endCxn id="466967" idx="1"/>
            </p:cNvCxnSpPr>
            <p:nvPr/>
          </p:nvCxnSpPr>
          <p:spPr bwMode="auto">
            <a:xfrm>
              <a:off x="3852" y="3516"/>
              <a:ext cx="196" cy="19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7" name="AutoShape 11"/>
            <p:cNvCxnSpPr>
              <a:cxnSpLocks noChangeAspect="1" noChangeShapeType="1"/>
              <a:endCxn id="466972" idx="2"/>
            </p:cNvCxnSpPr>
            <p:nvPr/>
          </p:nvCxnSpPr>
          <p:spPr bwMode="auto">
            <a:xfrm>
              <a:off x="3565" y="3393"/>
              <a:ext cx="159" cy="70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8" name="AutoShape 12"/>
            <p:cNvCxnSpPr>
              <a:cxnSpLocks noChangeAspect="1" noChangeShapeType="1"/>
              <a:stCxn id="466973" idx="7"/>
              <a:endCxn id="466974" idx="3"/>
            </p:cNvCxnSpPr>
            <p:nvPr/>
          </p:nvCxnSpPr>
          <p:spPr bwMode="auto">
            <a:xfrm flipV="1">
              <a:off x="3554" y="3238"/>
              <a:ext cx="210" cy="103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9" name="AutoShape 13"/>
            <p:cNvCxnSpPr>
              <a:cxnSpLocks noChangeAspect="1" noChangeShapeType="1"/>
              <a:stCxn id="466971" idx="0"/>
              <a:endCxn id="466972" idx="4"/>
            </p:cNvCxnSpPr>
            <p:nvPr/>
          </p:nvCxnSpPr>
          <p:spPr bwMode="auto">
            <a:xfrm flipH="1" flipV="1">
              <a:off x="3799" y="3538"/>
              <a:ext cx="29" cy="134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0" name="AutoShape 14"/>
            <p:cNvCxnSpPr>
              <a:cxnSpLocks noChangeAspect="1" noChangeShapeType="1"/>
              <a:stCxn id="466971" idx="6"/>
              <a:endCxn id="466967" idx="2"/>
            </p:cNvCxnSpPr>
            <p:nvPr/>
          </p:nvCxnSpPr>
          <p:spPr bwMode="auto">
            <a:xfrm>
              <a:off x="3903" y="3747"/>
              <a:ext cx="123" cy="20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1" name="AutoShape 15"/>
            <p:cNvCxnSpPr>
              <a:cxnSpLocks noChangeAspect="1" noChangeShapeType="1"/>
              <a:endCxn id="466971" idx="4"/>
            </p:cNvCxnSpPr>
            <p:nvPr/>
          </p:nvCxnSpPr>
          <p:spPr bwMode="auto">
            <a:xfrm flipH="1" flipV="1">
              <a:off x="3828" y="3821"/>
              <a:ext cx="20" cy="169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2" name="AutoShape 16"/>
            <p:cNvCxnSpPr>
              <a:cxnSpLocks noChangeAspect="1" noChangeShapeType="1"/>
              <a:stCxn id="466971" idx="2"/>
              <a:endCxn id="466969" idx="6"/>
            </p:cNvCxnSpPr>
            <p:nvPr/>
          </p:nvCxnSpPr>
          <p:spPr bwMode="auto">
            <a:xfrm flipH="1" flipV="1">
              <a:off x="3576" y="3699"/>
              <a:ext cx="177" cy="4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3" name="AutoShape 17"/>
            <p:cNvCxnSpPr>
              <a:cxnSpLocks noChangeAspect="1" noChangeShapeType="1"/>
              <a:stCxn id="466969" idx="4"/>
              <a:endCxn id="466970" idx="0"/>
            </p:cNvCxnSpPr>
            <p:nvPr/>
          </p:nvCxnSpPr>
          <p:spPr bwMode="auto">
            <a:xfrm>
              <a:off x="3501" y="3774"/>
              <a:ext cx="0" cy="86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4" name="AutoShape 18"/>
            <p:cNvCxnSpPr>
              <a:cxnSpLocks noChangeAspect="1" noChangeShapeType="1"/>
              <a:stCxn id="466973" idx="4"/>
              <a:endCxn id="466969" idx="0"/>
            </p:cNvCxnSpPr>
            <p:nvPr/>
          </p:nvCxnSpPr>
          <p:spPr bwMode="auto">
            <a:xfrm>
              <a:off x="3501" y="3468"/>
              <a:ext cx="0" cy="156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5" name="AutoShape 19"/>
            <p:cNvCxnSpPr>
              <a:cxnSpLocks noChangeAspect="1" noChangeShapeType="1"/>
              <a:stCxn id="466969" idx="5"/>
              <a:endCxn id="466968" idx="1"/>
            </p:cNvCxnSpPr>
            <p:nvPr/>
          </p:nvCxnSpPr>
          <p:spPr bwMode="auto">
            <a:xfrm>
              <a:off x="3554" y="3752"/>
              <a:ext cx="242" cy="24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6" name="AutoShape 20"/>
            <p:cNvCxnSpPr>
              <a:cxnSpLocks noChangeAspect="1" noChangeShapeType="1"/>
              <a:stCxn id="466968" idx="2"/>
              <a:endCxn id="466970" idx="6"/>
            </p:cNvCxnSpPr>
            <p:nvPr/>
          </p:nvCxnSpPr>
          <p:spPr bwMode="auto">
            <a:xfrm flipH="1" flipV="1">
              <a:off x="3576" y="3935"/>
              <a:ext cx="198" cy="11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7" name="AutoShape 21"/>
            <p:cNvCxnSpPr>
              <a:cxnSpLocks noChangeAspect="1" noChangeShapeType="1"/>
              <a:endCxn id="466967" idx="3"/>
            </p:cNvCxnSpPr>
            <p:nvPr/>
          </p:nvCxnSpPr>
          <p:spPr bwMode="auto">
            <a:xfrm flipV="1">
              <a:off x="3893" y="3820"/>
              <a:ext cx="155" cy="18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6966" name="Oval 22"/>
            <p:cNvSpPr>
              <a:spLocks noChangeAspect="1" noChangeArrowheads="1"/>
            </p:cNvSpPr>
            <p:nvPr/>
          </p:nvSpPr>
          <p:spPr bwMode="auto">
            <a:xfrm>
              <a:off x="4026" y="3408"/>
              <a:ext cx="150" cy="150"/>
            </a:xfrm>
            <a:prstGeom prst="ellipse">
              <a:avLst/>
            </a:prstGeom>
            <a:solidFill>
              <a:srgbClr val="008000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eaLnBrk="0" hangingPunct="0">
                <a:defRPr/>
              </a:pPr>
              <a:endPara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66967" name="Oval 23"/>
            <p:cNvSpPr>
              <a:spLocks noChangeAspect="1" noChangeArrowheads="1"/>
            </p:cNvSpPr>
            <p:nvPr/>
          </p:nvSpPr>
          <p:spPr bwMode="auto">
            <a:xfrm>
              <a:off x="4026" y="3692"/>
              <a:ext cx="150" cy="150"/>
            </a:xfrm>
            <a:prstGeom prst="ellipse">
              <a:avLst/>
            </a:prstGeom>
            <a:solidFill>
              <a:srgbClr val="00FFCC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eaLnBrk="0" hangingPunct="0">
                <a:defRPr/>
              </a:pPr>
              <a:endPara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66968" name="Oval 24"/>
            <p:cNvSpPr>
              <a:spLocks noChangeAspect="1" noChangeArrowheads="1"/>
            </p:cNvSpPr>
            <p:nvPr/>
          </p:nvSpPr>
          <p:spPr bwMode="auto">
            <a:xfrm>
              <a:off x="3774" y="3978"/>
              <a:ext cx="149" cy="150"/>
            </a:xfrm>
            <a:prstGeom prst="ellipse">
              <a:avLst/>
            </a:prstGeom>
            <a:solidFill>
              <a:schemeClr val="hlink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eaLnBrk="0" hangingPunct="0">
                <a:defRPr/>
              </a:pPr>
              <a:endPara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66969" name="Oval 25"/>
            <p:cNvSpPr>
              <a:spLocks noChangeAspect="1" noChangeArrowheads="1"/>
            </p:cNvSpPr>
            <p:nvPr/>
          </p:nvSpPr>
          <p:spPr bwMode="auto">
            <a:xfrm>
              <a:off x="3426" y="3624"/>
              <a:ext cx="150" cy="150"/>
            </a:xfrm>
            <a:prstGeom prst="ellipse">
              <a:avLst/>
            </a:prstGeom>
            <a:solidFill>
              <a:srgbClr val="00FFFF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eaLnBrk="0" hangingPunct="0">
                <a:defRPr/>
              </a:pPr>
              <a:endPara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66970" name="Oval 26"/>
            <p:cNvSpPr>
              <a:spLocks noChangeAspect="1" noChangeArrowheads="1"/>
            </p:cNvSpPr>
            <p:nvPr/>
          </p:nvSpPr>
          <p:spPr bwMode="auto">
            <a:xfrm>
              <a:off x="3426" y="3860"/>
              <a:ext cx="150" cy="150"/>
            </a:xfrm>
            <a:prstGeom prst="ellipse">
              <a:avLst/>
            </a:prstGeom>
            <a:solidFill>
              <a:srgbClr val="008000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eaLnBrk="0" hangingPunct="0">
                <a:defRPr/>
              </a:pPr>
              <a:endPara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66971" name="Oval 27"/>
            <p:cNvSpPr>
              <a:spLocks noChangeAspect="1" noChangeArrowheads="1"/>
            </p:cNvSpPr>
            <p:nvPr/>
          </p:nvSpPr>
          <p:spPr bwMode="auto">
            <a:xfrm>
              <a:off x="3753" y="3672"/>
              <a:ext cx="150" cy="149"/>
            </a:xfrm>
            <a:prstGeom prst="ellipse">
              <a:avLst/>
            </a:prstGeom>
            <a:solidFill>
              <a:srgbClr val="008000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eaLnBrk="0" hangingPunct="0">
                <a:defRPr/>
              </a:pPr>
              <a:endPara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66972" name="Oval 28"/>
            <p:cNvSpPr>
              <a:spLocks noChangeAspect="1" noChangeArrowheads="1"/>
            </p:cNvSpPr>
            <p:nvPr/>
          </p:nvSpPr>
          <p:spPr bwMode="auto">
            <a:xfrm>
              <a:off x="3724" y="3388"/>
              <a:ext cx="150" cy="150"/>
            </a:xfrm>
            <a:prstGeom prst="ellipse">
              <a:avLst/>
            </a:prstGeom>
            <a:solidFill>
              <a:schemeClr val="hlink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eaLnBrk="0" hangingPunct="0">
                <a:defRPr/>
              </a:pPr>
              <a:endPara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66973" name="Oval 29"/>
            <p:cNvSpPr>
              <a:spLocks noChangeAspect="1" noChangeArrowheads="1"/>
            </p:cNvSpPr>
            <p:nvPr/>
          </p:nvSpPr>
          <p:spPr bwMode="auto">
            <a:xfrm>
              <a:off x="3426" y="3319"/>
              <a:ext cx="150" cy="149"/>
            </a:xfrm>
            <a:prstGeom prst="ellipse">
              <a:avLst/>
            </a:prstGeom>
            <a:solidFill>
              <a:srgbClr val="008000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eaLnBrk="0" hangingPunct="0">
                <a:defRPr/>
              </a:pPr>
              <a:endPara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sp>
          <p:nvSpPr>
            <p:cNvPr id="466974" name="Oval 30"/>
            <p:cNvSpPr>
              <a:spLocks noChangeAspect="1" noChangeArrowheads="1"/>
            </p:cNvSpPr>
            <p:nvPr/>
          </p:nvSpPr>
          <p:spPr bwMode="auto">
            <a:xfrm>
              <a:off x="3742" y="3111"/>
              <a:ext cx="150" cy="149"/>
            </a:xfrm>
            <a:prstGeom prst="ellipse">
              <a:avLst/>
            </a:prstGeom>
            <a:solidFill>
              <a:srgbClr val="00FFFF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eaLnBrk="0" hangingPunct="0">
                <a:defRPr/>
              </a:pPr>
              <a:endPara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endParaRPr>
            </a:p>
          </p:txBody>
        </p:sp>
        <p:grpSp>
          <p:nvGrpSpPr>
            <p:cNvPr id="13357" name="Group 31"/>
            <p:cNvGrpSpPr>
              <a:grpSpLocks noChangeAspect="1"/>
            </p:cNvGrpSpPr>
            <p:nvPr/>
          </p:nvGrpSpPr>
          <p:grpSpPr bwMode="auto">
            <a:xfrm rot="6147626">
              <a:off x="3373" y="3185"/>
              <a:ext cx="340" cy="60"/>
              <a:chOff x="240" y="1691"/>
              <a:chExt cx="1720" cy="196"/>
            </a:xfrm>
          </p:grpSpPr>
          <p:grpSp>
            <p:nvGrpSpPr>
              <p:cNvPr id="13358" name="Group 32"/>
              <p:cNvGrpSpPr>
                <a:grpSpLocks noChangeAspect="1"/>
              </p:cNvGrpSpPr>
              <p:nvPr/>
            </p:nvGrpSpPr>
            <p:grpSpPr bwMode="auto">
              <a:xfrm>
                <a:off x="1538" y="1691"/>
                <a:ext cx="422" cy="196"/>
                <a:chOff x="1538" y="1691"/>
                <a:chExt cx="422" cy="196"/>
              </a:xfrm>
            </p:grpSpPr>
            <p:grpSp>
              <p:nvGrpSpPr>
                <p:cNvPr id="13385" name="Group 33"/>
                <p:cNvGrpSpPr>
                  <a:grpSpLocks noChangeAspect="1"/>
                </p:cNvGrpSpPr>
                <p:nvPr/>
              </p:nvGrpSpPr>
              <p:grpSpPr bwMode="auto">
                <a:xfrm>
                  <a:off x="1538" y="1691"/>
                  <a:ext cx="418" cy="196"/>
                  <a:chOff x="1538" y="1691"/>
                  <a:chExt cx="418" cy="196"/>
                </a:xfrm>
              </p:grpSpPr>
              <p:grpSp>
                <p:nvGrpSpPr>
                  <p:cNvPr id="13389" name="Group 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538" y="1691"/>
                    <a:ext cx="418" cy="196"/>
                    <a:chOff x="1538" y="1691"/>
                    <a:chExt cx="418" cy="196"/>
                  </a:xfrm>
                </p:grpSpPr>
                <p:sp>
                  <p:nvSpPr>
                    <p:cNvPr id="466979" name="Freeform 3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85" y="1758"/>
                      <a:ext cx="359" cy="196"/>
                    </a:xfrm>
                    <a:custGeom>
                      <a:avLst/>
                      <a:gdLst/>
                      <a:ahLst/>
                      <a:cxnLst>
                        <a:cxn ang="0">
                          <a:pos x="521" y="108"/>
                        </a:cxn>
                        <a:cxn ang="0">
                          <a:pos x="478" y="73"/>
                        </a:cxn>
                        <a:cxn ang="0">
                          <a:pos x="437" y="48"/>
                        </a:cxn>
                        <a:cxn ang="0">
                          <a:pos x="392" y="30"/>
                        </a:cxn>
                        <a:cxn ang="0">
                          <a:pos x="348" y="15"/>
                        </a:cxn>
                        <a:cxn ang="0">
                          <a:pos x="303" y="5"/>
                        </a:cxn>
                        <a:cxn ang="0">
                          <a:pos x="252" y="0"/>
                        </a:cxn>
                        <a:cxn ang="0">
                          <a:pos x="213" y="0"/>
                        </a:cxn>
                        <a:cxn ang="0">
                          <a:pos x="169" y="6"/>
                        </a:cxn>
                        <a:cxn ang="0">
                          <a:pos x="119" y="21"/>
                        </a:cxn>
                        <a:cxn ang="0">
                          <a:pos x="83" y="37"/>
                        </a:cxn>
                        <a:cxn ang="0">
                          <a:pos x="48" y="60"/>
                        </a:cxn>
                        <a:cxn ang="0">
                          <a:pos x="26" y="80"/>
                        </a:cxn>
                        <a:cxn ang="0">
                          <a:pos x="0" y="113"/>
                        </a:cxn>
                        <a:cxn ang="0">
                          <a:pos x="13" y="295"/>
                        </a:cxn>
                        <a:cxn ang="0">
                          <a:pos x="39" y="321"/>
                        </a:cxn>
                        <a:cxn ang="0">
                          <a:pos x="73" y="347"/>
                        </a:cxn>
                        <a:cxn ang="0">
                          <a:pos x="108" y="365"/>
                        </a:cxn>
                        <a:cxn ang="0">
                          <a:pos x="142" y="378"/>
                        </a:cxn>
                        <a:cxn ang="0">
                          <a:pos x="189" y="387"/>
                        </a:cxn>
                        <a:cxn ang="0">
                          <a:pos x="229" y="391"/>
                        </a:cxn>
                        <a:cxn ang="0">
                          <a:pos x="270" y="390"/>
                        </a:cxn>
                        <a:cxn ang="0">
                          <a:pos x="308" y="385"/>
                        </a:cxn>
                        <a:cxn ang="0">
                          <a:pos x="357" y="377"/>
                        </a:cxn>
                        <a:cxn ang="0">
                          <a:pos x="402" y="365"/>
                        </a:cxn>
                        <a:cxn ang="0">
                          <a:pos x="447" y="350"/>
                        </a:cxn>
                        <a:cxn ang="0">
                          <a:pos x="485" y="336"/>
                        </a:cxn>
                        <a:cxn ang="0">
                          <a:pos x="522" y="321"/>
                        </a:cxn>
                        <a:cxn ang="0">
                          <a:pos x="569" y="307"/>
                        </a:cxn>
                        <a:cxn ang="0">
                          <a:pos x="619" y="295"/>
                        </a:cxn>
                        <a:cxn ang="0">
                          <a:pos x="667" y="297"/>
                        </a:cxn>
                        <a:cxn ang="0">
                          <a:pos x="711" y="302"/>
                        </a:cxn>
                        <a:cxn ang="0">
                          <a:pos x="756" y="310"/>
                        </a:cxn>
                        <a:cxn ang="0">
                          <a:pos x="802" y="318"/>
                        </a:cxn>
                        <a:cxn ang="0">
                          <a:pos x="829" y="317"/>
                        </a:cxn>
                        <a:cxn ang="0">
                          <a:pos x="836" y="305"/>
                        </a:cxn>
                        <a:cxn ang="0">
                          <a:pos x="804" y="293"/>
                        </a:cxn>
                        <a:cxn ang="0">
                          <a:pos x="761" y="270"/>
                        </a:cxn>
                        <a:cxn ang="0">
                          <a:pos x="713" y="246"/>
                        </a:cxn>
                        <a:cxn ang="0">
                          <a:pos x="656" y="212"/>
                        </a:cxn>
                        <a:cxn ang="0">
                          <a:pos x="594" y="173"/>
                        </a:cxn>
                        <a:cxn ang="0">
                          <a:pos x="546" y="135"/>
                        </a:cxn>
                      </a:cxnLst>
                      <a:rect l="0" t="0" r="r" b="b"/>
                      <a:pathLst>
                        <a:path w="836" h="391">
                          <a:moveTo>
                            <a:pt x="546" y="135"/>
                          </a:moveTo>
                          <a:lnTo>
                            <a:pt x="521" y="108"/>
                          </a:lnTo>
                          <a:lnTo>
                            <a:pt x="496" y="87"/>
                          </a:lnTo>
                          <a:lnTo>
                            <a:pt x="478" y="73"/>
                          </a:lnTo>
                          <a:lnTo>
                            <a:pt x="457" y="59"/>
                          </a:lnTo>
                          <a:lnTo>
                            <a:pt x="437" y="48"/>
                          </a:lnTo>
                          <a:lnTo>
                            <a:pt x="415" y="39"/>
                          </a:lnTo>
                          <a:lnTo>
                            <a:pt x="392" y="30"/>
                          </a:lnTo>
                          <a:lnTo>
                            <a:pt x="371" y="22"/>
                          </a:lnTo>
                          <a:lnTo>
                            <a:pt x="348" y="15"/>
                          </a:lnTo>
                          <a:lnTo>
                            <a:pt x="323" y="9"/>
                          </a:lnTo>
                          <a:lnTo>
                            <a:pt x="303" y="5"/>
                          </a:lnTo>
                          <a:lnTo>
                            <a:pt x="276" y="2"/>
                          </a:lnTo>
                          <a:lnTo>
                            <a:pt x="252" y="0"/>
                          </a:lnTo>
                          <a:lnTo>
                            <a:pt x="232" y="0"/>
                          </a:lnTo>
                          <a:lnTo>
                            <a:pt x="213" y="0"/>
                          </a:lnTo>
                          <a:lnTo>
                            <a:pt x="191" y="3"/>
                          </a:lnTo>
                          <a:lnTo>
                            <a:pt x="169" y="6"/>
                          </a:lnTo>
                          <a:lnTo>
                            <a:pt x="144" y="13"/>
                          </a:lnTo>
                          <a:lnTo>
                            <a:pt x="119" y="21"/>
                          </a:lnTo>
                          <a:lnTo>
                            <a:pt x="102" y="28"/>
                          </a:lnTo>
                          <a:lnTo>
                            <a:pt x="83" y="37"/>
                          </a:lnTo>
                          <a:lnTo>
                            <a:pt x="66" y="47"/>
                          </a:lnTo>
                          <a:lnTo>
                            <a:pt x="48" y="60"/>
                          </a:lnTo>
                          <a:lnTo>
                            <a:pt x="36" y="70"/>
                          </a:lnTo>
                          <a:lnTo>
                            <a:pt x="26" y="80"/>
                          </a:lnTo>
                          <a:lnTo>
                            <a:pt x="16" y="91"/>
                          </a:lnTo>
                          <a:lnTo>
                            <a:pt x="0" y="113"/>
                          </a:lnTo>
                          <a:lnTo>
                            <a:pt x="0" y="274"/>
                          </a:lnTo>
                          <a:lnTo>
                            <a:pt x="13" y="295"/>
                          </a:lnTo>
                          <a:lnTo>
                            <a:pt x="24" y="308"/>
                          </a:lnTo>
                          <a:lnTo>
                            <a:pt x="39" y="321"/>
                          </a:lnTo>
                          <a:lnTo>
                            <a:pt x="54" y="335"/>
                          </a:lnTo>
                          <a:lnTo>
                            <a:pt x="73" y="347"/>
                          </a:lnTo>
                          <a:lnTo>
                            <a:pt x="93" y="358"/>
                          </a:lnTo>
                          <a:lnTo>
                            <a:pt x="108" y="365"/>
                          </a:lnTo>
                          <a:lnTo>
                            <a:pt x="125" y="373"/>
                          </a:lnTo>
                          <a:lnTo>
                            <a:pt x="142" y="378"/>
                          </a:lnTo>
                          <a:lnTo>
                            <a:pt x="166" y="383"/>
                          </a:lnTo>
                          <a:lnTo>
                            <a:pt x="189" y="387"/>
                          </a:lnTo>
                          <a:lnTo>
                            <a:pt x="209" y="390"/>
                          </a:lnTo>
                          <a:lnTo>
                            <a:pt x="229" y="391"/>
                          </a:lnTo>
                          <a:lnTo>
                            <a:pt x="249" y="391"/>
                          </a:lnTo>
                          <a:lnTo>
                            <a:pt x="270" y="390"/>
                          </a:lnTo>
                          <a:lnTo>
                            <a:pt x="288" y="387"/>
                          </a:lnTo>
                          <a:lnTo>
                            <a:pt x="308" y="385"/>
                          </a:lnTo>
                          <a:lnTo>
                            <a:pt x="333" y="382"/>
                          </a:lnTo>
                          <a:lnTo>
                            <a:pt x="357" y="377"/>
                          </a:lnTo>
                          <a:lnTo>
                            <a:pt x="380" y="371"/>
                          </a:lnTo>
                          <a:lnTo>
                            <a:pt x="402" y="365"/>
                          </a:lnTo>
                          <a:lnTo>
                            <a:pt x="423" y="358"/>
                          </a:lnTo>
                          <a:lnTo>
                            <a:pt x="447" y="350"/>
                          </a:lnTo>
                          <a:lnTo>
                            <a:pt x="468" y="343"/>
                          </a:lnTo>
                          <a:lnTo>
                            <a:pt x="485" y="336"/>
                          </a:lnTo>
                          <a:lnTo>
                            <a:pt x="503" y="330"/>
                          </a:lnTo>
                          <a:lnTo>
                            <a:pt x="522" y="321"/>
                          </a:lnTo>
                          <a:lnTo>
                            <a:pt x="548" y="314"/>
                          </a:lnTo>
                          <a:lnTo>
                            <a:pt x="569" y="307"/>
                          </a:lnTo>
                          <a:lnTo>
                            <a:pt x="594" y="301"/>
                          </a:lnTo>
                          <a:lnTo>
                            <a:pt x="619" y="295"/>
                          </a:lnTo>
                          <a:lnTo>
                            <a:pt x="645" y="295"/>
                          </a:lnTo>
                          <a:lnTo>
                            <a:pt x="667" y="297"/>
                          </a:lnTo>
                          <a:lnTo>
                            <a:pt x="691" y="299"/>
                          </a:lnTo>
                          <a:lnTo>
                            <a:pt x="711" y="302"/>
                          </a:lnTo>
                          <a:lnTo>
                            <a:pt x="734" y="305"/>
                          </a:lnTo>
                          <a:lnTo>
                            <a:pt x="756" y="310"/>
                          </a:lnTo>
                          <a:lnTo>
                            <a:pt x="784" y="316"/>
                          </a:lnTo>
                          <a:lnTo>
                            <a:pt x="802" y="318"/>
                          </a:lnTo>
                          <a:lnTo>
                            <a:pt x="817" y="319"/>
                          </a:lnTo>
                          <a:lnTo>
                            <a:pt x="829" y="317"/>
                          </a:lnTo>
                          <a:lnTo>
                            <a:pt x="836" y="313"/>
                          </a:lnTo>
                          <a:lnTo>
                            <a:pt x="836" y="305"/>
                          </a:lnTo>
                          <a:lnTo>
                            <a:pt x="825" y="299"/>
                          </a:lnTo>
                          <a:lnTo>
                            <a:pt x="804" y="293"/>
                          </a:lnTo>
                          <a:lnTo>
                            <a:pt x="783" y="281"/>
                          </a:lnTo>
                          <a:lnTo>
                            <a:pt x="761" y="270"/>
                          </a:lnTo>
                          <a:lnTo>
                            <a:pt x="737" y="258"/>
                          </a:lnTo>
                          <a:lnTo>
                            <a:pt x="713" y="246"/>
                          </a:lnTo>
                          <a:lnTo>
                            <a:pt x="686" y="233"/>
                          </a:lnTo>
                          <a:lnTo>
                            <a:pt x="656" y="212"/>
                          </a:lnTo>
                          <a:lnTo>
                            <a:pt x="625" y="192"/>
                          </a:lnTo>
                          <a:lnTo>
                            <a:pt x="594" y="173"/>
                          </a:lnTo>
                          <a:lnTo>
                            <a:pt x="569" y="155"/>
                          </a:lnTo>
                          <a:lnTo>
                            <a:pt x="546" y="135"/>
                          </a:lnTo>
                          <a:close/>
                        </a:path>
                      </a:pathLst>
                    </a:custGeom>
                    <a:solidFill>
                      <a:srgbClr val="FF8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80" name="Freeform 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84" y="1876"/>
                      <a:ext cx="233" cy="85"/>
                    </a:xfrm>
                    <a:custGeom>
                      <a:avLst/>
                      <a:gdLst/>
                      <a:ahLst/>
                      <a:cxnLst>
                        <a:cxn ang="0">
                          <a:pos x="479" y="31"/>
                        </a:cxn>
                        <a:cxn ang="0">
                          <a:pos x="447" y="21"/>
                        </a:cxn>
                        <a:cxn ang="0">
                          <a:pos x="419" y="16"/>
                        </a:cxn>
                        <a:cxn ang="0">
                          <a:pos x="387" y="14"/>
                        </a:cxn>
                        <a:cxn ang="0">
                          <a:pos x="353" y="22"/>
                        </a:cxn>
                        <a:cxn ang="0">
                          <a:pos x="326" y="31"/>
                        </a:cxn>
                        <a:cxn ang="0">
                          <a:pos x="296" y="25"/>
                        </a:cxn>
                        <a:cxn ang="0">
                          <a:pos x="264" y="11"/>
                        </a:cxn>
                        <a:cxn ang="0">
                          <a:pos x="238" y="2"/>
                        </a:cxn>
                        <a:cxn ang="0">
                          <a:pos x="203" y="0"/>
                        </a:cxn>
                        <a:cxn ang="0">
                          <a:pos x="171" y="0"/>
                        </a:cxn>
                        <a:cxn ang="0">
                          <a:pos x="137" y="2"/>
                        </a:cxn>
                        <a:cxn ang="0">
                          <a:pos x="97" y="5"/>
                        </a:cxn>
                        <a:cxn ang="0">
                          <a:pos x="57" y="11"/>
                        </a:cxn>
                        <a:cxn ang="0">
                          <a:pos x="17" y="20"/>
                        </a:cxn>
                        <a:cxn ang="0">
                          <a:pos x="0" y="54"/>
                        </a:cxn>
                        <a:cxn ang="0">
                          <a:pos x="22" y="87"/>
                        </a:cxn>
                        <a:cxn ang="0">
                          <a:pos x="53" y="108"/>
                        </a:cxn>
                        <a:cxn ang="0">
                          <a:pos x="87" y="127"/>
                        </a:cxn>
                        <a:cxn ang="0">
                          <a:pos x="126" y="143"/>
                        </a:cxn>
                        <a:cxn ang="0">
                          <a:pos x="162" y="152"/>
                        </a:cxn>
                        <a:cxn ang="0">
                          <a:pos x="202" y="159"/>
                        </a:cxn>
                        <a:cxn ang="0">
                          <a:pos x="245" y="163"/>
                        </a:cxn>
                        <a:cxn ang="0">
                          <a:pos x="283" y="162"/>
                        </a:cxn>
                        <a:cxn ang="0">
                          <a:pos x="318" y="160"/>
                        </a:cxn>
                        <a:cxn ang="0">
                          <a:pos x="356" y="153"/>
                        </a:cxn>
                        <a:cxn ang="0">
                          <a:pos x="397" y="142"/>
                        </a:cxn>
                        <a:cxn ang="0">
                          <a:pos x="430" y="130"/>
                        </a:cxn>
                        <a:cxn ang="0">
                          <a:pos x="463" y="119"/>
                        </a:cxn>
                        <a:cxn ang="0">
                          <a:pos x="490" y="110"/>
                        </a:cxn>
                        <a:cxn ang="0">
                          <a:pos x="533" y="100"/>
                        </a:cxn>
                        <a:cxn ang="0">
                          <a:pos x="494" y="39"/>
                        </a:cxn>
                      </a:cxnLst>
                      <a:rect l="0" t="0" r="r" b="b"/>
                      <a:pathLst>
                        <a:path w="533" h="163">
                          <a:moveTo>
                            <a:pt x="494" y="39"/>
                          </a:moveTo>
                          <a:lnTo>
                            <a:pt x="479" y="31"/>
                          </a:lnTo>
                          <a:lnTo>
                            <a:pt x="461" y="25"/>
                          </a:lnTo>
                          <a:lnTo>
                            <a:pt x="447" y="21"/>
                          </a:lnTo>
                          <a:lnTo>
                            <a:pt x="432" y="18"/>
                          </a:lnTo>
                          <a:lnTo>
                            <a:pt x="419" y="16"/>
                          </a:lnTo>
                          <a:lnTo>
                            <a:pt x="405" y="14"/>
                          </a:lnTo>
                          <a:lnTo>
                            <a:pt x="387" y="14"/>
                          </a:lnTo>
                          <a:lnTo>
                            <a:pt x="368" y="17"/>
                          </a:lnTo>
                          <a:lnTo>
                            <a:pt x="353" y="22"/>
                          </a:lnTo>
                          <a:lnTo>
                            <a:pt x="339" y="27"/>
                          </a:lnTo>
                          <a:lnTo>
                            <a:pt x="326" y="31"/>
                          </a:lnTo>
                          <a:lnTo>
                            <a:pt x="313" y="31"/>
                          </a:lnTo>
                          <a:lnTo>
                            <a:pt x="296" y="25"/>
                          </a:lnTo>
                          <a:lnTo>
                            <a:pt x="281" y="18"/>
                          </a:lnTo>
                          <a:lnTo>
                            <a:pt x="264" y="11"/>
                          </a:lnTo>
                          <a:lnTo>
                            <a:pt x="252" y="7"/>
                          </a:lnTo>
                          <a:lnTo>
                            <a:pt x="238" y="2"/>
                          </a:lnTo>
                          <a:lnTo>
                            <a:pt x="220" y="0"/>
                          </a:lnTo>
                          <a:lnTo>
                            <a:pt x="203" y="0"/>
                          </a:lnTo>
                          <a:lnTo>
                            <a:pt x="188" y="0"/>
                          </a:lnTo>
                          <a:lnTo>
                            <a:pt x="171" y="0"/>
                          </a:lnTo>
                          <a:lnTo>
                            <a:pt x="156" y="1"/>
                          </a:lnTo>
                          <a:lnTo>
                            <a:pt x="137" y="2"/>
                          </a:lnTo>
                          <a:lnTo>
                            <a:pt x="116" y="3"/>
                          </a:lnTo>
                          <a:lnTo>
                            <a:pt x="97" y="5"/>
                          </a:lnTo>
                          <a:lnTo>
                            <a:pt x="77" y="8"/>
                          </a:lnTo>
                          <a:lnTo>
                            <a:pt x="57" y="11"/>
                          </a:lnTo>
                          <a:lnTo>
                            <a:pt x="37" y="15"/>
                          </a:lnTo>
                          <a:lnTo>
                            <a:pt x="17" y="20"/>
                          </a:lnTo>
                          <a:lnTo>
                            <a:pt x="0" y="25"/>
                          </a:lnTo>
                          <a:lnTo>
                            <a:pt x="0" y="54"/>
                          </a:lnTo>
                          <a:lnTo>
                            <a:pt x="7" y="71"/>
                          </a:lnTo>
                          <a:lnTo>
                            <a:pt x="22" y="87"/>
                          </a:lnTo>
                          <a:lnTo>
                            <a:pt x="41" y="99"/>
                          </a:lnTo>
                          <a:lnTo>
                            <a:pt x="53" y="108"/>
                          </a:lnTo>
                          <a:lnTo>
                            <a:pt x="68" y="117"/>
                          </a:lnTo>
                          <a:lnTo>
                            <a:pt x="87" y="127"/>
                          </a:lnTo>
                          <a:lnTo>
                            <a:pt x="106" y="136"/>
                          </a:lnTo>
                          <a:lnTo>
                            <a:pt x="126" y="143"/>
                          </a:lnTo>
                          <a:lnTo>
                            <a:pt x="146" y="148"/>
                          </a:lnTo>
                          <a:lnTo>
                            <a:pt x="162" y="152"/>
                          </a:lnTo>
                          <a:lnTo>
                            <a:pt x="182" y="156"/>
                          </a:lnTo>
                          <a:lnTo>
                            <a:pt x="202" y="159"/>
                          </a:lnTo>
                          <a:lnTo>
                            <a:pt x="223" y="161"/>
                          </a:lnTo>
                          <a:lnTo>
                            <a:pt x="245" y="163"/>
                          </a:lnTo>
                          <a:lnTo>
                            <a:pt x="264" y="163"/>
                          </a:lnTo>
                          <a:lnTo>
                            <a:pt x="283" y="162"/>
                          </a:lnTo>
                          <a:lnTo>
                            <a:pt x="301" y="162"/>
                          </a:lnTo>
                          <a:lnTo>
                            <a:pt x="318" y="160"/>
                          </a:lnTo>
                          <a:lnTo>
                            <a:pt x="340" y="156"/>
                          </a:lnTo>
                          <a:lnTo>
                            <a:pt x="356" y="153"/>
                          </a:lnTo>
                          <a:lnTo>
                            <a:pt x="377" y="148"/>
                          </a:lnTo>
                          <a:lnTo>
                            <a:pt x="397" y="142"/>
                          </a:lnTo>
                          <a:lnTo>
                            <a:pt x="413" y="136"/>
                          </a:lnTo>
                          <a:lnTo>
                            <a:pt x="430" y="130"/>
                          </a:lnTo>
                          <a:lnTo>
                            <a:pt x="449" y="124"/>
                          </a:lnTo>
                          <a:lnTo>
                            <a:pt x="463" y="119"/>
                          </a:lnTo>
                          <a:lnTo>
                            <a:pt x="475" y="114"/>
                          </a:lnTo>
                          <a:lnTo>
                            <a:pt x="490" y="110"/>
                          </a:lnTo>
                          <a:lnTo>
                            <a:pt x="500" y="108"/>
                          </a:lnTo>
                          <a:lnTo>
                            <a:pt x="533" y="100"/>
                          </a:lnTo>
                          <a:lnTo>
                            <a:pt x="514" y="57"/>
                          </a:lnTo>
                          <a:lnTo>
                            <a:pt x="494" y="39"/>
                          </a:lnTo>
                          <a:close/>
                        </a:path>
                      </a:pathLst>
                    </a:custGeom>
                    <a:solidFill>
                      <a:srgbClr val="C06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390" name="Group 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589" y="1709"/>
                    <a:ext cx="353" cy="169"/>
                    <a:chOff x="1589" y="1709"/>
                    <a:chExt cx="353" cy="169"/>
                  </a:xfrm>
                </p:grpSpPr>
                <p:sp>
                  <p:nvSpPr>
                    <p:cNvPr id="466982" name="Freeform 3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20" y="1867"/>
                      <a:ext cx="137" cy="20"/>
                    </a:xfrm>
                    <a:custGeom>
                      <a:avLst/>
                      <a:gdLst/>
                      <a:ahLst/>
                      <a:cxnLst>
                        <a:cxn ang="0">
                          <a:pos x="283" y="43"/>
                        </a:cxn>
                        <a:cxn ang="0">
                          <a:pos x="260" y="36"/>
                        </a:cxn>
                        <a:cxn ang="0">
                          <a:pos x="244" y="32"/>
                        </a:cxn>
                        <a:cxn ang="0">
                          <a:pos x="227" y="28"/>
                        </a:cxn>
                        <a:cxn ang="0">
                          <a:pos x="209" y="25"/>
                        </a:cxn>
                        <a:cxn ang="0">
                          <a:pos x="189" y="22"/>
                        </a:cxn>
                        <a:cxn ang="0">
                          <a:pos x="171" y="19"/>
                        </a:cxn>
                        <a:cxn ang="0">
                          <a:pos x="155" y="17"/>
                        </a:cxn>
                        <a:cxn ang="0">
                          <a:pos x="137" y="14"/>
                        </a:cxn>
                        <a:cxn ang="0">
                          <a:pos x="118" y="11"/>
                        </a:cxn>
                        <a:cxn ang="0">
                          <a:pos x="102" y="8"/>
                        </a:cxn>
                        <a:cxn ang="0">
                          <a:pos x="82" y="5"/>
                        </a:cxn>
                        <a:cxn ang="0">
                          <a:pos x="62" y="2"/>
                        </a:cxn>
                        <a:cxn ang="0">
                          <a:pos x="41" y="1"/>
                        </a:cxn>
                        <a:cxn ang="0">
                          <a:pos x="2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83" h="43">
                          <a:moveTo>
                            <a:pt x="283" y="43"/>
                          </a:moveTo>
                          <a:lnTo>
                            <a:pt x="260" y="36"/>
                          </a:lnTo>
                          <a:lnTo>
                            <a:pt x="244" y="32"/>
                          </a:lnTo>
                          <a:lnTo>
                            <a:pt x="227" y="28"/>
                          </a:lnTo>
                          <a:lnTo>
                            <a:pt x="209" y="25"/>
                          </a:lnTo>
                          <a:lnTo>
                            <a:pt x="189" y="22"/>
                          </a:lnTo>
                          <a:lnTo>
                            <a:pt x="171" y="19"/>
                          </a:lnTo>
                          <a:lnTo>
                            <a:pt x="155" y="17"/>
                          </a:lnTo>
                          <a:lnTo>
                            <a:pt x="137" y="14"/>
                          </a:lnTo>
                          <a:lnTo>
                            <a:pt x="118" y="11"/>
                          </a:lnTo>
                          <a:lnTo>
                            <a:pt x="102" y="8"/>
                          </a:lnTo>
                          <a:lnTo>
                            <a:pt x="82" y="5"/>
                          </a:lnTo>
                          <a:lnTo>
                            <a:pt x="62" y="2"/>
                          </a:lnTo>
                          <a:lnTo>
                            <a:pt x="41" y="1"/>
                          </a:lnTo>
                          <a:lnTo>
                            <a:pt x="20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83" name="Freeform 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94" y="1879"/>
                      <a:ext cx="96" cy="33"/>
                    </a:xfrm>
                    <a:custGeom>
                      <a:avLst/>
                      <a:gdLst/>
                      <a:ahLst/>
                      <a:cxnLst>
                        <a:cxn ang="0">
                          <a:pos x="242" y="73"/>
                        </a:cxn>
                        <a:cxn ang="0">
                          <a:pos x="219" y="62"/>
                        </a:cxn>
                        <a:cxn ang="0">
                          <a:pos x="196" y="51"/>
                        </a:cxn>
                        <a:cxn ang="0">
                          <a:pos x="176" y="41"/>
                        </a:cxn>
                        <a:cxn ang="0">
                          <a:pos x="155" y="33"/>
                        </a:cxn>
                        <a:cxn ang="0">
                          <a:pos x="135" y="26"/>
                        </a:cxn>
                        <a:cxn ang="0">
                          <a:pos x="112" y="20"/>
                        </a:cxn>
                        <a:cxn ang="0">
                          <a:pos x="97" y="18"/>
                        </a:cxn>
                        <a:cxn ang="0">
                          <a:pos x="84" y="16"/>
                        </a:cxn>
                        <a:cxn ang="0">
                          <a:pos x="70" y="15"/>
                        </a:cxn>
                        <a:cxn ang="0">
                          <a:pos x="51" y="11"/>
                        </a:cxn>
                        <a:cxn ang="0">
                          <a:pos x="36" y="7"/>
                        </a:cxn>
                        <a:cxn ang="0">
                          <a:pos x="24" y="5"/>
                        </a:cxn>
                        <a:cxn ang="0">
                          <a:pos x="11" y="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42" h="73">
                          <a:moveTo>
                            <a:pt x="242" y="73"/>
                          </a:moveTo>
                          <a:lnTo>
                            <a:pt x="219" y="62"/>
                          </a:lnTo>
                          <a:lnTo>
                            <a:pt x="196" y="51"/>
                          </a:lnTo>
                          <a:lnTo>
                            <a:pt x="176" y="41"/>
                          </a:lnTo>
                          <a:lnTo>
                            <a:pt x="155" y="33"/>
                          </a:lnTo>
                          <a:lnTo>
                            <a:pt x="135" y="26"/>
                          </a:lnTo>
                          <a:lnTo>
                            <a:pt x="112" y="20"/>
                          </a:lnTo>
                          <a:lnTo>
                            <a:pt x="97" y="18"/>
                          </a:lnTo>
                          <a:lnTo>
                            <a:pt x="84" y="16"/>
                          </a:lnTo>
                          <a:lnTo>
                            <a:pt x="70" y="15"/>
                          </a:lnTo>
                          <a:lnTo>
                            <a:pt x="51" y="11"/>
                          </a:lnTo>
                          <a:lnTo>
                            <a:pt x="36" y="7"/>
                          </a:lnTo>
                          <a:lnTo>
                            <a:pt x="24" y="5"/>
                          </a:lnTo>
                          <a:lnTo>
                            <a:pt x="1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84" name="Freeform 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86" y="1858"/>
                      <a:ext cx="147" cy="20"/>
                    </a:xfrm>
                    <a:custGeom>
                      <a:avLst/>
                      <a:gdLst/>
                      <a:ahLst/>
                      <a:cxnLst>
                        <a:cxn ang="0">
                          <a:pos x="359" y="42"/>
                        </a:cxn>
                        <a:cxn ang="0">
                          <a:pos x="336" y="34"/>
                        </a:cxn>
                        <a:cxn ang="0">
                          <a:pos x="312" y="27"/>
                        </a:cxn>
                        <a:cxn ang="0">
                          <a:pos x="291" y="22"/>
                        </a:cxn>
                        <a:cxn ang="0">
                          <a:pos x="270" y="17"/>
                        </a:cxn>
                        <a:cxn ang="0">
                          <a:pos x="245" y="14"/>
                        </a:cxn>
                        <a:cxn ang="0">
                          <a:pos x="223" y="11"/>
                        </a:cxn>
                        <a:cxn ang="0">
                          <a:pos x="198" y="8"/>
                        </a:cxn>
                        <a:cxn ang="0">
                          <a:pos x="176" y="6"/>
                        </a:cxn>
                        <a:cxn ang="0">
                          <a:pos x="152" y="3"/>
                        </a:cxn>
                        <a:cxn ang="0">
                          <a:pos x="130" y="1"/>
                        </a:cxn>
                        <a:cxn ang="0">
                          <a:pos x="111" y="1"/>
                        </a:cxn>
                        <a:cxn ang="0">
                          <a:pos x="90" y="0"/>
                        </a:cxn>
                        <a:cxn ang="0">
                          <a:pos x="72" y="1"/>
                        </a:cxn>
                        <a:cxn ang="0">
                          <a:pos x="53" y="2"/>
                        </a:cxn>
                        <a:cxn ang="0">
                          <a:pos x="35" y="4"/>
                        </a:cxn>
                        <a:cxn ang="0">
                          <a:pos x="18" y="7"/>
                        </a:cxn>
                        <a:cxn ang="0">
                          <a:pos x="0" y="8"/>
                        </a:cxn>
                      </a:cxnLst>
                      <a:rect l="0" t="0" r="r" b="b"/>
                      <a:pathLst>
                        <a:path w="359" h="42">
                          <a:moveTo>
                            <a:pt x="359" y="42"/>
                          </a:moveTo>
                          <a:lnTo>
                            <a:pt x="336" y="34"/>
                          </a:lnTo>
                          <a:lnTo>
                            <a:pt x="312" y="27"/>
                          </a:lnTo>
                          <a:lnTo>
                            <a:pt x="291" y="22"/>
                          </a:lnTo>
                          <a:lnTo>
                            <a:pt x="270" y="17"/>
                          </a:lnTo>
                          <a:lnTo>
                            <a:pt x="245" y="14"/>
                          </a:lnTo>
                          <a:lnTo>
                            <a:pt x="223" y="11"/>
                          </a:lnTo>
                          <a:lnTo>
                            <a:pt x="198" y="8"/>
                          </a:lnTo>
                          <a:lnTo>
                            <a:pt x="176" y="6"/>
                          </a:lnTo>
                          <a:lnTo>
                            <a:pt x="152" y="3"/>
                          </a:lnTo>
                          <a:lnTo>
                            <a:pt x="130" y="1"/>
                          </a:lnTo>
                          <a:lnTo>
                            <a:pt x="111" y="1"/>
                          </a:lnTo>
                          <a:lnTo>
                            <a:pt x="90" y="0"/>
                          </a:lnTo>
                          <a:lnTo>
                            <a:pt x="72" y="1"/>
                          </a:lnTo>
                          <a:lnTo>
                            <a:pt x="53" y="2"/>
                          </a:lnTo>
                          <a:lnTo>
                            <a:pt x="35" y="4"/>
                          </a:lnTo>
                          <a:lnTo>
                            <a:pt x="18" y="7"/>
                          </a:lnTo>
                          <a:lnTo>
                            <a:pt x="0" y="8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85" name="Freeform 4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77" y="1879"/>
                      <a:ext cx="137" cy="56"/>
                    </a:xfrm>
                    <a:custGeom>
                      <a:avLst/>
                      <a:gdLst/>
                      <a:ahLst/>
                      <a:cxnLst>
                        <a:cxn ang="0">
                          <a:pos x="294" y="123"/>
                        </a:cxn>
                        <a:cxn ang="0">
                          <a:pos x="273" y="114"/>
                        </a:cxn>
                        <a:cxn ang="0">
                          <a:pos x="255" y="105"/>
                        </a:cxn>
                        <a:cxn ang="0">
                          <a:pos x="237" y="97"/>
                        </a:cxn>
                        <a:cxn ang="0">
                          <a:pos x="216" y="85"/>
                        </a:cxn>
                        <a:cxn ang="0">
                          <a:pos x="195" y="73"/>
                        </a:cxn>
                        <a:cxn ang="0">
                          <a:pos x="175" y="62"/>
                        </a:cxn>
                        <a:cxn ang="0">
                          <a:pos x="154" y="49"/>
                        </a:cxn>
                        <a:cxn ang="0">
                          <a:pos x="134" y="38"/>
                        </a:cxn>
                        <a:cxn ang="0">
                          <a:pos x="113" y="29"/>
                        </a:cxn>
                        <a:cxn ang="0">
                          <a:pos x="95" y="21"/>
                        </a:cxn>
                        <a:cxn ang="0">
                          <a:pos x="70" y="13"/>
                        </a:cxn>
                        <a:cxn ang="0">
                          <a:pos x="52" y="9"/>
                        </a:cxn>
                        <a:cxn ang="0">
                          <a:pos x="34" y="5"/>
                        </a:cxn>
                        <a:cxn ang="0">
                          <a:pos x="17" y="3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4" h="123">
                          <a:moveTo>
                            <a:pt x="294" y="123"/>
                          </a:moveTo>
                          <a:lnTo>
                            <a:pt x="273" y="114"/>
                          </a:lnTo>
                          <a:lnTo>
                            <a:pt x="255" y="105"/>
                          </a:lnTo>
                          <a:lnTo>
                            <a:pt x="237" y="97"/>
                          </a:lnTo>
                          <a:lnTo>
                            <a:pt x="216" y="85"/>
                          </a:lnTo>
                          <a:lnTo>
                            <a:pt x="195" y="73"/>
                          </a:lnTo>
                          <a:lnTo>
                            <a:pt x="175" y="62"/>
                          </a:lnTo>
                          <a:lnTo>
                            <a:pt x="154" y="49"/>
                          </a:lnTo>
                          <a:lnTo>
                            <a:pt x="134" y="38"/>
                          </a:lnTo>
                          <a:lnTo>
                            <a:pt x="113" y="29"/>
                          </a:lnTo>
                          <a:lnTo>
                            <a:pt x="95" y="21"/>
                          </a:lnTo>
                          <a:lnTo>
                            <a:pt x="70" y="13"/>
                          </a:lnTo>
                          <a:lnTo>
                            <a:pt x="52" y="9"/>
                          </a:lnTo>
                          <a:lnTo>
                            <a:pt x="34" y="5"/>
                          </a:lnTo>
                          <a:lnTo>
                            <a:pt x="17" y="3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86" name="Freeform 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43" y="1866"/>
                      <a:ext cx="106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75" y="79"/>
                        </a:cxn>
                        <a:cxn ang="0">
                          <a:pos x="255" y="68"/>
                        </a:cxn>
                        <a:cxn ang="0">
                          <a:pos x="240" y="60"/>
                        </a:cxn>
                        <a:cxn ang="0">
                          <a:pos x="217" y="48"/>
                        </a:cxn>
                        <a:cxn ang="0">
                          <a:pos x="199" y="39"/>
                        </a:cxn>
                        <a:cxn ang="0">
                          <a:pos x="176" y="29"/>
                        </a:cxn>
                        <a:cxn ang="0">
                          <a:pos x="155" y="22"/>
                        </a:cxn>
                        <a:cxn ang="0">
                          <a:pos x="131" y="15"/>
                        </a:cxn>
                        <a:cxn ang="0">
                          <a:pos x="109" y="11"/>
                        </a:cxn>
                        <a:cxn ang="0">
                          <a:pos x="84" y="7"/>
                        </a:cxn>
                        <a:cxn ang="0">
                          <a:pos x="62" y="4"/>
                        </a:cxn>
                        <a:cxn ang="0">
                          <a:pos x="40" y="2"/>
                        </a:cxn>
                        <a:cxn ang="0">
                          <a:pos x="19" y="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75" h="79">
                          <a:moveTo>
                            <a:pt x="275" y="79"/>
                          </a:moveTo>
                          <a:lnTo>
                            <a:pt x="255" y="68"/>
                          </a:lnTo>
                          <a:lnTo>
                            <a:pt x="240" y="60"/>
                          </a:lnTo>
                          <a:lnTo>
                            <a:pt x="217" y="48"/>
                          </a:lnTo>
                          <a:lnTo>
                            <a:pt x="199" y="39"/>
                          </a:lnTo>
                          <a:lnTo>
                            <a:pt x="176" y="29"/>
                          </a:lnTo>
                          <a:lnTo>
                            <a:pt x="155" y="22"/>
                          </a:lnTo>
                          <a:lnTo>
                            <a:pt x="131" y="15"/>
                          </a:lnTo>
                          <a:lnTo>
                            <a:pt x="109" y="11"/>
                          </a:lnTo>
                          <a:lnTo>
                            <a:pt x="84" y="7"/>
                          </a:lnTo>
                          <a:lnTo>
                            <a:pt x="62" y="4"/>
                          </a:lnTo>
                          <a:lnTo>
                            <a:pt x="40" y="2"/>
                          </a:lnTo>
                          <a:lnTo>
                            <a:pt x="19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87" name="Freeform 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57" y="1848"/>
                      <a:ext cx="197" cy="85"/>
                    </a:xfrm>
                    <a:custGeom>
                      <a:avLst/>
                      <a:gdLst/>
                      <a:ahLst/>
                      <a:cxnLst>
                        <a:cxn ang="0">
                          <a:pos x="478" y="218"/>
                        </a:cxn>
                        <a:cxn ang="0">
                          <a:pos x="448" y="208"/>
                        </a:cxn>
                        <a:cxn ang="0">
                          <a:pos x="422" y="198"/>
                        </a:cxn>
                        <a:cxn ang="0">
                          <a:pos x="396" y="189"/>
                        </a:cxn>
                        <a:cxn ang="0">
                          <a:pos x="375" y="178"/>
                        </a:cxn>
                        <a:cxn ang="0">
                          <a:pos x="352" y="167"/>
                        </a:cxn>
                        <a:cxn ang="0">
                          <a:pos x="330" y="154"/>
                        </a:cxn>
                        <a:cxn ang="0">
                          <a:pos x="304" y="141"/>
                        </a:cxn>
                        <a:cxn ang="0">
                          <a:pos x="280" y="127"/>
                        </a:cxn>
                        <a:cxn ang="0">
                          <a:pos x="255" y="110"/>
                        </a:cxn>
                        <a:cxn ang="0">
                          <a:pos x="240" y="100"/>
                        </a:cxn>
                        <a:cxn ang="0">
                          <a:pos x="229" y="91"/>
                        </a:cxn>
                        <a:cxn ang="0">
                          <a:pos x="218" y="81"/>
                        </a:cxn>
                        <a:cxn ang="0">
                          <a:pos x="206" y="71"/>
                        </a:cxn>
                        <a:cxn ang="0">
                          <a:pos x="192" y="62"/>
                        </a:cxn>
                        <a:cxn ang="0">
                          <a:pos x="178" y="54"/>
                        </a:cxn>
                        <a:cxn ang="0">
                          <a:pos x="163" y="47"/>
                        </a:cxn>
                        <a:cxn ang="0">
                          <a:pos x="147" y="39"/>
                        </a:cxn>
                        <a:cxn ang="0">
                          <a:pos x="130" y="31"/>
                        </a:cxn>
                        <a:cxn ang="0">
                          <a:pos x="114" y="23"/>
                        </a:cxn>
                        <a:cxn ang="0">
                          <a:pos x="98" y="17"/>
                        </a:cxn>
                        <a:cxn ang="0">
                          <a:pos x="83" y="12"/>
                        </a:cxn>
                        <a:cxn ang="0">
                          <a:pos x="69" y="7"/>
                        </a:cxn>
                        <a:cxn ang="0">
                          <a:pos x="51" y="3"/>
                        </a:cxn>
                        <a:cxn ang="0">
                          <a:pos x="36" y="2"/>
                        </a:cxn>
                        <a:cxn ang="0">
                          <a:pos x="20" y="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8" h="218">
                          <a:moveTo>
                            <a:pt x="478" y="218"/>
                          </a:moveTo>
                          <a:lnTo>
                            <a:pt x="448" y="208"/>
                          </a:lnTo>
                          <a:lnTo>
                            <a:pt x="422" y="198"/>
                          </a:lnTo>
                          <a:lnTo>
                            <a:pt x="396" y="189"/>
                          </a:lnTo>
                          <a:lnTo>
                            <a:pt x="375" y="178"/>
                          </a:lnTo>
                          <a:lnTo>
                            <a:pt x="352" y="167"/>
                          </a:lnTo>
                          <a:lnTo>
                            <a:pt x="330" y="154"/>
                          </a:lnTo>
                          <a:lnTo>
                            <a:pt x="304" y="141"/>
                          </a:lnTo>
                          <a:lnTo>
                            <a:pt x="280" y="127"/>
                          </a:lnTo>
                          <a:lnTo>
                            <a:pt x="255" y="110"/>
                          </a:lnTo>
                          <a:lnTo>
                            <a:pt x="240" y="100"/>
                          </a:lnTo>
                          <a:lnTo>
                            <a:pt x="229" y="91"/>
                          </a:lnTo>
                          <a:lnTo>
                            <a:pt x="218" y="81"/>
                          </a:lnTo>
                          <a:lnTo>
                            <a:pt x="206" y="71"/>
                          </a:lnTo>
                          <a:lnTo>
                            <a:pt x="192" y="62"/>
                          </a:lnTo>
                          <a:lnTo>
                            <a:pt x="178" y="54"/>
                          </a:lnTo>
                          <a:lnTo>
                            <a:pt x="163" y="47"/>
                          </a:lnTo>
                          <a:lnTo>
                            <a:pt x="147" y="39"/>
                          </a:lnTo>
                          <a:lnTo>
                            <a:pt x="130" y="31"/>
                          </a:lnTo>
                          <a:lnTo>
                            <a:pt x="114" y="23"/>
                          </a:lnTo>
                          <a:lnTo>
                            <a:pt x="98" y="17"/>
                          </a:lnTo>
                          <a:lnTo>
                            <a:pt x="83" y="12"/>
                          </a:lnTo>
                          <a:lnTo>
                            <a:pt x="69" y="7"/>
                          </a:lnTo>
                          <a:lnTo>
                            <a:pt x="51" y="3"/>
                          </a:lnTo>
                          <a:lnTo>
                            <a:pt x="36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88" name="Freeform 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13" y="1911"/>
                      <a:ext cx="137" cy="10"/>
                    </a:xfrm>
                    <a:custGeom>
                      <a:avLst/>
                      <a:gdLst/>
                      <a:ahLst/>
                      <a:cxnLst>
                        <a:cxn ang="0">
                          <a:pos x="318" y="24"/>
                        </a:cxn>
                        <a:cxn ang="0">
                          <a:pos x="296" y="18"/>
                        </a:cxn>
                        <a:cxn ang="0">
                          <a:pos x="278" y="15"/>
                        </a:cxn>
                        <a:cxn ang="0">
                          <a:pos x="260" y="13"/>
                        </a:cxn>
                        <a:cxn ang="0">
                          <a:pos x="242" y="11"/>
                        </a:cxn>
                        <a:cxn ang="0">
                          <a:pos x="225" y="10"/>
                        </a:cxn>
                        <a:cxn ang="0">
                          <a:pos x="204" y="9"/>
                        </a:cxn>
                        <a:cxn ang="0">
                          <a:pos x="189" y="9"/>
                        </a:cxn>
                        <a:cxn ang="0">
                          <a:pos x="169" y="8"/>
                        </a:cxn>
                        <a:cxn ang="0">
                          <a:pos x="151" y="8"/>
                        </a:cxn>
                        <a:cxn ang="0">
                          <a:pos x="130" y="6"/>
                        </a:cxn>
                        <a:cxn ang="0">
                          <a:pos x="111" y="6"/>
                        </a:cxn>
                        <a:cxn ang="0">
                          <a:pos x="88" y="4"/>
                        </a:cxn>
                        <a:cxn ang="0">
                          <a:pos x="68" y="4"/>
                        </a:cxn>
                        <a:cxn ang="0">
                          <a:pos x="46" y="2"/>
                        </a:cxn>
                        <a:cxn ang="0">
                          <a:pos x="23" y="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18" h="24">
                          <a:moveTo>
                            <a:pt x="318" y="24"/>
                          </a:moveTo>
                          <a:lnTo>
                            <a:pt x="296" y="18"/>
                          </a:lnTo>
                          <a:lnTo>
                            <a:pt x="278" y="15"/>
                          </a:lnTo>
                          <a:lnTo>
                            <a:pt x="260" y="13"/>
                          </a:lnTo>
                          <a:lnTo>
                            <a:pt x="242" y="11"/>
                          </a:lnTo>
                          <a:lnTo>
                            <a:pt x="225" y="10"/>
                          </a:lnTo>
                          <a:lnTo>
                            <a:pt x="204" y="9"/>
                          </a:lnTo>
                          <a:lnTo>
                            <a:pt x="189" y="9"/>
                          </a:lnTo>
                          <a:lnTo>
                            <a:pt x="169" y="8"/>
                          </a:lnTo>
                          <a:lnTo>
                            <a:pt x="151" y="8"/>
                          </a:lnTo>
                          <a:lnTo>
                            <a:pt x="130" y="6"/>
                          </a:lnTo>
                          <a:lnTo>
                            <a:pt x="111" y="6"/>
                          </a:lnTo>
                          <a:lnTo>
                            <a:pt x="88" y="4"/>
                          </a:lnTo>
                          <a:lnTo>
                            <a:pt x="68" y="4"/>
                          </a:lnTo>
                          <a:lnTo>
                            <a:pt x="46" y="2"/>
                          </a:lnTo>
                          <a:lnTo>
                            <a:pt x="23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89" name="Freeform 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61" y="1883"/>
                      <a:ext cx="101" cy="13"/>
                    </a:xfrm>
                    <a:custGeom>
                      <a:avLst/>
                      <a:gdLst/>
                      <a:ahLst/>
                      <a:cxnLst>
                        <a:cxn ang="0">
                          <a:pos x="265" y="4"/>
                        </a:cxn>
                        <a:cxn ang="0">
                          <a:pos x="244" y="3"/>
                        </a:cxn>
                        <a:cxn ang="0">
                          <a:pos x="224" y="3"/>
                        </a:cxn>
                        <a:cxn ang="0">
                          <a:pos x="206" y="1"/>
                        </a:cxn>
                        <a:cxn ang="0">
                          <a:pos x="187" y="1"/>
                        </a:cxn>
                        <a:cxn ang="0">
                          <a:pos x="166" y="0"/>
                        </a:cxn>
                        <a:cxn ang="0">
                          <a:pos x="146" y="0"/>
                        </a:cxn>
                        <a:cxn ang="0">
                          <a:pos x="130" y="1"/>
                        </a:cxn>
                        <a:cxn ang="0">
                          <a:pos x="116" y="3"/>
                        </a:cxn>
                        <a:cxn ang="0">
                          <a:pos x="99" y="6"/>
                        </a:cxn>
                        <a:cxn ang="0">
                          <a:pos x="83" y="10"/>
                        </a:cxn>
                        <a:cxn ang="0">
                          <a:pos x="68" y="13"/>
                        </a:cxn>
                        <a:cxn ang="0">
                          <a:pos x="56" y="16"/>
                        </a:cxn>
                        <a:cxn ang="0">
                          <a:pos x="42" y="20"/>
                        </a:cxn>
                        <a:cxn ang="0">
                          <a:pos x="26" y="24"/>
                        </a:cxn>
                        <a:cxn ang="0">
                          <a:pos x="12" y="26"/>
                        </a:cxn>
                        <a:cxn ang="0">
                          <a:pos x="0" y="25"/>
                        </a:cxn>
                      </a:cxnLst>
                      <a:rect l="0" t="0" r="r" b="b"/>
                      <a:pathLst>
                        <a:path w="265" h="26">
                          <a:moveTo>
                            <a:pt x="265" y="4"/>
                          </a:moveTo>
                          <a:lnTo>
                            <a:pt x="244" y="3"/>
                          </a:lnTo>
                          <a:lnTo>
                            <a:pt x="224" y="3"/>
                          </a:lnTo>
                          <a:lnTo>
                            <a:pt x="206" y="1"/>
                          </a:lnTo>
                          <a:lnTo>
                            <a:pt x="187" y="1"/>
                          </a:lnTo>
                          <a:lnTo>
                            <a:pt x="166" y="0"/>
                          </a:lnTo>
                          <a:lnTo>
                            <a:pt x="146" y="0"/>
                          </a:lnTo>
                          <a:lnTo>
                            <a:pt x="130" y="1"/>
                          </a:lnTo>
                          <a:lnTo>
                            <a:pt x="116" y="3"/>
                          </a:lnTo>
                          <a:lnTo>
                            <a:pt x="99" y="6"/>
                          </a:lnTo>
                          <a:lnTo>
                            <a:pt x="83" y="10"/>
                          </a:lnTo>
                          <a:lnTo>
                            <a:pt x="68" y="13"/>
                          </a:lnTo>
                          <a:lnTo>
                            <a:pt x="56" y="16"/>
                          </a:lnTo>
                          <a:lnTo>
                            <a:pt x="42" y="20"/>
                          </a:lnTo>
                          <a:lnTo>
                            <a:pt x="26" y="24"/>
                          </a:lnTo>
                          <a:lnTo>
                            <a:pt x="12" y="26"/>
                          </a:lnTo>
                          <a:lnTo>
                            <a:pt x="0" y="25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90" name="Freeform 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18" y="1903"/>
                      <a:ext cx="147" cy="23"/>
                    </a:xfrm>
                    <a:custGeom>
                      <a:avLst/>
                      <a:gdLst/>
                      <a:ahLst/>
                      <a:cxnLst>
                        <a:cxn ang="0">
                          <a:pos x="387" y="2"/>
                        </a:cxn>
                        <a:cxn ang="0">
                          <a:pos x="376" y="2"/>
                        </a:cxn>
                        <a:cxn ang="0">
                          <a:pos x="362" y="0"/>
                        </a:cxn>
                        <a:cxn ang="0">
                          <a:pos x="344" y="0"/>
                        </a:cxn>
                        <a:cxn ang="0">
                          <a:pos x="328" y="1"/>
                        </a:cxn>
                        <a:cxn ang="0">
                          <a:pos x="309" y="3"/>
                        </a:cxn>
                        <a:cxn ang="0">
                          <a:pos x="289" y="6"/>
                        </a:cxn>
                        <a:cxn ang="0">
                          <a:pos x="271" y="10"/>
                        </a:cxn>
                        <a:cxn ang="0">
                          <a:pos x="255" y="13"/>
                        </a:cxn>
                        <a:cxn ang="0">
                          <a:pos x="238" y="16"/>
                        </a:cxn>
                        <a:cxn ang="0">
                          <a:pos x="220" y="21"/>
                        </a:cxn>
                        <a:cxn ang="0">
                          <a:pos x="207" y="25"/>
                        </a:cxn>
                        <a:cxn ang="0">
                          <a:pos x="192" y="30"/>
                        </a:cxn>
                        <a:cxn ang="0">
                          <a:pos x="176" y="34"/>
                        </a:cxn>
                        <a:cxn ang="0">
                          <a:pos x="161" y="38"/>
                        </a:cxn>
                        <a:cxn ang="0">
                          <a:pos x="145" y="40"/>
                        </a:cxn>
                        <a:cxn ang="0">
                          <a:pos x="129" y="41"/>
                        </a:cxn>
                        <a:cxn ang="0">
                          <a:pos x="113" y="42"/>
                        </a:cxn>
                        <a:cxn ang="0">
                          <a:pos x="98" y="42"/>
                        </a:cxn>
                        <a:cxn ang="0">
                          <a:pos x="84" y="41"/>
                        </a:cxn>
                        <a:cxn ang="0">
                          <a:pos x="69" y="39"/>
                        </a:cxn>
                        <a:cxn ang="0">
                          <a:pos x="53" y="37"/>
                        </a:cxn>
                        <a:cxn ang="0">
                          <a:pos x="39" y="34"/>
                        </a:cxn>
                        <a:cxn ang="0">
                          <a:pos x="24" y="28"/>
                        </a:cxn>
                        <a:cxn ang="0">
                          <a:pos x="13" y="22"/>
                        </a:cxn>
                        <a:cxn ang="0">
                          <a:pos x="0" y="15"/>
                        </a:cxn>
                      </a:cxnLst>
                      <a:rect l="0" t="0" r="r" b="b"/>
                      <a:pathLst>
                        <a:path w="387" h="42">
                          <a:moveTo>
                            <a:pt x="387" y="2"/>
                          </a:moveTo>
                          <a:lnTo>
                            <a:pt x="376" y="2"/>
                          </a:lnTo>
                          <a:lnTo>
                            <a:pt x="362" y="0"/>
                          </a:lnTo>
                          <a:lnTo>
                            <a:pt x="344" y="0"/>
                          </a:lnTo>
                          <a:lnTo>
                            <a:pt x="328" y="1"/>
                          </a:lnTo>
                          <a:lnTo>
                            <a:pt x="309" y="3"/>
                          </a:lnTo>
                          <a:lnTo>
                            <a:pt x="289" y="6"/>
                          </a:lnTo>
                          <a:lnTo>
                            <a:pt x="271" y="10"/>
                          </a:lnTo>
                          <a:lnTo>
                            <a:pt x="255" y="13"/>
                          </a:lnTo>
                          <a:lnTo>
                            <a:pt x="238" y="16"/>
                          </a:lnTo>
                          <a:lnTo>
                            <a:pt x="220" y="21"/>
                          </a:lnTo>
                          <a:lnTo>
                            <a:pt x="207" y="25"/>
                          </a:lnTo>
                          <a:lnTo>
                            <a:pt x="192" y="30"/>
                          </a:lnTo>
                          <a:lnTo>
                            <a:pt x="176" y="34"/>
                          </a:lnTo>
                          <a:lnTo>
                            <a:pt x="161" y="38"/>
                          </a:lnTo>
                          <a:lnTo>
                            <a:pt x="145" y="40"/>
                          </a:lnTo>
                          <a:lnTo>
                            <a:pt x="129" y="41"/>
                          </a:lnTo>
                          <a:lnTo>
                            <a:pt x="113" y="42"/>
                          </a:lnTo>
                          <a:lnTo>
                            <a:pt x="98" y="42"/>
                          </a:lnTo>
                          <a:lnTo>
                            <a:pt x="84" y="41"/>
                          </a:lnTo>
                          <a:lnTo>
                            <a:pt x="69" y="39"/>
                          </a:lnTo>
                          <a:lnTo>
                            <a:pt x="53" y="37"/>
                          </a:lnTo>
                          <a:lnTo>
                            <a:pt x="39" y="34"/>
                          </a:lnTo>
                          <a:lnTo>
                            <a:pt x="24" y="28"/>
                          </a:lnTo>
                          <a:lnTo>
                            <a:pt x="13" y="22"/>
                          </a:lnTo>
                          <a:lnTo>
                            <a:pt x="0" y="15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91" name="Freeform 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86" y="1921"/>
                      <a:ext cx="187" cy="23"/>
                    </a:xfrm>
                    <a:custGeom>
                      <a:avLst/>
                      <a:gdLst/>
                      <a:ahLst/>
                      <a:cxnLst>
                        <a:cxn ang="0">
                          <a:pos x="446" y="68"/>
                        </a:cxn>
                        <a:cxn ang="0">
                          <a:pos x="427" y="63"/>
                        </a:cxn>
                        <a:cxn ang="0">
                          <a:pos x="405" y="54"/>
                        </a:cxn>
                        <a:cxn ang="0">
                          <a:pos x="380" y="46"/>
                        </a:cxn>
                        <a:cxn ang="0">
                          <a:pos x="352" y="36"/>
                        </a:cxn>
                        <a:cxn ang="0">
                          <a:pos x="328" y="30"/>
                        </a:cxn>
                        <a:cxn ang="0">
                          <a:pos x="300" y="23"/>
                        </a:cxn>
                        <a:cxn ang="0">
                          <a:pos x="268" y="15"/>
                        </a:cxn>
                        <a:cxn ang="0">
                          <a:pos x="243" y="9"/>
                        </a:cxn>
                        <a:cxn ang="0">
                          <a:pos x="212" y="4"/>
                        </a:cxn>
                        <a:cxn ang="0">
                          <a:pos x="188" y="0"/>
                        </a:cxn>
                        <a:cxn ang="0">
                          <a:pos x="165" y="0"/>
                        </a:cxn>
                        <a:cxn ang="0">
                          <a:pos x="150" y="0"/>
                        </a:cxn>
                        <a:cxn ang="0">
                          <a:pos x="134" y="2"/>
                        </a:cxn>
                        <a:cxn ang="0">
                          <a:pos x="119" y="5"/>
                        </a:cxn>
                        <a:cxn ang="0">
                          <a:pos x="102" y="9"/>
                        </a:cxn>
                        <a:cxn ang="0">
                          <a:pos x="85" y="14"/>
                        </a:cxn>
                        <a:cxn ang="0">
                          <a:pos x="70" y="19"/>
                        </a:cxn>
                        <a:cxn ang="0">
                          <a:pos x="56" y="24"/>
                        </a:cxn>
                        <a:cxn ang="0">
                          <a:pos x="36" y="30"/>
                        </a:cxn>
                        <a:cxn ang="0">
                          <a:pos x="20" y="33"/>
                        </a:cxn>
                        <a:cxn ang="0">
                          <a:pos x="0" y="37"/>
                        </a:cxn>
                      </a:cxnLst>
                      <a:rect l="0" t="0" r="r" b="b"/>
                      <a:pathLst>
                        <a:path w="446" h="68">
                          <a:moveTo>
                            <a:pt x="446" y="68"/>
                          </a:moveTo>
                          <a:lnTo>
                            <a:pt x="427" y="63"/>
                          </a:lnTo>
                          <a:lnTo>
                            <a:pt x="405" y="54"/>
                          </a:lnTo>
                          <a:lnTo>
                            <a:pt x="380" y="46"/>
                          </a:lnTo>
                          <a:lnTo>
                            <a:pt x="352" y="36"/>
                          </a:lnTo>
                          <a:lnTo>
                            <a:pt x="328" y="30"/>
                          </a:lnTo>
                          <a:lnTo>
                            <a:pt x="300" y="23"/>
                          </a:lnTo>
                          <a:lnTo>
                            <a:pt x="268" y="15"/>
                          </a:lnTo>
                          <a:lnTo>
                            <a:pt x="243" y="9"/>
                          </a:lnTo>
                          <a:lnTo>
                            <a:pt x="212" y="4"/>
                          </a:lnTo>
                          <a:lnTo>
                            <a:pt x="188" y="0"/>
                          </a:lnTo>
                          <a:lnTo>
                            <a:pt x="165" y="0"/>
                          </a:lnTo>
                          <a:lnTo>
                            <a:pt x="150" y="0"/>
                          </a:lnTo>
                          <a:lnTo>
                            <a:pt x="134" y="2"/>
                          </a:lnTo>
                          <a:lnTo>
                            <a:pt x="119" y="5"/>
                          </a:lnTo>
                          <a:lnTo>
                            <a:pt x="102" y="9"/>
                          </a:lnTo>
                          <a:lnTo>
                            <a:pt x="85" y="14"/>
                          </a:lnTo>
                          <a:lnTo>
                            <a:pt x="70" y="19"/>
                          </a:lnTo>
                          <a:lnTo>
                            <a:pt x="56" y="24"/>
                          </a:lnTo>
                          <a:lnTo>
                            <a:pt x="36" y="30"/>
                          </a:lnTo>
                          <a:lnTo>
                            <a:pt x="20" y="33"/>
                          </a:lnTo>
                          <a:lnTo>
                            <a:pt x="0" y="37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92" name="Freeform 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35" y="1909"/>
                      <a:ext cx="167" cy="20"/>
                    </a:xfrm>
                    <a:custGeom>
                      <a:avLst/>
                      <a:gdLst/>
                      <a:ahLst/>
                      <a:cxnLst>
                        <a:cxn ang="0">
                          <a:pos x="421" y="14"/>
                        </a:cxn>
                        <a:cxn ang="0">
                          <a:pos x="382" y="9"/>
                        </a:cxn>
                        <a:cxn ang="0">
                          <a:pos x="348" y="2"/>
                        </a:cxn>
                        <a:cxn ang="0">
                          <a:pos x="314" y="0"/>
                        </a:cxn>
                        <a:cxn ang="0">
                          <a:pos x="287" y="0"/>
                        </a:cxn>
                        <a:cxn ang="0">
                          <a:pos x="261" y="2"/>
                        </a:cxn>
                        <a:cxn ang="0">
                          <a:pos x="236" y="10"/>
                        </a:cxn>
                        <a:cxn ang="0">
                          <a:pos x="220" y="13"/>
                        </a:cxn>
                        <a:cxn ang="0">
                          <a:pos x="202" y="20"/>
                        </a:cxn>
                        <a:cxn ang="0">
                          <a:pos x="190" y="24"/>
                        </a:cxn>
                        <a:cxn ang="0">
                          <a:pos x="171" y="31"/>
                        </a:cxn>
                        <a:cxn ang="0">
                          <a:pos x="157" y="36"/>
                        </a:cxn>
                        <a:cxn ang="0">
                          <a:pos x="141" y="40"/>
                        </a:cxn>
                        <a:cxn ang="0">
                          <a:pos x="122" y="44"/>
                        </a:cxn>
                        <a:cxn ang="0">
                          <a:pos x="107" y="47"/>
                        </a:cxn>
                        <a:cxn ang="0">
                          <a:pos x="91" y="48"/>
                        </a:cxn>
                        <a:cxn ang="0">
                          <a:pos x="75" y="49"/>
                        </a:cxn>
                        <a:cxn ang="0">
                          <a:pos x="59" y="50"/>
                        </a:cxn>
                        <a:cxn ang="0">
                          <a:pos x="45" y="50"/>
                        </a:cxn>
                        <a:cxn ang="0">
                          <a:pos x="29" y="49"/>
                        </a:cxn>
                        <a:cxn ang="0">
                          <a:pos x="13" y="47"/>
                        </a:cxn>
                        <a:cxn ang="0">
                          <a:pos x="0" y="44"/>
                        </a:cxn>
                      </a:cxnLst>
                      <a:rect l="0" t="0" r="r" b="b"/>
                      <a:pathLst>
                        <a:path w="421" h="50">
                          <a:moveTo>
                            <a:pt x="421" y="14"/>
                          </a:moveTo>
                          <a:lnTo>
                            <a:pt x="382" y="9"/>
                          </a:lnTo>
                          <a:lnTo>
                            <a:pt x="348" y="2"/>
                          </a:lnTo>
                          <a:lnTo>
                            <a:pt x="314" y="0"/>
                          </a:lnTo>
                          <a:lnTo>
                            <a:pt x="287" y="0"/>
                          </a:lnTo>
                          <a:lnTo>
                            <a:pt x="261" y="2"/>
                          </a:lnTo>
                          <a:lnTo>
                            <a:pt x="236" y="10"/>
                          </a:lnTo>
                          <a:lnTo>
                            <a:pt x="220" y="13"/>
                          </a:lnTo>
                          <a:lnTo>
                            <a:pt x="202" y="20"/>
                          </a:lnTo>
                          <a:lnTo>
                            <a:pt x="190" y="24"/>
                          </a:lnTo>
                          <a:lnTo>
                            <a:pt x="171" y="31"/>
                          </a:lnTo>
                          <a:lnTo>
                            <a:pt x="157" y="36"/>
                          </a:lnTo>
                          <a:lnTo>
                            <a:pt x="141" y="40"/>
                          </a:lnTo>
                          <a:lnTo>
                            <a:pt x="122" y="44"/>
                          </a:lnTo>
                          <a:lnTo>
                            <a:pt x="107" y="47"/>
                          </a:lnTo>
                          <a:lnTo>
                            <a:pt x="91" y="48"/>
                          </a:lnTo>
                          <a:lnTo>
                            <a:pt x="75" y="49"/>
                          </a:lnTo>
                          <a:lnTo>
                            <a:pt x="59" y="50"/>
                          </a:lnTo>
                          <a:lnTo>
                            <a:pt x="45" y="50"/>
                          </a:lnTo>
                          <a:lnTo>
                            <a:pt x="29" y="49"/>
                          </a:lnTo>
                          <a:lnTo>
                            <a:pt x="13" y="47"/>
                          </a:lnTo>
                          <a:lnTo>
                            <a:pt x="0" y="44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93" name="Freeform 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71" y="1912"/>
                      <a:ext cx="61" cy="20"/>
                    </a:xfrm>
                    <a:custGeom>
                      <a:avLst/>
                      <a:gdLst/>
                      <a:ahLst/>
                      <a:cxnLst>
                        <a:cxn ang="0">
                          <a:pos x="140" y="0"/>
                        </a:cxn>
                        <a:cxn ang="0">
                          <a:pos x="125" y="4"/>
                        </a:cxn>
                        <a:cxn ang="0">
                          <a:pos x="109" y="8"/>
                        </a:cxn>
                        <a:cxn ang="0">
                          <a:pos x="94" y="14"/>
                        </a:cxn>
                        <a:cxn ang="0">
                          <a:pos x="81" y="20"/>
                        </a:cxn>
                        <a:cxn ang="0">
                          <a:pos x="69" y="25"/>
                        </a:cxn>
                        <a:cxn ang="0">
                          <a:pos x="51" y="32"/>
                        </a:cxn>
                        <a:cxn ang="0">
                          <a:pos x="37" y="36"/>
                        </a:cxn>
                        <a:cxn ang="0">
                          <a:pos x="17" y="40"/>
                        </a:cxn>
                        <a:cxn ang="0">
                          <a:pos x="0" y="41"/>
                        </a:cxn>
                      </a:cxnLst>
                      <a:rect l="0" t="0" r="r" b="b"/>
                      <a:pathLst>
                        <a:path w="140" h="41">
                          <a:moveTo>
                            <a:pt x="140" y="0"/>
                          </a:moveTo>
                          <a:lnTo>
                            <a:pt x="125" y="4"/>
                          </a:lnTo>
                          <a:lnTo>
                            <a:pt x="109" y="8"/>
                          </a:lnTo>
                          <a:lnTo>
                            <a:pt x="94" y="14"/>
                          </a:lnTo>
                          <a:lnTo>
                            <a:pt x="81" y="20"/>
                          </a:lnTo>
                          <a:lnTo>
                            <a:pt x="69" y="25"/>
                          </a:lnTo>
                          <a:lnTo>
                            <a:pt x="51" y="32"/>
                          </a:lnTo>
                          <a:lnTo>
                            <a:pt x="37" y="36"/>
                          </a:lnTo>
                          <a:lnTo>
                            <a:pt x="17" y="40"/>
                          </a:lnTo>
                          <a:lnTo>
                            <a:pt x="0" y="41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94" name="Freeform 5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06" y="1926"/>
                      <a:ext cx="182" cy="29"/>
                    </a:xfrm>
                    <a:custGeom>
                      <a:avLst/>
                      <a:gdLst/>
                      <a:ahLst/>
                      <a:cxnLst>
                        <a:cxn ang="0">
                          <a:pos x="469" y="2"/>
                        </a:cxn>
                        <a:cxn ang="0">
                          <a:pos x="444" y="0"/>
                        </a:cxn>
                        <a:cxn ang="0">
                          <a:pos x="415" y="3"/>
                        </a:cxn>
                        <a:cxn ang="0">
                          <a:pos x="390" y="7"/>
                        </a:cxn>
                        <a:cxn ang="0">
                          <a:pos x="363" y="15"/>
                        </a:cxn>
                        <a:cxn ang="0">
                          <a:pos x="346" y="21"/>
                        </a:cxn>
                        <a:cxn ang="0">
                          <a:pos x="330" y="28"/>
                        </a:cxn>
                        <a:cxn ang="0">
                          <a:pos x="313" y="34"/>
                        </a:cxn>
                        <a:cxn ang="0">
                          <a:pos x="299" y="41"/>
                        </a:cxn>
                        <a:cxn ang="0">
                          <a:pos x="282" y="48"/>
                        </a:cxn>
                        <a:cxn ang="0">
                          <a:pos x="267" y="54"/>
                        </a:cxn>
                        <a:cxn ang="0">
                          <a:pos x="254" y="59"/>
                        </a:cxn>
                        <a:cxn ang="0">
                          <a:pos x="238" y="63"/>
                        </a:cxn>
                        <a:cxn ang="0">
                          <a:pos x="224" y="66"/>
                        </a:cxn>
                        <a:cxn ang="0">
                          <a:pos x="209" y="68"/>
                        </a:cxn>
                        <a:cxn ang="0">
                          <a:pos x="194" y="69"/>
                        </a:cxn>
                        <a:cxn ang="0">
                          <a:pos x="178" y="71"/>
                        </a:cxn>
                        <a:cxn ang="0">
                          <a:pos x="162" y="72"/>
                        </a:cxn>
                        <a:cxn ang="0">
                          <a:pos x="147" y="72"/>
                        </a:cxn>
                        <a:cxn ang="0">
                          <a:pos x="134" y="72"/>
                        </a:cxn>
                        <a:cxn ang="0">
                          <a:pos x="116" y="71"/>
                        </a:cxn>
                        <a:cxn ang="0">
                          <a:pos x="98" y="68"/>
                        </a:cxn>
                        <a:cxn ang="0">
                          <a:pos x="79" y="64"/>
                        </a:cxn>
                        <a:cxn ang="0">
                          <a:pos x="61" y="59"/>
                        </a:cxn>
                        <a:cxn ang="0">
                          <a:pos x="47" y="54"/>
                        </a:cxn>
                        <a:cxn ang="0">
                          <a:pos x="35" y="48"/>
                        </a:cxn>
                        <a:cxn ang="0">
                          <a:pos x="22" y="41"/>
                        </a:cxn>
                        <a:cxn ang="0">
                          <a:pos x="10" y="34"/>
                        </a:cxn>
                        <a:cxn ang="0">
                          <a:pos x="0" y="25"/>
                        </a:cxn>
                      </a:cxnLst>
                      <a:rect l="0" t="0" r="r" b="b"/>
                      <a:pathLst>
                        <a:path w="469" h="72">
                          <a:moveTo>
                            <a:pt x="469" y="2"/>
                          </a:moveTo>
                          <a:lnTo>
                            <a:pt x="444" y="0"/>
                          </a:lnTo>
                          <a:lnTo>
                            <a:pt x="415" y="3"/>
                          </a:lnTo>
                          <a:lnTo>
                            <a:pt x="390" y="7"/>
                          </a:lnTo>
                          <a:lnTo>
                            <a:pt x="363" y="15"/>
                          </a:lnTo>
                          <a:lnTo>
                            <a:pt x="346" y="21"/>
                          </a:lnTo>
                          <a:lnTo>
                            <a:pt x="330" y="28"/>
                          </a:lnTo>
                          <a:lnTo>
                            <a:pt x="313" y="34"/>
                          </a:lnTo>
                          <a:lnTo>
                            <a:pt x="299" y="41"/>
                          </a:lnTo>
                          <a:lnTo>
                            <a:pt x="282" y="48"/>
                          </a:lnTo>
                          <a:lnTo>
                            <a:pt x="267" y="54"/>
                          </a:lnTo>
                          <a:lnTo>
                            <a:pt x="254" y="59"/>
                          </a:lnTo>
                          <a:lnTo>
                            <a:pt x="238" y="63"/>
                          </a:lnTo>
                          <a:lnTo>
                            <a:pt x="224" y="66"/>
                          </a:lnTo>
                          <a:lnTo>
                            <a:pt x="209" y="68"/>
                          </a:lnTo>
                          <a:lnTo>
                            <a:pt x="194" y="69"/>
                          </a:lnTo>
                          <a:lnTo>
                            <a:pt x="178" y="71"/>
                          </a:lnTo>
                          <a:lnTo>
                            <a:pt x="162" y="72"/>
                          </a:lnTo>
                          <a:lnTo>
                            <a:pt x="147" y="72"/>
                          </a:lnTo>
                          <a:lnTo>
                            <a:pt x="134" y="72"/>
                          </a:lnTo>
                          <a:lnTo>
                            <a:pt x="116" y="71"/>
                          </a:lnTo>
                          <a:lnTo>
                            <a:pt x="98" y="68"/>
                          </a:lnTo>
                          <a:lnTo>
                            <a:pt x="79" y="64"/>
                          </a:lnTo>
                          <a:lnTo>
                            <a:pt x="61" y="59"/>
                          </a:lnTo>
                          <a:lnTo>
                            <a:pt x="47" y="54"/>
                          </a:lnTo>
                          <a:lnTo>
                            <a:pt x="35" y="48"/>
                          </a:lnTo>
                          <a:lnTo>
                            <a:pt x="22" y="41"/>
                          </a:lnTo>
                          <a:lnTo>
                            <a:pt x="10" y="34"/>
                          </a:lnTo>
                          <a:lnTo>
                            <a:pt x="0" y="25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95" name="Freeform 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59" y="1926"/>
                      <a:ext cx="172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432" y="9"/>
                        </a:cxn>
                        <a:cxn ang="0">
                          <a:pos x="411" y="5"/>
                        </a:cxn>
                        <a:cxn ang="0">
                          <a:pos x="385" y="1"/>
                        </a:cxn>
                        <a:cxn ang="0">
                          <a:pos x="360" y="0"/>
                        </a:cxn>
                        <a:cxn ang="0">
                          <a:pos x="334" y="0"/>
                        </a:cxn>
                        <a:cxn ang="0">
                          <a:pos x="308" y="1"/>
                        </a:cxn>
                        <a:cxn ang="0">
                          <a:pos x="285" y="2"/>
                        </a:cxn>
                        <a:cxn ang="0">
                          <a:pos x="265" y="5"/>
                        </a:cxn>
                        <a:cxn ang="0">
                          <a:pos x="244" y="9"/>
                        </a:cxn>
                        <a:cxn ang="0">
                          <a:pos x="224" y="13"/>
                        </a:cxn>
                        <a:cxn ang="0">
                          <a:pos x="207" y="19"/>
                        </a:cxn>
                        <a:cxn ang="0">
                          <a:pos x="192" y="25"/>
                        </a:cxn>
                        <a:cxn ang="0">
                          <a:pos x="177" y="32"/>
                        </a:cxn>
                        <a:cxn ang="0">
                          <a:pos x="164" y="38"/>
                        </a:cxn>
                        <a:cxn ang="0">
                          <a:pos x="146" y="46"/>
                        </a:cxn>
                        <a:cxn ang="0">
                          <a:pos x="130" y="54"/>
                        </a:cxn>
                        <a:cxn ang="0">
                          <a:pos x="116" y="60"/>
                        </a:cxn>
                        <a:cxn ang="0">
                          <a:pos x="102" y="67"/>
                        </a:cxn>
                        <a:cxn ang="0">
                          <a:pos x="87" y="72"/>
                        </a:cxn>
                        <a:cxn ang="0">
                          <a:pos x="75" y="77"/>
                        </a:cxn>
                        <a:cxn ang="0">
                          <a:pos x="61" y="81"/>
                        </a:cxn>
                        <a:cxn ang="0">
                          <a:pos x="45" y="86"/>
                        </a:cxn>
                        <a:cxn ang="0">
                          <a:pos x="31" y="89"/>
                        </a:cxn>
                        <a:cxn ang="0">
                          <a:pos x="14" y="90"/>
                        </a:cxn>
                        <a:cxn ang="0">
                          <a:pos x="0" y="90"/>
                        </a:cxn>
                      </a:cxnLst>
                      <a:rect l="0" t="0" r="r" b="b"/>
                      <a:pathLst>
                        <a:path w="432" h="90">
                          <a:moveTo>
                            <a:pt x="432" y="9"/>
                          </a:moveTo>
                          <a:lnTo>
                            <a:pt x="411" y="5"/>
                          </a:lnTo>
                          <a:lnTo>
                            <a:pt x="385" y="1"/>
                          </a:lnTo>
                          <a:lnTo>
                            <a:pt x="360" y="0"/>
                          </a:lnTo>
                          <a:lnTo>
                            <a:pt x="334" y="0"/>
                          </a:lnTo>
                          <a:lnTo>
                            <a:pt x="308" y="1"/>
                          </a:lnTo>
                          <a:lnTo>
                            <a:pt x="285" y="2"/>
                          </a:lnTo>
                          <a:lnTo>
                            <a:pt x="265" y="5"/>
                          </a:lnTo>
                          <a:lnTo>
                            <a:pt x="244" y="9"/>
                          </a:lnTo>
                          <a:lnTo>
                            <a:pt x="224" y="13"/>
                          </a:lnTo>
                          <a:lnTo>
                            <a:pt x="207" y="19"/>
                          </a:lnTo>
                          <a:lnTo>
                            <a:pt x="192" y="25"/>
                          </a:lnTo>
                          <a:lnTo>
                            <a:pt x="177" y="32"/>
                          </a:lnTo>
                          <a:lnTo>
                            <a:pt x="164" y="38"/>
                          </a:lnTo>
                          <a:lnTo>
                            <a:pt x="146" y="46"/>
                          </a:lnTo>
                          <a:lnTo>
                            <a:pt x="130" y="54"/>
                          </a:lnTo>
                          <a:lnTo>
                            <a:pt x="116" y="60"/>
                          </a:lnTo>
                          <a:lnTo>
                            <a:pt x="102" y="67"/>
                          </a:lnTo>
                          <a:lnTo>
                            <a:pt x="87" y="72"/>
                          </a:lnTo>
                          <a:lnTo>
                            <a:pt x="75" y="77"/>
                          </a:lnTo>
                          <a:lnTo>
                            <a:pt x="61" y="81"/>
                          </a:lnTo>
                          <a:lnTo>
                            <a:pt x="45" y="86"/>
                          </a:lnTo>
                          <a:lnTo>
                            <a:pt x="31" y="89"/>
                          </a:lnTo>
                          <a:lnTo>
                            <a:pt x="14" y="90"/>
                          </a:lnTo>
                          <a:lnTo>
                            <a:pt x="0" y="9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96" name="Freeform 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04" y="1977"/>
                      <a:ext cx="61" cy="23"/>
                    </a:xfrm>
                    <a:custGeom>
                      <a:avLst/>
                      <a:gdLst/>
                      <a:ahLst/>
                      <a:cxnLst>
                        <a:cxn ang="0">
                          <a:pos x="145" y="0"/>
                        </a:cxn>
                        <a:cxn ang="0">
                          <a:pos x="127" y="2"/>
                        </a:cxn>
                        <a:cxn ang="0">
                          <a:pos x="111" y="6"/>
                        </a:cxn>
                        <a:cxn ang="0">
                          <a:pos x="99" y="9"/>
                        </a:cxn>
                        <a:cxn ang="0">
                          <a:pos x="86" y="13"/>
                        </a:cxn>
                        <a:cxn ang="0">
                          <a:pos x="73" y="18"/>
                        </a:cxn>
                        <a:cxn ang="0">
                          <a:pos x="56" y="25"/>
                        </a:cxn>
                        <a:cxn ang="0">
                          <a:pos x="41" y="32"/>
                        </a:cxn>
                        <a:cxn ang="0">
                          <a:pos x="28" y="37"/>
                        </a:cxn>
                        <a:cxn ang="0">
                          <a:pos x="13" y="42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45" h="46">
                          <a:moveTo>
                            <a:pt x="145" y="0"/>
                          </a:moveTo>
                          <a:lnTo>
                            <a:pt x="127" y="2"/>
                          </a:lnTo>
                          <a:lnTo>
                            <a:pt x="111" y="6"/>
                          </a:lnTo>
                          <a:lnTo>
                            <a:pt x="99" y="9"/>
                          </a:lnTo>
                          <a:lnTo>
                            <a:pt x="86" y="13"/>
                          </a:lnTo>
                          <a:lnTo>
                            <a:pt x="73" y="18"/>
                          </a:lnTo>
                          <a:lnTo>
                            <a:pt x="56" y="25"/>
                          </a:lnTo>
                          <a:lnTo>
                            <a:pt x="41" y="32"/>
                          </a:lnTo>
                          <a:lnTo>
                            <a:pt x="28" y="37"/>
                          </a:lnTo>
                          <a:lnTo>
                            <a:pt x="13" y="42"/>
                          </a:lnTo>
                          <a:lnTo>
                            <a:pt x="0" y="46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97" name="Freeform 5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16" y="1839"/>
                      <a:ext cx="218" cy="75"/>
                    </a:xfrm>
                    <a:custGeom>
                      <a:avLst/>
                      <a:gdLst/>
                      <a:ahLst/>
                      <a:cxnLst>
                        <a:cxn ang="0">
                          <a:pos x="475" y="196"/>
                        </a:cxn>
                        <a:cxn ang="0">
                          <a:pos x="455" y="186"/>
                        </a:cxn>
                        <a:cxn ang="0">
                          <a:pos x="432" y="172"/>
                        </a:cxn>
                        <a:cxn ang="0">
                          <a:pos x="414" y="160"/>
                        </a:cxn>
                        <a:cxn ang="0">
                          <a:pos x="396" y="147"/>
                        </a:cxn>
                        <a:cxn ang="0">
                          <a:pos x="378" y="134"/>
                        </a:cxn>
                        <a:cxn ang="0">
                          <a:pos x="362" y="120"/>
                        </a:cxn>
                        <a:cxn ang="0">
                          <a:pos x="350" y="108"/>
                        </a:cxn>
                        <a:cxn ang="0">
                          <a:pos x="339" y="95"/>
                        </a:cxn>
                        <a:cxn ang="0">
                          <a:pos x="324" y="84"/>
                        </a:cxn>
                        <a:cxn ang="0">
                          <a:pos x="307" y="71"/>
                        </a:cxn>
                        <a:cxn ang="0">
                          <a:pos x="292" y="61"/>
                        </a:cxn>
                        <a:cxn ang="0">
                          <a:pos x="276" y="51"/>
                        </a:cxn>
                        <a:cxn ang="0">
                          <a:pos x="262" y="43"/>
                        </a:cxn>
                        <a:cxn ang="0">
                          <a:pos x="244" y="35"/>
                        </a:cxn>
                        <a:cxn ang="0">
                          <a:pos x="228" y="29"/>
                        </a:cxn>
                        <a:cxn ang="0">
                          <a:pos x="213" y="24"/>
                        </a:cxn>
                        <a:cxn ang="0">
                          <a:pos x="197" y="18"/>
                        </a:cxn>
                        <a:cxn ang="0">
                          <a:pos x="177" y="12"/>
                        </a:cxn>
                        <a:cxn ang="0">
                          <a:pos x="160" y="8"/>
                        </a:cxn>
                        <a:cxn ang="0">
                          <a:pos x="141" y="5"/>
                        </a:cxn>
                        <a:cxn ang="0">
                          <a:pos x="121" y="1"/>
                        </a:cxn>
                        <a:cxn ang="0">
                          <a:pos x="100" y="0"/>
                        </a:cxn>
                        <a:cxn ang="0">
                          <a:pos x="85" y="0"/>
                        </a:cxn>
                        <a:cxn ang="0">
                          <a:pos x="68" y="0"/>
                        </a:cxn>
                        <a:cxn ang="0">
                          <a:pos x="53" y="1"/>
                        </a:cxn>
                        <a:cxn ang="0">
                          <a:pos x="34" y="2"/>
                        </a:cxn>
                        <a:cxn ang="0">
                          <a:pos x="17" y="3"/>
                        </a:cxn>
                        <a:cxn ang="0">
                          <a:pos x="0" y="5"/>
                        </a:cxn>
                      </a:cxnLst>
                      <a:rect l="0" t="0" r="r" b="b"/>
                      <a:pathLst>
                        <a:path w="475" h="196">
                          <a:moveTo>
                            <a:pt x="475" y="196"/>
                          </a:moveTo>
                          <a:lnTo>
                            <a:pt x="455" y="186"/>
                          </a:lnTo>
                          <a:lnTo>
                            <a:pt x="432" y="172"/>
                          </a:lnTo>
                          <a:lnTo>
                            <a:pt x="414" y="160"/>
                          </a:lnTo>
                          <a:lnTo>
                            <a:pt x="396" y="147"/>
                          </a:lnTo>
                          <a:lnTo>
                            <a:pt x="378" y="134"/>
                          </a:lnTo>
                          <a:lnTo>
                            <a:pt x="362" y="120"/>
                          </a:lnTo>
                          <a:lnTo>
                            <a:pt x="350" y="108"/>
                          </a:lnTo>
                          <a:lnTo>
                            <a:pt x="339" y="95"/>
                          </a:lnTo>
                          <a:lnTo>
                            <a:pt x="324" y="84"/>
                          </a:lnTo>
                          <a:lnTo>
                            <a:pt x="307" y="71"/>
                          </a:lnTo>
                          <a:lnTo>
                            <a:pt x="292" y="61"/>
                          </a:lnTo>
                          <a:lnTo>
                            <a:pt x="276" y="51"/>
                          </a:lnTo>
                          <a:lnTo>
                            <a:pt x="262" y="43"/>
                          </a:lnTo>
                          <a:lnTo>
                            <a:pt x="244" y="35"/>
                          </a:lnTo>
                          <a:lnTo>
                            <a:pt x="228" y="29"/>
                          </a:lnTo>
                          <a:lnTo>
                            <a:pt x="213" y="24"/>
                          </a:lnTo>
                          <a:lnTo>
                            <a:pt x="197" y="18"/>
                          </a:lnTo>
                          <a:lnTo>
                            <a:pt x="177" y="12"/>
                          </a:lnTo>
                          <a:lnTo>
                            <a:pt x="160" y="8"/>
                          </a:lnTo>
                          <a:lnTo>
                            <a:pt x="141" y="5"/>
                          </a:lnTo>
                          <a:lnTo>
                            <a:pt x="121" y="1"/>
                          </a:lnTo>
                          <a:lnTo>
                            <a:pt x="100" y="0"/>
                          </a:lnTo>
                          <a:lnTo>
                            <a:pt x="85" y="0"/>
                          </a:lnTo>
                          <a:lnTo>
                            <a:pt x="68" y="0"/>
                          </a:lnTo>
                          <a:lnTo>
                            <a:pt x="53" y="1"/>
                          </a:lnTo>
                          <a:lnTo>
                            <a:pt x="34" y="2"/>
                          </a:lnTo>
                          <a:lnTo>
                            <a:pt x="17" y="3"/>
                          </a:lnTo>
                          <a:lnTo>
                            <a:pt x="0" y="5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6998" name="Freeform 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08" y="1835"/>
                      <a:ext cx="182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453" y="264"/>
                        </a:cxn>
                        <a:cxn ang="0">
                          <a:pos x="422" y="254"/>
                        </a:cxn>
                        <a:cxn ang="0">
                          <a:pos x="388" y="236"/>
                        </a:cxn>
                        <a:cxn ang="0">
                          <a:pos x="361" y="223"/>
                        </a:cxn>
                        <a:cxn ang="0">
                          <a:pos x="334" y="207"/>
                        </a:cxn>
                        <a:cxn ang="0">
                          <a:pos x="305" y="190"/>
                        </a:cxn>
                        <a:cxn ang="0">
                          <a:pos x="276" y="170"/>
                        </a:cxn>
                        <a:cxn ang="0">
                          <a:pos x="250" y="153"/>
                        </a:cxn>
                        <a:cxn ang="0">
                          <a:pos x="224" y="135"/>
                        </a:cxn>
                        <a:cxn ang="0">
                          <a:pos x="197" y="112"/>
                        </a:cxn>
                        <a:cxn ang="0">
                          <a:pos x="170" y="83"/>
                        </a:cxn>
                        <a:cxn ang="0">
                          <a:pos x="152" y="70"/>
                        </a:cxn>
                        <a:cxn ang="0">
                          <a:pos x="138" y="57"/>
                        </a:cxn>
                        <a:cxn ang="0">
                          <a:pos x="122" y="46"/>
                        </a:cxn>
                        <a:cxn ang="0">
                          <a:pos x="105" y="36"/>
                        </a:cxn>
                        <a:cxn ang="0">
                          <a:pos x="88" y="28"/>
                        </a:cxn>
                        <a:cxn ang="0">
                          <a:pos x="70" y="20"/>
                        </a:cxn>
                        <a:cxn ang="0">
                          <a:pos x="54" y="14"/>
                        </a:cxn>
                        <a:cxn ang="0">
                          <a:pos x="34" y="8"/>
                        </a:cxn>
                        <a:cxn ang="0">
                          <a:pos x="19" y="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53" h="264">
                          <a:moveTo>
                            <a:pt x="453" y="264"/>
                          </a:moveTo>
                          <a:lnTo>
                            <a:pt x="422" y="254"/>
                          </a:lnTo>
                          <a:lnTo>
                            <a:pt x="388" y="236"/>
                          </a:lnTo>
                          <a:lnTo>
                            <a:pt x="361" y="223"/>
                          </a:lnTo>
                          <a:lnTo>
                            <a:pt x="334" y="207"/>
                          </a:lnTo>
                          <a:lnTo>
                            <a:pt x="305" y="190"/>
                          </a:lnTo>
                          <a:lnTo>
                            <a:pt x="276" y="170"/>
                          </a:lnTo>
                          <a:lnTo>
                            <a:pt x="250" y="153"/>
                          </a:lnTo>
                          <a:lnTo>
                            <a:pt x="224" y="135"/>
                          </a:lnTo>
                          <a:lnTo>
                            <a:pt x="197" y="112"/>
                          </a:lnTo>
                          <a:lnTo>
                            <a:pt x="170" y="83"/>
                          </a:lnTo>
                          <a:lnTo>
                            <a:pt x="152" y="70"/>
                          </a:lnTo>
                          <a:lnTo>
                            <a:pt x="138" y="57"/>
                          </a:lnTo>
                          <a:lnTo>
                            <a:pt x="122" y="46"/>
                          </a:lnTo>
                          <a:lnTo>
                            <a:pt x="105" y="36"/>
                          </a:lnTo>
                          <a:lnTo>
                            <a:pt x="88" y="28"/>
                          </a:lnTo>
                          <a:lnTo>
                            <a:pt x="70" y="20"/>
                          </a:lnTo>
                          <a:lnTo>
                            <a:pt x="54" y="14"/>
                          </a:lnTo>
                          <a:lnTo>
                            <a:pt x="34" y="8"/>
                          </a:lnTo>
                          <a:lnTo>
                            <a:pt x="19" y="4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3386" name="Group 55"/>
                <p:cNvGrpSpPr>
                  <a:grpSpLocks noChangeAspect="1"/>
                </p:cNvGrpSpPr>
                <p:nvPr/>
              </p:nvGrpSpPr>
              <p:grpSpPr bwMode="auto">
                <a:xfrm>
                  <a:off x="1759" y="1754"/>
                  <a:ext cx="201" cy="104"/>
                  <a:chOff x="1759" y="1754"/>
                  <a:chExt cx="201" cy="104"/>
                </a:xfrm>
              </p:grpSpPr>
              <p:sp>
                <p:nvSpPr>
                  <p:cNvPr id="467000" name="Freeform 56"/>
                  <p:cNvSpPr>
                    <a:spLocks noChangeAspect="1"/>
                  </p:cNvSpPr>
                  <p:nvPr/>
                </p:nvSpPr>
                <p:spPr bwMode="auto">
                  <a:xfrm>
                    <a:off x="1605" y="1854"/>
                    <a:ext cx="212" cy="114"/>
                  </a:xfrm>
                  <a:custGeom>
                    <a:avLst/>
                    <a:gdLst/>
                    <a:ahLst/>
                    <a:cxnLst>
                      <a:cxn ang="0">
                        <a:pos x="387" y="167"/>
                      </a:cxn>
                      <a:cxn ang="0">
                        <a:pos x="361" y="159"/>
                      </a:cxn>
                      <a:cxn ang="0">
                        <a:pos x="329" y="145"/>
                      </a:cxn>
                      <a:cxn ang="0">
                        <a:pos x="302" y="129"/>
                      </a:cxn>
                      <a:cxn ang="0">
                        <a:pos x="272" y="115"/>
                      </a:cxn>
                      <a:cxn ang="0">
                        <a:pos x="246" y="101"/>
                      </a:cxn>
                      <a:cxn ang="0">
                        <a:pos x="223" y="86"/>
                      </a:cxn>
                      <a:cxn ang="0">
                        <a:pos x="193" y="68"/>
                      </a:cxn>
                      <a:cxn ang="0">
                        <a:pos x="166" y="51"/>
                      </a:cxn>
                      <a:cxn ang="0">
                        <a:pos x="140" y="32"/>
                      </a:cxn>
                      <a:cxn ang="0">
                        <a:pos x="115" y="13"/>
                      </a:cxn>
                      <a:cxn ang="0">
                        <a:pos x="103" y="3"/>
                      </a:cxn>
                      <a:cxn ang="0">
                        <a:pos x="94" y="0"/>
                      </a:cxn>
                      <a:cxn ang="0">
                        <a:pos x="86" y="8"/>
                      </a:cxn>
                      <a:cxn ang="0">
                        <a:pos x="88" y="20"/>
                      </a:cxn>
                      <a:cxn ang="0">
                        <a:pos x="93" y="31"/>
                      </a:cxn>
                      <a:cxn ang="0">
                        <a:pos x="100" y="44"/>
                      </a:cxn>
                      <a:cxn ang="0">
                        <a:pos x="99" y="53"/>
                      </a:cxn>
                      <a:cxn ang="0">
                        <a:pos x="89" y="53"/>
                      </a:cxn>
                      <a:cxn ang="0">
                        <a:pos x="72" y="48"/>
                      </a:cxn>
                      <a:cxn ang="0">
                        <a:pos x="51" y="42"/>
                      </a:cxn>
                      <a:cxn ang="0">
                        <a:pos x="31" y="39"/>
                      </a:cxn>
                      <a:cxn ang="0">
                        <a:pos x="19" y="43"/>
                      </a:cxn>
                      <a:cxn ang="0">
                        <a:pos x="12" y="55"/>
                      </a:cxn>
                      <a:cxn ang="0">
                        <a:pos x="13" y="69"/>
                      </a:cxn>
                      <a:cxn ang="0">
                        <a:pos x="26" y="82"/>
                      </a:cxn>
                      <a:cxn ang="0">
                        <a:pos x="50" y="90"/>
                      </a:cxn>
                      <a:cxn ang="0">
                        <a:pos x="70" y="95"/>
                      </a:cxn>
                      <a:cxn ang="0">
                        <a:pos x="83" y="101"/>
                      </a:cxn>
                      <a:cxn ang="0">
                        <a:pos x="82" y="112"/>
                      </a:cxn>
                      <a:cxn ang="0">
                        <a:pos x="61" y="121"/>
                      </a:cxn>
                      <a:cxn ang="0">
                        <a:pos x="39" y="130"/>
                      </a:cxn>
                      <a:cxn ang="0">
                        <a:pos x="21" y="136"/>
                      </a:cxn>
                      <a:cxn ang="0">
                        <a:pos x="9" y="145"/>
                      </a:cxn>
                      <a:cxn ang="0">
                        <a:pos x="0" y="158"/>
                      </a:cxn>
                      <a:cxn ang="0">
                        <a:pos x="5" y="166"/>
                      </a:cxn>
                      <a:cxn ang="0">
                        <a:pos x="18" y="169"/>
                      </a:cxn>
                      <a:cxn ang="0">
                        <a:pos x="37" y="167"/>
                      </a:cxn>
                      <a:cxn ang="0">
                        <a:pos x="57" y="165"/>
                      </a:cxn>
                      <a:cxn ang="0">
                        <a:pos x="72" y="170"/>
                      </a:cxn>
                      <a:cxn ang="0">
                        <a:pos x="72" y="184"/>
                      </a:cxn>
                      <a:cxn ang="0">
                        <a:pos x="68" y="197"/>
                      </a:cxn>
                      <a:cxn ang="0">
                        <a:pos x="68" y="206"/>
                      </a:cxn>
                      <a:cxn ang="0">
                        <a:pos x="79" y="207"/>
                      </a:cxn>
                      <a:cxn ang="0">
                        <a:pos x="101" y="200"/>
                      </a:cxn>
                      <a:cxn ang="0">
                        <a:pos x="125" y="189"/>
                      </a:cxn>
                      <a:cxn ang="0">
                        <a:pos x="146" y="180"/>
                      </a:cxn>
                      <a:cxn ang="0">
                        <a:pos x="166" y="174"/>
                      </a:cxn>
                      <a:cxn ang="0">
                        <a:pos x="188" y="171"/>
                      </a:cxn>
                      <a:cxn ang="0">
                        <a:pos x="209" y="172"/>
                      </a:cxn>
                      <a:cxn ang="0">
                        <a:pos x="230" y="174"/>
                      </a:cxn>
                      <a:cxn ang="0">
                        <a:pos x="259" y="178"/>
                      </a:cxn>
                      <a:cxn ang="0">
                        <a:pos x="290" y="184"/>
                      </a:cxn>
                      <a:cxn ang="0">
                        <a:pos x="321" y="189"/>
                      </a:cxn>
                      <a:cxn ang="0">
                        <a:pos x="343" y="195"/>
                      </a:cxn>
                      <a:cxn ang="0">
                        <a:pos x="365" y="200"/>
                      </a:cxn>
                      <a:cxn ang="0">
                        <a:pos x="383" y="200"/>
                      </a:cxn>
                      <a:cxn ang="0">
                        <a:pos x="396" y="193"/>
                      </a:cxn>
                      <a:cxn ang="0">
                        <a:pos x="403" y="181"/>
                      </a:cxn>
                      <a:cxn ang="0">
                        <a:pos x="395" y="171"/>
                      </a:cxn>
                    </a:cxnLst>
                    <a:rect l="0" t="0" r="r" b="b"/>
                    <a:pathLst>
                      <a:path w="403" h="208">
                        <a:moveTo>
                          <a:pt x="395" y="171"/>
                        </a:moveTo>
                        <a:lnTo>
                          <a:pt x="387" y="167"/>
                        </a:lnTo>
                        <a:lnTo>
                          <a:pt x="373" y="163"/>
                        </a:lnTo>
                        <a:lnTo>
                          <a:pt x="361" y="159"/>
                        </a:lnTo>
                        <a:lnTo>
                          <a:pt x="343" y="152"/>
                        </a:lnTo>
                        <a:lnTo>
                          <a:pt x="329" y="145"/>
                        </a:lnTo>
                        <a:lnTo>
                          <a:pt x="317" y="137"/>
                        </a:lnTo>
                        <a:lnTo>
                          <a:pt x="302" y="129"/>
                        </a:lnTo>
                        <a:lnTo>
                          <a:pt x="288" y="122"/>
                        </a:lnTo>
                        <a:lnTo>
                          <a:pt x="272" y="115"/>
                        </a:lnTo>
                        <a:lnTo>
                          <a:pt x="259" y="108"/>
                        </a:lnTo>
                        <a:lnTo>
                          <a:pt x="246" y="101"/>
                        </a:lnTo>
                        <a:lnTo>
                          <a:pt x="234" y="93"/>
                        </a:lnTo>
                        <a:lnTo>
                          <a:pt x="223" y="86"/>
                        </a:lnTo>
                        <a:lnTo>
                          <a:pt x="209" y="77"/>
                        </a:lnTo>
                        <a:lnTo>
                          <a:pt x="193" y="68"/>
                        </a:lnTo>
                        <a:lnTo>
                          <a:pt x="177" y="58"/>
                        </a:lnTo>
                        <a:lnTo>
                          <a:pt x="166" y="51"/>
                        </a:lnTo>
                        <a:lnTo>
                          <a:pt x="152" y="42"/>
                        </a:lnTo>
                        <a:lnTo>
                          <a:pt x="140" y="32"/>
                        </a:lnTo>
                        <a:lnTo>
                          <a:pt x="127" y="22"/>
                        </a:lnTo>
                        <a:lnTo>
                          <a:pt x="115" y="13"/>
                        </a:lnTo>
                        <a:lnTo>
                          <a:pt x="109" y="7"/>
                        </a:lnTo>
                        <a:lnTo>
                          <a:pt x="103" y="3"/>
                        </a:lnTo>
                        <a:lnTo>
                          <a:pt x="100" y="1"/>
                        </a:lnTo>
                        <a:lnTo>
                          <a:pt x="94" y="0"/>
                        </a:lnTo>
                        <a:lnTo>
                          <a:pt x="89" y="3"/>
                        </a:lnTo>
                        <a:lnTo>
                          <a:pt x="86" y="8"/>
                        </a:lnTo>
                        <a:lnTo>
                          <a:pt x="86" y="14"/>
                        </a:lnTo>
                        <a:lnTo>
                          <a:pt x="88" y="20"/>
                        </a:lnTo>
                        <a:lnTo>
                          <a:pt x="90" y="26"/>
                        </a:lnTo>
                        <a:lnTo>
                          <a:pt x="93" y="31"/>
                        </a:lnTo>
                        <a:lnTo>
                          <a:pt x="98" y="38"/>
                        </a:lnTo>
                        <a:lnTo>
                          <a:pt x="100" y="44"/>
                        </a:lnTo>
                        <a:lnTo>
                          <a:pt x="101" y="50"/>
                        </a:lnTo>
                        <a:lnTo>
                          <a:pt x="99" y="53"/>
                        </a:lnTo>
                        <a:lnTo>
                          <a:pt x="94" y="55"/>
                        </a:lnTo>
                        <a:lnTo>
                          <a:pt x="89" y="53"/>
                        </a:lnTo>
                        <a:lnTo>
                          <a:pt x="80" y="51"/>
                        </a:lnTo>
                        <a:lnTo>
                          <a:pt x="72" y="48"/>
                        </a:lnTo>
                        <a:lnTo>
                          <a:pt x="63" y="45"/>
                        </a:lnTo>
                        <a:lnTo>
                          <a:pt x="51" y="42"/>
                        </a:lnTo>
                        <a:lnTo>
                          <a:pt x="40" y="40"/>
                        </a:lnTo>
                        <a:lnTo>
                          <a:pt x="31" y="39"/>
                        </a:lnTo>
                        <a:lnTo>
                          <a:pt x="23" y="40"/>
                        </a:lnTo>
                        <a:lnTo>
                          <a:pt x="19" y="43"/>
                        </a:lnTo>
                        <a:lnTo>
                          <a:pt x="15" y="49"/>
                        </a:lnTo>
                        <a:lnTo>
                          <a:pt x="12" y="55"/>
                        </a:lnTo>
                        <a:lnTo>
                          <a:pt x="11" y="63"/>
                        </a:lnTo>
                        <a:lnTo>
                          <a:pt x="13" y="69"/>
                        </a:lnTo>
                        <a:lnTo>
                          <a:pt x="17" y="75"/>
                        </a:lnTo>
                        <a:lnTo>
                          <a:pt x="26" y="82"/>
                        </a:lnTo>
                        <a:lnTo>
                          <a:pt x="38" y="87"/>
                        </a:lnTo>
                        <a:lnTo>
                          <a:pt x="50" y="90"/>
                        </a:lnTo>
                        <a:lnTo>
                          <a:pt x="60" y="92"/>
                        </a:lnTo>
                        <a:lnTo>
                          <a:pt x="70" y="95"/>
                        </a:lnTo>
                        <a:lnTo>
                          <a:pt x="79" y="99"/>
                        </a:lnTo>
                        <a:lnTo>
                          <a:pt x="83" y="101"/>
                        </a:lnTo>
                        <a:lnTo>
                          <a:pt x="84" y="108"/>
                        </a:lnTo>
                        <a:lnTo>
                          <a:pt x="82" y="112"/>
                        </a:lnTo>
                        <a:lnTo>
                          <a:pt x="74" y="117"/>
                        </a:lnTo>
                        <a:lnTo>
                          <a:pt x="61" y="121"/>
                        </a:lnTo>
                        <a:lnTo>
                          <a:pt x="50" y="125"/>
                        </a:lnTo>
                        <a:lnTo>
                          <a:pt x="39" y="130"/>
                        </a:lnTo>
                        <a:lnTo>
                          <a:pt x="31" y="132"/>
                        </a:lnTo>
                        <a:lnTo>
                          <a:pt x="21" y="136"/>
                        </a:lnTo>
                        <a:lnTo>
                          <a:pt x="13" y="141"/>
                        </a:lnTo>
                        <a:lnTo>
                          <a:pt x="9" y="145"/>
                        </a:lnTo>
                        <a:lnTo>
                          <a:pt x="5" y="151"/>
                        </a:lnTo>
                        <a:lnTo>
                          <a:pt x="0" y="158"/>
                        </a:lnTo>
                        <a:lnTo>
                          <a:pt x="1" y="163"/>
                        </a:lnTo>
                        <a:lnTo>
                          <a:pt x="5" y="166"/>
                        </a:lnTo>
                        <a:lnTo>
                          <a:pt x="11" y="169"/>
                        </a:lnTo>
                        <a:lnTo>
                          <a:pt x="18" y="169"/>
                        </a:lnTo>
                        <a:lnTo>
                          <a:pt x="26" y="169"/>
                        </a:lnTo>
                        <a:lnTo>
                          <a:pt x="37" y="167"/>
                        </a:lnTo>
                        <a:lnTo>
                          <a:pt x="48" y="166"/>
                        </a:lnTo>
                        <a:lnTo>
                          <a:pt x="57" y="165"/>
                        </a:lnTo>
                        <a:lnTo>
                          <a:pt x="68" y="165"/>
                        </a:lnTo>
                        <a:lnTo>
                          <a:pt x="72" y="170"/>
                        </a:lnTo>
                        <a:lnTo>
                          <a:pt x="74" y="176"/>
                        </a:lnTo>
                        <a:lnTo>
                          <a:pt x="72" y="184"/>
                        </a:lnTo>
                        <a:lnTo>
                          <a:pt x="70" y="191"/>
                        </a:lnTo>
                        <a:lnTo>
                          <a:pt x="68" y="197"/>
                        </a:lnTo>
                        <a:lnTo>
                          <a:pt x="65" y="202"/>
                        </a:lnTo>
                        <a:lnTo>
                          <a:pt x="68" y="206"/>
                        </a:lnTo>
                        <a:lnTo>
                          <a:pt x="72" y="208"/>
                        </a:lnTo>
                        <a:lnTo>
                          <a:pt x="79" y="207"/>
                        </a:lnTo>
                        <a:lnTo>
                          <a:pt x="89" y="204"/>
                        </a:lnTo>
                        <a:lnTo>
                          <a:pt x="101" y="200"/>
                        </a:lnTo>
                        <a:lnTo>
                          <a:pt x="113" y="195"/>
                        </a:lnTo>
                        <a:lnTo>
                          <a:pt x="125" y="189"/>
                        </a:lnTo>
                        <a:lnTo>
                          <a:pt x="135" y="184"/>
                        </a:lnTo>
                        <a:lnTo>
                          <a:pt x="146" y="180"/>
                        </a:lnTo>
                        <a:lnTo>
                          <a:pt x="157" y="177"/>
                        </a:lnTo>
                        <a:lnTo>
                          <a:pt x="166" y="174"/>
                        </a:lnTo>
                        <a:lnTo>
                          <a:pt x="177" y="172"/>
                        </a:lnTo>
                        <a:lnTo>
                          <a:pt x="188" y="171"/>
                        </a:lnTo>
                        <a:lnTo>
                          <a:pt x="198" y="171"/>
                        </a:lnTo>
                        <a:lnTo>
                          <a:pt x="209" y="172"/>
                        </a:lnTo>
                        <a:lnTo>
                          <a:pt x="218" y="173"/>
                        </a:lnTo>
                        <a:lnTo>
                          <a:pt x="230" y="174"/>
                        </a:lnTo>
                        <a:lnTo>
                          <a:pt x="245" y="176"/>
                        </a:lnTo>
                        <a:lnTo>
                          <a:pt x="259" y="178"/>
                        </a:lnTo>
                        <a:lnTo>
                          <a:pt x="274" y="181"/>
                        </a:lnTo>
                        <a:lnTo>
                          <a:pt x="290" y="184"/>
                        </a:lnTo>
                        <a:lnTo>
                          <a:pt x="303" y="186"/>
                        </a:lnTo>
                        <a:lnTo>
                          <a:pt x="321" y="189"/>
                        </a:lnTo>
                        <a:lnTo>
                          <a:pt x="333" y="193"/>
                        </a:lnTo>
                        <a:lnTo>
                          <a:pt x="343" y="195"/>
                        </a:lnTo>
                        <a:lnTo>
                          <a:pt x="353" y="198"/>
                        </a:lnTo>
                        <a:lnTo>
                          <a:pt x="365" y="200"/>
                        </a:lnTo>
                        <a:lnTo>
                          <a:pt x="373" y="201"/>
                        </a:lnTo>
                        <a:lnTo>
                          <a:pt x="383" y="200"/>
                        </a:lnTo>
                        <a:lnTo>
                          <a:pt x="391" y="198"/>
                        </a:lnTo>
                        <a:lnTo>
                          <a:pt x="396" y="193"/>
                        </a:lnTo>
                        <a:lnTo>
                          <a:pt x="402" y="187"/>
                        </a:lnTo>
                        <a:lnTo>
                          <a:pt x="403" y="181"/>
                        </a:lnTo>
                        <a:lnTo>
                          <a:pt x="401" y="176"/>
                        </a:lnTo>
                        <a:lnTo>
                          <a:pt x="395" y="171"/>
                        </a:lnTo>
                        <a:close/>
                      </a:path>
                    </a:pathLst>
                  </a:custGeom>
                  <a:solidFill>
                    <a:srgbClr val="E00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67001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1622" y="1921"/>
                    <a:ext cx="116" cy="26"/>
                  </a:xfrm>
                  <a:custGeom>
                    <a:avLst/>
                    <a:gdLst/>
                    <a:ahLst/>
                    <a:cxnLst>
                      <a:cxn ang="0">
                        <a:pos x="220" y="48"/>
                      </a:cxn>
                      <a:cxn ang="0">
                        <a:pos x="215" y="43"/>
                      </a:cxn>
                      <a:cxn ang="0">
                        <a:pos x="209" y="39"/>
                      </a:cxn>
                      <a:cxn ang="0">
                        <a:pos x="199" y="34"/>
                      </a:cxn>
                      <a:cxn ang="0">
                        <a:pos x="190" y="29"/>
                      </a:cxn>
                      <a:cxn ang="0">
                        <a:pos x="178" y="25"/>
                      </a:cxn>
                      <a:cxn ang="0">
                        <a:pos x="166" y="22"/>
                      </a:cxn>
                      <a:cxn ang="0">
                        <a:pos x="153" y="19"/>
                      </a:cxn>
                      <a:cxn ang="0">
                        <a:pos x="138" y="17"/>
                      </a:cxn>
                      <a:cxn ang="0">
                        <a:pos x="123" y="18"/>
                      </a:cxn>
                      <a:cxn ang="0">
                        <a:pos x="109" y="18"/>
                      </a:cxn>
                      <a:cxn ang="0">
                        <a:pos x="95" y="17"/>
                      </a:cxn>
                      <a:cxn ang="0">
                        <a:pos x="83" y="15"/>
                      </a:cxn>
                      <a:cxn ang="0">
                        <a:pos x="75" y="13"/>
                      </a:cxn>
                      <a:cxn ang="0">
                        <a:pos x="64" y="9"/>
                      </a:cxn>
                      <a:cxn ang="0">
                        <a:pos x="56" y="4"/>
                      </a:cxn>
                      <a:cxn ang="0">
                        <a:pos x="46" y="0"/>
                      </a:cxn>
                      <a:cxn ang="0">
                        <a:pos x="34" y="1"/>
                      </a:cxn>
                      <a:cxn ang="0">
                        <a:pos x="27" y="4"/>
                      </a:cxn>
                      <a:cxn ang="0">
                        <a:pos x="18" y="9"/>
                      </a:cxn>
                      <a:cxn ang="0">
                        <a:pos x="9" y="16"/>
                      </a:cxn>
                      <a:cxn ang="0">
                        <a:pos x="2" y="22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10" y="33"/>
                      </a:cxn>
                      <a:cxn ang="0">
                        <a:pos x="19" y="32"/>
                      </a:cxn>
                      <a:cxn ang="0">
                        <a:pos x="29" y="30"/>
                      </a:cxn>
                      <a:cxn ang="0">
                        <a:pos x="36" y="31"/>
                      </a:cxn>
                      <a:cxn ang="0">
                        <a:pos x="38" y="33"/>
                      </a:cxn>
                      <a:cxn ang="0">
                        <a:pos x="39" y="39"/>
                      </a:cxn>
                      <a:cxn ang="0">
                        <a:pos x="38" y="45"/>
                      </a:cxn>
                      <a:cxn ang="0">
                        <a:pos x="36" y="50"/>
                      </a:cxn>
                      <a:cxn ang="0">
                        <a:pos x="36" y="55"/>
                      </a:cxn>
                      <a:cxn ang="0">
                        <a:pos x="39" y="58"/>
                      </a:cxn>
                      <a:cxn ang="0">
                        <a:pos x="44" y="57"/>
                      </a:cxn>
                      <a:cxn ang="0">
                        <a:pos x="52" y="52"/>
                      </a:cxn>
                      <a:cxn ang="0">
                        <a:pos x="59" y="49"/>
                      </a:cxn>
                      <a:cxn ang="0">
                        <a:pos x="69" y="46"/>
                      </a:cxn>
                      <a:cxn ang="0">
                        <a:pos x="80" y="44"/>
                      </a:cxn>
                      <a:cxn ang="0">
                        <a:pos x="90" y="41"/>
                      </a:cxn>
                      <a:cxn ang="0">
                        <a:pos x="102" y="39"/>
                      </a:cxn>
                      <a:cxn ang="0">
                        <a:pos x="115" y="37"/>
                      </a:cxn>
                      <a:cxn ang="0">
                        <a:pos x="126" y="37"/>
                      </a:cxn>
                      <a:cxn ang="0">
                        <a:pos x="139" y="38"/>
                      </a:cxn>
                      <a:cxn ang="0">
                        <a:pos x="153" y="39"/>
                      </a:cxn>
                      <a:cxn ang="0">
                        <a:pos x="167" y="42"/>
                      </a:cxn>
                      <a:cxn ang="0">
                        <a:pos x="179" y="44"/>
                      </a:cxn>
                      <a:cxn ang="0">
                        <a:pos x="192" y="46"/>
                      </a:cxn>
                      <a:cxn ang="0">
                        <a:pos x="206" y="50"/>
                      </a:cxn>
                      <a:cxn ang="0">
                        <a:pos x="216" y="51"/>
                      </a:cxn>
                      <a:cxn ang="0">
                        <a:pos x="220" y="48"/>
                      </a:cxn>
                    </a:cxnLst>
                    <a:rect l="0" t="0" r="r" b="b"/>
                    <a:pathLst>
                      <a:path w="220" h="58">
                        <a:moveTo>
                          <a:pt x="220" y="48"/>
                        </a:moveTo>
                        <a:lnTo>
                          <a:pt x="215" y="43"/>
                        </a:lnTo>
                        <a:lnTo>
                          <a:pt x="209" y="39"/>
                        </a:lnTo>
                        <a:lnTo>
                          <a:pt x="199" y="34"/>
                        </a:lnTo>
                        <a:lnTo>
                          <a:pt x="190" y="29"/>
                        </a:lnTo>
                        <a:lnTo>
                          <a:pt x="178" y="25"/>
                        </a:lnTo>
                        <a:lnTo>
                          <a:pt x="166" y="22"/>
                        </a:lnTo>
                        <a:lnTo>
                          <a:pt x="153" y="19"/>
                        </a:lnTo>
                        <a:lnTo>
                          <a:pt x="138" y="17"/>
                        </a:lnTo>
                        <a:lnTo>
                          <a:pt x="123" y="18"/>
                        </a:lnTo>
                        <a:lnTo>
                          <a:pt x="109" y="18"/>
                        </a:lnTo>
                        <a:lnTo>
                          <a:pt x="95" y="17"/>
                        </a:lnTo>
                        <a:lnTo>
                          <a:pt x="83" y="15"/>
                        </a:lnTo>
                        <a:lnTo>
                          <a:pt x="75" y="13"/>
                        </a:lnTo>
                        <a:lnTo>
                          <a:pt x="64" y="9"/>
                        </a:lnTo>
                        <a:lnTo>
                          <a:pt x="56" y="4"/>
                        </a:lnTo>
                        <a:lnTo>
                          <a:pt x="46" y="0"/>
                        </a:lnTo>
                        <a:lnTo>
                          <a:pt x="34" y="1"/>
                        </a:lnTo>
                        <a:lnTo>
                          <a:pt x="27" y="4"/>
                        </a:lnTo>
                        <a:lnTo>
                          <a:pt x="18" y="9"/>
                        </a:lnTo>
                        <a:lnTo>
                          <a:pt x="9" y="16"/>
                        </a:lnTo>
                        <a:lnTo>
                          <a:pt x="2" y="22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10" y="33"/>
                        </a:lnTo>
                        <a:lnTo>
                          <a:pt x="19" y="32"/>
                        </a:lnTo>
                        <a:lnTo>
                          <a:pt x="29" y="30"/>
                        </a:lnTo>
                        <a:lnTo>
                          <a:pt x="36" y="31"/>
                        </a:lnTo>
                        <a:lnTo>
                          <a:pt x="38" y="33"/>
                        </a:lnTo>
                        <a:lnTo>
                          <a:pt x="39" y="39"/>
                        </a:lnTo>
                        <a:lnTo>
                          <a:pt x="38" y="45"/>
                        </a:lnTo>
                        <a:lnTo>
                          <a:pt x="36" y="50"/>
                        </a:lnTo>
                        <a:lnTo>
                          <a:pt x="36" y="55"/>
                        </a:lnTo>
                        <a:lnTo>
                          <a:pt x="39" y="58"/>
                        </a:lnTo>
                        <a:lnTo>
                          <a:pt x="44" y="57"/>
                        </a:lnTo>
                        <a:lnTo>
                          <a:pt x="52" y="52"/>
                        </a:lnTo>
                        <a:lnTo>
                          <a:pt x="59" y="49"/>
                        </a:lnTo>
                        <a:lnTo>
                          <a:pt x="69" y="46"/>
                        </a:lnTo>
                        <a:lnTo>
                          <a:pt x="80" y="44"/>
                        </a:lnTo>
                        <a:lnTo>
                          <a:pt x="90" y="41"/>
                        </a:lnTo>
                        <a:lnTo>
                          <a:pt x="102" y="39"/>
                        </a:lnTo>
                        <a:lnTo>
                          <a:pt x="115" y="37"/>
                        </a:lnTo>
                        <a:lnTo>
                          <a:pt x="126" y="37"/>
                        </a:lnTo>
                        <a:lnTo>
                          <a:pt x="139" y="38"/>
                        </a:lnTo>
                        <a:lnTo>
                          <a:pt x="153" y="39"/>
                        </a:lnTo>
                        <a:lnTo>
                          <a:pt x="167" y="42"/>
                        </a:lnTo>
                        <a:lnTo>
                          <a:pt x="179" y="44"/>
                        </a:lnTo>
                        <a:lnTo>
                          <a:pt x="192" y="46"/>
                        </a:lnTo>
                        <a:lnTo>
                          <a:pt x="206" y="50"/>
                        </a:lnTo>
                        <a:lnTo>
                          <a:pt x="216" y="51"/>
                        </a:lnTo>
                        <a:lnTo>
                          <a:pt x="220" y="48"/>
                        </a:lnTo>
                        <a:close/>
                      </a:path>
                    </a:pathLst>
                  </a:custGeom>
                  <a:solidFill>
                    <a:srgbClr val="A00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359" name="Group 58"/>
              <p:cNvGrpSpPr>
                <a:grpSpLocks noChangeAspect="1"/>
              </p:cNvGrpSpPr>
              <p:nvPr/>
            </p:nvGrpSpPr>
            <p:grpSpPr bwMode="auto">
              <a:xfrm>
                <a:off x="240" y="1714"/>
                <a:ext cx="1151" cy="149"/>
                <a:chOff x="240" y="1714"/>
                <a:chExt cx="1151" cy="149"/>
              </a:xfrm>
            </p:grpSpPr>
            <p:sp>
              <p:nvSpPr>
                <p:cNvPr id="467003" name="Freeform 59"/>
                <p:cNvSpPr>
                  <a:spLocks noChangeAspect="1"/>
                </p:cNvSpPr>
                <p:nvPr/>
              </p:nvSpPr>
              <p:spPr bwMode="auto">
                <a:xfrm>
                  <a:off x="239" y="1714"/>
                  <a:ext cx="1153" cy="150"/>
                </a:xfrm>
                <a:custGeom>
                  <a:avLst/>
                  <a:gdLst/>
                  <a:ahLst/>
                  <a:cxnLst>
                    <a:cxn ang="0">
                      <a:pos x="2285" y="41"/>
                    </a:cxn>
                    <a:cxn ang="0">
                      <a:pos x="2260" y="30"/>
                    </a:cxn>
                    <a:cxn ang="0">
                      <a:pos x="2225" y="21"/>
                    </a:cxn>
                    <a:cxn ang="0">
                      <a:pos x="2194" y="14"/>
                    </a:cxn>
                    <a:cxn ang="0">
                      <a:pos x="2162" y="8"/>
                    </a:cxn>
                    <a:cxn ang="0">
                      <a:pos x="2133" y="5"/>
                    </a:cxn>
                    <a:cxn ang="0">
                      <a:pos x="2099" y="2"/>
                    </a:cxn>
                    <a:cxn ang="0">
                      <a:pos x="2052" y="0"/>
                    </a:cxn>
                    <a:cxn ang="0">
                      <a:pos x="2003" y="1"/>
                    </a:cxn>
                    <a:cxn ang="0">
                      <a:pos x="1958" y="2"/>
                    </a:cxn>
                    <a:cxn ang="0">
                      <a:pos x="1910" y="4"/>
                    </a:cxn>
                    <a:cxn ang="0">
                      <a:pos x="1861" y="9"/>
                    </a:cxn>
                    <a:cxn ang="0">
                      <a:pos x="1802" y="19"/>
                    </a:cxn>
                    <a:cxn ang="0">
                      <a:pos x="1749" y="30"/>
                    </a:cxn>
                    <a:cxn ang="0">
                      <a:pos x="1693" y="40"/>
                    </a:cxn>
                    <a:cxn ang="0">
                      <a:pos x="1625" y="52"/>
                    </a:cxn>
                    <a:cxn ang="0">
                      <a:pos x="1543" y="64"/>
                    </a:cxn>
                    <a:cxn ang="0">
                      <a:pos x="1470" y="74"/>
                    </a:cxn>
                    <a:cxn ang="0">
                      <a:pos x="1396" y="82"/>
                    </a:cxn>
                    <a:cxn ang="0">
                      <a:pos x="1324" y="89"/>
                    </a:cxn>
                    <a:cxn ang="0">
                      <a:pos x="124" y="93"/>
                    </a:cxn>
                    <a:cxn ang="0">
                      <a:pos x="100" y="94"/>
                    </a:cxn>
                    <a:cxn ang="0">
                      <a:pos x="72" y="97"/>
                    </a:cxn>
                    <a:cxn ang="0">
                      <a:pos x="48" y="103"/>
                    </a:cxn>
                    <a:cxn ang="0">
                      <a:pos x="28" y="111"/>
                    </a:cxn>
                    <a:cxn ang="0">
                      <a:pos x="12" y="123"/>
                    </a:cxn>
                    <a:cxn ang="0">
                      <a:pos x="2" y="137"/>
                    </a:cxn>
                    <a:cxn ang="0">
                      <a:pos x="0" y="151"/>
                    </a:cxn>
                    <a:cxn ang="0">
                      <a:pos x="2" y="161"/>
                    </a:cxn>
                    <a:cxn ang="0">
                      <a:pos x="13" y="175"/>
                    </a:cxn>
                    <a:cxn ang="0">
                      <a:pos x="29" y="185"/>
                    </a:cxn>
                    <a:cxn ang="0">
                      <a:pos x="45" y="193"/>
                    </a:cxn>
                    <a:cxn ang="0">
                      <a:pos x="71" y="200"/>
                    </a:cxn>
                    <a:cxn ang="0">
                      <a:pos x="98" y="203"/>
                    </a:cxn>
                    <a:cxn ang="0">
                      <a:pos x="124" y="204"/>
                    </a:cxn>
                    <a:cxn ang="0">
                      <a:pos x="1324" y="208"/>
                    </a:cxn>
                    <a:cxn ang="0">
                      <a:pos x="1398" y="214"/>
                    </a:cxn>
                    <a:cxn ang="0">
                      <a:pos x="1480" y="223"/>
                    </a:cxn>
                    <a:cxn ang="0">
                      <a:pos x="1556" y="232"/>
                    </a:cxn>
                    <a:cxn ang="0">
                      <a:pos x="1641" y="245"/>
                    </a:cxn>
                    <a:cxn ang="0">
                      <a:pos x="1720" y="260"/>
                    </a:cxn>
                    <a:cxn ang="0">
                      <a:pos x="1787" y="274"/>
                    </a:cxn>
                    <a:cxn ang="0">
                      <a:pos x="1851" y="285"/>
                    </a:cxn>
                    <a:cxn ang="0">
                      <a:pos x="1918" y="293"/>
                    </a:cxn>
                    <a:cxn ang="0">
                      <a:pos x="1973" y="297"/>
                    </a:cxn>
                    <a:cxn ang="0">
                      <a:pos x="2022" y="298"/>
                    </a:cxn>
                    <a:cxn ang="0">
                      <a:pos x="2073" y="296"/>
                    </a:cxn>
                    <a:cxn ang="0">
                      <a:pos x="2119" y="293"/>
                    </a:cxn>
                    <a:cxn ang="0">
                      <a:pos x="2168" y="286"/>
                    </a:cxn>
                    <a:cxn ang="0">
                      <a:pos x="2215" y="278"/>
                    </a:cxn>
                    <a:cxn ang="0">
                      <a:pos x="2253" y="269"/>
                    </a:cxn>
                    <a:cxn ang="0">
                      <a:pos x="2283" y="257"/>
                    </a:cxn>
                    <a:cxn ang="0">
                      <a:pos x="2298" y="49"/>
                    </a:cxn>
                  </a:cxnLst>
                  <a:rect l="0" t="0" r="r" b="b"/>
                  <a:pathLst>
                    <a:path w="2298" h="298">
                      <a:moveTo>
                        <a:pt x="2298" y="49"/>
                      </a:moveTo>
                      <a:lnTo>
                        <a:pt x="2285" y="41"/>
                      </a:lnTo>
                      <a:lnTo>
                        <a:pt x="2274" y="36"/>
                      </a:lnTo>
                      <a:lnTo>
                        <a:pt x="2260" y="30"/>
                      </a:lnTo>
                      <a:lnTo>
                        <a:pt x="2243" y="26"/>
                      </a:lnTo>
                      <a:lnTo>
                        <a:pt x="2225" y="21"/>
                      </a:lnTo>
                      <a:lnTo>
                        <a:pt x="2211" y="17"/>
                      </a:lnTo>
                      <a:lnTo>
                        <a:pt x="2194" y="14"/>
                      </a:lnTo>
                      <a:lnTo>
                        <a:pt x="2179" y="11"/>
                      </a:lnTo>
                      <a:lnTo>
                        <a:pt x="2162" y="8"/>
                      </a:lnTo>
                      <a:lnTo>
                        <a:pt x="2148" y="6"/>
                      </a:lnTo>
                      <a:lnTo>
                        <a:pt x="2133" y="5"/>
                      </a:lnTo>
                      <a:lnTo>
                        <a:pt x="2118" y="3"/>
                      </a:lnTo>
                      <a:lnTo>
                        <a:pt x="2099" y="2"/>
                      </a:lnTo>
                      <a:lnTo>
                        <a:pt x="2076" y="1"/>
                      </a:lnTo>
                      <a:lnTo>
                        <a:pt x="2052" y="0"/>
                      </a:lnTo>
                      <a:lnTo>
                        <a:pt x="2025" y="0"/>
                      </a:lnTo>
                      <a:lnTo>
                        <a:pt x="2003" y="1"/>
                      </a:lnTo>
                      <a:lnTo>
                        <a:pt x="1981" y="2"/>
                      </a:lnTo>
                      <a:lnTo>
                        <a:pt x="1958" y="2"/>
                      </a:lnTo>
                      <a:lnTo>
                        <a:pt x="1938" y="4"/>
                      </a:lnTo>
                      <a:lnTo>
                        <a:pt x="1910" y="4"/>
                      </a:lnTo>
                      <a:lnTo>
                        <a:pt x="1885" y="6"/>
                      </a:lnTo>
                      <a:lnTo>
                        <a:pt x="1861" y="9"/>
                      </a:lnTo>
                      <a:lnTo>
                        <a:pt x="1833" y="14"/>
                      </a:lnTo>
                      <a:lnTo>
                        <a:pt x="1802" y="19"/>
                      </a:lnTo>
                      <a:lnTo>
                        <a:pt x="1772" y="26"/>
                      </a:lnTo>
                      <a:lnTo>
                        <a:pt x="1749" y="30"/>
                      </a:lnTo>
                      <a:lnTo>
                        <a:pt x="1722" y="35"/>
                      </a:lnTo>
                      <a:lnTo>
                        <a:pt x="1693" y="40"/>
                      </a:lnTo>
                      <a:lnTo>
                        <a:pt x="1661" y="45"/>
                      </a:lnTo>
                      <a:lnTo>
                        <a:pt x="1625" y="52"/>
                      </a:lnTo>
                      <a:lnTo>
                        <a:pt x="1580" y="59"/>
                      </a:lnTo>
                      <a:lnTo>
                        <a:pt x="1543" y="64"/>
                      </a:lnTo>
                      <a:lnTo>
                        <a:pt x="1507" y="68"/>
                      </a:lnTo>
                      <a:lnTo>
                        <a:pt x="1470" y="74"/>
                      </a:lnTo>
                      <a:lnTo>
                        <a:pt x="1433" y="78"/>
                      </a:lnTo>
                      <a:lnTo>
                        <a:pt x="1396" y="82"/>
                      </a:lnTo>
                      <a:lnTo>
                        <a:pt x="1360" y="87"/>
                      </a:lnTo>
                      <a:lnTo>
                        <a:pt x="1324" y="89"/>
                      </a:lnTo>
                      <a:lnTo>
                        <a:pt x="1288" y="90"/>
                      </a:lnTo>
                      <a:lnTo>
                        <a:pt x="124" y="93"/>
                      </a:lnTo>
                      <a:lnTo>
                        <a:pt x="115" y="93"/>
                      </a:lnTo>
                      <a:lnTo>
                        <a:pt x="100" y="94"/>
                      </a:lnTo>
                      <a:lnTo>
                        <a:pt x="85" y="95"/>
                      </a:lnTo>
                      <a:lnTo>
                        <a:pt x="72" y="97"/>
                      </a:lnTo>
                      <a:lnTo>
                        <a:pt x="58" y="100"/>
                      </a:lnTo>
                      <a:lnTo>
                        <a:pt x="48" y="103"/>
                      </a:lnTo>
                      <a:lnTo>
                        <a:pt x="39" y="107"/>
                      </a:lnTo>
                      <a:lnTo>
                        <a:pt x="28" y="111"/>
                      </a:lnTo>
                      <a:lnTo>
                        <a:pt x="19" y="118"/>
                      </a:lnTo>
                      <a:lnTo>
                        <a:pt x="12" y="123"/>
                      </a:lnTo>
                      <a:lnTo>
                        <a:pt x="7" y="130"/>
                      </a:lnTo>
                      <a:lnTo>
                        <a:pt x="2" y="137"/>
                      </a:lnTo>
                      <a:lnTo>
                        <a:pt x="0" y="144"/>
                      </a:lnTo>
                      <a:lnTo>
                        <a:pt x="0" y="151"/>
                      </a:lnTo>
                      <a:lnTo>
                        <a:pt x="0" y="156"/>
                      </a:lnTo>
                      <a:lnTo>
                        <a:pt x="2" y="161"/>
                      </a:lnTo>
                      <a:lnTo>
                        <a:pt x="7" y="168"/>
                      </a:lnTo>
                      <a:lnTo>
                        <a:pt x="13" y="175"/>
                      </a:lnTo>
                      <a:lnTo>
                        <a:pt x="20" y="180"/>
                      </a:lnTo>
                      <a:lnTo>
                        <a:pt x="29" y="185"/>
                      </a:lnTo>
                      <a:lnTo>
                        <a:pt x="35" y="189"/>
                      </a:lnTo>
                      <a:lnTo>
                        <a:pt x="45" y="193"/>
                      </a:lnTo>
                      <a:lnTo>
                        <a:pt x="58" y="197"/>
                      </a:lnTo>
                      <a:lnTo>
                        <a:pt x="71" y="200"/>
                      </a:lnTo>
                      <a:lnTo>
                        <a:pt x="83" y="202"/>
                      </a:lnTo>
                      <a:lnTo>
                        <a:pt x="98" y="203"/>
                      </a:lnTo>
                      <a:lnTo>
                        <a:pt x="112" y="204"/>
                      </a:lnTo>
                      <a:lnTo>
                        <a:pt x="124" y="204"/>
                      </a:lnTo>
                      <a:lnTo>
                        <a:pt x="1287" y="206"/>
                      </a:lnTo>
                      <a:lnTo>
                        <a:pt x="1324" y="208"/>
                      </a:lnTo>
                      <a:lnTo>
                        <a:pt x="1359" y="211"/>
                      </a:lnTo>
                      <a:lnTo>
                        <a:pt x="1398" y="214"/>
                      </a:lnTo>
                      <a:lnTo>
                        <a:pt x="1436" y="218"/>
                      </a:lnTo>
                      <a:lnTo>
                        <a:pt x="1480" y="223"/>
                      </a:lnTo>
                      <a:lnTo>
                        <a:pt x="1515" y="227"/>
                      </a:lnTo>
                      <a:lnTo>
                        <a:pt x="1556" y="232"/>
                      </a:lnTo>
                      <a:lnTo>
                        <a:pt x="1599" y="238"/>
                      </a:lnTo>
                      <a:lnTo>
                        <a:pt x="1641" y="245"/>
                      </a:lnTo>
                      <a:lnTo>
                        <a:pt x="1681" y="253"/>
                      </a:lnTo>
                      <a:lnTo>
                        <a:pt x="1720" y="260"/>
                      </a:lnTo>
                      <a:lnTo>
                        <a:pt x="1756" y="267"/>
                      </a:lnTo>
                      <a:lnTo>
                        <a:pt x="1787" y="274"/>
                      </a:lnTo>
                      <a:lnTo>
                        <a:pt x="1822" y="280"/>
                      </a:lnTo>
                      <a:lnTo>
                        <a:pt x="1851" y="285"/>
                      </a:lnTo>
                      <a:lnTo>
                        <a:pt x="1884" y="290"/>
                      </a:lnTo>
                      <a:lnTo>
                        <a:pt x="1918" y="293"/>
                      </a:lnTo>
                      <a:lnTo>
                        <a:pt x="1948" y="295"/>
                      </a:lnTo>
                      <a:lnTo>
                        <a:pt x="1973" y="297"/>
                      </a:lnTo>
                      <a:lnTo>
                        <a:pt x="1995" y="297"/>
                      </a:lnTo>
                      <a:lnTo>
                        <a:pt x="2022" y="298"/>
                      </a:lnTo>
                      <a:lnTo>
                        <a:pt x="2047" y="297"/>
                      </a:lnTo>
                      <a:lnTo>
                        <a:pt x="2073" y="296"/>
                      </a:lnTo>
                      <a:lnTo>
                        <a:pt x="2097" y="295"/>
                      </a:lnTo>
                      <a:lnTo>
                        <a:pt x="2119" y="293"/>
                      </a:lnTo>
                      <a:lnTo>
                        <a:pt x="2146" y="289"/>
                      </a:lnTo>
                      <a:lnTo>
                        <a:pt x="2168" y="286"/>
                      </a:lnTo>
                      <a:lnTo>
                        <a:pt x="2192" y="282"/>
                      </a:lnTo>
                      <a:lnTo>
                        <a:pt x="2215" y="278"/>
                      </a:lnTo>
                      <a:lnTo>
                        <a:pt x="2235" y="273"/>
                      </a:lnTo>
                      <a:lnTo>
                        <a:pt x="2253" y="269"/>
                      </a:lnTo>
                      <a:lnTo>
                        <a:pt x="2272" y="262"/>
                      </a:lnTo>
                      <a:lnTo>
                        <a:pt x="2283" y="257"/>
                      </a:lnTo>
                      <a:lnTo>
                        <a:pt x="2297" y="249"/>
                      </a:lnTo>
                      <a:lnTo>
                        <a:pt x="2298" y="4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467004" name="Freeform 60"/>
                <p:cNvSpPr>
                  <a:spLocks noChangeAspect="1"/>
                </p:cNvSpPr>
                <p:nvPr/>
              </p:nvSpPr>
              <p:spPr bwMode="auto">
                <a:xfrm>
                  <a:off x="205" y="1878"/>
                  <a:ext cx="1164" cy="82"/>
                </a:xfrm>
                <a:custGeom>
                  <a:avLst/>
                  <a:gdLst/>
                  <a:ahLst/>
                  <a:cxnLst>
                    <a:cxn ang="0">
                      <a:pos x="2209" y="35"/>
                    </a:cxn>
                    <a:cxn ang="0">
                      <a:pos x="2163" y="28"/>
                    </a:cxn>
                    <a:cxn ang="0">
                      <a:pos x="2119" y="33"/>
                    </a:cxn>
                    <a:cxn ang="0">
                      <a:pos x="2078" y="44"/>
                    </a:cxn>
                    <a:cxn ang="0">
                      <a:pos x="2032" y="53"/>
                    </a:cxn>
                    <a:cxn ang="0">
                      <a:pos x="1985" y="50"/>
                    </a:cxn>
                    <a:cxn ang="0">
                      <a:pos x="1925" y="44"/>
                    </a:cxn>
                    <a:cxn ang="0">
                      <a:pos x="1855" y="35"/>
                    </a:cxn>
                    <a:cxn ang="0">
                      <a:pos x="1790" y="30"/>
                    </a:cxn>
                    <a:cxn ang="0">
                      <a:pos x="1729" y="30"/>
                    </a:cxn>
                    <a:cxn ang="0">
                      <a:pos x="1668" y="33"/>
                    </a:cxn>
                    <a:cxn ang="0">
                      <a:pos x="1601" y="22"/>
                    </a:cxn>
                    <a:cxn ang="0">
                      <a:pos x="1545" y="10"/>
                    </a:cxn>
                    <a:cxn ang="0">
                      <a:pos x="1490" y="0"/>
                    </a:cxn>
                    <a:cxn ang="0">
                      <a:pos x="1440" y="0"/>
                    </a:cxn>
                    <a:cxn ang="0">
                      <a:pos x="1382" y="4"/>
                    </a:cxn>
                    <a:cxn ang="0">
                      <a:pos x="1303" y="12"/>
                    </a:cxn>
                    <a:cxn ang="0">
                      <a:pos x="1162" y="13"/>
                    </a:cxn>
                    <a:cxn ang="0">
                      <a:pos x="360" y="13"/>
                    </a:cxn>
                    <a:cxn ang="0">
                      <a:pos x="77" y="13"/>
                    </a:cxn>
                    <a:cxn ang="0">
                      <a:pos x="5" y="23"/>
                    </a:cxn>
                    <a:cxn ang="0">
                      <a:pos x="4" y="34"/>
                    </a:cxn>
                    <a:cxn ang="0">
                      <a:pos x="32" y="40"/>
                    </a:cxn>
                    <a:cxn ang="0">
                      <a:pos x="835" y="44"/>
                    </a:cxn>
                    <a:cxn ang="0">
                      <a:pos x="1356" y="52"/>
                    </a:cxn>
                    <a:cxn ang="0">
                      <a:pos x="1418" y="57"/>
                    </a:cxn>
                    <a:cxn ang="0">
                      <a:pos x="1496" y="66"/>
                    </a:cxn>
                    <a:cxn ang="0">
                      <a:pos x="1563" y="77"/>
                    </a:cxn>
                    <a:cxn ang="0">
                      <a:pos x="1625" y="87"/>
                    </a:cxn>
                    <a:cxn ang="0">
                      <a:pos x="1687" y="100"/>
                    </a:cxn>
                    <a:cxn ang="0">
                      <a:pos x="1748" y="112"/>
                    </a:cxn>
                    <a:cxn ang="0">
                      <a:pos x="1805" y="120"/>
                    </a:cxn>
                    <a:cxn ang="0">
                      <a:pos x="1869" y="129"/>
                    </a:cxn>
                    <a:cxn ang="0">
                      <a:pos x="1933" y="133"/>
                    </a:cxn>
                    <a:cxn ang="0">
                      <a:pos x="1996" y="133"/>
                    </a:cxn>
                    <a:cxn ang="0">
                      <a:pos x="2059" y="131"/>
                    </a:cxn>
                    <a:cxn ang="0">
                      <a:pos x="2120" y="125"/>
                    </a:cxn>
                    <a:cxn ang="0">
                      <a:pos x="2178" y="114"/>
                    </a:cxn>
                    <a:cxn ang="0">
                      <a:pos x="2226" y="98"/>
                    </a:cxn>
                    <a:cxn ang="0">
                      <a:pos x="2249" y="45"/>
                    </a:cxn>
                  </a:cxnLst>
                  <a:rect l="0" t="0" r="r" b="b"/>
                  <a:pathLst>
                    <a:path w="2252" h="135">
                      <a:moveTo>
                        <a:pt x="2227" y="40"/>
                      </a:moveTo>
                      <a:lnTo>
                        <a:pt x="2209" y="35"/>
                      </a:lnTo>
                      <a:lnTo>
                        <a:pt x="2188" y="30"/>
                      </a:lnTo>
                      <a:lnTo>
                        <a:pt x="2163" y="28"/>
                      </a:lnTo>
                      <a:lnTo>
                        <a:pt x="2140" y="28"/>
                      </a:lnTo>
                      <a:lnTo>
                        <a:pt x="2119" y="33"/>
                      </a:lnTo>
                      <a:lnTo>
                        <a:pt x="2099" y="38"/>
                      </a:lnTo>
                      <a:lnTo>
                        <a:pt x="2078" y="44"/>
                      </a:lnTo>
                      <a:lnTo>
                        <a:pt x="2053" y="50"/>
                      </a:lnTo>
                      <a:lnTo>
                        <a:pt x="2032" y="53"/>
                      </a:lnTo>
                      <a:lnTo>
                        <a:pt x="2012" y="52"/>
                      </a:lnTo>
                      <a:lnTo>
                        <a:pt x="1985" y="50"/>
                      </a:lnTo>
                      <a:lnTo>
                        <a:pt x="1955" y="47"/>
                      </a:lnTo>
                      <a:lnTo>
                        <a:pt x="1925" y="44"/>
                      </a:lnTo>
                      <a:lnTo>
                        <a:pt x="1892" y="39"/>
                      </a:lnTo>
                      <a:lnTo>
                        <a:pt x="1855" y="35"/>
                      </a:lnTo>
                      <a:lnTo>
                        <a:pt x="1824" y="32"/>
                      </a:lnTo>
                      <a:lnTo>
                        <a:pt x="1790" y="30"/>
                      </a:lnTo>
                      <a:lnTo>
                        <a:pt x="1756" y="26"/>
                      </a:lnTo>
                      <a:lnTo>
                        <a:pt x="1729" y="30"/>
                      </a:lnTo>
                      <a:lnTo>
                        <a:pt x="1700" y="35"/>
                      </a:lnTo>
                      <a:lnTo>
                        <a:pt x="1668" y="33"/>
                      </a:lnTo>
                      <a:lnTo>
                        <a:pt x="1633" y="28"/>
                      </a:lnTo>
                      <a:lnTo>
                        <a:pt x="1601" y="22"/>
                      </a:lnTo>
                      <a:lnTo>
                        <a:pt x="1572" y="16"/>
                      </a:lnTo>
                      <a:lnTo>
                        <a:pt x="1545" y="10"/>
                      </a:lnTo>
                      <a:lnTo>
                        <a:pt x="1517" y="4"/>
                      </a:lnTo>
                      <a:lnTo>
                        <a:pt x="1490" y="0"/>
                      </a:lnTo>
                      <a:lnTo>
                        <a:pt x="1465" y="0"/>
                      </a:lnTo>
                      <a:lnTo>
                        <a:pt x="1440" y="0"/>
                      </a:lnTo>
                      <a:lnTo>
                        <a:pt x="1410" y="2"/>
                      </a:lnTo>
                      <a:lnTo>
                        <a:pt x="1382" y="4"/>
                      </a:lnTo>
                      <a:lnTo>
                        <a:pt x="1346" y="8"/>
                      </a:lnTo>
                      <a:lnTo>
                        <a:pt x="1303" y="12"/>
                      </a:lnTo>
                      <a:lnTo>
                        <a:pt x="1249" y="13"/>
                      </a:lnTo>
                      <a:lnTo>
                        <a:pt x="1162" y="13"/>
                      </a:lnTo>
                      <a:lnTo>
                        <a:pt x="1012" y="13"/>
                      </a:lnTo>
                      <a:lnTo>
                        <a:pt x="360" y="13"/>
                      </a:lnTo>
                      <a:lnTo>
                        <a:pt x="155" y="13"/>
                      </a:lnTo>
                      <a:lnTo>
                        <a:pt x="77" y="13"/>
                      </a:lnTo>
                      <a:lnTo>
                        <a:pt x="19" y="21"/>
                      </a:lnTo>
                      <a:lnTo>
                        <a:pt x="5" y="23"/>
                      </a:lnTo>
                      <a:lnTo>
                        <a:pt x="0" y="27"/>
                      </a:lnTo>
                      <a:lnTo>
                        <a:pt x="4" y="34"/>
                      </a:lnTo>
                      <a:lnTo>
                        <a:pt x="16" y="38"/>
                      </a:lnTo>
                      <a:lnTo>
                        <a:pt x="32" y="40"/>
                      </a:lnTo>
                      <a:lnTo>
                        <a:pt x="51" y="41"/>
                      </a:lnTo>
                      <a:lnTo>
                        <a:pt x="835" y="44"/>
                      </a:lnTo>
                      <a:lnTo>
                        <a:pt x="1325" y="48"/>
                      </a:lnTo>
                      <a:lnTo>
                        <a:pt x="1356" y="52"/>
                      </a:lnTo>
                      <a:lnTo>
                        <a:pt x="1383" y="57"/>
                      </a:lnTo>
                      <a:lnTo>
                        <a:pt x="1418" y="57"/>
                      </a:lnTo>
                      <a:lnTo>
                        <a:pt x="1454" y="61"/>
                      </a:lnTo>
                      <a:lnTo>
                        <a:pt x="1496" y="66"/>
                      </a:lnTo>
                      <a:lnTo>
                        <a:pt x="1528" y="71"/>
                      </a:lnTo>
                      <a:lnTo>
                        <a:pt x="1563" y="77"/>
                      </a:lnTo>
                      <a:lnTo>
                        <a:pt x="1594" y="81"/>
                      </a:lnTo>
                      <a:lnTo>
                        <a:pt x="1625" y="87"/>
                      </a:lnTo>
                      <a:lnTo>
                        <a:pt x="1657" y="94"/>
                      </a:lnTo>
                      <a:lnTo>
                        <a:pt x="1687" y="100"/>
                      </a:lnTo>
                      <a:lnTo>
                        <a:pt x="1720" y="106"/>
                      </a:lnTo>
                      <a:lnTo>
                        <a:pt x="1748" y="112"/>
                      </a:lnTo>
                      <a:lnTo>
                        <a:pt x="1781" y="117"/>
                      </a:lnTo>
                      <a:lnTo>
                        <a:pt x="1805" y="120"/>
                      </a:lnTo>
                      <a:lnTo>
                        <a:pt x="1837" y="125"/>
                      </a:lnTo>
                      <a:lnTo>
                        <a:pt x="1869" y="129"/>
                      </a:lnTo>
                      <a:lnTo>
                        <a:pt x="1899" y="131"/>
                      </a:lnTo>
                      <a:lnTo>
                        <a:pt x="1933" y="133"/>
                      </a:lnTo>
                      <a:lnTo>
                        <a:pt x="1966" y="135"/>
                      </a:lnTo>
                      <a:lnTo>
                        <a:pt x="1996" y="133"/>
                      </a:lnTo>
                      <a:lnTo>
                        <a:pt x="2028" y="133"/>
                      </a:lnTo>
                      <a:lnTo>
                        <a:pt x="2059" y="131"/>
                      </a:lnTo>
                      <a:lnTo>
                        <a:pt x="2090" y="129"/>
                      </a:lnTo>
                      <a:lnTo>
                        <a:pt x="2120" y="125"/>
                      </a:lnTo>
                      <a:lnTo>
                        <a:pt x="2148" y="120"/>
                      </a:lnTo>
                      <a:lnTo>
                        <a:pt x="2178" y="114"/>
                      </a:lnTo>
                      <a:lnTo>
                        <a:pt x="2199" y="106"/>
                      </a:lnTo>
                      <a:lnTo>
                        <a:pt x="2226" y="98"/>
                      </a:lnTo>
                      <a:lnTo>
                        <a:pt x="2252" y="90"/>
                      </a:lnTo>
                      <a:lnTo>
                        <a:pt x="2249" y="45"/>
                      </a:lnTo>
                      <a:lnTo>
                        <a:pt x="2227" y="40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467005" name="Freeform 61"/>
                <p:cNvSpPr>
                  <a:spLocks noChangeAspect="1"/>
                </p:cNvSpPr>
                <p:nvPr/>
              </p:nvSpPr>
              <p:spPr bwMode="auto">
                <a:xfrm>
                  <a:off x="1022" y="1793"/>
                  <a:ext cx="339" cy="29"/>
                </a:xfrm>
                <a:custGeom>
                  <a:avLst/>
                  <a:gdLst/>
                  <a:ahLst/>
                  <a:cxnLst>
                    <a:cxn ang="0">
                      <a:pos x="630" y="39"/>
                    </a:cxn>
                    <a:cxn ang="0">
                      <a:pos x="594" y="27"/>
                    </a:cxn>
                    <a:cxn ang="0">
                      <a:pos x="566" y="19"/>
                    </a:cxn>
                    <a:cxn ang="0">
                      <a:pos x="532" y="12"/>
                    </a:cxn>
                    <a:cxn ang="0">
                      <a:pos x="500" y="8"/>
                    </a:cxn>
                    <a:cxn ang="0">
                      <a:pos x="462" y="4"/>
                    </a:cxn>
                    <a:cxn ang="0">
                      <a:pos x="419" y="2"/>
                    </a:cxn>
                    <a:cxn ang="0">
                      <a:pos x="360" y="0"/>
                    </a:cxn>
                    <a:cxn ang="0">
                      <a:pos x="309" y="2"/>
                    </a:cxn>
                    <a:cxn ang="0">
                      <a:pos x="256" y="6"/>
                    </a:cxn>
                    <a:cxn ang="0">
                      <a:pos x="208" y="12"/>
                    </a:cxn>
                    <a:cxn ang="0">
                      <a:pos x="169" y="19"/>
                    </a:cxn>
                    <a:cxn ang="0">
                      <a:pos x="116" y="29"/>
                    </a:cxn>
                    <a:cxn ang="0">
                      <a:pos x="70" y="37"/>
                    </a:cxn>
                    <a:cxn ang="0">
                      <a:pos x="21" y="44"/>
                    </a:cxn>
                    <a:cxn ang="0">
                      <a:pos x="0" y="49"/>
                    </a:cxn>
                    <a:cxn ang="0">
                      <a:pos x="2" y="53"/>
                    </a:cxn>
                    <a:cxn ang="0">
                      <a:pos x="16" y="53"/>
                    </a:cxn>
                    <a:cxn ang="0">
                      <a:pos x="46" y="52"/>
                    </a:cxn>
                    <a:cxn ang="0">
                      <a:pos x="73" y="53"/>
                    </a:cxn>
                    <a:cxn ang="0">
                      <a:pos x="100" y="51"/>
                    </a:cxn>
                    <a:cxn ang="0">
                      <a:pos x="135" y="47"/>
                    </a:cxn>
                    <a:cxn ang="0">
                      <a:pos x="176" y="41"/>
                    </a:cxn>
                    <a:cxn ang="0">
                      <a:pos x="223" y="37"/>
                    </a:cxn>
                    <a:cxn ang="0">
                      <a:pos x="264" y="33"/>
                    </a:cxn>
                    <a:cxn ang="0">
                      <a:pos x="314" y="29"/>
                    </a:cxn>
                    <a:cxn ang="0">
                      <a:pos x="346" y="29"/>
                    </a:cxn>
                    <a:cxn ang="0">
                      <a:pos x="382" y="29"/>
                    </a:cxn>
                    <a:cxn ang="0">
                      <a:pos x="423" y="29"/>
                    </a:cxn>
                    <a:cxn ang="0">
                      <a:pos x="471" y="33"/>
                    </a:cxn>
                    <a:cxn ang="0">
                      <a:pos x="511" y="38"/>
                    </a:cxn>
                    <a:cxn ang="0">
                      <a:pos x="556" y="43"/>
                    </a:cxn>
                    <a:cxn ang="0">
                      <a:pos x="594" y="42"/>
                    </a:cxn>
                    <a:cxn ang="0">
                      <a:pos x="630" y="39"/>
                    </a:cxn>
                  </a:cxnLst>
                  <a:rect l="0" t="0" r="r" b="b"/>
                  <a:pathLst>
                    <a:path w="630" h="53">
                      <a:moveTo>
                        <a:pt x="630" y="39"/>
                      </a:moveTo>
                      <a:lnTo>
                        <a:pt x="594" y="27"/>
                      </a:lnTo>
                      <a:lnTo>
                        <a:pt x="566" y="19"/>
                      </a:lnTo>
                      <a:lnTo>
                        <a:pt x="532" y="12"/>
                      </a:lnTo>
                      <a:lnTo>
                        <a:pt x="500" y="8"/>
                      </a:lnTo>
                      <a:lnTo>
                        <a:pt x="462" y="4"/>
                      </a:lnTo>
                      <a:lnTo>
                        <a:pt x="419" y="2"/>
                      </a:lnTo>
                      <a:lnTo>
                        <a:pt x="360" y="0"/>
                      </a:lnTo>
                      <a:lnTo>
                        <a:pt x="309" y="2"/>
                      </a:lnTo>
                      <a:lnTo>
                        <a:pt x="256" y="6"/>
                      </a:lnTo>
                      <a:lnTo>
                        <a:pt x="208" y="12"/>
                      </a:lnTo>
                      <a:lnTo>
                        <a:pt x="169" y="19"/>
                      </a:lnTo>
                      <a:lnTo>
                        <a:pt x="116" y="29"/>
                      </a:lnTo>
                      <a:lnTo>
                        <a:pt x="70" y="37"/>
                      </a:lnTo>
                      <a:lnTo>
                        <a:pt x="21" y="44"/>
                      </a:lnTo>
                      <a:lnTo>
                        <a:pt x="0" y="49"/>
                      </a:lnTo>
                      <a:lnTo>
                        <a:pt x="2" y="53"/>
                      </a:lnTo>
                      <a:lnTo>
                        <a:pt x="16" y="53"/>
                      </a:lnTo>
                      <a:lnTo>
                        <a:pt x="46" y="52"/>
                      </a:lnTo>
                      <a:lnTo>
                        <a:pt x="73" y="53"/>
                      </a:lnTo>
                      <a:lnTo>
                        <a:pt x="100" y="51"/>
                      </a:lnTo>
                      <a:lnTo>
                        <a:pt x="135" y="47"/>
                      </a:lnTo>
                      <a:lnTo>
                        <a:pt x="176" y="41"/>
                      </a:lnTo>
                      <a:lnTo>
                        <a:pt x="223" y="37"/>
                      </a:lnTo>
                      <a:lnTo>
                        <a:pt x="264" y="33"/>
                      </a:lnTo>
                      <a:lnTo>
                        <a:pt x="314" y="29"/>
                      </a:lnTo>
                      <a:lnTo>
                        <a:pt x="346" y="29"/>
                      </a:lnTo>
                      <a:lnTo>
                        <a:pt x="382" y="29"/>
                      </a:lnTo>
                      <a:lnTo>
                        <a:pt x="423" y="29"/>
                      </a:lnTo>
                      <a:lnTo>
                        <a:pt x="471" y="33"/>
                      </a:lnTo>
                      <a:lnTo>
                        <a:pt x="511" y="38"/>
                      </a:lnTo>
                      <a:lnTo>
                        <a:pt x="556" y="43"/>
                      </a:lnTo>
                      <a:lnTo>
                        <a:pt x="594" y="42"/>
                      </a:lnTo>
                      <a:lnTo>
                        <a:pt x="630" y="39"/>
                      </a:lnTo>
                      <a:close/>
                    </a:path>
                  </a:pathLst>
                </a:custGeom>
                <a:solidFill>
                  <a:srgbClr val="808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</p:grpSp>
          <p:grpSp>
            <p:nvGrpSpPr>
              <p:cNvPr id="13360" name="Group 62"/>
              <p:cNvGrpSpPr>
                <a:grpSpLocks noChangeAspect="1"/>
              </p:cNvGrpSpPr>
              <p:nvPr/>
            </p:nvGrpSpPr>
            <p:grpSpPr bwMode="auto">
              <a:xfrm>
                <a:off x="1388" y="1737"/>
                <a:ext cx="156" cy="104"/>
                <a:chOff x="1388" y="1737"/>
                <a:chExt cx="156" cy="104"/>
              </a:xfrm>
            </p:grpSpPr>
            <p:grpSp>
              <p:nvGrpSpPr>
                <p:cNvPr id="13361" name="Group 63"/>
                <p:cNvGrpSpPr>
                  <a:grpSpLocks noChangeAspect="1"/>
                </p:cNvGrpSpPr>
                <p:nvPr/>
              </p:nvGrpSpPr>
              <p:grpSpPr bwMode="auto">
                <a:xfrm>
                  <a:off x="1388" y="1737"/>
                  <a:ext cx="156" cy="104"/>
                  <a:chOff x="1388" y="1737"/>
                  <a:chExt cx="156" cy="104"/>
                </a:xfrm>
              </p:grpSpPr>
              <p:grpSp>
                <p:nvGrpSpPr>
                  <p:cNvPr id="13366" name="Group 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504" y="1741"/>
                    <a:ext cx="11" cy="97"/>
                    <a:chOff x="1504" y="1741"/>
                    <a:chExt cx="11" cy="97"/>
                  </a:xfrm>
                </p:grpSpPr>
                <p:sp>
                  <p:nvSpPr>
                    <p:cNvPr id="467009" name="Freeform 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49" y="1828"/>
                      <a:ext cx="0" cy="1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8" y="0"/>
                        </a:cxn>
                        <a:cxn ang="0">
                          <a:pos x="18" y="191"/>
                        </a:cxn>
                        <a:cxn ang="0">
                          <a:pos x="2" y="191"/>
                        </a:cxn>
                        <a:cxn ang="0">
                          <a:pos x="0" y="193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8" h="193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8" y="191"/>
                          </a:lnTo>
                          <a:lnTo>
                            <a:pt x="2" y="191"/>
                          </a:lnTo>
                          <a:lnTo>
                            <a:pt x="0" y="19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8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7010" name="Rectangle 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47" y="1837"/>
                      <a:ext cx="0" cy="26"/>
                    </a:xfrm>
                    <a:prstGeom prst="rect">
                      <a:avLst/>
                    </a:prstGeom>
                    <a:solidFill>
                      <a:srgbClr val="00C0C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7011" name="Rectangle 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45" y="1920"/>
                      <a:ext cx="5" cy="26"/>
                    </a:xfrm>
                    <a:prstGeom prst="rect">
                      <a:avLst/>
                    </a:prstGeom>
                    <a:solidFill>
                      <a:srgbClr val="00606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367" name="Group 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417" y="1740"/>
                    <a:ext cx="12" cy="97"/>
                    <a:chOff x="1417" y="1740"/>
                    <a:chExt cx="12" cy="97"/>
                  </a:xfrm>
                </p:grpSpPr>
                <p:sp>
                  <p:nvSpPr>
                    <p:cNvPr id="467013" name="Freeform 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12" y="1866"/>
                      <a:ext cx="0" cy="1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" y="0"/>
                        </a:cxn>
                        <a:cxn ang="0">
                          <a:pos x="17" y="192"/>
                        </a:cxn>
                        <a:cxn ang="0">
                          <a:pos x="1" y="192"/>
                        </a:cxn>
                        <a:cxn ang="0">
                          <a:pos x="0" y="193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7" h="193">
                          <a:moveTo>
                            <a:pt x="0" y="0"/>
                          </a:moveTo>
                          <a:lnTo>
                            <a:pt x="17" y="0"/>
                          </a:lnTo>
                          <a:lnTo>
                            <a:pt x="17" y="192"/>
                          </a:lnTo>
                          <a:lnTo>
                            <a:pt x="1" y="192"/>
                          </a:lnTo>
                          <a:lnTo>
                            <a:pt x="0" y="19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8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7014" name="Rectangle 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9" y="1882"/>
                      <a:ext cx="0" cy="13"/>
                    </a:xfrm>
                    <a:prstGeom prst="rect">
                      <a:avLst/>
                    </a:prstGeom>
                    <a:solidFill>
                      <a:srgbClr val="00C0C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7015" name="Rectangle 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4" y="1967"/>
                      <a:ext cx="0" cy="26"/>
                    </a:xfrm>
                    <a:prstGeom prst="rect">
                      <a:avLst/>
                    </a:prstGeom>
                    <a:solidFill>
                      <a:srgbClr val="00606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368" name="Group 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88" y="1737"/>
                    <a:ext cx="156" cy="104"/>
                    <a:chOff x="1388" y="1737"/>
                    <a:chExt cx="156" cy="104"/>
                  </a:xfrm>
                </p:grpSpPr>
                <p:sp>
                  <p:nvSpPr>
                    <p:cNvPr id="467017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7" y="1829"/>
                      <a:ext cx="30" cy="121"/>
                    </a:xfrm>
                    <a:prstGeom prst="rect">
                      <a:avLst/>
                    </a:prstGeom>
                    <a:solidFill>
                      <a:srgbClr val="4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7018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0" y="1833"/>
                      <a:ext cx="76" cy="114"/>
                    </a:xfrm>
                    <a:prstGeom prst="rect">
                      <a:avLst/>
                    </a:prstGeom>
                    <a:solidFill>
                      <a:srgbClr val="4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7019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76" y="1815"/>
                      <a:ext cx="30" cy="118"/>
                    </a:xfrm>
                    <a:prstGeom prst="rect">
                      <a:avLst/>
                    </a:prstGeom>
                    <a:solidFill>
                      <a:srgbClr val="4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369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92" y="1746"/>
                    <a:ext cx="149" cy="13"/>
                    <a:chOff x="1392" y="1746"/>
                    <a:chExt cx="149" cy="13"/>
                  </a:xfrm>
                </p:grpSpPr>
                <p:sp>
                  <p:nvSpPr>
                    <p:cNvPr id="467021" name="Rectangle 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61" y="1878"/>
                      <a:ext cx="15" cy="13"/>
                    </a:xfrm>
                    <a:prstGeom prst="rect">
                      <a:avLst/>
                    </a:prstGeom>
                    <a:solidFill>
                      <a:srgbClr val="C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7022" name="Rectangle 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52" y="1901"/>
                      <a:ext cx="25" cy="13"/>
                    </a:xfrm>
                    <a:prstGeom prst="rect">
                      <a:avLst/>
                    </a:prstGeom>
                    <a:solidFill>
                      <a:srgbClr val="C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  <p:sp>
                  <p:nvSpPr>
                    <p:cNvPr id="467023" name="Rectangle 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88" y="1865"/>
                      <a:ext cx="51" cy="13"/>
                    </a:xfrm>
                    <a:prstGeom prst="rect">
                      <a:avLst/>
                    </a:prstGeom>
                    <a:solidFill>
                      <a:srgbClr val="C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eaLnBrk="0" hangingPunct="0">
                        <a:defRPr/>
                      </a:pPr>
                      <a:endParaRPr lang="en-CA" i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3362" name="Group 80"/>
                <p:cNvGrpSpPr>
                  <a:grpSpLocks noChangeAspect="1"/>
                </p:cNvGrpSpPr>
                <p:nvPr/>
              </p:nvGrpSpPr>
              <p:grpSpPr bwMode="auto">
                <a:xfrm>
                  <a:off x="1390" y="1802"/>
                  <a:ext cx="152" cy="37"/>
                  <a:chOff x="1390" y="1802"/>
                  <a:chExt cx="152" cy="37"/>
                </a:xfrm>
              </p:grpSpPr>
              <p:sp>
                <p:nvSpPr>
                  <p:cNvPr id="467025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1213" y="1881"/>
                    <a:ext cx="30" cy="20"/>
                  </a:xfrm>
                  <a:custGeom>
                    <a:avLst/>
                    <a:gdLst/>
                    <a:ahLst/>
                    <a:cxnLst>
                      <a:cxn ang="0">
                        <a:pos x="8" y="16"/>
                      </a:cxn>
                      <a:cxn ang="0">
                        <a:pos x="13" y="11"/>
                      </a:cxn>
                      <a:cxn ang="0">
                        <a:pos x="16" y="7"/>
                      </a:cxn>
                      <a:cxn ang="0">
                        <a:pos x="19" y="4"/>
                      </a:cxn>
                      <a:cxn ang="0">
                        <a:pos x="24" y="0"/>
                      </a:cxn>
                      <a:cxn ang="0">
                        <a:pos x="28" y="0"/>
                      </a:cxn>
                      <a:cxn ang="0">
                        <a:pos x="29" y="3"/>
                      </a:cxn>
                      <a:cxn ang="0">
                        <a:pos x="25" y="10"/>
                      </a:cxn>
                      <a:cxn ang="0">
                        <a:pos x="20" y="18"/>
                      </a:cxn>
                      <a:cxn ang="0">
                        <a:pos x="18" y="23"/>
                      </a:cxn>
                      <a:cxn ang="0">
                        <a:pos x="18" y="29"/>
                      </a:cxn>
                      <a:cxn ang="0">
                        <a:pos x="22" y="31"/>
                      </a:cxn>
                      <a:cxn ang="0">
                        <a:pos x="27" y="30"/>
                      </a:cxn>
                      <a:cxn ang="0">
                        <a:pos x="34" y="25"/>
                      </a:cxn>
                      <a:cxn ang="0">
                        <a:pos x="39" y="20"/>
                      </a:cxn>
                      <a:cxn ang="0">
                        <a:pos x="45" y="19"/>
                      </a:cxn>
                      <a:cxn ang="0">
                        <a:pos x="47" y="20"/>
                      </a:cxn>
                      <a:cxn ang="0">
                        <a:pos x="47" y="26"/>
                      </a:cxn>
                      <a:cxn ang="0">
                        <a:pos x="44" y="32"/>
                      </a:cxn>
                      <a:cxn ang="0">
                        <a:pos x="39" y="37"/>
                      </a:cxn>
                      <a:cxn ang="0">
                        <a:pos x="37" y="42"/>
                      </a:cxn>
                      <a:cxn ang="0">
                        <a:pos x="38" y="46"/>
                      </a:cxn>
                      <a:cxn ang="0">
                        <a:pos x="44" y="45"/>
                      </a:cxn>
                      <a:cxn ang="0">
                        <a:pos x="50" y="42"/>
                      </a:cxn>
                      <a:cxn ang="0">
                        <a:pos x="51" y="45"/>
                      </a:cxn>
                      <a:cxn ang="0">
                        <a:pos x="49" y="53"/>
                      </a:cxn>
                      <a:cxn ang="0">
                        <a:pos x="46" y="58"/>
                      </a:cxn>
                      <a:cxn ang="0">
                        <a:pos x="46" y="64"/>
                      </a:cxn>
                      <a:cxn ang="0">
                        <a:pos x="49" y="68"/>
                      </a:cxn>
                      <a:cxn ang="0">
                        <a:pos x="38" y="68"/>
                      </a:cxn>
                      <a:cxn ang="0">
                        <a:pos x="2" y="68"/>
                      </a:cxn>
                      <a:cxn ang="0">
                        <a:pos x="5" y="60"/>
                      </a:cxn>
                      <a:cxn ang="0">
                        <a:pos x="6" y="55"/>
                      </a:cxn>
                      <a:cxn ang="0">
                        <a:pos x="5" y="51"/>
                      </a:cxn>
                      <a:cxn ang="0">
                        <a:pos x="3" y="45"/>
                      </a:cxn>
                      <a:cxn ang="0">
                        <a:pos x="0" y="41"/>
                      </a:cxn>
                      <a:cxn ang="0">
                        <a:pos x="0" y="37"/>
                      </a:cxn>
                      <a:cxn ang="0">
                        <a:pos x="5" y="33"/>
                      </a:cxn>
                      <a:cxn ang="0">
                        <a:pos x="8" y="28"/>
                      </a:cxn>
                      <a:cxn ang="0">
                        <a:pos x="8" y="21"/>
                      </a:cxn>
                      <a:cxn ang="0">
                        <a:pos x="8" y="16"/>
                      </a:cxn>
                    </a:cxnLst>
                    <a:rect l="0" t="0" r="r" b="b"/>
                    <a:pathLst>
                      <a:path w="51" h="68">
                        <a:moveTo>
                          <a:pt x="8" y="16"/>
                        </a:moveTo>
                        <a:lnTo>
                          <a:pt x="13" y="11"/>
                        </a:lnTo>
                        <a:lnTo>
                          <a:pt x="16" y="7"/>
                        </a:lnTo>
                        <a:lnTo>
                          <a:pt x="19" y="4"/>
                        </a:lnTo>
                        <a:lnTo>
                          <a:pt x="24" y="0"/>
                        </a:lnTo>
                        <a:lnTo>
                          <a:pt x="28" y="0"/>
                        </a:lnTo>
                        <a:lnTo>
                          <a:pt x="29" y="3"/>
                        </a:lnTo>
                        <a:lnTo>
                          <a:pt x="25" y="10"/>
                        </a:lnTo>
                        <a:lnTo>
                          <a:pt x="20" y="18"/>
                        </a:lnTo>
                        <a:lnTo>
                          <a:pt x="18" y="23"/>
                        </a:lnTo>
                        <a:lnTo>
                          <a:pt x="18" y="29"/>
                        </a:lnTo>
                        <a:lnTo>
                          <a:pt x="22" y="31"/>
                        </a:lnTo>
                        <a:lnTo>
                          <a:pt x="27" y="30"/>
                        </a:lnTo>
                        <a:lnTo>
                          <a:pt x="34" y="25"/>
                        </a:lnTo>
                        <a:lnTo>
                          <a:pt x="39" y="20"/>
                        </a:lnTo>
                        <a:lnTo>
                          <a:pt x="45" y="19"/>
                        </a:lnTo>
                        <a:lnTo>
                          <a:pt x="47" y="20"/>
                        </a:lnTo>
                        <a:lnTo>
                          <a:pt x="47" y="26"/>
                        </a:lnTo>
                        <a:lnTo>
                          <a:pt x="44" y="32"/>
                        </a:lnTo>
                        <a:lnTo>
                          <a:pt x="39" y="37"/>
                        </a:lnTo>
                        <a:lnTo>
                          <a:pt x="37" y="42"/>
                        </a:lnTo>
                        <a:lnTo>
                          <a:pt x="38" y="46"/>
                        </a:lnTo>
                        <a:lnTo>
                          <a:pt x="44" y="45"/>
                        </a:lnTo>
                        <a:lnTo>
                          <a:pt x="50" y="42"/>
                        </a:lnTo>
                        <a:lnTo>
                          <a:pt x="51" y="45"/>
                        </a:lnTo>
                        <a:lnTo>
                          <a:pt x="49" y="53"/>
                        </a:lnTo>
                        <a:lnTo>
                          <a:pt x="46" y="58"/>
                        </a:lnTo>
                        <a:lnTo>
                          <a:pt x="46" y="64"/>
                        </a:lnTo>
                        <a:lnTo>
                          <a:pt x="49" y="68"/>
                        </a:lnTo>
                        <a:lnTo>
                          <a:pt x="38" y="68"/>
                        </a:lnTo>
                        <a:lnTo>
                          <a:pt x="2" y="68"/>
                        </a:lnTo>
                        <a:lnTo>
                          <a:pt x="5" y="60"/>
                        </a:lnTo>
                        <a:lnTo>
                          <a:pt x="6" y="55"/>
                        </a:lnTo>
                        <a:lnTo>
                          <a:pt x="5" y="51"/>
                        </a:lnTo>
                        <a:lnTo>
                          <a:pt x="3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5" y="33"/>
                        </a:lnTo>
                        <a:lnTo>
                          <a:pt x="8" y="28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close/>
                      </a:path>
                    </a:pathLst>
                  </a:custGeom>
                  <a:solidFill>
                    <a:srgbClr val="00A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67026" name="Freeform 82"/>
                  <p:cNvSpPr>
                    <a:spLocks noChangeAspect="1"/>
                  </p:cNvSpPr>
                  <p:nvPr/>
                </p:nvSpPr>
                <p:spPr bwMode="auto">
                  <a:xfrm>
                    <a:off x="1255" y="1878"/>
                    <a:ext cx="137" cy="20"/>
                  </a:xfrm>
                  <a:custGeom>
                    <a:avLst/>
                    <a:gdLst/>
                    <a:ahLst/>
                    <a:cxnLst>
                      <a:cxn ang="0">
                        <a:pos x="11" y="29"/>
                      </a:cxn>
                      <a:cxn ang="0">
                        <a:pos x="28" y="16"/>
                      </a:cxn>
                      <a:cxn ang="0">
                        <a:pos x="38" y="7"/>
                      </a:cxn>
                      <a:cxn ang="0">
                        <a:pos x="38" y="17"/>
                      </a:cxn>
                      <a:cxn ang="0">
                        <a:pos x="28" y="30"/>
                      </a:cxn>
                      <a:cxn ang="0">
                        <a:pos x="34" y="35"/>
                      </a:cxn>
                      <a:cxn ang="0">
                        <a:pos x="44" y="27"/>
                      </a:cxn>
                      <a:cxn ang="0">
                        <a:pos x="63" y="7"/>
                      </a:cxn>
                      <a:cxn ang="0">
                        <a:pos x="76" y="0"/>
                      </a:cxn>
                      <a:cxn ang="0">
                        <a:pos x="75" y="7"/>
                      </a:cxn>
                      <a:cxn ang="0">
                        <a:pos x="72" y="16"/>
                      </a:cxn>
                      <a:cxn ang="0">
                        <a:pos x="65" y="27"/>
                      </a:cxn>
                      <a:cxn ang="0">
                        <a:pos x="69" y="29"/>
                      </a:cxn>
                      <a:cxn ang="0">
                        <a:pos x="91" y="9"/>
                      </a:cxn>
                      <a:cxn ang="0">
                        <a:pos x="100" y="3"/>
                      </a:cxn>
                      <a:cxn ang="0">
                        <a:pos x="101" y="13"/>
                      </a:cxn>
                      <a:cxn ang="0">
                        <a:pos x="95" y="25"/>
                      </a:cxn>
                      <a:cxn ang="0">
                        <a:pos x="87" y="39"/>
                      </a:cxn>
                      <a:cxn ang="0">
                        <a:pos x="87" y="52"/>
                      </a:cxn>
                      <a:cxn ang="0">
                        <a:pos x="101" y="41"/>
                      </a:cxn>
                      <a:cxn ang="0">
                        <a:pos x="116" y="24"/>
                      </a:cxn>
                      <a:cxn ang="0">
                        <a:pos x="125" y="14"/>
                      </a:cxn>
                      <a:cxn ang="0">
                        <a:pos x="131" y="16"/>
                      </a:cxn>
                      <a:cxn ang="0">
                        <a:pos x="126" y="34"/>
                      </a:cxn>
                      <a:cxn ang="0">
                        <a:pos x="119" y="52"/>
                      </a:cxn>
                      <a:cxn ang="0">
                        <a:pos x="136" y="42"/>
                      </a:cxn>
                      <a:cxn ang="0">
                        <a:pos x="145" y="34"/>
                      </a:cxn>
                      <a:cxn ang="0">
                        <a:pos x="151" y="36"/>
                      </a:cxn>
                      <a:cxn ang="0">
                        <a:pos x="150" y="50"/>
                      </a:cxn>
                      <a:cxn ang="0">
                        <a:pos x="146" y="60"/>
                      </a:cxn>
                      <a:cxn ang="0">
                        <a:pos x="140" y="69"/>
                      </a:cxn>
                      <a:cxn ang="0">
                        <a:pos x="115" y="73"/>
                      </a:cxn>
                      <a:cxn ang="0">
                        <a:pos x="0" y="73"/>
                      </a:cxn>
                      <a:cxn ang="0">
                        <a:pos x="12" y="58"/>
                      </a:cxn>
                      <a:cxn ang="0">
                        <a:pos x="14" y="45"/>
                      </a:cxn>
                      <a:cxn ang="0">
                        <a:pos x="9" y="40"/>
                      </a:cxn>
                    </a:cxnLst>
                    <a:rect l="0" t="0" r="r" b="b"/>
                    <a:pathLst>
                      <a:path w="152" h="73">
                        <a:moveTo>
                          <a:pt x="9" y="34"/>
                        </a:moveTo>
                        <a:lnTo>
                          <a:pt x="11" y="29"/>
                        </a:lnTo>
                        <a:lnTo>
                          <a:pt x="20" y="23"/>
                        </a:lnTo>
                        <a:lnTo>
                          <a:pt x="28" y="16"/>
                        </a:lnTo>
                        <a:lnTo>
                          <a:pt x="33" y="10"/>
                        </a:lnTo>
                        <a:lnTo>
                          <a:pt x="38" y="7"/>
                        </a:lnTo>
                        <a:lnTo>
                          <a:pt x="41" y="10"/>
                        </a:lnTo>
                        <a:lnTo>
                          <a:pt x="38" y="17"/>
                        </a:lnTo>
                        <a:lnTo>
                          <a:pt x="32" y="23"/>
                        </a:lnTo>
                        <a:lnTo>
                          <a:pt x="28" y="30"/>
                        </a:lnTo>
                        <a:lnTo>
                          <a:pt x="30" y="34"/>
                        </a:lnTo>
                        <a:lnTo>
                          <a:pt x="34" y="35"/>
                        </a:lnTo>
                        <a:lnTo>
                          <a:pt x="38" y="33"/>
                        </a:lnTo>
                        <a:lnTo>
                          <a:pt x="44" y="27"/>
                        </a:lnTo>
                        <a:lnTo>
                          <a:pt x="68" y="3"/>
                        </a:lnTo>
                        <a:lnTo>
                          <a:pt x="63" y="7"/>
                        </a:lnTo>
                        <a:lnTo>
                          <a:pt x="73" y="1"/>
                        </a:lnTo>
                        <a:lnTo>
                          <a:pt x="76" y="0"/>
                        </a:lnTo>
                        <a:lnTo>
                          <a:pt x="77" y="3"/>
                        </a:lnTo>
                        <a:lnTo>
                          <a:pt x="75" y="7"/>
                        </a:lnTo>
                        <a:lnTo>
                          <a:pt x="74" y="12"/>
                        </a:lnTo>
                        <a:lnTo>
                          <a:pt x="72" y="16"/>
                        </a:lnTo>
                        <a:lnTo>
                          <a:pt x="67" y="21"/>
                        </a:lnTo>
                        <a:lnTo>
                          <a:pt x="65" y="27"/>
                        </a:lnTo>
                        <a:lnTo>
                          <a:pt x="64" y="31"/>
                        </a:lnTo>
                        <a:lnTo>
                          <a:pt x="69" y="29"/>
                        </a:lnTo>
                        <a:lnTo>
                          <a:pt x="87" y="13"/>
                        </a:lnTo>
                        <a:lnTo>
                          <a:pt x="91" y="9"/>
                        </a:lnTo>
                        <a:lnTo>
                          <a:pt x="96" y="5"/>
                        </a:lnTo>
                        <a:lnTo>
                          <a:pt x="100" y="3"/>
                        </a:lnTo>
                        <a:lnTo>
                          <a:pt x="103" y="7"/>
                        </a:lnTo>
                        <a:lnTo>
                          <a:pt x="101" y="13"/>
                        </a:lnTo>
                        <a:lnTo>
                          <a:pt x="99" y="19"/>
                        </a:lnTo>
                        <a:lnTo>
                          <a:pt x="95" y="25"/>
                        </a:lnTo>
                        <a:lnTo>
                          <a:pt x="90" y="33"/>
                        </a:lnTo>
                        <a:lnTo>
                          <a:pt x="87" y="39"/>
                        </a:lnTo>
                        <a:lnTo>
                          <a:pt x="85" y="46"/>
                        </a:lnTo>
                        <a:lnTo>
                          <a:pt x="87" y="52"/>
                        </a:lnTo>
                        <a:lnTo>
                          <a:pt x="94" y="49"/>
                        </a:lnTo>
                        <a:lnTo>
                          <a:pt x="101" y="41"/>
                        </a:lnTo>
                        <a:lnTo>
                          <a:pt x="109" y="32"/>
                        </a:lnTo>
                        <a:lnTo>
                          <a:pt x="116" y="24"/>
                        </a:lnTo>
                        <a:lnTo>
                          <a:pt x="119" y="18"/>
                        </a:lnTo>
                        <a:lnTo>
                          <a:pt x="125" y="14"/>
                        </a:lnTo>
                        <a:lnTo>
                          <a:pt x="129" y="12"/>
                        </a:lnTo>
                        <a:lnTo>
                          <a:pt x="131" y="16"/>
                        </a:lnTo>
                        <a:lnTo>
                          <a:pt x="128" y="24"/>
                        </a:lnTo>
                        <a:lnTo>
                          <a:pt x="126" y="34"/>
                        </a:lnTo>
                        <a:lnTo>
                          <a:pt x="122" y="42"/>
                        </a:lnTo>
                        <a:lnTo>
                          <a:pt x="119" y="52"/>
                        </a:lnTo>
                        <a:lnTo>
                          <a:pt x="126" y="49"/>
                        </a:lnTo>
                        <a:lnTo>
                          <a:pt x="136" y="42"/>
                        </a:lnTo>
                        <a:lnTo>
                          <a:pt x="148" y="32"/>
                        </a:lnTo>
                        <a:lnTo>
                          <a:pt x="145" y="34"/>
                        </a:lnTo>
                        <a:lnTo>
                          <a:pt x="152" y="32"/>
                        </a:lnTo>
                        <a:lnTo>
                          <a:pt x="151" y="36"/>
                        </a:lnTo>
                        <a:lnTo>
                          <a:pt x="142" y="51"/>
                        </a:lnTo>
                        <a:lnTo>
                          <a:pt x="150" y="50"/>
                        </a:lnTo>
                        <a:lnTo>
                          <a:pt x="151" y="53"/>
                        </a:lnTo>
                        <a:lnTo>
                          <a:pt x="146" y="60"/>
                        </a:lnTo>
                        <a:lnTo>
                          <a:pt x="141" y="64"/>
                        </a:lnTo>
                        <a:lnTo>
                          <a:pt x="140" y="69"/>
                        </a:lnTo>
                        <a:lnTo>
                          <a:pt x="142" y="73"/>
                        </a:lnTo>
                        <a:lnTo>
                          <a:pt x="115" y="73"/>
                        </a:lnTo>
                        <a:lnTo>
                          <a:pt x="37" y="73"/>
                        </a:lnTo>
                        <a:lnTo>
                          <a:pt x="0" y="73"/>
                        </a:lnTo>
                        <a:lnTo>
                          <a:pt x="7" y="65"/>
                        </a:lnTo>
                        <a:lnTo>
                          <a:pt x="12" y="58"/>
                        </a:lnTo>
                        <a:lnTo>
                          <a:pt x="14" y="51"/>
                        </a:lnTo>
                        <a:lnTo>
                          <a:pt x="14" y="45"/>
                        </a:lnTo>
                        <a:lnTo>
                          <a:pt x="12" y="42"/>
                        </a:lnTo>
                        <a:lnTo>
                          <a:pt x="9" y="40"/>
                        </a:lnTo>
                        <a:lnTo>
                          <a:pt x="9" y="34"/>
                        </a:lnTo>
                        <a:close/>
                      </a:path>
                    </a:pathLst>
                  </a:custGeom>
                  <a:solidFill>
                    <a:srgbClr val="00A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67027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1419" y="1882"/>
                    <a:ext cx="35" cy="13"/>
                  </a:xfrm>
                  <a:custGeom>
                    <a:avLst/>
                    <a:gdLst/>
                    <a:ahLst/>
                    <a:cxnLst>
                      <a:cxn ang="0">
                        <a:pos x="9" y="16"/>
                      </a:cxn>
                      <a:cxn ang="0">
                        <a:pos x="12" y="10"/>
                      </a:cxn>
                      <a:cxn ang="0">
                        <a:pos x="16" y="6"/>
                      </a:cxn>
                      <a:cxn ang="0">
                        <a:pos x="20" y="3"/>
                      </a:cxn>
                      <a:cxn ang="0">
                        <a:pos x="24" y="0"/>
                      </a:cxn>
                      <a:cxn ang="0">
                        <a:pos x="28" y="0"/>
                      </a:cxn>
                      <a:cxn ang="0">
                        <a:pos x="28" y="3"/>
                      </a:cxn>
                      <a:cxn ang="0">
                        <a:pos x="24" y="10"/>
                      </a:cxn>
                      <a:cxn ang="0">
                        <a:pos x="21" y="17"/>
                      </a:cxn>
                      <a:cxn ang="0">
                        <a:pos x="18" y="23"/>
                      </a:cxn>
                      <a:cxn ang="0">
                        <a:pos x="18" y="29"/>
                      </a:cxn>
                      <a:cxn ang="0">
                        <a:pos x="22" y="30"/>
                      </a:cxn>
                      <a:cxn ang="0">
                        <a:pos x="26" y="30"/>
                      </a:cxn>
                      <a:cxn ang="0">
                        <a:pos x="34" y="25"/>
                      </a:cxn>
                      <a:cxn ang="0">
                        <a:pos x="39" y="20"/>
                      </a:cxn>
                      <a:cxn ang="0">
                        <a:pos x="44" y="19"/>
                      </a:cxn>
                      <a:cxn ang="0">
                        <a:pos x="47" y="20"/>
                      </a:cxn>
                      <a:cxn ang="0">
                        <a:pos x="46" y="25"/>
                      </a:cxn>
                      <a:cxn ang="0">
                        <a:pos x="44" y="32"/>
                      </a:cxn>
                      <a:cxn ang="0">
                        <a:pos x="38" y="36"/>
                      </a:cxn>
                      <a:cxn ang="0">
                        <a:pos x="36" y="41"/>
                      </a:cxn>
                      <a:cxn ang="0">
                        <a:pos x="38" y="45"/>
                      </a:cxn>
                      <a:cxn ang="0">
                        <a:pos x="44" y="45"/>
                      </a:cxn>
                      <a:cxn ang="0">
                        <a:pos x="51" y="41"/>
                      </a:cxn>
                      <a:cxn ang="0">
                        <a:pos x="52" y="45"/>
                      </a:cxn>
                      <a:cxn ang="0">
                        <a:pos x="48" y="53"/>
                      </a:cxn>
                      <a:cxn ang="0">
                        <a:pos x="46" y="58"/>
                      </a:cxn>
                      <a:cxn ang="0">
                        <a:pos x="46" y="63"/>
                      </a:cxn>
                      <a:cxn ang="0">
                        <a:pos x="49" y="67"/>
                      </a:cxn>
                      <a:cxn ang="0">
                        <a:pos x="38" y="67"/>
                      </a:cxn>
                      <a:cxn ang="0">
                        <a:pos x="2" y="67"/>
                      </a:cxn>
                      <a:cxn ang="0">
                        <a:pos x="5" y="60"/>
                      </a:cxn>
                      <a:cxn ang="0">
                        <a:pos x="5" y="55"/>
                      </a:cxn>
                      <a:cxn ang="0">
                        <a:pos x="5" y="51"/>
                      </a:cxn>
                      <a:cxn ang="0">
                        <a:pos x="2" y="45"/>
                      </a:cxn>
                      <a:cxn ang="0">
                        <a:pos x="0" y="41"/>
                      </a:cxn>
                      <a:cxn ang="0">
                        <a:pos x="0" y="36"/>
                      </a:cxn>
                      <a:cxn ang="0">
                        <a:pos x="5" y="32"/>
                      </a:cxn>
                      <a:cxn ang="0">
                        <a:pos x="9" y="28"/>
                      </a:cxn>
                      <a:cxn ang="0">
                        <a:pos x="7" y="21"/>
                      </a:cxn>
                      <a:cxn ang="0">
                        <a:pos x="9" y="16"/>
                      </a:cxn>
                    </a:cxnLst>
                    <a:rect l="0" t="0" r="r" b="b"/>
                    <a:pathLst>
                      <a:path w="52" h="67">
                        <a:moveTo>
                          <a:pt x="9" y="16"/>
                        </a:moveTo>
                        <a:lnTo>
                          <a:pt x="12" y="10"/>
                        </a:lnTo>
                        <a:lnTo>
                          <a:pt x="16" y="6"/>
                        </a:lnTo>
                        <a:lnTo>
                          <a:pt x="20" y="3"/>
                        </a:lnTo>
                        <a:lnTo>
                          <a:pt x="24" y="0"/>
                        </a:lnTo>
                        <a:lnTo>
                          <a:pt x="28" y="0"/>
                        </a:lnTo>
                        <a:lnTo>
                          <a:pt x="28" y="3"/>
                        </a:lnTo>
                        <a:lnTo>
                          <a:pt x="24" y="10"/>
                        </a:lnTo>
                        <a:lnTo>
                          <a:pt x="21" y="17"/>
                        </a:lnTo>
                        <a:lnTo>
                          <a:pt x="18" y="23"/>
                        </a:lnTo>
                        <a:lnTo>
                          <a:pt x="18" y="29"/>
                        </a:lnTo>
                        <a:lnTo>
                          <a:pt x="22" y="30"/>
                        </a:lnTo>
                        <a:lnTo>
                          <a:pt x="26" y="30"/>
                        </a:lnTo>
                        <a:lnTo>
                          <a:pt x="34" y="25"/>
                        </a:lnTo>
                        <a:lnTo>
                          <a:pt x="39" y="20"/>
                        </a:lnTo>
                        <a:lnTo>
                          <a:pt x="44" y="19"/>
                        </a:lnTo>
                        <a:lnTo>
                          <a:pt x="47" y="20"/>
                        </a:lnTo>
                        <a:lnTo>
                          <a:pt x="46" y="25"/>
                        </a:lnTo>
                        <a:lnTo>
                          <a:pt x="44" y="32"/>
                        </a:lnTo>
                        <a:lnTo>
                          <a:pt x="38" y="36"/>
                        </a:lnTo>
                        <a:lnTo>
                          <a:pt x="36" y="41"/>
                        </a:lnTo>
                        <a:lnTo>
                          <a:pt x="38" y="45"/>
                        </a:lnTo>
                        <a:lnTo>
                          <a:pt x="44" y="45"/>
                        </a:lnTo>
                        <a:lnTo>
                          <a:pt x="51" y="41"/>
                        </a:lnTo>
                        <a:lnTo>
                          <a:pt x="52" y="45"/>
                        </a:lnTo>
                        <a:lnTo>
                          <a:pt x="48" y="53"/>
                        </a:lnTo>
                        <a:lnTo>
                          <a:pt x="46" y="58"/>
                        </a:lnTo>
                        <a:lnTo>
                          <a:pt x="46" y="63"/>
                        </a:lnTo>
                        <a:lnTo>
                          <a:pt x="49" y="67"/>
                        </a:lnTo>
                        <a:lnTo>
                          <a:pt x="38" y="67"/>
                        </a:lnTo>
                        <a:lnTo>
                          <a:pt x="2" y="67"/>
                        </a:lnTo>
                        <a:lnTo>
                          <a:pt x="5" y="60"/>
                        </a:lnTo>
                        <a:lnTo>
                          <a:pt x="5" y="55"/>
                        </a:lnTo>
                        <a:lnTo>
                          <a:pt x="5" y="51"/>
                        </a:lnTo>
                        <a:lnTo>
                          <a:pt x="2" y="45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5" y="32"/>
                        </a:lnTo>
                        <a:lnTo>
                          <a:pt x="9" y="28"/>
                        </a:lnTo>
                        <a:lnTo>
                          <a:pt x="7" y="21"/>
                        </a:lnTo>
                        <a:lnTo>
                          <a:pt x="9" y="16"/>
                        </a:lnTo>
                        <a:close/>
                      </a:path>
                    </a:pathLst>
                  </a:custGeom>
                  <a:solidFill>
                    <a:srgbClr val="00A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467028" name="Text Box 84"/>
          <p:cNvSpPr txBox="1">
            <a:spLocks noChangeArrowheads="1"/>
          </p:cNvSpPr>
          <p:nvPr/>
        </p:nvSpPr>
        <p:spPr bwMode="auto">
          <a:xfrm>
            <a:off x="4214813" y="2174875"/>
            <a:ext cx="549275" cy="91440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endParaRPr lang="en-US" sz="5400" i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ymbol" pitchFamily="18" charset="2"/>
              <a:cs typeface="+mn-cs"/>
            </a:endParaRPr>
          </a:p>
        </p:txBody>
      </p:sp>
      <p:sp>
        <p:nvSpPr>
          <p:cNvPr id="467029" name="AutoShape 85"/>
          <p:cNvSpPr>
            <a:spLocks noChangeArrowheads="1"/>
          </p:cNvSpPr>
          <p:nvPr/>
        </p:nvSpPr>
        <p:spPr bwMode="auto">
          <a:xfrm>
            <a:off x="4600575" y="5562600"/>
            <a:ext cx="685800" cy="381000"/>
          </a:xfrm>
          <a:prstGeom prst="leftArrow">
            <a:avLst>
              <a:gd name="adj1" fmla="val 50000"/>
              <a:gd name="adj2" fmla="val 45000"/>
            </a:avLst>
          </a:prstGeom>
          <a:solidFill>
            <a:schemeClr val="hlink"/>
          </a:solidFill>
          <a:ln w="12700" cap="sq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274320" rIns="274320" anchor="ctr"/>
          <a:lstStyle/>
          <a:p>
            <a:pPr eaLnBrk="0" hangingPunct="0">
              <a:defRPr/>
            </a:pPr>
            <a:endParaRPr lang="en-CA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graphicFrame>
        <p:nvGraphicFramePr>
          <p:cNvPr id="467030" name="Object 2"/>
          <p:cNvGraphicFramePr>
            <a:graphicFrameLocks noGrp="1" noChangeAspect="1"/>
          </p:cNvGraphicFramePr>
          <p:nvPr>
            <p:ph idx="1"/>
          </p:nvPr>
        </p:nvGraphicFramePr>
        <p:xfrm>
          <a:off x="3305175" y="4800600"/>
          <a:ext cx="1112838" cy="175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2659048" imgH="4191363" progId="MS_ClipArt_Gallery.2">
                  <p:embed/>
                </p:oleObj>
              </mc:Choice>
              <mc:Fallback>
                <p:oleObj name="Clip" r:id="rId5" imgW="2659048" imgH="4191363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5175" y="4800600"/>
                        <a:ext cx="1112838" cy="17526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bg2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7031" name="AutoShape 87"/>
          <p:cNvSpPr>
            <a:spLocks noChangeArrowheads="1"/>
          </p:cNvSpPr>
          <p:nvPr/>
        </p:nvSpPr>
        <p:spPr bwMode="auto">
          <a:xfrm>
            <a:off x="2466975" y="5529263"/>
            <a:ext cx="685800" cy="381000"/>
          </a:xfrm>
          <a:prstGeom prst="leftArrow">
            <a:avLst>
              <a:gd name="adj1" fmla="val 50000"/>
              <a:gd name="adj2" fmla="val 45000"/>
            </a:avLst>
          </a:prstGeom>
          <a:solidFill>
            <a:schemeClr val="hlink"/>
          </a:solidFill>
          <a:ln w="12700" cap="sq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274320" rIns="274320" anchor="ctr"/>
          <a:lstStyle/>
          <a:p>
            <a:pPr eaLnBrk="0" hangingPunct="0">
              <a:defRPr/>
            </a:pPr>
            <a:endParaRPr lang="en-CA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pic>
        <p:nvPicPr>
          <p:cNvPr id="467032" name="Picture 88" descr="j0382579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75" y="4968875"/>
            <a:ext cx="1506538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7033" name="AutoShape 89"/>
          <p:cNvSpPr>
            <a:spLocks noChangeArrowheads="1"/>
          </p:cNvSpPr>
          <p:nvPr/>
        </p:nvSpPr>
        <p:spPr bwMode="auto">
          <a:xfrm rot="5400000">
            <a:off x="1171575" y="4267200"/>
            <a:ext cx="685800" cy="381000"/>
          </a:xfrm>
          <a:prstGeom prst="leftArrow">
            <a:avLst>
              <a:gd name="adj1" fmla="val 50000"/>
              <a:gd name="adj2" fmla="val 45000"/>
            </a:avLst>
          </a:prstGeom>
          <a:solidFill>
            <a:schemeClr val="hlink"/>
          </a:solidFill>
          <a:ln w="12700" cap="sq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274320" rIns="274320" anchor="ctr"/>
          <a:lstStyle/>
          <a:p>
            <a:pPr eaLnBrk="0" hangingPunct="0">
              <a:defRPr/>
            </a:pPr>
            <a:endParaRPr lang="en-CA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67034" name="Text Box 90"/>
          <p:cNvSpPr txBox="1">
            <a:spLocks noChangeArrowheads="1"/>
          </p:cNvSpPr>
          <p:nvPr/>
        </p:nvSpPr>
        <p:spPr bwMode="auto">
          <a:xfrm>
            <a:off x="2514600" y="1406525"/>
            <a:ext cx="6934200" cy="3013075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4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Industry would love a free lunch</a:t>
            </a:r>
          </a:p>
          <a:p>
            <a:pPr eaLnBrk="0" hangingPunct="0">
              <a:spcBef>
                <a:spcPct val="50000"/>
              </a:spcBef>
              <a:buFontTx/>
              <a:buChar char="•"/>
              <a:defRPr/>
            </a:pPr>
            <a:r>
              <a:rPr lang="en-US" sz="24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Given a description of a good plane, automatically find one.</a:t>
            </a:r>
          </a:p>
          <a:p>
            <a:pPr eaLnBrk="0" hangingPunct="0">
              <a:spcBef>
                <a:spcPct val="50000"/>
              </a:spcBef>
              <a:buFontTx/>
              <a:buChar char="•"/>
              <a:defRPr/>
            </a:pPr>
            <a:r>
              <a:rPr lang="en-US" sz="24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Given a circuit, find a satisfying assignment</a:t>
            </a:r>
          </a:p>
          <a:p>
            <a:pPr eaLnBrk="0" hangingPunct="0">
              <a:spcBef>
                <a:spcPct val="50000"/>
              </a:spcBef>
              <a:buFontTx/>
              <a:buChar char="•"/>
              <a:defRPr/>
            </a:pPr>
            <a:r>
              <a:rPr lang="en-US" sz="24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Given a graph find a bichromatic coloring. </a:t>
            </a:r>
          </a:p>
          <a:p>
            <a:pPr eaLnBrk="0" hangingPunct="0">
              <a:spcBef>
                <a:spcPct val="50000"/>
              </a:spcBef>
              <a:buFontTx/>
              <a:buChar char="•"/>
              <a:defRPr/>
            </a:pPr>
            <a:r>
              <a:rPr lang="en-US" sz="24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Given course description, find a schedule</a:t>
            </a:r>
          </a:p>
        </p:txBody>
      </p:sp>
      <p:pic>
        <p:nvPicPr>
          <p:cNvPr id="467035" name="Picture 91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7475" y="4979988"/>
            <a:ext cx="1406525" cy="126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7036" name="AutoShape 92"/>
          <p:cNvSpPr>
            <a:spLocks noChangeArrowheads="1"/>
          </p:cNvSpPr>
          <p:nvPr/>
        </p:nvSpPr>
        <p:spPr bwMode="auto">
          <a:xfrm>
            <a:off x="6934200" y="5562600"/>
            <a:ext cx="685800" cy="381000"/>
          </a:xfrm>
          <a:prstGeom prst="leftRightArrow">
            <a:avLst>
              <a:gd name="adj1" fmla="val 50000"/>
              <a:gd name="adj2" fmla="val 36000"/>
            </a:avLst>
          </a:prstGeom>
          <a:solidFill>
            <a:schemeClr val="hlink"/>
          </a:solidFill>
          <a:ln w="12700" cap="sq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274320" rIns="274320" anchor="ctr"/>
          <a:lstStyle/>
          <a:p>
            <a:pPr eaLnBrk="0" hangingPunct="0">
              <a:defRPr/>
            </a:pPr>
            <a:endParaRPr lang="en-CA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67037" name="Text Box 93"/>
          <p:cNvSpPr txBox="1">
            <a:spLocks noChangeArrowheads="1"/>
          </p:cNvSpPr>
          <p:nvPr/>
        </p:nvSpPr>
        <p:spPr bwMode="auto">
          <a:xfrm>
            <a:off x="701675" y="210185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 sz="9600" i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X</a:t>
            </a:r>
          </a:p>
        </p:txBody>
      </p:sp>
      <p:sp>
        <p:nvSpPr>
          <p:cNvPr id="467038" name="Text Box 94"/>
          <p:cNvSpPr txBox="1">
            <a:spLocks noChangeArrowheads="1"/>
          </p:cNvSpPr>
          <p:nvPr/>
        </p:nvSpPr>
        <p:spPr bwMode="auto">
          <a:xfrm>
            <a:off x="838200" y="495300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 sz="9600" i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X</a:t>
            </a:r>
          </a:p>
        </p:txBody>
      </p:sp>
      <p:sp>
        <p:nvSpPr>
          <p:cNvPr id="467039" name="Text Box 95"/>
          <p:cNvSpPr txBox="1">
            <a:spLocks noChangeArrowheads="1"/>
          </p:cNvSpPr>
          <p:nvPr/>
        </p:nvSpPr>
        <p:spPr bwMode="auto">
          <a:xfrm>
            <a:off x="3200400" y="487680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 sz="9600" i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X</a:t>
            </a:r>
          </a:p>
        </p:txBody>
      </p:sp>
      <p:sp>
        <p:nvSpPr>
          <p:cNvPr id="467040" name="Text Box 96"/>
          <p:cNvSpPr txBox="1">
            <a:spLocks noChangeArrowheads="1"/>
          </p:cNvSpPr>
          <p:nvPr/>
        </p:nvSpPr>
        <p:spPr bwMode="auto">
          <a:xfrm>
            <a:off x="5273675" y="492125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 sz="9600" i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X</a:t>
            </a:r>
          </a:p>
        </p:txBody>
      </p:sp>
      <p:sp>
        <p:nvSpPr>
          <p:cNvPr id="467041" name="Text Box 97"/>
          <p:cNvSpPr txBox="1">
            <a:spLocks noChangeArrowheads="1"/>
          </p:cNvSpPr>
          <p:nvPr/>
        </p:nvSpPr>
        <p:spPr bwMode="auto">
          <a:xfrm>
            <a:off x="7620000" y="492125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 sz="9600" i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X</a:t>
            </a:r>
          </a:p>
        </p:txBody>
      </p:sp>
      <p:sp>
        <p:nvSpPr>
          <p:cNvPr id="99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70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70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6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6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70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70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7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7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70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70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7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7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70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70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70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70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7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67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67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67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67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67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67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7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67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67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66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66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67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67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67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67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67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67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67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67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67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67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029" grpId="0" animBg="1"/>
      <p:bldP spid="467031" grpId="0" animBg="1"/>
      <p:bldP spid="467033" grpId="0" animBg="1"/>
      <p:bldP spid="467036" grpId="0" animBg="1"/>
      <p:bldP spid="467037" grpId="0"/>
      <p:bldP spid="467038" grpId="0"/>
      <p:bldP spid="467039" grpId="0"/>
      <p:bldP spid="467040" grpId="0"/>
      <p:bldP spid="467041" grpId="0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7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08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09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0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1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2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3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4" name="Oval 10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5" name="Oval 11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cxnSp>
        <p:nvCxnSpPr>
          <p:cNvPr id="19468" name="AutoShape 12"/>
          <p:cNvCxnSpPr>
            <a:cxnSpLocks noChangeShapeType="1"/>
            <a:stCxn id="251914" idx="5"/>
            <a:endCxn id="251907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69" name="AutoShape 13"/>
          <p:cNvCxnSpPr>
            <a:cxnSpLocks noChangeShapeType="1"/>
            <a:stCxn id="251907" idx="2"/>
            <a:endCxn id="251913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0" name="AutoShape 14"/>
          <p:cNvCxnSpPr>
            <a:cxnSpLocks noChangeShapeType="1"/>
            <a:stCxn id="251914" idx="4"/>
            <a:endCxn id="251913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1" name="AutoShape 15"/>
          <p:cNvCxnSpPr>
            <a:cxnSpLocks noChangeShapeType="1"/>
            <a:stCxn id="251907" idx="4"/>
            <a:endCxn id="251908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2" name="AutoShape 16"/>
          <p:cNvCxnSpPr>
            <a:cxnSpLocks noChangeShapeType="1"/>
            <a:stCxn id="251913" idx="5"/>
            <a:endCxn id="251908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3" name="AutoShape 17"/>
          <p:cNvCxnSpPr>
            <a:cxnSpLocks noChangeShapeType="1"/>
            <a:endCxn id="251913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4" name="AutoShape 18"/>
          <p:cNvCxnSpPr>
            <a:cxnSpLocks noChangeShapeType="1"/>
            <a:stCxn id="251915" idx="7"/>
            <a:endCxn id="251914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5" name="AutoShape 19"/>
          <p:cNvCxnSpPr>
            <a:cxnSpLocks noChangeShapeType="1"/>
            <a:stCxn id="251912" idx="0"/>
            <a:endCxn id="251913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6" name="AutoShape 20"/>
          <p:cNvCxnSpPr>
            <a:cxnSpLocks noChangeShapeType="1"/>
            <a:stCxn id="251912" idx="6"/>
            <a:endCxn id="251908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7" name="AutoShape 21"/>
          <p:cNvCxnSpPr>
            <a:cxnSpLocks noChangeShapeType="1"/>
            <a:endCxn id="251912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8" name="AutoShape 22"/>
          <p:cNvCxnSpPr>
            <a:cxnSpLocks noChangeShapeType="1"/>
            <a:stCxn id="251912" idx="2"/>
            <a:endCxn id="251910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9" name="AutoShape 23"/>
          <p:cNvCxnSpPr>
            <a:cxnSpLocks noChangeShapeType="1"/>
            <a:stCxn id="251910" idx="4"/>
            <a:endCxn id="251911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0" name="AutoShape 24"/>
          <p:cNvCxnSpPr>
            <a:cxnSpLocks noChangeShapeType="1"/>
            <a:stCxn id="251915" idx="4"/>
            <a:endCxn id="251910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1" name="AutoShape 25"/>
          <p:cNvCxnSpPr>
            <a:cxnSpLocks noChangeShapeType="1"/>
            <a:stCxn id="251910" idx="5"/>
            <a:endCxn id="251909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2" name="AutoShape 26"/>
          <p:cNvCxnSpPr>
            <a:cxnSpLocks noChangeShapeType="1"/>
            <a:stCxn id="251909" idx="2"/>
            <a:endCxn id="251911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3" name="AutoShape 27"/>
          <p:cNvCxnSpPr>
            <a:cxnSpLocks noChangeShapeType="1"/>
            <a:endCxn id="251908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  <p:sp>
        <p:nvSpPr>
          <p:cNvPr id="32" name="Rectangle 82"/>
          <p:cNvSpPr>
            <a:spLocks noChangeArrowheads="1"/>
          </p:cNvSpPr>
          <p:nvPr/>
        </p:nvSpPr>
        <p:spPr bwMode="auto">
          <a:xfrm>
            <a:off x="3505200" y="2133600"/>
            <a:ext cx="5943600" cy="138499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Find the biggest clique,</a:t>
            </a:r>
            <a:b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</a:br>
            <a:r>
              <a:rPr lang="en-US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ie</a:t>
            </a: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subset of nodes that are all connected.</a:t>
            </a:r>
          </a:p>
        </p:txBody>
      </p:sp>
      <p:sp>
        <p:nvSpPr>
          <p:cNvPr id="2" name="Oval 1"/>
          <p:cNvSpPr/>
          <p:nvPr/>
        </p:nvSpPr>
        <p:spPr bwMode="auto">
          <a:xfrm>
            <a:off x="533400" y="1849438"/>
            <a:ext cx="2425700" cy="2036762"/>
          </a:xfrm>
          <a:prstGeom prst="ellips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eaLnBrk="0" hangingPunct="0"/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3547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7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08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09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0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1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2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3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4" name="Oval 10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5" name="Oval 11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cxnSp>
        <p:nvCxnSpPr>
          <p:cNvPr id="19468" name="AutoShape 12"/>
          <p:cNvCxnSpPr>
            <a:cxnSpLocks noChangeShapeType="1"/>
            <a:stCxn id="251914" idx="5"/>
            <a:endCxn id="251907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69" name="AutoShape 13"/>
          <p:cNvCxnSpPr>
            <a:cxnSpLocks noChangeShapeType="1"/>
            <a:stCxn id="251907" idx="2"/>
            <a:endCxn id="251913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0" name="AutoShape 14"/>
          <p:cNvCxnSpPr>
            <a:cxnSpLocks noChangeShapeType="1"/>
            <a:stCxn id="251914" idx="4"/>
            <a:endCxn id="251913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1" name="AutoShape 15"/>
          <p:cNvCxnSpPr>
            <a:cxnSpLocks noChangeShapeType="1"/>
            <a:stCxn id="251907" idx="4"/>
            <a:endCxn id="251908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2" name="AutoShape 16"/>
          <p:cNvCxnSpPr>
            <a:cxnSpLocks noChangeShapeType="1"/>
            <a:stCxn id="251913" idx="5"/>
            <a:endCxn id="251908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3" name="AutoShape 17"/>
          <p:cNvCxnSpPr>
            <a:cxnSpLocks noChangeShapeType="1"/>
            <a:endCxn id="251913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4" name="AutoShape 18"/>
          <p:cNvCxnSpPr>
            <a:cxnSpLocks noChangeShapeType="1"/>
            <a:stCxn id="251915" idx="7"/>
            <a:endCxn id="251914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5" name="AutoShape 19"/>
          <p:cNvCxnSpPr>
            <a:cxnSpLocks noChangeShapeType="1"/>
            <a:stCxn id="251912" idx="0"/>
            <a:endCxn id="251913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6" name="AutoShape 20"/>
          <p:cNvCxnSpPr>
            <a:cxnSpLocks noChangeShapeType="1"/>
            <a:stCxn id="251912" idx="6"/>
            <a:endCxn id="251908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7" name="AutoShape 21"/>
          <p:cNvCxnSpPr>
            <a:cxnSpLocks noChangeShapeType="1"/>
            <a:endCxn id="251912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8" name="AutoShape 22"/>
          <p:cNvCxnSpPr>
            <a:cxnSpLocks noChangeShapeType="1"/>
            <a:stCxn id="251912" idx="2"/>
            <a:endCxn id="251910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9" name="AutoShape 23"/>
          <p:cNvCxnSpPr>
            <a:cxnSpLocks noChangeShapeType="1"/>
            <a:stCxn id="251910" idx="4"/>
            <a:endCxn id="251911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0" name="AutoShape 24"/>
          <p:cNvCxnSpPr>
            <a:cxnSpLocks noChangeShapeType="1"/>
            <a:stCxn id="251915" idx="4"/>
            <a:endCxn id="251910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1" name="AutoShape 25"/>
          <p:cNvCxnSpPr>
            <a:cxnSpLocks noChangeShapeType="1"/>
            <a:stCxn id="251910" idx="5"/>
            <a:endCxn id="251909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2" name="AutoShape 26"/>
          <p:cNvCxnSpPr>
            <a:cxnSpLocks noChangeShapeType="1"/>
            <a:stCxn id="251909" idx="2"/>
            <a:endCxn id="251911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3" name="AutoShape 27"/>
          <p:cNvCxnSpPr>
            <a:cxnSpLocks noChangeShapeType="1"/>
            <a:endCxn id="251908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  <p:sp>
        <p:nvSpPr>
          <p:cNvPr id="32" name="Rectangle 82"/>
          <p:cNvSpPr>
            <a:spLocks noChangeArrowheads="1"/>
          </p:cNvSpPr>
          <p:nvPr/>
        </p:nvSpPr>
        <p:spPr bwMode="auto">
          <a:xfrm>
            <a:off x="3505200" y="2133600"/>
            <a:ext cx="5943600" cy="523220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Find the LONGEST simple s-t path.</a:t>
            </a:r>
          </a:p>
        </p:txBody>
      </p:sp>
    </p:spTree>
    <p:extLst>
      <p:ext uri="{BB962C8B-B14F-4D97-AF65-F5344CB8AC3E}">
        <p14:creationId xmlns:p14="http://schemas.microsoft.com/office/powerpoint/2010/main" val="3877987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4876800"/>
            <a:ext cx="7753350" cy="1887538"/>
            <a:chOff x="-10" y="2592"/>
            <a:chExt cx="4884" cy="1189"/>
          </a:xfrm>
        </p:grpSpPr>
        <p:sp>
          <p:nvSpPr>
            <p:cNvPr id="68639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68640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41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42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80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i="0" dirty="0"/>
                <a:t>Obtain the Post Condition</a:t>
              </a:r>
              <a:endParaRPr lang="en-CA" altLang="en-US" sz="1600" i="0" dirty="0"/>
            </a:p>
          </p:txBody>
        </p:sp>
        <p:grpSp>
          <p:nvGrpSpPr>
            <p:cNvPr id="68643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68644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45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8655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656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8646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8647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8648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8649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0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1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2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3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4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9" name="Rectangle 48"/>
          <p:cNvSpPr/>
          <p:nvPr/>
        </p:nvSpPr>
        <p:spPr>
          <a:xfrm>
            <a:off x="304800" y="1463457"/>
            <a:ext cx="7848600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/>
              <a:t>We know the Loop Invariant is true </a:t>
            </a:r>
            <a:br>
              <a:rPr lang="en-US" i="0" dirty="0"/>
            </a:br>
            <a:r>
              <a:rPr lang="en-US" i="0" dirty="0"/>
              <a:t>because we have maintained it. </a:t>
            </a:r>
            <a:br>
              <a:rPr lang="en-US" i="0" dirty="0"/>
            </a:br>
            <a:r>
              <a:rPr lang="en-US" i="0" dirty="0"/>
              <a:t>We know the Exit Condition is true </a:t>
            </a:r>
            <a:br>
              <a:rPr lang="en-US" i="0" dirty="0"/>
            </a:br>
            <a:r>
              <a:rPr lang="en-US" i="0" dirty="0"/>
              <a:t>because we exited.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/>
              <a:t>We do a little extra work.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/>
              <a:t>And then prove that it follows that the Post Condition is then true.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52400" y="634206"/>
            <a:ext cx="8005542" cy="1169988"/>
            <a:chOff x="152400" y="634206"/>
            <a:chExt cx="8005542" cy="1169988"/>
          </a:xfrm>
        </p:grpSpPr>
        <p:sp>
          <p:nvSpPr>
            <p:cNvPr id="2" name="Rectangle 1"/>
            <p:cNvSpPr/>
            <p:nvPr/>
          </p:nvSpPr>
          <p:spPr>
            <a:xfrm>
              <a:off x="152400" y="838200"/>
              <a:ext cx="784860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457200" indent="-457200">
                <a:buFont typeface="Arial" panose="020B0604020202020204" pitchFamily="34" charset="0"/>
                <a:buChar char="•"/>
              </a:pPr>
              <a:r>
                <a:rPr lang="en-US" sz="3200" i="0" dirty="0">
                  <a:solidFill>
                    <a:schemeClr val="tx2"/>
                  </a:solidFill>
                </a:rPr>
                <a:t>Obtain the Post Condition: </a:t>
              </a:r>
              <a:endParaRPr lang="en-US" sz="3200" i="0" dirty="0"/>
            </a:p>
          </p:txBody>
        </p:sp>
        <p:grpSp>
          <p:nvGrpSpPr>
            <p:cNvPr id="55" name="Group 27"/>
            <p:cNvGrpSpPr>
              <a:grpSpLocks noChangeAspect="1"/>
            </p:cNvGrpSpPr>
            <p:nvPr/>
          </p:nvGrpSpPr>
          <p:grpSpPr bwMode="auto">
            <a:xfrm>
              <a:off x="7038754" y="634206"/>
              <a:ext cx="1119188" cy="1169988"/>
              <a:chOff x="4641" y="2352"/>
              <a:chExt cx="735" cy="768"/>
            </a:xfrm>
          </p:grpSpPr>
          <p:sp>
            <p:nvSpPr>
              <p:cNvPr id="56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7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9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0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1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71" name="Text Box 11"/>
          <p:cNvSpPr txBox="1">
            <a:spLocks noChangeArrowheads="1"/>
          </p:cNvSpPr>
          <p:nvPr/>
        </p:nvSpPr>
        <p:spPr bwMode="auto">
          <a:xfrm>
            <a:off x="-114322" y="76200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</p:spTree>
    <p:extLst>
      <p:ext uri="{BB962C8B-B14F-4D97-AF65-F5344CB8AC3E}">
        <p14:creationId xmlns:p14="http://schemas.microsoft.com/office/powerpoint/2010/main" val="2054533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7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08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09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0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1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2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3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4" name="Oval 10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51915" name="Oval 11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cxnSp>
        <p:nvCxnSpPr>
          <p:cNvPr id="19468" name="AutoShape 12"/>
          <p:cNvCxnSpPr>
            <a:cxnSpLocks noChangeShapeType="1"/>
            <a:stCxn id="251914" idx="5"/>
            <a:endCxn id="251907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69" name="AutoShape 13"/>
          <p:cNvCxnSpPr>
            <a:cxnSpLocks noChangeShapeType="1"/>
            <a:stCxn id="251907" idx="2"/>
            <a:endCxn id="251913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0" name="AutoShape 14"/>
          <p:cNvCxnSpPr>
            <a:cxnSpLocks noChangeShapeType="1"/>
            <a:stCxn id="251914" idx="4"/>
            <a:endCxn id="251913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1" name="AutoShape 15"/>
          <p:cNvCxnSpPr>
            <a:cxnSpLocks noChangeShapeType="1"/>
            <a:stCxn id="251907" idx="4"/>
            <a:endCxn id="251908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2" name="AutoShape 16"/>
          <p:cNvCxnSpPr>
            <a:cxnSpLocks noChangeShapeType="1"/>
            <a:stCxn id="251913" idx="5"/>
            <a:endCxn id="251908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3" name="AutoShape 17"/>
          <p:cNvCxnSpPr>
            <a:cxnSpLocks noChangeShapeType="1"/>
            <a:endCxn id="251913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4" name="AutoShape 18"/>
          <p:cNvCxnSpPr>
            <a:cxnSpLocks noChangeShapeType="1"/>
            <a:stCxn id="251915" idx="7"/>
            <a:endCxn id="251914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5" name="AutoShape 19"/>
          <p:cNvCxnSpPr>
            <a:cxnSpLocks noChangeShapeType="1"/>
            <a:stCxn id="251912" idx="0"/>
            <a:endCxn id="251913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6" name="AutoShape 20"/>
          <p:cNvCxnSpPr>
            <a:cxnSpLocks noChangeShapeType="1"/>
            <a:stCxn id="251912" idx="6"/>
            <a:endCxn id="251908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7" name="AutoShape 21"/>
          <p:cNvCxnSpPr>
            <a:cxnSpLocks noChangeShapeType="1"/>
            <a:endCxn id="251912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8" name="AutoShape 22"/>
          <p:cNvCxnSpPr>
            <a:cxnSpLocks noChangeShapeType="1"/>
            <a:stCxn id="251912" idx="2"/>
            <a:endCxn id="251910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9" name="AutoShape 23"/>
          <p:cNvCxnSpPr>
            <a:cxnSpLocks noChangeShapeType="1"/>
            <a:stCxn id="251910" idx="4"/>
            <a:endCxn id="251911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0" name="AutoShape 24"/>
          <p:cNvCxnSpPr>
            <a:cxnSpLocks noChangeShapeType="1"/>
            <a:stCxn id="251915" idx="4"/>
            <a:endCxn id="251910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1" name="AutoShape 25"/>
          <p:cNvCxnSpPr>
            <a:cxnSpLocks noChangeShapeType="1"/>
            <a:stCxn id="251910" idx="5"/>
            <a:endCxn id="251909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2" name="AutoShape 26"/>
          <p:cNvCxnSpPr>
            <a:cxnSpLocks noChangeShapeType="1"/>
            <a:stCxn id="251909" idx="2"/>
            <a:endCxn id="251911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3" name="AutoShape 27"/>
          <p:cNvCxnSpPr>
            <a:cxnSpLocks noChangeShapeType="1"/>
            <a:endCxn id="251908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  <p:sp>
        <p:nvSpPr>
          <p:cNvPr id="32" name="Rectangle 82"/>
          <p:cNvSpPr>
            <a:spLocks noChangeArrowheads="1"/>
          </p:cNvSpPr>
          <p:nvPr/>
        </p:nvSpPr>
        <p:spPr bwMode="auto">
          <a:xfrm>
            <a:off x="3505200" y="2133600"/>
            <a:ext cx="5943600" cy="954107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Find a partition of the nodes into two sets with most edges between them. </a:t>
            </a:r>
          </a:p>
        </p:txBody>
      </p:sp>
      <p:sp>
        <p:nvSpPr>
          <p:cNvPr id="2" name="Oval 1"/>
          <p:cNvSpPr/>
          <p:nvPr/>
        </p:nvSpPr>
        <p:spPr bwMode="auto">
          <a:xfrm>
            <a:off x="533400" y="1849437"/>
            <a:ext cx="3505200" cy="2339975"/>
          </a:xfrm>
          <a:prstGeom prst="ellips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eaLnBrk="0" hangingPunct="0"/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152400" y="3810000"/>
            <a:ext cx="3886200" cy="2667000"/>
          </a:xfrm>
          <a:prstGeom prst="ellips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eaLnBrk="0" hangingPunct="0"/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8535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0" grpId="0" animBg="1"/>
    </p:bld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010" name="Rectangle 82"/>
          <p:cNvSpPr>
            <a:spLocks noChangeArrowheads="1"/>
          </p:cNvSpPr>
          <p:nvPr/>
        </p:nvSpPr>
        <p:spPr bwMode="auto">
          <a:xfrm>
            <a:off x="3505200" y="2133600"/>
            <a:ext cx="5943600" cy="2308324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3200" i="0" dirty="0" err="1">
                <a:solidFill>
                  <a:srgbClr val="66FF3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C</a:t>
            </a:r>
            <a:r>
              <a:rPr lang="en-US" sz="3200" i="0" dirty="0" err="1"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o</a:t>
            </a:r>
            <a:r>
              <a:rPr lang="en-US" sz="3200" i="0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l</a:t>
            </a:r>
            <a:r>
              <a:rPr lang="en-US" sz="3200" i="0" dirty="0" err="1">
                <a:solidFill>
                  <a:srgbClr val="66FF3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o</a:t>
            </a:r>
            <a:r>
              <a:rPr lang="en-US" sz="3200" i="0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u</a:t>
            </a:r>
            <a:r>
              <a:rPr lang="en-US" sz="3200" i="0" dirty="0" err="1"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r</a:t>
            </a:r>
            <a:r>
              <a:rPr lang="en-US" i="0" dirty="0">
                <a:solidFill>
                  <a:srgbClr val="00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</a:t>
            </a: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each node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Use the fewest # of </a:t>
            </a:r>
            <a:r>
              <a:rPr lang="en-US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colours</a:t>
            </a: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.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Nodes with lines between them must have different </a:t>
            </a:r>
            <a:r>
              <a:rPr lang="en-US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colours</a:t>
            </a: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.</a:t>
            </a:r>
          </a:p>
        </p:txBody>
      </p:sp>
      <p:sp>
        <p:nvSpPr>
          <p:cNvPr id="8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  <p:sp>
        <p:nvSpPr>
          <p:cNvPr id="85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86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rgbClr val="00FFCC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87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88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89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90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91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92" name="Oval 10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cxnSp>
        <p:nvCxnSpPr>
          <p:cNvPr id="93" name="AutoShape 11"/>
          <p:cNvCxnSpPr>
            <a:cxnSpLocks noChangeShapeType="1"/>
            <a:stCxn id="109" idx="5"/>
            <a:endCxn id="85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4" name="AutoShape 12"/>
          <p:cNvCxnSpPr>
            <a:cxnSpLocks noChangeShapeType="1"/>
            <a:stCxn id="85" idx="2"/>
            <a:endCxn id="91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" name="AutoShape 13"/>
          <p:cNvCxnSpPr>
            <a:cxnSpLocks noChangeShapeType="1"/>
            <a:stCxn id="109" idx="4"/>
            <a:endCxn id="91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6" name="AutoShape 14"/>
          <p:cNvCxnSpPr>
            <a:cxnSpLocks noChangeShapeType="1"/>
            <a:stCxn id="85" idx="4"/>
            <a:endCxn id="86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" name="AutoShape 15"/>
          <p:cNvCxnSpPr>
            <a:cxnSpLocks noChangeShapeType="1"/>
            <a:stCxn id="91" idx="5"/>
            <a:endCxn id="86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8" name="AutoShape 16"/>
          <p:cNvCxnSpPr>
            <a:cxnSpLocks noChangeShapeType="1"/>
            <a:endCxn id="91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" name="AutoShape 17"/>
          <p:cNvCxnSpPr>
            <a:cxnSpLocks noChangeShapeType="1"/>
            <a:stCxn id="92" idx="7"/>
            <a:endCxn id="109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" name="AutoShape 18"/>
          <p:cNvCxnSpPr>
            <a:cxnSpLocks noChangeShapeType="1"/>
            <a:stCxn id="90" idx="0"/>
            <a:endCxn id="91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" name="AutoShape 19"/>
          <p:cNvCxnSpPr>
            <a:cxnSpLocks noChangeShapeType="1"/>
            <a:stCxn id="90" idx="6"/>
            <a:endCxn id="86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" name="AutoShape 20"/>
          <p:cNvCxnSpPr>
            <a:cxnSpLocks noChangeShapeType="1"/>
            <a:endCxn id="90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3" name="AutoShape 21"/>
          <p:cNvCxnSpPr>
            <a:cxnSpLocks noChangeShapeType="1"/>
            <a:stCxn id="90" idx="2"/>
            <a:endCxn id="88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" name="AutoShape 22"/>
          <p:cNvCxnSpPr>
            <a:cxnSpLocks noChangeShapeType="1"/>
            <a:stCxn id="88" idx="4"/>
            <a:endCxn id="89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" name="AutoShape 23"/>
          <p:cNvCxnSpPr>
            <a:cxnSpLocks noChangeShapeType="1"/>
            <a:stCxn id="92" idx="4"/>
            <a:endCxn id="88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" name="AutoShape 24"/>
          <p:cNvCxnSpPr>
            <a:cxnSpLocks noChangeShapeType="1"/>
            <a:stCxn id="88" idx="5"/>
            <a:endCxn id="87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7" name="AutoShape 25"/>
          <p:cNvCxnSpPr>
            <a:cxnSpLocks noChangeShapeType="1"/>
            <a:stCxn id="87" idx="2"/>
            <a:endCxn id="89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8" name="AutoShape 26"/>
          <p:cNvCxnSpPr>
            <a:cxnSpLocks noChangeShapeType="1"/>
            <a:endCxn id="86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9" name="Oval 27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grpSp>
        <p:nvGrpSpPr>
          <p:cNvPr id="110" name="Group 30"/>
          <p:cNvGrpSpPr>
            <a:grpSpLocks/>
          </p:cNvGrpSpPr>
          <p:nvPr/>
        </p:nvGrpSpPr>
        <p:grpSpPr bwMode="auto">
          <a:xfrm rot="6147626">
            <a:off x="434181" y="2180432"/>
            <a:ext cx="1347787" cy="234950"/>
            <a:chOff x="240" y="1691"/>
            <a:chExt cx="1720" cy="196"/>
          </a:xfrm>
        </p:grpSpPr>
        <p:grpSp>
          <p:nvGrpSpPr>
            <p:cNvPr id="111" name="Group 31"/>
            <p:cNvGrpSpPr>
              <a:grpSpLocks/>
            </p:cNvGrpSpPr>
            <p:nvPr/>
          </p:nvGrpSpPr>
          <p:grpSpPr bwMode="auto">
            <a:xfrm>
              <a:off x="1538" y="1691"/>
              <a:ext cx="422" cy="196"/>
              <a:chOff x="1538" y="1691"/>
              <a:chExt cx="422" cy="196"/>
            </a:xfrm>
          </p:grpSpPr>
          <p:grpSp>
            <p:nvGrpSpPr>
              <p:cNvPr id="138" name="Group 32"/>
              <p:cNvGrpSpPr>
                <a:grpSpLocks/>
              </p:cNvGrpSpPr>
              <p:nvPr/>
            </p:nvGrpSpPr>
            <p:grpSpPr bwMode="auto">
              <a:xfrm>
                <a:off x="1538" y="1691"/>
                <a:ext cx="418" cy="196"/>
                <a:chOff x="1538" y="1691"/>
                <a:chExt cx="418" cy="196"/>
              </a:xfrm>
            </p:grpSpPr>
            <p:grpSp>
              <p:nvGrpSpPr>
                <p:cNvPr id="142" name="Group 33"/>
                <p:cNvGrpSpPr>
                  <a:grpSpLocks/>
                </p:cNvGrpSpPr>
                <p:nvPr/>
              </p:nvGrpSpPr>
              <p:grpSpPr bwMode="auto">
                <a:xfrm>
                  <a:off x="1538" y="1691"/>
                  <a:ext cx="418" cy="196"/>
                  <a:chOff x="1538" y="1691"/>
                  <a:chExt cx="418" cy="196"/>
                </a:xfrm>
              </p:grpSpPr>
              <p:sp>
                <p:nvSpPr>
                  <p:cNvPr id="161" name="Freeform 34"/>
                  <p:cNvSpPr>
                    <a:spLocks/>
                  </p:cNvSpPr>
                  <p:nvPr/>
                </p:nvSpPr>
                <p:spPr bwMode="auto">
                  <a:xfrm>
                    <a:off x="1533" y="1732"/>
                    <a:ext cx="401" cy="196"/>
                  </a:xfrm>
                  <a:custGeom>
                    <a:avLst/>
                    <a:gdLst/>
                    <a:ahLst/>
                    <a:cxnLst>
                      <a:cxn ang="0">
                        <a:pos x="521" y="108"/>
                      </a:cxn>
                      <a:cxn ang="0">
                        <a:pos x="478" y="73"/>
                      </a:cxn>
                      <a:cxn ang="0">
                        <a:pos x="437" y="48"/>
                      </a:cxn>
                      <a:cxn ang="0">
                        <a:pos x="392" y="30"/>
                      </a:cxn>
                      <a:cxn ang="0">
                        <a:pos x="348" y="15"/>
                      </a:cxn>
                      <a:cxn ang="0">
                        <a:pos x="303" y="5"/>
                      </a:cxn>
                      <a:cxn ang="0">
                        <a:pos x="252" y="0"/>
                      </a:cxn>
                      <a:cxn ang="0">
                        <a:pos x="213" y="0"/>
                      </a:cxn>
                      <a:cxn ang="0">
                        <a:pos x="169" y="6"/>
                      </a:cxn>
                      <a:cxn ang="0">
                        <a:pos x="119" y="21"/>
                      </a:cxn>
                      <a:cxn ang="0">
                        <a:pos x="83" y="37"/>
                      </a:cxn>
                      <a:cxn ang="0">
                        <a:pos x="48" y="60"/>
                      </a:cxn>
                      <a:cxn ang="0">
                        <a:pos x="26" y="80"/>
                      </a:cxn>
                      <a:cxn ang="0">
                        <a:pos x="0" y="113"/>
                      </a:cxn>
                      <a:cxn ang="0">
                        <a:pos x="13" y="295"/>
                      </a:cxn>
                      <a:cxn ang="0">
                        <a:pos x="39" y="321"/>
                      </a:cxn>
                      <a:cxn ang="0">
                        <a:pos x="73" y="347"/>
                      </a:cxn>
                      <a:cxn ang="0">
                        <a:pos x="108" y="365"/>
                      </a:cxn>
                      <a:cxn ang="0">
                        <a:pos x="142" y="378"/>
                      </a:cxn>
                      <a:cxn ang="0">
                        <a:pos x="189" y="387"/>
                      </a:cxn>
                      <a:cxn ang="0">
                        <a:pos x="229" y="391"/>
                      </a:cxn>
                      <a:cxn ang="0">
                        <a:pos x="270" y="390"/>
                      </a:cxn>
                      <a:cxn ang="0">
                        <a:pos x="308" y="385"/>
                      </a:cxn>
                      <a:cxn ang="0">
                        <a:pos x="357" y="377"/>
                      </a:cxn>
                      <a:cxn ang="0">
                        <a:pos x="402" y="365"/>
                      </a:cxn>
                      <a:cxn ang="0">
                        <a:pos x="447" y="350"/>
                      </a:cxn>
                      <a:cxn ang="0">
                        <a:pos x="485" y="336"/>
                      </a:cxn>
                      <a:cxn ang="0">
                        <a:pos x="522" y="321"/>
                      </a:cxn>
                      <a:cxn ang="0">
                        <a:pos x="569" y="307"/>
                      </a:cxn>
                      <a:cxn ang="0">
                        <a:pos x="619" y="295"/>
                      </a:cxn>
                      <a:cxn ang="0">
                        <a:pos x="667" y="297"/>
                      </a:cxn>
                      <a:cxn ang="0">
                        <a:pos x="711" y="302"/>
                      </a:cxn>
                      <a:cxn ang="0">
                        <a:pos x="756" y="310"/>
                      </a:cxn>
                      <a:cxn ang="0">
                        <a:pos x="802" y="318"/>
                      </a:cxn>
                      <a:cxn ang="0">
                        <a:pos x="829" y="317"/>
                      </a:cxn>
                      <a:cxn ang="0">
                        <a:pos x="836" y="305"/>
                      </a:cxn>
                      <a:cxn ang="0">
                        <a:pos x="804" y="293"/>
                      </a:cxn>
                      <a:cxn ang="0">
                        <a:pos x="761" y="270"/>
                      </a:cxn>
                      <a:cxn ang="0">
                        <a:pos x="713" y="246"/>
                      </a:cxn>
                      <a:cxn ang="0">
                        <a:pos x="656" y="212"/>
                      </a:cxn>
                      <a:cxn ang="0">
                        <a:pos x="594" y="173"/>
                      </a:cxn>
                      <a:cxn ang="0">
                        <a:pos x="546" y="135"/>
                      </a:cxn>
                    </a:cxnLst>
                    <a:rect l="0" t="0" r="r" b="b"/>
                    <a:pathLst>
                      <a:path w="836" h="391">
                        <a:moveTo>
                          <a:pt x="546" y="135"/>
                        </a:moveTo>
                        <a:lnTo>
                          <a:pt x="521" y="108"/>
                        </a:lnTo>
                        <a:lnTo>
                          <a:pt x="496" y="87"/>
                        </a:lnTo>
                        <a:lnTo>
                          <a:pt x="478" y="73"/>
                        </a:lnTo>
                        <a:lnTo>
                          <a:pt x="457" y="59"/>
                        </a:lnTo>
                        <a:lnTo>
                          <a:pt x="437" y="48"/>
                        </a:lnTo>
                        <a:lnTo>
                          <a:pt x="415" y="39"/>
                        </a:lnTo>
                        <a:lnTo>
                          <a:pt x="392" y="30"/>
                        </a:lnTo>
                        <a:lnTo>
                          <a:pt x="371" y="22"/>
                        </a:lnTo>
                        <a:lnTo>
                          <a:pt x="348" y="15"/>
                        </a:lnTo>
                        <a:lnTo>
                          <a:pt x="323" y="9"/>
                        </a:lnTo>
                        <a:lnTo>
                          <a:pt x="303" y="5"/>
                        </a:lnTo>
                        <a:lnTo>
                          <a:pt x="276" y="2"/>
                        </a:lnTo>
                        <a:lnTo>
                          <a:pt x="252" y="0"/>
                        </a:lnTo>
                        <a:lnTo>
                          <a:pt x="232" y="0"/>
                        </a:lnTo>
                        <a:lnTo>
                          <a:pt x="213" y="0"/>
                        </a:lnTo>
                        <a:lnTo>
                          <a:pt x="191" y="3"/>
                        </a:lnTo>
                        <a:lnTo>
                          <a:pt x="169" y="6"/>
                        </a:lnTo>
                        <a:lnTo>
                          <a:pt x="144" y="13"/>
                        </a:lnTo>
                        <a:lnTo>
                          <a:pt x="119" y="21"/>
                        </a:lnTo>
                        <a:lnTo>
                          <a:pt x="102" y="28"/>
                        </a:lnTo>
                        <a:lnTo>
                          <a:pt x="83" y="37"/>
                        </a:lnTo>
                        <a:lnTo>
                          <a:pt x="66" y="47"/>
                        </a:lnTo>
                        <a:lnTo>
                          <a:pt x="48" y="60"/>
                        </a:lnTo>
                        <a:lnTo>
                          <a:pt x="36" y="70"/>
                        </a:lnTo>
                        <a:lnTo>
                          <a:pt x="26" y="80"/>
                        </a:lnTo>
                        <a:lnTo>
                          <a:pt x="16" y="91"/>
                        </a:lnTo>
                        <a:lnTo>
                          <a:pt x="0" y="113"/>
                        </a:lnTo>
                        <a:lnTo>
                          <a:pt x="0" y="274"/>
                        </a:lnTo>
                        <a:lnTo>
                          <a:pt x="13" y="295"/>
                        </a:lnTo>
                        <a:lnTo>
                          <a:pt x="24" y="308"/>
                        </a:lnTo>
                        <a:lnTo>
                          <a:pt x="39" y="321"/>
                        </a:lnTo>
                        <a:lnTo>
                          <a:pt x="54" y="335"/>
                        </a:lnTo>
                        <a:lnTo>
                          <a:pt x="73" y="347"/>
                        </a:lnTo>
                        <a:lnTo>
                          <a:pt x="93" y="358"/>
                        </a:lnTo>
                        <a:lnTo>
                          <a:pt x="108" y="365"/>
                        </a:lnTo>
                        <a:lnTo>
                          <a:pt x="125" y="373"/>
                        </a:lnTo>
                        <a:lnTo>
                          <a:pt x="142" y="378"/>
                        </a:lnTo>
                        <a:lnTo>
                          <a:pt x="166" y="383"/>
                        </a:lnTo>
                        <a:lnTo>
                          <a:pt x="189" y="387"/>
                        </a:lnTo>
                        <a:lnTo>
                          <a:pt x="209" y="390"/>
                        </a:lnTo>
                        <a:lnTo>
                          <a:pt x="229" y="391"/>
                        </a:lnTo>
                        <a:lnTo>
                          <a:pt x="249" y="391"/>
                        </a:lnTo>
                        <a:lnTo>
                          <a:pt x="270" y="390"/>
                        </a:lnTo>
                        <a:lnTo>
                          <a:pt x="288" y="387"/>
                        </a:lnTo>
                        <a:lnTo>
                          <a:pt x="308" y="385"/>
                        </a:lnTo>
                        <a:lnTo>
                          <a:pt x="333" y="382"/>
                        </a:lnTo>
                        <a:lnTo>
                          <a:pt x="357" y="377"/>
                        </a:lnTo>
                        <a:lnTo>
                          <a:pt x="380" y="371"/>
                        </a:lnTo>
                        <a:lnTo>
                          <a:pt x="402" y="365"/>
                        </a:lnTo>
                        <a:lnTo>
                          <a:pt x="423" y="358"/>
                        </a:lnTo>
                        <a:lnTo>
                          <a:pt x="447" y="350"/>
                        </a:lnTo>
                        <a:lnTo>
                          <a:pt x="468" y="343"/>
                        </a:lnTo>
                        <a:lnTo>
                          <a:pt x="485" y="336"/>
                        </a:lnTo>
                        <a:lnTo>
                          <a:pt x="503" y="330"/>
                        </a:lnTo>
                        <a:lnTo>
                          <a:pt x="522" y="321"/>
                        </a:lnTo>
                        <a:lnTo>
                          <a:pt x="548" y="314"/>
                        </a:lnTo>
                        <a:lnTo>
                          <a:pt x="569" y="307"/>
                        </a:lnTo>
                        <a:lnTo>
                          <a:pt x="594" y="301"/>
                        </a:lnTo>
                        <a:lnTo>
                          <a:pt x="619" y="295"/>
                        </a:lnTo>
                        <a:lnTo>
                          <a:pt x="645" y="295"/>
                        </a:lnTo>
                        <a:lnTo>
                          <a:pt x="667" y="297"/>
                        </a:lnTo>
                        <a:lnTo>
                          <a:pt x="691" y="299"/>
                        </a:lnTo>
                        <a:lnTo>
                          <a:pt x="711" y="302"/>
                        </a:lnTo>
                        <a:lnTo>
                          <a:pt x="734" y="305"/>
                        </a:lnTo>
                        <a:lnTo>
                          <a:pt x="756" y="310"/>
                        </a:lnTo>
                        <a:lnTo>
                          <a:pt x="784" y="316"/>
                        </a:lnTo>
                        <a:lnTo>
                          <a:pt x="802" y="318"/>
                        </a:lnTo>
                        <a:lnTo>
                          <a:pt x="817" y="319"/>
                        </a:lnTo>
                        <a:lnTo>
                          <a:pt x="829" y="317"/>
                        </a:lnTo>
                        <a:lnTo>
                          <a:pt x="836" y="313"/>
                        </a:lnTo>
                        <a:lnTo>
                          <a:pt x="836" y="305"/>
                        </a:lnTo>
                        <a:lnTo>
                          <a:pt x="825" y="299"/>
                        </a:lnTo>
                        <a:lnTo>
                          <a:pt x="804" y="293"/>
                        </a:lnTo>
                        <a:lnTo>
                          <a:pt x="783" y="281"/>
                        </a:lnTo>
                        <a:lnTo>
                          <a:pt x="761" y="270"/>
                        </a:lnTo>
                        <a:lnTo>
                          <a:pt x="737" y="258"/>
                        </a:lnTo>
                        <a:lnTo>
                          <a:pt x="713" y="246"/>
                        </a:lnTo>
                        <a:lnTo>
                          <a:pt x="686" y="233"/>
                        </a:lnTo>
                        <a:lnTo>
                          <a:pt x="656" y="212"/>
                        </a:lnTo>
                        <a:lnTo>
                          <a:pt x="625" y="192"/>
                        </a:lnTo>
                        <a:lnTo>
                          <a:pt x="594" y="173"/>
                        </a:lnTo>
                        <a:lnTo>
                          <a:pt x="569" y="155"/>
                        </a:lnTo>
                        <a:lnTo>
                          <a:pt x="546" y="135"/>
                        </a:lnTo>
                        <a:close/>
                      </a:path>
                    </a:pathLst>
                  </a:custGeom>
                  <a:solidFill>
                    <a:srgbClr val="FF8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62" name="Freeform 35"/>
                  <p:cNvSpPr>
                    <a:spLocks/>
                  </p:cNvSpPr>
                  <p:nvPr/>
                </p:nvSpPr>
                <p:spPr bwMode="auto">
                  <a:xfrm>
                    <a:off x="1537" y="1852"/>
                    <a:ext cx="255" cy="81"/>
                  </a:xfrm>
                  <a:custGeom>
                    <a:avLst/>
                    <a:gdLst/>
                    <a:ahLst/>
                    <a:cxnLst>
                      <a:cxn ang="0">
                        <a:pos x="479" y="31"/>
                      </a:cxn>
                      <a:cxn ang="0">
                        <a:pos x="447" y="21"/>
                      </a:cxn>
                      <a:cxn ang="0">
                        <a:pos x="419" y="16"/>
                      </a:cxn>
                      <a:cxn ang="0">
                        <a:pos x="387" y="14"/>
                      </a:cxn>
                      <a:cxn ang="0">
                        <a:pos x="353" y="22"/>
                      </a:cxn>
                      <a:cxn ang="0">
                        <a:pos x="326" y="31"/>
                      </a:cxn>
                      <a:cxn ang="0">
                        <a:pos x="296" y="25"/>
                      </a:cxn>
                      <a:cxn ang="0">
                        <a:pos x="264" y="11"/>
                      </a:cxn>
                      <a:cxn ang="0">
                        <a:pos x="238" y="2"/>
                      </a:cxn>
                      <a:cxn ang="0">
                        <a:pos x="203" y="0"/>
                      </a:cxn>
                      <a:cxn ang="0">
                        <a:pos x="171" y="0"/>
                      </a:cxn>
                      <a:cxn ang="0">
                        <a:pos x="137" y="2"/>
                      </a:cxn>
                      <a:cxn ang="0">
                        <a:pos x="97" y="5"/>
                      </a:cxn>
                      <a:cxn ang="0">
                        <a:pos x="57" y="11"/>
                      </a:cxn>
                      <a:cxn ang="0">
                        <a:pos x="17" y="20"/>
                      </a:cxn>
                      <a:cxn ang="0">
                        <a:pos x="0" y="54"/>
                      </a:cxn>
                      <a:cxn ang="0">
                        <a:pos x="22" y="87"/>
                      </a:cxn>
                      <a:cxn ang="0">
                        <a:pos x="53" y="108"/>
                      </a:cxn>
                      <a:cxn ang="0">
                        <a:pos x="87" y="127"/>
                      </a:cxn>
                      <a:cxn ang="0">
                        <a:pos x="126" y="143"/>
                      </a:cxn>
                      <a:cxn ang="0">
                        <a:pos x="162" y="152"/>
                      </a:cxn>
                      <a:cxn ang="0">
                        <a:pos x="202" y="159"/>
                      </a:cxn>
                      <a:cxn ang="0">
                        <a:pos x="245" y="163"/>
                      </a:cxn>
                      <a:cxn ang="0">
                        <a:pos x="283" y="162"/>
                      </a:cxn>
                      <a:cxn ang="0">
                        <a:pos x="318" y="160"/>
                      </a:cxn>
                      <a:cxn ang="0">
                        <a:pos x="356" y="153"/>
                      </a:cxn>
                      <a:cxn ang="0">
                        <a:pos x="397" y="142"/>
                      </a:cxn>
                      <a:cxn ang="0">
                        <a:pos x="430" y="130"/>
                      </a:cxn>
                      <a:cxn ang="0">
                        <a:pos x="463" y="119"/>
                      </a:cxn>
                      <a:cxn ang="0">
                        <a:pos x="490" y="110"/>
                      </a:cxn>
                      <a:cxn ang="0">
                        <a:pos x="533" y="100"/>
                      </a:cxn>
                      <a:cxn ang="0">
                        <a:pos x="494" y="39"/>
                      </a:cxn>
                    </a:cxnLst>
                    <a:rect l="0" t="0" r="r" b="b"/>
                    <a:pathLst>
                      <a:path w="533" h="163">
                        <a:moveTo>
                          <a:pt x="494" y="39"/>
                        </a:moveTo>
                        <a:lnTo>
                          <a:pt x="479" y="31"/>
                        </a:lnTo>
                        <a:lnTo>
                          <a:pt x="461" y="25"/>
                        </a:lnTo>
                        <a:lnTo>
                          <a:pt x="447" y="21"/>
                        </a:lnTo>
                        <a:lnTo>
                          <a:pt x="432" y="18"/>
                        </a:lnTo>
                        <a:lnTo>
                          <a:pt x="419" y="16"/>
                        </a:lnTo>
                        <a:lnTo>
                          <a:pt x="405" y="14"/>
                        </a:lnTo>
                        <a:lnTo>
                          <a:pt x="387" y="14"/>
                        </a:lnTo>
                        <a:lnTo>
                          <a:pt x="368" y="17"/>
                        </a:lnTo>
                        <a:lnTo>
                          <a:pt x="353" y="22"/>
                        </a:lnTo>
                        <a:lnTo>
                          <a:pt x="339" y="27"/>
                        </a:lnTo>
                        <a:lnTo>
                          <a:pt x="326" y="31"/>
                        </a:lnTo>
                        <a:lnTo>
                          <a:pt x="313" y="31"/>
                        </a:lnTo>
                        <a:lnTo>
                          <a:pt x="296" y="25"/>
                        </a:lnTo>
                        <a:lnTo>
                          <a:pt x="281" y="18"/>
                        </a:lnTo>
                        <a:lnTo>
                          <a:pt x="264" y="11"/>
                        </a:lnTo>
                        <a:lnTo>
                          <a:pt x="252" y="7"/>
                        </a:lnTo>
                        <a:lnTo>
                          <a:pt x="238" y="2"/>
                        </a:lnTo>
                        <a:lnTo>
                          <a:pt x="220" y="0"/>
                        </a:lnTo>
                        <a:lnTo>
                          <a:pt x="203" y="0"/>
                        </a:lnTo>
                        <a:lnTo>
                          <a:pt x="188" y="0"/>
                        </a:lnTo>
                        <a:lnTo>
                          <a:pt x="171" y="0"/>
                        </a:lnTo>
                        <a:lnTo>
                          <a:pt x="156" y="1"/>
                        </a:lnTo>
                        <a:lnTo>
                          <a:pt x="137" y="2"/>
                        </a:lnTo>
                        <a:lnTo>
                          <a:pt x="116" y="3"/>
                        </a:lnTo>
                        <a:lnTo>
                          <a:pt x="97" y="5"/>
                        </a:lnTo>
                        <a:lnTo>
                          <a:pt x="77" y="8"/>
                        </a:lnTo>
                        <a:lnTo>
                          <a:pt x="57" y="11"/>
                        </a:lnTo>
                        <a:lnTo>
                          <a:pt x="37" y="15"/>
                        </a:lnTo>
                        <a:lnTo>
                          <a:pt x="17" y="20"/>
                        </a:lnTo>
                        <a:lnTo>
                          <a:pt x="0" y="25"/>
                        </a:lnTo>
                        <a:lnTo>
                          <a:pt x="0" y="54"/>
                        </a:lnTo>
                        <a:lnTo>
                          <a:pt x="7" y="71"/>
                        </a:lnTo>
                        <a:lnTo>
                          <a:pt x="22" y="87"/>
                        </a:lnTo>
                        <a:lnTo>
                          <a:pt x="41" y="99"/>
                        </a:lnTo>
                        <a:lnTo>
                          <a:pt x="53" y="108"/>
                        </a:lnTo>
                        <a:lnTo>
                          <a:pt x="68" y="117"/>
                        </a:lnTo>
                        <a:lnTo>
                          <a:pt x="87" y="127"/>
                        </a:lnTo>
                        <a:lnTo>
                          <a:pt x="106" y="136"/>
                        </a:lnTo>
                        <a:lnTo>
                          <a:pt x="126" y="143"/>
                        </a:lnTo>
                        <a:lnTo>
                          <a:pt x="146" y="148"/>
                        </a:lnTo>
                        <a:lnTo>
                          <a:pt x="162" y="152"/>
                        </a:lnTo>
                        <a:lnTo>
                          <a:pt x="182" y="156"/>
                        </a:lnTo>
                        <a:lnTo>
                          <a:pt x="202" y="159"/>
                        </a:lnTo>
                        <a:lnTo>
                          <a:pt x="223" y="161"/>
                        </a:lnTo>
                        <a:lnTo>
                          <a:pt x="245" y="163"/>
                        </a:lnTo>
                        <a:lnTo>
                          <a:pt x="264" y="163"/>
                        </a:lnTo>
                        <a:lnTo>
                          <a:pt x="283" y="162"/>
                        </a:lnTo>
                        <a:lnTo>
                          <a:pt x="301" y="162"/>
                        </a:lnTo>
                        <a:lnTo>
                          <a:pt x="318" y="160"/>
                        </a:lnTo>
                        <a:lnTo>
                          <a:pt x="340" y="156"/>
                        </a:lnTo>
                        <a:lnTo>
                          <a:pt x="356" y="153"/>
                        </a:lnTo>
                        <a:lnTo>
                          <a:pt x="377" y="148"/>
                        </a:lnTo>
                        <a:lnTo>
                          <a:pt x="397" y="142"/>
                        </a:lnTo>
                        <a:lnTo>
                          <a:pt x="413" y="136"/>
                        </a:lnTo>
                        <a:lnTo>
                          <a:pt x="430" y="130"/>
                        </a:lnTo>
                        <a:lnTo>
                          <a:pt x="449" y="124"/>
                        </a:lnTo>
                        <a:lnTo>
                          <a:pt x="463" y="119"/>
                        </a:lnTo>
                        <a:lnTo>
                          <a:pt x="475" y="114"/>
                        </a:lnTo>
                        <a:lnTo>
                          <a:pt x="490" y="110"/>
                        </a:lnTo>
                        <a:lnTo>
                          <a:pt x="500" y="108"/>
                        </a:lnTo>
                        <a:lnTo>
                          <a:pt x="533" y="100"/>
                        </a:lnTo>
                        <a:lnTo>
                          <a:pt x="514" y="57"/>
                        </a:lnTo>
                        <a:lnTo>
                          <a:pt x="494" y="39"/>
                        </a:lnTo>
                        <a:close/>
                      </a:path>
                    </a:pathLst>
                  </a:custGeom>
                  <a:solidFill>
                    <a:srgbClr val="C06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143" name="Group 36"/>
                <p:cNvGrpSpPr>
                  <a:grpSpLocks/>
                </p:cNvGrpSpPr>
                <p:nvPr/>
              </p:nvGrpSpPr>
              <p:grpSpPr bwMode="auto">
                <a:xfrm>
                  <a:off x="1589" y="1709"/>
                  <a:ext cx="353" cy="169"/>
                  <a:chOff x="1589" y="1709"/>
                  <a:chExt cx="353" cy="169"/>
                </a:xfrm>
              </p:grpSpPr>
              <p:sp>
                <p:nvSpPr>
                  <p:cNvPr id="144" name="Freeform 37"/>
                  <p:cNvSpPr>
                    <a:spLocks/>
                  </p:cNvSpPr>
                  <p:nvPr/>
                </p:nvSpPr>
                <p:spPr bwMode="auto">
                  <a:xfrm>
                    <a:off x="1597" y="1847"/>
                    <a:ext cx="142" cy="20"/>
                  </a:xfrm>
                  <a:custGeom>
                    <a:avLst/>
                    <a:gdLst/>
                    <a:ahLst/>
                    <a:cxnLst>
                      <a:cxn ang="0">
                        <a:pos x="283" y="43"/>
                      </a:cxn>
                      <a:cxn ang="0">
                        <a:pos x="260" y="36"/>
                      </a:cxn>
                      <a:cxn ang="0">
                        <a:pos x="244" y="32"/>
                      </a:cxn>
                      <a:cxn ang="0">
                        <a:pos x="227" y="28"/>
                      </a:cxn>
                      <a:cxn ang="0">
                        <a:pos x="209" y="25"/>
                      </a:cxn>
                      <a:cxn ang="0">
                        <a:pos x="189" y="22"/>
                      </a:cxn>
                      <a:cxn ang="0">
                        <a:pos x="171" y="19"/>
                      </a:cxn>
                      <a:cxn ang="0">
                        <a:pos x="155" y="17"/>
                      </a:cxn>
                      <a:cxn ang="0">
                        <a:pos x="137" y="14"/>
                      </a:cxn>
                      <a:cxn ang="0">
                        <a:pos x="118" y="11"/>
                      </a:cxn>
                      <a:cxn ang="0">
                        <a:pos x="102" y="8"/>
                      </a:cxn>
                      <a:cxn ang="0">
                        <a:pos x="82" y="5"/>
                      </a:cxn>
                      <a:cxn ang="0">
                        <a:pos x="62" y="2"/>
                      </a:cxn>
                      <a:cxn ang="0">
                        <a:pos x="41" y="1"/>
                      </a:cxn>
                      <a:cxn ang="0">
                        <a:pos x="2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3" h="43">
                        <a:moveTo>
                          <a:pt x="283" y="43"/>
                        </a:moveTo>
                        <a:lnTo>
                          <a:pt x="260" y="36"/>
                        </a:lnTo>
                        <a:lnTo>
                          <a:pt x="244" y="32"/>
                        </a:lnTo>
                        <a:lnTo>
                          <a:pt x="227" y="28"/>
                        </a:lnTo>
                        <a:lnTo>
                          <a:pt x="209" y="25"/>
                        </a:lnTo>
                        <a:lnTo>
                          <a:pt x="189" y="22"/>
                        </a:lnTo>
                        <a:lnTo>
                          <a:pt x="171" y="19"/>
                        </a:lnTo>
                        <a:lnTo>
                          <a:pt x="155" y="17"/>
                        </a:lnTo>
                        <a:lnTo>
                          <a:pt x="137" y="14"/>
                        </a:lnTo>
                        <a:lnTo>
                          <a:pt x="118" y="11"/>
                        </a:lnTo>
                        <a:lnTo>
                          <a:pt x="102" y="8"/>
                        </a:lnTo>
                        <a:lnTo>
                          <a:pt x="82" y="5"/>
                        </a:lnTo>
                        <a:lnTo>
                          <a:pt x="62" y="2"/>
                        </a:lnTo>
                        <a:lnTo>
                          <a:pt x="41" y="1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45" name="Freeform 38"/>
                  <p:cNvSpPr>
                    <a:spLocks/>
                  </p:cNvSpPr>
                  <p:nvPr/>
                </p:nvSpPr>
                <p:spPr bwMode="auto">
                  <a:xfrm>
                    <a:off x="1653" y="1821"/>
                    <a:ext cx="128" cy="37"/>
                  </a:xfrm>
                  <a:custGeom>
                    <a:avLst/>
                    <a:gdLst/>
                    <a:ahLst/>
                    <a:cxnLst>
                      <a:cxn ang="0">
                        <a:pos x="242" y="73"/>
                      </a:cxn>
                      <a:cxn ang="0">
                        <a:pos x="219" y="62"/>
                      </a:cxn>
                      <a:cxn ang="0">
                        <a:pos x="196" y="51"/>
                      </a:cxn>
                      <a:cxn ang="0">
                        <a:pos x="176" y="41"/>
                      </a:cxn>
                      <a:cxn ang="0">
                        <a:pos x="155" y="33"/>
                      </a:cxn>
                      <a:cxn ang="0">
                        <a:pos x="135" y="26"/>
                      </a:cxn>
                      <a:cxn ang="0">
                        <a:pos x="112" y="20"/>
                      </a:cxn>
                      <a:cxn ang="0">
                        <a:pos x="97" y="18"/>
                      </a:cxn>
                      <a:cxn ang="0">
                        <a:pos x="84" y="16"/>
                      </a:cxn>
                      <a:cxn ang="0">
                        <a:pos x="70" y="15"/>
                      </a:cxn>
                      <a:cxn ang="0">
                        <a:pos x="51" y="11"/>
                      </a:cxn>
                      <a:cxn ang="0">
                        <a:pos x="36" y="7"/>
                      </a:cxn>
                      <a:cxn ang="0">
                        <a:pos x="24" y="5"/>
                      </a:cxn>
                      <a:cxn ang="0">
                        <a:pos x="1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42" h="73">
                        <a:moveTo>
                          <a:pt x="242" y="73"/>
                        </a:moveTo>
                        <a:lnTo>
                          <a:pt x="219" y="62"/>
                        </a:lnTo>
                        <a:lnTo>
                          <a:pt x="196" y="51"/>
                        </a:lnTo>
                        <a:lnTo>
                          <a:pt x="176" y="41"/>
                        </a:lnTo>
                        <a:lnTo>
                          <a:pt x="155" y="33"/>
                        </a:lnTo>
                        <a:lnTo>
                          <a:pt x="135" y="26"/>
                        </a:lnTo>
                        <a:lnTo>
                          <a:pt x="112" y="20"/>
                        </a:lnTo>
                        <a:lnTo>
                          <a:pt x="97" y="18"/>
                        </a:lnTo>
                        <a:lnTo>
                          <a:pt x="84" y="16"/>
                        </a:lnTo>
                        <a:lnTo>
                          <a:pt x="70" y="15"/>
                        </a:lnTo>
                        <a:lnTo>
                          <a:pt x="51" y="11"/>
                        </a:lnTo>
                        <a:lnTo>
                          <a:pt x="36" y="7"/>
                        </a:lnTo>
                        <a:lnTo>
                          <a:pt x="24" y="5"/>
                        </a:lnTo>
                        <a:lnTo>
                          <a:pt x="1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46" name="Freeform 39"/>
                  <p:cNvSpPr>
                    <a:spLocks/>
                  </p:cNvSpPr>
                  <p:nvPr/>
                </p:nvSpPr>
                <p:spPr bwMode="auto">
                  <a:xfrm>
                    <a:off x="1549" y="1828"/>
                    <a:ext cx="168" cy="20"/>
                  </a:xfrm>
                  <a:custGeom>
                    <a:avLst/>
                    <a:gdLst/>
                    <a:ahLst/>
                    <a:cxnLst>
                      <a:cxn ang="0">
                        <a:pos x="359" y="42"/>
                      </a:cxn>
                      <a:cxn ang="0">
                        <a:pos x="336" y="34"/>
                      </a:cxn>
                      <a:cxn ang="0">
                        <a:pos x="312" y="27"/>
                      </a:cxn>
                      <a:cxn ang="0">
                        <a:pos x="291" y="22"/>
                      </a:cxn>
                      <a:cxn ang="0">
                        <a:pos x="270" y="17"/>
                      </a:cxn>
                      <a:cxn ang="0">
                        <a:pos x="245" y="14"/>
                      </a:cxn>
                      <a:cxn ang="0">
                        <a:pos x="223" y="11"/>
                      </a:cxn>
                      <a:cxn ang="0">
                        <a:pos x="198" y="8"/>
                      </a:cxn>
                      <a:cxn ang="0">
                        <a:pos x="176" y="6"/>
                      </a:cxn>
                      <a:cxn ang="0">
                        <a:pos x="152" y="3"/>
                      </a:cxn>
                      <a:cxn ang="0">
                        <a:pos x="130" y="1"/>
                      </a:cxn>
                      <a:cxn ang="0">
                        <a:pos x="111" y="1"/>
                      </a:cxn>
                      <a:cxn ang="0">
                        <a:pos x="90" y="0"/>
                      </a:cxn>
                      <a:cxn ang="0">
                        <a:pos x="72" y="1"/>
                      </a:cxn>
                      <a:cxn ang="0">
                        <a:pos x="53" y="2"/>
                      </a:cxn>
                      <a:cxn ang="0">
                        <a:pos x="35" y="4"/>
                      </a:cxn>
                      <a:cxn ang="0">
                        <a:pos x="18" y="7"/>
                      </a:cxn>
                      <a:cxn ang="0">
                        <a:pos x="0" y="8"/>
                      </a:cxn>
                    </a:cxnLst>
                    <a:rect l="0" t="0" r="r" b="b"/>
                    <a:pathLst>
                      <a:path w="359" h="42">
                        <a:moveTo>
                          <a:pt x="359" y="42"/>
                        </a:moveTo>
                        <a:lnTo>
                          <a:pt x="336" y="34"/>
                        </a:lnTo>
                        <a:lnTo>
                          <a:pt x="312" y="27"/>
                        </a:lnTo>
                        <a:lnTo>
                          <a:pt x="291" y="22"/>
                        </a:lnTo>
                        <a:lnTo>
                          <a:pt x="270" y="17"/>
                        </a:lnTo>
                        <a:lnTo>
                          <a:pt x="245" y="14"/>
                        </a:lnTo>
                        <a:lnTo>
                          <a:pt x="223" y="11"/>
                        </a:lnTo>
                        <a:lnTo>
                          <a:pt x="198" y="8"/>
                        </a:lnTo>
                        <a:lnTo>
                          <a:pt x="176" y="6"/>
                        </a:lnTo>
                        <a:lnTo>
                          <a:pt x="152" y="3"/>
                        </a:lnTo>
                        <a:lnTo>
                          <a:pt x="130" y="1"/>
                        </a:lnTo>
                        <a:lnTo>
                          <a:pt x="111" y="1"/>
                        </a:lnTo>
                        <a:lnTo>
                          <a:pt x="90" y="0"/>
                        </a:lnTo>
                        <a:lnTo>
                          <a:pt x="72" y="1"/>
                        </a:lnTo>
                        <a:lnTo>
                          <a:pt x="53" y="2"/>
                        </a:lnTo>
                        <a:lnTo>
                          <a:pt x="35" y="4"/>
                        </a:lnTo>
                        <a:lnTo>
                          <a:pt x="18" y="7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47" name="Freeform 40"/>
                  <p:cNvSpPr>
                    <a:spLocks/>
                  </p:cNvSpPr>
                  <p:nvPr/>
                </p:nvSpPr>
                <p:spPr bwMode="auto">
                  <a:xfrm>
                    <a:off x="1651" y="1804"/>
                    <a:ext cx="144" cy="61"/>
                  </a:xfrm>
                  <a:custGeom>
                    <a:avLst/>
                    <a:gdLst/>
                    <a:ahLst/>
                    <a:cxnLst>
                      <a:cxn ang="0">
                        <a:pos x="294" y="123"/>
                      </a:cxn>
                      <a:cxn ang="0">
                        <a:pos x="273" y="114"/>
                      </a:cxn>
                      <a:cxn ang="0">
                        <a:pos x="255" y="105"/>
                      </a:cxn>
                      <a:cxn ang="0">
                        <a:pos x="237" y="97"/>
                      </a:cxn>
                      <a:cxn ang="0">
                        <a:pos x="216" y="85"/>
                      </a:cxn>
                      <a:cxn ang="0">
                        <a:pos x="195" y="73"/>
                      </a:cxn>
                      <a:cxn ang="0">
                        <a:pos x="175" y="62"/>
                      </a:cxn>
                      <a:cxn ang="0">
                        <a:pos x="154" y="49"/>
                      </a:cxn>
                      <a:cxn ang="0">
                        <a:pos x="134" y="38"/>
                      </a:cxn>
                      <a:cxn ang="0">
                        <a:pos x="113" y="29"/>
                      </a:cxn>
                      <a:cxn ang="0">
                        <a:pos x="95" y="21"/>
                      </a:cxn>
                      <a:cxn ang="0">
                        <a:pos x="70" y="13"/>
                      </a:cxn>
                      <a:cxn ang="0">
                        <a:pos x="52" y="9"/>
                      </a:cxn>
                      <a:cxn ang="0">
                        <a:pos x="34" y="5"/>
                      </a:cxn>
                      <a:cxn ang="0">
                        <a:pos x="17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4" h="123">
                        <a:moveTo>
                          <a:pt x="294" y="123"/>
                        </a:moveTo>
                        <a:lnTo>
                          <a:pt x="273" y="114"/>
                        </a:lnTo>
                        <a:lnTo>
                          <a:pt x="255" y="105"/>
                        </a:lnTo>
                        <a:lnTo>
                          <a:pt x="237" y="97"/>
                        </a:lnTo>
                        <a:lnTo>
                          <a:pt x="216" y="85"/>
                        </a:lnTo>
                        <a:lnTo>
                          <a:pt x="195" y="73"/>
                        </a:lnTo>
                        <a:lnTo>
                          <a:pt x="175" y="62"/>
                        </a:lnTo>
                        <a:lnTo>
                          <a:pt x="154" y="49"/>
                        </a:lnTo>
                        <a:lnTo>
                          <a:pt x="134" y="38"/>
                        </a:lnTo>
                        <a:lnTo>
                          <a:pt x="113" y="29"/>
                        </a:lnTo>
                        <a:lnTo>
                          <a:pt x="95" y="21"/>
                        </a:lnTo>
                        <a:lnTo>
                          <a:pt x="70" y="13"/>
                        </a:lnTo>
                        <a:lnTo>
                          <a:pt x="52" y="9"/>
                        </a:lnTo>
                        <a:lnTo>
                          <a:pt x="34" y="5"/>
                        </a:lnTo>
                        <a:lnTo>
                          <a:pt x="17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48" name="Freeform 41"/>
                  <p:cNvSpPr>
                    <a:spLocks/>
                  </p:cNvSpPr>
                  <p:nvPr/>
                </p:nvSpPr>
                <p:spPr bwMode="auto">
                  <a:xfrm>
                    <a:off x="1613" y="1788"/>
                    <a:ext cx="138" cy="40"/>
                  </a:xfrm>
                  <a:custGeom>
                    <a:avLst/>
                    <a:gdLst/>
                    <a:ahLst/>
                    <a:cxnLst>
                      <a:cxn ang="0">
                        <a:pos x="275" y="79"/>
                      </a:cxn>
                      <a:cxn ang="0">
                        <a:pos x="255" y="68"/>
                      </a:cxn>
                      <a:cxn ang="0">
                        <a:pos x="240" y="60"/>
                      </a:cxn>
                      <a:cxn ang="0">
                        <a:pos x="217" y="48"/>
                      </a:cxn>
                      <a:cxn ang="0">
                        <a:pos x="199" y="39"/>
                      </a:cxn>
                      <a:cxn ang="0">
                        <a:pos x="176" y="29"/>
                      </a:cxn>
                      <a:cxn ang="0">
                        <a:pos x="155" y="22"/>
                      </a:cxn>
                      <a:cxn ang="0">
                        <a:pos x="131" y="15"/>
                      </a:cxn>
                      <a:cxn ang="0">
                        <a:pos x="109" y="11"/>
                      </a:cxn>
                      <a:cxn ang="0">
                        <a:pos x="84" y="7"/>
                      </a:cxn>
                      <a:cxn ang="0">
                        <a:pos x="62" y="4"/>
                      </a:cxn>
                      <a:cxn ang="0">
                        <a:pos x="40" y="2"/>
                      </a:cxn>
                      <a:cxn ang="0">
                        <a:pos x="19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5" h="79">
                        <a:moveTo>
                          <a:pt x="275" y="79"/>
                        </a:moveTo>
                        <a:lnTo>
                          <a:pt x="255" y="68"/>
                        </a:lnTo>
                        <a:lnTo>
                          <a:pt x="240" y="60"/>
                        </a:lnTo>
                        <a:lnTo>
                          <a:pt x="217" y="48"/>
                        </a:lnTo>
                        <a:lnTo>
                          <a:pt x="199" y="39"/>
                        </a:lnTo>
                        <a:lnTo>
                          <a:pt x="176" y="29"/>
                        </a:lnTo>
                        <a:lnTo>
                          <a:pt x="155" y="22"/>
                        </a:lnTo>
                        <a:lnTo>
                          <a:pt x="131" y="15"/>
                        </a:lnTo>
                        <a:lnTo>
                          <a:pt x="109" y="11"/>
                        </a:lnTo>
                        <a:lnTo>
                          <a:pt x="84" y="7"/>
                        </a:lnTo>
                        <a:lnTo>
                          <a:pt x="62" y="4"/>
                        </a:lnTo>
                        <a:lnTo>
                          <a:pt x="40" y="2"/>
                        </a:lnTo>
                        <a:lnTo>
                          <a:pt x="19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49" name="Freeform 42"/>
                  <p:cNvSpPr>
                    <a:spLocks/>
                  </p:cNvSpPr>
                  <p:nvPr/>
                </p:nvSpPr>
                <p:spPr bwMode="auto">
                  <a:xfrm>
                    <a:off x="1632" y="1802"/>
                    <a:ext cx="231" cy="105"/>
                  </a:xfrm>
                  <a:custGeom>
                    <a:avLst/>
                    <a:gdLst/>
                    <a:ahLst/>
                    <a:cxnLst>
                      <a:cxn ang="0">
                        <a:pos x="478" y="218"/>
                      </a:cxn>
                      <a:cxn ang="0">
                        <a:pos x="448" y="208"/>
                      </a:cxn>
                      <a:cxn ang="0">
                        <a:pos x="422" y="198"/>
                      </a:cxn>
                      <a:cxn ang="0">
                        <a:pos x="396" y="189"/>
                      </a:cxn>
                      <a:cxn ang="0">
                        <a:pos x="375" y="178"/>
                      </a:cxn>
                      <a:cxn ang="0">
                        <a:pos x="352" y="167"/>
                      </a:cxn>
                      <a:cxn ang="0">
                        <a:pos x="330" y="154"/>
                      </a:cxn>
                      <a:cxn ang="0">
                        <a:pos x="304" y="141"/>
                      </a:cxn>
                      <a:cxn ang="0">
                        <a:pos x="280" y="127"/>
                      </a:cxn>
                      <a:cxn ang="0">
                        <a:pos x="255" y="110"/>
                      </a:cxn>
                      <a:cxn ang="0">
                        <a:pos x="240" y="100"/>
                      </a:cxn>
                      <a:cxn ang="0">
                        <a:pos x="229" y="91"/>
                      </a:cxn>
                      <a:cxn ang="0">
                        <a:pos x="218" y="81"/>
                      </a:cxn>
                      <a:cxn ang="0">
                        <a:pos x="206" y="71"/>
                      </a:cxn>
                      <a:cxn ang="0">
                        <a:pos x="192" y="62"/>
                      </a:cxn>
                      <a:cxn ang="0">
                        <a:pos x="178" y="54"/>
                      </a:cxn>
                      <a:cxn ang="0">
                        <a:pos x="163" y="47"/>
                      </a:cxn>
                      <a:cxn ang="0">
                        <a:pos x="147" y="39"/>
                      </a:cxn>
                      <a:cxn ang="0">
                        <a:pos x="130" y="31"/>
                      </a:cxn>
                      <a:cxn ang="0">
                        <a:pos x="114" y="23"/>
                      </a:cxn>
                      <a:cxn ang="0">
                        <a:pos x="98" y="17"/>
                      </a:cxn>
                      <a:cxn ang="0">
                        <a:pos x="83" y="12"/>
                      </a:cxn>
                      <a:cxn ang="0">
                        <a:pos x="69" y="7"/>
                      </a:cxn>
                      <a:cxn ang="0">
                        <a:pos x="51" y="3"/>
                      </a:cxn>
                      <a:cxn ang="0">
                        <a:pos x="36" y="2"/>
                      </a:cxn>
                      <a:cxn ang="0">
                        <a:pos x="2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8" h="218">
                        <a:moveTo>
                          <a:pt x="478" y="218"/>
                        </a:moveTo>
                        <a:lnTo>
                          <a:pt x="448" y="208"/>
                        </a:lnTo>
                        <a:lnTo>
                          <a:pt x="422" y="198"/>
                        </a:lnTo>
                        <a:lnTo>
                          <a:pt x="396" y="189"/>
                        </a:lnTo>
                        <a:lnTo>
                          <a:pt x="375" y="178"/>
                        </a:lnTo>
                        <a:lnTo>
                          <a:pt x="352" y="167"/>
                        </a:lnTo>
                        <a:lnTo>
                          <a:pt x="330" y="154"/>
                        </a:lnTo>
                        <a:lnTo>
                          <a:pt x="304" y="141"/>
                        </a:lnTo>
                        <a:lnTo>
                          <a:pt x="280" y="127"/>
                        </a:lnTo>
                        <a:lnTo>
                          <a:pt x="255" y="110"/>
                        </a:lnTo>
                        <a:lnTo>
                          <a:pt x="240" y="100"/>
                        </a:lnTo>
                        <a:lnTo>
                          <a:pt x="229" y="91"/>
                        </a:lnTo>
                        <a:lnTo>
                          <a:pt x="218" y="81"/>
                        </a:lnTo>
                        <a:lnTo>
                          <a:pt x="206" y="71"/>
                        </a:lnTo>
                        <a:lnTo>
                          <a:pt x="192" y="62"/>
                        </a:lnTo>
                        <a:lnTo>
                          <a:pt x="178" y="54"/>
                        </a:lnTo>
                        <a:lnTo>
                          <a:pt x="163" y="47"/>
                        </a:lnTo>
                        <a:lnTo>
                          <a:pt x="147" y="39"/>
                        </a:lnTo>
                        <a:lnTo>
                          <a:pt x="130" y="31"/>
                        </a:lnTo>
                        <a:lnTo>
                          <a:pt x="114" y="23"/>
                        </a:lnTo>
                        <a:lnTo>
                          <a:pt x="98" y="17"/>
                        </a:lnTo>
                        <a:lnTo>
                          <a:pt x="83" y="12"/>
                        </a:lnTo>
                        <a:lnTo>
                          <a:pt x="69" y="7"/>
                        </a:lnTo>
                        <a:lnTo>
                          <a:pt x="51" y="3"/>
                        </a:lnTo>
                        <a:lnTo>
                          <a:pt x="36" y="2"/>
                        </a:lnTo>
                        <a:lnTo>
                          <a:pt x="20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0" name="Freeform 43"/>
                  <p:cNvSpPr>
                    <a:spLocks/>
                  </p:cNvSpPr>
                  <p:nvPr/>
                </p:nvSpPr>
                <p:spPr bwMode="auto">
                  <a:xfrm>
                    <a:off x="1573" y="1859"/>
                    <a:ext cx="154" cy="12"/>
                  </a:xfrm>
                  <a:custGeom>
                    <a:avLst/>
                    <a:gdLst/>
                    <a:ahLst/>
                    <a:cxnLst>
                      <a:cxn ang="0">
                        <a:pos x="318" y="24"/>
                      </a:cxn>
                      <a:cxn ang="0">
                        <a:pos x="296" y="18"/>
                      </a:cxn>
                      <a:cxn ang="0">
                        <a:pos x="278" y="15"/>
                      </a:cxn>
                      <a:cxn ang="0">
                        <a:pos x="260" y="13"/>
                      </a:cxn>
                      <a:cxn ang="0">
                        <a:pos x="242" y="11"/>
                      </a:cxn>
                      <a:cxn ang="0">
                        <a:pos x="225" y="10"/>
                      </a:cxn>
                      <a:cxn ang="0">
                        <a:pos x="204" y="9"/>
                      </a:cxn>
                      <a:cxn ang="0">
                        <a:pos x="189" y="9"/>
                      </a:cxn>
                      <a:cxn ang="0">
                        <a:pos x="169" y="8"/>
                      </a:cxn>
                      <a:cxn ang="0">
                        <a:pos x="151" y="8"/>
                      </a:cxn>
                      <a:cxn ang="0">
                        <a:pos x="130" y="6"/>
                      </a:cxn>
                      <a:cxn ang="0">
                        <a:pos x="111" y="6"/>
                      </a:cxn>
                      <a:cxn ang="0">
                        <a:pos x="88" y="4"/>
                      </a:cxn>
                      <a:cxn ang="0">
                        <a:pos x="68" y="4"/>
                      </a:cxn>
                      <a:cxn ang="0">
                        <a:pos x="46" y="2"/>
                      </a:cxn>
                      <a:cxn ang="0">
                        <a:pos x="23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18" h="24">
                        <a:moveTo>
                          <a:pt x="318" y="24"/>
                        </a:moveTo>
                        <a:lnTo>
                          <a:pt x="296" y="18"/>
                        </a:lnTo>
                        <a:lnTo>
                          <a:pt x="278" y="15"/>
                        </a:lnTo>
                        <a:lnTo>
                          <a:pt x="260" y="13"/>
                        </a:lnTo>
                        <a:lnTo>
                          <a:pt x="242" y="11"/>
                        </a:lnTo>
                        <a:lnTo>
                          <a:pt x="225" y="10"/>
                        </a:lnTo>
                        <a:lnTo>
                          <a:pt x="204" y="9"/>
                        </a:lnTo>
                        <a:lnTo>
                          <a:pt x="189" y="9"/>
                        </a:lnTo>
                        <a:lnTo>
                          <a:pt x="169" y="8"/>
                        </a:lnTo>
                        <a:lnTo>
                          <a:pt x="151" y="8"/>
                        </a:lnTo>
                        <a:lnTo>
                          <a:pt x="130" y="6"/>
                        </a:lnTo>
                        <a:lnTo>
                          <a:pt x="111" y="6"/>
                        </a:lnTo>
                        <a:lnTo>
                          <a:pt x="88" y="4"/>
                        </a:lnTo>
                        <a:lnTo>
                          <a:pt x="68" y="4"/>
                        </a:lnTo>
                        <a:lnTo>
                          <a:pt x="46" y="2"/>
                        </a:lnTo>
                        <a:lnTo>
                          <a:pt x="23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1" name="Freeform 44"/>
                  <p:cNvSpPr>
                    <a:spLocks/>
                  </p:cNvSpPr>
                  <p:nvPr/>
                </p:nvSpPr>
                <p:spPr bwMode="auto">
                  <a:xfrm>
                    <a:off x="1630" y="1871"/>
                    <a:ext cx="134" cy="12"/>
                  </a:xfrm>
                  <a:custGeom>
                    <a:avLst/>
                    <a:gdLst/>
                    <a:ahLst/>
                    <a:cxnLst>
                      <a:cxn ang="0">
                        <a:pos x="265" y="4"/>
                      </a:cxn>
                      <a:cxn ang="0">
                        <a:pos x="244" y="3"/>
                      </a:cxn>
                      <a:cxn ang="0">
                        <a:pos x="224" y="3"/>
                      </a:cxn>
                      <a:cxn ang="0">
                        <a:pos x="206" y="1"/>
                      </a:cxn>
                      <a:cxn ang="0">
                        <a:pos x="187" y="1"/>
                      </a:cxn>
                      <a:cxn ang="0">
                        <a:pos x="166" y="0"/>
                      </a:cxn>
                      <a:cxn ang="0">
                        <a:pos x="146" y="0"/>
                      </a:cxn>
                      <a:cxn ang="0">
                        <a:pos x="130" y="1"/>
                      </a:cxn>
                      <a:cxn ang="0">
                        <a:pos x="116" y="3"/>
                      </a:cxn>
                      <a:cxn ang="0">
                        <a:pos x="99" y="6"/>
                      </a:cxn>
                      <a:cxn ang="0">
                        <a:pos x="83" y="10"/>
                      </a:cxn>
                      <a:cxn ang="0">
                        <a:pos x="68" y="13"/>
                      </a:cxn>
                      <a:cxn ang="0">
                        <a:pos x="56" y="16"/>
                      </a:cxn>
                      <a:cxn ang="0">
                        <a:pos x="42" y="20"/>
                      </a:cxn>
                      <a:cxn ang="0">
                        <a:pos x="26" y="24"/>
                      </a:cxn>
                      <a:cxn ang="0">
                        <a:pos x="12" y="26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265" h="26">
                        <a:moveTo>
                          <a:pt x="265" y="4"/>
                        </a:moveTo>
                        <a:lnTo>
                          <a:pt x="244" y="3"/>
                        </a:lnTo>
                        <a:lnTo>
                          <a:pt x="224" y="3"/>
                        </a:lnTo>
                        <a:lnTo>
                          <a:pt x="206" y="1"/>
                        </a:lnTo>
                        <a:lnTo>
                          <a:pt x="187" y="1"/>
                        </a:lnTo>
                        <a:lnTo>
                          <a:pt x="166" y="0"/>
                        </a:lnTo>
                        <a:lnTo>
                          <a:pt x="146" y="0"/>
                        </a:lnTo>
                        <a:lnTo>
                          <a:pt x="130" y="1"/>
                        </a:lnTo>
                        <a:lnTo>
                          <a:pt x="116" y="3"/>
                        </a:lnTo>
                        <a:lnTo>
                          <a:pt x="99" y="6"/>
                        </a:lnTo>
                        <a:lnTo>
                          <a:pt x="83" y="10"/>
                        </a:lnTo>
                        <a:lnTo>
                          <a:pt x="68" y="13"/>
                        </a:lnTo>
                        <a:lnTo>
                          <a:pt x="56" y="16"/>
                        </a:lnTo>
                        <a:lnTo>
                          <a:pt x="42" y="20"/>
                        </a:lnTo>
                        <a:lnTo>
                          <a:pt x="26" y="24"/>
                        </a:lnTo>
                        <a:lnTo>
                          <a:pt x="12" y="26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2" name="Freeform 45"/>
                  <p:cNvSpPr>
                    <a:spLocks/>
                  </p:cNvSpPr>
                  <p:nvPr/>
                </p:nvSpPr>
                <p:spPr bwMode="auto">
                  <a:xfrm>
                    <a:off x="1569" y="1873"/>
                    <a:ext cx="180" cy="21"/>
                  </a:xfrm>
                  <a:custGeom>
                    <a:avLst/>
                    <a:gdLst/>
                    <a:ahLst/>
                    <a:cxnLst>
                      <a:cxn ang="0">
                        <a:pos x="387" y="2"/>
                      </a:cxn>
                      <a:cxn ang="0">
                        <a:pos x="376" y="2"/>
                      </a:cxn>
                      <a:cxn ang="0">
                        <a:pos x="362" y="0"/>
                      </a:cxn>
                      <a:cxn ang="0">
                        <a:pos x="344" y="0"/>
                      </a:cxn>
                      <a:cxn ang="0">
                        <a:pos x="328" y="1"/>
                      </a:cxn>
                      <a:cxn ang="0">
                        <a:pos x="309" y="3"/>
                      </a:cxn>
                      <a:cxn ang="0">
                        <a:pos x="289" y="6"/>
                      </a:cxn>
                      <a:cxn ang="0">
                        <a:pos x="271" y="10"/>
                      </a:cxn>
                      <a:cxn ang="0">
                        <a:pos x="255" y="13"/>
                      </a:cxn>
                      <a:cxn ang="0">
                        <a:pos x="238" y="16"/>
                      </a:cxn>
                      <a:cxn ang="0">
                        <a:pos x="220" y="21"/>
                      </a:cxn>
                      <a:cxn ang="0">
                        <a:pos x="207" y="25"/>
                      </a:cxn>
                      <a:cxn ang="0">
                        <a:pos x="192" y="30"/>
                      </a:cxn>
                      <a:cxn ang="0">
                        <a:pos x="176" y="34"/>
                      </a:cxn>
                      <a:cxn ang="0">
                        <a:pos x="161" y="38"/>
                      </a:cxn>
                      <a:cxn ang="0">
                        <a:pos x="145" y="40"/>
                      </a:cxn>
                      <a:cxn ang="0">
                        <a:pos x="129" y="41"/>
                      </a:cxn>
                      <a:cxn ang="0">
                        <a:pos x="113" y="42"/>
                      </a:cxn>
                      <a:cxn ang="0">
                        <a:pos x="98" y="42"/>
                      </a:cxn>
                      <a:cxn ang="0">
                        <a:pos x="84" y="41"/>
                      </a:cxn>
                      <a:cxn ang="0">
                        <a:pos x="69" y="39"/>
                      </a:cxn>
                      <a:cxn ang="0">
                        <a:pos x="53" y="37"/>
                      </a:cxn>
                      <a:cxn ang="0">
                        <a:pos x="39" y="34"/>
                      </a:cxn>
                      <a:cxn ang="0">
                        <a:pos x="24" y="28"/>
                      </a:cxn>
                      <a:cxn ang="0">
                        <a:pos x="13" y="2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387" h="42">
                        <a:moveTo>
                          <a:pt x="387" y="2"/>
                        </a:moveTo>
                        <a:lnTo>
                          <a:pt x="376" y="2"/>
                        </a:lnTo>
                        <a:lnTo>
                          <a:pt x="362" y="0"/>
                        </a:lnTo>
                        <a:lnTo>
                          <a:pt x="344" y="0"/>
                        </a:lnTo>
                        <a:lnTo>
                          <a:pt x="328" y="1"/>
                        </a:lnTo>
                        <a:lnTo>
                          <a:pt x="309" y="3"/>
                        </a:lnTo>
                        <a:lnTo>
                          <a:pt x="289" y="6"/>
                        </a:lnTo>
                        <a:lnTo>
                          <a:pt x="271" y="10"/>
                        </a:lnTo>
                        <a:lnTo>
                          <a:pt x="255" y="13"/>
                        </a:lnTo>
                        <a:lnTo>
                          <a:pt x="238" y="16"/>
                        </a:lnTo>
                        <a:lnTo>
                          <a:pt x="220" y="21"/>
                        </a:lnTo>
                        <a:lnTo>
                          <a:pt x="207" y="25"/>
                        </a:lnTo>
                        <a:lnTo>
                          <a:pt x="192" y="30"/>
                        </a:lnTo>
                        <a:lnTo>
                          <a:pt x="176" y="34"/>
                        </a:lnTo>
                        <a:lnTo>
                          <a:pt x="161" y="38"/>
                        </a:lnTo>
                        <a:lnTo>
                          <a:pt x="145" y="40"/>
                        </a:lnTo>
                        <a:lnTo>
                          <a:pt x="129" y="41"/>
                        </a:lnTo>
                        <a:lnTo>
                          <a:pt x="113" y="42"/>
                        </a:lnTo>
                        <a:lnTo>
                          <a:pt x="98" y="42"/>
                        </a:lnTo>
                        <a:lnTo>
                          <a:pt x="84" y="41"/>
                        </a:lnTo>
                        <a:lnTo>
                          <a:pt x="69" y="39"/>
                        </a:lnTo>
                        <a:lnTo>
                          <a:pt x="53" y="37"/>
                        </a:lnTo>
                        <a:lnTo>
                          <a:pt x="39" y="34"/>
                        </a:lnTo>
                        <a:lnTo>
                          <a:pt x="24" y="28"/>
                        </a:lnTo>
                        <a:lnTo>
                          <a:pt x="13" y="2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3" name="Freeform 46"/>
                  <p:cNvSpPr>
                    <a:spLocks/>
                  </p:cNvSpPr>
                  <p:nvPr/>
                </p:nvSpPr>
                <p:spPr bwMode="auto">
                  <a:xfrm>
                    <a:off x="1666" y="1865"/>
                    <a:ext cx="223" cy="32"/>
                  </a:xfrm>
                  <a:custGeom>
                    <a:avLst/>
                    <a:gdLst/>
                    <a:ahLst/>
                    <a:cxnLst>
                      <a:cxn ang="0">
                        <a:pos x="446" y="68"/>
                      </a:cxn>
                      <a:cxn ang="0">
                        <a:pos x="427" y="63"/>
                      </a:cxn>
                      <a:cxn ang="0">
                        <a:pos x="405" y="54"/>
                      </a:cxn>
                      <a:cxn ang="0">
                        <a:pos x="380" y="46"/>
                      </a:cxn>
                      <a:cxn ang="0">
                        <a:pos x="352" y="36"/>
                      </a:cxn>
                      <a:cxn ang="0">
                        <a:pos x="328" y="30"/>
                      </a:cxn>
                      <a:cxn ang="0">
                        <a:pos x="300" y="23"/>
                      </a:cxn>
                      <a:cxn ang="0">
                        <a:pos x="268" y="15"/>
                      </a:cxn>
                      <a:cxn ang="0">
                        <a:pos x="243" y="9"/>
                      </a:cxn>
                      <a:cxn ang="0">
                        <a:pos x="212" y="4"/>
                      </a:cxn>
                      <a:cxn ang="0">
                        <a:pos x="188" y="0"/>
                      </a:cxn>
                      <a:cxn ang="0">
                        <a:pos x="165" y="0"/>
                      </a:cxn>
                      <a:cxn ang="0">
                        <a:pos x="150" y="0"/>
                      </a:cxn>
                      <a:cxn ang="0">
                        <a:pos x="134" y="2"/>
                      </a:cxn>
                      <a:cxn ang="0">
                        <a:pos x="119" y="5"/>
                      </a:cxn>
                      <a:cxn ang="0">
                        <a:pos x="102" y="9"/>
                      </a:cxn>
                      <a:cxn ang="0">
                        <a:pos x="85" y="14"/>
                      </a:cxn>
                      <a:cxn ang="0">
                        <a:pos x="70" y="19"/>
                      </a:cxn>
                      <a:cxn ang="0">
                        <a:pos x="56" y="24"/>
                      </a:cxn>
                      <a:cxn ang="0">
                        <a:pos x="36" y="30"/>
                      </a:cxn>
                      <a:cxn ang="0">
                        <a:pos x="20" y="33"/>
                      </a:cxn>
                      <a:cxn ang="0">
                        <a:pos x="0" y="37"/>
                      </a:cxn>
                    </a:cxnLst>
                    <a:rect l="0" t="0" r="r" b="b"/>
                    <a:pathLst>
                      <a:path w="446" h="68">
                        <a:moveTo>
                          <a:pt x="446" y="68"/>
                        </a:moveTo>
                        <a:lnTo>
                          <a:pt x="427" y="63"/>
                        </a:lnTo>
                        <a:lnTo>
                          <a:pt x="405" y="54"/>
                        </a:lnTo>
                        <a:lnTo>
                          <a:pt x="380" y="46"/>
                        </a:lnTo>
                        <a:lnTo>
                          <a:pt x="352" y="36"/>
                        </a:lnTo>
                        <a:lnTo>
                          <a:pt x="328" y="30"/>
                        </a:lnTo>
                        <a:lnTo>
                          <a:pt x="300" y="23"/>
                        </a:lnTo>
                        <a:lnTo>
                          <a:pt x="268" y="15"/>
                        </a:lnTo>
                        <a:lnTo>
                          <a:pt x="243" y="9"/>
                        </a:lnTo>
                        <a:lnTo>
                          <a:pt x="212" y="4"/>
                        </a:lnTo>
                        <a:lnTo>
                          <a:pt x="188" y="0"/>
                        </a:lnTo>
                        <a:lnTo>
                          <a:pt x="165" y="0"/>
                        </a:lnTo>
                        <a:lnTo>
                          <a:pt x="150" y="0"/>
                        </a:lnTo>
                        <a:lnTo>
                          <a:pt x="134" y="2"/>
                        </a:lnTo>
                        <a:lnTo>
                          <a:pt x="119" y="5"/>
                        </a:lnTo>
                        <a:lnTo>
                          <a:pt x="102" y="9"/>
                        </a:lnTo>
                        <a:lnTo>
                          <a:pt x="85" y="14"/>
                        </a:lnTo>
                        <a:lnTo>
                          <a:pt x="70" y="19"/>
                        </a:lnTo>
                        <a:lnTo>
                          <a:pt x="56" y="24"/>
                        </a:lnTo>
                        <a:lnTo>
                          <a:pt x="36" y="30"/>
                        </a:lnTo>
                        <a:lnTo>
                          <a:pt x="20" y="33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4" name="Freeform 47"/>
                  <p:cNvSpPr>
                    <a:spLocks/>
                  </p:cNvSpPr>
                  <p:nvPr/>
                </p:nvSpPr>
                <p:spPr bwMode="auto">
                  <a:xfrm>
                    <a:off x="1600" y="1870"/>
                    <a:ext cx="211" cy="24"/>
                  </a:xfrm>
                  <a:custGeom>
                    <a:avLst/>
                    <a:gdLst/>
                    <a:ahLst/>
                    <a:cxnLst>
                      <a:cxn ang="0">
                        <a:pos x="421" y="14"/>
                      </a:cxn>
                      <a:cxn ang="0">
                        <a:pos x="382" y="9"/>
                      </a:cxn>
                      <a:cxn ang="0">
                        <a:pos x="348" y="2"/>
                      </a:cxn>
                      <a:cxn ang="0">
                        <a:pos x="314" y="0"/>
                      </a:cxn>
                      <a:cxn ang="0">
                        <a:pos x="287" y="0"/>
                      </a:cxn>
                      <a:cxn ang="0">
                        <a:pos x="261" y="2"/>
                      </a:cxn>
                      <a:cxn ang="0">
                        <a:pos x="236" y="10"/>
                      </a:cxn>
                      <a:cxn ang="0">
                        <a:pos x="220" y="13"/>
                      </a:cxn>
                      <a:cxn ang="0">
                        <a:pos x="202" y="20"/>
                      </a:cxn>
                      <a:cxn ang="0">
                        <a:pos x="190" y="24"/>
                      </a:cxn>
                      <a:cxn ang="0">
                        <a:pos x="171" y="31"/>
                      </a:cxn>
                      <a:cxn ang="0">
                        <a:pos x="157" y="36"/>
                      </a:cxn>
                      <a:cxn ang="0">
                        <a:pos x="141" y="40"/>
                      </a:cxn>
                      <a:cxn ang="0">
                        <a:pos x="122" y="44"/>
                      </a:cxn>
                      <a:cxn ang="0">
                        <a:pos x="107" y="47"/>
                      </a:cxn>
                      <a:cxn ang="0">
                        <a:pos x="91" y="48"/>
                      </a:cxn>
                      <a:cxn ang="0">
                        <a:pos x="75" y="49"/>
                      </a:cxn>
                      <a:cxn ang="0">
                        <a:pos x="59" y="50"/>
                      </a:cxn>
                      <a:cxn ang="0">
                        <a:pos x="45" y="50"/>
                      </a:cxn>
                      <a:cxn ang="0">
                        <a:pos x="29" y="49"/>
                      </a:cxn>
                      <a:cxn ang="0">
                        <a:pos x="13" y="47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421" h="50">
                        <a:moveTo>
                          <a:pt x="421" y="14"/>
                        </a:moveTo>
                        <a:lnTo>
                          <a:pt x="382" y="9"/>
                        </a:lnTo>
                        <a:lnTo>
                          <a:pt x="348" y="2"/>
                        </a:lnTo>
                        <a:lnTo>
                          <a:pt x="314" y="0"/>
                        </a:lnTo>
                        <a:lnTo>
                          <a:pt x="287" y="0"/>
                        </a:lnTo>
                        <a:lnTo>
                          <a:pt x="261" y="2"/>
                        </a:lnTo>
                        <a:lnTo>
                          <a:pt x="236" y="10"/>
                        </a:lnTo>
                        <a:lnTo>
                          <a:pt x="220" y="13"/>
                        </a:lnTo>
                        <a:lnTo>
                          <a:pt x="202" y="20"/>
                        </a:lnTo>
                        <a:lnTo>
                          <a:pt x="190" y="24"/>
                        </a:lnTo>
                        <a:lnTo>
                          <a:pt x="171" y="31"/>
                        </a:lnTo>
                        <a:lnTo>
                          <a:pt x="157" y="36"/>
                        </a:lnTo>
                        <a:lnTo>
                          <a:pt x="141" y="40"/>
                        </a:lnTo>
                        <a:lnTo>
                          <a:pt x="122" y="44"/>
                        </a:lnTo>
                        <a:lnTo>
                          <a:pt x="107" y="47"/>
                        </a:lnTo>
                        <a:lnTo>
                          <a:pt x="91" y="48"/>
                        </a:lnTo>
                        <a:lnTo>
                          <a:pt x="75" y="49"/>
                        </a:lnTo>
                        <a:lnTo>
                          <a:pt x="59" y="50"/>
                        </a:lnTo>
                        <a:lnTo>
                          <a:pt x="45" y="50"/>
                        </a:lnTo>
                        <a:lnTo>
                          <a:pt x="29" y="49"/>
                        </a:lnTo>
                        <a:lnTo>
                          <a:pt x="13" y="47"/>
                        </a:lnTo>
                        <a:lnTo>
                          <a:pt x="0" y="44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5" name="Freeform 48"/>
                  <p:cNvSpPr>
                    <a:spLocks/>
                  </p:cNvSpPr>
                  <p:nvPr/>
                </p:nvSpPr>
                <p:spPr bwMode="auto">
                  <a:xfrm>
                    <a:off x="1646" y="1879"/>
                    <a:ext cx="71" cy="21"/>
                  </a:xfrm>
                  <a:custGeom>
                    <a:avLst/>
                    <a:gdLst/>
                    <a:ahLst/>
                    <a:cxnLst>
                      <a:cxn ang="0">
                        <a:pos x="140" y="0"/>
                      </a:cxn>
                      <a:cxn ang="0">
                        <a:pos x="125" y="4"/>
                      </a:cxn>
                      <a:cxn ang="0">
                        <a:pos x="109" y="8"/>
                      </a:cxn>
                      <a:cxn ang="0">
                        <a:pos x="94" y="14"/>
                      </a:cxn>
                      <a:cxn ang="0">
                        <a:pos x="81" y="20"/>
                      </a:cxn>
                      <a:cxn ang="0">
                        <a:pos x="69" y="25"/>
                      </a:cxn>
                      <a:cxn ang="0">
                        <a:pos x="51" y="32"/>
                      </a:cxn>
                      <a:cxn ang="0">
                        <a:pos x="37" y="36"/>
                      </a:cxn>
                      <a:cxn ang="0">
                        <a:pos x="17" y="40"/>
                      </a:cxn>
                      <a:cxn ang="0">
                        <a:pos x="0" y="41"/>
                      </a:cxn>
                    </a:cxnLst>
                    <a:rect l="0" t="0" r="r" b="b"/>
                    <a:pathLst>
                      <a:path w="140" h="41">
                        <a:moveTo>
                          <a:pt x="140" y="0"/>
                        </a:moveTo>
                        <a:lnTo>
                          <a:pt x="125" y="4"/>
                        </a:lnTo>
                        <a:lnTo>
                          <a:pt x="109" y="8"/>
                        </a:lnTo>
                        <a:lnTo>
                          <a:pt x="94" y="14"/>
                        </a:lnTo>
                        <a:lnTo>
                          <a:pt x="81" y="20"/>
                        </a:lnTo>
                        <a:lnTo>
                          <a:pt x="69" y="25"/>
                        </a:lnTo>
                        <a:lnTo>
                          <a:pt x="51" y="32"/>
                        </a:lnTo>
                        <a:lnTo>
                          <a:pt x="37" y="36"/>
                        </a:lnTo>
                        <a:lnTo>
                          <a:pt x="17" y="40"/>
                        </a:lnTo>
                        <a:lnTo>
                          <a:pt x="0" y="41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6" name="Freeform 49"/>
                  <p:cNvSpPr>
                    <a:spLocks/>
                  </p:cNvSpPr>
                  <p:nvPr/>
                </p:nvSpPr>
                <p:spPr bwMode="auto">
                  <a:xfrm>
                    <a:off x="1547" y="1878"/>
                    <a:ext cx="227" cy="37"/>
                  </a:xfrm>
                  <a:custGeom>
                    <a:avLst/>
                    <a:gdLst/>
                    <a:ahLst/>
                    <a:cxnLst>
                      <a:cxn ang="0">
                        <a:pos x="469" y="2"/>
                      </a:cxn>
                      <a:cxn ang="0">
                        <a:pos x="444" y="0"/>
                      </a:cxn>
                      <a:cxn ang="0">
                        <a:pos x="415" y="3"/>
                      </a:cxn>
                      <a:cxn ang="0">
                        <a:pos x="390" y="7"/>
                      </a:cxn>
                      <a:cxn ang="0">
                        <a:pos x="363" y="15"/>
                      </a:cxn>
                      <a:cxn ang="0">
                        <a:pos x="346" y="21"/>
                      </a:cxn>
                      <a:cxn ang="0">
                        <a:pos x="330" y="28"/>
                      </a:cxn>
                      <a:cxn ang="0">
                        <a:pos x="313" y="34"/>
                      </a:cxn>
                      <a:cxn ang="0">
                        <a:pos x="299" y="41"/>
                      </a:cxn>
                      <a:cxn ang="0">
                        <a:pos x="282" y="48"/>
                      </a:cxn>
                      <a:cxn ang="0">
                        <a:pos x="267" y="54"/>
                      </a:cxn>
                      <a:cxn ang="0">
                        <a:pos x="254" y="59"/>
                      </a:cxn>
                      <a:cxn ang="0">
                        <a:pos x="238" y="63"/>
                      </a:cxn>
                      <a:cxn ang="0">
                        <a:pos x="224" y="66"/>
                      </a:cxn>
                      <a:cxn ang="0">
                        <a:pos x="209" y="68"/>
                      </a:cxn>
                      <a:cxn ang="0">
                        <a:pos x="194" y="69"/>
                      </a:cxn>
                      <a:cxn ang="0">
                        <a:pos x="178" y="71"/>
                      </a:cxn>
                      <a:cxn ang="0">
                        <a:pos x="162" y="72"/>
                      </a:cxn>
                      <a:cxn ang="0">
                        <a:pos x="147" y="72"/>
                      </a:cxn>
                      <a:cxn ang="0">
                        <a:pos x="134" y="72"/>
                      </a:cxn>
                      <a:cxn ang="0">
                        <a:pos x="116" y="71"/>
                      </a:cxn>
                      <a:cxn ang="0">
                        <a:pos x="98" y="68"/>
                      </a:cxn>
                      <a:cxn ang="0">
                        <a:pos x="79" y="64"/>
                      </a:cxn>
                      <a:cxn ang="0">
                        <a:pos x="61" y="59"/>
                      </a:cxn>
                      <a:cxn ang="0">
                        <a:pos x="47" y="54"/>
                      </a:cxn>
                      <a:cxn ang="0">
                        <a:pos x="35" y="48"/>
                      </a:cxn>
                      <a:cxn ang="0">
                        <a:pos x="22" y="41"/>
                      </a:cxn>
                      <a:cxn ang="0">
                        <a:pos x="10" y="34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469" h="72">
                        <a:moveTo>
                          <a:pt x="469" y="2"/>
                        </a:moveTo>
                        <a:lnTo>
                          <a:pt x="444" y="0"/>
                        </a:lnTo>
                        <a:lnTo>
                          <a:pt x="415" y="3"/>
                        </a:lnTo>
                        <a:lnTo>
                          <a:pt x="390" y="7"/>
                        </a:lnTo>
                        <a:lnTo>
                          <a:pt x="363" y="15"/>
                        </a:lnTo>
                        <a:lnTo>
                          <a:pt x="346" y="21"/>
                        </a:lnTo>
                        <a:lnTo>
                          <a:pt x="330" y="28"/>
                        </a:lnTo>
                        <a:lnTo>
                          <a:pt x="313" y="34"/>
                        </a:lnTo>
                        <a:lnTo>
                          <a:pt x="299" y="41"/>
                        </a:lnTo>
                        <a:lnTo>
                          <a:pt x="282" y="48"/>
                        </a:lnTo>
                        <a:lnTo>
                          <a:pt x="267" y="54"/>
                        </a:lnTo>
                        <a:lnTo>
                          <a:pt x="254" y="59"/>
                        </a:lnTo>
                        <a:lnTo>
                          <a:pt x="238" y="63"/>
                        </a:lnTo>
                        <a:lnTo>
                          <a:pt x="224" y="66"/>
                        </a:lnTo>
                        <a:lnTo>
                          <a:pt x="209" y="68"/>
                        </a:lnTo>
                        <a:lnTo>
                          <a:pt x="194" y="69"/>
                        </a:lnTo>
                        <a:lnTo>
                          <a:pt x="178" y="71"/>
                        </a:lnTo>
                        <a:lnTo>
                          <a:pt x="162" y="72"/>
                        </a:lnTo>
                        <a:lnTo>
                          <a:pt x="147" y="72"/>
                        </a:lnTo>
                        <a:lnTo>
                          <a:pt x="134" y="72"/>
                        </a:lnTo>
                        <a:lnTo>
                          <a:pt x="116" y="71"/>
                        </a:lnTo>
                        <a:lnTo>
                          <a:pt x="98" y="68"/>
                        </a:lnTo>
                        <a:lnTo>
                          <a:pt x="79" y="64"/>
                        </a:lnTo>
                        <a:lnTo>
                          <a:pt x="61" y="59"/>
                        </a:lnTo>
                        <a:lnTo>
                          <a:pt x="47" y="54"/>
                        </a:lnTo>
                        <a:lnTo>
                          <a:pt x="35" y="48"/>
                        </a:lnTo>
                        <a:lnTo>
                          <a:pt x="22" y="41"/>
                        </a:lnTo>
                        <a:lnTo>
                          <a:pt x="10" y="34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7" name="Freeform 50"/>
                  <p:cNvSpPr>
                    <a:spLocks/>
                  </p:cNvSpPr>
                  <p:nvPr/>
                </p:nvSpPr>
                <p:spPr bwMode="auto">
                  <a:xfrm>
                    <a:off x="1632" y="1880"/>
                    <a:ext cx="213" cy="45"/>
                  </a:xfrm>
                  <a:custGeom>
                    <a:avLst/>
                    <a:gdLst/>
                    <a:ahLst/>
                    <a:cxnLst>
                      <a:cxn ang="0">
                        <a:pos x="432" y="9"/>
                      </a:cxn>
                      <a:cxn ang="0">
                        <a:pos x="411" y="5"/>
                      </a:cxn>
                      <a:cxn ang="0">
                        <a:pos x="385" y="1"/>
                      </a:cxn>
                      <a:cxn ang="0">
                        <a:pos x="360" y="0"/>
                      </a:cxn>
                      <a:cxn ang="0">
                        <a:pos x="334" y="0"/>
                      </a:cxn>
                      <a:cxn ang="0">
                        <a:pos x="308" y="1"/>
                      </a:cxn>
                      <a:cxn ang="0">
                        <a:pos x="285" y="2"/>
                      </a:cxn>
                      <a:cxn ang="0">
                        <a:pos x="265" y="5"/>
                      </a:cxn>
                      <a:cxn ang="0">
                        <a:pos x="244" y="9"/>
                      </a:cxn>
                      <a:cxn ang="0">
                        <a:pos x="224" y="13"/>
                      </a:cxn>
                      <a:cxn ang="0">
                        <a:pos x="207" y="19"/>
                      </a:cxn>
                      <a:cxn ang="0">
                        <a:pos x="192" y="25"/>
                      </a:cxn>
                      <a:cxn ang="0">
                        <a:pos x="177" y="32"/>
                      </a:cxn>
                      <a:cxn ang="0">
                        <a:pos x="164" y="38"/>
                      </a:cxn>
                      <a:cxn ang="0">
                        <a:pos x="146" y="46"/>
                      </a:cxn>
                      <a:cxn ang="0">
                        <a:pos x="130" y="54"/>
                      </a:cxn>
                      <a:cxn ang="0">
                        <a:pos x="116" y="60"/>
                      </a:cxn>
                      <a:cxn ang="0">
                        <a:pos x="102" y="67"/>
                      </a:cxn>
                      <a:cxn ang="0">
                        <a:pos x="87" y="72"/>
                      </a:cxn>
                      <a:cxn ang="0">
                        <a:pos x="75" y="77"/>
                      </a:cxn>
                      <a:cxn ang="0">
                        <a:pos x="61" y="81"/>
                      </a:cxn>
                      <a:cxn ang="0">
                        <a:pos x="45" y="86"/>
                      </a:cxn>
                      <a:cxn ang="0">
                        <a:pos x="31" y="89"/>
                      </a:cxn>
                      <a:cxn ang="0">
                        <a:pos x="14" y="90"/>
                      </a:cxn>
                      <a:cxn ang="0">
                        <a:pos x="0" y="90"/>
                      </a:cxn>
                    </a:cxnLst>
                    <a:rect l="0" t="0" r="r" b="b"/>
                    <a:pathLst>
                      <a:path w="432" h="90">
                        <a:moveTo>
                          <a:pt x="432" y="9"/>
                        </a:moveTo>
                        <a:lnTo>
                          <a:pt x="411" y="5"/>
                        </a:lnTo>
                        <a:lnTo>
                          <a:pt x="385" y="1"/>
                        </a:lnTo>
                        <a:lnTo>
                          <a:pt x="360" y="0"/>
                        </a:lnTo>
                        <a:lnTo>
                          <a:pt x="334" y="0"/>
                        </a:lnTo>
                        <a:lnTo>
                          <a:pt x="308" y="1"/>
                        </a:lnTo>
                        <a:lnTo>
                          <a:pt x="285" y="2"/>
                        </a:lnTo>
                        <a:lnTo>
                          <a:pt x="265" y="5"/>
                        </a:lnTo>
                        <a:lnTo>
                          <a:pt x="244" y="9"/>
                        </a:lnTo>
                        <a:lnTo>
                          <a:pt x="224" y="13"/>
                        </a:lnTo>
                        <a:lnTo>
                          <a:pt x="207" y="19"/>
                        </a:lnTo>
                        <a:lnTo>
                          <a:pt x="192" y="25"/>
                        </a:lnTo>
                        <a:lnTo>
                          <a:pt x="177" y="32"/>
                        </a:lnTo>
                        <a:lnTo>
                          <a:pt x="164" y="38"/>
                        </a:lnTo>
                        <a:lnTo>
                          <a:pt x="146" y="46"/>
                        </a:lnTo>
                        <a:lnTo>
                          <a:pt x="130" y="54"/>
                        </a:lnTo>
                        <a:lnTo>
                          <a:pt x="116" y="60"/>
                        </a:lnTo>
                        <a:lnTo>
                          <a:pt x="102" y="67"/>
                        </a:lnTo>
                        <a:lnTo>
                          <a:pt x="87" y="72"/>
                        </a:lnTo>
                        <a:lnTo>
                          <a:pt x="75" y="77"/>
                        </a:lnTo>
                        <a:lnTo>
                          <a:pt x="61" y="81"/>
                        </a:lnTo>
                        <a:lnTo>
                          <a:pt x="45" y="86"/>
                        </a:lnTo>
                        <a:lnTo>
                          <a:pt x="31" y="89"/>
                        </a:lnTo>
                        <a:lnTo>
                          <a:pt x="14" y="90"/>
                        </a:lnTo>
                        <a:lnTo>
                          <a:pt x="0" y="9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8" name="Freeform 51"/>
                  <p:cNvSpPr>
                    <a:spLocks/>
                  </p:cNvSpPr>
                  <p:nvPr/>
                </p:nvSpPr>
                <p:spPr bwMode="auto">
                  <a:xfrm>
                    <a:off x="1676" y="1903"/>
                    <a:ext cx="73" cy="24"/>
                  </a:xfrm>
                  <a:custGeom>
                    <a:avLst/>
                    <a:gdLst/>
                    <a:ahLst/>
                    <a:cxnLst>
                      <a:cxn ang="0">
                        <a:pos x="145" y="0"/>
                      </a:cxn>
                      <a:cxn ang="0">
                        <a:pos x="127" y="2"/>
                      </a:cxn>
                      <a:cxn ang="0">
                        <a:pos x="111" y="6"/>
                      </a:cxn>
                      <a:cxn ang="0">
                        <a:pos x="99" y="9"/>
                      </a:cxn>
                      <a:cxn ang="0">
                        <a:pos x="86" y="13"/>
                      </a:cxn>
                      <a:cxn ang="0">
                        <a:pos x="73" y="18"/>
                      </a:cxn>
                      <a:cxn ang="0">
                        <a:pos x="56" y="25"/>
                      </a:cxn>
                      <a:cxn ang="0">
                        <a:pos x="41" y="32"/>
                      </a:cxn>
                      <a:cxn ang="0">
                        <a:pos x="28" y="37"/>
                      </a:cxn>
                      <a:cxn ang="0">
                        <a:pos x="13" y="42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45" h="46">
                        <a:moveTo>
                          <a:pt x="145" y="0"/>
                        </a:moveTo>
                        <a:lnTo>
                          <a:pt x="127" y="2"/>
                        </a:lnTo>
                        <a:lnTo>
                          <a:pt x="111" y="6"/>
                        </a:lnTo>
                        <a:lnTo>
                          <a:pt x="99" y="9"/>
                        </a:lnTo>
                        <a:lnTo>
                          <a:pt x="86" y="13"/>
                        </a:lnTo>
                        <a:lnTo>
                          <a:pt x="73" y="18"/>
                        </a:lnTo>
                        <a:lnTo>
                          <a:pt x="56" y="25"/>
                        </a:lnTo>
                        <a:lnTo>
                          <a:pt x="41" y="32"/>
                        </a:lnTo>
                        <a:lnTo>
                          <a:pt x="28" y="37"/>
                        </a:lnTo>
                        <a:lnTo>
                          <a:pt x="13" y="42"/>
                        </a:lnTo>
                        <a:lnTo>
                          <a:pt x="0" y="46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59" name="Freeform 52"/>
                  <p:cNvSpPr>
                    <a:spLocks/>
                  </p:cNvSpPr>
                  <p:nvPr/>
                </p:nvSpPr>
                <p:spPr bwMode="auto">
                  <a:xfrm>
                    <a:off x="1585" y="1784"/>
                    <a:ext cx="235" cy="94"/>
                  </a:xfrm>
                  <a:custGeom>
                    <a:avLst/>
                    <a:gdLst/>
                    <a:ahLst/>
                    <a:cxnLst>
                      <a:cxn ang="0">
                        <a:pos x="475" y="196"/>
                      </a:cxn>
                      <a:cxn ang="0">
                        <a:pos x="455" y="186"/>
                      </a:cxn>
                      <a:cxn ang="0">
                        <a:pos x="432" y="172"/>
                      </a:cxn>
                      <a:cxn ang="0">
                        <a:pos x="414" y="160"/>
                      </a:cxn>
                      <a:cxn ang="0">
                        <a:pos x="396" y="147"/>
                      </a:cxn>
                      <a:cxn ang="0">
                        <a:pos x="378" y="134"/>
                      </a:cxn>
                      <a:cxn ang="0">
                        <a:pos x="362" y="120"/>
                      </a:cxn>
                      <a:cxn ang="0">
                        <a:pos x="350" y="108"/>
                      </a:cxn>
                      <a:cxn ang="0">
                        <a:pos x="339" y="95"/>
                      </a:cxn>
                      <a:cxn ang="0">
                        <a:pos x="324" y="84"/>
                      </a:cxn>
                      <a:cxn ang="0">
                        <a:pos x="307" y="71"/>
                      </a:cxn>
                      <a:cxn ang="0">
                        <a:pos x="292" y="61"/>
                      </a:cxn>
                      <a:cxn ang="0">
                        <a:pos x="276" y="51"/>
                      </a:cxn>
                      <a:cxn ang="0">
                        <a:pos x="262" y="43"/>
                      </a:cxn>
                      <a:cxn ang="0">
                        <a:pos x="244" y="35"/>
                      </a:cxn>
                      <a:cxn ang="0">
                        <a:pos x="228" y="29"/>
                      </a:cxn>
                      <a:cxn ang="0">
                        <a:pos x="213" y="24"/>
                      </a:cxn>
                      <a:cxn ang="0">
                        <a:pos x="197" y="18"/>
                      </a:cxn>
                      <a:cxn ang="0">
                        <a:pos x="177" y="12"/>
                      </a:cxn>
                      <a:cxn ang="0">
                        <a:pos x="160" y="8"/>
                      </a:cxn>
                      <a:cxn ang="0">
                        <a:pos x="141" y="5"/>
                      </a:cxn>
                      <a:cxn ang="0">
                        <a:pos x="121" y="1"/>
                      </a:cxn>
                      <a:cxn ang="0">
                        <a:pos x="100" y="0"/>
                      </a:cxn>
                      <a:cxn ang="0">
                        <a:pos x="85" y="0"/>
                      </a:cxn>
                      <a:cxn ang="0">
                        <a:pos x="68" y="0"/>
                      </a:cxn>
                      <a:cxn ang="0">
                        <a:pos x="53" y="1"/>
                      </a:cxn>
                      <a:cxn ang="0">
                        <a:pos x="34" y="2"/>
                      </a:cxn>
                      <a:cxn ang="0">
                        <a:pos x="17" y="3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475" h="196">
                        <a:moveTo>
                          <a:pt x="475" y="196"/>
                        </a:moveTo>
                        <a:lnTo>
                          <a:pt x="455" y="186"/>
                        </a:lnTo>
                        <a:lnTo>
                          <a:pt x="432" y="172"/>
                        </a:lnTo>
                        <a:lnTo>
                          <a:pt x="414" y="160"/>
                        </a:lnTo>
                        <a:lnTo>
                          <a:pt x="396" y="147"/>
                        </a:lnTo>
                        <a:lnTo>
                          <a:pt x="378" y="134"/>
                        </a:lnTo>
                        <a:lnTo>
                          <a:pt x="362" y="120"/>
                        </a:lnTo>
                        <a:lnTo>
                          <a:pt x="350" y="108"/>
                        </a:lnTo>
                        <a:lnTo>
                          <a:pt x="339" y="95"/>
                        </a:lnTo>
                        <a:lnTo>
                          <a:pt x="324" y="84"/>
                        </a:lnTo>
                        <a:lnTo>
                          <a:pt x="307" y="71"/>
                        </a:lnTo>
                        <a:lnTo>
                          <a:pt x="292" y="61"/>
                        </a:lnTo>
                        <a:lnTo>
                          <a:pt x="276" y="51"/>
                        </a:lnTo>
                        <a:lnTo>
                          <a:pt x="262" y="43"/>
                        </a:lnTo>
                        <a:lnTo>
                          <a:pt x="244" y="35"/>
                        </a:lnTo>
                        <a:lnTo>
                          <a:pt x="228" y="29"/>
                        </a:lnTo>
                        <a:lnTo>
                          <a:pt x="213" y="24"/>
                        </a:lnTo>
                        <a:lnTo>
                          <a:pt x="197" y="18"/>
                        </a:lnTo>
                        <a:lnTo>
                          <a:pt x="177" y="12"/>
                        </a:lnTo>
                        <a:lnTo>
                          <a:pt x="160" y="8"/>
                        </a:lnTo>
                        <a:lnTo>
                          <a:pt x="141" y="5"/>
                        </a:lnTo>
                        <a:lnTo>
                          <a:pt x="121" y="1"/>
                        </a:lnTo>
                        <a:lnTo>
                          <a:pt x="100" y="0"/>
                        </a:lnTo>
                        <a:lnTo>
                          <a:pt x="85" y="0"/>
                        </a:lnTo>
                        <a:lnTo>
                          <a:pt x="68" y="0"/>
                        </a:lnTo>
                        <a:lnTo>
                          <a:pt x="53" y="1"/>
                        </a:lnTo>
                        <a:lnTo>
                          <a:pt x="34" y="2"/>
                        </a:lnTo>
                        <a:lnTo>
                          <a:pt x="17" y="3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60" name="Freeform 53"/>
                  <p:cNvSpPr>
                    <a:spLocks/>
                  </p:cNvSpPr>
                  <p:nvPr/>
                </p:nvSpPr>
                <p:spPr bwMode="auto">
                  <a:xfrm>
                    <a:off x="1666" y="1776"/>
                    <a:ext cx="227" cy="123"/>
                  </a:xfrm>
                  <a:custGeom>
                    <a:avLst/>
                    <a:gdLst/>
                    <a:ahLst/>
                    <a:cxnLst>
                      <a:cxn ang="0">
                        <a:pos x="453" y="264"/>
                      </a:cxn>
                      <a:cxn ang="0">
                        <a:pos x="422" y="254"/>
                      </a:cxn>
                      <a:cxn ang="0">
                        <a:pos x="388" y="236"/>
                      </a:cxn>
                      <a:cxn ang="0">
                        <a:pos x="361" y="223"/>
                      </a:cxn>
                      <a:cxn ang="0">
                        <a:pos x="334" y="207"/>
                      </a:cxn>
                      <a:cxn ang="0">
                        <a:pos x="305" y="190"/>
                      </a:cxn>
                      <a:cxn ang="0">
                        <a:pos x="276" y="170"/>
                      </a:cxn>
                      <a:cxn ang="0">
                        <a:pos x="250" y="153"/>
                      </a:cxn>
                      <a:cxn ang="0">
                        <a:pos x="224" y="135"/>
                      </a:cxn>
                      <a:cxn ang="0">
                        <a:pos x="197" y="112"/>
                      </a:cxn>
                      <a:cxn ang="0">
                        <a:pos x="170" y="83"/>
                      </a:cxn>
                      <a:cxn ang="0">
                        <a:pos x="152" y="70"/>
                      </a:cxn>
                      <a:cxn ang="0">
                        <a:pos x="138" y="57"/>
                      </a:cxn>
                      <a:cxn ang="0">
                        <a:pos x="122" y="46"/>
                      </a:cxn>
                      <a:cxn ang="0">
                        <a:pos x="105" y="36"/>
                      </a:cxn>
                      <a:cxn ang="0">
                        <a:pos x="88" y="28"/>
                      </a:cxn>
                      <a:cxn ang="0">
                        <a:pos x="70" y="20"/>
                      </a:cxn>
                      <a:cxn ang="0">
                        <a:pos x="54" y="14"/>
                      </a:cxn>
                      <a:cxn ang="0">
                        <a:pos x="34" y="8"/>
                      </a:cxn>
                      <a:cxn ang="0">
                        <a:pos x="19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64">
                        <a:moveTo>
                          <a:pt x="453" y="264"/>
                        </a:moveTo>
                        <a:lnTo>
                          <a:pt x="422" y="254"/>
                        </a:lnTo>
                        <a:lnTo>
                          <a:pt x="388" y="236"/>
                        </a:lnTo>
                        <a:lnTo>
                          <a:pt x="361" y="223"/>
                        </a:lnTo>
                        <a:lnTo>
                          <a:pt x="334" y="207"/>
                        </a:lnTo>
                        <a:lnTo>
                          <a:pt x="305" y="190"/>
                        </a:lnTo>
                        <a:lnTo>
                          <a:pt x="276" y="170"/>
                        </a:lnTo>
                        <a:lnTo>
                          <a:pt x="250" y="153"/>
                        </a:lnTo>
                        <a:lnTo>
                          <a:pt x="224" y="135"/>
                        </a:lnTo>
                        <a:lnTo>
                          <a:pt x="197" y="112"/>
                        </a:lnTo>
                        <a:lnTo>
                          <a:pt x="170" y="83"/>
                        </a:lnTo>
                        <a:lnTo>
                          <a:pt x="152" y="70"/>
                        </a:lnTo>
                        <a:lnTo>
                          <a:pt x="138" y="57"/>
                        </a:lnTo>
                        <a:lnTo>
                          <a:pt x="122" y="46"/>
                        </a:lnTo>
                        <a:lnTo>
                          <a:pt x="105" y="36"/>
                        </a:lnTo>
                        <a:lnTo>
                          <a:pt x="88" y="28"/>
                        </a:lnTo>
                        <a:lnTo>
                          <a:pt x="70" y="20"/>
                        </a:lnTo>
                        <a:lnTo>
                          <a:pt x="54" y="14"/>
                        </a:lnTo>
                        <a:lnTo>
                          <a:pt x="34" y="8"/>
                        </a:lnTo>
                        <a:lnTo>
                          <a:pt x="19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9" name="Group 54"/>
              <p:cNvGrpSpPr>
                <a:grpSpLocks/>
              </p:cNvGrpSpPr>
              <p:nvPr/>
            </p:nvGrpSpPr>
            <p:grpSpPr bwMode="auto">
              <a:xfrm>
                <a:off x="1759" y="1754"/>
                <a:ext cx="201" cy="104"/>
                <a:chOff x="1759" y="1754"/>
                <a:chExt cx="201" cy="104"/>
              </a:xfrm>
            </p:grpSpPr>
            <p:sp>
              <p:nvSpPr>
                <p:cNvPr id="140" name="Freeform 55"/>
                <p:cNvSpPr>
                  <a:spLocks/>
                </p:cNvSpPr>
                <p:nvPr/>
              </p:nvSpPr>
              <p:spPr bwMode="auto">
                <a:xfrm>
                  <a:off x="1724" y="1822"/>
                  <a:ext cx="201" cy="97"/>
                </a:xfrm>
                <a:custGeom>
                  <a:avLst/>
                  <a:gdLst/>
                  <a:ahLst/>
                  <a:cxnLst>
                    <a:cxn ang="0">
                      <a:pos x="387" y="167"/>
                    </a:cxn>
                    <a:cxn ang="0">
                      <a:pos x="361" y="159"/>
                    </a:cxn>
                    <a:cxn ang="0">
                      <a:pos x="329" y="145"/>
                    </a:cxn>
                    <a:cxn ang="0">
                      <a:pos x="302" y="129"/>
                    </a:cxn>
                    <a:cxn ang="0">
                      <a:pos x="272" y="115"/>
                    </a:cxn>
                    <a:cxn ang="0">
                      <a:pos x="246" y="101"/>
                    </a:cxn>
                    <a:cxn ang="0">
                      <a:pos x="223" y="86"/>
                    </a:cxn>
                    <a:cxn ang="0">
                      <a:pos x="193" y="68"/>
                    </a:cxn>
                    <a:cxn ang="0">
                      <a:pos x="166" y="51"/>
                    </a:cxn>
                    <a:cxn ang="0">
                      <a:pos x="140" y="32"/>
                    </a:cxn>
                    <a:cxn ang="0">
                      <a:pos x="115" y="13"/>
                    </a:cxn>
                    <a:cxn ang="0">
                      <a:pos x="103" y="3"/>
                    </a:cxn>
                    <a:cxn ang="0">
                      <a:pos x="94" y="0"/>
                    </a:cxn>
                    <a:cxn ang="0">
                      <a:pos x="86" y="8"/>
                    </a:cxn>
                    <a:cxn ang="0">
                      <a:pos x="88" y="20"/>
                    </a:cxn>
                    <a:cxn ang="0">
                      <a:pos x="93" y="31"/>
                    </a:cxn>
                    <a:cxn ang="0">
                      <a:pos x="100" y="44"/>
                    </a:cxn>
                    <a:cxn ang="0">
                      <a:pos x="99" y="53"/>
                    </a:cxn>
                    <a:cxn ang="0">
                      <a:pos x="89" y="53"/>
                    </a:cxn>
                    <a:cxn ang="0">
                      <a:pos x="72" y="48"/>
                    </a:cxn>
                    <a:cxn ang="0">
                      <a:pos x="51" y="42"/>
                    </a:cxn>
                    <a:cxn ang="0">
                      <a:pos x="31" y="39"/>
                    </a:cxn>
                    <a:cxn ang="0">
                      <a:pos x="19" y="43"/>
                    </a:cxn>
                    <a:cxn ang="0">
                      <a:pos x="12" y="55"/>
                    </a:cxn>
                    <a:cxn ang="0">
                      <a:pos x="13" y="69"/>
                    </a:cxn>
                    <a:cxn ang="0">
                      <a:pos x="26" y="82"/>
                    </a:cxn>
                    <a:cxn ang="0">
                      <a:pos x="50" y="90"/>
                    </a:cxn>
                    <a:cxn ang="0">
                      <a:pos x="70" y="95"/>
                    </a:cxn>
                    <a:cxn ang="0">
                      <a:pos x="83" y="101"/>
                    </a:cxn>
                    <a:cxn ang="0">
                      <a:pos x="82" y="112"/>
                    </a:cxn>
                    <a:cxn ang="0">
                      <a:pos x="61" y="121"/>
                    </a:cxn>
                    <a:cxn ang="0">
                      <a:pos x="39" y="130"/>
                    </a:cxn>
                    <a:cxn ang="0">
                      <a:pos x="21" y="136"/>
                    </a:cxn>
                    <a:cxn ang="0">
                      <a:pos x="9" y="145"/>
                    </a:cxn>
                    <a:cxn ang="0">
                      <a:pos x="0" y="158"/>
                    </a:cxn>
                    <a:cxn ang="0">
                      <a:pos x="5" y="166"/>
                    </a:cxn>
                    <a:cxn ang="0">
                      <a:pos x="18" y="169"/>
                    </a:cxn>
                    <a:cxn ang="0">
                      <a:pos x="37" y="167"/>
                    </a:cxn>
                    <a:cxn ang="0">
                      <a:pos x="57" y="165"/>
                    </a:cxn>
                    <a:cxn ang="0">
                      <a:pos x="72" y="170"/>
                    </a:cxn>
                    <a:cxn ang="0">
                      <a:pos x="72" y="184"/>
                    </a:cxn>
                    <a:cxn ang="0">
                      <a:pos x="68" y="197"/>
                    </a:cxn>
                    <a:cxn ang="0">
                      <a:pos x="68" y="206"/>
                    </a:cxn>
                    <a:cxn ang="0">
                      <a:pos x="79" y="207"/>
                    </a:cxn>
                    <a:cxn ang="0">
                      <a:pos x="101" y="200"/>
                    </a:cxn>
                    <a:cxn ang="0">
                      <a:pos x="125" y="189"/>
                    </a:cxn>
                    <a:cxn ang="0">
                      <a:pos x="146" y="180"/>
                    </a:cxn>
                    <a:cxn ang="0">
                      <a:pos x="166" y="174"/>
                    </a:cxn>
                    <a:cxn ang="0">
                      <a:pos x="188" y="171"/>
                    </a:cxn>
                    <a:cxn ang="0">
                      <a:pos x="209" y="172"/>
                    </a:cxn>
                    <a:cxn ang="0">
                      <a:pos x="230" y="174"/>
                    </a:cxn>
                    <a:cxn ang="0">
                      <a:pos x="259" y="178"/>
                    </a:cxn>
                    <a:cxn ang="0">
                      <a:pos x="290" y="184"/>
                    </a:cxn>
                    <a:cxn ang="0">
                      <a:pos x="321" y="189"/>
                    </a:cxn>
                    <a:cxn ang="0">
                      <a:pos x="343" y="195"/>
                    </a:cxn>
                    <a:cxn ang="0">
                      <a:pos x="365" y="200"/>
                    </a:cxn>
                    <a:cxn ang="0">
                      <a:pos x="383" y="200"/>
                    </a:cxn>
                    <a:cxn ang="0">
                      <a:pos x="396" y="193"/>
                    </a:cxn>
                    <a:cxn ang="0">
                      <a:pos x="403" y="181"/>
                    </a:cxn>
                    <a:cxn ang="0">
                      <a:pos x="395" y="171"/>
                    </a:cxn>
                  </a:cxnLst>
                  <a:rect l="0" t="0" r="r" b="b"/>
                  <a:pathLst>
                    <a:path w="403" h="208">
                      <a:moveTo>
                        <a:pt x="395" y="171"/>
                      </a:moveTo>
                      <a:lnTo>
                        <a:pt x="387" y="167"/>
                      </a:lnTo>
                      <a:lnTo>
                        <a:pt x="373" y="163"/>
                      </a:lnTo>
                      <a:lnTo>
                        <a:pt x="361" y="159"/>
                      </a:lnTo>
                      <a:lnTo>
                        <a:pt x="343" y="152"/>
                      </a:lnTo>
                      <a:lnTo>
                        <a:pt x="329" y="145"/>
                      </a:lnTo>
                      <a:lnTo>
                        <a:pt x="317" y="137"/>
                      </a:lnTo>
                      <a:lnTo>
                        <a:pt x="302" y="129"/>
                      </a:lnTo>
                      <a:lnTo>
                        <a:pt x="288" y="122"/>
                      </a:lnTo>
                      <a:lnTo>
                        <a:pt x="272" y="115"/>
                      </a:lnTo>
                      <a:lnTo>
                        <a:pt x="259" y="108"/>
                      </a:lnTo>
                      <a:lnTo>
                        <a:pt x="246" y="101"/>
                      </a:lnTo>
                      <a:lnTo>
                        <a:pt x="234" y="93"/>
                      </a:lnTo>
                      <a:lnTo>
                        <a:pt x="223" y="86"/>
                      </a:lnTo>
                      <a:lnTo>
                        <a:pt x="209" y="77"/>
                      </a:lnTo>
                      <a:lnTo>
                        <a:pt x="193" y="68"/>
                      </a:lnTo>
                      <a:lnTo>
                        <a:pt x="177" y="58"/>
                      </a:lnTo>
                      <a:lnTo>
                        <a:pt x="166" y="51"/>
                      </a:lnTo>
                      <a:lnTo>
                        <a:pt x="152" y="42"/>
                      </a:lnTo>
                      <a:lnTo>
                        <a:pt x="140" y="32"/>
                      </a:lnTo>
                      <a:lnTo>
                        <a:pt x="127" y="22"/>
                      </a:lnTo>
                      <a:lnTo>
                        <a:pt x="115" y="13"/>
                      </a:lnTo>
                      <a:lnTo>
                        <a:pt x="109" y="7"/>
                      </a:lnTo>
                      <a:lnTo>
                        <a:pt x="103" y="3"/>
                      </a:lnTo>
                      <a:lnTo>
                        <a:pt x="100" y="1"/>
                      </a:lnTo>
                      <a:lnTo>
                        <a:pt x="94" y="0"/>
                      </a:lnTo>
                      <a:lnTo>
                        <a:pt x="89" y="3"/>
                      </a:lnTo>
                      <a:lnTo>
                        <a:pt x="86" y="8"/>
                      </a:lnTo>
                      <a:lnTo>
                        <a:pt x="86" y="14"/>
                      </a:lnTo>
                      <a:lnTo>
                        <a:pt x="88" y="20"/>
                      </a:lnTo>
                      <a:lnTo>
                        <a:pt x="90" y="26"/>
                      </a:lnTo>
                      <a:lnTo>
                        <a:pt x="93" y="31"/>
                      </a:lnTo>
                      <a:lnTo>
                        <a:pt x="98" y="38"/>
                      </a:lnTo>
                      <a:lnTo>
                        <a:pt x="100" y="44"/>
                      </a:lnTo>
                      <a:lnTo>
                        <a:pt x="101" y="50"/>
                      </a:lnTo>
                      <a:lnTo>
                        <a:pt x="99" y="53"/>
                      </a:lnTo>
                      <a:lnTo>
                        <a:pt x="94" y="55"/>
                      </a:lnTo>
                      <a:lnTo>
                        <a:pt x="89" y="53"/>
                      </a:lnTo>
                      <a:lnTo>
                        <a:pt x="80" y="51"/>
                      </a:lnTo>
                      <a:lnTo>
                        <a:pt x="72" y="48"/>
                      </a:lnTo>
                      <a:lnTo>
                        <a:pt x="63" y="45"/>
                      </a:lnTo>
                      <a:lnTo>
                        <a:pt x="51" y="42"/>
                      </a:lnTo>
                      <a:lnTo>
                        <a:pt x="40" y="40"/>
                      </a:lnTo>
                      <a:lnTo>
                        <a:pt x="31" y="39"/>
                      </a:lnTo>
                      <a:lnTo>
                        <a:pt x="23" y="40"/>
                      </a:lnTo>
                      <a:lnTo>
                        <a:pt x="19" y="43"/>
                      </a:lnTo>
                      <a:lnTo>
                        <a:pt x="15" y="49"/>
                      </a:lnTo>
                      <a:lnTo>
                        <a:pt x="12" y="55"/>
                      </a:lnTo>
                      <a:lnTo>
                        <a:pt x="11" y="63"/>
                      </a:lnTo>
                      <a:lnTo>
                        <a:pt x="13" y="69"/>
                      </a:lnTo>
                      <a:lnTo>
                        <a:pt x="17" y="75"/>
                      </a:lnTo>
                      <a:lnTo>
                        <a:pt x="26" y="82"/>
                      </a:lnTo>
                      <a:lnTo>
                        <a:pt x="38" y="87"/>
                      </a:lnTo>
                      <a:lnTo>
                        <a:pt x="50" y="90"/>
                      </a:lnTo>
                      <a:lnTo>
                        <a:pt x="60" y="92"/>
                      </a:lnTo>
                      <a:lnTo>
                        <a:pt x="70" y="95"/>
                      </a:lnTo>
                      <a:lnTo>
                        <a:pt x="79" y="99"/>
                      </a:lnTo>
                      <a:lnTo>
                        <a:pt x="83" y="101"/>
                      </a:lnTo>
                      <a:lnTo>
                        <a:pt x="84" y="108"/>
                      </a:lnTo>
                      <a:lnTo>
                        <a:pt x="82" y="112"/>
                      </a:lnTo>
                      <a:lnTo>
                        <a:pt x="74" y="117"/>
                      </a:lnTo>
                      <a:lnTo>
                        <a:pt x="61" y="121"/>
                      </a:lnTo>
                      <a:lnTo>
                        <a:pt x="50" y="125"/>
                      </a:lnTo>
                      <a:lnTo>
                        <a:pt x="39" y="130"/>
                      </a:lnTo>
                      <a:lnTo>
                        <a:pt x="31" y="132"/>
                      </a:lnTo>
                      <a:lnTo>
                        <a:pt x="21" y="136"/>
                      </a:lnTo>
                      <a:lnTo>
                        <a:pt x="13" y="141"/>
                      </a:lnTo>
                      <a:lnTo>
                        <a:pt x="9" y="145"/>
                      </a:lnTo>
                      <a:lnTo>
                        <a:pt x="5" y="151"/>
                      </a:lnTo>
                      <a:lnTo>
                        <a:pt x="0" y="158"/>
                      </a:lnTo>
                      <a:lnTo>
                        <a:pt x="1" y="163"/>
                      </a:lnTo>
                      <a:lnTo>
                        <a:pt x="5" y="166"/>
                      </a:lnTo>
                      <a:lnTo>
                        <a:pt x="11" y="169"/>
                      </a:lnTo>
                      <a:lnTo>
                        <a:pt x="18" y="169"/>
                      </a:lnTo>
                      <a:lnTo>
                        <a:pt x="26" y="169"/>
                      </a:lnTo>
                      <a:lnTo>
                        <a:pt x="37" y="167"/>
                      </a:lnTo>
                      <a:lnTo>
                        <a:pt x="48" y="166"/>
                      </a:lnTo>
                      <a:lnTo>
                        <a:pt x="57" y="165"/>
                      </a:lnTo>
                      <a:lnTo>
                        <a:pt x="68" y="165"/>
                      </a:lnTo>
                      <a:lnTo>
                        <a:pt x="72" y="170"/>
                      </a:lnTo>
                      <a:lnTo>
                        <a:pt x="74" y="176"/>
                      </a:lnTo>
                      <a:lnTo>
                        <a:pt x="72" y="184"/>
                      </a:lnTo>
                      <a:lnTo>
                        <a:pt x="70" y="191"/>
                      </a:lnTo>
                      <a:lnTo>
                        <a:pt x="68" y="197"/>
                      </a:lnTo>
                      <a:lnTo>
                        <a:pt x="65" y="202"/>
                      </a:lnTo>
                      <a:lnTo>
                        <a:pt x="68" y="206"/>
                      </a:lnTo>
                      <a:lnTo>
                        <a:pt x="72" y="208"/>
                      </a:lnTo>
                      <a:lnTo>
                        <a:pt x="79" y="207"/>
                      </a:lnTo>
                      <a:lnTo>
                        <a:pt x="89" y="204"/>
                      </a:lnTo>
                      <a:lnTo>
                        <a:pt x="101" y="200"/>
                      </a:lnTo>
                      <a:lnTo>
                        <a:pt x="113" y="195"/>
                      </a:lnTo>
                      <a:lnTo>
                        <a:pt x="125" y="189"/>
                      </a:lnTo>
                      <a:lnTo>
                        <a:pt x="135" y="184"/>
                      </a:lnTo>
                      <a:lnTo>
                        <a:pt x="146" y="180"/>
                      </a:lnTo>
                      <a:lnTo>
                        <a:pt x="157" y="177"/>
                      </a:lnTo>
                      <a:lnTo>
                        <a:pt x="166" y="174"/>
                      </a:lnTo>
                      <a:lnTo>
                        <a:pt x="177" y="172"/>
                      </a:lnTo>
                      <a:lnTo>
                        <a:pt x="188" y="171"/>
                      </a:lnTo>
                      <a:lnTo>
                        <a:pt x="198" y="171"/>
                      </a:lnTo>
                      <a:lnTo>
                        <a:pt x="209" y="172"/>
                      </a:lnTo>
                      <a:lnTo>
                        <a:pt x="218" y="173"/>
                      </a:lnTo>
                      <a:lnTo>
                        <a:pt x="230" y="174"/>
                      </a:lnTo>
                      <a:lnTo>
                        <a:pt x="245" y="176"/>
                      </a:lnTo>
                      <a:lnTo>
                        <a:pt x="259" y="178"/>
                      </a:lnTo>
                      <a:lnTo>
                        <a:pt x="274" y="181"/>
                      </a:lnTo>
                      <a:lnTo>
                        <a:pt x="290" y="184"/>
                      </a:lnTo>
                      <a:lnTo>
                        <a:pt x="303" y="186"/>
                      </a:lnTo>
                      <a:lnTo>
                        <a:pt x="321" y="189"/>
                      </a:lnTo>
                      <a:lnTo>
                        <a:pt x="333" y="193"/>
                      </a:lnTo>
                      <a:lnTo>
                        <a:pt x="343" y="195"/>
                      </a:lnTo>
                      <a:lnTo>
                        <a:pt x="353" y="198"/>
                      </a:lnTo>
                      <a:lnTo>
                        <a:pt x="365" y="200"/>
                      </a:lnTo>
                      <a:lnTo>
                        <a:pt x="373" y="201"/>
                      </a:lnTo>
                      <a:lnTo>
                        <a:pt x="383" y="200"/>
                      </a:lnTo>
                      <a:lnTo>
                        <a:pt x="391" y="198"/>
                      </a:lnTo>
                      <a:lnTo>
                        <a:pt x="396" y="193"/>
                      </a:lnTo>
                      <a:lnTo>
                        <a:pt x="402" y="187"/>
                      </a:lnTo>
                      <a:lnTo>
                        <a:pt x="403" y="181"/>
                      </a:lnTo>
                      <a:lnTo>
                        <a:pt x="401" y="176"/>
                      </a:lnTo>
                      <a:lnTo>
                        <a:pt x="395" y="171"/>
                      </a:lnTo>
                      <a:close/>
                    </a:path>
                  </a:pathLst>
                </a:custGeom>
                <a:solidFill>
                  <a:srgbClr val="E00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141" name="Freeform 56"/>
                <p:cNvSpPr>
                  <a:spLocks/>
                </p:cNvSpPr>
                <p:nvPr/>
              </p:nvSpPr>
              <p:spPr bwMode="auto">
                <a:xfrm>
                  <a:off x="1744" y="1880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220" y="48"/>
                    </a:cxn>
                    <a:cxn ang="0">
                      <a:pos x="215" y="43"/>
                    </a:cxn>
                    <a:cxn ang="0">
                      <a:pos x="209" y="39"/>
                    </a:cxn>
                    <a:cxn ang="0">
                      <a:pos x="199" y="34"/>
                    </a:cxn>
                    <a:cxn ang="0">
                      <a:pos x="190" y="29"/>
                    </a:cxn>
                    <a:cxn ang="0">
                      <a:pos x="178" y="25"/>
                    </a:cxn>
                    <a:cxn ang="0">
                      <a:pos x="166" y="22"/>
                    </a:cxn>
                    <a:cxn ang="0">
                      <a:pos x="153" y="19"/>
                    </a:cxn>
                    <a:cxn ang="0">
                      <a:pos x="138" y="17"/>
                    </a:cxn>
                    <a:cxn ang="0">
                      <a:pos x="123" y="18"/>
                    </a:cxn>
                    <a:cxn ang="0">
                      <a:pos x="109" y="18"/>
                    </a:cxn>
                    <a:cxn ang="0">
                      <a:pos x="95" y="17"/>
                    </a:cxn>
                    <a:cxn ang="0">
                      <a:pos x="83" y="15"/>
                    </a:cxn>
                    <a:cxn ang="0">
                      <a:pos x="75" y="13"/>
                    </a:cxn>
                    <a:cxn ang="0">
                      <a:pos x="64" y="9"/>
                    </a:cxn>
                    <a:cxn ang="0">
                      <a:pos x="56" y="4"/>
                    </a:cxn>
                    <a:cxn ang="0">
                      <a:pos x="46" y="0"/>
                    </a:cxn>
                    <a:cxn ang="0">
                      <a:pos x="34" y="1"/>
                    </a:cxn>
                    <a:cxn ang="0">
                      <a:pos x="27" y="4"/>
                    </a:cxn>
                    <a:cxn ang="0">
                      <a:pos x="18" y="9"/>
                    </a:cxn>
                    <a:cxn ang="0">
                      <a:pos x="9" y="16"/>
                    </a:cxn>
                    <a:cxn ang="0">
                      <a:pos x="2" y="22"/>
                    </a:cxn>
                    <a:cxn ang="0">
                      <a:pos x="0" y="27"/>
                    </a:cxn>
                    <a:cxn ang="0">
                      <a:pos x="1" y="31"/>
                    </a:cxn>
                    <a:cxn ang="0">
                      <a:pos x="10" y="33"/>
                    </a:cxn>
                    <a:cxn ang="0">
                      <a:pos x="19" y="32"/>
                    </a:cxn>
                    <a:cxn ang="0">
                      <a:pos x="29" y="30"/>
                    </a:cxn>
                    <a:cxn ang="0">
                      <a:pos x="36" y="31"/>
                    </a:cxn>
                    <a:cxn ang="0">
                      <a:pos x="38" y="33"/>
                    </a:cxn>
                    <a:cxn ang="0">
                      <a:pos x="39" y="39"/>
                    </a:cxn>
                    <a:cxn ang="0">
                      <a:pos x="38" y="45"/>
                    </a:cxn>
                    <a:cxn ang="0">
                      <a:pos x="36" y="50"/>
                    </a:cxn>
                    <a:cxn ang="0">
                      <a:pos x="36" y="55"/>
                    </a:cxn>
                    <a:cxn ang="0">
                      <a:pos x="39" y="58"/>
                    </a:cxn>
                    <a:cxn ang="0">
                      <a:pos x="44" y="57"/>
                    </a:cxn>
                    <a:cxn ang="0">
                      <a:pos x="52" y="52"/>
                    </a:cxn>
                    <a:cxn ang="0">
                      <a:pos x="59" y="49"/>
                    </a:cxn>
                    <a:cxn ang="0">
                      <a:pos x="69" y="46"/>
                    </a:cxn>
                    <a:cxn ang="0">
                      <a:pos x="80" y="44"/>
                    </a:cxn>
                    <a:cxn ang="0">
                      <a:pos x="90" y="41"/>
                    </a:cxn>
                    <a:cxn ang="0">
                      <a:pos x="102" y="39"/>
                    </a:cxn>
                    <a:cxn ang="0">
                      <a:pos x="115" y="37"/>
                    </a:cxn>
                    <a:cxn ang="0">
                      <a:pos x="126" y="37"/>
                    </a:cxn>
                    <a:cxn ang="0">
                      <a:pos x="139" y="38"/>
                    </a:cxn>
                    <a:cxn ang="0">
                      <a:pos x="153" y="39"/>
                    </a:cxn>
                    <a:cxn ang="0">
                      <a:pos x="167" y="42"/>
                    </a:cxn>
                    <a:cxn ang="0">
                      <a:pos x="179" y="44"/>
                    </a:cxn>
                    <a:cxn ang="0">
                      <a:pos x="192" y="46"/>
                    </a:cxn>
                    <a:cxn ang="0">
                      <a:pos x="206" y="50"/>
                    </a:cxn>
                    <a:cxn ang="0">
                      <a:pos x="216" y="51"/>
                    </a:cxn>
                    <a:cxn ang="0">
                      <a:pos x="220" y="48"/>
                    </a:cxn>
                  </a:cxnLst>
                  <a:rect l="0" t="0" r="r" b="b"/>
                  <a:pathLst>
                    <a:path w="220" h="58">
                      <a:moveTo>
                        <a:pt x="220" y="48"/>
                      </a:moveTo>
                      <a:lnTo>
                        <a:pt x="215" y="43"/>
                      </a:lnTo>
                      <a:lnTo>
                        <a:pt x="209" y="39"/>
                      </a:lnTo>
                      <a:lnTo>
                        <a:pt x="199" y="34"/>
                      </a:lnTo>
                      <a:lnTo>
                        <a:pt x="190" y="29"/>
                      </a:lnTo>
                      <a:lnTo>
                        <a:pt x="178" y="25"/>
                      </a:lnTo>
                      <a:lnTo>
                        <a:pt x="166" y="22"/>
                      </a:lnTo>
                      <a:lnTo>
                        <a:pt x="153" y="19"/>
                      </a:lnTo>
                      <a:lnTo>
                        <a:pt x="138" y="17"/>
                      </a:lnTo>
                      <a:lnTo>
                        <a:pt x="123" y="18"/>
                      </a:lnTo>
                      <a:lnTo>
                        <a:pt x="109" y="18"/>
                      </a:lnTo>
                      <a:lnTo>
                        <a:pt x="95" y="17"/>
                      </a:lnTo>
                      <a:lnTo>
                        <a:pt x="83" y="15"/>
                      </a:lnTo>
                      <a:lnTo>
                        <a:pt x="75" y="13"/>
                      </a:lnTo>
                      <a:lnTo>
                        <a:pt x="64" y="9"/>
                      </a:lnTo>
                      <a:lnTo>
                        <a:pt x="56" y="4"/>
                      </a:lnTo>
                      <a:lnTo>
                        <a:pt x="46" y="0"/>
                      </a:lnTo>
                      <a:lnTo>
                        <a:pt x="34" y="1"/>
                      </a:lnTo>
                      <a:lnTo>
                        <a:pt x="27" y="4"/>
                      </a:lnTo>
                      <a:lnTo>
                        <a:pt x="18" y="9"/>
                      </a:lnTo>
                      <a:lnTo>
                        <a:pt x="9" y="16"/>
                      </a:lnTo>
                      <a:lnTo>
                        <a:pt x="2" y="22"/>
                      </a:lnTo>
                      <a:lnTo>
                        <a:pt x="0" y="27"/>
                      </a:lnTo>
                      <a:lnTo>
                        <a:pt x="1" y="31"/>
                      </a:lnTo>
                      <a:lnTo>
                        <a:pt x="10" y="33"/>
                      </a:lnTo>
                      <a:lnTo>
                        <a:pt x="19" y="32"/>
                      </a:lnTo>
                      <a:lnTo>
                        <a:pt x="29" y="30"/>
                      </a:lnTo>
                      <a:lnTo>
                        <a:pt x="36" y="31"/>
                      </a:lnTo>
                      <a:lnTo>
                        <a:pt x="38" y="33"/>
                      </a:lnTo>
                      <a:lnTo>
                        <a:pt x="39" y="39"/>
                      </a:lnTo>
                      <a:lnTo>
                        <a:pt x="38" y="45"/>
                      </a:lnTo>
                      <a:lnTo>
                        <a:pt x="36" y="50"/>
                      </a:lnTo>
                      <a:lnTo>
                        <a:pt x="36" y="55"/>
                      </a:lnTo>
                      <a:lnTo>
                        <a:pt x="39" y="58"/>
                      </a:lnTo>
                      <a:lnTo>
                        <a:pt x="44" y="57"/>
                      </a:lnTo>
                      <a:lnTo>
                        <a:pt x="52" y="52"/>
                      </a:lnTo>
                      <a:lnTo>
                        <a:pt x="59" y="49"/>
                      </a:lnTo>
                      <a:lnTo>
                        <a:pt x="69" y="46"/>
                      </a:lnTo>
                      <a:lnTo>
                        <a:pt x="80" y="44"/>
                      </a:lnTo>
                      <a:lnTo>
                        <a:pt x="90" y="41"/>
                      </a:lnTo>
                      <a:lnTo>
                        <a:pt x="102" y="39"/>
                      </a:lnTo>
                      <a:lnTo>
                        <a:pt x="115" y="37"/>
                      </a:lnTo>
                      <a:lnTo>
                        <a:pt x="126" y="37"/>
                      </a:lnTo>
                      <a:lnTo>
                        <a:pt x="139" y="38"/>
                      </a:lnTo>
                      <a:lnTo>
                        <a:pt x="153" y="39"/>
                      </a:lnTo>
                      <a:lnTo>
                        <a:pt x="167" y="42"/>
                      </a:lnTo>
                      <a:lnTo>
                        <a:pt x="179" y="44"/>
                      </a:lnTo>
                      <a:lnTo>
                        <a:pt x="192" y="46"/>
                      </a:lnTo>
                      <a:lnTo>
                        <a:pt x="206" y="50"/>
                      </a:lnTo>
                      <a:lnTo>
                        <a:pt x="216" y="51"/>
                      </a:lnTo>
                      <a:lnTo>
                        <a:pt x="220" y="48"/>
                      </a:lnTo>
                      <a:close/>
                    </a:path>
                  </a:pathLst>
                </a:custGeom>
                <a:solidFill>
                  <a:srgbClr val="A00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</p:grpSp>
        </p:grpSp>
        <p:grpSp>
          <p:nvGrpSpPr>
            <p:cNvPr id="112" name="Group 57"/>
            <p:cNvGrpSpPr>
              <a:grpSpLocks/>
            </p:cNvGrpSpPr>
            <p:nvPr/>
          </p:nvGrpSpPr>
          <p:grpSpPr bwMode="auto">
            <a:xfrm>
              <a:off x="240" y="1714"/>
              <a:ext cx="1151" cy="149"/>
              <a:chOff x="240" y="1714"/>
              <a:chExt cx="1151" cy="149"/>
            </a:xfrm>
          </p:grpSpPr>
          <p:sp>
            <p:nvSpPr>
              <p:cNvPr id="135" name="Freeform 58"/>
              <p:cNvSpPr>
                <a:spLocks/>
              </p:cNvSpPr>
              <p:nvPr/>
            </p:nvSpPr>
            <p:spPr bwMode="auto">
              <a:xfrm>
                <a:off x="226" y="1743"/>
                <a:ext cx="1149" cy="160"/>
              </a:xfrm>
              <a:custGeom>
                <a:avLst/>
                <a:gdLst/>
                <a:ahLst/>
                <a:cxnLst>
                  <a:cxn ang="0">
                    <a:pos x="2285" y="41"/>
                  </a:cxn>
                  <a:cxn ang="0">
                    <a:pos x="2260" y="30"/>
                  </a:cxn>
                  <a:cxn ang="0">
                    <a:pos x="2225" y="21"/>
                  </a:cxn>
                  <a:cxn ang="0">
                    <a:pos x="2194" y="14"/>
                  </a:cxn>
                  <a:cxn ang="0">
                    <a:pos x="2162" y="8"/>
                  </a:cxn>
                  <a:cxn ang="0">
                    <a:pos x="2133" y="5"/>
                  </a:cxn>
                  <a:cxn ang="0">
                    <a:pos x="2099" y="2"/>
                  </a:cxn>
                  <a:cxn ang="0">
                    <a:pos x="2052" y="0"/>
                  </a:cxn>
                  <a:cxn ang="0">
                    <a:pos x="2003" y="1"/>
                  </a:cxn>
                  <a:cxn ang="0">
                    <a:pos x="1958" y="2"/>
                  </a:cxn>
                  <a:cxn ang="0">
                    <a:pos x="1910" y="4"/>
                  </a:cxn>
                  <a:cxn ang="0">
                    <a:pos x="1861" y="9"/>
                  </a:cxn>
                  <a:cxn ang="0">
                    <a:pos x="1802" y="19"/>
                  </a:cxn>
                  <a:cxn ang="0">
                    <a:pos x="1749" y="30"/>
                  </a:cxn>
                  <a:cxn ang="0">
                    <a:pos x="1693" y="40"/>
                  </a:cxn>
                  <a:cxn ang="0">
                    <a:pos x="1625" y="52"/>
                  </a:cxn>
                  <a:cxn ang="0">
                    <a:pos x="1543" y="64"/>
                  </a:cxn>
                  <a:cxn ang="0">
                    <a:pos x="1470" y="74"/>
                  </a:cxn>
                  <a:cxn ang="0">
                    <a:pos x="1396" y="82"/>
                  </a:cxn>
                  <a:cxn ang="0">
                    <a:pos x="1324" y="89"/>
                  </a:cxn>
                  <a:cxn ang="0">
                    <a:pos x="124" y="93"/>
                  </a:cxn>
                  <a:cxn ang="0">
                    <a:pos x="100" y="94"/>
                  </a:cxn>
                  <a:cxn ang="0">
                    <a:pos x="72" y="97"/>
                  </a:cxn>
                  <a:cxn ang="0">
                    <a:pos x="48" y="103"/>
                  </a:cxn>
                  <a:cxn ang="0">
                    <a:pos x="28" y="111"/>
                  </a:cxn>
                  <a:cxn ang="0">
                    <a:pos x="12" y="123"/>
                  </a:cxn>
                  <a:cxn ang="0">
                    <a:pos x="2" y="137"/>
                  </a:cxn>
                  <a:cxn ang="0">
                    <a:pos x="0" y="151"/>
                  </a:cxn>
                  <a:cxn ang="0">
                    <a:pos x="2" y="161"/>
                  </a:cxn>
                  <a:cxn ang="0">
                    <a:pos x="13" y="175"/>
                  </a:cxn>
                  <a:cxn ang="0">
                    <a:pos x="29" y="185"/>
                  </a:cxn>
                  <a:cxn ang="0">
                    <a:pos x="45" y="193"/>
                  </a:cxn>
                  <a:cxn ang="0">
                    <a:pos x="71" y="200"/>
                  </a:cxn>
                  <a:cxn ang="0">
                    <a:pos x="98" y="203"/>
                  </a:cxn>
                  <a:cxn ang="0">
                    <a:pos x="124" y="204"/>
                  </a:cxn>
                  <a:cxn ang="0">
                    <a:pos x="1324" y="208"/>
                  </a:cxn>
                  <a:cxn ang="0">
                    <a:pos x="1398" y="214"/>
                  </a:cxn>
                  <a:cxn ang="0">
                    <a:pos x="1480" y="223"/>
                  </a:cxn>
                  <a:cxn ang="0">
                    <a:pos x="1556" y="232"/>
                  </a:cxn>
                  <a:cxn ang="0">
                    <a:pos x="1641" y="245"/>
                  </a:cxn>
                  <a:cxn ang="0">
                    <a:pos x="1720" y="260"/>
                  </a:cxn>
                  <a:cxn ang="0">
                    <a:pos x="1787" y="274"/>
                  </a:cxn>
                  <a:cxn ang="0">
                    <a:pos x="1851" y="285"/>
                  </a:cxn>
                  <a:cxn ang="0">
                    <a:pos x="1918" y="293"/>
                  </a:cxn>
                  <a:cxn ang="0">
                    <a:pos x="1973" y="297"/>
                  </a:cxn>
                  <a:cxn ang="0">
                    <a:pos x="2022" y="298"/>
                  </a:cxn>
                  <a:cxn ang="0">
                    <a:pos x="2073" y="296"/>
                  </a:cxn>
                  <a:cxn ang="0">
                    <a:pos x="2119" y="293"/>
                  </a:cxn>
                  <a:cxn ang="0">
                    <a:pos x="2168" y="286"/>
                  </a:cxn>
                  <a:cxn ang="0">
                    <a:pos x="2215" y="278"/>
                  </a:cxn>
                  <a:cxn ang="0">
                    <a:pos x="2253" y="269"/>
                  </a:cxn>
                  <a:cxn ang="0">
                    <a:pos x="2283" y="257"/>
                  </a:cxn>
                  <a:cxn ang="0">
                    <a:pos x="2298" y="49"/>
                  </a:cxn>
                </a:cxnLst>
                <a:rect l="0" t="0" r="r" b="b"/>
                <a:pathLst>
                  <a:path w="2298" h="298">
                    <a:moveTo>
                      <a:pt x="2298" y="49"/>
                    </a:moveTo>
                    <a:lnTo>
                      <a:pt x="2285" y="41"/>
                    </a:lnTo>
                    <a:lnTo>
                      <a:pt x="2274" y="36"/>
                    </a:lnTo>
                    <a:lnTo>
                      <a:pt x="2260" y="30"/>
                    </a:lnTo>
                    <a:lnTo>
                      <a:pt x="2243" y="26"/>
                    </a:lnTo>
                    <a:lnTo>
                      <a:pt x="2225" y="21"/>
                    </a:lnTo>
                    <a:lnTo>
                      <a:pt x="2211" y="17"/>
                    </a:lnTo>
                    <a:lnTo>
                      <a:pt x="2194" y="14"/>
                    </a:lnTo>
                    <a:lnTo>
                      <a:pt x="2179" y="11"/>
                    </a:lnTo>
                    <a:lnTo>
                      <a:pt x="2162" y="8"/>
                    </a:lnTo>
                    <a:lnTo>
                      <a:pt x="2148" y="6"/>
                    </a:lnTo>
                    <a:lnTo>
                      <a:pt x="2133" y="5"/>
                    </a:lnTo>
                    <a:lnTo>
                      <a:pt x="2118" y="3"/>
                    </a:lnTo>
                    <a:lnTo>
                      <a:pt x="2099" y="2"/>
                    </a:lnTo>
                    <a:lnTo>
                      <a:pt x="2076" y="1"/>
                    </a:lnTo>
                    <a:lnTo>
                      <a:pt x="2052" y="0"/>
                    </a:lnTo>
                    <a:lnTo>
                      <a:pt x="2025" y="0"/>
                    </a:lnTo>
                    <a:lnTo>
                      <a:pt x="2003" y="1"/>
                    </a:lnTo>
                    <a:lnTo>
                      <a:pt x="1981" y="2"/>
                    </a:lnTo>
                    <a:lnTo>
                      <a:pt x="1958" y="2"/>
                    </a:lnTo>
                    <a:lnTo>
                      <a:pt x="1938" y="4"/>
                    </a:lnTo>
                    <a:lnTo>
                      <a:pt x="1910" y="4"/>
                    </a:lnTo>
                    <a:lnTo>
                      <a:pt x="1885" y="6"/>
                    </a:lnTo>
                    <a:lnTo>
                      <a:pt x="1861" y="9"/>
                    </a:lnTo>
                    <a:lnTo>
                      <a:pt x="1833" y="14"/>
                    </a:lnTo>
                    <a:lnTo>
                      <a:pt x="1802" y="19"/>
                    </a:lnTo>
                    <a:lnTo>
                      <a:pt x="1772" y="26"/>
                    </a:lnTo>
                    <a:lnTo>
                      <a:pt x="1749" y="30"/>
                    </a:lnTo>
                    <a:lnTo>
                      <a:pt x="1722" y="35"/>
                    </a:lnTo>
                    <a:lnTo>
                      <a:pt x="1693" y="40"/>
                    </a:lnTo>
                    <a:lnTo>
                      <a:pt x="1661" y="45"/>
                    </a:lnTo>
                    <a:lnTo>
                      <a:pt x="1625" y="52"/>
                    </a:lnTo>
                    <a:lnTo>
                      <a:pt x="1580" y="59"/>
                    </a:lnTo>
                    <a:lnTo>
                      <a:pt x="1543" y="64"/>
                    </a:lnTo>
                    <a:lnTo>
                      <a:pt x="1507" y="68"/>
                    </a:lnTo>
                    <a:lnTo>
                      <a:pt x="1470" y="74"/>
                    </a:lnTo>
                    <a:lnTo>
                      <a:pt x="1433" y="78"/>
                    </a:lnTo>
                    <a:lnTo>
                      <a:pt x="1396" y="82"/>
                    </a:lnTo>
                    <a:lnTo>
                      <a:pt x="1360" y="87"/>
                    </a:lnTo>
                    <a:lnTo>
                      <a:pt x="1324" y="89"/>
                    </a:lnTo>
                    <a:lnTo>
                      <a:pt x="1288" y="90"/>
                    </a:lnTo>
                    <a:lnTo>
                      <a:pt x="124" y="93"/>
                    </a:lnTo>
                    <a:lnTo>
                      <a:pt x="115" y="93"/>
                    </a:lnTo>
                    <a:lnTo>
                      <a:pt x="100" y="94"/>
                    </a:lnTo>
                    <a:lnTo>
                      <a:pt x="85" y="95"/>
                    </a:lnTo>
                    <a:lnTo>
                      <a:pt x="72" y="97"/>
                    </a:lnTo>
                    <a:lnTo>
                      <a:pt x="58" y="100"/>
                    </a:lnTo>
                    <a:lnTo>
                      <a:pt x="48" y="103"/>
                    </a:lnTo>
                    <a:lnTo>
                      <a:pt x="39" y="107"/>
                    </a:lnTo>
                    <a:lnTo>
                      <a:pt x="28" y="111"/>
                    </a:lnTo>
                    <a:lnTo>
                      <a:pt x="19" y="118"/>
                    </a:lnTo>
                    <a:lnTo>
                      <a:pt x="12" y="123"/>
                    </a:lnTo>
                    <a:lnTo>
                      <a:pt x="7" y="130"/>
                    </a:lnTo>
                    <a:lnTo>
                      <a:pt x="2" y="137"/>
                    </a:lnTo>
                    <a:lnTo>
                      <a:pt x="0" y="144"/>
                    </a:lnTo>
                    <a:lnTo>
                      <a:pt x="0" y="151"/>
                    </a:lnTo>
                    <a:lnTo>
                      <a:pt x="0" y="156"/>
                    </a:lnTo>
                    <a:lnTo>
                      <a:pt x="2" y="161"/>
                    </a:lnTo>
                    <a:lnTo>
                      <a:pt x="7" y="168"/>
                    </a:lnTo>
                    <a:lnTo>
                      <a:pt x="13" y="175"/>
                    </a:lnTo>
                    <a:lnTo>
                      <a:pt x="20" y="180"/>
                    </a:lnTo>
                    <a:lnTo>
                      <a:pt x="29" y="185"/>
                    </a:lnTo>
                    <a:lnTo>
                      <a:pt x="35" y="189"/>
                    </a:lnTo>
                    <a:lnTo>
                      <a:pt x="45" y="193"/>
                    </a:lnTo>
                    <a:lnTo>
                      <a:pt x="58" y="197"/>
                    </a:lnTo>
                    <a:lnTo>
                      <a:pt x="71" y="200"/>
                    </a:lnTo>
                    <a:lnTo>
                      <a:pt x="83" y="202"/>
                    </a:lnTo>
                    <a:lnTo>
                      <a:pt x="98" y="203"/>
                    </a:lnTo>
                    <a:lnTo>
                      <a:pt x="112" y="204"/>
                    </a:lnTo>
                    <a:lnTo>
                      <a:pt x="124" y="204"/>
                    </a:lnTo>
                    <a:lnTo>
                      <a:pt x="1287" y="206"/>
                    </a:lnTo>
                    <a:lnTo>
                      <a:pt x="1324" y="208"/>
                    </a:lnTo>
                    <a:lnTo>
                      <a:pt x="1359" y="211"/>
                    </a:lnTo>
                    <a:lnTo>
                      <a:pt x="1398" y="214"/>
                    </a:lnTo>
                    <a:lnTo>
                      <a:pt x="1436" y="218"/>
                    </a:lnTo>
                    <a:lnTo>
                      <a:pt x="1480" y="223"/>
                    </a:lnTo>
                    <a:lnTo>
                      <a:pt x="1515" y="227"/>
                    </a:lnTo>
                    <a:lnTo>
                      <a:pt x="1556" y="232"/>
                    </a:lnTo>
                    <a:lnTo>
                      <a:pt x="1599" y="238"/>
                    </a:lnTo>
                    <a:lnTo>
                      <a:pt x="1641" y="245"/>
                    </a:lnTo>
                    <a:lnTo>
                      <a:pt x="1681" y="253"/>
                    </a:lnTo>
                    <a:lnTo>
                      <a:pt x="1720" y="260"/>
                    </a:lnTo>
                    <a:lnTo>
                      <a:pt x="1756" y="267"/>
                    </a:lnTo>
                    <a:lnTo>
                      <a:pt x="1787" y="274"/>
                    </a:lnTo>
                    <a:lnTo>
                      <a:pt x="1822" y="280"/>
                    </a:lnTo>
                    <a:lnTo>
                      <a:pt x="1851" y="285"/>
                    </a:lnTo>
                    <a:lnTo>
                      <a:pt x="1884" y="290"/>
                    </a:lnTo>
                    <a:lnTo>
                      <a:pt x="1918" y="293"/>
                    </a:lnTo>
                    <a:lnTo>
                      <a:pt x="1948" y="295"/>
                    </a:lnTo>
                    <a:lnTo>
                      <a:pt x="1973" y="297"/>
                    </a:lnTo>
                    <a:lnTo>
                      <a:pt x="1995" y="297"/>
                    </a:lnTo>
                    <a:lnTo>
                      <a:pt x="2022" y="298"/>
                    </a:lnTo>
                    <a:lnTo>
                      <a:pt x="2047" y="297"/>
                    </a:lnTo>
                    <a:lnTo>
                      <a:pt x="2073" y="296"/>
                    </a:lnTo>
                    <a:lnTo>
                      <a:pt x="2097" y="295"/>
                    </a:lnTo>
                    <a:lnTo>
                      <a:pt x="2119" y="293"/>
                    </a:lnTo>
                    <a:lnTo>
                      <a:pt x="2146" y="289"/>
                    </a:lnTo>
                    <a:lnTo>
                      <a:pt x="2168" y="286"/>
                    </a:lnTo>
                    <a:lnTo>
                      <a:pt x="2192" y="282"/>
                    </a:lnTo>
                    <a:lnTo>
                      <a:pt x="2215" y="278"/>
                    </a:lnTo>
                    <a:lnTo>
                      <a:pt x="2235" y="273"/>
                    </a:lnTo>
                    <a:lnTo>
                      <a:pt x="2253" y="269"/>
                    </a:lnTo>
                    <a:lnTo>
                      <a:pt x="2272" y="262"/>
                    </a:lnTo>
                    <a:lnTo>
                      <a:pt x="2283" y="257"/>
                    </a:lnTo>
                    <a:lnTo>
                      <a:pt x="2297" y="249"/>
                    </a:lnTo>
                    <a:lnTo>
                      <a:pt x="2298" y="4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136" name="Freeform 59"/>
              <p:cNvSpPr>
                <a:spLocks/>
              </p:cNvSpPr>
              <p:nvPr/>
            </p:nvSpPr>
            <p:spPr bwMode="auto">
              <a:xfrm>
                <a:off x="240" y="1809"/>
                <a:ext cx="1124" cy="74"/>
              </a:xfrm>
              <a:custGeom>
                <a:avLst/>
                <a:gdLst/>
                <a:ahLst/>
                <a:cxnLst>
                  <a:cxn ang="0">
                    <a:pos x="2209" y="35"/>
                  </a:cxn>
                  <a:cxn ang="0">
                    <a:pos x="2163" y="28"/>
                  </a:cxn>
                  <a:cxn ang="0">
                    <a:pos x="2119" y="33"/>
                  </a:cxn>
                  <a:cxn ang="0">
                    <a:pos x="2078" y="44"/>
                  </a:cxn>
                  <a:cxn ang="0">
                    <a:pos x="2032" y="53"/>
                  </a:cxn>
                  <a:cxn ang="0">
                    <a:pos x="1985" y="50"/>
                  </a:cxn>
                  <a:cxn ang="0">
                    <a:pos x="1925" y="44"/>
                  </a:cxn>
                  <a:cxn ang="0">
                    <a:pos x="1855" y="35"/>
                  </a:cxn>
                  <a:cxn ang="0">
                    <a:pos x="1790" y="30"/>
                  </a:cxn>
                  <a:cxn ang="0">
                    <a:pos x="1729" y="30"/>
                  </a:cxn>
                  <a:cxn ang="0">
                    <a:pos x="1668" y="33"/>
                  </a:cxn>
                  <a:cxn ang="0">
                    <a:pos x="1601" y="22"/>
                  </a:cxn>
                  <a:cxn ang="0">
                    <a:pos x="1545" y="10"/>
                  </a:cxn>
                  <a:cxn ang="0">
                    <a:pos x="1490" y="0"/>
                  </a:cxn>
                  <a:cxn ang="0">
                    <a:pos x="1440" y="0"/>
                  </a:cxn>
                  <a:cxn ang="0">
                    <a:pos x="1382" y="4"/>
                  </a:cxn>
                  <a:cxn ang="0">
                    <a:pos x="1303" y="12"/>
                  </a:cxn>
                  <a:cxn ang="0">
                    <a:pos x="1162" y="13"/>
                  </a:cxn>
                  <a:cxn ang="0">
                    <a:pos x="360" y="13"/>
                  </a:cxn>
                  <a:cxn ang="0">
                    <a:pos x="77" y="13"/>
                  </a:cxn>
                  <a:cxn ang="0">
                    <a:pos x="5" y="23"/>
                  </a:cxn>
                  <a:cxn ang="0">
                    <a:pos x="4" y="34"/>
                  </a:cxn>
                  <a:cxn ang="0">
                    <a:pos x="32" y="40"/>
                  </a:cxn>
                  <a:cxn ang="0">
                    <a:pos x="835" y="44"/>
                  </a:cxn>
                  <a:cxn ang="0">
                    <a:pos x="1356" y="52"/>
                  </a:cxn>
                  <a:cxn ang="0">
                    <a:pos x="1418" y="57"/>
                  </a:cxn>
                  <a:cxn ang="0">
                    <a:pos x="1496" y="66"/>
                  </a:cxn>
                  <a:cxn ang="0">
                    <a:pos x="1563" y="77"/>
                  </a:cxn>
                  <a:cxn ang="0">
                    <a:pos x="1625" y="87"/>
                  </a:cxn>
                  <a:cxn ang="0">
                    <a:pos x="1687" y="100"/>
                  </a:cxn>
                  <a:cxn ang="0">
                    <a:pos x="1748" y="112"/>
                  </a:cxn>
                  <a:cxn ang="0">
                    <a:pos x="1805" y="120"/>
                  </a:cxn>
                  <a:cxn ang="0">
                    <a:pos x="1869" y="129"/>
                  </a:cxn>
                  <a:cxn ang="0">
                    <a:pos x="1933" y="133"/>
                  </a:cxn>
                  <a:cxn ang="0">
                    <a:pos x="1996" y="133"/>
                  </a:cxn>
                  <a:cxn ang="0">
                    <a:pos x="2059" y="131"/>
                  </a:cxn>
                  <a:cxn ang="0">
                    <a:pos x="2120" y="125"/>
                  </a:cxn>
                  <a:cxn ang="0">
                    <a:pos x="2178" y="114"/>
                  </a:cxn>
                  <a:cxn ang="0">
                    <a:pos x="2226" y="98"/>
                  </a:cxn>
                  <a:cxn ang="0">
                    <a:pos x="2249" y="45"/>
                  </a:cxn>
                </a:cxnLst>
                <a:rect l="0" t="0" r="r" b="b"/>
                <a:pathLst>
                  <a:path w="2252" h="135">
                    <a:moveTo>
                      <a:pt x="2227" y="40"/>
                    </a:moveTo>
                    <a:lnTo>
                      <a:pt x="2209" y="35"/>
                    </a:lnTo>
                    <a:lnTo>
                      <a:pt x="2188" y="30"/>
                    </a:lnTo>
                    <a:lnTo>
                      <a:pt x="2163" y="28"/>
                    </a:lnTo>
                    <a:lnTo>
                      <a:pt x="2140" y="28"/>
                    </a:lnTo>
                    <a:lnTo>
                      <a:pt x="2119" y="33"/>
                    </a:lnTo>
                    <a:lnTo>
                      <a:pt x="2099" y="38"/>
                    </a:lnTo>
                    <a:lnTo>
                      <a:pt x="2078" y="44"/>
                    </a:lnTo>
                    <a:lnTo>
                      <a:pt x="2053" y="50"/>
                    </a:lnTo>
                    <a:lnTo>
                      <a:pt x="2032" y="53"/>
                    </a:lnTo>
                    <a:lnTo>
                      <a:pt x="2012" y="52"/>
                    </a:lnTo>
                    <a:lnTo>
                      <a:pt x="1985" y="50"/>
                    </a:lnTo>
                    <a:lnTo>
                      <a:pt x="1955" y="47"/>
                    </a:lnTo>
                    <a:lnTo>
                      <a:pt x="1925" y="44"/>
                    </a:lnTo>
                    <a:lnTo>
                      <a:pt x="1892" y="39"/>
                    </a:lnTo>
                    <a:lnTo>
                      <a:pt x="1855" y="35"/>
                    </a:lnTo>
                    <a:lnTo>
                      <a:pt x="1824" y="32"/>
                    </a:lnTo>
                    <a:lnTo>
                      <a:pt x="1790" y="30"/>
                    </a:lnTo>
                    <a:lnTo>
                      <a:pt x="1756" y="26"/>
                    </a:lnTo>
                    <a:lnTo>
                      <a:pt x="1729" y="30"/>
                    </a:lnTo>
                    <a:lnTo>
                      <a:pt x="1700" y="35"/>
                    </a:lnTo>
                    <a:lnTo>
                      <a:pt x="1668" y="33"/>
                    </a:lnTo>
                    <a:lnTo>
                      <a:pt x="1633" y="28"/>
                    </a:lnTo>
                    <a:lnTo>
                      <a:pt x="1601" y="22"/>
                    </a:lnTo>
                    <a:lnTo>
                      <a:pt x="1572" y="16"/>
                    </a:lnTo>
                    <a:lnTo>
                      <a:pt x="1545" y="10"/>
                    </a:lnTo>
                    <a:lnTo>
                      <a:pt x="1517" y="4"/>
                    </a:lnTo>
                    <a:lnTo>
                      <a:pt x="1490" y="0"/>
                    </a:lnTo>
                    <a:lnTo>
                      <a:pt x="1465" y="0"/>
                    </a:lnTo>
                    <a:lnTo>
                      <a:pt x="1440" y="0"/>
                    </a:lnTo>
                    <a:lnTo>
                      <a:pt x="1410" y="2"/>
                    </a:lnTo>
                    <a:lnTo>
                      <a:pt x="1382" y="4"/>
                    </a:lnTo>
                    <a:lnTo>
                      <a:pt x="1346" y="8"/>
                    </a:lnTo>
                    <a:lnTo>
                      <a:pt x="1303" y="12"/>
                    </a:lnTo>
                    <a:lnTo>
                      <a:pt x="1249" y="13"/>
                    </a:lnTo>
                    <a:lnTo>
                      <a:pt x="1162" y="13"/>
                    </a:lnTo>
                    <a:lnTo>
                      <a:pt x="1012" y="13"/>
                    </a:lnTo>
                    <a:lnTo>
                      <a:pt x="360" y="13"/>
                    </a:lnTo>
                    <a:lnTo>
                      <a:pt x="155" y="13"/>
                    </a:lnTo>
                    <a:lnTo>
                      <a:pt x="77" y="13"/>
                    </a:lnTo>
                    <a:lnTo>
                      <a:pt x="19" y="21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4" y="34"/>
                    </a:lnTo>
                    <a:lnTo>
                      <a:pt x="16" y="38"/>
                    </a:lnTo>
                    <a:lnTo>
                      <a:pt x="32" y="40"/>
                    </a:lnTo>
                    <a:lnTo>
                      <a:pt x="51" y="41"/>
                    </a:lnTo>
                    <a:lnTo>
                      <a:pt x="835" y="44"/>
                    </a:lnTo>
                    <a:lnTo>
                      <a:pt x="1325" y="48"/>
                    </a:lnTo>
                    <a:lnTo>
                      <a:pt x="1356" y="52"/>
                    </a:lnTo>
                    <a:lnTo>
                      <a:pt x="1383" y="57"/>
                    </a:lnTo>
                    <a:lnTo>
                      <a:pt x="1418" y="57"/>
                    </a:lnTo>
                    <a:lnTo>
                      <a:pt x="1454" y="61"/>
                    </a:lnTo>
                    <a:lnTo>
                      <a:pt x="1496" y="66"/>
                    </a:lnTo>
                    <a:lnTo>
                      <a:pt x="1528" y="71"/>
                    </a:lnTo>
                    <a:lnTo>
                      <a:pt x="1563" y="77"/>
                    </a:lnTo>
                    <a:lnTo>
                      <a:pt x="1594" y="81"/>
                    </a:lnTo>
                    <a:lnTo>
                      <a:pt x="1625" y="87"/>
                    </a:lnTo>
                    <a:lnTo>
                      <a:pt x="1657" y="94"/>
                    </a:lnTo>
                    <a:lnTo>
                      <a:pt x="1687" y="100"/>
                    </a:lnTo>
                    <a:lnTo>
                      <a:pt x="1720" y="106"/>
                    </a:lnTo>
                    <a:lnTo>
                      <a:pt x="1748" y="112"/>
                    </a:lnTo>
                    <a:lnTo>
                      <a:pt x="1781" y="117"/>
                    </a:lnTo>
                    <a:lnTo>
                      <a:pt x="1805" y="120"/>
                    </a:lnTo>
                    <a:lnTo>
                      <a:pt x="1837" y="125"/>
                    </a:lnTo>
                    <a:lnTo>
                      <a:pt x="1869" y="129"/>
                    </a:lnTo>
                    <a:lnTo>
                      <a:pt x="1899" y="131"/>
                    </a:lnTo>
                    <a:lnTo>
                      <a:pt x="1933" y="133"/>
                    </a:lnTo>
                    <a:lnTo>
                      <a:pt x="1966" y="135"/>
                    </a:lnTo>
                    <a:lnTo>
                      <a:pt x="1996" y="133"/>
                    </a:lnTo>
                    <a:lnTo>
                      <a:pt x="2028" y="133"/>
                    </a:lnTo>
                    <a:lnTo>
                      <a:pt x="2059" y="131"/>
                    </a:lnTo>
                    <a:lnTo>
                      <a:pt x="2090" y="129"/>
                    </a:lnTo>
                    <a:lnTo>
                      <a:pt x="2120" y="125"/>
                    </a:lnTo>
                    <a:lnTo>
                      <a:pt x="2148" y="120"/>
                    </a:lnTo>
                    <a:lnTo>
                      <a:pt x="2178" y="114"/>
                    </a:lnTo>
                    <a:lnTo>
                      <a:pt x="2199" y="106"/>
                    </a:lnTo>
                    <a:lnTo>
                      <a:pt x="2226" y="98"/>
                    </a:lnTo>
                    <a:lnTo>
                      <a:pt x="2252" y="90"/>
                    </a:lnTo>
                    <a:lnTo>
                      <a:pt x="2249" y="45"/>
                    </a:lnTo>
                    <a:lnTo>
                      <a:pt x="2227" y="40"/>
                    </a:lnTo>
                    <a:close/>
                  </a:path>
                </a:pathLst>
              </a:custGeom>
              <a:solidFill>
                <a:srgbClr val="000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137" name="Freeform 60"/>
              <p:cNvSpPr>
                <a:spLocks/>
              </p:cNvSpPr>
              <p:nvPr/>
            </p:nvSpPr>
            <p:spPr bwMode="auto">
              <a:xfrm>
                <a:off x="1036" y="1755"/>
                <a:ext cx="316" cy="25"/>
              </a:xfrm>
              <a:custGeom>
                <a:avLst/>
                <a:gdLst/>
                <a:ahLst/>
                <a:cxnLst>
                  <a:cxn ang="0">
                    <a:pos x="630" y="39"/>
                  </a:cxn>
                  <a:cxn ang="0">
                    <a:pos x="594" y="27"/>
                  </a:cxn>
                  <a:cxn ang="0">
                    <a:pos x="566" y="19"/>
                  </a:cxn>
                  <a:cxn ang="0">
                    <a:pos x="532" y="12"/>
                  </a:cxn>
                  <a:cxn ang="0">
                    <a:pos x="500" y="8"/>
                  </a:cxn>
                  <a:cxn ang="0">
                    <a:pos x="462" y="4"/>
                  </a:cxn>
                  <a:cxn ang="0">
                    <a:pos x="419" y="2"/>
                  </a:cxn>
                  <a:cxn ang="0">
                    <a:pos x="360" y="0"/>
                  </a:cxn>
                  <a:cxn ang="0">
                    <a:pos x="309" y="2"/>
                  </a:cxn>
                  <a:cxn ang="0">
                    <a:pos x="256" y="6"/>
                  </a:cxn>
                  <a:cxn ang="0">
                    <a:pos x="208" y="12"/>
                  </a:cxn>
                  <a:cxn ang="0">
                    <a:pos x="169" y="19"/>
                  </a:cxn>
                  <a:cxn ang="0">
                    <a:pos x="116" y="29"/>
                  </a:cxn>
                  <a:cxn ang="0">
                    <a:pos x="70" y="37"/>
                  </a:cxn>
                  <a:cxn ang="0">
                    <a:pos x="21" y="44"/>
                  </a:cxn>
                  <a:cxn ang="0">
                    <a:pos x="0" y="49"/>
                  </a:cxn>
                  <a:cxn ang="0">
                    <a:pos x="2" y="53"/>
                  </a:cxn>
                  <a:cxn ang="0">
                    <a:pos x="16" y="53"/>
                  </a:cxn>
                  <a:cxn ang="0">
                    <a:pos x="46" y="52"/>
                  </a:cxn>
                  <a:cxn ang="0">
                    <a:pos x="73" y="53"/>
                  </a:cxn>
                  <a:cxn ang="0">
                    <a:pos x="100" y="51"/>
                  </a:cxn>
                  <a:cxn ang="0">
                    <a:pos x="135" y="47"/>
                  </a:cxn>
                  <a:cxn ang="0">
                    <a:pos x="176" y="41"/>
                  </a:cxn>
                  <a:cxn ang="0">
                    <a:pos x="223" y="37"/>
                  </a:cxn>
                  <a:cxn ang="0">
                    <a:pos x="264" y="33"/>
                  </a:cxn>
                  <a:cxn ang="0">
                    <a:pos x="314" y="29"/>
                  </a:cxn>
                  <a:cxn ang="0">
                    <a:pos x="346" y="29"/>
                  </a:cxn>
                  <a:cxn ang="0">
                    <a:pos x="382" y="29"/>
                  </a:cxn>
                  <a:cxn ang="0">
                    <a:pos x="423" y="29"/>
                  </a:cxn>
                  <a:cxn ang="0">
                    <a:pos x="471" y="33"/>
                  </a:cxn>
                  <a:cxn ang="0">
                    <a:pos x="511" y="38"/>
                  </a:cxn>
                  <a:cxn ang="0">
                    <a:pos x="556" y="43"/>
                  </a:cxn>
                  <a:cxn ang="0">
                    <a:pos x="594" y="42"/>
                  </a:cxn>
                  <a:cxn ang="0">
                    <a:pos x="630" y="39"/>
                  </a:cxn>
                </a:cxnLst>
                <a:rect l="0" t="0" r="r" b="b"/>
                <a:pathLst>
                  <a:path w="630" h="53">
                    <a:moveTo>
                      <a:pt x="630" y="39"/>
                    </a:moveTo>
                    <a:lnTo>
                      <a:pt x="594" y="27"/>
                    </a:lnTo>
                    <a:lnTo>
                      <a:pt x="566" y="19"/>
                    </a:lnTo>
                    <a:lnTo>
                      <a:pt x="532" y="12"/>
                    </a:lnTo>
                    <a:lnTo>
                      <a:pt x="500" y="8"/>
                    </a:lnTo>
                    <a:lnTo>
                      <a:pt x="462" y="4"/>
                    </a:lnTo>
                    <a:lnTo>
                      <a:pt x="419" y="2"/>
                    </a:lnTo>
                    <a:lnTo>
                      <a:pt x="360" y="0"/>
                    </a:lnTo>
                    <a:lnTo>
                      <a:pt x="309" y="2"/>
                    </a:lnTo>
                    <a:lnTo>
                      <a:pt x="256" y="6"/>
                    </a:lnTo>
                    <a:lnTo>
                      <a:pt x="208" y="12"/>
                    </a:lnTo>
                    <a:lnTo>
                      <a:pt x="169" y="19"/>
                    </a:lnTo>
                    <a:lnTo>
                      <a:pt x="116" y="29"/>
                    </a:lnTo>
                    <a:lnTo>
                      <a:pt x="70" y="37"/>
                    </a:lnTo>
                    <a:lnTo>
                      <a:pt x="21" y="44"/>
                    </a:lnTo>
                    <a:lnTo>
                      <a:pt x="0" y="49"/>
                    </a:lnTo>
                    <a:lnTo>
                      <a:pt x="2" y="53"/>
                    </a:lnTo>
                    <a:lnTo>
                      <a:pt x="16" y="53"/>
                    </a:lnTo>
                    <a:lnTo>
                      <a:pt x="46" y="52"/>
                    </a:lnTo>
                    <a:lnTo>
                      <a:pt x="73" y="53"/>
                    </a:lnTo>
                    <a:lnTo>
                      <a:pt x="100" y="51"/>
                    </a:lnTo>
                    <a:lnTo>
                      <a:pt x="135" y="47"/>
                    </a:lnTo>
                    <a:lnTo>
                      <a:pt x="176" y="41"/>
                    </a:lnTo>
                    <a:lnTo>
                      <a:pt x="223" y="37"/>
                    </a:lnTo>
                    <a:lnTo>
                      <a:pt x="264" y="33"/>
                    </a:lnTo>
                    <a:lnTo>
                      <a:pt x="314" y="29"/>
                    </a:lnTo>
                    <a:lnTo>
                      <a:pt x="346" y="29"/>
                    </a:lnTo>
                    <a:lnTo>
                      <a:pt x="382" y="29"/>
                    </a:lnTo>
                    <a:lnTo>
                      <a:pt x="423" y="29"/>
                    </a:lnTo>
                    <a:lnTo>
                      <a:pt x="471" y="33"/>
                    </a:lnTo>
                    <a:lnTo>
                      <a:pt x="511" y="38"/>
                    </a:lnTo>
                    <a:lnTo>
                      <a:pt x="556" y="43"/>
                    </a:lnTo>
                    <a:lnTo>
                      <a:pt x="594" y="42"/>
                    </a:lnTo>
                    <a:lnTo>
                      <a:pt x="630" y="39"/>
                    </a:lnTo>
                    <a:close/>
                  </a:path>
                </a:pathLst>
              </a:custGeom>
              <a:solidFill>
                <a:srgbClr val="808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</p:grpSp>
        <p:grpSp>
          <p:nvGrpSpPr>
            <p:cNvPr id="113" name="Group 61"/>
            <p:cNvGrpSpPr>
              <a:grpSpLocks/>
            </p:cNvGrpSpPr>
            <p:nvPr/>
          </p:nvGrpSpPr>
          <p:grpSpPr bwMode="auto">
            <a:xfrm>
              <a:off x="1388" y="1737"/>
              <a:ext cx="156" cy="104"/>
              <a:chOff x="1388" y="1737"/>
              <a:chExt cx="156" cy="104"/>
            </a:xfrm>
          </p:grpSpPr>
          <p:grpSp>
            <p:nvGrpSpPr>
              <p:cNvPr id="114" name="Group 62"/>
              <p:cNvGrpSpPr>
                <a:grpSpLocks/>
              </p:cNvGrpSpPr>
              <p:nvPr/>
            </p:nvGrpSpPr>
            <p:grpSpPr bwMode="auto">
              <a:xfrm>
                <a:off x="1388" y="1737"/>
                <a:ext cx="156" cy="104"/>
                <a:chOff x="1388" y="1737"/>
                <a:chExt cx="156" cy="104"/>
              </a:xfrm>
            </p:grpSpPr>
            <p:grpSp>
              <p:nvGrpSpPr>
                <p:cNvPr id="119" name="Group 63"/>
                <p:cNvGrpSpPr>
                  <a:grpSpLocks/>
                </p:cNvGrpSpPr>
                <p:nvPr/>
              </p:nvGrpSpPr>
              <p:grpSpPr bwMode="auto">
                <a:xfrm>
                  <a:off x="1504" y="1741"/>
                  <a:ext cx="11" cy="97"/>
                  <a:chOff x="1504" y="1741"/>
                  <a:chExt cx="11" cy="97"/>
                </a:xfrm>
              </p:grpSpPr>
              <p:sp>
                <p:nvSpPr>
                  <p:cNvPr id="132" name="Freeform 64"/>
                  <p:cNvSpPr>
                    <a:spLocks/>
                  </p:cNvSpPr>
                  <p:nvPr/>
                </p:nvSpPr>
                <p:spPr bwMode="auto">
                  <a:xfrm>
                    <a:off x="1438" y="1815"/>
                    <a:ext cx="45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8" y="0"/>
                      </a:cxn>
                      <a:cxn ang="0">
                        <a:pos x="18" y="191"/>
                      </a:cxn>
                      <a:cxn ang="0">
                        <a:pos x="2" y="191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193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91"/>
                        </a:lnTo>
                        <a:lnTo>
                          <a:pt x="2" y="191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33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1429" y="1815"/>
                    <a:ext cx="51" cy="20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34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1414" y="1868"/>
                    <a:ext cx="49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120" name="Group 67"/>
                <p:cNvGrpSpPr>
                  <a:grpSpLocks/>
                </p:cNvGrpSpPr>
                <p:nvPr/>
              </p:nvGrpSpPr>
              <p:grpSpPr bwMode="auto">
                <a:xfrm>
                  <a:off x="1417" y="1740"/>
                  <a:ext cx="12" cy="97"/>
                  <a:chOff x="1417" y="1740"/>
                  <a:chExt cx="12" cy="97"/>
                </a:xfrm>
              </p:grpSpPr>
              <p:sp>
                <p:nvSpPr>
                  <p:cNvPr id="129" name="Freeform 68"/>
                  <p:cNvSpPr>
                    <a:spLocks/>
                  </p:cNvSpPr>
                  <p:nvPr/>
                </p:nvSpPr>
                <p:spPr bwMode="auto">
                  <a:xfrm>
                    <a:off x="1372" y="1811"/>
                    <a:ext cx="12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7" y="192"/>
                      </a:cxn>
                      <a:cxn ang="0">
                        <a:pos x="1" y="192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" h="193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7" y="192"/>
                        </a:lnTo>
                        <a:lnTo>
                          <a:pt x="1" y="192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30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801"/>
                    <a:ext cx="16" cy="16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31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366" y="1876"/>
                    <a:ext cx="14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121" name="Group 71"/>
                <p:cNvGrpSpPr>
                  <a:grpSpLocks/>
                </p:cNvGrpSpPr>
                <p:nvPr/>
              </p:nvGrpSpPr>
              <p:grpSpPr bwMode="auto">
                <a:xfrm>
                  <a:off x="1388" y="1737"/>
                  <a:ext cx="156" cy="104"/>
                  <a:chOff x="1388" y="1737"/>
                  <a:chExt cx="156" cy="104"/>
                </a:xfrm>
              </p:grpSpPr>
              <p:sp>
                <p:nvSpPr>
                  <p:cNvPr id="126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380" y="1792"/>
                    <a:ext cx="12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27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1410" y="1786"/>
                    <a:ext cx="79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28" name="Rectangle 74"/>
                  <p:cNvSpPr>
                    <a:spLocks noChangeArrowheads="1"/>
                  </p:cNvSpPr>
                  <p:nvPr/>
                </p:nvSpPr>
                <p:spPr bwMode="auto">
                  <a:xfrm>
                    <a:off x="1495" y="1793"/>
                    <a:ext cx="30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122" name="Group 75"/>
                <p:cNvGrpSpPr>
                  <a:grpSpLocks/>
                </p:cNvGrpSpPr>
                <p:nvPr/>
              </p:nvGrpSpPr>
              <p:grpSpPr bwMode="auto">
                <a:xfrm>
                  <a:off x="1392" y="1746"/>
                  <a:ext cx="149" cy="13"/>
                  <a:chOff x="1392" y="1746"/>
                  <a:chExt cx="149" cy="13"/>
                </a:xfrm>
              </p:grpSpPr>
              <p:sp>
                <p:nvSpPr>
                  <p:cNvPr id="123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826"/>
                    <a:ext cx="16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24" name="Rectangle 77"/>
                  <p:cNvSpPr>
                    <a:spLocks noChangeArrowheads="1"/>
                  </p:cNvSpPr>
                  <p:nvPr/>
                </p:nvSpPr>
                <p:spPr bwMode="auto">
                  <a:xfrm>
                    <a:off x="1490" y="1827"/>
                    <a:ext cx="24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125" name="Rectangle 78"/>
                  <p:cNvSpPr>
                    <a:spLocks noChangeArrowheads="1"/>
                  </p:cNvSpPr>
                  <p:nvPr/>
                </p:nvSpPr>
                <p:spPr bwMode="auto">
                  <a:xfrm>
                    <a:off x="1385" y="1837"/>
                    <a:ext cx="87" cy="9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5" name="Group 79"/>
              <p:cNvGrpSpPr>
                <a:grpSpLocks/>
              </p:cNvGrpSpPr>
              <p:nvPr/>
            </p:nvGrpSpPr>
            <p:grpSpPr bwMode="auto">
              <a:xfrm>
                <a:off x="1390" y="1802"/>
                <a:ext cx="152" cy="37"/>
                <a:chOff x="1390" y="1802"/>
                <a:chExt cx="152" cy="37"/>
              </a:xfrm>
            </p:grpSpPr>
            <p:sp>
              <p:nvSpPr>
                <p:cNvPr id="116" name="Freeform 80"/>
                <p:cNvSpPr>
                  <a:spLocks/>
                </p:cNvSpPr>
                <p:nvPr/>
              </p:nvSpPr>
              <p:spPr bwMode="auto">
                <a:xfrm>
                  <a:off x="1358" y="1882"/>
                  <a:ext cx="16" cy="32"/>
                </a:xfrm>
                <a:custGeom>
                  <a:avLst/>
                  <a:gdLst/>
                  <a:ahLst/>
                  <a:cxnLst>
                    <a:cxn ang="0">
                      <a:pos x="8" y="16"/>
                    </a:cxn>
                    <a:cxn ang="0">
                      <a:pos x="13" y="11"/>
                    </a:cxn>
                    <a:cxn ang="0">
                      <a:pos x="16" y="7"/>
                    </a:cxn>
                    <a:cxn ang="0">
                      <a:pos x="19" y="4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9" y="3"/>
                    </a:cxn>
                    <a:cxn ang="0">
                      <a:pos x="25" y="10"/>
                    </a:cxn>
                    <a:cxn ang="0">
                      <a:pos x="20" y="18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1"/>
                    </a:cxn>
                    <a:cxn ang="0">
                      <a:pos x="27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5" y="19"/>
                    </a:cxn>
                    <a:cxn ang="0">
                      <a:pos x="47" y="20"/>
                    </a:cxn>
                    <a:cxn ang="0">
                      <a:pos x="47" y="26"/>
                    </a:cxn>
                    <a:cxn ang="0">
                      <a:pos x="44" y="32"/>
                    </a:cxn>
                    <a:cxn ang="0">
                      <a:pos x="39" y="37"/>
                    </a:cxn>
                    <a:cxn ang="0">
                      <a:pos x="37" y="42"/>
                    </a:cxn>
                    <a:cxn ang="0">
                      <a:pos x="38" y="46"/>
                    </a:cxn>
                    <a:cxn ang="0">
                      <a:pos x="44" y="45"/>
                    </a:cxn>
                    <a:cxn ang="0">
                      <a:pos x="50" y="42"/>
                    </a:cxn>
                    <a:cxn ang="0">
                      <a:pos x="51" y="45"/>
                    </a:cxn>
                    <a:cxn ang="0">
                      <a:pos x="49" y="53"/>
                    </a:cxn>
                    <a:cxn ang="0">
                      <a:pos x="46" y="58"/>
                    </a:cxn>
                    <a:cxn ang="0">
                      <a:pos x="46" y="64"/>
                    </a:cxn>
                    <a:cxn ang="0">
                      <a:pos x="49" y="68"/>
                    </a:cxn>
                    <a:cxn ang="0">
                      <a:pos x="38" y="68"/>
                    </a:cxn>
                    <a:cxn ang="0">
                      <a:pos x="2" y="68"/>
                    </a:cxn>
                    <a:cxn ang="0">
                      <a:pos x="5" y="60"/>
                    </a:cxn>
                    <a:cxn ang="0">
                      <a:pos x="6" y="55"/>
                    </a:cxn>
                    <a:cxn ang="0">
                      <a:pos x="5" y="51"/>
                    </a:cxn>
                    <a:cxn ang="0">
                      <a:pos x="3" y="45"/>
                    </a:cxn>
                    <a:cxn ang="0">
                      <a:pos x="0" y="41"/>
                    </a:cxn>
                    <a:cxn ang="0">
                      <a:pos x="0" y="37"/>
                    </a:cxn>
                    <a:cxn ang="0">
                      <a:pos x="5" y="33"/>
                    </a:cxn>
                    <a:cxn ang="0">
                      <a:pos x="8" y="28"/>
                    </a:cxn>
                    <a:cxn ang="0">
                      <a:pos x="8" y="21"/>
                    </a:cxn>
                    <a:cxn ang="0">
                      <a:pos x="8" y="16"/>
                    </a:cxn>
                  </a:cxnLst>
                  <a:rect l="0" t="0" r="r" b="b"/>
                  <a:pathLst>
                    <a:path w="51" h="68">
                      <a:moveTo>
                        <a:pt x="8" y="16"/>
                      </a:moveTo>
                      <a:lnTo>
                        <a:pt x="13" y="11"/>
                      </a:lnTo>
                      <a:lnTo>
                        <a:pt x="16" y="7"/>
                      </a:lnTo>
                      <a:lnTo>
                        <a:pt x="19" y="4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9" y="3"/>
                      </a:lnTo>
                      <a:lnTo>
                        <a:pt x="25" y="10"/>
                      </a:lnTo>
                      <a:lnTo>
                        <a:pt x="20" y="18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1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5" y="19"/>
                      </a:lnTo>
                      <a:lnTo>
                        <a:pt x="47" y="20"/>
                      </a:lnTo>
                      <a:lnTo>
                        <a:pt x="47" y="26"/>
                      </a:lnTo>
                      <a:lnTo>
                        <a:pt x="44" y="32"/>
                      </a:lnTo>
                      <a:lnTo>
                        <a:pt x="39" y="37"/>
                      </a:lnTo>
                      <a:lnTo>
                        <a:pt x="37" y="42"/>
                      </a:lnTo>
                      <a:lnTo>
                        <a:pt x="38" y="46"/>
                      </a:lnTo>
                      <a:lnTo>
                        <a:pt x="44" y="45"/>
                      </a:lnTo>
                      <a:lnTo>
                        <a:pt x="50" y="42"/>
                      </a:lnTo>
                      <a:lnTo>
                        <a:pt x="51" y="45"/>
                      </a:lnTo>
                      <a:lnTo>
                        <a:pt x="49" y="53"/>
                      </a:lnTo>
                      <a:lnTo>
                        <a:pt x="46" y="58"/>
                      </a:lnTo>
                      <a:lnTo>
                        <a:pt x="46" y="64"/>
                      </a:lnTo>
                      <a:lnTo>
                        <a:pt x="49" y="68"/>
                      </a:lnTo>
                      <a:lnTo>
                        <a:pt x="38" y="68"/>
                      </a:lnTo>
                      <a:lnTo>
                        <a:pt x="2" y="68"/>
                      </a:lnTo>
                      <a:lnTo>
                        <a:pt x="5" y="60"/>
                      </a:lnTo>
                      <a:lnTo>
                        <a:pt x="6" y="55"/>
                      </a:lnTo>
                      <a:lnTo>
                        <a:pt x="5" y="51"/>
                      </a:lnTo>
                      <a:lnTo>
                        <a:pt x="3" y="45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5" y="33"/>
                      </a:lnTo>
                      <a:lnTo>
                        <a:pt x="8" y="28"/>
                      </a:lnTo>
                      <a:lnTo>
                        <a:pt x="8" y="2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117" name="Freeform 81"/>
                <p:cNvSpPr>
                  <a:spLocks/>
                </p:cNvSpPr>
                <p:nvPr/>
              </p:nvSpPr>
              <p:spPr bwMode="auto">
                <a:xfrm>
                  <a:off x="1382" y="1861"/>
                  <a:ext cx="77" cy="37"/>
                </a:xfrm>
                <a:custGeom>
                  <a:avLst/>
                  <a:gdLst/>
                  <a:ahLst/>
                  <a:cxnLst>
                    <a:cxn ang="0">
                      <a:pos x="11" y="29"/>
                    </a:cxn>
                    <a:cxn ang="0">
                      <a:pos x="28" y="16"/>
                    </a:cxn>
                    <a:cxn ang="0">
                      <a:pos x="38" y="7"/>
                    </a:cxn>
                    <a:cxn ang="0">
                      <a:pos x="38" y="17"/>
                    </a:cxn>
                    <a:cxn ang="0">
                      <a:pos x="28" y="30"/>
                    </a:cxn>
                    <a:cxn ang="0">
                      <a:pos x="34" y="35"/>
                    </a:cxn>
                    <a:cxn ang="0">
                      <a:pos x="44" y="27"/>
                    </a:cxn>
                    <a:cxn ang="0">
                      <a:pos x="63" y="7"/>
                    </a:cxn>
                    <a:cxn ang="0">
                      <a:pos x="76" y="0"/>
                    </a:cxn>
                    <a:cxn ang="0">
                      <a:pos x="75" y="7"/>
                    </a:cxn>
                    <a:cxn ang="0">
                      <a:pos x="72" y="16"/>
                    </a:cxn>
                    <a:cxn ang="0">
                      <a:pos x="65" y="27"/>
                    </a:cxn>
                    <a:cxn ang="0">
                      <a:pos x="69" y="29"/>
                    </a:cxn>
                    <a:cxn ang="0">
                      <a:pos x="91" y="9"/>
                    </a:cxn>
                    <a:cxn ang="0">
                      <a:pos x="100" y="3"/>
                    </a:cxn>
                    <a:cxn ang="0">
                      <a:pos x="101" y="13"/>
                    </a:cxn>
                    <a:cxn ang="0">
                      <a:pos x="95" y="25"/>
                    </a:cxn>
                    <a:cxn ang="0">
                      <a:pos x="87" y="39"/>
                    </a:cxn>
                    <a:cxn ang="0">
                      <a:pos x="87" y="52"/>
                    </a:cxn>
                    <a:cxn ang="0">
                      <a:pos x="101" y="41"/>
                    </a:cxn>
                    <a:cxn ang="0">
                      <a:pos x="116" y="24"/>
                    </a:cxn>
                    <a:cxn ang="0">
                      <a:pos x="125" y="14"/>
                    </a:cxn>
                    <a:cxn ang="0">
                      <a:pos x="131" y="16"/>
                    </a:cxn>
                    <a:cxn ang="0">
                      <a:pos x="126" y="34"/>
                    </a:cxn>
                    <a:cxn ang="0">
                      <a:pos x="119" y="52"/>
                    </a:cxn>
                    <a:cxn ang="0">
                      <a:pos x="136" y="42"/>
                    </a:cxn>
                    <a:cxn ang="0">
                      <a:pos x="145" y="34"/>
                    </a:cxn>
                    <a:cxn ang="0">
                      <a:pos x="151" y="36"/>
                    </a:cxn>
                    <a:cxn ang="0">
                      <a:pos x="150" y="50"/>
                    </a:cxn>
                    <a:cxn ang="0">
                      <a:pos x="146" y="60"/>
                    </a:cxn>
                    <a:cxn ang="0">
                      <a:pos x="140" y="69"/>
                    </a:cxn>
                    <a:cxn ang="0">
                      <a:pos x="115" y="73"/>
                    </a:cxn>
                    <a:cxn ang="0">
                      <a:pos x="0" y="73"/>
                    </a:cxn>
                    <a:cxn ang="0">
                      <a:pos x="12" y="58"/>
                    </a:cxn>
                    <a:cxn ang="0">
                      <a:pos x="14" y="45"/>
                    </a:cxn>
                    <a:cxn ang="0">
                      <a:pos x="9" y="40"/>
                    </a:cxn>
                  </a:cxnLst>
                  <a:rect l="0" t="0" r="r" b="b"/>
                  <a:pathLst>
                    <a:path w="152" h="73">
                      <a:moveTo>
                        <a:pt x="9" y="34"/>
                      </a:moveTo>
                      <a:lnTo>
                        <a:pt x="11" y="29"/>
                      </a:lnTo>
                      <a:lnTo>
                        <a:pt x="20" y="23"/>
                      </a:lnTo>
                      <a:lnTo>
                        <a:pt x="28" y="16"/>
                      </a:lnTo>
                      <a:lnTo>
                        <a:pt x="33" y="10"/>
                      </a:lnTo>
                      <a:lnTo>
                        <a:pt x="38" y="7"/>
                      </a:lnTo>
                      <a:lnTo>
                        <a:pt x="41" y="10"/>
                      </a:lnTo>
                      <a:lnTo>
                        <a:pt x="38" y="17"/>
                      </a:lnTo>
                      <a:lnTo>
                        <a:pt x="32" y="23"/>
                      </a:lnTo>
                      <a:lnTo>
                        <a:pt x="28" y="30"/>
                      </a:lnTo>
                      <a:lnTo>
                        <a:pt x="30" y="34"/>
                      </a:lnTo>
                      <a:lnTo>
                        <a:pt x="34" y="35"/>
                      </a:lnTo>
                      <a:lnTo>
                        <a:pt x="38" y="33"/>
                      </a:lnTo>
                      <a:lnTo>
                        <a:pt x="44" y="27"/>
                      </a:lnTo>
                      <a:lnTo>
                        <a:pt x="68" y="3"/>
                      </a:lnTo>
                      <a:lnTo>
                        <a:pt x="63" y="7"/>
                      </a:lnTo>
                      <a:lnTo>
                        <a:pt x="73" y="1"/>
                      </a:lnTo>
                      <a:lnTo>
                        <a:pt x="76" y="0"/>
                      </a:lnTo>
                      <a:lnTo>
                        <a:pt x="77" y="3"/>
                      </a:lnTo>
                      <a:lnTo>
                        <a:pt x="75" y="7"/>
                      </a:lnTo>
                      <a:lnTo>
                        <a:pt x="74" y="12"/>
                      </a:lnTo>
                      <a:lnTo>
                        <a:pt x="72" y="16"/>
                      </a:lnTo>
                      <a:lnTo>
                        <a:pt x="67" y="21"/>
                      </a:lnTo>
                      <a:lnTo>
                        <a:pt x="65" y="27"/>
                      </a:lnTo>
                      <a:lnTo>
                        <a:pt x="64" y="31"/>
                      </a:lnTo>
                      <a:lnTo>
                        <a:pt x="69" y="29"/>
                      </a:lnTo>
                      <a:lnTo>
                        <a:pt x="87" y="13"/>
                      </a:lnTo>
                      <a:lnTo>
                        <a:pt x="91" y="9"/>
                      </a:lnTo>
                      <a:lnTo>
                        <a:pt x="96" y="5"/>
                      </a:lnTo>
                      <a:lnTo>
                        <a:pt x="100" y="3"/>
                      </a:lnTo>
                      <a:lnTo>
                        <a:pt x="103" y="7"/>
                      </a:lnTo>
                      <a:lnTo>
                        <a:pt x="101" y="13"/>
                      </a:lnTo>
                      <a:lnTo>
                        <a:pt x="99" y="19"/>
                      </a:lnTo>
                      <a:lnTo>
                        <a:pt x="95" y="25"/>
                      </a:lnTo>
                      <a:lnTo>
                        <a:pt x="90" y="33"/>
                      </a:lnTo>
                      <a:lnTo>
                        <a:pt x="87" y="39"/>
                      </a:lnTo>
                      <a:lnTo>
                        <a:pt x="85" y="46"/>
                      </a:lnTo>
                      <a:lnTo>
                        <a:pt x="87" y="52"/>
                      </a:lnTo>
                      <a:lnTo>
                        <a:pt x="94" y="49"/>
                      </a:lnTo>
                      <a:lnTo>
                        <a:pt x="101" y="41"/>
                      </a:lnTo>
                      <a:lnTo>
                        <a:pt x="109" y="32"/>
                      </a:lnTo>
                      <a:lnTo>
                        <a:pt x="116" y="24"/>
                      </a:lnTo>
                      <a:lnTo>
                        <a:pt x="119" y="18"/>
                      </a:lnTo>
                      <a:lnTo>
                        <a:pt x="125" y="14"/>
                      </a:lnTo>
                      <a:lnTo>
                        <a:pt x="129" y="12"/>
                      </a:lnTo>
                      <a:lnTo>
                        <a:pt x="131" y="16"/>
                      </a:lnTo>
                      <a:lnTo>
                        <a:pt x="128" y="24"/>
                      </a:lnTo>
                      <a:lnTo>
                        <a:pt x="126" y="34"/>
                      </a:lnTo>
                      <a:lnTo>
                        <a:pt x="122" y="42"/>
                      </a:lnTo>
                      <a:lnTo>
                        <a:pt x="119" y="52"/>
                      </a:lnTo>
                      <a:lnTo>
                        <a:pt x="126" y="49"/>
                      </a:lnTo>
                      <a:lnTo>
                        <a:pt x="136" y="42"/>
                      </a:lnTo>
                      <a:lnTo>
                        <a:pt x="148" y="32"/>
                      </a:lnTo>
                      <a:lnTo>
                        <a:pt x="145" y="34"/>
                      </a:lnTo>
                      <a:lnTo>
                        <a:pt x="152" y="32"/>
                      </a:lnTo>
                      <a:lnTo>
                        <a:pt x="151" y="36"/>
                      </a:lnTo>
                      <a:lnTo>
                        <a:pt x="142" y="51"/>
                      </a:lnTo>
                      <a:lnTo>
                        <a:pt x="150" y="50"/>
                      </a:lnTo>
                      <a:lnTo>
                        <a:pt x="151" y="53"/>
                      </a:lnTo>
                      <a:lnTo>
                        <a:pt x="146" y="60"/>
                      </a:lnTo>
                      <a:lnTo>
                        <a:pt x="141" y="64"/>
                      </a:lnTo>
                      <a:lnTo>
                        <a:pt x="140" y="69"/>
                      </a:lnTo>
                      <a:lnTo>
                        <a:pt x="142" y="73"/>
                      </a:lnTo>
                      <a:lnTo>
                        <a:pt x="115" y="73"/>
                      </a:lnTo>
                      <a:lnTo>
                        <a:pt x="37" y="73"/>
                      </a:lnTo>
                      <a:lnTo>
                        <a:pt x="0" y="73"/>
                      </a:lnTo>
                      <a:lnTo>
                        <a:pt x="7" y="65"/>
                      </a:lnTo>
                      <a:lnTo>
                        <a:pt x="12" y="58"/>
                      </a:lnTo>
                      <a:lnTo>
                        <a:pt x="14" y="51"/>
                      </a:lnTo>
                      <a:lnTo>
                        <a:pt x="14" y="45"/>
                      </a:lnTo>
                      <a:lnTo>
                        <a:pt x="12" y="42"/>
                      </a:lnTo>
                      <a:lnTo>
                        <a:pt x="9" y="40"/>
                      </a:lnTo>
                      <a:lnTo>
                        <a:pt x="9" y="34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118" name="Freeform 82"/>
                <p:cNvSpPr>
                  <a:spLocks/>
                </p:cNvSpPr>
                <p:nvPr/>
              </p:nvSpPr>
              <p:spPr bwMode="auto">
                <a:xfrm>
                  <a:off x="1471" y="1879"/>
                  <a:ext cx="26" cy="33"/>
                </a:xfrm>
                <a:custGeom>
                  <a:avLst/>
                  <a:gdLst/>
                  <a:ahLst/>
                  <a:cxnLst>
                    <a:cxn ang="0">
                      <a:pos x="9" y="16"/>
                    </a:cxn>
                    <a:cxn ang="0">
                      <a:pos x="12" y="10"/>
                    </a:cxn>
                    <a:cxn ang="0">
                      <a:pos x="16" y="6"/>
                    </a:cxn>
                    <a:cxn ang="0">
                      <a:pos x="20" y="3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8" y="3"/>
                    </a:cxn>
                    <a:cxn ang="0">
                      <a:pos x="24" y="10"/>
                    </a:cxn>
                    <a:cxn ang="0">
                      <a:pos x="21" y="17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0"/>
                    </a:cxn>
                    <a:cxn ang="0">
                      <a:pos x="26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4" y="19"/>
                    </a:cxn>
                    <a:cxn ang="0">
                      <a:pos x="47" y="20"/>
                    </a:cxn>
                    <a:cxn ang="0">
                      <a:pos x="46" y="25"/>
                    </a:cxn>
                    <a:cxn ang="0">
                      <a:pos x="44" y="32"/>
                    </a:cxn>
                    <a:cxn ang="0">
                      <a:pos x="38" y="36"/>
                    </a:cxn>
                    <a:cxn ang="0">
                      <a:pos x="36" y="41"/>
                    </a:cxn>
                    <a:cxn ang="0">
                      <a:pos x="38" y="45"/>
                    </a:cxn>
                    <a:cxn ang="0">
                      <a:pos x="44" y="45"/>
                    </a:cxn>
                    <a:cxn ang="0">
                      <a:pos x="51" y="41"/>
                    </a:cxn>
                    <a:cxn ang="0">
                      <a:pos x="52" y="45"/>
                    </a:cxn>
                    <a:cxn ang="0">
                      <a:pos x="48" y="53"/>
                    </a:cxn>
                    <a:cxn ang="0">
                      <a:pos x="46" y="58"/>
                    </a:cxn>
                    <a:cxn ang="0">
                      <a:pos x="46" y="63"/>
                    </a:cxn>
                    <a:cxn ang="0">
                      <a:pos x="49" y="67"/>
                    </a:cxn>
                    <a:cxn ang="0">
                      <a:pos x="38" y="67"/>
                    </a:cxn>
                    <a:cxn ang="0">
                      <a:pos x="2" y="67"/>
                    </a:cxn>
                    <a:cxn ang="0">
                      <a:pos x="5" y="60"/>
                    </a:cxn>
                    <a:cxn ang="0">
                      <a:pos x="5" y="55"/>
                    </a:cxn>
                    <a:cxn ang="0">
                      <a:pos x="5" y="51"/>
                    </a:cxn>
                    <a:cxn ang="0">
                      <a:pos x="2" y="45"/>
                    </a:cxn>
                    <a:cxn ang="0">
                      <a:pos x="0" y="41"/>
                    </a:cxn>
                    <a:cxn ang="0">
                      <a:pos x="0" y="36"/>
                    </a:cxn>
                    <a:cxn ang="0">
                      <a:pos x="5" y="32"/>
                    </a:cxn>
                    <a:cxn ang="0">
                      <a:pos x="9" y="28"/>
                    </a:cxn>
                    <a:cxn ang="0">
                      <a:pos x="7" y="21"/>
                    </a:cxn>
                    <a:cxn ang="0">
                      <a:pos x="9" y="16"/>
                    </a:cxn>
                  </a:cxnLst>
                  <a:rect l="0" t="0" r="r" b="b"/>
                  <a:pathLst>
                    <a:path w="52" h="67">
                      <a:moveTo>
                        <a:pt x="9" y="16"/>
                      </a:moveTo>
                      <a:lnTo>
                        <a:pt x="12" y="10"/>
                      </a:lnTo>
                      <a:lnTo>
                        <a:pt x="16" y="6"/>
                      </a:lnTo>
                      <a:lnTo>
                        <a:pt x="20" y="3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8" y="3"/>
                      </a:lnTo>
                      <a:lnTo>
                        <a:pt x="24" y="10"/>
                      </a:lnTo>
                      <a:lnTo>
                        <a:pt x="21" y="17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0"/>
                      </a:lnTo>
                      <a:lnTo>
                        <a:pt x="26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4" y="19"/>
                      </a:lnTo>
                      <a:lnTo>
                        <a:pt x="47" y="20"/>
                      </a:lnTo>
                      <a:lnTo>
                        <a:pt x="46" y="25"/>
                      </a:lnTo>
                      <a:lnTo>
                        <a:pt x="44" y="32"/>
                      </a:lnTo>
                      <a:lnTo>
                        <a:pt x="38" y="36"/>
                      </a:lnTo>
                      <a:lnTo>
                        <a:pt x="36" y="41"/>
                      </a:lnTo>
                      <a:lnTo>
                        <a:pt x="38" y="45"/>
                      </a:lnTo>
                      <a:lnTo>
                        <a:pt x="44" y="45"/>
                      </a:lnTo>
                      <a:lnTo>
                        <a:pt x="51" y="41"/>
                      </a:lnTo>
                      <a:lnTo>
                        <a:pt x="52" y="45"/>
                      </a:lnTo>
                      <a:lnTo>
                        <a:pt x="48" y="53"/>
                      </a:lnTo>
                      <a:lnTo>
                        <a:pt x="46" y="58"/>
                      </a:lnTo>
                      <a:lnTo>
                        <a:pt x="46" y="63"/>
                      </a:lnTo>
                      <a:lnTo>
                        <a:pt x="49" y="67"/>
                      </a:lnTo>
                      <a:lnTo>
                        <a:pt x="38" y="67"/>
                      </a:lnTo>
                      <a:lnTo>
                        <a:pt x="2" y="67"/>
                      </a:lnTo>
                      <a:lnTo>
                        <a:pt x="5" y="60"/>
                      </a:lnTo>
                      <a:lnTo>
                        <a:pt x="5" y="55"/>
                      </a:lnTo>
                      <a:lnTo>
                        <a:pt x="5" y="51"/>
                      </a:lnTo>
                      <a:lnTo>
                        <a:pt x="2" y="45"/>
                      </a:lnTo>
                      <a:lnTo>
                        <a:pt x="0" y="41"/>
                      </a:lnTo>
                      <a:lnTo>
                        <a:pt x="0" y="36"/>
                      </a:lnTo>
                      <a:lnTo>
                        <a:pt x="5" y="32"/>
                      </a:lnTo>
                      <a:lnTo>
                        <a:pt x="9" y="28"/>
                      </a:lnTo>
                      <a:lnTo>
                        <a:pt x="7" y="21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30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30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30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30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30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30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1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6532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rgbClr val="00FFCC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6533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6534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6535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6536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6537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6538" name="Oval 10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cxnSp>
        <p:nvCxnSpPr>
          <p:cNvPr id="21515" name="AutoShape 11"/>
          <p:cNvCxnSpPr>
            <a:cxnSpLocks noChangeShapeType="1"/>
            <a:stCxn id="406555" idx="5"/>
            <a:endCxn id="406531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6" name="AutoShape 12"/>
          <p:cNvCxnSpPr>
            <a:cxnSpLocks noChangeShapeType="1"/>
            <a:stCxn id="406531" idx="2"/>
            <a:endCxn id="406537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7" name="AutoShape 13"/>
          <p:cNvCxnSpPr>
            <a:cxnSpLocks noChangeShapeType="1"/>
            <a:stCxn id="406555" idx="4"/>
            <a:endCxn id="406537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8" name="AutoShape 14"/>
          <p:cNvCxnSpPr>
            <a:cxnSpLocks noChangeShapeType="1"/>
            <a:stCxn id="406531" idx="4"/>
            <a:endCxn id="406532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9" name="AutoShape 15"/>
          <p:cNvCxnSpPr>
            <a:cxnSpLocks noChangeShapeType="1"/>
            <a:stCxn id="406537" idx="5"/>
            <a:endCxn id="406532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0" name="AutoShape 16"/>
          <p:cNvCxnSpPr>
            <a:cxnSpLocks noChangeShapeType="1"/>
            <a:endCxn id="406537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1" name="AutoShape 17"/>
          <p:cNvCxnSpPr>
            <a:cxnSpLocks noChangeShapeType="1"/>
            <a:stCxn id="406538" idx="7"/>
            <a:endCxn id="406555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2" name="AutoShape 18"/>
          <p:cNvCxnSpPr>
            <a:cxnSpLocks noChangeShapeType="1"/>
            <a:stCxn id="406536" idx="0"/>
            <a:endCxn id="406537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3" name="AutoShape 19"/>
          <p:cNvCxnSpPr>
            <a:cxnSpLocks noChangeShapeType="1"/>
            <a:stCxn id="406536" idx="6"/>
            <a:endCxn id="406532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4" name="AutoShape 20"/>
          <p:cNvCxnSpPr>
            <a:cxnSpLocks noChangeShapeType="1"/>
            <a:endCxn id="406536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5" name="AutoShape 21"/>
          <p:cNvCxnSpPr>
            <a:cxnSpLocks noChangeShapeType="1"/>
            <a:stCxn id="406536" idx="2"/>
            <a:endCxn id="406534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6" name="AutoShape 22"/>
          <p:cNvCxnSpPr>
            <a:cxnSpLocks noChangeShapeType="1"/>
            <a:stCxn id="406534" idx="4"/>
            <a:endCxn id="406535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7" name="AutoShape 23"/>
          <p:cNvCxnSpPr>
            <a:cxnSpLocks noChangeShapeType="1"/>
            <a:stCxn id="406538" idx="4"/>
            <a:endCxn id="406534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8" name="AutoShape 24"/>
          <p:cNvCxnSpPr>
            <a:cxnSpLocks noChangeShapeType="1"/>
            <a:stCxn id="406534" idx="5"/>
            <a:endCxn id="406533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9" name="AutoShape 25"/>
          <p:cNvCxnSpPr>
            <a:cxnSpLocks noChangeShapeType="1"/>
            <a:stCxn id="406533" idx="2"/>
            <a:endCxn id="406535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30" name="AutoShape 26"/>
          <p:cNvCxnSpPr>
            <a:cxnSpLocks noChangeShapeType="1"/>
            <a:endCxn id="406532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6555" name="Oval 27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6556" name="Rectangle 28"/>
          <p:cNvSpPr>
            <a:spLocks noGrp="1" noChangeArrowheads="1"/>
          </p:cNvSpPr>
          <p:nvPr>
            <p:ph type="body" idx="1"/>
          </p:nvPr>
        </p:nvSpPr>
        <p:spPr>
          <a:xfrm>
            <a:off x="3962400" y="1782763"/>
            <a:ext cx="4724400" cy="2217737"/>
          </a:xfrm>
        </p:spPr>
        <p:txBody>
          <a:bodyPr/>
          <a:lstStyle/>
          <a:p>
            <a:pPr marL="0" indent="0">
              <a:defRPr/>
            </a:pPr>
            <a:r>
              <a:rPr lang="en-US" sz="3600"/>
              <a:t>Try all possible </a:t>
            </a:r>
            <a:r>
              <a:rPr lang="en-US" sz="3600">
                <a:solidFill>
                  <a:srgbClr val="66FF33"/>
                </a:solidFill>
              </a:rPr>
              <a:t>c</a:t>
            </a:r>
            <a:r>
              <a:rPr lang="en-US" sz="3600">
                <a:solidFill>
                  <a:srgbClr val="00FFCC"/>
                </a:solidFill>
              </a:rPr>
              <a:t>o</a:t>
            </a:r>
            <a:r>
              <a:rPr lang="en-US" sz="3600">
                <a:solidFill>
                  <a:schemeClr val="hlink"/>
                </a:solidFill>
              </a:rPr>
              <a:t>l</a:t>
            </a:r>
            <a:r>
              <a:rPr lang="en-US" sz="3600">
                <a:solidFill>
                  <a:srgbClr val="66FF33"/>
                </a:solidFill>
              </a:rPr>
              <a:t>o</a:t>
            </a:r>
            <a:r>
              <a:rPr lang="en-US" sz="3600">
                <a:solidFill>
                  <a:schemeClr val="hlink"/>
                </a:solidFill>
              </a:rPr>
              <a:t>u</a:t>
            </a:r>
            <a:r>
              <a:rPr lang="en-US" sz="3600">
                <a:solidFill>
                  <a:srgbClr val="00FFCC"/>
                </a:solidFill>
              </a:rPr>
              <a:t>r</a:t>
            </a:r>
            <a:r>
              <a:rPr lang="en-US" sz="3600">
                <a:solidFill>
                  <a:srgbClr val="66FF33"/>
                </a:solidFill>
              </a:rPr>
              <a:t>i</a:t>
            </a:r>
            <a:r>
              <a:rPr lang="en-US" sz="3600">
                <a:solidFill>
                  <a:schemeClr val="hlink"/>
                </a:solidFill>
              </a:rPr>
              <a:t>n</a:t>
            </a:r>
            <a:r>
              <a:rPr lang="en-US" sz="3600">
                <a:solidFill>
                  <a:srgbClr val="00FFCC"/>
                </a:solidFill>
              </a:rPr>
              <a:t>g</a:t>
            </a:r>
            <a:r>
              <a:rPr lang="en-US" sz="3600">
                <a:solidFill>
                  <a:schemeClr val="hlink"/>
                </a:solidFill>
              </a:rPr>
              <a:t>s </a:t>
            </a:r>
            <a:endParaRPr lang="en-US" sz="3600"/>
          </a:p>
        </p:txBody>
      </p:sp>
      <p:sp>
        <p:nvSpPr>
          <p:cNvPr id="406557" name="Text Box 29"/>
          <p:cNvSpPr txBox="1">
            <a:spLocks noChangeArrowheads="1"/>
          </p:cNvSpPr>
          <p:nvPr/>
        </p:nvSpPr>
        <p:spPr bwMode="auto">
          <a:xfrm>
            <a:off x="3759200" y="3124200"/>
            <a:ext cx="5918200" cy="180022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Too many to try. </a:t>
            </a:r>
            <a:b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</a:b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 50 node graph has more </a:t>
            </a:r>
            <a:b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</a:br>
            <a:r>
              <a:rPr lang="en-US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colourings</a:t>
            </a:r>
            <a:r>
              <a:rPr lang="en-US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than the number of atoms.</a:t>
            </a:r>
          </a:p>
        </p:txBody>
      </p:sp>
      <p:grpSp>
        <p:nvGrpSpPr>
          <p:cNvPr id="21534" name="Group 30"/>
          <p:cNvGrpSpPr>
            <a:grpSpLocks/>
          </p:cNvGrpSpPr>
          <p:nvPr/>
        </p:nvGrpSpPr>
        <p:grpSpPr bwMode="auto">
          <a:xfrm rot="6147626">
            <a:off x="434181" y="2180432"/>
            <a:ext cx="1347787" cy="234950"/>
            <a:chOff x="240" y="1691"/>
            <a:chExt cx="1720" cy="196"/>
          </a:xfrm>
        </p:grpSpPr>
        <p:grpSp>
          <p:nvGrpSpPr>
            <p:cNvPr id="21535" name="Group 31"/>
            <p:cNvGrpSpPr>
              <a:grpSpLocks/>
            </p:cNvGrpSpPr>
            <p:nvPr/>
          </p:nvGrpSpPr>
          <p:grpSpPr bwMode="auto">
            <a:xfrm>
              <a:off x="1538" y="1691"/>
              <a:ext cx="422" cy="196"/>
              <a:chOff x="1538" y="1691"/>
              <a:chExt cx="422" cy="196"/>
            </a:xfrm>
          </p:grpSpPr>
          <p:grpSp>
            <p:nvGrpSpPr>
              <p:cNvPr id="21562" name="Group 32"/>
              <p:cNvGrpSpPr>
                <a:grpSpLocks/>
              </p:cNvGrpSpPr>
              <p:nvPr/>
            </p:nvGrpSpPr>
            <p:grpSpPr bwMode="auto">
              <a:xfrm>
                <a:off x="1538" y="1691"/>
                <a:ext cx="418" cy="196"/>
                <a:chOff x="1538" y="1691"/>
                <a:chExt cx="418" cy="196"/>
              </a:xfrm>
            </p:grpSpPr>
            <p:grpSp>
              <p:nvGrpSpPr>
                <p:cNvPr id="21566" name="Group 33"/>
                <p:cNvGrpSpPr>
                  <a:grpSpLocks/>
                </p:cNvGrpSpPr>
                <p:nvPr/>
              </p:nvGrpSpPr>
              <p:grpSpPr bwMode="auto">
                <a:xfrm>
                  <a:off x="1538" y="1691"/>
                  <a:ext cx="418" cy="196"/>
                  <a:chOff x="1538" y="1691"/>
                  <a:chExt cx="418" cy="196"/>
                </a:xfrm>
              </p:grpSpPr>
              <p:sp>
                <p:nvSpPr>
                  <p:cNvPr id="406562" name="Freeform 34"/>
                  <p:cNvSpPr>
                    <a:spLocks/>
                  </p:cNvSpPr>
                  <p:nvPr/>
                </p:nvSpPr>
                <p:spPr bwMode="auto">
                  <a:xfrm>
                    <a:off x="1533" y="1732"/>
                    <a:ext cx="401" cy="196"/>
                  </a:xfrm>
                  <a:custGeom>
                    <a:avLst/>
                    <a:gdLst/>
                    <a:ahLst/>
                    <a:cxnLst>
                      <a:cxn ang="0">
                        <a:pos x="521" y="108"/>
                      </a:cxn>
                      <a:cxn ang="0">
                        <a:pos x="478" y="73"/>
                      </a:cxn>
                      <a:cxn ang="0">
                        <a:pos x="437" y="48"/>
                      </a:cxn>
                      <a:cxn ang="0">
                        <a:pos x="392" y="30"/>
                      </a:cxn>
                      <a:cxn ang="0">
                        <a:pos x="348" y="15"/>
                      </a:cxn>
                      <a:cxn ang="0">
                        <a:pos x="303" y="5"/>
                      </a:cxn>
                      <a:cxn ang="0">
                        <a:pos x="252" y="0"/>
                      </a:cxn>
                      <a:cxn ang="0">
                        <a:pos x="213" y="0"/>
                      </a:cxn>
                      <a:cxn ang="0">
                        <a:pos x="169" y="6"/>
                      </a:cxn>
                      <a:cxn ang="0">
                        <a:pos x="119" y="21"/>
                      </a:cxn>
                      <a:cxn ang="0">
                        <a:pos x="83" y="37"/>
                      </a:cxn>
                      <a:cxn ang="0">
                        <a:pos x="48" y="60"/>
                      </a:cxn>
                      <a:cxn ang="0">
                        <a:pos x="26" y="80"/>
                      </a:cxn>
                      <a:cxn ang="0">
                        <a:pos x="0" y="113"/>
                      </a:cxn>
                      <a:cxn ang="0">
                        <a:pos x="13" y="295"/>
                      </a:cxn>
                      <a:cxn ang="0">
                        <a:pos x="39" y="321"/>
                      </a:cxn>
                      <a:cxn ang="0">
                        <a:pos x="73" y="347"/>
                      </a:cxn>
                      <a:cxn ang="0">
                        <a:pos x="108" y="365"/>
                      </a:cxn>
                      <a:cxn ang="0">
                        <a:pos x="142" y="378"/>
                      </a:cxn>
                      <a:cxn ang="0">
                        <a:pos x="189" y="387"/>
                      </a:cxn>
                      <a:cxn ang="0">
                        <a:pos x="229" y="391"/>
                      </a:cxn>
                      <a:cxn ang="0">
                        <a:pos x="270" y="390"/>
                      </a:cxn>
                      <a:cxn ang="0">
                        <a:pos x="308" y="385"/>
                      </a:cxn>
                      <a:cxn ang="0">
                        <a:pos x="357" y="377"/>
                      </a:cxn>
                      <a:cxn ang="0">
                        <a:pos x="402" y="365"/>
                      </a:cxn>
                      <a:cxn ang="0">
                        <a:pos x="447" y="350"/>
                      </a:cxn>
                      <a:cxn ang="0">
                        <a:pos x="485" y="336"/>
                      </a:cxn>
                      <a:cxn ang="0">
                        <a:pos x="522" y="321"/>
                      </a:cxn>
                      <a:cxn ang="0">
                        <a:pos x="569" y="307"/>
                      </a:cxn>
                      <a:cxn ang="0">
                        <a:pos x="619" y="295"/>
                      </a:cxn>
                      <a:cxn ang="0">
                        <a:pos x="667" y="297"/>
                      </a:cxn>
                      <a:cxn ang="0">
                        <a:pos x="711" y="302"/>
                      </a:cxn>
                      <a:cxn ang="0">
                        <a:pos x="756" y="310"/>
                      </a:cxn>
                      <a:cxn ang="0">
                        <a:pos x="802" y="318"/>
                      </a:cxn>
                      <a:cxn ang="0">
                        <a:pos x="829" y="317"/>
                      </a:cxn>
                      <a:cxn ang="0">
                        <a:pos x="836" y="305"/>
                      </a:cxn>
                      <a:cxn ang="0">
                        <a:pos x="804" y="293"/>
                      </a:cxn>
                      <a:cxn ang="0">
                        <a:pos x="761" y="270"/>
                      </a:cxn>
                      <a:cxn ang="0">
                        <a:pos x="713" y="246"/>
                      </a:cxn>
                      <a:cxn ang="0">
                        <a:pos x="656" y="212"/>
                      </a:cxn>
                      <a:cxn ang="0">
                        <a:pos x="594" y="173"/>
                      </a:cxn>
                      <a:cxn ang="0">
                        <a:pos x="546" y="135"/>
                      </a:cxn>
                    </a:cxnLst>
                    <a:rect l="0" t="0" r="r" b="b"/>
                    <a:pathLst>
                      <a:path w="836" h="391">
                        <a:moveTo>
                          <a:pt x="546" y="135"/>
                        </a:moveTo>
                        <a:lnTo>
                          <a:pt x="521" y="108"/>
                        </a:lnTo>
                        <a:lnTo>
                          <a:pt x="496" y="87"/>
                        </a:lnTo>
                        <a:lnTo>
                          <a:pt x="478" y="73"/>
                        </a:lnTo>
                        <a:lnTo>
                          <a:pt x="457" y="59"/>
                        </a:lnTo>
                        <a:lnTo>
                          <a:pt x="437" y="48"/>
                        </a:lnTo>
                        <a:lnTo>
                          <a:pt x="415" y="39"/>
                        </a:lnTo>
                        <a:lnTo>
                          <a:pt x="392" y="30"/>
                        </a:lnTo>
                        <a:lnTo>
                          <a:pt x="371" y="22"/>
                        </a:lnTo>
                        <a:lnTo>
                          <a:pt x="348" y="15"/>
                        </a:lnTo>
                        <a:lnTo>
                          <a:pt x="323" y="9"/>
                        </a:lnTo>
                        <a:lnTo>
                          <a:pt x="303" y="5"/>
                        </a:lnTo>
                        <a:lnTo>
                          <a:pt x="276" y="2"/>
                        </a:lnTo>
                        <a:lnTo>
                          <a:pt x="252" y="0"/>
                        </a:lnTo>
                        <a:lnTo>
                          <a:pt x="232" y="0"/>
                        </a:lnTo>
                        <a:lnTo>
                          <a:pt x="213" y="0"/>
                        </a:lnTo>
                        <a:lnTo>
                          <a:pt x="191" y="3"/>
                        </a:lnTo>
                        <a:lnTo>
                          <a:pt x="169" y="6"/>
                        </a:lnTo>
                        <a:lnTo>
                          <a:pt x="144" y="13"/>
                        </a:lnTo>
                        <a:lnTo>
                          <a:pt x="119" y="21"/>
                        </a:lnTo>
                        <a:lnTo>
                          <a:pt x="102" y="28"/>
                        </a:lnTo>
                        <a:lnTo>
                          <a:pt x="83" y="37"/>
                        </a:lnTo>
                        <a:lnTo>
                          <a:pt x="66" y="47"/>
                        </a:lnTo>
                        <a:lnTo>
                          <a:pt x="48" y="60"/>
                        </a:lnTo>
                        <a:lnTo>
                          <a:pt x="36" y="70"/>
                        </a:lnTo>
                        <a:lnTo>
                          <a:pt x="26" y="80"/>
                        </a:lnTo>
                        <a:lnTo>
                          <a:pt x="16" y="91"/>
                        </a:lnTo>
                        <a:lnTo>
                          <a:pt x="0" y="113"/>
                        </a:lnTo>
                        <a:lnTo>
                          <a:pt x="0" y="274"/>
                        </a:lnTo>
                        <a:lnTo>
                          <a:pt x="13" y="295"/>
                        </a:lnTo>
                        <a:lnTo>
                          <a:pt x="24" y="308"/>
                        </a:lnTo>
                        <a:lnTo>
                          <a:pt x="39" y="321"/>
                        </a:lnTo>
                        <a:lnTo>
                          <a:pt x="54" y="335"/>
                        </a:lnTo>
                        <a:lnTo>
                          <a:pt x="73" y="347"/>
                        </a:lnTo>
                        <a:lnTo>
                          <a:pt x="93" y="358"/>
                        </a:lnTo>
                        <a:lnTo>
                          <a:pt x="108" y="365"/>
                        </a:lnTo>
                        <a:lnTo>
                          <a:pt x="125" y="373"/>
                        </a:lnTo>
                        <a:lnTo>
                          <a:pt x="142" y="378"/>
                        </a:lnTo>
                        <a:lnTo>
                          <a:pt x="166" y="383"/>
                        </a:lnTo>
                        <a:lnTo>
                          <a:pt x="189" y="387"/>
                        </a:lnTo>
                        <a:lnTo>
                          <a:pt x="209" y="390"/>
                        </a:lnTo>
                        <a:lnTo>
                          <a:pt x="229" y="391"/>
                        </a:lnTo>
                        <a:lnTo>
                          <a:pt x="249" y="391"/>
                        </a:lnTo>
                        <a:lnTo>
                          <a:pt x="270" y="390"/>
                        </a:lnTo>
                        <a:lnTo>
                          <a:pt x="288" y="387"/>
                        </a:lnTo>
                        <a:lnTo>
                          <a:pt x="308" y="385"/>
                        </a:lnTo>
                        <a:lnTo>
                          <a:pt x="333" y="382"/>
                        </a:lnTo>
                        <a:lnTo>
                          <a:pt x="357" y="377"/>
                        </a:lnTo>
                        <a:lnTo>
                          <a:pt x="380" y="371"/>
                        </a:lnTo>
                        <a:lnTo>
                          <a:pt x="402" y="365"/>
                        </a:lnTo>
                        <a:lnTo>
                          <a:pt x="423" y="358"/>
                        </a:lnTo>
                        <a:lnTo>
                          <a:pt x="447" y="350"/>
                        </a:lnTo>
                        <a:lnTo>
                          <a:pt x="468" y="343"/>
                        </a:lnTo>
                        <a:lnTo>
                          <a:pt x="485" y="336"/>
                        </a:lnTo>
                        <a:lnTo>
                          <a:pt x="503" y="330"/>
                        </a:lnTo>
                        <a:lnTo>
                          <a:pt x="522" y="321"/>
                        </a:lnTo>
                        <a:lnTo>
                          <a:pt x="548" y="314"/>
                        </a:lnTo>
                        <a:lnTo>
                          <a:pt x="569" y="307"/>
                        </a:lnTo>
                        <a:lnTo>
                          <a:pt x="594" y="301"/>
                        </a:lnTo>
                        <a:lnTo>
                          <a:pt x="619" y="295"/>
                        </a:lnTo>
                        <a:lnTo>
                          <a:pt x="645" y="295"/>
                        </a:lnTo>
                        <a:lnTo>
                          <a:pt x="667" y="297"/>
                        </a:lnTo>
                        <a:lnTo>
                          <a:pt x="691" y="299"/>
                        </a:lnTo>
                        <a:lnTo>
                          <a:pt x="711" y="302"/>
                        </a:lnTo>
                        <a:lnTo>
                          <a:pt x="734" y="305"/>
                        </a:lnTo>
                        <a:lnTo>
                          <a:pt x="756" y="310"/>
                        </a:lnTo>
                        <a:lnTo>
                          <a:pt x="784" y="316"/>
                        </a:lnTo>
                        <a:lnTo>
                          <a:pt x="802" y="318"/>
                        </a:lnTo>
                        <a:lnTo>
                          <a:pt x="817" y="319"/>
                        </a:lnTo>
                        <a:lnTo>
                          <a:pt x="829" y="317"/>
                        </a:lnTo>
                        <a:lnTo>
                          <a:pt x="836" y="313"/>
                        </a:lnTo>
                        <a:lnTo>
                          <a:pt x="836" y="305"/>
                        </a:lnTo>
                        <a:lnTo>
                          <a:pt x="825" y="299"/>
                        </a:lnTo>
                        <a:lnTo>
                          <a:pt x="804" y="293"/>
                        </a:lnTo>
                        <a:lnTo>
                          <a:pt x="783" y="281"/>
                        </a:lnTo>
                        <a:lnTo>
                          <a:pt x="761" y="270"/>
                        </a:lnTo>
                        <a:lnTo>
                          <a:pt x="737" y="258"/>
                        </a:lnTo>
                        <a:lnTo>
                          <a:pt x="713" y="246"/>
                        </a:lnTo>
                        <a:lnTo>
                          <a:pt x="686" y="233"/>
                        </a:lnTo>
                        <a:lnTo>
                          <a:pt x="656" y="212"/>
                        </a:lnTo>
                        <a:lnTo>
                          <a:pt x="625" y="192"/>
                        </a:lnTo>
                        <a:lnTo>
                          <a:pt x="594" y="173"/>
                        </a:lnTo>
                        <a:lnTo>
                          <a:pt x="569" y="155"/>
                        </a:lnTo>
                        <a:lnTo>
                          <a:pt x="546" y="135"/>
                        </a:lnTo>
                        <a:close/>
                      </a:path>
                    </a:pathLst>
                  </a:custGeom>
                  <a:solidFill>
                    <a:srgbClr val="FF8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63" name="Freeform 35"/>
                  <p:cNvSpPr>
                    <a:spLocks/>
                  </p:cNvSpPr>
                  <p:nvPr/>
                </p:nvSpPr>
                <p:spPr bwMode="auto">
                  <a:xfrm>
                    <a:off x="1537" y="1852"/>
                    <a:ext cx="255" cy="81"/>
                  </a:xfrm>
                  <a:custGeom>
                    <a:avLst/>
                    <a:gdLst/>
                    <a:ahLst/>
                    <a:cxnLst>
                      <a:cxn ang="0">
                        <a:pos x="479" y="31"/>
                      </a:cxn>
                      <a:cxn ang="0">
                        <a:pos x="447" y="21"/>
                      </a:cxn>
                      <a:cxn ang="0">
                        <a:pos x="419" y="16"/>
                      </a:cxn>
                      <a:cxn ang="0">
                        <a:pos x="387" y="14"/>
                      </a:cxn>
                      <a:cxn ang="0">
                        <a:pos x="353" y="22"/>
                      </a:cxn>
                      <a:cxn ang="0">
                        <a:pos x="326" y="31"/>
                      </a:cxn>
                      <a:cxn ang="0">
                        <a:pos x="296" y="25"/>
                      </a:cxn>
                      <a:cxn ang="0">
                        <a:pos x="264" y="11"/>
                      </a:cxn>
                      <a:cxn ang="0">
                        <a:pos x="238" y="2"/>
                      </a:cxn>
                      <a:cxn ang="0">
                        <a:pos x="203" y="0"/>
                      </a:cxn>
                      <a:cxn ang="0">
                        <a:pos x="171" y="0"/>
                      </a:cxn>
                      <a:cxn ang="0">
                        <a:pos x="137" y="2"/>
                      </a:cxn>
                      <a:cxn ang="0">
                        <a:pos x="97" y="5"/>
                      </a:cxn>
                      <a:cxn ang="0">
                        <a:pos x="57" y="11"/>
                      </a:cxn>
                      <a:cxn ang="0">
                        <a:pos x="17" y="20"/>
                      </a:cxn>
                      <a:cxn ang="0">
                        <a:pos x="0" y="54"/>
                      </a:cxn>
                      <a:cxn ang="0">
                        <a:pos x="22" y="87"/>
                      </a:cxn>
                      <a:cxn ang="0">
                        <a:pos x="53" y="108"/>
                      </a:cxn>
                      <a:cxn ang="0">
                        <a:pos x="87" y="127"/>
                      </a:cxn>
                      <a:cxn ang="0">
                        <a:pos x="126" y="143"/>
                      </a:cxn>
                      <a:cxn ang="0">
                        <a:pos x="162" y="152"/>
                      </a:cxn>
                      <a:cxn ang="0">
                        <a:pos x="202" y="159"/>
                      </a:cxn>
                      <a:cxn ang="0">
                        <a:pos x="245" y="163"/>
                      </a:cxn>
                      <a:cxn ang="0">
                        <a:pos x="283" y="162"/>
                      </a:cxn>
                      <a:cxn ang="0">
                        <a:pos x="318" y="160"/>
                      </a:cxn>
                      <a:cxn ang="0">
                        <a:pos x="356" y="153"/>
                      </a:cxn>
                      <a:cxn ang="0">
                        <a:pos x="397" y="142"/>
                      </a:cxn>
                      <a:cxn ang="0">
                        <a:pos x="430" y="130"/>
                      </a:cxn>
                      <a:cxn ang="0">
                        <a:pos x="463" y="119"/>
                      </a:cxn>
                      <a:cxn ang="0">
                        <a:pos x="490" y="110"/>
                      </a:cxn>
                      <a:cxn ang="0">
                        <a:pos x="533" y="100"/>
                      </a:cxn>
                      <a:cxn ang="0">
                        <a:pos x="494" y="39"/>
                      </a:cxn>
                    </a:cxnLst>
                    <a:rect l="0" t="0" r="r" b="b"/>
                    <a:pathLst>
                      <a:path w="533" h="163">
                        <a:moveTo>
                          <a:pt x="494" y="39"/>
                        </a:moveTo>
                        <a:lnTo>
                          <a:pt x="479" y="31"/>
                        </a:lnTo>
                        <a:lnTo>
                          <a:pt x="461" y="25"/>
                        </a:lnTo>
                        <a:lnTo>
                          <a:pt x="447" y="21"/>
                        </a:lnTo>
                        <a:lnTo>
                          <a:pt x="432" y="18"/>
                        </a:lnTo>
                        <a:lnTo>
                          <a:pt x="419" y="16"/>
                        </a:lnTo>
                        <a:lnTo>
                          <a:pt x="405" y="14"/>
                        </a:lnTo>
                        <a:lnTo>
                          <a:pt x="387" y="14"/>
                        </a:lnTo>
                        <a:lnTo>
                          <a:pt x="368" y="17"/>
                        </a:lnTo>
                        <a:lnTo>
                          <a:pt x="353" y="22"/>
                        </a:lnTo>
                        <a:lnTo>
                          <a:pt x="339" y="27"/>
                        </a:lnTo>
                        <a:lnTo>
                          <a:pt x="326" y="31"/>
                        </a:lnTo>
                        <a:lnTo>
                          <a:pt x="313" y="31"/>
                        </a:lnTo>
                        <a:lnTo>
                          <a:pt x="296" y="25"/>
                        </a:lnTo>
                        <a:lnTo>
                          <a:pt x="281" y="18"/>
                        </a:lnTo>
                        <a:lnTo>
                          <a:pt x="264" y="11"/>
                        </a:lnTo>
                        <a:lnTo>
                          <a:pt x="252" y="7"/>
                        </a:lnTo>
                        <a:lnTo>
                          <a:pt x="238" y="2"/>
                        </a:lnTo>
                        <a:lnTo>
                          <a:pt x="220" y="0"/>
                        </a:lnTo>
                        <a:lnTo>
                          <a:pt x="203" y="0"/>
                        </a:lnTo>
                        <a:lnTo>
                          <a:pt x="188" y="0"/>
                        </a:lnTo>
                        <a:lnTo>
                          <a:pt x="171" y="0"/>
                        </a:lnTo>
                        <a:lnTo>
                          <a:pt x="156" y="1"/>
                        </a:lnTo>
                        <a:lnTo>
                          <a:pt x="137" y="2"/>
                        </a:lnTo>
                        <a:lnTo>
                          <a:pt x="116" y="3"/>
                        </a:lnTo>
                        <a:lnTo>
                          <a:pt x="97" y="5"/>
                        </a:lnTo>
                        <a:lnTo>
                          <a:pt x="77" y="8"/>
                        </a:lnTo>
                        <a:lnTo>
                          <a:pt x="57" y="11"/>
                        </a:lnTo>
                        <a:lnTo>
                          <a:pt x="37" y="15"/>
                        </a:lnTo>
                        <a:lnTo>
                          <a:pt x="17" y="20"/>
                        </a:lnTo>
                        <a:lnTo>
                          <a:pt x="0" y="25"/>
                        </a:lnTo>
                        <a:lnTo>
                          <a:pt x="0" y="54"/>
                        </a:lnTo>
                        <a:lnTo>
                          <a:pt x="7" y="71"/>
                        </a:lnTo>
                        <a:lnTo>
                          <a:pt x="22" y="87"/>
                        </a:lnTo>
                        <a:lnTo>
                          <a:pt x="41" y="99"/>
                        </a:lnTo>
                        <a:lnTo>
                          <a:pt x="53" y="108"/>
                        </a:lnTo>
                        <a:lnTo>
                          <a:pt x="68" y="117"/>
                        </a:lnTo>
                        <a:lnTo>
                          <a:pt x="87" y="127"/>
                        </a:lnTo>
                        <a:lnTo>
                          <a:pt x="106" y="136"/>
                        </a:lnTo>
                        <a:lnTo>
                          <a:pt x="126" y="143"/>
                        </a:lnTo>
                        <a:lnTo>
                          <a:pt x="146" y="148"/>
                        </a:lnTo>
                        <a:lnTo>
                          <a:pt x="162" y="152"/>
                        </a:lnTo>
                        <a:lnTo>
                          <a:pt x="182" y="156"/>
                        </a:lnTo>
                        <a:lnTo>
                          <a:pt x="202" y="159"/>
                        </a:lnTo>
                        <a:lnTo>
                          <a:pt x="223" y="161"/>
                        </a:lnTo>
                        <a:lnTo>
                          <a:pt x="245" y="163"/>
                        </a:lnTo>
                        <a:lnTo>
                          <a:pt x="264" y="163"/>
                        </a:lnTo>
                        <a:lnTo>
                          <a:pt x="283" y="162"/>
                        </a:lnTo>
                        <a:lnTo>
                          <a:pt x="301" y="162"/>
                        </a:lnTo>
                        <a:lnTo>
                          <a:pt x="318" y="160"/>
                        </a:lnTo>
                        <a:lnTo>
                          <a:pt x="340" y="156"/>
                        </a:lnTo>
                        <a:lnTo>
                          <a:pt x="356" y="153"/>
                        </a:lnTo>
                        <a:lnTo>
                          <a:pt x="377" y="148"/>
                        </a:lnTo>
                        <a:lnTo>
                          <a:pt x="397" y="142"/>
                        </a:lnTo>
                        <a:lnTo>
                          <a:pt x="413" y="136"/>
                        </a:lnTo>
                        <a:lnTo>
                          <a:pt x="430" y="130"/>
                        </a:lnTo>
                        <a:lnTo>
                          <a:pt x="449" y="124"/>
                        </a:lnTo>
                        <a:lnTo>
                          <a:pt x="463" y="119"/>
                        </a:lnTo>
                        <a:lnTo>
                          <a:pt x="475" y="114"/>
                        </a:lnTo>
                        <a:lnTo>
                          <a:pt x="490" y="110"/>
                        </a:lnTo>
                        <a:lnTo>
                          <a:pt x="500" y="108"/>
                        </a:lnTo>
                        <a:lnTo>
                          <a:pt x="533" y="100"/>
                        </a:lnTo>
                        <a:lnTo>
                          <a:pt x="514" y="57"/>
                        </a:lnTo>
                        <a:lnTo>
                          <a:pt x="494" y="39"/>
                        </a:lnTo>
                        <a:close/>
                      </a:path>
                    </a:pathLst>
                  </a:custGeom>
                  <a:solidFill>
                    <a:srgbClr val="C06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21567" name="Group 36"/>
                <p:cNvGrpSpPr>
                  <a:grpSpLocks/>
                </p:cNvGrpSpPr>
                <p:nvPr/>
              </p:nvGrpSpPr>
              <p:grpSpPr bwMode="auto">
                <a:xfrm>
                  <a:off x="1589" y="1709"/>
                  <a:ext cx="353" cy="169"/>
                  <a:chOff x="1589" y="1709"/>
                  <a:chExt cx="353" cy="169"/>
                </a:xfrm>
              </p:grpSpPr>
              <p:sp>
                <p:nvSpPr>
                  <p:cNvPr id="406565" name="Freeform 37"/>
                  <p:cNvSpPr>
                    <a:spLocks/>
                  </p:cNvSpPr>
                  <p:nvPr/>
                </p:nvSpPr>
                <p:spPr bwMode="auto">
                  <a:xfrm>
                    <a:off x="1597" y="1847"/>
                    <a:ext cx="142" cy="20"/>
                  </a:xfrm>
                  <a:custGeom>
                    <a:avLst/>
                    <a:gdLst/>
                    <a:ahLst/>
                    <a:cxnLst>
                      <a:cxn ang="0">
                        <a:pos x="283" y="43"/>
                      </a:cxn>
                      <a:cxn ang="0">
                        <a:pos x="260" y="36"/>
                      </a:cxn>
                      <a:cxn ang="0">
                        <a:pos x="244" y="32"/>
                      </a:cxn>
                      <a:cxn ang="0">
                        <a:pos x="227" y="28"/>
                      </a:cxn>
                      <a:cxn ang="0">
                        <a:pos x="209" y="25"/>
                      </a:cxn>
                      <a:cxn ang="0">
                        <a:pos x="189" y="22"/>
                      </a:cxn>
                      <a:cxn ang="0">
                        <a:pos x="171" y="19"/>
                      </a:cxn>
                      <a:cxn ang="0">
                        <a:pos x="155" y="17"/>
                      </a:cxn>
                      <a:cxn ang="0">
                        <a:pos x="137" y="14"/>
                      </a:cxn>
                      <a:cxn ang="0">
                        <a:pos x="118" y="11"/>
                      </a:cxn>
                      <a:cxn ang="0">
                        <a:pos x="102" y="8"/>
                      </a:cxn>
                      <a:cxn ang="0">
                        <a:pos x="82" y="5"/>
                      </a:cxn>
                      <a:cxn ang="0">
                        <a:pos x="62" y="2"/>
                      </a:cxn>
                      <a:cxn ang="0">
                        <a:pos x="41" y="1"/>
                      </a:cxn>
                      <a:cxn ang="0">
                        <a:pos x="2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3" h="43">
                        <a:moveTo>
                          <a:pt x="283" y="43"/>
                        </a:moveTo>
                        <a:lnTo>
                          <a:pt x="260" y="36"/>
                        </a:lnTo>
                        <a:lnTo>
                          <a:pt x="244" y="32"/>
                        </a:lnTo>
                        <a:lnTo>
                          <a:pt x="227" y="28"/>
                        </a:lnTo>
                        <a:lnTo>
                          <a:pt x="209" y="25"/>
                        </a:lnTo>
                        <a:lnTo>
                          <a:pt x="189" y="22"/>
                        </a:lnTo>
                        <a:lnTo>
                          <a:pt x="171" y="19"/>
                        </a:lnTo>
                        <a:lnTo>
                          <a:pt x="155" y="17"/>
                        </a:lnTo>
                        <a:lnTo>
                          <a:pt x="137" y="14"/>
                        </a:lnTo>
                        <a:lnTo>
                          <a:pt x="118" y="11"/>
                        </a:lnTo>
                        <a:lnTo>
                          <a:pt x="102" y="8"/>
                        </a:lnTo>
                        <a:lnTo>
                          <a:pt x="82" y="5"/>
                        </a:lnTo>
                        <a:lnTo>
                          <a:pt x="62" y="2"/>
                        </a:lnTo>
                        <a:lnTo>
                          <a:pt x="41" y="1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66" name="Freeform 38"/>
                  <p:cNvSpPr>
                    <a:spLocks/>
                  </p:cNvSpPr>
                  <p:nvPr/>
                </p:nvSpPr>
                <p:spPr bwMode="auto">
                  <a:xfrm>
                    <a:off x="1653" y="1821"/>
                    <a:ext cx="128" cy="37"/>
                  </a:xfrm>
                  <a:custGeom>
                    <a:avLst/>
                    <a:gdLst/>
                    <a:ahLst/>
                    <a:cxnLst>
                      <a:cxn ang="0">
                        <a:pos x="242" y="73"/>
                      </a:cxn>
                      <a:cxn ang="0">
                        <a:pos x="219" y="62"/>
                      </a:cxn>
                      <a:cxn ang="0">
                        <a:pos x="196" y="51"/>
                      </a:cxn>
                      <a:cxn ang="0">
                        <a:pos x="176" y="41"/>
                      </a:cxn>
                      <a:cxn ang="0">
                        <a:pos x="155" y="33"/>
                      </a:cxn>
                      <a:cxn ang="0">
                        <a:pos x="135" y="26"/>
                      </a:cxn>
                      <a:cxn ang="0">
                        <a:pos x="112" y="20"/>
                      </a:cxn>
                      <a:cxn ang="0">
                        <a:pos x="97" y="18"/>
                      </a:cxn>
                      <a:cxn ang="0">
                        <a:pos x="84" y="16"/>
                      </a:cxn>
                      <a:cxn ang="0">
                        <a:pos x="70" y="15"/>
                      </a:cxn>
                      <a:cxn ang="0">
                        <a:pos x="51" y="11"/>
                      </a:cxn>
                      <a:cxn ang="0">
                        <a:pos x="36" y="7"/>
                      </a:cxn>
                      <a:cxn ang="0">
                        <a:pos x="24" y="5"/>
                      </a:cxn>
                      <a:cxn ang="0">
                        <a:pos x="1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42" h="73">
                        <a:moveTo>
                          <a:pt x="242" y="73"/>
                        </a:moveTo>
                        <a:lnTo>
                          <a:pt x="219" y="62"/>
                        </a:lnTo>
                        <a:lnTo>
                          <a:pt x="196" y="51"/>
                        </a:lnTo>
                        <a:lnTo>
                          <a:pt x="176" y="41"/>
                        </a:lnTo>
                        <a:lnTo>
                          <a:pt x="155" y="33"/>
                        </a:lnTo>
                        <a:lnTo>
                          <a:pt x="135" y="26"/>
                        </a:lnTo>
                        <a:lnTo>
                          <a:pt x="112" y="20"/>
                        </a:lnTo>
                        <a:lnTo>
                          <a:pt x="97" y="18"/>
                        </a:lnTo>
                        <a:lnTo>
                          <a:pt x="84" y="16"/>
                        </a:lnTo>
                        <a:lnTo>
                          <a:pt x="70" y="15"/>
                        </a:lnTo>
                        <a:lnTo>
                          <a:pt x="51" y="11"/>
                        </a:lnTo>
                        <a:lnTo>
                          <a:pt x="36" y="7"/>
                        </a:lnTo>
                        <a:lnTo>
                          <a:pt x="24" y="5"/>
                        </a:lnTo>
                        <a:lnTo>
                          <a:pt x="1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67" name="Freeform 39"/>
                  <p:cNvSpPr>
                    <a:spLocks/>
                  </p:cNvSpPr>
                  <p:nvPr/>
                </p:nvSpPr>
                <p:spPr bwMode="auto">
                  <a:xfrm>
                    <a:off x="1549" y="1828"/>
                    <a:ext cx="168" cy="20"/>
                  </a:xfrm>
                  <a:custGeom>
                    <a:avLst/>
                    <a:gdLst/>
                    <a:ahLst/>
                    <a:cxnLst>
                      <a:cxn ang="0">
                        <a:pos x="359" y="42"/>
                      </a:cxn>
                      <a:cxn ang="0">
                        <a:pos x="336" y="34"/>
                      </a:cxn>
                      <a:cxn ang="0">
                        <a:pos x="312" y="27"/>
                      </a:cxn>
                      <a:cxn ang="0">
                        <a:pos x="291" y="22"/>
                      </a:cxn>
                      <a:cxn ang="0">
                        <a:pos x="270" y="17"/>
                      </a:cxn>
                      <a:cxn ang="0">
                        <a:pos x="245" y="14"/>
                      </a:cxn>
                      <a:cxn ang="0">
                        <a:pos x="223" y="11"/>
                      </a:cxn>
                      <a:cxn ang="0">
                        <a:pos x="198" y="8"/>
                      </a:cxn>
                      <a:cxn ang="0">
                        <a:pos x="176" y="6"/>
                      </a:cxn>
                      <a:cxn ang="0">
                        <a:pos x="152" y="3"/>
                      </a:cxn>
                      <a:cxn ang="0">
                        <a:pos x="130" y="1"/>
                      </a:cxn>
                      <a:cxn ang="0">
                        <a:pos x="111" y="1"/>
                      </a:cxn>
                      <a:cxn ang="0">
                        <a:pos x="90" y="0"/>
                      </a:cxn>
                      <a:cxn ang="0">
                        <a:pos x="72" y="1"/>
                      </a:cxn>
                      <a:cxn ang="0">
                        <a:pos x="53" y="2"/>
                      </a:cxn>
                      <a:cxn ang="0">
                        <a:pos x="35" y="4"/>
                      </a:cxn>
                      <a:cxn ang="0">
                        <a:pos x="18" y="7"/>
                      </a:cxn>
                      <a:cxn ang="0">
                        <a:pos x="0" y="8"/>
                      </a:cxn>
                    </a:cxnLst>
                    <a:rect l="0" t="0" r="r" b="b"/>
                    <a:pathLst>
                      <a:path w="359" h="42">
                        <a:moveTo>
                          <a:pt x="359" y="42"/>
                        </a:moveTo>
                        <a:lnTo>
                          <a:pt x="336" y="34"/>
                        </a:lnTo>
                        <a:lnTo>
                          <a:pt x="312" y="27"/>
                        </a:lnTo>
                        <a:lnTo>
                          <a:pt x="291" y="22"/>
                        </a:lnTo>
                        <a:lnTo>
                          <a:pt x="270" y="17"/>
                        </a:lnTo>
                        <a:lnTo>
                          <a:pt x="245" y="14"/>
                        </a:lnTo>
                        <a:lnTo>
                          <a:pt x="223" y="11"/>
                        </a:lnTo>
                        <a:lnTo>
                          <a:pt x="198" y="8"/>
                        </a:lnTo>
                        <a:lnTo>
                          <a:pt x="176" y="6"/>
                        </a:lnTo>
                        <a:lnTo>
                          <a:pt x="152" y="3"/>
                        </a:lnTo>
                        <a:lnTo>
                          <a:pt x="130" y="1"/>
                        </a:lnTo>
                        <a:lnTo>
                          <a:pt x="111" y="1"/>
                        </a:lnTo>
                        <a:lnTo>
                          <a:pt x="90" y="0"/>
                        </a:lnTo>
                        <a:lnTo>
                          <a:pt x="72" y="1"/>
                        </a:lnTo>
                        <a:lnTo>
                          <a:pt x="53" y="2"/>
                        </a:lnTo>
                        <a:lnTo>
                          <a:pt x="35" y="4"/>
                        </a:lnTo>
                        <a:lnTo>
                          <a:pt x="18" y="7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68" name="Freeform 40"/>
                  <p:cNvSpPr>
                    <a:spLocks/>
                  </p:cNvSpPr>
                  <p:nvPr/>
                </p:nvSpPr>
                <p:spPr bwMode="auto">
                  <a:xfrm>
                    <a:off x="1651" y="1804"/>
                    <a:ext cx="144" cy="61"/>
                  </a:xfrm>
                  <a:custGeom>
                    <a:avLst/>
                    <a:gdLst/>
                    <a:ahLst/>
                    <a:cxnLst>
                      <a:cxn ang="0">
                        <a:pos x="294" y="123"/>
                      </a:cxn>
                      <a:cxn ang="0">
                        <a:pos x="273" y="114"/>
                      </a:cxn>
                      <a:cxn ang="0">
                        <a:pos x="255" y="105"/>
                      </a:cxn>
                      <a:cxn ang="0">
                        <a:pos x="237" y="97"/>
                      </a:cxn>
                      <a:cxn ang="0">
                        <a:pos x="216" y="85"/>
                      </a:cxn>
                      <a:cxn ang="0">
                        <a:pos x="195" y="73"/>
                      </a:cxn>
                      <a:cxn ang="0">
                        <a:pos x="175" y="62"/>
                      </a:cxn>
                      <a:cxn ang="0">
                        <a:pos x="154" y="49"/>
                      </a:cxn>
                      <a:cxn ang="0">
                        <a:pos x="134" y="38"/>
                      </a:cxn>
                      <a:cxn ang="0">
                        <a:pos x="113" y="29"/>
                      </a:cxn>
                      <a:cxn ang="0">
                        <a:pos x="95" y="21"/>
                      </a:cxn>
                      <a:cxn ang="0">
                        <a:pos x="70" y="13"/>
                      </a:cxn>
                      <a:cxn ang="0">
                        <a:pos x="52" y="9"/>
                      </a:cxn>
                      <a:cxn ang="0">
                        <a:pos x="34" y="5"/>
                      </a:cxn>
                      <a:cxn ang="0">
                        <a:pos x="17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4" h="123">
                        <a:moveTo>
                          <a:pt x="294" y="123"/>
                        </a:moveTo>
                        <a:lnTo>
                          <a:pt x="273" y="114"/>
                        </a:lnTo>
                        <a:lnTo>
                          <a:pt x="255" y="105"/>
                        </a:lnTo>
                        <a:lnTo>
                          <a:pt x="237" y="97"/>
                        </a:lnTo>
                        <a:lnTo>
                          <a:pt x="216" y="85"/>
                        </a:lnTo>
                        <a:lnTo>
                          <a:pt x="195" y="73"/>
                        </a:lnTo>
                        <a:lnTo>
                          <a:pt x="175" y="62"/>
                        </a:lnTo>
                        <a:lnTo>
                          <a:pt x="154" y="49"/>
                        </a:lnTo>
                        <a:lnTo>
                          <a:pt x="134" y="38"/>
                        </a:lnTo>
                        <a:lnTo>
                          <a:pt x="113" y="29"/>
                        </a:lnTo>
                        <a:lnTo>
                          <a:pt x="95" y="21"/>
                        </a:lnTo>
                        <a:lnTo>
                          <a:pt x="70" y="13"/>
                        </a:lnTo>
                        <a:lnTo>
                          <a:pt x="52" y="9"/>
                        </a:lnTo>
                        <a:lnTo>
                          <a:pt x="34" y="5"/>
                        </a:lnTo>
                        <a:lnTo>
                          <a:pt x="17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69" name="Freeform 41"/>
                  <p:cNvSpPr>
                    <a:spLocks/>
                  </p:cNvSpPr>
                  <p:nvPr/>
                </p:nvSpPr>
                <p:spPr bwMode="auto">
                  <a:xfrm>
                    <a:off x="1613" y="1788"/>
                    <a:ext cx="138" cy="40"/>
                  </a:xfrm>
                  <a:custGeom>
                    <a:avLst/>
                    <a:gdLst/>
                    <a:ahLst/>
                    <a:cxnLst>
                      <a:cxn ang="0">
                        <a:pos x="275" y="79"/>
                      </a:cxn>
                      <a:cxn ang="0">
                        <a:pos x="255" y="68"/>
                      </a:cxn>
                      <a:cxn ang="0">
                        <a:pos x="240" y="60"/>
                      </a:cxn>
                      <a:cxn ang="0">
                        <a:pos x="217" y="48"/>
                      </a:cxn>
                      <a:cxn ang="0">
                        <a:pos x="199" y="39"/>
                      </a:cxn>
                      <a:cxn ang="0">
                        <a:pos x="176" y="29"/>
                      </a:cxn>
                      <a:cxn ang="0">
                        <a:pos x="155" y="22"/>
                      </a:cxn>
                      <a:cxn ang="0">
                        <a:pos x="131" y="15"/>
                      </a:cxn>
                      <a:cxn ang="0">
                        <a:pos x="109" y="11"/>
                      </a:cxn>
                      <a:cxn ang="0">
                        <a:pos x="84" y="7"/>
                      </a:cxn>
                      <a:cxn ang="0">
                        <a:pos x="62" y="4"/>
                      </a:cxn>
                      <a:cxn ang="0">
                        <a:pos x="40" y="2"/>
                      </a:cxn>
                      <a:cxn ang="0">
                        <a:pos x="19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5" h="79">
                        <a:moveTo>
                          <a:pt x="275" y="79"/>
                        </a:moveTo>
                        <a:lnTo>
                          <a:pt x="255" y="68"/>
                        </a:lnTo>
                        <a:lnTo>
                          <a:pt x="240" y="60"/>
                        </a:lnTo>
                        <a:lnTo>
                          <a:pt x="217" y="48"/>
                        </a:lnTo>
                        <a:lnTo>
                          <a:pt x="199" y="39"/>
                        </a:lnTo>
                        <a:lnTo>
                          <a:pt x="176" y="29"/>
                        </a:lnTo>
                        <a:lnTo>
                          <a:pt x="155" y="22"/>
                        </a:lnTo>
                        <a:lnTo>
                          <a:pt x="131" y="15"/>
                        </a:lnTo>
                        <a:lnTo>
                          <a:pt x="109" y="11"/>
                        </a:lnTo>
                        <a:lnTo>
                          <a:pt x="84" y="7"/>
                        </a:lnTo>
                        <a:lnTo>
                          <a:pt x="62" y="4"/>
                        </a:lnTo>
                        <a:lnTo>
                          <a:pt x="40" y="2"/>
                        </a:lnTo>
                        <a:lnTo>
                          <a:pt x="19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0" name="Freeform 42"/>
                  <p:cNvSpPr>
                    <a:spLocks/>
                  </p:cNvSpPr>
                  <p:nvPr/>
                </p:nvSpPr>
                <p:spPr bwMode="auto">
                  <a:xfrm>
                    <a:off x="1632" y="1802"/>
                    <a:ext cx="231" cy="105"/>
                  </a:xfrm>
                  <a:custGeom>
                    <a:avLst/>
                    <a:gdLst/>
                    <a:ahLst/>
                    <a:cxnLst>
                      <a:cxn ang="0">
                        <a:pos x="478" y="218"/>
                      </a:cxn>
                      <a:cxn ang="0">
                        <a:pos x="448" y="208"/>
                      </a:cxn>
                      <a:cxn ang="0">
                        <a:pos x="422" y="198"/>
                      </a:cxn>
                      <a:cxn ang="0">
                        <a:pos x="396" y="189"/>
                      </a:cxn>
                      <a:cxn ang="0">
                        <a:pos x="375" y="178"/>
                      </a:cxn>
                      <a:cxn ang="0">
                        <a:pos x="352" y="167"/>
                      </a:cxn>
                      <a:cxn ang="0">
                        <a:pos x="330" y="154"/>
                      </a:cxn>
                      <a:cxn ang="0">
                        <a:pos x="304" y="141"/>
                      </a:cxn>
                      <a:cxn ang="0">
                        <a:pos x="280" y="127"/>
                      </a:cxn>
                      <a:cxn ang="0">
                        <a:pos x="255" y="110"/>
                      </a:cxn>
                      <a:cxn ang="0">
                        <a:pos x="240" y="100"/>
                      </a:cxn>
                      <a:cxn ang="0">
                        <a:pos x="229" y="91"/>
                      </a:cxn>
                      <a:cxn ang="0">
                        <a:pos x="218" y="81"/>
                      </a:cxn>
                      <a:cxn ang="0">
                        <a:pos x="206" y="71"/>
                      </a:cxn>
                      <a:cxn ang="0">
                        <a:pos x="192" y="62"/>
                      </a:cxn>
                      <a:cxn ang="0">
                        <a:pos x="178" y="54"/>
                      </a:cxn>
                      <a:cxn ang="0">
                        <a:pos x="163" y="47"/>
                      </a:cxn>
                      <a:cxn ang="0">
                        <a:pos x="147" y="39"/>
                      </a:cxn>
                      <a:cxn ang="0">
                        <a:pos x="130" y="31"/>
                      </a:cxn>
                      <a:cxn ang="0">
                        <a:pos x="114" y="23"/>
                      </a:cxn>
                      <a:cxn ang="0">
                        <a:pos x="98" y="17"/>
                      </a:cxn>
                      <a:cxn ang="0">
                        <a:pos x="83" y="12"/>
                      </a:cxn>
                      <a:cxn ang="0">
                        <a:pos x="69" y="7"/>
                      </a:cxn>
                      <a:cxn ang="0">
                        <a:pos x="51" y="3"/>
                      </a:cxn>
                      <a:cxn ang="0">
                        <a:pos x="36" y="2"/>
                      </a:cxn>
                      <a:cxn ang="0">
                        <a:pos x="2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8" h="218">
                        <a:moveTo>
                          <a:pt x="478" y="218"/>
                        </a:moveTo>
                        <a:lnTo>
                          <a:pt x="448" y="208"/>
                        </a:lnTo>
                        <a:lnTo>
                          <a:pt x="422" y="198"/>
                        </a:lnTo>
                        <a:lnTo>
                          <a:pt x="396" y="189"/>
                        </a:lnTo>
                        <a:lnTo>
                          <a:pt x="375" y="178"/>
                        </a:lnTo>
                        <a:lnTo>
                          <a:pt x="352" y="167"/>
                        </a:lnTo>
                        <a:lnTo>
                          <a:pt x="330" y="154"/>
                        </a:lnTo>
                        <a:lnTo>
                          <a:pt x="304" y="141"/>
                        </a:lnTo>
                        <a:lnTo>
                          <a:pt x="280" y="127"/>
                        </a:lnTo>
                        <a:lnTo>
                          <a:pt x="255" y="110"/>
                        </a:lnTo>
                        <a:lnTo>
                          <a:pt x="240" y="100"/>
                        </a:lnTo>
                        <a:lnTo>
                          <a:pt x="229" y="91"/>
                        </a:lnTo>
                        <a:lnTo>
                          <a:pt x="218" y="81"/>
                        </a:lnTo>
                        <a:lnTo>
                          <a:pt x="206" y="71"/>
                        </a:lnTo>
                        <a:lnTo>
                          <a:pt x="192" y="62"/>
                        </a:lnTo>
                        <a:lnTo>
                          <a:pt x="178" y="54"/>
                        </a:lnTo>
                        <a:lnTo>
                          <a:pt x="163" y="47"/>
                        </a:lnTo>
                        <a:lnTo>
                          <a:pt x="147" y="39"/>
                        </a:lnTo>
                        <a:lnTo>
                          <a:pt x="130" y="31"/>
                        </a:lnTo>
                        <a:lnTo>
                          <a:pt x="114" y="23"/>
                        </a:lnTo>
                        <a:lnTo>
                          <a:pt x="98" y="17"/>
                        </a:lnTo>
                        <a:lnTo>
                          <a:pt x="83" y="12"/>
                        </a:lnTo>
                        <a:lnTo>
                          <a:pt x="69" y="7"/>
                        </a:lnTo>
                        <a:lnTo>
                          <a:pt x="51" y="3"/>
                        </a:lnTo>
                        <a:lnTo>
                          <a:pt x="36" y="2"/>
                        </a:lnTo>
                        <a:lnTo>
                          <a:pt x="20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1" name="Freeform 43"/>
                  <p:cNvSpPr>
                    <a:spLocks/>
                  </p:cNvSpPr>
                  <p:nvPr/>
                </p:nvSpPr>
                <p:spPr bwMode="auto">
                  <a:xfrm>
                    <a:off x="1573" y="1859"/>
                    <a:ext cx="154" cy="12"/>
                  </a:xfrm>
                  <a:custGeom>
                    <a:avLst/>
                    <a:gdLst/>
                    <a:ahLst/>
                    <a:cxnLst>
                      <a:cxn ang="0">
                        <a:pos x="318" y="24"/>
                      </a:cxn>
                      <a:cxn ang="0">
                        <a:pos x="296" y="18"/>
                      </a:cxn>
                      <a:cxn ang="0">
                        <a:pos x="278" y="15"/>
                      </a:cxn>
                      <a:cxn ang="0">
                        <a:pos x="260" y="13"/>
                      </a:cxn>
                      <a:cxn ang="0">
                        <a:pos x="242" y="11"/>
                      </a:cxn>
                      <a:cxn ang="0">
                        <a:pos x="225" y="10"/>
                      </a:cxn>
                      <a:cxn ang="0">
                        <a:pos x="204" y="9"/>
                      </a:cxn>
                      <a:cxn ang="0">
                        <a:pos x="189" y="9"/>
                      </a:cxn>
                      <a:cxn ang="0">
                        <a:pos x="169" y="8"/>
                      </a:cxn>
                      <a:cxn ang="0">
                        <a:pos x="151" y="8"/>
                      </a:cxn>
                      <a:cxn ang="0">
                        <a:pos x="130" y="6"/>
                      </a:cxn>
                      <a:cxn ang="0">
                        <a:pos x="111" y="6"/>
                      </a:cxn>
                      <a:cxn ang="0">
                        <a:pos x="88" y="4"/>
                      </a:cxn>
                      <a:cxn ang="0">
                        <a:pos x="68" y="4"/>
                      </a:cxn>
                      <a:cxn ang="0">
                        <a:pos x="46" y="2"/>
                      </a:cxn>
                      <a:cxn ang="0">
                        <a:pos x="23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18" h="24">
                        <a:moveTo>
                          <a:pt x="318" y="24"/>
                        </a:moveTo>
                        <a:lnTo>
                          <a:pt x="296" y="18"/>
                        </a:lnTo>
                        <a:lnTo>
                          <a:pt x="278" y="15"/>
                        </a:lnTo>
                        <a:lnTo>
                          <a:pt x="260" y="13"/>
                        </a:lnTo>
                        <a:lnTo>
                          <a:pt x="242" y="11"/>
                        </a:lnTo>
                        <a:lnTo>
                          <a:pt x="225" y="10"/>
                        </a:lnTo>
                        <a:lnTo>
                          <a:pt x="204" y="9"/>
                        </a:lnTo>
                        <a:lnTo>
                          <a:pt x="189" y="9"/>
                        </a:lnTo>
                        <a:lnTo>
                          <a:pt x="169" y="8"/>
                        </a:lnTo>
                        <a:lnTo>
                          <a:pt x="151" y="8"/>
                        </a:lnTo>
                        <a:lnTo>
                          <a:pt x="130" y="6"/>
                        </a:lnTo>
                        <a:lnTo>
                          <a:pt x="111" y="6"/>
                        </a:lnTo>
                        <a:lnTo>
                          <a:pt x="88" y="4"/>
                        </a:lnTo>
                        <a:lnTo>
                          <a:pt x="68" y="4"/>
                        </a:lnTo>
                        <a:lnTo>
                          <a:pt x="46" y="2"/>
                        </a:lnTo>
                        <a:lnTo>
                          <a:pt x="23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2" name="Freeform 44"/>
                  <p:cNvSpPr>
                    <a:spLocks/>
                  </p:cNvSpPr>
                  <p:nvPr/>
                </p:nvSpPr>
                <p:spPr bwMode="auto">
                  <a:xfrm>
                    <a:off x="1630" y="1871"/>
                    <a:ext cx="134" cy="12"/>
                  </a:xfrm>
                  <a:custGeom>
                    <a:avLst/>
                    <a:gdLst/>
                    <a:ahLst/>
                    <a:cxnLst>
                      <a:cxn ang="0">
                        <a:pos x="265" y="4"/>
                      </a:cxn>
                      <a:cxn ang="0">
                        <a:pos x="244" y="3"/>
                      </a:cxn>
                      <a:cxn ang="0">
                        <a:pos x="224" y="3"/>
                      </a:cxn>
                      <a:cxn ang="0">
                        <a:pos x="206" y="1"/>
                      </a:cxn>
                      <a:cxn ang="0">
                        <a:pos x="187" y="1"/>
                      </a:cxn>
                      <a:cxn ang="0">
                        <a:pos x="166" y="0"/>
                      </a:cxn>
                      <a:cxn ang="0">
                        <a:pos x="146" y="0"/>
                      </a:cxn>
                      <a:cxn ang="0">
                        <a:pos x="130" y="1"/>
                      </a:cxn>
                      <a:cxn ang="0">
                        <a:pos x="116" y="3"/>
                      </a:cxn>
                      <a:cxn ang="0">
                        <a:pos x="99" y="6"/>
                      </a:cxn>
                      <a:cxn ang="0">
                        <a:pos x="83" y="10"/>
                      </a:cxn>
                      <a:cxn ang="0">
                        <a:pos x="68" y="13"/>
                      </a:cxn>
                      <a:cxn ang="0">
                        <a:pos x="56" y="16"/>
                      </a:cxn>
                      <a:cxn ang="0">
                        <a:pos x="42" y="20"/>
                      </a:cxn>
                      <a:cxn ang="0">
                        <a:pos x="26" y="24"/>
                      </a:cxn>
                      <a:cxn ang="0">
                        <a:pos x="12" y="26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265" h="26">
                        <a:moveTo>
                          <a:pt x="265" y="4"/>
                        </a:moveTo>
                        <a:lnTo>
                          <a:pt x="244" y="3"/>
                        </a:lnTo>
                        <a:lnTo>
                          <a:pt x="224" y="3"/>
                        </a:lnTo>
                        <a:lnTo>
                          <a:pt x="206" y="1"/>
                        </a:lnTo>
                        <a:lnTo>
                          <a:pt x="187" y="1"/>
                        </a:lnTo>
                        <a:lnTo>
                          <a:pt x="166" y="0"/>
                        </a:lnTo>
                        <a:lnTo>
                          <a:pt x="146" y="0"/>
                        </a:lnTo>
                        <a:lnTo>
                          <a:pt x="130" y="1"/>
                        </a:lnTo>
                        <a:lnTo>
                          <a:pt x="116" y="3"/>
                        </a:lnTo>
                        <a:lnTo>
                          <a:pt x="99" y="6"/>
                        </a:lnTo>
                        <a:lnTo>
                          <a:pt x="83" y="10"/>
                        </a:lnTo>
                        <a:lnTo>
                          <a:pt x="68" y="13"/>
                        </a:lnTo>
                        <a:lnTo>
                          <a:pt x="56" y="16"/>
                        </a:lnTo>
                        <a:lnTo>
                          <a:pt x="42" y="20"/>
                        </a:lnTo>
                        <a:lnTo>
                          <a:pt x="26" y="24"/>
                        </a:lnTo>
                        <a:lnTo>
                          <a:pt x="12" y="26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3" name="Freeform 45"/>
                  <p:cNvSpPr>
                    <a:spLocks/>
                  </p:cNvSpPr>
                  <p:nvPr/>
                </p:nvSpPr>
                <p:spPr bwMode="auto">
                  <a:xfrm>
                    <a:off x="1569" y="1873"/>
                    <a:ext cx="180" cy="21"/>
                  </a:xfrm>
                  <a:custGeom>
                    <a:avLst/>
                    <a:gdLst/>
                    <a:ahLst/>
                    <a:cxnLst>
                      <a:cxn ang="0">
                        <a:pos x="387" y="2"/>
                      </a:cxn>
                      <a:cxn ang="0">
                        <a:pos x="376" y="2"/>
                      </a:cxn>
                      <a:cxn ang="0">
                        <a:pos x="362" y="0"/>
                      </a:cxn>
                      <a:cxn ang="0">
                        <a:pos x="344" y="0"/>
                      </a:cxn>
                      <a:cxn ang="0">
                        <a:pos x="328" y="1"/>
                      </a:cxn>
                      <a:cxn ang="0">
                        <a:pos x="309" y="3"/>
                      </a:cxn>
                      <a:cxn ang="0">
                        <a:pos x="289" y="6"/>
                      </a:cxn>
                      <a:cxn ang="0">
                        <a:pos x="271" y="10"/>
                      </a:cxn>
                      <a:cxn ang="0">
                        <a:pos x="255" y="13"/>
                      </a:cxn>
                      <a:cxn ang="0">
                        <a:pos x="238" y="16"/>
                      </a:cxn>
                      <a:cxn ang="0">
                        <a:pos x="220" y="21"/>
                      </a:cxn>
                      <a:cxn ang="0">
                        <a:pos x="207" y="25"/>
                      </a:cxn>
                      <a:cxn ang="0">
                        <a:pos x="192" y="30"/>
                      </a:cxn>
                      <a:cxn ang="0">
                        <a:pos x="176" y="34"/>
                      </a:cxn>
                      <a:cxn ang="0">
                        <a:pos x="161" y="38"/>
                      </a:cxn>
                      <a:cxn ang="0">
                        <a:pos x="145" y="40"/>
                      </a:cxn>
                      <a:cxn ang="0">
                        <a:pos x="129" y="41"/>
                      </a:cxn>
                      <a:cxn ang="0">
                        <a:pos x="113" y="42"/>
                      </a:cxn>
                      <a:cxn ang="0">
                        <a:pos x="98" y="42"/>
                      </a:cxn>
                      <a:cxn ang="0">
                        <a:pos x="84" y="41"/>
                      </a:cxn>
                      <a:cxn ang="0">
                        <a:pos x="69" y="39"/>
                      </a:cxn>
                      <a:cxn ang="0">
                        <a:pos x="53" y="37"/>
                      </a:cxn>
                      <a:cxn ang="0">
                        <a:pos x="39" y="34"/>
                      </a:cxn>
                      <a:cxn ang="0">
                        <a:pos x="24" y="28"/>
                      </a:cxn>
                      <a:cxn ang="0">
                        <a:pos x="13" y="2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387" h="42">
                        <a:moveTo>
                          <a:pt x="387" y="2"/>
                        </a:moveTo>
                        <a:lnTo>
                          <a:pt x="376" y="2"/>
                        </a:lnTo>
                        <a:lnTo>
                          <a:pt x="362" y="0"/>
                        </a:lnTo>
                        <a:lnTo>
                          <a:pt x="344" y="0"/>
                        </a:lnTo>
                        <a:lnTo>
                          <a:pt x="328" y="1"/>
                        </a:lnTo>
                        <a:lnTo>
                          <a:pt x="309" y="3"/>
                        </a:lnTo>
                        <a:lnTo>
                          <a:pt x="289" y="6"/>
                        </a:lnTo>
                        <a:lnTo>
                          <a:pt x="271" y="10"/>
                        </a:lnTo>
                        <a:lnTo>
                          <a:pt x="255" y="13"/>
                        </a:lnTo>
                        <a:lnTo>
                          <a:pt x="238" y="16"/>
                        </a:lnTo>
                        <a:lnTo>
                          <a:pt x="220" y="21"/>
                        </a:lnTo>
                        <a:lnTo>
                          <a:pt x="207" y="25"/>
                        </a:lnTo>
                        <a:lnTo>
                          <a:pt x="192" y="30"/>
                        </a:lnTo>
                        <a:lnTo>
                          <a:pt x="176" y="34"/>
                        </a:lnTo>
                        <a:lnTo>
                          <a:pt x="161" y="38"/>
                        </a:lnTo>
                        <a:lnTo>
                          <a:pt x="145" y="40"/>
                        </a:lnTo>
                        <a:lnTo>
                          <a:pt x="129" y="41"/>
                        </a:lnTo>
                        <a:lnTo>
                          <a:pt x="113" y="42"/>
                        </a:lnTo>
                        <a:lnTo>
                          <a:pt x="98" y="42"/>
                        </a:lnTo>
                        <a:lnTo>
                          <a:pt x="84" y="41"/>
                        </a:lnTo>
                        <a:lnTo>
                          <a:pt x="69" y="39"/>
                        </a:lnTo>
                        <a:lnTo>
                          <a:pt x="53" y="37"/>
                        </a:lnTo>
                        <a:lnTo>
                          <a:pt x="39" y="34"/>
                        </a:lnTo>
                        <a:lnTo>
                          <a:pt x="24" y="28"/>
                        </a:lnTo>
                        <a:lnTo>
                          <a:pt x="13" y="2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4" name="Freeform 46"/>
                  <p:cNvSpPr>
                    <a:spLocks/>
                  </p:cNvSpPr>
                  <p:nvPr/>
                </p:nvSpPr>
                <p:spPr bwMode="auto">
                  <a:xfrm>
                    <a:off x="1666" y="1865"/>
                    <a:ext cx="223" cy="32"/>
                  </a:xfrm>
                  <a:custGeom>
                    <a:avLst/>
                    <a:gdLst/>
                    <a:ahLst/>
                    <a:cxnLst>
                      <a:cxn ang="0">
                        <a:pos x="446" y="68"/>
                      </a:cxn>
                      <a:cxn ang="0">
                        <a:pos x="427" y="63"/>
                      </a:cxn>
                      <a:cxn ang="0">
                        <a:pos x="405" y="54"/>
                      </a:cxn>
                      <a:cxn ang="0">
                        <a:pos x="380" y="46"/>
                      </a:cxn>
                      <a:cxn ang="0">
                        <a:pos x="352" y="36"/>
                      </a:cxn>
                      <a:cxn ang="0">
                        <a:pos x="328" y="30"/>
                      </a:cxn>
                      <a:cxn ang="0">
                        <a:pos x="300" y="23"/>
                      </a:cxn>
                      <a:cxn ang="0">
                        <a:pos x="268" y="15"/>
                      </a:cxn>
                      <a:cxn ang="0">
                        <a:pos x="243" y="9"/>
                      </a:cxn>
                      <a:cxn ang="0">
                        <a:pos x="212" y="4"/>
                      </a:cxn>
                      <a:cxn ang="0">
                        <a:pos x="188" y="0"/>
                      </a:cxn>
                      <a:cxn ang="0">
                        <a:pos x="165" y="0"/>
                      </a:cxn>
                      <a:cxn ang="0">
                        <a:pos x="150" y="0"/>
                      </a:cxn>
                      <a:cxn ang="0">
                        <a:pos x="134" y="2"/>
                      </a:cxn>
                      <a:cxn ang="0">
                        <a:pos x="119" y="5"/>
                      </a:cxn>
                      <a:cxn ang="0">
                        <a:pos x="102" y="9"/>
                      </a:cxn>
                      <a:cxn ang="0">
                        <a:pos x="85" y="14"/>
                      </a:cxn>
                      <a:cxn ang="0">
                        <a:pos x="70" y="19"/>
                      </a:cxn>
                      <a:cxn ang="0">
                        <a:pos x="56" y="24"/>
                      </a:cxn>
                      <a:cxn ang="0">
                        <a:pos x="36" y="30"/>
                      </a:cxn>
                      <a:cxn ang="0">
                        <a:pos x="20" y="33"/>
                      </a:cxn>
                      <a:cxn ang="0">
                        <a:pos x="0" y="37"/>
                      </a:cxn>
                    </a:cxnLst>
                    <a:rect l="0" t="0" r="r" b="b"/>
                    <a:pathLst>
                      <a:path w="446" h="68">
                        <a:moveTo>
                          <a:pt x="446" y="68"/>
                        </a:moveTo>
                        <a:lnTo>
                          <a:pt x="427" y="63"/>
                        </a:lnTo>
                        <a:lnTo>
                          <a:pt x="405" y="54"/>
                        </a:lnTo>
                        <a:lnTo>
                          <a:pt x="380" y="46"/>
                        </a:lnTo>
                        <a:lnTo>
                          <a:pt x="352" y="36"/>
                        </a:lnTo>
                        <a:lnTo>
                          <a:pt x="328" y="30"/>
                        </a:lnTo>
                        <a:lnTo>
                          <a:pt x="300" y="23"/>
                        </a:lnTo>
                        <a:lnTo>
                          <a:pt x="268" y="15"/>
                        </a:lnTo>
                        <a:lnTo>
                          <a:pt x="243" y="9"/>
                        </a:lnTo>
                        <a:lnTo>
                          <a:pt x="212" y="4"/>
                        </a:lnTo>
                        <a:lnTo>
                          <a:pt x="188" y="0"/>
                        </a:lnTo>
                        <a:lnTo>
                          <a:pt x="165" y="0"/>
                        </a:lnTo>
                        <a:lnTo>
                          <a:pt x="150" y="0"/>
                        </a:lnTo>
                        <a:lnTo>
                          <a:pt x="134" y="2"/>
                        </a:lnTo>
                        <a:lnTo>
                          <a:pt x="119" y="5"/>
                        </a:lnTo>
                        <a:lnTo>
                          <a:pt x="102" y="9"/>
                        </a:lnTo>
                        <a:lnTo>
                          <a:pt x="85" y="14"/>
                        </a:lnTo>
                        <a:lnTo>
                          <a:pt x="70" y="19"/>
                        </a:lnTo>
                        <a:lnTo>
                          <a:pt x="56" y="24"/>
                        </a:lnTo>
                        <a:lnTo>
                          <a:pt x="36" y="30"/>
                        </a:lnTo>
                        <a:lnTo>
                          <a:pt x="20" y="33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5" name="Freeform 47"/>
                  <p:cNvSpPr>
                    <a:spLocks/>
                  </p:cNvSpPr>
                  <p:nvPr/>
                </p:nvSpPr>
                <p:spPr bwMode="auto">
                  <a:xfrm>
                    <a:off x="1600" y="1870"/>
                    <a:ext cx="211" cy="24"/>
                  </a:xfrm>
                  <a:custGeom>
                    <a:avLst/>
                    <a:gdLst/>
                    <a:ahLst/>
                    <a:cxnLst>
                      <a:cxn ang="0">
                        <a:pos x="421" y="14"/>
                      </a:cxn>
                      <a:cxn ang="0">
                        <a:pos x="382" y="9"/>
                      </a:cxn>
                      <a:cxn ang="0">
                        <a:pos x="348" y="2"/>
                      </a:cxn>
                      <a:cxn ang="0">
                        <a:pos x="314" y="0"/>
                      </a:cxn>
                      <a:cxn ang="0">
                        <a:pos x="287" y="0"/>
                      </a:cxn>
                      <a:cxn ang="0">
                        <a:pos x="261" y="2"/>
                      </a:cxn>
                      <a:cxn ang="0">
                        <a:pos x="236" y="10"/>
                      </a:cxn>
                      <a:cxn ang="0">
                        <a:pos x="220" y="13"/>
                      </a:cxn>
                      <a:cxn ang="0">
                        <a:pos x="202" y="20"/>
                      </a:cxn>
                      <a:cxn ang="0">
                        <a:pos x="190" y="24"/>
                      </a:cxn>
                      <a:cxn ang="0">
                        <a:pos x="171" y="31"/>
                      </a:cxn>
                      <a:cxn ang="0">
                        <a:pos x="157" y="36"/>
                      </a:cxn>
                      <a:cxn ang="0">
                        <a:pos x="141" y="40"/>
                      </a:cxn>
                      <a:cxn ang="0">
                        <a:pos x="122" y="44"/>
                      </a:cxn>
                      <a:cxn ang="0">
                        <a:pos x="107" y="47"/>
                      </a:cxn>
                      <a:cxn ang="0">
                        <a:pos x="91" y="48"/>
                      </a:cxn>
                      <a:cxn ang="0">
                        <a:pos x="75" y="49"/>
                      </a:cxn>
                      <a:cxn ang="0">
                        <a:pos x="59" y="50"/>
                      </a:cxn>
                      <a:cxn ang="0">
                        <a:pos x="45" y="50"/>
                      </a:cxn>
                      <a:cxn ang="0">
                        <a:pos x="29" y="49"/>
                      </a:cxn>
                      <a:cxn ang="0">
                        <a:pos x="13" y="47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421" h="50">
                        <a:moveTo>
                          <a:pt x="421" y="14"/>
                        </a:moveTo>
                        <a:lnTo>
                          <a:pt x="382" y="9"/>
                        </a:lnTo>
                        <a:lnTo>
                          <a:pt x="348" y="2"/>
                        </a:lnTo>
                        <a:lnTo>
                          <a:pt x="314" y="0"/>
                        </a:lnTo>
                        <a:lnTo>
                          <a:pt x="287" y="0"/>
                        </a:lnTo>
                        <a:lnTo>
                          <a:pt x="261" y="2"/>
                        </a:lnTo>
                        <a:lnTo>
                          <a:pt x="236" y="10"/>
                        </a:lnTo>
                        <a:lnTo>
                          <a:pt x="220" y="13"/>
                        </a:lnTo>
                        <a:lnTo>
                          <a:pt x="202" y="20"/>
                        </a:lnTo>
                        <a:lnTo>
                          <a:pt x="190" y="24"/>
                        </a:lnTo>
                        <a:lnTo>
                          <a:pt x="171" y="31"/>
                        </a:lnTo>
                        <a:lnTo>
                          <a:pt x="157" y="36"/>
                        </a:lnTo>
                        <a:lnTo>
                          <a:pt x="141" y="40"/>
                        </a:lnTo>
                        <a:lnTo>
                          <a:pt x="122" y="44"/>
                        </a:lnTo>
                        <a:lnTo>
                          <a:pt x="107" y="47"/>
                        </a:lnTo>
                        <a:lnTo>
                          <a:pt x="91" y="48"/>
                        </a:lnTo>
                        <a:lnTo>
                          <a:pt x="75" y="49"/>
                        </a:lnTo>
                        <a:lnTo>
                          <a:pt x="59" y="50"/>
                        </a:lnTo>
                        <a:lnTo>
                          <a:pt x="45" y="50"/>
                        </a:lnTo>
                        <a:lnTo>
                          <a:pt x="29" y="49"/>
                        </a:lnTo>
                        <a:lnTo>
                          <a:pt x="13" y="47"/>
                        </a:lnTo>
                        <a:lnTo>
                          <a:pt x="0" y="44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6" name="Freeform 48"/>
                  <p:cNvSpPr>
                    <a:spLocks/>
                  </p:cNvSpPr>
                  <p:nvPr/>
                </p:nvSpPr>
                <p:spPr bwMode="auto">
                  <a:xfrm>
                    <a:off x="1646" y="1879"/>
                    <a:ext cx="71" cy="21"/>
                  </a:xfrm>
                  <a:custGeom>
                    <a:avLst/>
                    <a:gdLst/>
                    <a:ahLst/>
                    <a:cxnLst>
                      <a:cxn ang="0">
                        <a:pos x="140" y="0"/>
                      </a:cxn>
                      <a:cxn ang="0">
                        <a:pos x="125" y="4"/>
                      </a:cxn>
                      <a:cxn ang="0">
                        <a:pos x="109" y="8"/>
                      </a:cxn>
                      <a:cxn ang="0">
                        <a:pos x="94" y="14"/>
                      </a:cxn>
                      <a:cxn ang="0">
                        <a:pos x="81" y="20"/>
                      </a:cxn>
                      <a:cxn ang="0">
                        <a:pos x="69" y="25"/>
                      </a:cxn>
                      <a:cxn ang="0">
                        <a:pos x="51" y="32"/>
                      </a:cxn>
                      <a:cxn ang="0">
                        <a:pos x="37" y="36"/>
                      </a:cxn>
                      <a:cxn ang="0">
                        <a:pos x="17" y="40"/>
                      </a:cxn>
                      <a:cxn ang="0">
                        <a:pos x="0" y="41"/>
                      </a:cxn>
                    </a:cxnLst>
                    <a:rect l="0" t="0" r="r" b="b"/>
                    <a:pathLst>
                      <a:path w="140" h="41">
                        <a:moveTo>
                          <a:pt x="140" y="0"/>
                        </a:moveTo>
                        <a:lnTo>
                          <a:pt x="125" y="4"/>
                        </a:lnTo>
                        <a:lnTo>
                          <a:pt x="109" y="8"/>
                        </a:lnTo>
                        <a:lnTo>
                          <a:pt x="94" y="14"/>
                        </a:lnTo>
                        <a:lnTo>
                          <a:pt x="81" y="20"/>
                        </a:lnTo>
                        <a:lnTo>
                          <a:pt x="69" y="25"/>
                        </a:lnTo>
                        <a:lnTo>
                          <a:pt x="51" y="32"/>
                        </a:lnTo>
                        <a:lnTo>
                          <a:pt x="37" y="36"/>
                        </a:lnTo>
                        <a:lnTo>
                          <a:pt x="17" y="40"/>
                        </a:lnTo>
                        <a:lnTo>
                          <a:pt x="0" y="41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7" name="Freeform 49"/>
                  <p:cNvSpPr>
                    <a:spLocks/>
                  </p:cNvSpPr>
                  <p:nvPr/>
                </p:nvSpPr>
                <p:spPr bwMode="auto">
                  <a:xfrm>
                    <a:off x="1547" y="1878"/>
                    <a:ext cx="227" cy="37"/>
                  </a:xfrm>
                  <a:custGeom>
                    <a:avLst/>
                    <a:gdLst/>
                    <a:ahLst/>
                    <a:cxnLst>
                      <a:cxn ang="0">
                        <a:pos x="469" y="2"/>
                      </a:cxn>
                      <a:cxn ang="0">
                        <a:pos x="444" y="0"/>
                      </a:cxn>
                      <a:cxn ang="0">
                        <a:pos x="415" y="3"/>
                      </a:cxn>
                      <a:cxn ang="0">
                        <a:pos x="390" y="7"/>
                      </a:cxn>
                      <a:cxn ang="0">
                        <a:pos x="363" y="15"/>
                      </a:cxn>
                      <a:cxn ang="0">
                        <a:pos x="346" y="21"/>
                      </a:cxn>
                      <a:cxn ang="0">
                        <a:pos x="330" y="28"/>
                      </a:cxn>
                      <a:cxn ang="0">
                        <a:pos x="313" y="34"/>
                      </a:cxn>
                      <a:cxn ang="0">
                        <a:pos x="299" y="41"/>
                      </a:cxn>
                      <a:cxn ang="0">
                        <a:pos x="282" y="48"/>
                      </a:cxn>
                      <a:cxn ang="0">
                        <a:pos x="267" y="54"/>
                      </a:cxn>
                      <a:cxn ang="0">
                        <a:pos x="254" y="59"/>
                      </a:cxn>
                      <a:cxn ang="0">
                        <a:pos x="238" y="63"/>
                      </a:cxn>
                      <a:cxn ang="0">
                        <a:pos x="224" y="66"/>
                      </a:cxn>
                      <a:cxn ang="0">
                        <a:pos x="209" y="68"/>
                      </a:cxn>
                      <a:cxn ang="0">
                        <a:pos x="194" y="69"/>
                      </a:cxn>
                      <a:cxn ang="0">
                        <a:pos x="178" y="71"/>
                      </a:cxn>
                      <a:cxn ang="0">
                        <a:pos x="162" y="72"/>
                      </a:cxn>
                      <a:cxn ang="0">
                        <a:pos x="147" y="72"/>
                      </a:cxn>
                      <a:cxn ang="0">
                        <a:pos x="134" y="72"/>
                      </a:cxn>
                      <a:cxn ang="0">
                        <a:pos x="116" y="71"/>
                      </a:cxn>
                      <a:cxn ang="0">
                        <a:pos x="98" y="68"/>
                      </a:cxn>
                      <a:cxn ang="0">
                        <a:pos x="79" y="64"/>
                      </a:cxn>
                      <a:cxn ang="0">
                        <a:pos x="61" y="59"/>
                      </a:cxn>
                      <a:cxn ang="0">
                        <a:pos x="47" y="54"/>
                      </a:cxn>
                      <a:cxn ang="0">
                        <a:pos x="35" y="48"/>
                      </a:cxn>
                      <a:cxn ang="0">
                        <a:pos x="22" y="41"/>
                      </a:cxn>
                      <a:cxn ang="0">
                        <a:pos x="10" y="34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469" h="72">
                        <a:moveTo>
                          <a:pt x="469" y="2"/>
                        </a:moveTo>
                        <a:lnTo>
                          <a:pt x="444" y="0"/>
                        </a:lnTo>
                        <a:lnTo>
                          <a:pt x="415" y="3"/>
                        </a:lnTo>
                        <a:lnTo>
                          <a:pt x="390" y="7"/>
                        </a:lnTo>
                        <a:lnTo>
                          <a:pt x="363" y="15"/>
                        </a:lnTo>
                        <a:lnTo>
                          <a:pt x="346" y="21"/>
                        </a:lnTo>
                        <a:lnTo>
                          <a:pt x="330" y="28"/>
                        </a:lnTo>
                        <a:lnTo>
                          <a:pt x="313" y="34"/>
                        </a:lnTo>
                        <a:lnTo>
                          <a:pt x="299" y="41"/>
                        </a:lnTo>
                        <a:lnTo>
                          <a:pt x="282" y="48"/>
                        </a:lnTo>
                        <a:lnTo>
                          <a:pt x="267" y="54"/>
                        </a:lnTo>
                        <a:lnTo>
                          <a:pt x="254" y="59"/>
                        </a:lnTo>
                        <a:lnTo>
                          <a:pt x="238" y="63"/>
                        </a:lnTo>
                        <a:lnTo>
                          <a:pt x="224" y="66"/>
                        </a:lnTo>
                        <a:lnTo>
                          <a:pt x="209" y="68"/>
                        </a:lnTo>
                        <a:lnTo>
                          <a:pt x="194" y="69"/>
                        </a:lnTo>
                        <a:lnTo>
                          <a:pt x="178" y="71"/>
                        </a:lnTo>
                        <a:lnTo>
                          <a:pt x="162" y="72"/>
                        </a:lnTo>
                        <a:lnTo>
                          <a:pt x="147" y="72"/>
                        </a:lnTo>
                        <a:lnTo>
                          <a:pt x="134" y="72"/>
                        </a:lnTo>
                        <a:lnTo>
                          <a:pt x="116" y="71"/>
                        </a:lnTo>
                        <a:lnTo>
                          <a:pt x="98" y="68"/>
                        </a:lnTo>
                        <a:lnTo>
                          <a:pt x="79" y="64"/>
                        </a:lnTo>
                        <a:lnTo>
                          <a:pt x="61" y="59"/>
                        </a:lnTo>
                        <a:lnTo>
                          <a:pt x="47" y="54"/>
                        </a:lnTo>
                        <a:lnTo>
                          <a:pt x="35" y="48"/>
                        </a:lnTo>
                        <a:lnTo>
                          <a:pt x="22" y="41"/>
                        </a:lnTo>
                        <a:lnTo>
                          <a:pt x="10" y="34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8" name="Freeform 50"/>
                  <p:cNvSpPr>
                    <a:spLocks/>
                  </p:cNvSpPr>
                  <p:nvPr/>
                </p:nvSpPr>
                <p:spPr bwMode="auto">
                  <a:xfrm>
                    <a:off x="1632" y="1880"/>
                    <a:ext cx="213" cy="45"/>
                  </a:xfrm>
                  <a:custGeom>
                    <a:avLst/>
                    <a:gdLst/>
                    <a:ahLst/>
                    <a:cxnLst>
                      <a:cxn ang="0">
                        <a:pos x="432" y="9"/>
                      </a:cxn>
                      <a:cxn ang="0">
                        <a:pos x="411" y="5"/>
                      </a:cxn>
                      <a:cxn ang="0">
                        <a:pos x="385" y="1"/>
                      </a:cxn>
                      <a:cxn ang="0">
                        <a:pos x="360" y="0"/>
                      </a:cxn>
                      <a:cxn ang="0">
                        <a:pos x="334" y="0"/>
                      </a:cxn>
                      <a:cxn ang="0">
                        <a:pos x="308" y="1"/>
                      </a:cxn>
                      <a:cxn ang="0">
                        <a:pos x="285" y="2"/>
                      </a:cxn>
                      <a:cxn ang="0">
                        <a:pos x="265" y="5"/>
                      </a:cxn>
                      <a:cxn ang="0">
                        <a:pos x="244" y="9"/>
                      </a:cxn>
                      <a:cxn ang="0">
                        <a:pos x="224" y="13"/>
                      </a:cxn>
                      <a:cxn ang="0">
                        <a:pos x="207" y="19"/>
                      </a:cxn>
                      <a:cxn ang="0">
                        <a:pos x="192" y="25"/>
                      </a:cxn>
                      <a:cxn ang="0">
                        <a:pos x="177" y="32"/>
                      </a:cxn>
                      <a:cxn ang="0">
                        <a:pos x="164" y="38"/>
                      </a:cxn>
                      <a:cxn ang="0">
                        <a:pos x="146" y="46"/>
                      </a:cxn>
                      <a:cxn ang="0">
                        <a:pos x="130" y="54"/>
                      </a:cxn>
                      <a:cxn ang="0">
                        <a:pos x="116" y="60"/>
                      </a:cxn>
                      <a:cxn ang="0">
                        <a:pos x="102" y="67"/>
                      </a:cxn>
                      <a:cxn ang="0">
                        <a:pos x="87" y="72"/>
                      </a:cxn>
                      <a:cxn ang="0">
                        <a:pos x="75" y="77"/>
                      </a:cxn>
                      <a:cxn ang="0">
                        <a:pos x="61" y="81"/>
                      </a:cxn>
                      <a:cxn ang="0">
                        <a:pos x="45" y="86"/>
                      </a:cxn>
                      <a:cxn ang="0">
                        <a:pos x="31" y="89"/>
                      </a:cxn>
                      <a:cxn ang="0">
                        <a:pos x="14" y="90"/>
                      </a:cxn>
                      <a:cxn ang="0">
                        <a:pos x="0" y="90"/>
                      </a:cxn>
                    </a:cxnLst>
                    <a:rect l="0" t="0" r="r" b="b"/>
                    <a:pathLst>
                      <a:path w="432" h="90">
                        <a:moveTo>
                          <a:pt x="432" y="9"/>
                        </a:moveTo>
                        <a:lnTo>
                          <a:pt x="411" y="5"/>
                        </a:lnTo>
                        <a:lnTo>
                          <a:pt x="385" y="1"/>
                        </a:lnTo>
                        <a:lnTo>
                          <a:pt x="360" y="0"/>
                        </a:lnTo>
                        <a:lnTo>
                          <a:pt x="334" y="0"/>
                        </a:lnTo>
                        <a:lnTo>
                          <a:pt x="308" y="1"/>
                        </a:lnTo>
                        <a:lnTo>
                          <a:pt x="285" y="2"/>
                        </a:lnTo>
                        <a:lnTo>
                          <a:pt x="265" y="5"/>
                        </a:lnTo>
                        <a:lnTo>
                          <a:pt x="244" y="9"/>
                        </a:lnTo>
                        <a:lnTo>
                          <a:pt x="224" y="13"/>
                        </a:lnTo>
                        <a:lnTo>
                          <a:pt x="207" y="19"/>
                        </a:lnTo>
                        <a:lnTo>
                          <a:pt x="192" y="25"/>
                        </a:lnTo>
                        <a:lnTo>
                          <a:pt x="177" y="32"/>
                        </a:lnTo>
                        <a:lnTo>
                          <a:pt x="164" y="38"/>
                        </a:lnTo>
                        <a:lnTo>
                          <a:pt x="146" y="46"/>
                        </a:lnTo>
                        <a:lnTo>
                          <a:pt x="130" y="54"/>
                        </a:lnTo>
                        <a:lnTo>
                          <a:pt x="116" y="60"/>
                        </a:lnTo>
                        <a:lnTo>
                          <a:pt x="102" y="67"/>
                        </a:lnTo>
                        <a:lnTo>
                          <a:pt x="87" y="72"/>
                        </a:lnTo>
                        <a:lnTo>
                          <a:pt x="75" y="77"/>
                        </a:lnTo>
                        <a:lnTo>
                          <a:pt x="61" y="81"/>
                        </a:lnTo>
                        <a:lnTo>
                          <a:pt x="45" y="86"/>
                        </a:lnTo>
                        <a:lnTo>
                          <a:pt x="31" y="89"/>
                        </a:lnTo>
                        <a:lnTo>
                          <a:pt x="14" y="90"/>
                        </a:lnTo>
                        <a:lnTo>
                          <a:pt x="0" y="9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79" name="Freeform 51"/>
                  <p:cNvSpPr>
                    <a:spLocks/>
                  </p:cNvSpPr>
                  <p:nvPr/>
                </p:nvSpPr>
                <p:spPr bwMode="auto">
                  <a:xfrm>
                    <a:off x="1676" y="1903"/>
                    <a:ext cx="73" cy="24"/>
                  </a:xfrm>
                  <a:custGeom>
                    <a:avLst/>
                    <a:gdLst/>
                    <a:ahLst/>
                    <a:cxnLst>
                      <a:cxn ang="0">
                        <a:pos x="145" y="0"/>
                      </a:cxn>
                      <a:cxn ang="0">
                        <a:pos x="127" y="2"/>
                      </a:cxn>
                      <a:cxn ang="0">
                        <a:pos x="111" y="6"/>
                      </a:cxn>
                      <a:cxn ang="0">
                        <a:pos x="99" y="9"/>
                      </a:cxn>
                      <a:cxn ang="0">
                        <a:pos x="86" y="13"/>
                      </a:cxn>
                      <a:cxn ang="0">
                        <a:pos x="73" y="18"/>
                      </a:cxn>
                      <a:cxn ang="0">
                        <a:pos x="56" y="25"/>
                      </a:cxn>
                      <a:cxn ang="0">
                        <a:pos x="41" y="32"/>
                      </a:cxn>
                      <a:cxn ang="0">
                        <a:pos x="28" y="37"/>
                      </a:cxn>
                      <a:cxn ang="0">
                        <a:pos x="13" y="42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45" h="46">
                        <a:moveTo>
                          <a:pt x="145" y="0"/>
                        </a:moveTo>
                        <a:lnTo>
                          <a:pt x="127" y="2"/>
                        </a:lnTo>
                        <a:lnTo>
                          <a:pt x="111" y="6"/>
                        </a:lnTo>
                        <a:lnTo>
                          <a:pt x="99" y="9"/>
                        </a:lnTo>
                        <a:lnTo>
                          <a:pt x="86" y="13"/>
                        </a:lnTo>
                        <a:lnTo>
                          <a:pt x="73" y="18"/>
                        </a:lnTo>
                        <a:lnTo>
                          <a:pt x="56" y="25"/>
                        </a:lnTo>
                        <a:lnTo>
                          <a:pt x="41" y="32"/>
                        </a:lnTo>
                        <a:lnTo>
                          <a:pt x="28" y="37"/>
                        </a:lnTo>
                        <a:lnTo>
                          <a:pt x="13" y="42"/>
                        </a:lnTo>
                        <a:lnTo>
                          <a:pt x="0" y="46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80" name="Freeform 52"/>
                  <p:cNvSpPr>
                    <a:spLocks/>
                  </p:cNvSpPr>
                  <p:nvPr/>
                </p:nvSpPr>
                <p:spPr bwMode="auto">
                  <a:xfrm>
                    <a:off x="1585" y="1784"/>
                    <a:ext cx="235" cy="94"/>
                  </a:xfrm>
                  <a:custGeom>
                    <a:avLst/>
                    <a:gdLst/>
                    <a:ahLst/>
                    <a:cxnLst>
                      <a:cxn ang="0">
                        <a:pos x="475" y="196"/>
                      </a:cxn>
                      <a:cxn ang="0">
                        <a:pos x="455" y="186"/>
                      </a:cxn>
                      <a:cxn ang="0">
                        <a:pos x="432" y="172"/>
                      </a:cxn>
                      <a:cxn ang="0">
                        <a:pos x="414" y="160"/>
                      </a:cxn>
                      <a:cxn ang="0">
                        <a:pos x="396" y="147"/>
                      </a:cxn>
                      <a:cxn ang="0">
                        <a:pos x="378" y="134"/>
                      </a:cxn>
                      <a:cxn ang="0">
                        <a:pos x="362" y="120"/>
                      </a:cxn>
                      <a:cxn ang="0">
                        <a:pos x="350" y="108"/>
                      </a:cxn>
                      <a:cxn ang="0">
                        <a:pos x="339" y="95"/>
                      </a:cxn>
                      <a:cxn ang="0">
                        <a:pos x="324" y="84"/>
                      </a:cxn>
                      <a:cxn ang="0">
                        <a:pos x="307" y="71"/>
                      </a:cxn>
                      <a:cxn ang="0">
                        <a:pos x="292" y="61"/>
                      </a:cxn>
                      <a:cxn ang="0">
                        <a:pos x="276" y="51"/>
                      </a:cxn>
                      <a:cxn ang="0">
                        <a:pos x="262" y="43"/>
                      </a:cxn>
                      <a:cxn ang="0">
                        <a:pos x="244" y="35"/>
                      </a:cxn>
                      <a:cxn ang="0">
                        <a:pos x="228" y="29"/>
                      </a:cxn>
                      <a:cxn ang="0">
                        <a:pos x="213" y="24"/>
                      </a:cxn>
                      <a:cxn ang="0">
                        <a:pos x="197" y="18"/>
                      </a:cxn>
                      <a:cxn ang="0">
                        <a:pos x="177" y="12"/>
                      </a:cxn>
                      <a:cxn ang="0">
                        <a:pos x="160" y="8"/>
                      </a:cxn>
                      <a:cxn ang="0">
                        <a:pos x="141" y="5"/>
                      </a:cxn>
                      <a:cxn ang="0">
                        <a:pos x="121" y="1"/>
                      </a:cxn>
                      <a:cxn ang="0">
                        <a:pos x="100" y="0"/>
                      </a:cxn>
                      <a:cxn ang="0">
                        <a:pos x="85" y="0"/>
                      </a:cxn>
                      <a:cxn ang="0">
                        <a:pos x="68" y="0"/>
                      </a:cxn>
                      <a:cxn ang="0">
                        <a:pos x="53" y="1"/>
                      </a:cxn>
                      <a:cxn ang="0">
                        <a:pos x="34" y="2"/>
                      </a:cxn>
                      <a:cxn ang="0">
                        <a:pos x="17" y="3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475" h="196">
                        <a:moveTo>
                          <a:pt x="475" y="196"/>
                        </a:moveTo>
                        <a:lnTo>
                          <a:pt x="455" y="186"/>
                        </a:lnTo>
                        <a:lnTo>
                          <a:pt x="432" y="172"/>
                        </a:lnTo>
                        <a:lnTo>
                          <a:pt x="414" y="160"/>
                        </a:lnTo>
                        <a:lnTo>
                          <a:pt x="396" y="147"/>
                        </a:lnTo>
                        <a:lnTo>
                          <a:pt x="378" y="134"/>
                        </a:lnTo>
                        <a:lnTo>
                          <a:pt x="362" y="120"/>
                        </a:lnTo>
                        <a:lnTo>
                          <a:pt x="350" y="108"/>
                        </a:lnTo>
                        <a:lnTo>
                          <a:pt x="339" y="95"/>
                        </a:lnTo>
                        <a:lnTo>
                          <a:pt x="324" y="84"/>
                        </a:lnTo>
                        <a:lnTo>
                          <a:pt x="307" y="71"/>
                        </a:lnTo>
                        <a:lnTo>
                          <a:pt x="292" y="61"/>
                        </a:lnTo>
                        <a:lnTo>
                          <a:pt x="276" y="51"/>
                        </a:lnTo>
                        <a:lnTo>
                          <a:pt x="262" y="43"/>
                        </a:lnTo>
                        <a:lnTo>
                          <a:pt x="244" y="35"/>
                        </a:lnTo>
                        <a:lnTo>
                          <a:pt x="228" y="29"/>
                        </a:lnTo>
                        <a:lnTo>
                          <a:pt x="213" y="24"/>
                        </a:lnTo>
                        <a:lnTo>
                          <a:pt x="197" y="18"/>
                        </a:lnTo>
                        <a:lnTo>
                          <a:pt x="177" y="12"/>
                        </a:lnTo>
                        <a:lnTo>
                          <a:pt x="160" y="8"/>
                        </a:lnTo>
                        <a:lnTo>
                          <a:pt x="141" y="5"/>
                        </a:lnTo>
                        <a:lnTo>
                          <a:pt x="121" y="1"/>
                        </a:lnTo>
                        <a:lnTo>
                          <a:pt x="100" y="0"/>
                        </a:lnTo>
                        <a:lnTo>
                          <a:pt x="85" y="0"/>
                        </a:lnTo>
                        <a:lnTo>
                          <a:pt x="68" y="0"/>
                        </a:lnTo>
                        <a:lnTo>
                          <a:pt x="53" y="1"/>
                        </a:lnTo>
                        <a:lnTo>
                          <a:pt x="34" y="2"/>
                        </a:lnTo>
                        <a:lnTo>
                          <a:pt x="17" y="3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81" name="Freeform 53"/>
                  <p:cNvSpPr>
                    <a:spLocks/>
                  </p:cNvSpPr>
                  <p:nvPr/>
                </p:nvSpPr>
                <p:spPr bwMode="auto">
                  <a:xfrm>
                    <a:off x="1666" y="1776"/>
                    <a:ext cx="227" cy="123"/>
                  </a:xfrm>
                  <a:custGeom>
                    <a:avLst/>
                    <a:gdLst/>
                    <a:ahLst/>
                    <a:cxnLst>
                      <a:cxn ang="0">
                        <a:pos x="453" y="264"/>
                      </a:cxn>
                      <a:cxn ang="0">
                        <a:pos x="422" y="254"/>
                      </a:cxn>
                      <a:cxn ang="0">
                        <a:pos x="388" y="236"/>
                      </a:cxn>
                      <a:cxn ang="0">
                        <a:pos x="361" y="223"/>
                      </a:cxn>
                      <a:cxn ang="0">
                        <a:pos x="334" y="207"/>
                      </a:cxn>
                      <a:cxn ang="0">
                        <a:pos x="305" y="190"/>
                      </a:cxn>
                      <a:cxn ang="0">
                        <a:pos x="276" y="170"/>
                      </a:cxn>
                      <a:cxn ang="0">
                        <a:pos x="250" y="153"/>
                      </a:cxn>
                      <a:cxn ang="0">
                        <a:pos x="224" y="135"/>
                      </a:cxn>
                      <a:cxn ang="0">
                        <a:pos x="197" y="112"/>
                      </a:cxn>
                      <a:cxn ang="0">
                        <a:pos x="170" y="83"/>
                      </a:cxn>
                      <a:cxn ang="0">
                        <a:pos x="152" y="70"/>
                      </a:cxn>
                      <a:cxn ang="0">
                        <a:pos x="138" y="57"/>
                      </a:cxn>
                      <a:cxn ang="0">
                        <a:pos x="122" y="46"/>
                      </a:cxn>
                      <a:cxn ang="0">
                        <a:pos x="105" y="36"/>
                      </a:cxn>
                      <a:cxn ang="0">
                        <a:pos x="88" y="28"/>
                      </a:cxn>
                      <a:cxn ang="0">
                        <a:pos x="70" y="20"/>
                      </a:cxn>
                      <a:cxn ang="0">
                        <a:pos x="54" y="14"/>
                      </a:cxn>
                      <a:cxn ang="0">
                        <a:pos x="34" y="8"/>
                      </a:cxn>
                      <a:cxn ang="0">
                        <a:pos x="19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64">
                        <a:moveTo>
                          <a:pt x="453" y="264"/>
                        </a:moveTo>
                        <a:lnTo>
                          <a:pt x="422" y="254"/>
                        </a:lnTo>
                        <a:lnTo>
                          <a:pt x="388" y="236"/>
                        </a:lnTo>
                        <a:lnTo>
                          <a:pt x="361" y="223"/>
                        </a:lnTo>
                        <a:lnTo>
                          <a:pt x="334" y="207"/>
                        </a:lnTo>
                        <a:lnTo>
                          <a:pt x="305" y="190"/>
                        </a:lnTo>
                        <a:lnTo>
                          <a:pt x="276" y="170"/>
                        </a:lnTo>
                        <a:lnTo>
                          <a:pt x="250" y="153"/>
                        </a:lnTo>
                        <a:lnTo>
                          <a:pt x="224" y="135"/>
                        </a:lnTo>
                        <a:lnTo>
                          <a:pt x="197" y="112"/>
                        </a:lnTo>
                        <a:lnTo>
                          <a:pt x="170" y="83"/>
                        </a:lnTo>
                        <a:lnTo>
                          <a:pt x="152" y="70"/>
                        </a:lnTo>
                        <a:lnTo>
                          <a:pt x="138" y="57"/>
                        </a:lnTo>
                        <a:lnTo>
                          <a:pt x="122" y="46"/>
                        </a:lnTo>
                        <a:lnTo>
                          <a:pt x="105" y="36"/>
                        </a:lnTo>
                        <a:lnTo>
                          <a:pt x="88" y="28"/>
                        </a:lnTo>
                        <a:lnTo>
                          <a:pt x="70" y="20"/>
                        </a:lnTo>
                        <a:lnTo>
                          <a:pt x="54" y="14"/>
                        </a:lnTo>
                        <a:lnTo>
                          <a:pt x="34" y="8"/>
                        </a:lnTo>
                        <a:lnTo>
                          <a:pt x="19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563" name="Group 54"/>
              <p:cNvGrpSpPr>
                <a:grpSpLocks/>
              </p:cNvGrpSpPr>
              <p:nvPr/>
            </p:nvGrpSpPr>
            <p:grpSpPr bwMode="auto">
              <a:xfrm>
                <a:off x="1759" y="1754"/>
                <a:ext cx="201" cy="104"/>
                <a:chOff x="1759" y="1754"/>
                <a:chExt cx="201" cy="104"/>
              </a:xfrm>
            </p:grpSpPr>
            <p:sp>
              <p:nvSpPr>
                <p:cNvPr id="406583" name="Freeform 55"/>
                <p:cNvSpPr>
                  <a:spLocks/>
                </p:cNvSpPr>
                <p:nvPr/>
              </p:nvSpPr>
              <p:spPr bwMode="auto">
                <a:xfrm>
                  <a:off x="1724" y="1822"/>
                  <a:ext cx="201" cy="97"/>
                </a:xfrm>
                <a:custGeom>
                  <a:avLst/>
                  <a:gdLst/>
                  <a:ahLst/>
                  <a:cxnLst>
                    <a:cxn ang="0">
                      <a:pos x="387" y="167"/>
                    </a:cxn>
                    <a:cxn ang="0">
                      <a:pos x="361" y="159"/>
                    </a:cxn>
                    <a:cxn ang="0">
                      <a:pos x="329" y="145"/>
                    </a:cxn>
                    <a:cxn ang="0">
                      <a:pos x="302" y="129"/>
                    </a:cxn>
                    <a:cxn ang="0">
                      <a:pos x="272" y="115"/>
                    </a:cxn>
                    <a:cxn ang="0">
                      <a:pos x="246" y="101"/>
                    </a:cxn>
                    <a:cxn ang="0">
                      <a:pos x="223" y="86"/>
                    </a:cxn>
                    <a:cxn ang="0">
                      <a:pos x="193" y="68"/>
                    </a:cxn>
                    <a:cxn ang="0">
                      <a:pos x="166" y="51"/>
                    </a:cxn>
                    <a:cxn ang="0">
                      <a:pos x="140" y="32"/>
                    </a:cxn>
                    <a:cxn ang="0">
                      <a:pos x="115" y="13"/>
                    </a:cxn>
                    <a:cxn ang="0">
                      <a:pos x="103" y="3"/>
                    </a:cxn>
                    <a:cxn ang="0">
                      <a:pos x="94" y="0"/>
                    </a:cxn>
                    <a:cxn ang="0">
                      <a:pos x="86" y="8"/>
                    </a:cxn>
                    <a:cxn ang="0">
                      <a:pos x="88" y="20"/>
                    </a:cxn>
                    <a:cxn ang="0">
                      <a:pos x="93" y="31"/>
                    </a:cxn>
                    <a:cxn ang="0">
                      <a:pos x="100" y="44"/>
                    </a:cxn>
                    <a:cxn ang="0">
                      <a:pos x="99" y="53"/>
                    </a:cxn>
                    <a:cxn ang="0">
                      <a:pos x="89" y="53"/>
                    </a:cxn>
                    <a:cxn ang="0">
                      <a:pos x="72" y="48"/>
                    </a:cxn>
                    <a:cxn ang="0">
                      <a:pos x="51" y="42"/>
                    </a:cxn>
                    <a:cxn ang="0">
                      <a:pos x="31" y="39"/>
                    </a:cxn>
                    <a:cxn ang="0">
                      <a:pos x="19" y="43"/>
                    </a:cxn>
                    <a:cxn ang="0">
                      <a:pos x="12" y="55"/>
                    </a:cxn>
                    <a:cxn ang="0">
                      <a:pos x="13" y="69"/>
                    </a:cxn>
                    <a:cxn ang="0">
                      <a:pos x="26" y="82"/>
                    </a:cxn>
                    <a:cxn ang="0">
                      <a:pos x="50" y="90"/>
                    </a:cxn>
                    <a:cxn ang="0">
                      <a:pos x="70" y="95"/>
                    </a:cxn>
                    <a:cxn ang="0">
                      <a:pos x="83" y="101"/>
                    </a:cxn>
                    <a:cxn ang="0">
                      <a:pos x="82" y="112"/>
                    </a:cxn>
                    <a:cxn ang="0">
                      <a:pos x="61" y="121"/>
                    </a:cxn>
                    <a:cxn ang="0">
                      <a:pos x="39" y="130"/>
                    </a:cxn>
                    <a:cxn ang="0">
                      <a:pos x="21" y="136"/>
                    </a:cxn>
                    <a:cxn ang="0">
                      <a:pos x="9" y="145"/>
                    </a:cxn>
                    <a:cxn ang="0">
                      <a:pos x="0" y="158"/>
                    </a:cxn>
                    <a:cxn ang="0">
                      <a:pos x="5" y="166"/>
                    </a:cxn>
                    <a:cxn ang="0">
                      <a:pos x="18" y="169"/>
                    </a:cxn>
                    <a:cxn ang="0">
                      <a:pos x="37" y="167"/>
                    </a:cxn>
                    <a:cxn ang="0">
                      <a:pos x="57" y="165"/>
                    </a:cxn>
                    <a:cxn ang="0">
                      <a:pos x="72" y="170"/>
                    </a:cxn>
                    <a:cxn ang="0">
                      <a:pos x="72" y="184"/>
                    </a:cxn>
                    <a:cxn ang="0">
                      <a:pos x="68" y="197"/>
                    </a:cxn>
                    <a:cxn ang="0">
                      <a:pos x="68" y="206"/>
                    </a:cxn>
                    <a:cxn ang="0">
                      <a:pos x="79" y="207"/>
                    </a:cxn>
                    <a:cxn ang="0">
                      <a:pos x="101" y="200"/>
                    </a:cxn>
                    <a:cxn ang="0">
                      <a:pos x="125" y="189"/>
                    </a:cxn>
                    <a:cxn ang="0">
                      <a:pos x="146" y="180"/>
                    </a:cxn>
                    <a:cxn ang="0">
                      <a:pos x="166" y="174"/>
                    </a:cxn>
                    <a:cxn ang="0">
                      <a:pos x="188" y="171"/>
                    </a:cxn>
                    <a:cxn ang="0">
                      <a:pos x="209" y="172"/>
                    </a:cxn>
                    <a:cxn ang="0">
                      <a:pos x="230" y="174"/>
                    </a:cxn>
                    <a:cxn ang="0">
                      <a:pos x="259" y="178"/>
                    </a:cxn>
                    <a:cxn ang="0">
                      <a:pos x="290" y="184"/>
                    </a:cxn>
                    <a:cxn ang="0">
                      <a:pos x="321" y="189"/>
                    </a:cxn>
                    <a:cxn ang="0">
                      <a:pos x="343" y="195"/>
                    </a:cxn>
                    <a:cxn ang="0">
                      <a:pos x="365" y="200"/>
                    </a:cxn>
                    <a:cxn ang="0">
                      <a:pos x="383" y="200"/>
                    </a:cxn>
                    <a:cxn ang="0">
                      <a:pos x="396" y="193"/>
                    </a:cxn>
                    <a:cxn ang="0">
                      <a:pos x="403" y="181"/>
                    </a:cxn>
                    <a:cxn ang="0">
                      <a:pos x="395" y="171"/>
                    </a:cxn>
                  </a:cxnLst>
                  <a:rect l="0" t="0" r="r" b="b"/>
                  <a:pathLst>
                    <a:path w="403" h="208">
                      <a:moveTo>
                        <a:pt x="395" y="171"/>
                      </a:moveTo>
                      <a:lnTo>
                        <a:pt x="387" y="167"/>
                      </a:lnTo>
                      <a:lnTo>
                        <a:pt x="373" y="163"/>
                      </a:lnTo>
                      <a:lnTo>
                        <a:pt x="361" y="159"/>
                      </a:lnTo>
                      <a:lnTo>
                        <a:pt x="343" y="152"/>
                      </a:lnTo>
                      <a:lnTo>
                        <a:pt x="329" y="145"/>
                      </a:lnTo>
                      <a:lnTo>
                        <a:pt x="317" y="137"/>
                      </a:lnTo>
                      <a:lnTo>
                        <a:pt x="302" y="129"/>
                      </a:lnTo>
                      <a:lnTo>
                        <a:pt x="288" y="122"/>
                      </a:lnTo>
                      <a:lnTo>
                        <a:pt x="272" y="115"/>
                      </a:lnTo>
                      <a:lnTo>
                        <a:pt x="259" y="108"/>
                      </a:lnTo>
                      <a:lnTo>
                        <a:pt x="246" y="101"/>
                      </a:lnTo>
                      <a:lnTo>
                        <a:pt x="234" y="93"/>
                      </a:lnTo>
                      <a:lnTo>
                        <a:pt x="223" y="86"/>
                      </a:lnTo>
                      <a:lnTo>
                        <a:pt x="209" y="77"/>
                      </a:lnTo>
                      <a:lnTo>
                        <a:pt x="193" y="68"/>
                      </a:lnTo>
                      <a:lnTo>
                        <a:pt x="177" y="58"/>
                      </a:lnTo>
                      <a:lnTo>
                        <a:pt x="166" y="51"/>
                      </a:lnTo>
                      <a:lnTo>
                        <a:pt x="152" y="42"/>
                      </a:lnTo>
                      <a:lnTo>
                        <a:pt x="140" y="32"/>
                      </a:lnTo>
                      <a:lnTo>
                        <a:pt x="127" y="22"/>
                      </a:lnTo>
                      <a:lnTo>
                        <a:pt x="115" y="13"/>
                      </a:lnTo>
                      <a:lnTo>
                        <a:pt x="109" y="7"/>
                      </a:lnTo>
                      <a:lnTo>
                        <a:pt x="103" y="3"/>
                      </a:lnTo>
                      <a:lnTo>
                        <a:pt x="100" y="1"/>
                      </a:lnTo>
                      <a:lnTo>
                        <a:pt x="94" y="0"/>
                      </a:lnTo>
                      <a:lnTo>
                        <a:pt x="89" y="3"/>
                      </a:lnTo>
                      <a:lnTo>
                        <a:pt x="86" y="8"/>
                      </a:lnTo>
                      <a:lnTo>
                        <a:pt x="86" y="14"/>
                      </a:lnTo>
                      <a:lnTo>
                        <a:pt x="88" y="20"/>
                      </a:lnTo>
                      <a:lnTo>
                        <a:pt x="90" y="26"/>
                      </a:lnTo>
                      <a:lnTo>
                        <a:pt x="93" y="31"/>
                      </a:lnTo>
                      <a:lnTo>
                        <a:pt x="98" y="38"/>
                      </a:lnTo>
                      <a:lnTo>
                        <a:pt x="100" y="44"/>
                      </a:lnTo>
                      <a:lnTo>
                        <a:pt x="101" y="50"/>
                      </a:lnTo>
                      <a:lnTo>
                        <a:pt x="99" y="53"/>
                      </a:lnTo>
                      <a:lnTo>
                        <a:pt x="94" y="55"/>
                      </a:lnTo>
                      <a:lnTo>
                        <a:pt x="89" y="53"/>
                      </a:lnTo>
                      <a:lnTo>
                        <a:pt x="80" y="51"/>
                      </a:lnTo>
                      <a:lnTo>
                        <a:pt x="72" y="48"/>
                      </a:lnTo>
                      <a:lnTo>
                        <a:pt x="63" y="45"/>
                      </a:lnTo>
                      <a:lnTo>
                        <a:pt x="51" y="42"/>
                      </a:lnTo>
                      <a:lnTo>
                        <a:pt x="40" y="40"/>
                      </a:lnTo>
                      <a:lnTo>
                        <a:pt x="31" y="39"/>
                      </a:lnTo>
                      <a:lnTo>
                        <a:pt x="23" y="40"/>
                      </a:lnTo>
                      <a:lnTo>
                        <a:pt x="19" y="43"/>
                      </a:lnTo>
                      <a:lnTo>
                        <a:pt x="15" y="49"/>
                      </a:lnTo>
                      <a:lnTo>
                        <a:pt x="12" y="55"/>
                      </a:lnTo>
                      <a:lnTo>
                        <a:pt x="11" y="63"/>
                      </a:lnTo>
                      <a:lnTo>
                        <a:pt x="13" y="69"/>
                      </a:lnTo>
                      <a:lnTo>
                        <a:pt x="17" y="75"/>
                      </a:lnTo>
                      <a:lnTo>
                        <a:pt x="26" y="82"/>
                      </a:lnTo>
                      <a:lnTo>
                        <a:pt x="38" y="87"/>
                      </a:lnTo>
                      <a:lnTo>
                        <a:pt x="50" y="90"/>
                      </a:lnTo>
                      <a:lnTo>
                        <a:pt x="60" y="92"/>
                      </a:lnTo>
                      <a:lnTo>
                        <a:pt x="70" y="95"/>
                      </a:lnTo>
                      <a:lnTo>
                        <a:pt x="79" y="99"/>
                      </a:lnTo>
                      <a:lnTo>
                        <a:pt x="83" y="101"/>
                      </a:lnTo>
                      <a:lnTo>
                        <a:pt x="84" y="108"/>
                      </a:lnTo>
                      <a:lnTo>
                        <a:pt x="82" y="112"/>
                      </a:lnTo>
                      <a:lnTo>
                        <a:pt x="74" y="117"/>
                      </a:lnTo>
                      <a:lnTo>
                        <a:pt x="61" y="121"/>
                      </a:lnTo>
                      <a:lnTo>
                        <a:pt x="50" y="125"/>
                      </a:lnTo>
                      <a:lnTo>
                        <a:pt x="39" y="130"/>
                      </a:lnTo>
                      <a:lnTo>
                        <a:pt x="31" y="132"/>
                      </a:lnTo>
                      <a:lnTo>
                        <a:pt x="21" y="136"/>
                      </a:lnTo>
                      <a:lnTo>
                        <a:pt x="13" y="141"/>
                      </a:lnTo>
                      <a:lnTo>
                        <a:pt x="9" y="145"/>
                      </a:lnTo>
                      <a:lnTo>
                        <a:pt x="5" y="151"/>
                      </a:lnTo>
                      <a:lnTo>
                        <a:pt x="0" y="158"/>
                      </a:lnTo>
                      <a:lnTo>
                        <a:pt x="1" y="163"/>
                      </a:lnTo>
                      <a:lnTo>
                        <a:pt x="5" y="166"/>
                      </a:lnTo>
                      <a:lnTo>
                        <a:pt x="11" y="169"/>
                      </a:lnTo>
                      <a:lnTo>
                        <a:pt x="18" y="169"/>
                      </a:lnTo>
                      <a:lnTo>
                        <a:pt x="26" y="169"/>
                      </a:lnTo>
                      <a:lnTo>
                        <a:pt x="37" y="167"/>
                      </a:lnTo>
                      <a:lnTo>
                        <a:pt x="48" y="166"/>
                      </a:lnTo>
                      <a:lnTo>
                        <a:pt x="57" y="165"/>
                      </a:lnTo>
                      <a:lnTo>
                        <a:pt x="68" y="165"/>
                      </a:lnTo>
                      <a:lnTo>
                        <a:pt x="72" y="170"/>
                      </a:lnTo>
                      <a:lnTo>
                        <a:pt x="74" y="176"/>
                      </a:lnTo>
                      <a:lnTo>
                        <a:pt x="72" y="184"/>
                      </a:lnTo>
                      <a:lnTo>
                        <a:pt x="70" y="191"/>
                      </a:lnTo>
                      <a:lnTo>
                        <a:pt x="68" y="197"/>
                      </a:lnTo>
                      <a:lnTo>
                        <a:pt x="65" y="202"/>
                      </a:lnTo>
                      <a:lnTo>
                        <a:pt x="68" y="206"/>
                      </a:lnTo>
                      <a:lnTo>
                        <a:pt x="72" y="208"/>
                      </a:lnTo>
                      <a:lnTo>
                        <a:pt x="79" y="207"/>
                      </a:lnTo>
                      <a:lnTo>
                        <a:pt x="89" y="204"/>
                      </a:lnTo>
                      <a:lnTo>
                        <a:pt x="101" y="200"/>
                      </a:lnTo>
                      <a:lnTo>
                        <a:pt x="113" y="195"/>
                      </a:lnTo>
                      <a:lnTo>
                        <a:pt x="125" y="189"/>
                      </a:lnTo>
                      <a:lnTo>
                        <a:pt x="135" y="184"/>
                      </a:lnTo>
                      <a:lnTo>
                        <a:pt x="146" y="180"/>
                      </a:lnTo>
                      <a:lnTo>
                        <a:pt x="157" y="177"/>
                      </a:lnTo>
                      <a:lnTo>
                        <a:pt x="166" y="174"/>
                      </a:lnTo>
                      <a:lnTo>
                        <a:pt x="177" y="172"/>
                      </a:lnTo>
                      <a:lnTo>
                        <a:pt x="188" y="171"/>
                      </a:lnTo>
                      <a:lnTo>
                        <a:pt x="198" y="171"/>
                      </a:lnTo>
                      <a:lnTo>
                        <a:pt x="209" y="172"/>
                      </a:lnTo>
                      <a:lnTo>
                        <a:pt x="218" y="173"/>
                      </a:lnTo>
                      <a:lnTo>
                        <a:pt x="230" y="174"/>
                      </a:lnTo>
                      <a:lnTo>
                        <a:pt x="245" y="176"/>
                      </a:lnTo>
                      <a:lnTo>
                        <a:pt x="259" y="178"/>
                      </a:lnTo>
                      <a:lnTo>
                        <a:pt x="274" y="181"/>
                      </a:lnTo>
                      <a:lnTo>
                        <a:pt x="290" y="184"/>
                      </a:lnTo>
                      <a:lnTo>
                        <a:pt x="303" y="186"/>
                      </a:lnTo>
                      <a:lnTo>
                        <a:pt x="321" y="189"/>
                      </a:lnTo>
                      <a:lnTo>
                        <a:pt x="333" y="193"/>
                      </a:lnTo>
                      <a:lnTo>
                        <a:pt x="343" y="195"/>
                      </a:lnTo>
                      <a:lnTo>
                        <a:pt x="353" y="198"/>
                      </a:lnTo>
                      <a:lnTo>
                        <a:pt x="365" y="200"/>
                      </a:lnTo>
                      <a:lnTo>
                        <a:pt x="373" y="201"/>
                      </a:lnTo>
                      <a:lnTo>
                        <a:pt x="383" y="200"/>
                      </a:lnTo>
                      <a:lnTo>
                        <a:pt x="391" y="198"/>
                      </a:lnTo>
                      <a:lnTo>
                        <a:pt x="396" y="193"/>
                      </a:lnTo>
                      <a:lnTo>
                        <a:pt x="402" y="187"/>
                      </a:lnTo>
                      <a:lnTo>
                        <a:pt x="403" y="181"/>
                      </a:lnTo>
                      <a:lnTo>
                        <a:pt x="401" y="176"/>
                      </a:lnTo>
                      <a:lnTo>
                        <a:pt x="395" y="171"/>
                      </a:lnTo>
                      <a:close/>
                    </a:path>
                  </a:pathLst>
                </a:custGeom>
                <a:solidFill>
                  <a:srgbClr val="E00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406584" name="Freeform 56"/>
                <p:cNvSpPr>
                  <a:spLocks/>
                </p:cNvSpPr>
                <p:nvPr/>
              </p:nvSpPr>
              <p:spPr bwMode="auto">
                <a:xfrm>
                  <a:off x="1744" y="1880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220" y="48"/>
                    </a:cxn>
                    <a:cxn ang="0">
                      <a:pos x="215" y="43"/>
                    </a:cxn>
                    <a:cxn ang="0">
                      <a:pos x="209" y="39"/>
                    </a:cxn>
                    <a:cxn ang="0">
                      <a:pos x="199" y="34"/>
                    </a:cxn>
                    <a:cxn ang="0">
                      <a:pos x="190" y="29"/>
                    </a:cxn>
                    <a:cxn ang="0">
                      <a:pos x="178" y="25"/>
                    </a:cxn>
                    <a:cxn ang="0">
                      <a:pos x="166" y="22"/>
                    </a:cxn>
                    <a:cxn ang="0">
                      <a:pos x="153" y="19"/>
                    </a:cxn>
                    <a:cxn ang="0">
                      <a:pos x="138" y="17"/>
                    </a:cxn>
                    <a:cxn ang="0">
                      <a:pos x="123" y="18"/>
                    </a:cxn>
                    <a:cxn ang="0">
                      <a:pos x="109" y="18"/>
                    </a:cxn>
                    <a:cxn ang="0">
                      <a:pos x="95" y="17"/>
                    </a:cxn>
                    <a:cxn ang="0">
                      <a:pos x="83" y="15"/>
                    </a:cxn>
                    <a:cxn ang="0">
                      <a:pos x="75" y="13"/>
                    </a:cxn>
                    <a:cxn ang="0">
                      <a:pos x="64" y="9"/>
                    </a:cxn>
                    <a:cxn ang="0">
                      <a:pos x="56" y="4"/>
                    </a:cxn>
                    <a:cxn ang="0">
                      <a:pos x="46" y="0"/>
                    </a:cxn>
                    <a:cxn ang="0">
                      <a:pos x="34" y="1"/>
                    </a:cxn>
                    <a:cxn ang="0">
                      <a:pos x="27" y="4"/>
                    </a:cxn>
                    <a:cxn ang="0">
                      <a:pos x="18" y="9"/>
                    </a:cxn>
                    <a:cxn ang="0">
                      <a:pos x="9" y="16"/>
                    </a:cxn>
                    <a:cxn ang="0">
                      <a:pos x="2" y="22"/>
                    </a:cxn>
                    <a:cxn ang="0">
                      <a:pos x="0" y="27"/>
                    </a:cxn>
                    <a:cxn ang="0">
                      <a:pos x="1" y="31"/>
                    </a:cxn>
                    <a:cxn ang="0">
                      <a:pos x="10" y="33"/>
                    </a:cxn>
                    <a:cxn ang="0">
                      <a:pos x="19" y="32"/>
                    </a:cxn>
                    <a:cxn ang="0">
                      <a:pos x="29" y="30"/>
                    </a:cxn>
                    <a:cxn ang="0">
                      <a:pos x="36" y="31"/>
                    </a:cxn>
                    <a:cxn ang="0">
                      <a:pos x="38" y="33"/>
                    </a:cxn>
                    <a:cxn ang="0">
                      <a:pos x="39" y="39"/>
                    </a:cxn>
                    <a:cxn ang="0">
                      <a:pos x="38" y="45"/>
                    </a:cxn>
                    <a:cxn ang="0">
                      <a:pos x="36" y="50"/>
                    </a:cxn>
                    <a:cxn ang="0">
                      <a:pos x="36" y="55"/>
                    </a:cxn>
                    <a:cxn ang="0">
                      <a:pos x="39" y="58"/>
                    </a:cxn>
                    <a:cxn ang="0">
                      <a:pos x="44" y="57"/>
                    </a:cxn>
                    <a:cxn ang="0">
                      <a:pos x="52" y="52"/>
                    </a:cxn>
                    <a:cxn ang="0">
                      <a:pos x="59" y="49"/>
                    </a:cxn>
                    <a:cxn ang="0">
                      <a:pos x="69" y="46"/>
                    </a:cxn>
                    <a:cxn ang="0">
                      <a:pos x="80" y="44"/>
                    </a:cxn>
                    <a:cxn ang="0">
                      <a:pos x="90" y="41"/>
                    </a:cxn>
                    <a:cxn ang="0">
                      <a:pos x="102" y="39"/>
                    </a:cxn>
                    <a:cxn ang="0">
                      <a:pos x="115" y="37"/>
                    </a:cxn>
                    <a:cxn ang="0">
                      <a:pos x="126" y="37"/>
                    </a:cxn>
                    <a:cxn ang="0">
                      <a:pos x="139" y="38"/>
                    </a:cxn>
                    <a:cxn ang="0">
                      <a:pos x="153" y="39"/>
                    </a:cxn>
                    <a:cxn ang="0">
                      <a:pos x="167" y="42"/>
                    </a:cxn>
                    <a:cxn ang="0">
                      <a:pos x="179" y="44"/>
                    </a:cxn>
                    <a:cxn ang="0">
                      <a:pos x="192" y="46"/>
                    </a:cxn>
                    <a:cxn ang="0">
                      <a:pos x="206" y="50"/>
                    </a:cxn>
                    <a:cxn ang="0">
                      <a:pos x="216" y="51"/>
                    </a:cxn>
                    <a:cxn ang="0">
                      <a:pos x="220" y="48"/>
                    </a:cxn>
                  </a:cxnLst>
                  <a:rect l="0" t="0" r="r" b="b"/>
                  <a:pathLst>
                    <a:path w="220" h="58">
                      <a:moveTo>
                        <a:pt x="220" y="48"/>
                      </a:moveTo>
                      <a:lnTo>
                        <a:pt x="215" y="43"/>
                      </a:lnTo>
                      <a:lnTo>
                        <a:pt x="209" y="39"/>
                      </a:lnTo>
                      <a:lnTo>
                        <a:pt x="199" y="34"/>
                      </a:lnTo>
                      <a:lnTo>
                        <a:pt x="190" y="29"/>
                      </a:lnTo>
                      <a:lnTo>
                        <a:pt x="178" y="25"/>
                      </a:lnTo>
                      <a:lnTo>
                        <a:pt x="166" y="22"/>
                      </a:lnTo>
                      <a:lnTo>
                        <a:pt x="153" y="19"/>
                      </a:lnTo>
                      <a:lnTo>
                        <a:pt x="138" y="17"/>
                      </a:lnTo>
                      <a:lnTo>
                        <a:pt x="123" y="18"/>
                      </a:lnTo>
                      <a:lnTo>
                        <a:pt x="109" y="18"/>
                      </a:lnTo>
                      <a:lnTo>
                        <a:pt x="95" y="17"/>
                      </a:lnTo>
                      <a:lnTo>
                        <a:pt x="83" y="15"/>
                      </a:lnTo>
                      <a:lnTo>
                        <a:pt x="75" y="13"/>
                      </a:lnTo>
                      <a:lnTo>
                        <a:pt x="64" y="9"/>
                      </a:lnTo>
                      <a:lnTo>
                        <a:pt x="56" y="4"/>
                      </a:lnTo>
                      <a:lnTo>
                        <a:pt x="46" y="0"/>
                      </a:lnTo>
                      <a:lnTo>
                        <a:pt x="34" y="1"/>
                      </a:lnTo>
                      <a:lnTo>
                        <a:pt x="27" y="4"/>
                      </a:lnTo>
                      <a:lnTo>
                        <a:pt x="18" y="9"/>
                      </a:lnTo>
                      <a:lnTo>
                        <a:pt x="9" y="16"/>
                      </a:lnTo>
                      <a:lnTo>
                        <a:pt x="2" y="22"/>
                      </a:lnTo>
                      <a:lnTo>
                        <a:pt x="0" y="27"/>
                      </a:lnTo>
                      <a:lnTo>
                        <a:pt x="1" y="31"/>
                      </a:lnTo>
                      <a:lnTo>
                        <a:pt x="10" y="33"/>
                      </a:lnTo>
                      <a:lnTo>
                        <a:pt x="19" y="32"/>
                      </a:lnTo>
                      <a:lnTo>
                        <a:pt x="29" y="30"/>
                      </a:lnTo>
                      <a:lnTo>
                        <a:pt x="36" y="31"/>
                      </a:lnTo>
                      <a:lnTo>
                        <a:pt x="38" y="33"/>
                      </a:lnTo>
                      <a:lnTo>
                        <a:pt x="39" y="39"/>
                      </a:lnTo>
                      <a:lnTo>
                        <a:pt x="38" y="45"/>
                      </a:lnTo>
                      <a:lnTo>
                        <a:pt x="36" y="50"/>
                      </a:lnTo>
                      <a:lnTo>
                        <a:pt x="36" y="55"/>
                      </a:lnTo>
                      <a:lnTo>
                        <a:pt x="39" y="58"/>
                      </a:lnTo>
                      <a:lnTo>
                        <a:pt x="44" y="57"/>
                      </a:lnTo>
                      <a:lnTo>
                        <a:pt x="52" y="52"/>
                      </a:lnTo>
                      <a:lnTo>
                        <a:pt x="59" y="49"/>
                      </a:lnTo>
                      <a:lnTo>
                        <a:pt x="69" y="46"/>
                      </a:lnTo>
                      <a:lnTo>
                        <a:pt x="80" y="44"/>
                      </a:lnTo>
                      <a:lnTo>
                        <a:pt x="90" y="41"/>
                      </a:lnTo>
                      <a:lnTo>
                        <a:pt x="102" y="39"/>
                      </a:lnTo>
                      <a:lnTo>
                        <a:pt x="115" y="37"/>
                      </a:lnTo>
                      <a:lnTo>
                        <a:pt x="126" y="37"/>
                      </a:lnTo>
                      <a:lnTo>
                        <a:pt x="139" y="38"/>
                      </a:lnTo>
                      <a:lnTo>
                        <a:pt x="153" y="39"/>
                      </a:lnTo>
                      <a:lnTo>
                        <a:pt x="167" y="42"/>
                      </a:lnTo>
                      <a:lnTo>
                        <a:pt x="179" y="44"/>
                      </a:lnTo>
                      <a:lnTo>
                        <a:pt x="192" y="46"/>
                      </a:lnTo>
                      <a:lnTo>
                        <a:pt x="206" y="50"/>
                      </a:lnTo>
                      <a:lnTo>
                        <a:pt x="216" y="51"/>
                      </a:lnTo>
                      <a:lnTo>
                        <a:pt x="220" y="48"/>
                      </a:lnTo>
                      <a:close/>
                    </a:path>
                  </a:pathLst>
                </a:custGeom>
                <a:solidFill>
                  <a:srgbClr val="A00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</p:grpSp>
        </p:grpSp>
        <p:grpSp>
          <p:nvGrpSpPr>
            <p:cNvPr id="21536" name="Group 57"/>
            <p:cNvGrpSpPr>
              <a:grpSpLocks/>
            </p:cNvGrpSpPr>
            <p:nvPr/>
          </p:nvGrpSpPr>
          <p:grpSpPr bwMode="auto">
            <a:xfrm>
              <a:off x="240" y="1714"/>
              <a:ext cx="1151" cy="149"/>
              <a:chOff x="240" y="1714"/>
              <a:chExt cx="1151" cy="149"/>
            </a:xfrm>
          </p:grpSpPr>
          <p:sp>
            <p:nvSpPr>
              <p:cNvPr id="406586" name="Freeform 58"/>
              <p:cNvSpPr>
                <a:spLocks/>
              </p:cNvSpPr>
              <p:nvPr/>
            </p:nvSpPr>
            <p:spPr bwMode="auto">
              <a:xfrm>
                <a:off x="226" y="1743"/>
                <a:ext cx="1149" cy="160"/>
              </a:xfrm>
              <a:custGeom>
                <a:avLst/>
                <a:gdLst/>
                <a:ahLst/>
                <a:cxnLst>
                  <a:cxn ang="0">
                    <a:pos x="2285" y="41"/>
                  </a:cxn>
                  <a:cxn ang="0">
                    <a:pos x="2260" y="30"/>
                  </a:cxn>
                  <a:cxn ang="0">
                    <a:pos x="2225" y="21"/>
                  </a:cxn>
                  <a:cxn ang="0">
                    <a:pos x="2194" y="14"/>
                  </a:cxn>
                  <a:cxn ang="0">
                    <a:pos x="2162" y="8"/>
                  </a:cxn>
                  <a:cxn ang="0">
                    <a:pos x="2133" y="5"/>
                  </a:cxn>
                  <a:cxn ang="0">
                    <a:pos x="2099" y="2"/>
                  </a:cxn>
                  <a:cxn ang="0">
                    <a:pos x="2052" y="0"/>
                  </a:cxn>
                  <a:cxn ang="0">
                    <a:pos x="2003" y="1"/>
                  </a:cxn>
                  <a:cxn ang="0">
                    <a:pos x="1958" y="2"/>
                  </a:cxn>
                  <a:cxn ang="0">
                    <a:pos x="1910" y="4"/>
                  </a:cxn>
                  <a:cxn ang="0">
                    <a:pos x="1861" y="9"/>
                  </a:cxn>
                  <a:cxn ang="0">
                    <a:pos x="1802" y="19"/>
                  </a:cxn>
                  <a:cxn ang="0">
                    <a:pos x="1749" y="30"/>
                  </a:cxn>
                  <a:cxn ang="0">
                    <a:pos x="1693" y="40"/>
                  </a:cxn>
                  <a:cxn ang="0">
                    <a:pos x="1625" y="52"/>
                  </a:cxn>
                  <a:cxn ang="0">
                    <a:pos x="1543" y="64"/>
                  </a:cxn>
                  <a:cxn ang="0">
                    <a:pos x="1470" y="74"/>
                  </a:cxn>
                  <a:cxn ang="0">
                    <a:pos x="1396" y="82"/>
                  </a:cxn>
                  <a:cxn ang="0">
                    <a:pos x="1324" y="89"/>
                  </a:cxn>
                  <a:cxn ang="0">
                    <a:pos x="124" y="93"/>
                  </a:cxn>
                  <a:cxn ang="0">
                    <a:pos x="100" y="94"/>
                  </a:cxn>
                  <a:cxn ang="0">
                    <a:pos x="72" y="97"/>
                  </a:cxn>
                  <a:cxn ang="0">
                    <a:pos x="48" y="103"/>
                  </a:cxn>
                  <a:cxn ang="0">
                    <a:pos x="28" y="111"/>
                  </a:cxn>
                  <a:cxn ang="0">
                    <a:pos x="12" y="123"/>
                  </a:cxn>
                  <a:cxn ang="0">
                    <a:pos x="2" y="137"/>
                  </a:cxn>
                  <a:cxn ang="0">
                    <a:pos x="0" y="151"/>
                  </a:cxn>
                  <a:cxn ang="0">
                    <a:pos x="2" y="161"/>
                  </a:cxn>
                  <a:cxn ang="0">
                    <a:pos x="13" y="175"/>
                  </a:cxn>
                  <a:cxn ang="0">
                    <a:pos x="29" y="185"/>
                  </a:cxn>
                  <a:cxn ang="0">
                    <a:pos x="45" y="193"/>
                  </a:cxn>
                  <a:cxn ang="0">
                    <a:pos x="71" y="200"/>
                  </a:cxn>
                  <a:cxn ang="0">
                    <a:pos x="98" y="203"/>
                  </a:cxn>
                  <a:cxn ang="0">
                    <a:pos x="124" y="204"/>
                  </a:cxn>
                  <a:cxn ang="0">
                    <a:pos x="1324" y="208"/>
                  </a:cxn>
                  <a:cxn ang="0">
                    <a:pos x="1398" y="214"/>
                  </a:cxn>
                  <a:cxn ang="0">
                    <a:pos x="1480" y="223"/>
                  </a:cxn>
                  <a:cxn ang="0">
                    <a:pos x="1556" y="232"/>
                  </a:cxn>
                  <a:cxn ang="0">
                    <a:pos x="1641" y="245"/>
                  </a:cxn>
                  <a:cxn ang="0">
                    <a:pos x="1720" y="260"/>
                  </a:cxn>
                  <a:cxn ang="0">
                    <a:pos x="1787" y="274"/>
                  </a:cxn>
                  <a:cxn ang="0">
                    <a:pos x="1851" y="285"/>
                  </a:cxn>
                  <a:cxn ang="0">
                    <a:pos x="1918" y="293"/>
                  </a:cxn>
                  <a:cxn ang="0">
                    <a:pos x="1973" y="297"/>
                  </a:cxn>
                  <a:cxn ang="0">
                    <a:pos x="2022" y="298"/>
                  </a:cxn>
                  <a:cxn ang="0">
                    <a:pos x="2073" y="296"/>
                  </a:cxn>
                  <a:cxn ang="0">
                    <a:pos x="2119" y="293"/>
                  </a:cxn>
                  <a:cxn ang="0">
                    <a:pos x="2168" y="286"/>
                  </a:cxn>
                  <a:cxn ang="0">
                    <a:pos x="2215" y="278"/>
                  </a:cxn>
                  <a:cxn ang="0">
                    <a:pos x="2253" y="269"/>
                  </a:cxn>
                  <a:cxn ang="0">
                    <a:pos x="2283" y="257"/>
                  </a:cxn>
                  <a:cxn ang="0">
                    <a:pos x="2298" y="49"/>
                  </a:cxn>
                </a:cxnLst>
                <a:rect l="0" t="0" r="r" b="b"/>
                <a:pathLst>
                  <a:path w="2298" h="298">
                    <a:moveTo>
                      <a:pt x="2298" y="49"/>
                    </a:moveTo>
                    <a:lnTo>
                      <a:pt x="2285" y="41"/>
                    </a:lnTo>
                    <a:lnTo>
                      <a:pt x="2274" y="36"/>
                    </a:lnTo>
                    <a:lnTo>
                      <a:pt x="2260" y="30"/>
                    </a:lnTo>
                    <a:lnTo>
                      <a:pt x="2243" y="26"/>
                    </a:lnTo>
                    <a:lnTo>
                      <a:pt x="2225" y="21"/>
                    </a:lnTo>
                    <a:lnTo>
                      <a:pt x="2211" y="17"/>
                    </a:lnTo>
                    <a:lnTo>
                      <a:pt x="2194" y="14"/>
                    </a:lnTo>
                    <a:lnTo>
                      <a:pt x="2179" y="11"/>
                    </a:lnTo>
                    <a:lnTo>
                      <a:pt x="2162" y="8"/>
                    </a:lnTo>
                    <a:lnTo>
                      <a:pt x="2148" y="6"/>
                    </a:lnTo>
                    <a:lnTo>
                      <a:pt x="2133" y="5"/>
                    </a:lnTo>
                    <a:lnTo>
                      <a:pt x="2118" y="3"/>
                    </a:lnTo>
                    <a:lnTo>
                      <a:pt x="2099" y="2"/>
                    </a:lnTo>
                    <a:lnTo>
                      <a:pt x="2076" y="1"/>
                    </a:lnTo>
                    <a:lnTo>
                      <a:pt x="2052" y="0"/>
                    </a:lnTo>
                    <a:lnTo>
                      <a:pt x="2025" y="0"/>
                    </a:lnTo>
                    <a:lnTo>
                      <a:pt x="2003" y="1"/>
                    </a:lnTo>
                    <a:lnTo>
                      <a:pt x="1981" y="2"/>
                    </a:lnTo>
                    <a:lnTo>
                      <a:pt x="1958" y="2"/>
                    </a:lnTo>
                    <a:lnTo>
                      <a:pt x="1938" y="4"/>
                    </a:lnTo>
                    <a:lnTo>
                      <a:pt x="1910" y="4"/>
                    </a:lnTo>
                    <a:lnTo>
                      <a:pt x="1885" y="6"/>
                    </a:lnTo>
                    <a:lnTo>
                      <a:pt x="1861" y="9"/>
                    </a:lnTo>
                    <a:lnTo>
                      <a:pt x="1833" y="14"/>
                    </a:lnTo>
                    <a:lnTo>
                      <a:pt x="1802" y="19"/>
                    </a:lnTo>
                    <a:lnTo>
                      <a:pt x="1772" y="26"/>
                    </a:lnTo>
                    <a:lnTo>
                      <a:pt x="1749" y="30"/>
                    </a:lnTo>
                    <a:lnTo>
                      <a:pt x="1722" y="35"/>
                    </a:lnTo>
                    <a:lnTo>
                      <a:pt x="1693" y="40"/>
                    </a:lnTo>
                    <a:lnTo>
                      <a:pt x="1661" y="45"/>
                    </a:lnTo>
                    <a:lnTo>
                      <a:pt x="1625" y="52"/>
                    </a:lnTo>
                    <a:lnTo>
                      <a:pt x="1580" y="59"/>
                    </a:lnTo>
                    <a:lnTo>
                      <a:pt x="1543" y="64"/>
                    </a:lnTo>
                    <a:lnTo>
                      <a:pt x="1507" y="68"/>
                    </a:lnTo>
                    <a:lnTo>
                      <a:pt x="1470" y="74"/>
                    </a:lnTo>
                    <a:lnTo>
                      <a:pt x="1433" y="78"/>
                    </a:lnTo>
                    <a:lnTo>
                      <a:pt x="1396" y="82"/>
                    </a:lnTo>
                    <a:lnTo>
                      <a:pt x="1360" y="87"/>
                    </a:lnTo>
                    <a:lnTo>
                      <a:pt x="1324" y="89"/>
                    </a:lnTo>
                    <a:lnTo>
                      <a:pt x="1288" y="90"/>
                    </a:lnTo>
                    <a:lnTo>
                      <a:pt x="124" y="93"/>
                    </a:lnTo>
                    <a:lnTo>
                      <a:pt x="115" y="93"/>
                    </a:lnTo>
                    <a:lnTo>
                      <a:pt x="100" y="94"/>
                    </a:lnTo>
                    <a:lnTo>
                      <a:pt x="85" y="95"/>
                    </a:lnTo>
                    <a:lnTo>
                      <a:pt x="72" y="97"/>
                    </a:lnTo>
                    <a:lnTo>
                      <a:pt x="58" y="100"/>
                    </a:lnTo>
                    <a:lnTo>
                      <a:pt x="48" y="103"/>
                    </a:lnTo>
                    <a:lnTo>
                      <a:pt x="39" y="107"/>
                    </a:lnTo>
                    <a:lnTo>
                      <a:pt x="28" y="111"/>
                    </a:lnTo>
                    <a:lnTo>
                      <a:pt x="19" y="118"/>
                    </a:lnTo>
                    <a:lnTo>
                      <a:pt x="12" y="123"/>
                    </a:lnTo>
                    <a:lnTo>
                      <a:pt x="7" y="130"/>
                    </a:lnTo>
                    <a:lnTo>
                      <a:pt x="2" y="137"/>
                    </a:lnTo>
                    <a:lnTo>
                      <a:pt x="0" y="144"/>
                    </a:lnTo>
                    <a:lnTo>
                      <a:pt x="0" y="151"/>
                    </a:lnTo>
                    <a:lnTo>
                      <a:pt x="0" y="156"/>
                    </a:lnTo>
                    <a:lnTo>
                      <a:pt x="2" y="161"/>
                    </a:lnTo>
                    <a:lnTo>
                      <a:pt x="7" y="168"/>
                    </a:lnTo>
                    <a:lnTo>
                      <a:pt x="13" y="175"/>
                    </a:lnTo>
                    <a:lnTo>
                      <a:pt x="20" y="180"/>
                    </a:lnTo>
                    <a:lnTo>
                      <a:pt x="29" y="185"/>
                    </a:lnTo>
                    <a:lnTo>
                      <a:pt x="35" y="189"/>
                    </a:lnTo>
                    <a:lnTo>
                      <a:pt x="45" y="193"/>
                    </a:lnTo>
                    <a:lnTo>
                      <a:pt x="58" y="197"/>
                    </a:lnTo>
                    <a:lnTo>
                      <a:pt x="71" y="200"/>
                    </a:lnTo>
                    <a:lnTo>
                      <a:pt x="83" y="202"/>
                    </a:lnTo>
                    <a:lnTo>
                      <a:pt x="98" y="203"/>
                    </a:lnTo>
                    <a:lnTo>
                      <a:pt x="112" y="204"/>
                    </a:lnTo>
                    <a:lnTo>
                      <a:pt x="124" y="204"/>
                    </a:lnTo>
                    <a:lnTo>
                      <a:pt x="1287" y="206"/>
                    </a:lnTo>
                    <a:lnTo>
                      <a:pt x="1324" y="208"/>
                    </a:lnTo>
                    <a:lnTo>
                      <a:pt x="1359" y="211"/>
                    </a:lnTo>
                    <a:lnTo>
                      <a:pt x="1398" y="214"/>
                    </a:lnTo>
                    <a:lnTo>
                      <a:pt x="1436" y="218"/>
                    </a:lnTo>
                    <a:lnTo>
                      <a:pt x="1480" y="223"/>
                    </a:lnTo>
                    <a:lnTo>
                      <a:pt x="1515" y="227"/>
                    </a:lnTo>
                    <a:lnTo>
                      <a:pt x="1556" y="232"/>
                    </a:lnTo>
                    <a:lnTo>
                      <a:pt x="1599" y="238"/>
                    </a:lnTo>
                    <a:lnTo>
                      <a:pt x="1641" y="245"/>
                    </a:lnTo>
                    <a:lnTo>
                      <a:pt x="1681" y="253"/>
                    </a:lnTo>
                    <a:lnTo>
                      <a:pt x="1720" y="260"/>
                    </a:lnTo>
                    <a:lnTo>
                      <a:pt x="1756" y="267"/>
                    </a:lnTo>
                    <a:lnTo>
                      <a:pt x="1787" y="274"/>
                    </a:lnTo>
                    <a:lnTo>
                      <a:pt x="1822" y="280"/>
                    </a:lnTo>
                    <a:lnTo>
                      <a:pt x="1851" y="285"/>
                    </a:lnTo>
                    <a:lnTo>
                      <a:pt x="1884" y="290"/>
                    </a:lnTo>
                    <a:lnTo>
                      <a:pt x="1918" y="293"/>
                    </a:lnTo>
                    <a:lnTo>
                      <a:pt x="1948" y="295"/>
                    </a:lnTo>
                    <a:lnTo>
                      <a:pt x="1973" y="297"/>
                    </a:lnTo>
                    <a:lnTo>
                      <a:pt x="1995" y="297"/>
                    </a:lnTo>
                    <a:lnTo>
                      <a:pt x="2022" y="298"/>
                    </a:lnTo>
                    <a:lnTo>
                      <a:pt x="2047" y="297"/>
                    </a:lnTo>
                    <a:lnTo>
                      <a:pt x="2073" y="296"/>
                    </a:lnTo>
                    <a:lnTo>
                      <a:pt x="2097" y="295"/>
                    </a:lnTo>
                    <a:lnTo>
                      <a:pt x="2119" y="293"/>
                    </a:lnTo>
                    <a:lnTo>
                      <a:pt x="2146" y="289"/>
                    </a:lnTo>
                    <a:lnTo>
                      <a:pt x="2168" y="286"/>
                    </a:lnTo>
                    <a:lnTo>
                      <a:pt x="2192" y="282"/>
                    </a:lnTo>
                    <a:lnTo>
                      <a:pt x="2215" y="278"/>
                    </a:lnTo>
                    <a:lnTo>
                      <a:pt x="2235" y="273"/>
                    </a:lnTo>
                    <a:lnTo>
                      <a:pt x="2253" y="269"/>
                    </a:lnTo>
                    <a:lnTo>
                      <a:pt x="2272" y="262"/>
                    </a:lnTo>
                    <a:lnTo>
                      <a:pt x="2283" y="257"/>
                    </a:lnTo>
                    <a:lnTo>
                      <a:pt x="2297" y="249"/>
                    </a:lnTo>
                    <a:lnTo>
                      <a:pt x="2298" y="4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406587" name="Freeform 59"/>
              <p:cNvSpPr>
                <a:spLocks/>
              </p:cNvSpPr>
              <p:nvPr/>
            </p:nvSpPr>
            <p:spPr bwMode="auto">
              <a:xfrm>
                <a:off x="240" y="1809"/>
                <a:ext cx="1124" cy="74"/>
              </a:xfrm>
              <a:custGeom>
                <a:avLst/>
                <a:gdLst/>
                <a:ahLst/>
                <a:cxnLst>
                  <a:cxn ang="0">
                    <a:pos x="2209" y="35"/>
                  </a:cxn>
                  <a:cxn ang="0">
                    <a:pos x="2163" y="28"/>
                  </a:cxn>
                  <a:cxn ang="0">
                    <a:pos x="2119" y="33"/>
                  </a:cxn>
                  <a:cxn ang="0">
                    <a:pos x="2078" y="44"/>
                  </a:cxn>
                  <a:cxn ang="0">
                    <a:pos x="2032" y="53"/>
                  </a:cxn>
                  <a:cxn ang="0">
                    <a:pos x="1985" y="50"/>
                  </a:cxn>
                  <a:cxn ang="0">
                    <a:pos x="1925" y="44"/>
                  </a:cxn>
                  <a:cxn ang="0">
                    <a:pos x="1855" y="35"/>
                  </a:cxn>
                  <a:cxn ang="0">
                    <a:pos x="1790" y="30"/>
                  </a:cxn>
                  <a:cxn ang="0">
                    <a:pos x="1729" y="30"/>
                  </a:cxn>
                  <a:cxn ang="0">
                    <a:pos x="1668" y="33"/>
                  </a:cxn>
                  <a:cxn ang="0">
                    <a:pos x="1601" y="22"/>
                  </a:cxn>
                  <a:cxn ang="0">
                    <a:pos x="1545" y="10"/>
                  </a:cxn>
                  <a:cxn ang="0">
                    <a:pos x="1490" y="0"/>
                  </a:cxn>
                  <a:cxn ang="0">
                    <a:pos x="1440" y="0"/>
                  </a:cxn>
                  <a:cxn ang="0">
                    <a:pos x="1382" y="4"/>
                  </a:cxn>
                  <a:cxn ang="0">
                    <a:pos x="1303" y="12"/>
                  </a:cxn>
                  <a:cxn ang="0">
                    <a:pos x="1162" y="13"/>
                  </a:cxn>
                  <a:cxn ang="0">
                    <a:pos x="360" y="13"/>
                  </a:cxn>
                  <a:cxn ang="0">
                    <a:pos x="77" y="13"/>
                  </a:cxn>
                  <a:cxn ang="0">
                    <a:pos x="5" y="23"/>
                  </a:cxn>
                  <a:cxn ang="0">
                    <a:pos x="4" y="34"/>
                  </a:cxn>
                  <a:cxn ang="0">
                    <a:pos x="32" y="40"/>
                  </a:cxn>
                  <a:cxn ang="0">
                    <a:pos x="835" y="44"/>
                  </a:cxn>
                  <a:cxn ang="0">
                    <a:pos x="1356" y="52"/>
                  </a:cxn>
                  <a:cxn ang="0">
                    <a:pos x="1418" y="57"/>
                  </a:cxn>
                  <a:cxn ang="0">
                    <a:pos x="1496" y="66"/>
                  </a:cxn>
                  <a:cxn ang="0">
                    <a:pos x="1563" y="77"/>
                  </a:cxn>
                  <a:cxn ang="0">
                    <a:pos x="1625" y="87"/>
                  </a:cxn>
                  <a:cxn ang="0">
                    <a:pos x="1687" y="100"/>
                  </a:cxn>
                  <a:cxn ang="0">
                    <a:pos x="1748" y="112"/>
                  </a:cxn>
                  <a:cxn ang="0">
                    <a:pos x="1805" y="120"/>
                  </a:cxn>
                  <a:cxn ang="0">
                    <a:pos x="1869" y="129"/>
                  </a:cxn>
                  <a:cxn ang="0">
                    <a:pos x="1933" y="133"/>
                  </a:cxn>
                  <a:cxn ang="0">
                    <a:pos x="1996" y="133"/>
                  </a:cxn>
                  <a:cxn ang="0">
                    <a:pos x="2059" y="131"/>
                  </a:cxn>
                  <a:cxn ang="0">
                    <a:pos x="2120" y="125"/>
                  </a:cxn>
                  <a:cxn ang="0">
                    <a:pos x="2178" y="114"/>
                  </a:cxn>
                  <a:cxn ang="0">
                    <a:pos x="2226" y="98"/>
                  </a:cxn>
                  <a:cxn ang="0">
                    <a:pos x="2249" y="45"/>
                  </a:cxn>
                </a:cxnLst>
                <a:rect l="0" t="0" r="r" b="b"/>
                <a:pathLst>
                  <a:path w="2252" h="135">
                    <a:moveTo>
                      <a:pt x="2227" y="40"/>
                    </a:moveTo>
                    <a:lnTo>
                      <a:pt x="2209" y="35"/>
                    </a:lnTo>
                    <a:lnTo>
                      <a:pt x="2188" y="30"/>
                    </a:lnTo>
                    <a:lnTo>
                      <a:pt x="2163" y="28"/>
                    </a:lnTo>
                    <a:lnTo>
                      <a:pt x="2140" y="28"/>
                    </a:lnTo>
                    <a:lnTo>
                      <a:pt x="2119" y="33"/>
                    </a:lnTo>
                    <a:lnTo>
                      <a:pt x="2099" y="38"/>
                    </a:lnTo>
                    <a:lnTo>
                      <a:pt x="2078" y="44"/>
                    </a:lnTo>
                    <a:lnTo>
                      <a:pt x="2053" y="50"/>
                    </a:lnTo>
                    <a:lnTo>
                      <a:pt x="2032" y="53"/>
                    </a:lnTo>
                    <a:lnTo>
                      <a:pt x="2012" y="52"/>
                    </a:lnTo>
                    <a:lnTo>
                      <a:pt x="1985" y="50"/>
                    </a:lnTo>
                    <a:lnTo>
                      <a:pt x="1955" y="47"/>
                    </a:lnTo>
                    <a:lnTo>
                      <a:pt x="1925" y="44"/>
                    </a:lnTo>
                    <a:lnTo>
                      <a:pt x="1892" y="39"/>
                    </a:lnTo>
                    <a:lnTo>
                      <a:pt x="1855" y="35"/>
                    </a:lnTo>
                    <a:lnTo>
                      <a:pt x="1824" y="32"/>
                    </a:lnTo>
                    <a:lnTo>
                      <a:pt x="1790" y="30"/>
                    </a:lnTo>
                    <a:lnTo>
                      <a:pt x="1756" y="26"/>
                    </a:lnTo>
                    <a:lnTo>
                      <a:pt x="1729" y="30"/>
                    </a:lnTo>
                    <a:lnTo>
                      <a:pt x="1700" y="35"/>
                    </a:lnTo>
                    <a:lnTo>
                      <a:pt x="1668" y="33"/>
                    </a:lnTo>
                    <a:lnTo>
                      <a:pt x="1633" y="28"/>
                    </a:lnTo>
                    <a:lnTo>
                      <a:pt x="1601" y="22"/>
                    </a:lnTo>
                    <a:lnTo>
                      <a:pt x="1572" y="16"/>
                    </a:lnTo>
                    <a:lnTo>
                      <a:pt x="1545" y="10"/>
                    </a:lnTo>
                    <a:lnTo>
                      <a:pt x="1517" y="4"/>
                    </a:lnTo>
                    <a:lnTo>
                      <a:pt x="1490" y="0"/>
                    </a:lnTo>
                    <a:lnTo>
                      <a:pt x="1465" y="0"/>
                    </a:lnTo>
                    <a:lnTo>
                      <a:pt x="1440" y="0"/>
                    </a:lnTo>
                    <a:lnTo>
                      <a:pt x="1410" y="2"/>
                    </a:lnTo>
                    <a:lnTo>
                      <a:pt x="1382" y="4"/>
                    </a:lnTo>
                    <a:lnTo>
                      <a:pt x="1346" y="8"/>
                    </a:lnTo>
                    <a:lnTo>
                      <a:pt x="1303" y="12"/>
                    </a:lnTo>
                    <a:lnTo>
                      <a:pt x="1249" y="13"/>
                    </a:lnTo>
                    <a:lnTo>
                      <a:pt x="1162" y="13"/>
                    </a:lnTo>
                    <a:lnTo>
                      <a:pt x="1012" y="13"/>
                    </a:lnTo>
                    <a:lnTo>
                      <a:pt x="360" y="13"/>
                    </a:lnTo>
                    <a:lnTo>
                      <a:pt x="155" y="13"/>
                    </a:lnTo>
                    <a:lnTo>
                      <a:pt x="77" y="13"/>
                    </a:lnTo>
                    <a:lnTo>
                      <a:pt x="19" y="21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4" y="34"/>
                    </a:lnTo>
                    <a:lnTo>
                      <a:pt x="16" y="38"/>
                    </a:lnTo>
                    <a:lnTo>
                      <a:pt x="32" y="40"/>
                    </a:lnTo>
                    <a:lnTo>
                      <a:pt x="51" y="41"/>
                    </a:lnTo>
                    <a:lnTo>
                      <a:pt x="835" y="44"/>
                    </a:lnTo>
                    <a:lnTo>
                      <a:pt x="1325" y="48"/>
                    </a:lnTo>
                    <a:lnTo>
                      <a:pt x="1356" y="52"/>
                    </a:lnTo>
                    <a:lnTo>
                      <a:pt x="1383" y="57"/>
                    </a:lnTo>
                    <a:lnTo>
                      <a:pt x="1418" y="57"/>
                    </a:lnTo>
                    <a:lnTo>
                      <a:pt x="1454" y="61"/>
                    </a:lnTo>
                    <a:lnTo>
                      <a:pt x="1496" y="66"/>
                    </a:lnTo>
                    <a:lnTo>
                      <a:pt x="1528" y="71"/>
                    </a:lnTo>
                    <a:lnTo>
                      <a:pt x="1563" y="77"/>
                    </a:lnTo>
                    <a:lnTo>
                      <a:pt x="1594" y="81"/>
                    </a:lnTo>
                    <a:lnTo>
                      <a:pt x="1625" y="87"/>
                    </a:lnTo>
                    <a:lnTo>
                      <a:pt x="1657" y="94"/>
                    </a:lnTo>
                    <a:lnTo>
                      <a:pt x="1687" y="100"/>
                    </a:lnTo>
                    <a:lnTo>
                      <a:pt x="1720" y="106"/>
                    </a:lnTo>
                    <a:lnTo>
                      <a:pt x="1748" y="112"/>
                    </a:lnTo>
                    <a:lnTo>
                      <a:pt x="1781" y="117"/>
                    </a:lnTo>
                    <a:lnTo>
                      <a:pt x="1805" y="120"/>
                    </a:lnTo>
                    <a:lnTo>
                      <a:pt x="1837" y="125"/>
                    </a:lnTo>
                    <a:lnTo>
                      <a:pt x="1869" y="129"/>
                    </a:lnTo>
                    <a:lnTo>
                      <a:pt x="1899" y="131"/>
                    </a:lnTo>
                    <a:lnTo>
                      <a:pt x="1933" y="133"/>
                    </a:lnTo>
                    <a:lnTo>
                      <a:pt x="1966" y="135"/>
                    </a:lnTo>
                    <a:lnTo>
                      <a:pt x="1996" y="133"/>
                    </a:lnTo>
                    <a:lnTo>
                      <a:pt x="2028" y="133"/>
                    </a:lnTo>
                    <a:lnTo>
                      <a:pt x="2059" y="131"/>
                    </a:lnTo>
                    <a:lnTo>
                      <a:pt x="2090" y="129"/>
                    </a:lnTo>
                    <a:lnTo>
                      <a:pt x="2120" y="125"/>
                    </a:lnTo>
                    <a:lnTo>
                      <a:pt x="2148" y="120"/>
                    </a:lnTo>
                    <a:lnTo>
                      <a:pt x="2178" y="114"/>
                    </a:lnTo>
                    <a:lnTo>
                      <a:pt x="2199" y="106"/>
                    </a:lnTo>
                    <a:lnTo>
                      <a:pt x="2226" y="98"/>
                    </a:lnTo>
                    <a:lnTo>
                      <a:pt x="2252" y="90"/>
                    </a:lnTo>
                    <a:lnTo>
                      <a:pt x="2249" y="45"/>
                    </a:lnTo>
                    <a:lnTo>
                      <a:pt x="2227" y="40"/>
                    </a:lnTo>
                    <a:close/>
                  </a:path>
                </a:pathLst>
              </a:custGeom>
              <a:solidFill>
                <a:srgbClr val="000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406588" name="Freeform 60"/>
              <p:cNvSpPr>
                <a:spLocks/>
              </p:cNvSpPr>
              <p:nvPr/>
            </p:nvSpPr>
            <p:spPr bwMode="auto">
              <a:xfrm>
                <a:off x="1036" y="1755"/>
                <a:ext cx="316" cy="25"/>
              </a:xfrm>
              <a:custGeom>
                <a:avLst/>
                <a:gdLst/>
                <a:ahLst/>
                <a:cxnLst>
                  <a:cxn ang="0">
                    <a:pos x="630" y="39"/>
                  </a:cxn>
                  <a:cxn ang="0">
                    <a:pos x="594" y="27"/>
                  </a:cxn>
                  <a:cxn ang="0">
                    <a:pos x="566" y="19"/>
                  </a:cxn>
                  <a:cxn ang="0">
                    <a:pos x="532" y="12"/>
                  </a:cxn>
                  <a:cxn ang="0">
                    <a:pos x="500" y="8"/>
                  </a:cxn>
                  <a:cxn ang="0">
                    <a:pos x="462" y="4"/>
                  </a:cxn>
                  <a:cxn ang="0">
                    <a:pos x="419" y="2"/>
                  </a:cxn>
                  <a:cxn ang="0">
                    <a:pos x="360" y="0"/>
                  </a:cxn>
                  <a:cxn ang="0">
                    <a:pos x="309" y="2"/>
                  </a:cxn>
                  <a:cxn ang="0">
                    <a:pos x="256" y="6"/>
                  </a:cxn>
                  <a:cxn ang="0">
                    <a:pos x="208" y="12"/>
                  </a:cxn>
                  <a:cxn ang="0">
                    <a:pos x="169" y="19"/>
                  </a:cxn>
                  <a:cxn ang="0">
                    <a:pos x="116" y="29"/>
                  </a:cxn>
                  <a:cxn ang="0">
                    <a:pos x="70" y="37"/>
                  </a:cxn>
                  <a:cxn ang="0">
                    <a:pos x="21" y="44"/>
                  </a:cxn>
                  <a:cxn ang="0">
                    <a:pos x="0" y="49"/>
                  </a:cxn>
                  <a:cxn ang="0">
                    <a:pos x="2" y="53"/>
                  </a:cxn>
                  <a:cxn ang="0">
                    <a:pos x="16" y="53"/>
                  </a:cxn>
                  <a:cxn ang="0">
                    <a:pos x="46" y="52"/>
                  </a:cxn>
                  <a:cxn ang="0">
                    <a:pos x="73" y="53"/>
                  </a:cxn>
                  <a:cxn ang="0">
                    <a:pos x="100" y="51"/>
                  </a:cxn>
                  <a:cxn ang="0">
                    <a:pos x="135" y="47"/>
                  </a:cxn>
                  <a:cxn ang="0">
                    <a:pos x="176" y="41"/>
                  </a:cxn>
                  <a:cxn ang="0">
                    <a:pos x="223" y="37"/>
                  </a:cxn>
                  <a:cxn ang="0">
                    <a:pos x="264" y="33"/>
                  </a:cxn>
                  <a:cxn ang="0">
                    <a:pos x="314" y="29"/>
                  </a:cxn>
                  <a:cxn ang="0">
                    <a:pos x="346" y="29"/>
                  </a:cxn>
                  <a:cxn ang="0">
                    <a:pos x="382" y="29"/>
                  </a:cxn>
                  <a:cxn ang="0">
                    <a:pos x="423" y="29"/>
                  </a:cxn>
                  <a:cxn ang="0">
                    <a:pos x="471" y="33"/>
                  </a:cxn>
                  <a:cxn ang="0">
                    <a:pos x="511" y="38"/>
                  </a:cxn>
                  <a:cxn ang="0">
                    <a:pos x="556" y="43"/>
                  </a:cxn>
                  <a:cxn ang="0">
                    <a:pos x="594" y="42"/>
                  </a:cxn>
                  <a:cxn ang="0">
                    <a:pos x="630" y="39"/>
                  </a:cxn>
                </a:cxnLst>
                <a:rect l="0" t="0" r="r" b="b"/>
                <a:pathLst>
                  <a:path w="630" h="53">
                    <a:moveTo>
                      <a:pt x="630" y="39"/>
                    </a:moveTo>
                    <a:lnTo>
                      <a:pt x="594" y="27"/>
                    </a:lnTo>
                    <a:lnTo>
                      <a:pt x="566" y="19"/>
                    </a:lnTo>
                    <a:lnTo>
                      <a:pt x="532" y="12"/>
                    </a:lnTo>
                    <a:lnTo>
                      <a:pt x="500" y="8"/>
                    </a:lnTo>
                    <a:lnTo>
                      <a:pt x="462" y="4"/>
                    </a:lnTo>
                    <a:lnTo>
                      <a:pt x="419" y="2"/>
                    </a:lnTo>
                    <a:lnTo>
                      <a:pt x="360" y="0"/>
                    </a:lnTo>
                    <a:lnTo>
                      <a:pt x="309" y="2"/>
                    </a:lnTo>
                    <a:lnTo>
                      <a:pt x="256" y="6"/>
                    </a:lnTo>
                    <a:lnTo>
                      <a:pt x="208" y="12"/>
                    </a:lnTo>
                    <a:lnTo>
                      <a:pt x="169" y="19"/>
                    </a:lnTo>
                    <a:lnTo>
                      <a:pt x="116" y="29"/>
                    </a:lnTo>
                    <a:lnTo>
                      <a:pt x="70" y="37"/>
                    </a:lnTo>
                    <a:lnTo>
                      <a:pt x="21" y="44"/>
                    </a:lnTo>
                    <a:lnTo>
                      <a:pt x="0" y="49"/>
                    </a:lnTo>
                    <a:lnTo>
                      <a:pt x="2" y="53"/>
                    </a:lnTo>
                    <a:lnTo>
                      <a:pt x="16" y="53"/>
                    </a:lnTo>
                    <a:lnTo>
                      <a:pt x="46" y="52"/>
                    </a:lnTo>
                    <a:lnTo>
                      <a:pt x="73" y="53"/>
                    </a:lnTo>
                    <a:lnTo>
                      <a:pt x="100" y="51"/>
                    </a:lnTo>
                    <a:lnTo>
                      <a:pt x="135" y="47"/>
                    </a:lnTo>
                    <a:lnTo>
                      <a:pt x="176" y="41"/>
                    </a:lnTo>
                    <a:lnTo>
                      <a:pt x="223" y="37"/>
                    </a:lnTo>
                    <a:lnTo>
                      <a:pt x="264" y="33"/>
                    </a:lnTo>
                    <a:lnTo>
                      <a:pt x="314" y="29"/>
                    </a:lnTo>
                    <a:lnTo>
                      <a:pt x="346" y="29"/>
                    </a:lnTo>
                    <a:lnTo>
                      <a:pt x="382" y="29"/>
                    </a:lnTo>
                    <a:lnTo>
                      <a:pt x="423" y="29"/>
                    </a:lnTo>
                    <a:lnTo>
                      <a:pt x="471" y="33"/>
                    </a:lnTo>
                    <a:lnTo>
                      <a:pt x="511" y="38"/>
                    </a:lnTo>
                    <a:lnTo>
                      <a:pt x="556" y="43"/>
                    </a:lnTo>
                    <a:lnTo>
                      <a:pt x="594" y="42"/>
                    </a:lnTo>
                    <a:lnTo>
                      <a:pt x="630" y="39"/>
                    </a:lnTo>
                    <a:close/>
                  </a:path>
                </a:pathLst>
              </a:custGeom>
              <a:solidFill>
                <a:srgbClr val="808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</p:grpSp>
        <p:grpSp>
          <p:nvGrpSpPr>
            <p:cNvPr id="21537" name="Group 61"/>
            <p:cNvGrpSpPr>
              <a:grpSpLocks/>
            </p:cNvGrpSpPr>
            <p:nvPr/>
          </p:nvGrpSpPr>
          <p:grpSpPr bwMode="auto">
            <a:xfrm>
              <a:off x="1388" y="1737"/>
              <a:ext cx="156" cy="104"/>
              <a:chOff x="1388" y="1737"/>
              <a:chExt cx="156" cy="104"/>
            </a:xfrm>
          </p:grpSpPr>
          <p:grpSp>
            <p:nvGrpSpPr>
              <p:cNvPr id="21538" name="Group 62"/>
              <p:cNvGrpSpPr>
                <a:grpSpLocks/>
              </p:cNvGrpSpPr>
              <p:nvPr/>
            </p:nvGrpSpPr>
            <p:grpSpPr bwMode="auto">
              <a:xfrm>
                <a:off x="1388" y="1737"/>
                <a:ext cx="156" cy="104"/>
                <a:chOff x="1388" y="1737"/>
                <a:chExt cx="156" cy="104"/>
              </a:xfrm>
            </p:grpSpPr>
            <p:grpSp>
              <p:nvGrpSpPr>
                <p:cNvPr id="21543" name="Group 63"/>
                <p:cNvGrpSpPr>
                  <a:grpSpLocks/>
                </p:cNvGrpSpPr>
                <p:nvPr/>
              </p:nvGrpSpPr>
              <p:grpSpPr bwMode="auto">
                <a:xfrm>
                  <a:off x="1504" y="1741"/>
                  <a:ext cx="11" cy="97"/>
                  <a:chOff x="1504" y="1741"/>
                  <a:chExt cx="11" cy="97"/>
                </a:xfrm>
              </p:grpSpPr>
              <p:sp>
                <p:nvSpPr>
                  <p:cNvPr id="406592" name="Freeform 64"/>
                  <p:cNvSpPr>
                    <a:spLocks/>
                  </p:cNvSpPr>
                  <p:nvPr/>
                </p:nvSpPr>
                <p:spPr bwMode="auto">
                  <a:xfrm>
                    <a:off x="1438" y="1815"/>
                    <a:ext cx="45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8" y="0"/>
                      </a:cxn>
                      <a:cxn ang="0">
                        <a:pos x="18" y="191"/>
                      </a:cxn>
                      <a:cxn ang="0">
                        <a:pos x="2" y="191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193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91"/>
                        </a:lnTo>
                        <a:lnTo>
                          <a:pt x="2" y="191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93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1429" y="1815"/>
                    <a:ext cx="51" cy="20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94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1414" y="1868"/>
                    <a:ext cx="49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21544" name="Group 67"/>
                <p:cNvGrpSpPr>
                  <a:grpSpLocks/>
                </p:cNvGrpSpPr>
                <p:nvPr/>
              </p:nvGrpSpPr>
              <p:grpSpPr bwMode="auto">
                <a:xfrm>
                  <a:off x="1417" y="1740"/>
                  <a:ext cx="12" cy="97"/>
                  <a:chOff x="1417" y="1740"/>
                  <a:chExt cx="12" cy="97"/>
                </a:xfrm>
              </p:grpSpPr>
              <p:sp>
                <p:nvSpPr>
                  <p:cNvPr id="406596" name="Freeform 68"/>
                  <p:cNvSpPr>
                    <a:spLocks/>
                  </p:cNvSpPr>
                  <p:nvPr/>
                </p:nvSpPr>
                <p:spPr bwMode="auto">
                  <a:xfrm>
                    <a:off x="1372" y="1811"/>
                    <a:ext cx="12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7" y="192"/>
                      </a:cxn>
                      <a:cxn ang="0">
                        <a:pos x="1" y="192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" h="193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7" y="192"/>
                        </a:lnTo>
                        <a:lnTo>
                          <a:pt x="1" y="192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97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801"/>
                    <a:ext cx="16" cy="16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598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366" y="1876"/>
                    <a:ext cx="14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21545" name="Group 71"/>
                <p:cNvGrpSpPr>
                  <a:grpSpLocks/>
                </p:cNvGrpSpPr>
                <p:nvPr/>
              </p:nvGrpSpPr>
              <p:grpSpPr bwMode="auto">
                <a:xfrm>
                  <a:off x="1388" y="1737"/>
                  <a:ext cx="156" cy="104"/>
                  <a:chOff x="1388" y="1737"/>
                  <a:chExt cx="156" cy="104"/>
                </a:xfrm>
              </p:grpSpPr>
              <p:sp>
                <p:nvSpPr>
                  <p:cNvPr id="406600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380" y="1792"/>
                    <a:ext cx="12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601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1410" y="1786"/>
                    <a:ext cx="79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602" name="Rectangle 74"/>
                  <p:cNvSpPr>
                    <a:spLocks noChangeArrowheads="1"/>
                  </p:cNvSpPr>
                  <p:nvPr/>
                </p:nvSpPr>
                <p:spPr bwMode="auto">
                  <a:xfrm>
                    <a:off x="1495" y="1793"/>
                    <a:ext cx="30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21546" name="Group 75"/>
                <p:cNvGrpSpPr>
                  <a:grpSpLocks/>
                </p:cNvGrpSpPr>
                <p:nvPr/>
              </p:nvGrpSpPr>
              <p:grpSpPr bwMode="auto">
                <a:xfrm>
                  <a:off x="1392" y="1746"/>
                  <a:ext cx="149" cy="13"/>
                  <a:chOff x="1392" y="1746"/>
                  <a:chExt cx="149" cy="13"/>
                </a:xfrm>
              </p:grpSpPr>
              <p:sp>
                <p:nvSpPr>
                  <p:cNvPr id="406604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826"/>
                    <a:ext cx="16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605" name="Rectangle 77"/>
                  <p:cNvSpPr>
                    <a:spLocks noChangeArrowheads="1"/>
                  </p:cNvSpPr>
                  <p:nvPr/>
                </p:nvSpPr>
                <p:spPr bwMode="auto">
                  <a:xfrm>
                    <a:off x="1490" y="1827"/>
                    <a:ext cx="24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6606" name="Rectangle 78"/>
                  <p:cNvSpPr>
                    <a:spLocks noChangeArrowheads="1"/>
                  </p:cNvSpPr>
                  <p:nvPr/>
                </p:nvSpPr>
                <p:spPr bwMode="auto">
                  <a:xfrm>
                    <a:off x="1385" y="1837"/>
                    <a:ext cx="87" cy="9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539" name="Group 79"/>
              <p:cNvGrpSpPr>
                <a:grpSpLocks/>
              </p:cNvGrpSpPr>
              <p:nvPr/>
            </p:nvGrpSpPr>
            <p:grpSpPr bwMode="auto">
              <a:xfrm>
                <a:off x="1390" y="1802"/>
                <a:ext cx="152" cy="37"/>
                <a:chOff x="1390" y="1802"/>
                <a:chExt cx="152" cy="37"/>
              </a:xfrm>
            </p:grpSpPr>
            <p:sp>
              <p:nvSpPr>
                <p:cNvPr id="406608" name="Freeform 80"/>
                <p:cNvSpPr>
                  <a:spLocks/>
                </p:cNvSpPr>
                <p:nvPr/>
              </p:nvSpPr>
              <p:spPr bwMode="auto">
                <a:xfrm>
                  <a:off x="1358" y="1882"/>
                  <a:ext cx="16" cy="32"/>
                </a:xfrm>
                <a:custGeom>
                  <a:avLst/>
                  <a:gdLst/>
                  <a:ahLst/>
                  <a:cxnLst>
                    <a:cxn ang="0">
                      <a:pos x="8" y="16"/>
                    </a:cxn>
                    <a:cxn ang="0">
                      <a:pos x="13" y="11"/>
                    </a:cxn>
                    <a:cxn ang="0">
                      <a:pos x="16" y="7"/>
                    </a:cxn>
                    <a:cxn ang="0">
                      <a:pos x="19" y="4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9" y="3"/>
                    </a:cxn>
                    <a:cxn ang="0">
                      <a:pos x="25" y="10"/>
                    </a:cxn>
                    <a:cxn ang="0">
                      <a:pos x="20" y="18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1"/>
                    </a:cxn>
                    <a:cxn ang="0">
                      <a:pos x="27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5" y="19"/>
                    </a:cxn>
                    <a:cxn ang="0">
                      <a:pos x="47" y="20"/>
                    </a:cxn>
                    <a:cxn ang="0">
                      <a:pos x="47" y="26"/>
                    </a:cxn>
                    <a:cxn ang="0">
                      <a:pos x="44" y="32"/>
                    </a:cxn>
                    <a:cxn ang="0">
                      <a:pos x="39" y="37"/>
                    </a:cxn>
                    <a:cxn ang="0">
                      <a:pos x="37" y="42"/>
                    </a:cxn>
                    <a:cxn ang="0">
                      <a:pos x="38" y="46"/>
                    </a:cxn>
                    <a:cxn ang="0">
                      <a:pos x="44" y="45"/>
                    </a:cxn>
                    <a:cxn ang="0">
                      <a:pos x="50" y="42"/>
                    </a:cxn>
                    <a:cxn ang="0">
                      <a:pos x="51" y="45"/>
                    </a:cxn>
                    <a:cxn ang="0">
                      <a:pos x="49" y="53"/>
                    </a:cxn>
                    <a:cxn ang="0">
                      <a:pos x="46" y="58"/>
                    </a:cxn>
                    <a:cxn ang="0">
                      <a:pos x="46" y="64"/>
                    </a:cxn>
                    <a:cxn ang="0">
                      <a:pos x="49" y="68"/>
                    </a:cxn>
                    <a:cxn ang="0">
                      <a:pos x="38" y="68"/>
                    </a:cxn>
                    <a:cxn ang="0">
                      <a:pos x="2" y="68"/>
                    </a:cxn>
                    <a:cxn ang="0">
                      <a:pos x="5" y="60"/>
                    </a:cxn>
                    <a:cxn ang="0">
                      <a:pos x="6" y="55"/>
                    </a:cxn>
                    <a:cxn ang="0">
                      <a:pos x="5" y="51"/>
                    </a:cxn>
                    <a:cxn ang="0">
                      <a:pos x="3" y="45"/>
                    </a:cxn>
                    <a:cxn ang="0">
                      <a:pos x="0" y="41"/>
                    </a:cxn>
                    <a:cxn ang="0">
                      <a:pos x="0" y="37"/>
                    </a:cxn>
                    <a:cxn ang="0">
                      <a:pos x="5" y="33"/>
                    </a:cxn>
                    <a:cxn ang="0">
                      <a:pos x="8" y="28"/>
                    </a:cxn>
                    <a:cxn ang="0">
                      <a:pos x="8" y="21"/>
                    </a:cxn>
                    <a:cxn ang="0">
                      <a:pos x="8" y="16"/>
                    </a:cxn>
                  </a:cxnLst>
                  <a:rect l="0" t="0" r="r" b="b"/>
                  <a:pathLst>
                    <a:path w="51" h="68">
                      <a:moveTo>
                        <a:pt x="8" y="16"/>
                      </a:moveTo>
                      <a:lnTo>
                        <a:pt x="13" y="11"/>
                      </a:lnTo>
                      <a:lnTo>
                        <a:pt x="16" y="7"/>
                      </a:lnTo>
                      <a:lnTo>
                        <a:pt x="19" y="4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9" y="3"/>
                      </a:lnTo>
                      <a:lnTo>
                        <a:pt x="25" y="10"/>
                      </a:lnTo>
                      <a:lnTo>
                        <a:pt x="20" y="18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1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5" y="19"/>
                      </a:lnTo>
                      <a:lnTo>
                        <a:pt x="47" y="20"/>
                      </a:lnTo>
                      <a:lnTo>
                        <a:pt x="47" y="26"/>
                      </a:lnTo>
                      <a:lnTo>
                        <a:pt x="44" y="32"/>
                      </a:lnTo>
                      <a:lnTo>
                        <a:pt x="39" y="37"/>
                      </a:lnTo>
                      <a:lnTo>
                        <a:pt x="37" y="42"/>
                      </a:lnTo>
                      <a:lnTo>
                        <a:pt x="38" y="46"/>
                      </a:lnTo>
                      <a:lnTo>
                        <a:pt x="44" y="45"/>
                      </a:lnTo>
                      <a:lnTo>
                        <a:pt x="50" y="42"/>
                      </a:lnTo>
                      <a:lnTo>
                        <a:pt x="51" y="45"/>
                      </a:lnTo>
                      <a:lnTo>
                        <a:pt x="49" y="53"/>
                      </a:lnTo>
                      <a:lnTo>
                        <a:pt x="46" y="58"/>
                      </a:lnTo>
                      <a:lnTo>
                        <a:pt x="46" y="64"/>
                      </a:lnTo>
                      <a:lnTo>
                        <a:pt x="49" y="68"/>
                      </a:lnTo>
                      <a:lnTo>
                        <a:pt x="38" y="68"/>
                      </a:lnTo>
                      <a:lnTo>
                        <a:pt x="2" y="68"/>
                      </a:lnTo>
                      <a:lnTo>
                        <a:pt x="5" y="60"/>
                      </a:lnTo>
                      <a:lnTo>
                        <a:pt x="6" y="55"/>
                      </a:lnTo>
                      <a:lnTo>
                        <a:pt x="5" y="51"/>
                      </a:lnTo>
                      <a:lnTo>
                        <a:pt x="3" y="45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5" y="33"/>
                      </a:lnTo>
                      <a:lnTo>
                        <a:pt x="8" y="28"/>
                      </a:lnTo>
                      <a:lnTo>
                        <a:pt x="8" y="2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406609" name="Freeform 81"/>
                <p:cNvSpPr>
                  <a:spLocks/>
                </p:cNvSpPr>
                <p:nvPr/>
              </p:nvSpPr>
              <p:spPr bwMode="auto">
                <a:xfrm>
                  <a:off x="1382" y="1861"/>
                  <a:ext cx="77" cy="37"/>
                </a:xfrm>
                <a:custGeom>
                  <a:avLst/>
                  <a:gdLst/>
                  <a:ahLst/>
                  <a:cxnLst>
                    <a:cxn ang="0">
                      <a:pos x="11" y="29"/>
                    </a:cxn>
                    <a:cxn ang="0">
                      <a:pos x="28" y="16"/>
                    </a:cxn>
                    <a:cxn ang="0">
                      <a:pos x="38" y="7"/>
                    </a:cxn>
                    <a:cxn ang="0">
                      <a:pos x="38" y="17"/>
                    </a:cxn>
                    <a:cxn ang="0">
                      <a:pos x="28" y="30"/>
                    </a:cxn>
                    <a:cxn ang="0">
                      <a:pos x="34" y="35"/>
                    </a:cxn>
                    <a:cxn ang="0">
                      <a:pos x="44" y="27"/>
                    </a:cxn>
                    <a:cxn ang="0">
                      <a:pos x="63" y="7"/>
                    </a:cxn>
                    <a:cxn ang="0">
                      <a:pos x="76" y="0"/>
                    </a:cxn>
                    <a:cxn ang="0">
                      <a:pos x="75" y="7"/>
                    </a:cxn>
                    <a:cxn ang="0">
                      <a:pos x="72" y="16"/>
                    </a:cxn>
                    <a:cxn ang="0">
                      <a:pos x="65" y="27"/>
                    </a:cxn>
                    <a:cxn ang="0">
                      <a:pos x="69" y="29"/>
                    </a:cxn>
                    <a:cxn ang="0">
                      <a:pos x="91" y="9"/>
                    </a:cxn>
                    <a:cxn ang="0">
                      <a:pos x="100" y="3"/>
                    </a:cxn>
                    <a:cxn ang="0">
                      <a:pos x="101" y="13"/>
                    </a:cxn>
                    <a:cxn ang="0">
                      <a:pos x="95" y="25"/>
                    </a:cxn>
                    <a:cxn ang="0">
                      <a:pos x="87" y="39"/>
                    </a:cxn>
                    <a:cxn ang="0">
                      <a:pos x="87" y="52"/>
                    </a:cxn>
                    <a:cxn ang="0">
                      <a:pos x="101" y="41"/>
                    </a:cxn>
                    <a:cxn ang="0">
                      <a:pos x="116" y="24"/>
                    </a:cxn>
                    <a:cxn ang="0">
                      <a:pos x="125" y="14"/>
                    </a:cxn>
                    <a:cxn ang="0">
                      <a:pos x="131" y="16"/>
                    </a:cxn>
                    <a:cxn ang="0">
                      <a:pos x="126" y="34"/>
                    </a:cxn>
                    <a:cxn ang="0">
                      <a:pos x="119" y="52"/>
                    </a:cxn>
                    <a:cxn ang="0">
                      <a:pos x="136" y="42"/>
                    </a:cxn>
                    <a:cxn ang="0">
                      <a:pos x="145" y="34"/>
                    </a:cxn>
                    <a:cxn ang="0">
                      <a:pos x="151" y="36"/>
                    </a:cxn>
                    <a:cxn ang="0">
                      <a:pos x="150" y="50"/>
                    </a:cxn>
                    <a:cxn ang="0">
                      <a:pos x="146" y="60"/>
                    </a:cxn>
                    <a:cxn ang="0">
                      <a:pos x="140" y="69"/>
                    </a:cxn>
                    <a:cxn ang="0">
                      <a:pos x="115" y="73"/>
                    </a:cxn>
                    <a:cxn ang="0">
                      <a:pos x="0" y="73"/>
                    </a:cxn>
                    <a:cxn ang="0">
                      <a:pos x="12" y="58"/>
                    </a:cxn>
                    <a:cxn ang="0">
                      <a:pos x="14" y="45"/>
                    </a:cxn>
                    <a:cxn ang="0">
                      <a:pos x="9" y="40"/>
                    </a:cxn>
                  </a:cxnLst>
                  <a:rect l="0" t="0" r="r" b="b"/>
                  <a:pathLst>
                    <a:path w="152" h="73">
                      <a:moveTo>
                        <a:pt x="9" y="34"/>
                      </a:moveTo>
                      <a:lnTo>
                        <a:pt x="11" y="29"/>
                      </a:lnTo>
                      <a:lnTo>
                        <a:pt x="20" y="23"/>
                      </a:lnTo>
                      <a:lnTo>
                        <a:pt x="28" y="16"/>
                      </a:lnTo>
                      <a:lnTo>
                        <a:pt x="33" y="10"/>
                      </a:lnTo>
                      <a:lnTo>
                        <a:pt x="38" y="7"/>
                      </a:lnTo>
                      <a:lnTo>
                        <a:pt x="41" y="10"/>
                      </a:lnTo>
                      <a:lnTo>
                        <a:pt x="38" y="17"/>
                      </a:lnTo>
                      <a:lnTo>
                        <a:pt x="32" y="23"/>
                      </a:lnTo>
                      <a:lnTo>
                        <a:pt x="28" y="30"/>
                      </a:lnTo>
                      <a:lnTo>
                        <a:pt x="30" y="34"/>
                      </a:lnTo>
                      <a:lnTo>
                        <a:pt x="34" y="35"/>
                      </a:lnTo>
                      <a:lnTo>
                        <a:pt x="38" y="33"/>
                      </a:lnTo>
                      <a:lnTo>
                        <a:pt x="44" y="27"/>
                      </a:lnTo>
                      <a:lnTo>
                        <a:pt x="68" y="3"/>
                      </a:lnTo>
                      <a:lnTo>
                        <a:pt x="63" y="7"/>
                      </a:lnTo>
                      <a:lnTo>
                        <a:pt x="73" y="1"/>
                      </a:lnTo>
                      <a:lnTo>
                        <a:pt x="76" y="0"/>
                      </a:lnTo>
                      <a:lnTo>
                        <a:pt x="77" y="3"/>
                      </a:lnTo>
                      <a:lnTo>
                        <a:pt x="75" y="7"/>
                      </a:lnTo>
                      <a:lnTo>
                        <a:pt x="74" y="12"/>
                      </a:lnTo>
                      <a:lnTo>
                        <a:pt x="72" y="16"/>
                      </a:lnTo>
                      <a:lnTo>
                        <a:pt x="67" y="21"/>
                      </a:lnTo>
                      <a:lnTo>
                        <a:pt x="65" y="27"/>
                      </a:lnTo>
                      <a:lnTo>
                        <a:pt x="64" y="31"/>
                      </a:lnTo>
                      <a:lnTo>
                        <a:pt x="69" y="29"/>
                      </a:lnTo>
                      <a:lnTo>
                        <a:pt x="87" y="13"/>
                      </a:lnTo>
                      <a:lnTo>
                        <a:pt x="91" y="9"/>
                      </a:lnTo>
                      <a:lnTo>
                        <a:pt x="96" y="5"/>
                      </a:lnTo>
                      <a:lnTo>
                        <a:pt x="100" y="3"/>
                      </a:lnTo>
                      <a:lnTo>
                        <a:pt x="103" y="7"/>
                      </a:lnTo>
                      <a:lnTo>
                        <a:pt x="101" y="13"/>
                      </a:lnTo>
                      <a:lnTo>
                        <a:pt x="99" y="19"/>
                      </a:lnTo>
                      <a:lnTo>
                        <a:pt x="95" y="25"/>
                      </a:lnTo>
                      <a:lnTo>
                        <a:pt x="90" y="33"/>
                      </a:lnTo>
                      <a:lnTo>
                        <a:pt x="87" y="39"/>
                      </a:lnTo>
                      <a:lnTo>
                        <a:pt x="85" y="46"/>
                      </a:lnTo>
                      <a:lnTo>
                        <a:pt x="87" y="52"/>
                      </a:lnTo>
                      <a:lnTo>
                        <a:pt x="94" y="49"/>
                      </a:lnTo>
                      <a:lnTo>
                        <a:pt x="101" y="41"/>
                      </a:lnTo>
                      <a:lnTo>
                        <a:pt x="109" y="32"/>
                      </a:lnTo>
                      <a:lnTo>
                        <a:pt x="116" y="24"/>
                      </a:lnTo>
                      <a:lnTo>
                        <a:pt x="119" y="18"/>
                      </a:lnTo>
                      <a:lnTo>
                        <a:pt x="125" y="14"/>
                      </a:lnTo>
                      <a:lnTo>
                        <a:pt x="129" y="12"/>
                      </a:lnTo>
                      <a:lnTo>
                        <a:pt x="131" y="16"/>
                      </a:lnTo>
                      <a:lnTo>
                        <a:pt x="128" y="24"/>
                      </a:lnTo>
                      <a:lnTo>
                        <a:pt x="126" y="34"/>
                      </a:lnTo>
                      <a:lnTo>
                        <a:pt x="122" y="42"/>
                      </a:lnTo>
                      <a:lnTo>
                        <a:pt x="119" y="52"/>
                      </a:lnTo>
                      <a:lnTo>
                        <a:pt x="126" y="49"/>
                      </a:lnTo>
                      <a:lnTo>
                        <a:pt x="136" y="42"/>
                      </a:lnTo>
                      <a:lnTo>
                        <a:pt x="148" y="32"/>
                      </a:lnTo>
                      <a:lnTo>
                        <a:pt x="145" y="34"/>
                      </a:lnTo>
                      <a:lnTo>
                        <a:pt x="152" y="32"/>
                      </a:lnTo>
                      <a:lnTo>
                        <a:pt x="151" y="36"/>
                      </a:lnTo>
                      <a:lnTo>
                        <a:pt x="142" y="51"/>
                      </a:lnTo>
                      <a:lnTo>
                        <a:pt x="150" y="50"/>
                      </a:lnTo>
                      <a:lnTo>
                        <a:pt x="151" y="53"/>
                      </a:lnTo>
                      <a:lnTo>
                        <a:pt x="146" y="60"/>
                      </a:lnTo>
                      <a:lnTo>
                        <a:pt x="141" y="64"/>
                      </a:lnTo>
                      <a:lnTo>
                        <a:pt x="140" y="69"/>
                      </a:lnTo>
                      <a:lnTo>
                        <a:pt x="142" y="73"/>
                      </a:lnTo>
                      <a:lnTo>
                        <a:pt x="115" y="73"/>
                      </a:lnTo>
                      <a:lnTo>
                        <a:pt x="37" y="73"/>
                      </a:lnTo>
                      <a:lnTo>
                        <a:pt x="0" y="73"/>
                      </a:lnTo>
                      <a:lnTo>
                        <a:pt x="7" y="65"/>
                      </a:lnTo>
                      <a:lnTo>
                        <a:pt x="12" y="58"/>
                      </a:lnTo>
                      <a:lnTo>
                        <a:pt x="14" y="51"/>
                      </a:lnTo>
                      <a:lnTo>
                        <a:pt x="14" y="45"/>
                      </a:lnTo>
                      <a:lnTo>
                        <a:pt x="12" y="42"/>
                      </a:lnTo>
                      <a:lnTo>
                        <a:pt x="9" y="40"/>
                      </a:lnTo>
                      <a:lnTo>
                        <a:pt x="9" y="34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406610" name="Freeform 82"/>
                <p:cNvSpPr>
                  <a:spLocks/>
                </p:cNvSpPr>
                <p:nvPr/>
              </p:nvSpPr>
              <p:spPr bwMode="auto">
                <a:xfrm>
                  <a:off x="1471" y="1879"/>
                  <a:ext cx="26" cy="33"/>
                </a:xfrm>
                <a:custGeom>
                  <a:avLst/>
                  <a:gdLst/>
                  <a:ahLst/>
                  <a:cxnLst>
                    <a:cxn ang="0">
                      <a:pos x="9" y="16"/>
                    </a:cxn>
                    <a:cxn ang="0">
                      <a:pos x="12" y="10"/>
                    </a:cxn>
                    <a:cxn ang="0">
                      <a:pos x="16" y="6"/>
                    </a:cxn>
                    <a:cxn ang="0">
                      <a:pos x="20" y="3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8" y="3"/>
                    </a:cxn>
                    <a:cxn ang="0">
                      <a:pos x="24" y="10"/>
                    </a:cxn>
                    <a:cxn ang="0">
                      <a:pos x="21" y="17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0"/>
                    </a:cxn>
                    <a:cxn ang="0">
                      <a:pos x="26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4" y="19"/>
                    </a:cxn>
                    <a:cxn ang="0">
                      <a:pos x="47" y="20"/>
                    </a:cxn>
                    <a:cxn ang="0">
                      <a:pos x="46" y="25"/>
                    </a:cxn>
                    <a:cxn ang="0">
                      <a:pos x="44" y="32"/>
                    </a:cxn>
                    <a:cxn ang="0">
                      <a:pos x="38" y="36"/>
                    </a:cxn>
                    <a:cxn ang="0">
                      <a:pos x="36" y="41"/>
                    </a:cxn>
                    <a:cxn ang="0">
                      <a:pos x="38" y="45"/>
                    </a:cxn>
                    <a:cxn ang="0">
                      <a:pos x="44" y="45"/>
                    </a:cxn>
                    <a:cxn ang="0">
                      <a:pos x="51" y="41"/>
                    </a:cxn>
                    <a:cxn ang="0">
                      <a:pos x="52" y="45"/>
                    </a:cxn>
                    <a:cxn ang="0">
                      <a:pos x="48" y="53"/>
                    </a:cxn>
                    <a:cxn ang="0">
                      <a:pos x="46" y="58"/>
                    </a:cxn>
                    <a:cxn ang="0">
                      <a:pos x="46" y="63"/>
                    </a:cxn>
                    <a:cxn ang="0">
                      <a:pos x="49" y="67"/>
                    </a:cxn>
                    <a:cxn ang="0">
                      <a:pos x="38" y="67"/>
                    </a:cxn>
                    <a:cxn ang="0">
                      <a:pos x="2" y="67"/>
                    </a:cxn>
                    <a:cxn ang="0">
                      <a:pos x="5" y="60"/>
                    </a:cxn>
                    <a:cxn ang="0">
                      <a:pos x="5" y="55"/>
                    </a:cxn>
                    <a:cxn ang="0">
                      <a:pos x="5" y="51"/>
                    </a:cxn>
                    <a:cxn ang="0">
                      <a:pos x="2" y="45"/>
                    </a:cxn>
                    <a:cxn ang="0">
                      <a:pos x="0" y="41"/>
                    </a:cxn>
                    <a:cxn ang="0">
                      <a:pos x="0" y="36"/>
                    </a:cxn>
                    <a:cxn ang="0">
                      <a:pos x="5" y="32"/>
                    </a:cxn>
                    <a:cxn ang="0">
                      <a:pos x="9" y="28"/>
                    </a:cxn>
                    <a:cxn ang="0">
                      <a:pos x="7" y="21"/>
                    </a:cxn>
                    <a:cxn ang="0">
                      <a:pos x="9" y="16"/>
                    </a:cxn>
                  </a:cxnLst>
                  <a:rect l="0" t="0" r="r" b="b"/>
                  <a:pathLst>
                    <a:path w="52" h="67">
                      <a:moveTo>
                        <a:pt x="9" y="16"/>
                      </a:moveTo>
                      <a:lnTo>
                        <a:pt x="12" y="10"/>
                      </a:lnTo>
                      <a:lnTo>
                        <a:pt x="16" y="6"/>
                      </a:lnTo>
                      <a:lnTo>
                        <a:pt x="20" y="3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8" y="3"/>
                      </a:lnTo>
                      <a:lnTo>
                        <a:pt x="24" y="10"/>
                      </a:lnTo>
                      <a:lnTo>
                        <a:pt x="21" y="17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0"/>
                      </a:lnTo>
                      <a:lnTo>
                        <a:pt x="26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4" y="19"/>
                      </a:lnTo>
                      <a:lnTo>
                        <a:pt x="47" y="20"/>
                      </a:lnTo>
                      <a:lnTo>
                        <a:pt x="46" y="25"/>
                      </a:lnTo>
                      <a:lnTo>
                        <a:pt x="44" y="32"/>
                      </a:lnTo>
                      <a:lnTo>
                        <a:pt x="38" y="36"/>
                      </a:lnTo>
                      <a:lnTo>
                        <a:pt x="36" y="41"/>
                      </a:lnTo>
                      <a:lnTo>
                        <a:pt x="38" y="45"/>
                      </a:lnTo>
                      <a:lnTo>
                        <a:pt x="44" y="45"/>
                      </a:lnTo>
                      <a:lnTo>
                        <a:pt x="51" y="41"/>
                      </a:lnTo>
                      <a:lnTo>
                        <a:pt x="52" y="45"/>
                      </a:lnTo>
                      <a:lnTo>
                        <a:pt x="48" y="53"/>
                      </a:lnTo>
                      <a:lnTo>
                        <a:pt x="46" y="58"/>
                      </a:lnTo>
                      <a:lnTo>
                        <a:pt x="46" y="63"/>
                      </a:lnTo>
                      <a:lnTo>
                        <a:pt x="49" y="67"/>
                      </a:lnTo>
                      <a:lnTo>
                        <a:pt x="38" y="67"/>
                      </a:lnTo>
                      <a:lnTo>
                        <a:pt x="2" y="67"/>
                      </a:lnTo>
                      <a:lnTo>
                        <a:pt x="5" y="60"/>
                      </a:lnTo>
                      <a:lnTo>
                        <a:pt x="5" y="55"/>
                      </a:lnTo>
                      <a:lnTo>
                        <a:pt x="5" y="51"/>
                      </a:lnTo>
                      <a:lnTo>
                        <a:pt x="2" y="45"/>
                      </a:lnTo>
                      <a:lnTo>
                        <a:pt x="0" y="41"/>
                      </a:lnTo>
                      <a:lnTo>
                        <a:pt x="0" y="36"/>
                      </a:lnTo>
                      <a:lnTo>
                        <a:pt x="5" y="32"/>
                      </a:lnTo>
                      <a:lnTo>
                        <a:pt x="9" y="28"/>
                      </a:lnTo>
                      <a:lnTo>
                        <a:pt x="7" y="21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</p:grpSp>
        </p:grpSp>
      </p:grpSp>
      <p:sp>
        <p:nvSpPr>
          <p:cNvPr id="8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6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6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6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6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6556" grpId="0" build="p" autoUpdateAnimBg="0"/>
      <p:bldP spid="406557" grpId="0" autoUpdateAnimBg="0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5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7556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rgbClr val="00FFCC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7557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7558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7559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7560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7561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7562" name="Oval 10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cxnSp>
        <p:nvCxnSpPr>
          <p:cNvPr id="22539" name="AutoShape 11"/>
          <p:cNvCxnSpPr>
            <a:cxnSpLocks noChangeShapeType="1"/>
            <a:stCxn id="407579" idx="5"/>
            <a:endCxn id="407555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0" name="AutoShape 12"/>
          <p:cNvCxnSpPr>
            <a:cxnSpLocks noChangeShapeType="1"/>
            <a:stCxn id="407555" idx="2"/>
            <a:endCxn id="407561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1" name="AutoShape 13"/>
          <p:cNvCxnSpPr>
            <a:cxnSpLocks noChangeShapeType="1"/>
            <a:stCxn id="407579" idx="4"/>
            <a:endCxn id="407561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2" name="AutoShape 14"/>
          <p:cNvCxnSpPr>
            <a:cxnSpLocks noChangeShapeType="1"/>
            <a:stCxn id="407555" idx="4"/>
            <a:endCxn id="407556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3" name="AutoShape 15"/>
          <p:cNvCxnSpPr>
            <a:cxnSpLocks noChangeShapeType="1"/>
            <a:stCxn id="407561" idx="5"/>
            <a:endCxn id="407556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4" name="AutoShape 16"/>
          <p:cNvCxnSpPr>
            <a:cxnSpLocks noChangeShapeType="1"/>
            <a:endCxn id="407561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5" name="AutoShape 17"/>
          <p:cNvCxnSpPr>
            <a:cxnSpLocks noChangeShapeType="1"/>
            <a:stCxn id="407562" idx="7"/>
            <a:endCxn id="407579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6" name="AutoShape 18"/>
          <p:cNvCxnSpPr>
            <a:cxnSpLocks noChangeShapeType="1"/>
            <a:stCxn id="407560" idx="0"/>
            <a:endCxn id="407561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7" name="AutoShape 19"/>
          <p:cNvCxnSpPr>
            <a:cxnSpLocks noChangeShapeType="1"/>
            <a:stCxn id="407560" idx="6"/>
            <a:endCxn id="407556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8" name="AutoShape 20"/>
          <p:cNvCxnSpPr>
            <a:cxnSpLocks noChangeShapeType="1"/>
            <a:endCxn id="407560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9" name="AutoShape 21"/>
          <p:cNvCxnSpPr>
            <a:cxnSpLocks noChangeShapeType="1"/>
            <a:stCxn id="407560" idx="2"/>
            <a:endCxn id="407558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0" name="AutoShape 22"/>
          <p:cNvCxnSpPr>
            <a:cxnSpLocks noChangeShapeType="1"/>
            <a:stCxn id="407558" idx="4"/>
            <a:endCxn id="407559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1" name="AutoShape 23"/>
          <p:cNvCxnSpPr>
            <a:cxnSpLocks noChangeShapeType="1"/>
            <a:stCxn id="407562" idx="4"/>
            <a:endCxn id="407558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2" name="AutoShape 24"/>
          <p:cNvCxnSpPr>
            <a:cxnSpLocks noChangeShapeType="1"/>
            <a:stCxn id="407558" idx="5"/>
            <a:endCxn id="407557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3" name="AutoShape 25"/>
          <p:cNvCxnSpPr>
            <a:cxnSpLocks noChangeShapeType="1"/>
            <a:stCxn id="407557" idx="2"/>
            <a:endCxn id="407559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4" name="AutoShape 26"/>
          <p:cNvCxnSpPr>
            <a:cxnSpLocks noChangeShapeType="1"/>
            <a:endCxn id="407556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7579" name="Oval 27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eaLnBrk="0" hangingPunct="0">
              <a:defRPr/>
            </a:pPr>
            <a:endParaRPr lang="en-US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7580" name="Text Box 28"/>
          <p:cNvSpPr txBox="1">
            <a:spLocks noChangeArrowheads="1"/>
          </p:cNvSpPr>
          <p:nvPr/>
        </p:nvSpPr>
        <p:spPr bwMode="auto">
          <a:xfrm>
            <a:off x="3911600" y="2362200"/>
            <a:ext cx="5080000" cy="310197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ct val="35000"/>
              </a:spcBef>
              <a:defRPr/>
            </a:pPr>
            <a:r>
              <a: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Is there a fast algorithm?</a:t>
            </a:r>
          </a:p>
          <a:p>
            <a:pPr eaLnBrk="0" hangingPunct="0">
              <a:spcBef>
                <a:spcPct val="35000"/>
              </a:spcBef>
              <a:defRPr/>
            </a:pPr>
            <a:r>
              <a: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Most people think not.</a:t>
            </a:r>
          </a:p>
          <a:p>
            <a:pPr eaLnBrk="0" hangingPunct="0">
              <a:spcBef>
                <a:spcPct val="35000"/>
              </a:spcBef>
              <a:defRPr/>
            </a:pPr>
            <a:r>
              <a: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We have not been able to prove that there is not. </a:t>
            </a:r>
          </a:p>
          <a:p>
            <a:pPr eaLnBrk="0" hangingPunct="0">
              <a:spcBef>
                <a:spcPct val="35000"/>
              </a:spcBef>
              <a:defRPr/>
            </a:pPr>
            <a:r>
              <a:rPr lang="en-US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It is one of the biggest open problems in the field.</a:t>
            </a:r>
          </a:p>
        </p:txBody>
      </p:sp>
      <p:grpSp>
        <p:nvGrpSpPr>
          <p:cNvPr id="22557" name="Group 29"/>
          <p:cNvGrpSpPr>
            <a:grpSpLocks/>
          </p:cNvGrpSpPr>
          <p:nvPr/>
        </p:nvGrpSpPr>
        <p:grpSpPr bwMode="auto">
          <a:xfrm rot="6147626">
            <a:off x="434181" y="2180432"/>
            <a:ext cx="1347787" cy="234950"/>
            <a:chOff x="240" y="1691"/>
            <a:chExt cx="1720" cy="196"/>
          </a:xfrm>
        </p:grpSpPr>
        <p:grpSp>
          <p:nvGrpSpPr>
            <p:cNvPr id="22558" name="Group 30"/>
            <p:cNvGrpSpPr>
              <a:grpSpLocks/>
            </p:cNvGrpSpPr>
            <p:nvPr/>
          </p:nvGrpSpPr>
          <p:grpSpPr bwMode="auto">
            <a:xfrm>
              <a:off x="1538" y="1691"/>
              <a:ext cx="422" cy="196"/>
              <a:chOff x="1538" y="1691"/>
              <a:chExt cx="422" cy="196"/>
            </a:xfrm>
          </p:grpSpPr>
          <p:grpSp>
            <p:nvGrpSpPr>
              <p:cNvPr id="22585" name="Group 31"/>
              <p:cNvGrpSpPr>
                <a:grpSpLocks/>
              </p:cNvGrpSpPr>
              <p:nvPr/>
            </p:nvGrpSpPr>
            <p:grpSpPr bwMode="auto">
              <a:xfrm>
                <a:off x="1538" y="1691"/>
                <a:ext cx="418" cy="196"/>
                <a:chOff x="1538" y="1691"/>
                <a:chExt cx="418" cy="196"/>
              </a:xfrm>
            </p:grpSpPr>
            <p:grpSp>
              <p:nvGrpSpPr>
                <p:cNvPr id="22589" name="Group 32"/>
                <p:cNvGrpSpPr>
                  <a:grpSpLocks/>
                </p:cNvGrpSpPr>
                <p:nvPr/>
              </p:nvGrpSpPr>
              <p:grpSpPr bwMode="auto">
                <a:xfrm>
                  <a:off x="1538" y="1691"/>
                  <a:ext cx="418" cy="196"/>
                  <a:chOff x="1538" y="1691"/>
                  <a:chExt cx="418" cy="196"/>
                </a:xfrm>
              </p:grpSpPr>
              <p:sp>
                <p:nvSpPr>
                  <p:cNvPr id="407585" name="Freeform 33"/>
                  <p:cNvSpPr>
                    <a:spLocks/>
                  </p:cNvSpPr>
                  <p:nvPr/>
                </p:nvSpPr>
                <p:spPr bwMode="auto">
                  <a:xfrm>
                    <a:off x="1533" y="1732"/>
                    <a:ext cx="401" cy="196"/>
                  </a:xfrm>
                  <a:custGeom>
                    <a:avLst/>
                    <a:gdLst/>
                    <a:ahLst/>
                    <a:cxnLst>
                      <a:cxn ang="0">
                        <a:pos x="521" y="108"/>
                      </a:cxn>
                      <a:cxn ang="0">
                        <a:pos x="478" y="73"/>
                      </a:cxn>
                      <a:cxn ang="0">
                        <a:pos x="437" y="48"/>
                      </a:cxn>
                      <a:cxn ang="0">
                        <a:pos x="392" y="30"/>
                      </a:cxn>
                      <a:cxn ang="0">
                        <a:pos x="348" y="15"/>
                      </a:cxn>
                      <a:cxn ang="0">
                        <a:pos x="303" y="5"/>
                      </a:cxn>
                      <a:cxn ang="0">
                        <a:pos x="252" y="0"/>
                      </a:cxn>
                      <a:cxn ang="0">
                        <a:pos x="213" y="0"/>
                      </a:cxn>
                      <a:cxn ang="0">
                        <a:pos x="169" y="6"/>
                      </a:cxn>
                      <a:cxn ang="0">
                        <a:pos x="119" y="21"/>
                      </a:cxn>
                      <a:cxn ang="0">
                        <a:pos x="83" y="37"/>
                      </a:cxn>
                      <a:cxn ang="0">
                        <a:pos x="48" y="60"/>
                      </a:cxn>
                      <a:cxn ang="0">
                        <a:pos x="26" y="80"/>
                      </a:cxn>
                      <a:cxn ang="0">
                        <a:pos x="0" y="113"/>
                      </a:cxn>
                      <a:cxn ang="0">
                        <a:pos x="13" y="295"/>
                      </a:cxn>
                      <a:cxn ang="0">
                        <a:pos x="39" y="321"/>
                      </a:cxn>
                      <a:cxn ang="0">
                        <a:pos x="73" y="347"/>
                      </a:cxn>
                      <a:cxn ang="0">
                        <a:pos x="108" y="365"/>
                      </a:cxn>
                      <a:cxn ang="0">
                        <a:pos x="142" y="378"/>
                      </a:cxn>
                      <a:cxn ang="0">
                        <a:pos x="189" y="387"/>
                      </a:cxn>
                      <a:cxn ang="0">
                        <a:pos x="229" y="391"/>
                      </a:cxn>
                      <a:cxn ang="0">
                        <a:pos x="270" y="390"/>
                      </a:cxn>
                      <a:cxn ang="0">
                        <a:pos x="308" y="385"/>
                      </a:cxn>
                      <a:cxn ang="0">
                        <a:pos x="357" y="377"/>
                      </a:cxn>
                      <a:cxn ang="0">
                        <a:pos x="402" y="365"/>
                      </a:cxn>
                      <a:cxn ang="0">
                        <a:pos x="447" y="350"/>
                      </a:cxn>
                      <a:cxn ang="0">
                        <a:pos x="485" y="336"/>
                      </a:cxn>
                      <a:cxn ang="0">
                        <a:pos x="522" y="321"/>
                      </a:cxn>
                      <a:cxn ang="0">
                        <a:pos x="569" y="307"/>
                      </a:cxn>
                      <a:cxn ang="0">
                        <a:pos x="619" y="295"/>
                      </a:cxn>
                      <a:cxn ang="0">
                        <a:pos x="667" y="297"/>
                      </a:cxn>
                      <a:cxn ang="0">
                        <a:pos x="711" y="302"/>
                      </a:cxn>
                      <a:cxn ang="0">
                        <a:pos x="756" y="310"/>
                      </a:cxn>
                      <a:cxn ang="0">
                        <a:pos x="802" y="318"/>
                      </a:cxn>
                      <a:cxn ang="0">
                        <a:pos x="829" y="317"/>
                      </a:cxn>
                      <a:cxn ang="0">
                        <a:pos x="836" y="305"/>
                      </a:cxn>
                      <a:cxn ang="0">
                        <a:pos x="804" y="293"/>
                      </a:cxn>
                      <a:cxn ang="0">
                        <a:pos x="761" y="270"/>
                      </a:cxn>
                      <a:cxn ang="0">
                        <a:pos x="713" y="246"/>
                      </a:cxn>
                      <a:cxn ang="0">
                        <a:pos x="656" y="212"/>
                      </a:cxn>
                      <a:cxn ang="0">
                        <a:pos x="594" y="173"/>
                      </a:cxn>
                      <a:cxn ang="0">
                        <a:pos x="546" y="135"/>
                      </a:cxn>
                    </a:cxnLst>
                    <a:rect l="0" t="0" r="r" b="b"/>
                    <a:pathLst>
                      <a:path w="836" h="391">
                        <a:moveTo>
                          <a:pt x="546" y="135"/>
                        </a:moveTo>
                        <a:lnTo>
                          <a:pt x="521" y="108"/>
                        </a:lnTo>
                        <a:lnTo>
                          <a:pt x="496" y="87"/>
                        </a:lnTo>
                        <a:lnTo>
                          <a:pt x="478" y="73"/>
                        </a:lnTo>
                        <a:lnTo>
                          <a:pt x="457" y="59"/>
                        </a:lnTo>
                        <a:lnTo>
                          <a:pt x="437" y="48"/>
                        </a:lnTo>
                        <a:lnTo>
                          <a:pt x="415" y="39"/>
                        </a:lnTo>
                        <a:lnTo>
                          <a:pt x="392" y="30"/>
                        </a:lnTo>
                        <a:lnTo>
                          <a:pt x="371" y="22"/>
                        </a:lnTo>
                        <a:lnTo>
                          <a:pt x="348" y="15"/>
                        </a:lnTo>
                        <a:lnTo>
                          <a:pt x="323" y="9"/>
                        </a:lnTo>
                        <a:lnTo>
                          <a:pt x="303" y="5"/>
                        </a:lnTo>
                        <a:lnTo>
                          <a:pt x="276" y="2"/>
                        </a:lnTo>
                        <a:lnTo>
                          <a:pt x="252" y="0"/>
                        </a:lnTo>
                        <a:lnTo>
                          <a:pt x="232" y="0"/>
                        </a:lnTo>
                        <a:lnTo>
                          <a:pt x="213" y="0"/>
                        </a:lnTo>
                        <a:lnTo>
                          <a:pt x="191" y="3"/>
                        </a:lnTo>
                        <a:lnTo>
                          <a:pt x="169" y="6"/>
                        </a:lnTo>
                        <a:lnTo>
                          <a:pt x="144" y="13"/>
                        </a:lnTo>
                        <a:lnTo>
                          <a:pt x="119" y="21"/>
                        </a:lnTo>
                        <a:lnTo>
                          <a:pt x="102" y="28"/>
                        </a:lnTo>
                        <a:lnTo>
                          <a:pt x="83" y="37"/>
                        </a:lnTo>
                        <a:lnTo>
                          <a:pt x="66" y="47"/>
                        </a:lnTo>
                        <a:lnTo>
                          <a:pt x="48" y="60"/>
                        </a:lnTo>
                        <a:lnTo>
                          <a:pt x="36" y="70"/>
                        </a:lnTo>
                        <a:lnTo>
                          <a:pt x="26" y="80"/>
                        </a:lnTo>
                        <a:lnTo>
                          <a:pt x="16" y="91"/>
                        </a:lnTo>
                        <a:lnTo>
                          <a:pt x="0" y="113"/>
                        </a:lnTo>
                        <a:lnTo>
                          <a:pt x="0" y="274"/>
                        </a:lnTo>
                        <a:lnTo>
                          <a:pt x="13" y="295"/>
                        </a:lnTo>
                        <a:lnTo>
                          <a:pt x="24" y="308"/>
                        </a:lnTo>
                        <a:lnTo>
                          <a:pt x="39" y="321"/>
                        </a:lnTo>
                        <a:lnTo>
                          <a:pt x="54" y="335"/>
                        </a:lnTo>
                        <a:lnTo>
                          <a:pt x="73" y="347"/>
                        </a:lnTo>
                        <a:lnTo>
                          <a:pt x="93" y="358"/>
                        </a:lnTo>
                        <a:lnTo>
                          <a:pt x="108" y="365"/>
                        </a:lnTo>
                        <a:lnTo>
                          <a:pt x="125" y="373"/>
                        </a:lnTo>
                        <a:lnTo>
                          <a:pt x="142" y="378"/>
                        </a:lnTo>
                        <a:lnTo>
                          <a:pt x="166" y="383"/>
                        </a:lnTo>
                        <a:lnTo>
                          <a:pt x="189" y="387"/>
                        </a:lnTo>
                        <a:lnTo>
                          <a:pt x="209" y="390"/>
                        </a:lnTo>
                        <a:lnTo>
                          <a:pt x="229" y="391"/>
                        </a:lnTo>
                        <a:lnTo>
                          <a:pt x="249" y="391"/>
                        </a:lnTo>
                        <a:lnTo>
                          <a:pt x="270" y="390"/>
                        </a:lnTo>
                        <a:lnTo>
                          <a:pt x="288" y="387"/>
                        </a:lnTo>
                        <a:lnTo>
                          <a:pt x="308" y="385"/>
                        </a:lnTo>
                        <a:lnTo>
                          <a:pt x="333" y="382"/>
                        </a:lnTo>
                        <a:lnTo>
                          <a:pt x="357" y="377"/>
                        </a:lnTo>
                        <a:lnTo>
                          <a:pt x="380" y="371"/>
                        </a:lnTo>
                        <a:lnTo>
                          <a:pt x="402" y="365"/>
                        </a:lnTo>
                        <a:lnTo>
                          <a:pt x="423" y="358"/>
                        </a:lnTo>
                        <a:lnTo>
                          <a:pt x="447" y="350"/>
                        </a:lnTo>
                        <a:lnTo>
                          <a:pt x="468" y="343"/>
                        </a:lnTo>
                        <a:lnTo>
                          <a:pt x="485" y="336"/>
                        </a:lnTo>
                        <a:lnTo>
                          <a:pt x="503" y="330"/>
                        </a:lnTo>
                        <a:lnTo>
                          <a:pt x="522" y="321"/>
                        </a:lnTo>
                        <a:lnTo>
                          <a:pt x="548" y="314"/>
                        </a:lnTo>
                        <a:lnTo>
                          <a:pt x="569" y="307"/>
                        </a:lnTo>
                        <a:lnTo>
                          <a:pt x="594" y="301"/>
                        </a:lnTo>
                        <a:lnTo>
                          <a:pt x="619" y="295"/>
                        </a:lnTo>
                        <a:lnTo>
                          <a:pt x="645" y="295"/>
                        </a:lnTo>
                        <a:lnTo>
                          <a:pt x="667" y="297"/>
                        </a:lnTo>
                        <a:lnTo>
                          <a:pt x="691" y="299"/>
                        </a:lnTo>
                        <a:lnTo>
                          <a:pt x="711" y="302"/>
                        </a:lnTo>
                        <a:lnTo>
                          <a:pt x="734" y="305"/>
                        </a:lnTo>
                        <a:lnTo>
                          <a:pt x="756" y="310"/>
                        </a:lnTo>
                        <a:lnTo>
                          <a:pt x="784" y="316"/>
                        </a:lnTo>
                        <a:lnTo>
                          <a:pt x="802" y="318"/>
                        </a:lnTo>
                        <a:lnTo>
                          <a:pt x="817" y="319"/>
                        </a:lnTo>
                        <a:lnTo>
                          <a:pt x="829" y="317"/>
                        </a:lnTo>
                        <a:lnTo>
                          <a:pt x="836" y="313"/>
                        </a:lnTo>
                        <a:lnTo>
                          <a:pt x="836" y="305"/>
                        </a:lnTo>
                        <a:lnTo>
                          <a:pt x="825" y="299"/>
                        </a:lnTo>
                        <a:lnTo>
                          <a:pt x="804" y="293"/>
                        </a:lnTo>
                        <a:lnTo>
                          <a:pt x="783" y="281"/>
                        </a:lnTo>
                        <a:lnTo>
                          <a:pt x="761" y="270"/>
                        </a:lnTo>
                        <a:lnTo>
                          <a:pt x="737" y="258"/>
                        </a:lnTo>
                        <a:lnTo>
                          <a:pt x="713" y="246"/>
                        </a:lnTo>
                        <a:lnTo>
                          <a:pt x="686" y="233"/>
                        </a:lnTo>
                        <a:lnTo>
                          <a:pt x="656" y="212"/>
                        </a:lnTo>
                        <a:lnTo>
                          <a:pt x="625" y="192"/>
                        </a:lnTo>
                        <a:lnTo>
                          <a:pt x="594" y="173"/>
                        </a:lnTo>
                        <a:lnTo>
                          <a:pt x="569" y="155"/>
                        </a:lnTo>
                        <a:lnTo>
                          <a:pt x="546" y="135"/>
                        </a:lnTo>
                        <a:close/>
                      </a:path>
                    </a:pathLst>
                  </a:custGeom>
                  <a:solidFill>
                    <a:srgbClr val="FF8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86" name="Freeform 34"/>
                  <p:cNvSpPr>
                    <a:spLocks/>
                  </p:cNvSpPr>
                  <p:nvPr/>
                </p:nvSpPr>
                <p:spPr bwMode="auto">
                  <a:xfrm>
                    <a:off x="1537" y="1852"/>
                    <a:ext cx="255" cy="81"/>
                  </a:xfrm>
                  <a:custGeom>
                    <a:avLst/>
                    <a:gdLst/>
                    <a:ahLst/>
                    <a:cxnLst>
                      <a:cxn ang="0">
                        <a:pos x="479" y="31"/>
                      </a:cxn>
                      <a:cxn ang="0">
                        <a:pos x="447" y="21"/>
                      </a:cxn>
                      <a:cxn ang="0">
                        <a:pos x="419" y="16"/>
                      </a:cxn>
                      <a:cxn ang="0">
                        <a:pos x="387" y="14"/>
                      </a:cxn>
                      <a:cxn ang="0">
                        <a:pos x="353" y="22"/>
                      </a:cxn>
                      <a:cxn ang="0">
                        <a:pos x="326" y="31"/>
                      </a:cxn>
                      <a:cxn ang="0">
                        <a:pos x="296" y="25"/>
                      </a:cxn>
                      <a:cxn ang="0">
                        <a:pos x="264" y="11"/>
                      </a:cxn>
                      <a:cxn ang="0">
                        <a:pos x="238" y="2"/>
                      </a:cxn>
                      <a:cxn ang="0">
                        <a:pos x="203" y="0"/>
                      </a:cxn>
                      <a:cxn ang="0">
                        <a:pos x="171" y="0"/>
                      </a:cxn>
                      <a:cxn ang="0">
                        <a:pos x="137" y="2"/>
                      </a:cxn>
                      <a:cxn ang="0">
                        <a:pos x="97" y="5"/>
                      </a:cxn>
                      <a:cxn ang="0">
                        <a:pos x="57" y="11"/>
                      </a:cxn>
                      <a:cxn ang="0">
                        <a:pos x="17" y="20"/>
                      </a:cxn>
                      <a:cxn ang="0">
                        <a:pos x="0" y="54"/>
                      </a:cxn>
                      <a:cxn ang="0">
                        <a:pos x="22" y="87"/>
                      </a:cxn>
                      <a:cxn ang="0">
                        <a:pos x="53" y="108"/>
                      </a:cxn>
                      <a:cxn ang="0">
                        <a:pos x="87" y="127"/>
                      </a:cxn>
                      <a:cxn ang="0">
                        <a:pos x="126" y="143"/>
                      </a:cxn>
                      <a:cxn ang="0">
                        <a:pos x="162" y="152"/>
                      </a:cxn>
                      <a:cxn ang="0">
                        <a:pos x="202" y="159"/>
                      </a:cxn>
                      <a:cxn ang="0">
                        <a:pos x="245" y="163"/>
                      </a:cxn>
                      <a:cxn ang="0">
                        <a:pos x="283" y="162"/>
                      </a:cxn>
                      <a:cxn ang="0">
                        <a:pos x="318" y="160"/>
                      </a:cxn>
                      <a:cxn ang="0">
                        <a:pos x="356" y="153"/>
                      </a:cxn>
                      <a:cxn ang="0">
                        <a:pos x="397" y="142"/>
                      </a:cxn>
                      <a:cxn ang="0">
                        <a:pos x="430" y="130"/>
                      </a:cxn>
                      <a:cxn ang="0">
                        <a:pos x="463" y="119"/>
                      </a:cxn>
                      <a:cxn ang="0">
                        <a:pos x="490" y="110"/>
                      </a:cxn>
                      <a:cxn ang="0">
                        <a:pos x="533" y="100"/>
                      </a:cxn>
                      <a:cxn ang="0">
                        <a:pos x="494" y="39"/>
                      </a:cxn>
                    </a:cxnLst>
                    <a:rect l="0" t="0" r="r" b="b"/>
                    <a:pathLst>
                      <a:path w="533" h="163">
                        <a:moveTo>
                          <a:pt x="494" y="39"/>
                        </a:moveTo>
                        <a:lnTo>
                          <a:pt x="479" y="31"/>
                        </a:lnTo>
                        <a:lnTo>
                          <a:pt x="461" y="25"/>
                        </a:lnTo>
                        <a:lnTo>
                          <a:pt x="447" y="21"/>
                        </a:lnTo>
                        <a:lnTo>
                          <a:pt x="432" y="18"/>
                        </a:lnTo>
                        <a:lnTo>
                          <a:pt x="419" y="16"/>
                        </a:lnTo>
                        <a:lnTo>
                          <a:pt x="405" y="14"/>
                        </a:lnTo>
                        <a:lnTo>
                          <a:pt x="387" y="14"/>
                        </a:lnTo>
                        <a:lnTo>
                          <a:pt x="368" y="17"/>
                        </a:lnTo>
                        <a:lnTo>
                          <a:pt x="353" y="22"/>
                        </a:lnTo>
                        <a:lnTo>
                          <a:pt x="339" y="27"/>
                        </a:lnTo>
                        <a:lnTo>
                          <a:pt x="326" y="31"/>
                        </a:lnTo>
                        <a:lnTo>
                          <a:pt x="313" y="31"/>
                        </a:lnTo>
                        <a:lnTo>
                          <a:pt x="296" y="25"/>
                        </a:lnTo>
                        <a:lnTo>
                          <a:pt x="281" y="18"/>
                        </a:lnTo>
                        <a:lnTo>
                          <a:pt x="264" y="11"/>
                        </a:lnTo>
                        <a:lnTo>
                          <a:pt x="252" y="7"/>
                        </a:lnTo>
                        <a:lnTo>
                          <a:pt x="238" y="2"/>
                        </a:lnTo>
                        <a:lnTo>
                          <a:pt x="220" y="0"/>
                        </a:lnTo>
                        <a:lnTo>
                          <a:pt x="203" y="0"/>
                        </a:lnTo>
                        <a:lnTo>
                          <a:pt x="188" y="0"/>
                        </a:lnTo>
                        <a:lnTo>
                          <a:pt x="171" y="0"/>
                        </a:lnTo>
                        <a:lnTo>
                          <a:pt x="156" y="1"/>
                        </a:lnTo>
                        <a:lnTo>
                          <a:pt x="137" y="2"/>
                        </a:lnTo>
                        <a:lnTo>
                          <a:pt x="116" y="3"/>
                        </a:lnTo>
                        <a:lnTo>
                          <a:pt x="97" y="5"/>
                        </a:lnTo>
                        <a:lnTo>
                          <a:pt x="77" y="8"/>
                        </a:lnTo>
                        <a:lnTo>
                          <a:pt x="57" y="11"/>
                        </a:lnTo>
                        <a:lnTo>
                          <a:pt x="37" y="15"/>
                        </a:lnTo>
                        <a:lnTo>
                          <a:pt x="17" y="20"/>
                        </a:lnTo>
                        <a:lnTo>
                          <a:pt x="0" y="25"/>
                        </a:lnTo>
                        <a:lnTo>
                          <a:pt x="0" y="54"/>
                        </a:lnTo>
                        <a:lnTo>
                          <a:pt x="7" y="71"/>
                        </a:lnTo>
                        <a:lnTo>
                          <a:pt x="22" y="87"/>
                        </a:lnTo>
                        <a:lnTo>
                          <a:pt x="41" y="99"/>
                        </a:lnTo>
                        <a:lnTo>
                          <a:pt x="53" y="108"/>
                        </a:lnTo>
                        <a:lnTo>
                          <a:pt x="68" y="117"/>
                        </a:lnTo>
                        <a:lnTo>
                          <a:pt x="87" y="127"/>
                        </a:lnTo>
                        <a:lnTo>
                          <a:pt x="106" y="136"/>
                        </a:lnTo>
                        <a:lnTo>
                          <a:pt x="126" y="143"/>
                        </a:lnTo>
                        <a:lnTo>
                          <a:pt x="146" y="148"/>
                        </a:lnTo>
                        <a:lnTo>
                          <a:pt x="162" y="152"/>
                        </a:lnTo>
                        <a:lnTo>
                          <a:pt x="182" y="156"/>
                        </a:lnTo>
                        <a:lnTo>
                          <a:pt x="202" y="159"/>
                        </a:lnTo>
                        <a:lnTo>
                          <a:pt x="223" y="161"/>
                        </a:lnTo>
                        <a:lnTo>
                          <a:pt x="245" y="163"/>
                        </a:lnTo>
                        <a:lnTo>
                          <a:pt x="264" y="163"/>
                        </a:lnTo>
                        <a:lnTo>
                          <a:pt x="283" y="162"/>
                        </a:lnTo>
                        <a:lnTo>
                          <a:pt x="301" y="162"/>
                        </a:lnTo>
                        <a:lnTo>
                          <a:pt x="318" y="160"/>
                        </a:lnTo>
                        <a:lnTo>
                          <a:pt x="340" y="156"/>
                        </a:lnTo>
                        <a:lnTo>
                          <a:pt x="356" y="153"/>
                        </a:lnTo>
                        <a:lnTo>
                          <a:pt x="377" y="148"/>
                        </a:lnTo>
                        <a:lnTo>
                          <a:pt x="397" y="142"/>
                        </a:lnTo>
                        <a:lnTo>
                          <a:pt x="413" y="136"/>
                        </a:lnTo>
                        <a:lnTo>
                          <a:pt x="430" y="130"/>
                        </a:lnTo>
                        <a:lnTo>
                          <a:pt x="449" y="124"/>
                        </a:lnTo>
                        <a:lnTo>
                          <a:pt x="463" y="119"/>
                        </a:lnTo>
                        <a:lnTo>
                          <a:pt x="475" y="114"/>
                        </a:lnTo>
                        <a:lnTo>
                          <a:pt x="490" y="110"/>
                        </a:lnTo>
                        <a:lnTo>
                          <a:pt x="500" y="108"/>
                        </a:lnTo>
                        <a:lnTo>
                          <a:pt x="533" y="100"/>
                        </a:lnTo>
                        <a:lnTo>
                          <a:pt x="514" y="57"/>
                        </a:lnTo>
                        <a:lnTo>
                          <a:pt x="494" y="39"/>
                        </a:lnTo>
                        <a:close/>
                      </a:path>
                    </a:pathLst>
                  </a:custGeom>
                  <a:solidFill>
                    <a:srgbClr val="C06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22590" name="Group 35"/>
                <p:cNvGrpSpPr>
                  <a:grpSpLocks/>
                </p:cNvGrpSpPr>
                <p:nvPr/>
              </p:nvGrpSpPr>
              <p:grpSpPr bwMode="auto">
                <a:xfrm>
                  <a:off x="1589" y="1709"/>
                  <a:ext cx="353" cy="169"/>
                  <a:chOff x="1589" y="1709"/>
                  <a:chExt cx="353" cy="169"/>
                </a:xfrm>
              </p:grpSpPr>
              <p:sp>
                <p:nvSpPr>
                  <p:cNvPr id="407588" name="Freeform 36"/>
                  <p:cNvSpPr>
                    <a:spLocks/>
                  </p:cNvSpPr>
                  <p:nvPr/>
                </p:nvSpPr>
                <p:spPr bwMode="auto">
                  <a:xfrm>
                    <a:off x="1597" y="1847"/>
                    <a:ext cx="142" cy="20"/>
                  </a:xfrm>
                  <a:custGeom>
                    <a:avLst/>
                    <a:gdLst/>
                    <a:ahLst/>
                    <a:cxnLst>
                      <a:cxn ang="0">
                        <a:pos x="283" y="43"/>
                      </a:cxn>
                      <a:cxn ang="0">
                        <a:pos x="260" y="36"/>
                      </a:cxn>
                      <a:cxn ang="0">
                        <a:pos x="244" y="32"/>
                      </a:cxn>
                      <a:cxn ang="0">
                        <a:pos x="227" y="28"/>
                      </a:cxn>
                      <a:cxn ang="0">
                        <a:pos x="209" y="25"/>
                      </a:cxn>
                      <a:cxn ang="0">
                        <a:pos x="189" y="22"/>
                      </a:cxn>
                      <a:cxn ang="0">
                        <a:pos x="171" y="19"/>
                      </a:cxn>
                      <a:cxn ang="0">
                        <a:pos x="155" y="17"/>
                      </a:cxn>
                      <a:cxn ang="0">
                        <a:pos x="137" y="14"/>
                      </a:cxn>
                      <a:cxn ang="0">
                        <a:pos x="118" y="11"/>
                      </a:cxn>
                      <a:cxn ang="0">
                        <a:pos x="102" y="8"/>
                      </a:cxn>
                      <a:cxn ang="0">
                        <a:pos x="82" y="5"/>
                      </a:cxn>
                      <a:cxn ang="0">
                        <a:pos x="62" y="2"/>
                      </a:cxn>
                      <a:cxn ang="0">
                        <a:pos x="41" y="1"/>
                      </a:cxn>
                      <a:cxn ang="0">
                        <a:pos x="2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3" h="43">
                        <a:moveTo>
                          <a:pt x="283" y="43"/>
                        </a:moveTo>
                        <a:lnTo>
                          <a:pt x="260" y="36"/>
                        </a:lnTo>
                        <a:lnTo>
                          <a:pt x="244" y="32"/>
                        </a:lnTo>
                        <a:lnTo>
                          <a:pt x="227" y="28"/>
                        </a:lnTo>
                        <a:lnTo>
                          <a:pt x="209" y="25"/>
                        </a:lnTo>
                        <a:lnTo>
                          <a:pt x="189" y="22"/>
                        </a:lnTo>
                        <a:lnTo>
                          <a:pt x="171" y="19"/>
                        </a:lnTo>
                        <a:lnTo>
                          <a:pt x="155" y="17"/>
                        </a:lnTo>
                        <a:lnTo>
                          <a:pt x="137" y="14"/>
                        </a:lnTo>
                        <a:lnTo>
                          <a:pt x="118" y="11"/>
                        </a:lnTo>
                        <a:lnTo>
                          <a:pt x="102" y="8"/>
                        </a:lnTo>
                        <a:lnTo>
                          <a:pt x="82" y="5"/>
                        </a:lnTo>
                        <a:lnTo>
                          <a:pt x="62" y="2"/>
                        </a:lnTo>
                        <a:lnTo>
                          <a:pt x="41" y="1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89" name="Freeform 37"/>
                  <p:cNvSpPr>
                    <a:spLocks/>
                  </p:cNvSpPr>
                  <p:nvPr/>
                </p:nvSpPr>
                <p:spPr bwMode="auto">
                  <a:xfrm>
                    <a:off x="1653" y="1821"/>
                    <a:ext cx="128" cy="37"/>
                  </a:xfrm>
                  <a:custGeom>
                    <a:avLst/>
                    <a:gdLst/>
                    <a:ahLst/>
                    <a:cxnLst>
                      <a:cxn ang="0">
                        <a:pos x="242" y="73"/>
                      </a:cxn>
                      <a:cxn ang="0">
                        <a:pos x="219" y="62"/>
                      </a:cxn>
                      <a:cxn ang="0">
                        <a:pos x="196" y="51"/>
                      </a:cxn>
                      <a:cxn ang="0">
                        <a:pos x="176" y="41"/>
                      </a:cxn>
                      <a:cxn ang="0">
                        <a:pos x="155" y="33"/>
                      </a:cxn>
                      <a:cxn ang="0">
                        <a:pos x="135" y="26"/>
                      </a:cxn>
                      <a:cxn ang="0">
                        <a:pos x="112" y="20"/>
                      </a:cxn>
                      <a:cxn ang="0">
                        <a:pos x="97" y="18"/>
                      </a:cxn>
                      <a:cxn ang="0">
                        <a:pos x="84" y="16"/>
                      </a:cxn>
                      <a:cxn ang="0">
                        <a:pos x="70" y="15"/>
                      </a:cxn>
                      <a:cxn ang="0">
                        <a:pos x="51" y="11"/>
                      </a:cxn>
                      <a:cxn ang="0">
                        <a:pos x="36" y="7"/>
                      </a:cxn>
                      <a:cxn ang="0">
                        <a:pos x="24" y="5"/>
                      </a:cxn>
                      <a:cxn ang="0">
                        <a:pos x="1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42" h="73">
                        <a:moveTo>
                          <a:pt x="242" y="73"/>
                        </a:moveTo>
                        <a:lnTo>
                          <a:pt x="219" y="62"/>
                        </a:lnTo>
                        <a:lnTo>
                          <a:pt x="196" y="51"/>
                        </a:lnTo>
                        <a:lnTo>
                          <a:pt x="176" y="41"/>
                        </a:lnTo>
                        <a:lnTo>
                          <a:pt x="155" y="33"/>
                        </a:lnTo>
                        <a:lnTo>
                          <a:pt x="135" y="26"/>
                        </a:lnTo>
                        <a:lnTo>
                          <a:pt x="112" y="20"/>
                        </a:lnTo>
                        <a:lnTo>
                          <a:pt x="97" y="18"/>
                        </a:lnTo>
                        <a:lnTo>
                          <a:pt x="84" y="16"/>
                        </a:lnTo>
                        <a:lnTo>
                          <a:pt x="70" y="15"/>
                        </a:lnTo>
                        <a:lnTo>
                          <a:pt x="51" y="11"/>
                        </a:lnTo>
                        <a:lnTo>
                          <a:pt x="36" y="7"/>
                        </a:lnTo>
                        <a:lnTo>
                          <a:pt x="24" y="5"/>
                        </a:lnTo>
                        <a:lnTo>
                          <a:pt x="1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0" name="Freeform 38"/>
                  <p:cNvSpPr>
                    <a:spLocks/>
                  </p:cNvSpPr>
                  <p:nvPr/>
                </p:nvSpPr>
                <p:spPr bwMode="auto">
                  <a:xfrm>
                    <a:off x="1549" y="1828"/>
                    <a:ext cx="168" cy="20"/>
                  </a:xfrm>
                  <a:custGeom>
                    <a:avLst/>
                    <a:gdLst/>
                    <a:ahLst/>
                    <a:cxnLst>
                      <a:cxn ang="0">
                        <a:pos x="359" y="42"/>
                      </a:cxn>
                      <a:cxn ang="0">
                        <a:pos x="336" y="34"/>
                      </a:cxn>
                      <a:cxn ang="0">
                        <a:pos x="312" y="27"/>
                      </a:cxn>
                      <a:cxn ang="0">
                        <a:pos x="291" y="22"/>
                      </a:cxn>
                      <a:cxn ang="0">
                        <a:pos x="270" y="17"/>
                      </a:cxn>
                      <a:cxn ang="0">
                        <a:pos x="245" y="14"/>
                      </a:cxn>
                      <a:cxn ang="0">
                        <a:pos x="223" y="11"/>
                      </a:cxn>
                      <a:cxn ang="0">
                        <a:pos x="198" y="8"/>
                      </a:cxn>
                      <a:cxn ang="0">
                        <a:pos x="176" y="6"/>
                      </a:cxn>
                      <a:cxn ang="0">
                        <a:pos x="152" y="3"/>
                      </a:cxn>
                      <a:cxn ang="0">
                        <a:pos x="130" y="1"/>
                      </a:cxn>
                      <a:cxn ang="0">
                        <a:pos x="111" y="1"/>
                      </a:cxn>
                      <a:cxn ang="0">
                        <a:pos x="90" y="0"/>
                      </a:cxn>
                      <a:cxn ang="0">
                        <a:pos x="72" y="1"/>
                      </a:cxn>
                      <a:cxn ang="0">
                        <a:pos x="53" y="2"/>
                      </a:cxn>
                      <a:cxn ang="0">
                        <a:pos x="35" y="4"/>
                      </a:cxn>
                      <a:cxn ang="0">
                        <a:pos x="18" y="7"/>
                      </a:cxn>
                      <a:cxn ang="0">
                        <a:pos x="0" y="8"/>
                      </a:cxn>
                    </a:cxnLst>
                    <a:rect l="0" t="0" r="r" b="b"/>
                    <a:pathLst>
                      <a:path w="359" h="42">
                        <a:moveTo>
                          <a:pt x="359" y="42"/>
                        </a:moveTo>
                        <a:lnTo>
                          <a:pt x="336" y="34"/>
                        </a:lnTo>
                        <a:lnTo>
                          <a:pt x="312" y="27"/>
                        </a:lnTo>
                        <a:lnTo>
                          <a:pt x="291" y="22"/>
                        </a:lnTo>
                        <a:lnTo>
                          <a:pt x="270" y="17"/>
                        </a:lnTo>
                        <a:lnTo>
                          <a:pt x="245" y="14"/>
                        </a:lnTo>
                        <a:lnTo>
                          <a:pt x="223" y="11"/>
                        </a:lnTo>
                        <a:lnTo>
                          <a:pt x="198" y="8"/>
                        </a:lnTo>
                        <a:lnTo>
                          <a:pt x="176" y="6"/>
                        </a:lnTo>
                        <a:lnTo>
                          <a:pt x="152" y="3"/>
                        </a:lnTo>
                        <a:lnTo>
                          <a:pt x="130" y="1"/>
                        </a:lnTo>
                        <a:lnTo>
                          <a:pt x="111" y="1"/>
                        </a:lnTo>
                        <a:lnTo>
                          <a:pt x="90" y="0"/>
                        </a:lnTo>
                        <a:lnTo>
                          <a:pt x="72" y="1"/>
                        </a:lnTo>
                        <a:lnTo>
                          <a:pt x="53" y="2"/>
                        </a:lnTo>
                        <a:lnTo>
                          <a:pt x="35" y="4"/>
                        </a:lnTo>
                        <a:lnTo>
                          <a:pt x="18" y="7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1" name="Freeform 39"/>
                  <p:cNvSpPr>
                    <a:spLocks/>
                  </p:cNvSpPr>
                  <p:nvPr/>
                </p:nvSpPr>
                <p:spPr bwMode="auto">
                  <a:xfrm>
                    <a:off x="1651" y="1804"/>
                    <a:ext cx="144" cy="61"/>
                  </a:xfrm>
                  <a:custGeom>
                    <a:avLst/>
                    <a:gdLst/>
                    <a:ahLst/>
                    <a:cxnLst>
                      <a:cxn ang="0">
                        <a:pos x="294" y="123"/>
                      </a:cxn>
                      <a:cxn ang="0">
                        <a:pos x="273" y="114"/>
                      </a:cxn>
                      <a:cxn ang="0">
                        <a:pos x="255" y="105"/>
                      </a:cxn>
                      <a:cxn ang="0">
                        <a:pos x="237" y="97"/>
                      </a:cxn>
                      <a:cxn ang="0">
                        <a:pos x="216" y="85"/>
                      </a:cxn>
                      <a:cxn ang="0">
                        <a:pos x="195" y="73"/>
                      </a:cxn>
                      <a:cxn ang="0">
                        <a:pos x="175" y="62"/>
                      </a:cxn>
                      <a:cxn ang="0">
                        <a:pos x="154" y="49"/>
                      </a:cxn>
                      <a:cxn ang="0">
                        <a:pos x="134" y="38"/>
                      </a:cxn>
                      <a:cxn ang="0">
                        <a:pos x="113" y="29"/>
                      </a:cxn>
                      <a:cxn ang="0">
                        <a:pos x="95" y="21"/>
                      </a:cxn>
                      <a:cxn ang="0">
                        <a:pos x="70" y="13"/>
                      </a:cxn>
                      <a:cxn ang="0">
                        <a:pos x="52" y="9"/>
                      </a:cxn>
                      <a:cxn ang="0">
                        <a:pos x="34" y="5"/>
                      </a:cxn>
                      <a:cxn ang="0">
                        <a:pos x="17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4" h="123">
                        <a:moveTo>
                          <a:pt x="294" y="123"/>
                        </a:moveTo>
                        <a:lnTo>
                          <a:pt x="273" y="114"/>
                        </a:lnTo>
                        <a:lnTo>
                          <a:pt x="255" y="105"/>
                        </a:lnTo>
                        <a:lnTo>
                          <a:pt x="237" y="97"/>
                        </a:lnTo>
                        <a:lnTo>
                          <a:pt x="216" y="85"/>
                        </a:lnTo>
                        <a:lnTo>
                          <a:pt x="195" y="73"/>
                        </a:lnTo>
                        <a:lnTo>
                          <a:pt x="175" y="62"/>
                        </a:lnTo>
                        <a:lnTo>
                          <a:pt x="154" y="49"/>
                        </a:lnTo>
                        <a:lnTo>
                          <a:pt x="134" y="38"/>
                        </a:lnTo>
                        <a:lnTo>
                          <a:pt x="113" y="29"/>
                        </a:lnTo>
                        <a:lnTo>
                          <a:pt x="95" y="21"/>
                        </a:lnTo>
                        <a:lnTo>
                          <a:pt x="70" y="13"/>
                        </a:lnTo>
                        <a:lnTo>
                          <a:pt x="52" y="9"/>
                        </a:lnTo>
                        <a:lnTo>
                          <a:pt x="34" y="5"/>
                        </a:lnTo>
                        <a:lnTo>
                          <a:pt x="17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2" name="Freeform 40"/>
                  <p:cNvSpPr>
                    <a:spLocks/>
                  </p:cNvSpPr>
                  <p:nvPr/>
                </p:nvSpPr>
                <p:spPr bwMode="auto">
                  <a:xfrm>
                    <a:off x="1613" y="1788"/>
                    <a:ext cx="138" cy="40"/>
                  </a:xfrm>
                  <a:custGeom>
                    <a:avLst/>
                    <a:gdLst/>
                    <a:ahLst/>
                    <a:cxnLst>
                      <a:cxn ang="0">
                        <a:pos x="275" y="79"/>
                      </a:cxn>
                      <a:cxn ang="0">
                        <a:pos x="255" y="68"/>
                      </a:cxn>
                      <a:cxn ang="0">
                        <a:pos x="240" y="60"/>
                      </a:cxn>
                      <a:cxn ang="0">
                        <a:pos x="217" y="48"/>
                      </a:cxn>
                      <a:cxn ang="0">
                        <a:pos x="199" y="39"/>
                      </a:cxn>
                      <a:cxn ang="0">
                        <a:pos x="176" y="29"/>
                      </a:cxn>
                      <a:cxn ang="0">
                        <a:pos x="155" y="22"/>
                      </a:cxn>
                      <a:cxn ang="0">
                        <a:pos x="131" y="15"/>
                      </a:cxn>
                      <a:cxn ang="0">
                        <a:pos x="109" y="11"/>
                      </a:cxn>
                      <a:cxn ang="0">
                        <a:pos x="84" y="7"/>
                      </a:cxn>
                      <a:cxn ang="0">
                        <a:pos x="62" y="4"/>
                      </a:cxn>
                      <a:cxn ang="0">
                        <a:pos x="40" y="2"/>
                      </a:cxn>
                      <a:cxn ang="0">
                        <a:pos x="19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5" h="79">
                        <a:moveTo>
                          <a:pt x="275" y="79"/>
                        </a:moveTo>
                        <a:lnTo>
                          <a:pt x="255" y="68"/>
                        </a:lnTo>
                        <a:lnTo>
                          <a:pt x="240" y="60"/>
                        </a:lnTo>
                        <a:lnTo>
                          <a:pt x="217" y="48"/>
                        </a:lnTo>
                        <a:lnTo>
                          <a:pt x="199" y="39"/>
                        </a:lnTo>
                        <a:lnTo>
                          <a:pt x="176" y="29"/>
                        </a:lnTo>
                        <a:lnTo>
                          <a:pt x="155" y="22"/>
                        </a:lnTo>
                        <a:lnTo>
                          <a:pt x="131" y="15"/>
                        </a:lnTo>
                        <a:lnTo>
                          <a:pt x="109" y="11"/>
                        </a:lnTo>
                        <a:lnTo>
                          <a:pt x="84" y="7"/>
                        </a:lnTo>
                        <a:lnTo>
                          <a:pt x="62" y="4"/>
                        </a:lnTo>
                        <a:lnTo>
                          <a:pt x="40" y="2"/>
                        </a:lnTo>
                        <a:lnTo>
                          <a:pt x="19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3" name="Freeform 41"/>
                  <p:cNvSpPr>
                    <a:spLocks/>
                  </p:cNvSpPr>
                  <p:nvPr/>
                </p:nvSpPr>
                <p:spPr bwMode="auto">
                  <a:xfrm>
                    <a:off x="1632" y="1802"/>
                    <a:ext cx="231" cy="105"/>
                  </a:xfrm>
                  <a:custGeom>
                    <a:avLst/>
                    <a:gdLst/>
                    <a:ahLst/>
                    <a:cxnLst>
                      <a:cxn ang="0">
                        <a:pos x="478" y="218"/>
                      </a:cxn>
                      <a:cxn ang="0">
                        <a:pos x="448" y="208"/>
                      </a:cxn>
                      <a:cxn ang="0">
                        <a:pos x="422" y="198"/>
                      </a:cxn>
                      <a:cxn ang="0">
                        <a:pos x="396" y="189"/>
                      </a:cxn>
                      <a:cxn ang="0">
                        <a:pos x="375" y="178"/>
                      </a:cxn>
                      <a:cxn ang="0">
                        <a:pos x="352" y="167"/>
                      </a:cxn>
                      <a:cxn ang="0">
                        <a:pos x="330" y="154"/>
                      </a:cxn>
                      <a:cxn ang="0">
                        <a:pos x="304" y="141"/>
                      </a:cxn>
                      <a:cxn ang="0">
                        <a:pos x="280" y="127"/>
                      </a:cxn>
                      <a:cxn ang="0">
                        <a:pos x="255" y="110"/>
                      </a:cxn>
                      <a:cxn ang="0">
                        <a:pos x="240" y="100"/>
                      </a:cxn>
                      <a:cxn ang="0">
                        <a:pos x="229" y="91"/>
                      </a:cxn>
                      <a:cxn ang="0">
                        <a:pos x="218" y="81"/>
                      </a:cxn>
                      <a:cxn ang="0">
                        <a:pos x="206" y="71"/>
                      </a:cxn>
                      <a:cxn ang="0">
                        <a:pos x="192" y="62"/>
                      </a:cxn>
                      <a:cxn ang="0">
                        <a:pos x="178" y="54"/>
                      </a:cxn>
                      <a:cxn ang="0">
                        <a:pos x="163" y="47"/>
                      </a:cxn>
                      <a:cxn ang="0">
                        <a:pos x="147" y="39"/>
                      </a:cxn>
                      <a:cxn ang="0">
                        <a:pos x="130" y="31"/>
                      </a:cxn>
                      <a:cxn ang="0">
                        <a:pos x="114" y="23"/>
                      </a:cxn>
                      <a:cxn ang="0">
                        <a:pos x="98" y="17"/>
                      </a:cxn>
                      <a:cxn ang="0">
                        <a:pos x="83" y="12"/>
                      </a:cxn>
                      <a:cxn ang="0">
                        <a:pos x="69" y="7"/>
                      </a:cxn>
                      <a:cxn ang="0">
                        <a:pos x="51" y="3"/>
                      </a:cxn>
                      <a:cxn ang="0">
                        <a:pos x="36" y="2"/>
                      </a:cxn>
                      <a:cxn ang="0">
                        <a:pos x="2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8" h="218">
                        <a:moveTo>
                          <a:pt x="478" y="218"/>
                        </a:moveTo>
                        <a:lnTo>
                          <a:pt x="448" y="208"/>
                        </a:lnTo>
                        <a:lnTo>
                          <a:pt x="422" y="198"/>
                        </a:lnTo>
                        <a:lnTo>
                          <a:pt x="396" y="189"/>
                        </a:lnTo>
                        <a:lnTo>
                          <a:pt x="375" y="178"/>
                        </a:lnTo>
                        <a:lnTo>
                          <a:pt x="352" y="167"/>
                        </a:lnTo>
                        <a:lnTo>
                          <a:pt x="330" y="154"/>
                        </a:lnTo>
                        <a:lnTo>
                          <a:pt x="304" y="141"/>
                        </a:lnTo>
                        <a:lnTo>
                          <a:pt x="280" y="127"/>
                        </a:lnTo>
                        <a:lnTo>
                          <a:pt x="255" y="110"/>
                        </a:lnTo>
                        <a:lnTo>
                          <a:pt x="240" y="100"/>
                        </a:lnTo>
                        <a:lnTo>
                          <a:pt x="229" y="91"/>
                        </a:lnTo>
                        <a:lnTo>
                          <a:pt x="218" y="81"/>
                        </a:lnTo>
                        <a:lnTo>
                          <a:pt x="206" y="71"/>
                        </a:lnTo>
                        <a:lnTo>
                          <a:pt x="192" y="62"/>
                        </a:lnTo>
                        <a:lnTo>
                          <a:pt x="178" y="54"/>
                        </a:lnTo>
                        <a:lnTo>
                          <a:pt x="163" y="47"/>
                        </a:lnTo>
                        <a:lnTo>
                          <a:pt x="147" y="39"/>
                        </a:lnTo>
                        <a:lnTo>
                          <a:pt x="130" y="31"/>
                        </a:lnTo>
                        <a:lnTo>
                          <a:pt x="114" y="23"/>
                        </a:lnTo>
                        <a:lnTo>
                          <a:pt x="98" y="17"/>
                        </a:lnTo>
                        <a:lnTo>
                          <a:pt x="83" y="12"/>
                        </a:lnTo>
                        <a:lnTo>
                          <a:pt x="69" y="7"/>
                        </a:lnTo>
                        <a:lnTo>
                          <a:pt x="51" y="3"/>
                        </a:lnTo>
                        <a:lnTo>
                          <a:pt x="36" y="2"/>
                        </a:lnTo>
                        <a:lnTo>
                          <a:pt x="20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4" name="Freeform 42"/>
                  <p:cNvSpPr>
                    <a:spLocks/>
                  </p:cNvSpPr>
                  <p:nvPr/>
                </p:nvSpPr>
                <p:spPr bwMode="auto">
                  <a:xfrm>
                    <a:off x="1573" y="1859"/>
                    <a:ext cx="154" cy="12"/>
                  </a:xfrm>
                  <a:custGeom>
                    <a:avLst/>
                    <a:gdLst/>
                    <a:ahLst/>
                    <a:cxnLst>
                      <a:cxn ang="0">
                        <a:pos x="318" y="24"/>
                      </a:cxn>
                      <a:cxn ang="0">
                        <a:pos x="296" y="18"/>
                      </a:cxn>
                      <a:cxn ang="0">
                        <a:pos x="278" y="15"/>
                      </a:cxn>
                      <a:cxn ang="0">
                        <a:pos x="260" y="13"/>
                      </a:cxn>
                      <a:cxn ang="0">
                        <a:pos x="242" y="11"/>
                      </a:cxn>
                      <a:cxn ang="0">
                        <a:pos x="225" y="10"/>
                      </a:cxn>
                      <a:cxn ang="0">
                        <a:pos x="204" y="9"/>
                      </a:cxn>
                      <a:cxn ang="0">
                        <a:pos x="189" y="9"/>
                      </a:cxn>
                      <a:cxn ang="0">
                        <a:pos x="169" y="8"/>
                      </a:cxn>
                      <a:cxn ang="0">
                        <a:pos x="151" y="8"/>
                      </a:cxn>
                      <a:cxn ang="0">
                        <a:pos x="130" y="6"/>
                      </a:cxn>
                      <a:cxn ang="0">
                        <a:pos x="111" y="6"/>
                      </a:cxn>
                      <a:cxn ang="0">
                        <a:pos x="88" y="4"/>
                      </a:cxn>
                      <a:cxn ang="0">
                        <a:pos x="68" y="4"/>
                      </a:cxn>
                      <a:cxn ang="0">
                        <a:pos x="46" y="2"/>
                      </a:cxn>
                      <a:cxn ang="0">
                        <a:pos x="23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18" h="24">
                        <a:moveTo>
                          <a:pt x="318" y="24"/>
                        </a:moveTo>
                        <a:lnTo>
                          <a:pt x="296" y="18"/>
                        </a:lnTo>
                        <a:lnTo>
                          <a:pt x="278" y="15"/>
                        </a:lnTo>
                        <a:lnTo>
                          <a:pt x="260" y="13"/>
                        </a:lnTo>
                        <a:lnTo>
                          <a:pt x="242" y="11"/>
                        </a:lnTo>
                        <a:lnTo>
                          <a:pt x="225" y="10"/>
                        </a:lnTo>
                        <a:lnTo>
                          <a:pt x="204" y="9"/>
                        </a:lnTo>
                        <a:lnTo>
                          <a:pt x="189" y="9"/>
                        </a:lnTo>
                        <a:lnTo>
                          <a:pt x="169" y="8"/>
                        </a:lnTo>
                        <a:lnTo>
                          <a:pt x="151" y="8"/>
                        </a:lnTo>
                        <a:lnTo>
                          <a:pt x="130" y="6"/>
                        </a:lnTo>
                        <a:lnTo>
                          <a:pt x="111" y="6"/>
                        </a:lnTo>
                        <a:lnTo>
                          <a:pt x="88" y="4"/>
                        </a:lnTo>
                        <a:lnTo>
                          <a:pt x="68" y="4"/>
                        </a:lnTo>
                        <a:lnTo>
                          <a:pt x="46" y="2"/>
                        </a:lnTo>
                        <a:lnTo>
                          <a:pt x="23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5" name="Freeform 43"/>
                  <p:cNvSpPr>
                    <a:spLocks/>
                  </p:cNvSpPr>
                  <p:nvPr/>
                </p:nvSpPr>
                <p:spPr bwMode="auto">
                  <a:xfrm>
                    <a:off x="1630" y="1871"/>
                    <a:ext cx="134" cy="12"/>
                  </a:xfrm>
                  <a:custGeom>
                    <a:avLst/>
                    <a:gdLst/>
                    <a:ahLst/>
                    <a:cxnLst>
                      <a:cxn ang="0">
                        <a:pos x="265" y="4"/>
                      </a:cxn>
                      <a:cxn ang="0">
                        <a:pos x="244" y="3"/>
                      </a:cxn>
                      <a:cxn ang="0">
                        <a:pos x="224" y="3"/>
                      </a:cxn>
                      <a:cxn ang="0">
                        <a:pos x="206" y="1"/>
                      </a:cxn>
                      <a:cxn ang="0">
                        <a:pos x="187" y="1"/>
                      </a:cxn>
                      <a:cxn ang="0">
                        <a:pos x="166" y="0"/>
                      </a:cxn>
                      <a:cxn ang="0">
                        <a:pos x="146" y="0"/>
                      </a:cxn>
                      <a:cxn ang="0">
                        <a:pos x="130" y="1"/>
                      </a:cxn>
                      <a:cxn ang="0">
                        <a:pos x="116" y="3"/>
                      </a:cxn>
                      <a:cxn ang="0">
                        <a:pos x="99" y="6"/>
                      </a:cxn>
                      <a:cxn ang="0">
                        <a:pos x="83" y="10"/>
                      </a:cxn>
                      <a:cxn ang="0">
                        <a:pos x="68" y="13"/>
                      </a:cxn>
                      <a:cxn ang="0">
                        <a:pos x="56" y="16"/>
                      </a:cxn>
                      <a:cxn ang="0">
                        <a:pos x="42" y="20"/>
                      </a:cxn>
                      <a:cxn ang="0">
                        <a:pos x="26" y="24"/>
                      </a:cxn>
                      <a:cxn ang="0">
                        <a:pos x="12" y="26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265" h="26">
                        <a:moveTo>
                          <a:pt x="265" y="4"/>
                        </a:moveTo>
                        <a:lnTo>
                          <a:pt x="244" y="3"/>
                        </a:lnTo>
                        <a:lnTo>
                          <a:pt x="224" y="3"/>
                        </a:lnTo>
                        <a:lnTo>
                          <a:pt x="206" y="1"/>
                        </a:lnTo>
                        <a:lnTo>
                          <a:pt x="187" y="1"/>
                        </a:lnTo>
                        <a:lnTo>
                          <a:pt x="166" y="0"/>
                        </a:lnTo>
                        <a:lnTo>
                          <a:pt x="146" y="0"/>
                        </a:lnTo>
                        <a:lnTo>
                          <a:pt x="130" y="1"/>
                        </a:lnTo>
                        <a:lnTo>
                          <a:pt x="116" y="3"/>
                        </a:lnTo>
                        <a:lnTo>
                          <a:pt x="99" y="6"/>
                        </a:lnTo>
                        <a:lnTo>
                          <a:pt x="83" y="10"/>
                        </a:lnTo>
                        <a:lnTo>
                          <a:pt x="68" y="13"/>
                        </a:lnTo>
                        <a:lnTo>
                          <a:pt x="56" y="16"/>
                        </a:lnTo>
                        <a:lnTo>
                          <a:pt x="42" y="20"/>
                        </a:lnTo>
                        <a:lnTo>
                          <a:pt x="26" y="24"/>
                        </a:lnTo>
                        <a:lnTo>
                          <a:pt x="12" y="26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6" name="Freeform 44"/>
                  <p:cNvSpPr>
                    <a:spLocks/>
                  </p:cNvSpPr>
                  <p:nvPr/>
                </p:nvSpPr>
                <p:spPr bwMode="auto">
                  <a:xfrm>
                    <a:off x="1569" y="1873"/>
                    <a:ext cx="180" cy="21"/>
                  </a:xfrm>
                  <a:custGeom>
                    <a:avLst/>
                    <a:gdLst/>
                    <a:ahLst/>
                    <a:cxnLst>
                      <a:cxn ang="0">
                        <a:pos x="387" y="2"/>
                      </a:cxn>
                      <a:cxn ang="0">
                        <a:pos x="376" y="2"/>
                      </a:cxn>
                      <a:cxn ang="0">
                        <a:pos x="362" y="0"/>
                      </a:cxn>
                      <a:cxn ang="0">
                        <a:pos x="344" y="0"/>
                      </a:cxn>
                      <a:cxn ang="0">
                        <a:pos x="328" y="1"/>
                      </a:cxn>
                      <a:cxn ang="0">
                        <a:pos x="309" y="3"/>
                      </a:cxn>
                      <a:cxn ang="0">
                        <a:pos x="289" y="6"/>
                      </a:cxn>
                      <a:cxn ang="0">
                        <a:pos x="271" y="10"/>
                      </a:cxn>
                      <a:cxn ang="0">
                        <a:pos x="255" y="13"/>
                      </a:cxn>
                      <a:cxn ang="0">
                        <a:pos x="238" y="16"/>
                      </a:cxn>
                      <a:cxn ang="0">
                        <a:pos x="220" y="21"/>
                      </a:cxn>
                      <a:cxn ang="0">
                        <a:pos x="207" y="25"/>
                      </a:cxn>
                      <a:cxn ang="0">
                        <a:pos x="192" y="30"/>
                      </a:cxn>
                      <a:cxn ang="0">
                        <a:pos x="176" y="34"/>
                      </a:cxn>
                      <a:cxn ang="0">
                        <a:pos x="161" y="38"/>
                      </a:cxn>
                      <a:cxn ang="0">
                        <a:pos x="145" y="40"/>
                      </a:cxn>
                      <a:cxn ang="0">
                        <a:pos x="129" y="41"/>
                      </a:cxn>
                      <a:cxn ang="0">
                        <a:pos x="113" y="42"/>
                      </a:cxn>
                      <a:cxn ang="0">
                        <a:pos x="98" y="42"/>
                      </a:cxn>
                      <a:cxn ang="0">
                        <a:pos x="84" y="41"/>
                      </a:cxn>
                      <a:cxn ang="0">
                        <a:pos x="69" y="39"/>
                      </a:cxn>
                      <a:cxn ang="0">
                        <a:pos x="53" y="37"/>
                      </a:cxn>
                      <a:cxn ang="0">
                        <a:pos x="39" y="34"/>
                      </a:cxn>
                      <a:cxn ang="0">
                        <a:pos x="24" y="28"/>
                      </a:cxn>
                      <a:cxn ang="0">
                        <a:pos x="13" y="2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387" h="42">
                        <a:moveTo>
                          <a:pt x="387" y="2"/>
                        </a:moveTo>
                        <a:lnTo>
                          <a:pt x="376" y="2"/>
                        </a:lnTo>
                        <a:lnTo>
                          <a:pt x="362" y="0"/>
                        </a:lnTo>
                        <a:lnTo>
                          <a:pt x="344" y="0"/>
                        </a:lnTo>
                        <a:lnTo>
                          <a:pt x="328" y="1"/>
                        </a:lnTo>
                        <a:lnTo>
                          <a:pt x="309" y="3"/>
                        </a:lnTo>
                        <a:lnTo>
                          <a:pt x="289" y="6"/>
                        </a:lnTo>
                        <a:lnTo>
                          <a:pt x="271" y="10"/>
                        </a:lnTo>
                        <a:lnTo>
                          <a:pt x="255" y="13"/>
                        </a:lnTo>
                        <a:lnTo>
                          <a:pt x="238" y="16"/>
                        </a:lnTo>
                        <a:lnTo>
                          <a:pt x="220" y="21"/>
                        </a:lnTo>
                        <a:lnTo>
                          <a:pt x="207" y="25"/>
                        </a:lnTo>
                        <a:lnTo>
                          <a:pt x="192" y="30"/>
                        </a:lnTo>
                        <a:lnTo>
                          <a:pt x="176" y="34"/>
                        </a:lnTo>
                        <a:lnTo>
                          <a:pt x="161" y="38"/>
                        </a:lnTo>
                        <a:lnTo>
                          <a:pt x="145" y="40"/>
                        </a:lnTo>
                        <a:lnTo>
                          <a:pt x="129" y="41"/>
                        </a:lnTo>
                        <a:lnTo>
                          <a:pt x="113" y="42"/>
                        </a:lnTo>
                        <a:lnTo>
                          <a:pt x="98" y="42"/>
                        </a:lnTo>
                        <a:lnTo>
                          <a:pt x="84" y="41"/>
                        </a:lnTo>
                        <a:lnTo>
                          <a:pt x="69" y="39"/>
                        </a:lnTo>
                        <a:lnTo>
                          <a:pt x="53" y="37"/>
                        </a:lnTo>
                        <a:lnTo>
                          <a:pt x="39" y="34"/>
                        </a:lnTo>
                        <a:lnTo>
                          <a:pt x="24" y="28"/>
                        </a:lnTo>
                        <a:lnTo>
                          <a:pt x="13" y="2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7" name="Freeform 45"/>
                  <p:cNvSpPr>
                    <a:spLocks/>
                  </p:cNvSpPr>
                  <p:nvPr/>
                </p:nvSpPr>
                <p:spPr bwMode="auto">
                  <a:xfrm>
                    <a:off x="1666" y="1865"/>
                    <a:ext cx="223" cy="32"/>
                  </a:xfrm>
                  <a:custGeom>
                    <a:avLst/>
                    <a:gdLst/>
                    <a:ahLst/>
                    <a:cxnLst>
                      <a:cxn ang="0">
                        <a:pos x="446" y="68"/>
                      </a:cxn>
                      <a:cxn ang="0">
                        <a:pos x="427" y="63"/>
                      </a:cxn>
                      <a:cxn ang="0">
                        <a:pos x="405" y="54"/>
                      </a:cxn>
                      <a:cxn ang="0">
                        <a:pos x="380" y="46"/>
                      </a:cxn>
                      <a:cxn ang="0">
                        <a:pos x="352" y="36"/>
                      </a:cxn>
                      <a:cxn ang="0">
                        <a:pos x="328" y="30"/>
                      </a:cxn>
                      <a:cxn ang="0">
                        <a:pos x="300" y="23"/>
                      </a:cxn>
                      <a:cxn ang="0">
                        <a:pos x="268" y="15"/>
                      </a:cxn>
                      <a:cxn ang="0">
                        <a:pos x="243" y="9"/>
                      </a:cxn>
                      <a:cxn ang="0">
                        <a:pos x="212" y="4"/>
                      </a:cxn>
                      <a:cxn ang="0">
                        <a:pos x="188" y="0"/>
                      </a:cxn>
                      <a:cxn ang="0">
                        <a:pos x="165" y="0"/>
                      </a:cxn>
                      <a:cxn ang="0">
                        <a:pos x="150" y="0"/>
                      </a:cxn>
                      <a:cxn ang="0">
                        <a:pos x="134" y="2"/>
                      </a:cxn>
                      <a:cxn ang="0">
                        <a:pos x="119" y="5"/>
                      </a:cxn>
                      <a:cxn ang="0">
                        <a:pos x="102" y="9"/>
                      </a:cxn>
                      <a:cxn ang="0">
                        <a:pos x="85" y="14"/>
                      </a:cxn>
                      <a:cxn ang="0">
                        <a:pos x="70" y="19"/>
                      </a:cxn>
                      <a:cxn ang="0">
                        <a:pos x="56" y="24"/>
                      </a:cxn>
                      <a:cxn ang="0">
                        <a:pos x="36" y="30"/>
                      </a:cxn>
                      <a:cxn ang="0">
                        <a:pos x="20" y="33"/>
                      </a:cxn>
                      <a:cxn ang="0">
                        <a:pos x="0" y="37"/>
                      </a:cxn>
                    </a:cxnLst>
                    <a:rect l="0" t="0" r="r" b="b"/>
                    <a:pathLst>
                      <a:path w="446" h="68">
                        <a:moveTo>
                          <a:pt x="446" y="68"/>
                        </a:moveTo>
                        <a:lnTo>
                          <a:pt x="427" y="63"/>
                        </a:lnTo>
                        <a:lnTo>
                          <a:pt x="405" y="54"/>
                        </a:lnTo>
                        <a:lnTo>
                          <a:pt x="380" y="46"/>
                        </a:lnTo>
                        <a:lnTo>
                          <a:pt x="352" y="36"/>
                        </a:lnTo>
                        <a:lnTo>
                          <a:pt x="328" y="30"/>
                        </a:lnTo>
                        <a:lnTo>
                          <a:pt x="300" y="23"/>
                        </a:lnTo>
                        <a:lnTo>
                          <a:pt x="268" y="15"/>
                        </a:lnTo>
                        <a:lnTo>
                          <a:pt x="243" y="9"/>
                        </a:lnTo>
                        <a:lnTo>
                          <a:pt x="212" y="4"/>
                        </a:lnTo>
                        <a:lnTo>
                          <a:pt x="188" y="0"/>
                        </a:lnTo>
                        <a:lnTo>
                          <a:pt x="165" y="0"/>
                        </a:lnTo>
                        <a:lnTo>
                          <a:pt x="150" y="0"/>
                        </a:lnTo>
                        <a:lnTo>
                          <a:pt x="134" y="2"/>
                        </a:lnTo>
                        <a:lnTo>
                          <a:pt x="119" y="5"/>
                        </a:lnTo>
                        <a:lnTo>
                          <a:pt x="102" y="9"/>
                        </a:lnTo>
                        <a:lnTo>
                          <a:pt x="85" y="14"/>
                        </a:lnTo>
                        <a:lnTo>
                          <a:pt x="70" y="19"/>
                        </a:lnTo>
                        <a:lnTo>
                          <a:pt x="56" y="24"/>
                        </a:lnTo>
                        <a:lnTo>
                          <a:pt x="36" y="30"/>
                        </a:lnTo>
                        <a:lnTo>
                          <a:pt x="20" y="33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8" name="Freeform 46"/>
                  <p:cNvSpPr>
                    <a:spLocks/>
                  </p:cNvSpPr>
                  <p:nvPr/>
                </p:nvSpPr>
                <p:spPr bwMode="auto">
                  <a:xfrm>
                    <a:off x="1600" y="1870"/>
                    <a:ext cx="211" cy="24"/>
                  </a:xfrm>
                  <a:custGeom>
                    <a:avLst/>
                    <a:gdLst/>
                    <a:ahLst/>
                    <a:cxnLst>
                      <a:cxn ang="0">
                        <a:pos x="421" y="14"/>
                      </a:cxn>
                      <a:cxn ang="0">
                        <a:pos x="382" y="9"/>
                      </a:cxn>
                      <a:cxn ang="0">
                        <a:pos x="348" y="2"/>
                      </a:cxn>
                      <a:cxn ang="0">
                        <a:pos x="314" y="0"/>
                      </a:cxn>
                      <a:cxn ang="0">
                        <a:pos x="287" y="0"/>
                      </a:cxn>
                      <a:cxn ang="0">
                        <a:pos x="261" y="2"/>
                      </a:cxn>
                      <a:cxn ang="0">
                        <a:pos x="236" y="10"/>
                      </a:cxn>
                      <a:cxn ang="0">
                        <a:pos x="220" y="13"/>
                      </a:cxn>
                      <a:cxn ang="0">
                        <a:pos x="202" y="20"/>
                      </a:cxn>
                      <a:cxn ang="0">
                        <a:pos x="190" y="24"/>
                      </a:cxn>
                      <a:cxn ang="0">
                        <a:pos x="171" y="31"/>
                      </a:cxn>
                      <a:cxn ang="0">
                        <a:pos x="157" y="36"/>
                      </a:cxn>
                      <a:cxn ang="0">
                        <a:pos x="141" y="40"/>
                      </a:cxn>
                      <a:cxn ang="0">
                        <a:pos x="122" y="44"/>
                      </a:cxn>
                      <a:cxn ang="0">
                        <a:pos x="107" y="47"/>
                      </a:cxn>
                      <a:cxn ang="0">
                        <a:pos x="91" y="48"/>
                      </a:cxn>
                      <a:cxn ang="0">
                        <a:pos x="75" y="49"/>
                      </a:cxn>
                      <a:cxn ang="0">
                        <a:pos x="59" y="50"/>
                      </a:cxn>
                      <a:cxn ang="0">
                        <a:pos x="45" y="50"/>
                      </a:cxn>
                      <a:cxn ang="0">
                        <a:pos x="29" y="49"/>
                      </a:cxn>
                      <a:cxn ang="0">
                        <a:pos x="13" y="47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421" h="50">
                        <a:moveTo>
                          <a:pt x="421" y="14"/>
                        </a:moveTo>
                        <a:lnTo>
                          <a:pt x="382" y="9"/>
                        </a:lnTo>
                        <a:lnTo>
                          <a:pt x="348" y="2"/>
                        </a:lnTo>
                        <a:lnTo>
                          <a:pt x="314" y="0"/>
                        </a:lnTo>
                        <a:lnTo>
                          <a:pt x="287" y="0"/>
                        </a:lnTo>
                        <a:lnTo>
                          <a:pt x="261" y="2"/>
                        </a:lnTo>
                        <a:lnTo>
                          <a:pt x="236" y="10"/>
                        </a:lnTo>
                        <a:lnTo>
                          <a:pt x="220" y="13"/>
                        </a:lnTo>
                        <a:lnTo>
                          <a:pt x="202" y="20"/>
                        </a:lnTo>
                        <a:lnTo>
                          <a:pt x="190" y="24"/>
                        </a:lnTo>
                        <a:lnTo>
                          <a:pt x="171" y="31"/>
                        </a:lnTo>
                        <a:lnTo>
                          <a:pt x="157" y="36"/>
                        </a:lnTo>
                        <a:lnTo>
                          <a:pt x="141" y="40"/>
                        </a:lnTo>
                        <a:lnTo>
                          <a:pt x="122" y="44"/>
                        </a:lnTo>
                        <a:lnTo>
                          <a:pt x="107" y="47"/>
                        </a:lnTo>
                        <a:lnTo>
                          <a:pt x="91" y="48"/>
                        </a:lnTo>
                        <a:lnTo>
                          <a:pt x="75" y="49"/>
                        </a:lnTo>
                        <a:lnTo>
                          <a:pt x="59" y="50"/>
                        </a:lnTo>
                        <a:lnTo>
                          <a:pt x="45" y="50"/>
                        </a:lnTo>
                        <a:lnTo>
                          <a:pt x="29" y="49"/>
                        </a:lnTo>
                        <a:lnTo>
                          <a:pt x="13" y="47"/>
                        </a:lnTo>
                        <a:lnTo>
                          <a:pt x="0" y="44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599" name="Freeform 47"/>
                  <p:cNvSpPr>
                    <a:spLocks/>
                  </p:cNvSpPr>
                  <p:nvPr/>
                </p:nvSpPr>
                <p:spPr bwMode="auto">
                  <a:xfrm>
                    <a:off x="1646" y="1879"/>
                    <a:ext cx="71" cy="21"/>
                  </a:xfrm>
                  <a:custGeom>
                    <a:avLst/>
                    <a:gdLst/>
                    <a:ahLst/>
                    <a:cxnLst>
                      <a:cxn ang="0">
                        <a:pos x="140" y="0"/>
                      </a:cxn>
                      <a:cxn ang="0">
                        <a:pos x="125" y="4"/>
                      </a:cxn>
                      <a:cxn ang="0">
                        <a:pos x="109" y="8"/>
                      </a:cxn>
                      <a:cxn ang="0">
                        <a:pos x="94" y="14"/>
                      </a:cxn>
                      <a:cxn ang="0">
                        <a:pos x="81" y="20"/>
                      </a:cxn>
                      <a:cxn ang="0">
                        <a:pos x="69" y="25"/>
                      </a:cxn>
                      <a:cxn ang="0">
                        <a:pos x="51" y="32"/>
                      </a:cxn>
                      <a:cxn ang="0">
                        <a:pos x="37" y="36"/>
                      </a:cxn>
                      <a:cxn ang="0">
                        <a:pos x="17" y="40"/>
                      </a:cxn>
                      <a:cxn ang="0">
                        <a:pos x="0" y="41"/>
                      </a:cxn>
                    </a:cxnLst>
                    <a:rect l="0" t="0" r="r" b="b"/>
                    <a:pathLst>
                      <a:path w="140" h="41">
                        <a:moveTo>
                          <a:pt x="140" y="0"/>
                        </a:moveTo>
                        <a:lnTo>
                          <a:pt x="125" y="4"/>
                        </a:lnTo>
                        <a:lnTo>
                          <a:pt x="109" y="8"/>
                        </a:lnTo>
                        <a:lnTo>
                          <a:pt x="94" y="14"/>
                        </a:lnTo>
                        <a:lnTo>
                          <a:pt x="81" y="20"/>
                        </a:lnTo>
                        <a:lnTo>
                          <a:pt x="69" y="25"/>
                        </a:lnTo>
                        <a:lnTo>
                          <a:pt x="51" y="32"/>
                        </a:lnTo>
                        <a:lnTo>
                          <a:pt x="37" y="36"/>
                        </a:lnTo>
                        <a:lnTo>
                          <a:pt x="17" y="40"/>
                        </a:lnTo>
                        <a:lnTo>
                          <a:pt x="0" y="41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00" name="Freeform 48"/>
                  <p:cNvSpPr>
                    <a:spLocks/>
                  </p:cNvSpPr>
                  <p:nvPr/>
                </p:nvSpPr>
                <p:spPr bwMode="auto">
                  <a:xfrm>
                    <a:off x="1547" y="1878"/>
                    <a:ext cx="227" cy="37"/>
                  </a:xfrm>
                  <a:custGeom>
                    <a:avLst/>
                    <a:gdLst/>
                    <a:ahLst/>
                    <a:cxnLst>
                      <a:cxn ang="0">
                        <a:pos x="469" y="2"/>
                      </a:cxn>
                      <a:cxn ang="0">
                        <a:pos x="444" y="0"/>
                      </a:cxn>
                      <a:cxn ang="0">
                        <a:pos x="415" y="3"/>
                      </a:cxn>
                      <a:cxn ang="0">
                        <a:pos x="390" y="7"/>
                      </a:cxn>
                      <a:cxn ang="0">
                        <a:pos x="363" y="15"/>
                      </a:cxn>
                      <a:cxn ang="0">
                        <a:pos x="346" y="21"/>
                      </a:cxn>
                      <a:cxn ang="0">
                        <a:pos x="330" y="28"/>
                      </a:cxn>
                      <a:cxn ang="0">
                        <a:pos x="313" y="34"/>
                      </a:cxn>
                      <a:cxn ang="0">
                        <a:pos x="299" y="41"/>
                      </a:cxn>
                      <a:cxn ang="0">
                        <a:pos x="282" y="48"/>
                      </a:cxn>
                      <a:cxn ang="0">
                        <a:pos x="267" y="54"/>
                      </a:cxn>
                      <a:cxn ang="0">
                        <a:pos x="254" y="59"/>
                      </a:cxn>
                      <a:cxn ang="0">
                        <a:pos x="238" y="63"/>
                      </a:cxn>
                      <a:cxn ang="0">
                        <a:pos x="224" y="66"/>
                      </a:cxn>
                      <a:cxn ang="0">
                        <a:pos x="209" y="68"/>
                      </a:cxn>
                      <a:cxn ang="0">
                        <a:pos x="194" y="69"/>
                      </a:cxn>
                      <a:cxn ang="0">
                        <a:pos x="178" y="71"/>
                      </a:cxn>
                      <a:cxn ang="0">
                        <a:pos x="162" y="72"/>
                      </a:cxn>
                      <a:cxn ang="0">
                        <a:pos x="147" y="72"/>
                      </a:cxn>
                      <a:cxn ang="0">
                        <a:pos x="134" y="72"/>
                      </a:cxn>
                      <a:cxn ang="0">
                        <a:pos x="116" y="71"/>
                      </a:cxn>
                      <a:cxn ang="0">
                        <a:pos x="98" y="68"/>
                      </a:cxn>
                      <a:cxn ang="0">
                        <a:pos x="79" y="64"/>
                      </a:cxn>
                      <a:cxn ang="0">
                        <a:pos x="61" y="59"/>
                      </a:cxn>
                      <a:cxn ang="0">
                        <a:pos x="47" y="54"/>
                      </a:cxn>
                      <a:cxn ang="0">
                        <a:pos x="35" y="48"/>
                      </a:cxn>
                      <a:cxn ang="0">
                        <a:pos x="22" y="41"/>
                      </a:cxn>
                      <a:cxn ang="0">
                        <a:pos x="10" y="34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469" h="72">
                        <a:moveTo>
                          <a:pt x="469" y="2"/>
                        </a:moveTo>
                        <a:lnTo>
                          <a:pt x="444" y="0"/>
                        </a:lnTo>
                        <a:lnTo>
                          <a:pt x="415" y="3"/>
                        </a:lnTo>
                        <a:lnTo>
                          <a:pt x="390" y="7"/>
                        </a:lnTo>
                        <a:lnTo>
                          <a:pt x="363" y="15"/>
                        </a:lnTo>
                        <a:lnTo>
                          <a:pt x="346" y="21"/>
                        </a:lnTo>
                        <a:lnTo>
                          <a:pt x="330" y="28"/>
                        </a:lnTo>
                        <a:lnTo>
                          <a:pt x="313" y="34"/>
                        </a:lnTo>
                        <a:lnTo>
                          <a:pt x="299" y="41"/>
                        </a:lnTo>
                        <a:lnTo>
                          <a:pt x="282" y="48"/>
                        </a:lnTo>
                        <a:lnTo>
                          <a:pt x="267" y="54"/>
                        </a:lnTo>
                        <a:lnTo>
                          <a:pt x="254" y="59"/>
                        </a:lnTo>
                        <a:lnTo>
                          <a:pt x="238" y="63"/>
                        </a:lnTo>
                        <a:lnTo>
                          <a:pt x="224" y="66"/>
                        </a:lnTo>
                        <a:lnTo>
                          <a:pt x="209" y="68"/>
                        </a:lnTo>
                        <a:lnTo>
                          <a:pt x="194" y="69"/>
                        </a:lnTo>
                        <a:lnTo>
                          <a:pt x="178" y="71"/>
                        </a:lnTo>
                        <a:lnTo>
                          <a:pt x="162" y="72"/>
                        </a:lnTo>
                        <a:lnTo>
                          <a:pt x="147" y="72"/>
                        </a:lnTo>
                        <a:lnTo>
                          <a:pt x="134" y="72"/>
                        </a:lnTo>
                        <a:lnTo>
                          <a:pt x="116" y="71"/>
                        </a:lnTo>
                        <a:lnTo>
                          <a:pt x="98" y="68"/>
                        </a:lnTo>
                        <a:lnTo>
                          <a:pt x="79" y="64"/>
                        </a:lnTo>
                        <a:lnTo>
                          <a:pt x="61" y="59"/>
                        </a:lnTo>
                        <a:lnTo>
                          <a:pt x="47" y="54"/>
                        </a:lnTo>
                        <a:lnTo>
                          <a:pt x="35" y="48"/>
                        </a:lnTo>
                        <a:lnTo>
                          <a:pt x="22" y="41"/>
                        </a:lnTo>
                        <a:lnTo>
                          <a:pt x="10" y="34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01" name="Freeform 49"/>
                  <p:cNvSpPr>
                    <a:spLocks/>
                  </p:cNvSpPr>
                  <p:nvPr/>
                </p:nvSpPr>
                <p:spPr bwMode="auto">
                  <a:xfrm>
                    <a:off x="1632" y="1880"/>
                    <a:ext cx="213" cy="45"/>
                  </a:xfrm>
                  <a:custGeom>
                    <a:avLst/>
                    <a:gdLst/>
                    <a:ahLst/>
                    <a:cxnLst>
                      <a:cxn ang="0">
                        <a:pos x="432" y="9"/>
                      </a:cxn>
                      <a:cxn ang="0">
                        <a:pos x="411" y="5"/>
                      </a:cxn>
                      <a:cxn ang="0">
                        <a:pos x="385" y="1"/>
                      </a:cxn>
                      <a:cxn ang="0">
                        <a:pos x="360" y="0"/>
                      </a:cxn>
                      <a:cxn ang="0">
                        <a:pos x="334" y="0"/>
                      </a:cxn>
                      <a:cxn ang="0">
                        <a:pos x="308" y="1"/>
                      </a:cxn>
                      <a:cxn ang="0">
                        <a:pos x="285" y="2"/>
                      </a:cxn>
                      <a:cxn ang="0">
                        <a:pos x="265" y="5"/>
                      </a:cxn>
                      <a:cxn ang="0">
                        <a:pos x="244" y="9"/>
                      </a:cxn>
                      <a:cxn ang="0">
                        <a:pos x="224" y="13"/>
                      </a:cxn>
                      <a:cxn ang="0">
                        <a:pos x="207" y="19"/>
                      </a:cxn>
                      <a:cxn ang="0">
                        <a:pos x="192" y="25"/>
                      </a:cxn>
                      <a:cxn ang="0">
                        <a:pos x="177" y="32"/>
                      </a:cxn>
                      <a:cxn ang="0">
                        <a:pos x="164" y="38"/>
                      </a:cxn>
                      <a:cxn ang="0">
                        <a:pos x="146" y="46"/>
                      </a:cxn>
                      <a:cxn ang="0">
                        <a:pos x="130" y="54"/>
                      </a:cxn>
                      <a:cxn ang="0">
                        <a:pos x="116" y="60"/>
                      </a:cxn>
                      <a:cxn ang="0">
                        <a:pos x="102" y="67"/>
                      </a:cxn>
                      <a:cxn ang="0">
                        <a:pos x="87" y="72"/>
                      </a:cxn>
                      <a:cxn ang="0">
                        <a:pos x="75" y="77"/>
                      </a:cxn>
                      <a:cxn ang="0">
                        <a:pos x="61" y="81"/>
                      </a:cxn>
                      <a:cxn ang="0">
                        <a:pos x="45" y="86"/>
                      </a:cxn>
                      <a:cxn ang="0">
                        <a:pos x="31" y="89"/>
                      </a:cxn>
                      <a:cxn ang="0">
                        <a:pos x="14" y="90"/>
                      </a:cxn>
                      <a:cxn ang="0">
                        <a:pos x="0" y="90"/>
                      </a:cxn>
                    </a:cxnLst>
                    <a:rect l="0" t="0" r="r" b="b"/>
                    <a:pathLst>
                      <a:path w="432" h="90">
                        <a:moveTo>
                          <a:pt x="432" y="9"/>
                        </a:moveTo>
                        <a:lnTo>
                          <a:pt x="411" y="5"/>
                        </a:lnTo>
                        <a:lnTo>
                          <a:pt x="385" y="1"/>
                        </a:lnTo>
                        <a:lnTo>
                          <a:pt x="360" y="0"/>
                        </a:lnTo>
                        <a:lnTo>
                          <a:pt x="334" y="0"/>
                        </a:lnTo>
                        <a:lnTo>
                          <a:pt x="308" y="1"/>
                        </a:lnTo>
                        <a:lnTo>
                          <a:pt x="285" y="2"/>
                        </a:lnTo>
                        <a:lnTo>
                          <a:pt x="265" y="5"/>
                        </a:lnTo>
                        <a:lnTo>
                          <a:pt x="244" y="9"/>
                        </a:lnTo>
                        <a:lnTo>
                          <a:pt x="224" y="13"/>
                        </a:lnTo>
                        <a:lnTo>
                          <a:pt x="207" y="19"/>
                        </a:lnTo>
                        <a:lnTo>
                          <a:pt x="192" y="25"/>
                        </a:lnTo>
                        <a:lnTo>
                          <a:pt x="177" y="32"/>
                        </a:lnTo>
                        <a:lnTo>
                          <a:pt x="164" y="38"/>
                        </a:lnTo>
                        <a:lnTo>
                          <a:pt x="146" y="46"/>
                        </a:lnTo>
                        <a:lnTo>
                          <a:pt x="130" y="54"/>
                        </a:lnTo>
                        <a:lnTo>
                          <a:pt x="116" y="60"/>
                        </a:lnTo>
                        <a:lnTo>
                          <a:pt x="102" y="67"/>
                        </a:lnTo>
                        <a:lnTo>
                          <a:pt x="87" y="72"/>
                        </a:lnTo>
                        <a:lnTo>
                          <a:pt x="75" y="77"/>
                        </a:lnTo>
                        <a:lnTo>
                          <a:pt x="61" y="81"/>
                        </a:lnTo>
                        <a:lnTo>
                          <a:pt x="45" y="86"/>
                        </a:lnTo>
                        <a:lnTo>
                          <a:pt x="31" y="89"/>
                        </a:lnTo>
                        <a:lnTo>
                          <a:pt x="14" y="90"/>
                        </a:lnTo>
                        <a:lnTo>
                          <a:pt x="0" y="9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02" name="Freeform 50"/>
                  <p:cNvSpPr>
                    <a:spLocks/>
                  </p:cNvSpPr>
                  <p:nvPr/>
                </p:nvSpPr>
                <p:spPr bwMode="auto">
                  <a:xfrm>
                    <a:off x="1676" y="1903"/>
                    <a:ext cx="73" cy="24"/>
                  </a:xfrm>
                  <a:custGeom>
                    <a:avLst/>
                    <a:gdLst/>
                    <a:ahLst/>
                    <a:cxnLst>
                      <a:cxn ang="0">
                        <a:pos x="145" y="0"/>
                      </a:cxn>
                      <a:cxn ang="0">
                        <a:pos x="127" y="2"/>
                      </a:cxn>
                      <a:cxn ang="0">
                        <a:pos x="111" y="6"/>
                      </a:cxn>
                      <a:cxn ang="0">
                        <a:pos x="99" y="9"/>
                      </a:cxn>
                      <a:cxn ang="0">
                        <a:pos x="86" y="13"/>
                      </a:cxn>
                      <a:cxn ang="0">
                        <a:pos x="73" y="18"/>
                      </a:cxn>
                      <a:cxn ang="0">
                        <a:pos x="56" y="25"/>
                      </a:cxn>
                      <a:cxn ang="0">
                        <a:pos x="41" y="32"/>
                      </a:cxn>
                      <a:cxn ang="0">
                        <a:pos x="28" y="37"/>
                      </a:cxn>
                      <a:cxn ang="0">
                        <a:pos x="13" y="42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45" h="46">
                        <a:moveTo>
                          <a:pt x="145" y="0"/>
                        </a:moveTo>
                        <a:lnTo>
                          <a:pt x="127" y="2"/>
                        </a:lnTo>
                        <a:lnTo>
                          <a:pt x="111" y="6"/>
                        </a:lnTo>
                        <a:lnTo>
                          <a:pt x="99" y="9"/>
                        </a:lnTo>
                        <a:lnTo>
                          <a:pt x="86" y="13"/>
                        </a:lnTo>
                        <a:lnTo>
                          <a:pt x="73" y="18"/>
                        </a:lnTo>
                        <a:lnTo>
                          <a:pt x="56" y="25"/>
                        </a:lnTo>
                        <a:lnTo>
                          <a:pt x="41" y="32"/>
                        </a:lnTo>
                        <a:lnTo>
                          <a:pt x="28" y="37"/>
                        </a:lnTo>
                        <a:lnTo>
                          <a:pt x="13" y="42"/>
                        </a:lnTo>
                        <a:lnTo>
                          <a:pt x="0" y="46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03" name="Freeform 51"/>
                  <p:cNvSpPr>
                    <a:spLocks/>
                  </p:cNvSpPr>
                  <p:nvPr/>
                </p:nvSpPr>
                <p:spPr bwMode="auto">
                  <a:xfrm>
                    <a:off x="1585" y="1784"/>
                    <a:ext cx="235" cy="94"/>
                  </a:xfrm>
                  <a:custGeom>
                    <a:avLst/>
                    <a:gdLst/>
                    <a:ahLst/>
                    <a:cxnLst>
                      <a:cxn ang="0">
                        <a:pos x="475" y="196"/>
                      </a:cxn>
                      <a:cxn ang="0">
                        <a:pos x="455" y="186"/>
                      </a:cxn>
                      <a:cxn ang="0">
                        <a:pos x="432" y="172"/>
                      </a:cxn>
                      <a:cxn ang="0">
                        <a:pos x="414" y="160"/>
                      </a:cxn>
                      <a:cxn ang="0">
                        <a:pos x="396" y="147"/>
                      </a:cxn>
                      <a:cxn ang="0">
                        <a:pos x="378" y="134"/>
                      </a:cxn>
                      <a:cxn ang="0">
                        <a:pos x="362" y="120"/>
                      </a:cxn>
                      <a:cxn ang="0">
                        <a:pos x="350" y="108"/>
                      </a:cxn>
                      <a:cxn ang="0">
                        <a:pos x="339" y="95"/>
                      </a:cxn>
                      <a:cxn ang="0">
                        <a:pos x="324" y="84"/>
                      </a:cxn>
                      <a:cxn ang="0">
                        <a:pos x="307" y="71"/>
                      </a:cxn>
                      <a:cxn ang="0">
                        <a:pos x="292" y="61"/>
                      </a:cxn>
                      <a:cxn ang="0">
                        <a:pos x="276" y="51"/>
                      </a:cxn>
                      <a:cxn ang="0">
                        <a:pos x="262" y="43"/>
                      </a:cxn>
                      <a:cxn ang="0">
                        <a:pos x="244" y="35"/>
                      </a:cxn>
                      <a:cxn ang="0">
                        <a:pos x="228" y="29"/>
                      </a:cxn>
                      <a:cxn ang="0">
                        <a:pos x="213" y="24"/>
                      </a:cxn>
                      <a:cxn ang="0">
                        <a:pos x="197" y="18"/>
                      </a:cxn>
                      <a:cxn ang="0">
                        <a:pos x="177" y="12"/>
                      </a:cxn>
                      <a:cxn ang="0">
                        <a:pos x="160" y="8"/>
                      </a:cxn>
                      <a:cxn ang="0">
                        <a:pos x="141" y="5"/>
                      </a:cxn>
                      <a:cxn ang="0">
                        <a:pos x="121" y="1"/>
                      </a:cxn>
                      <a:cxn ang="0">
                        <a:pos x="100" y="0"/>
                      </a:cxn>
                      <a:cxn ang="0">
                        <a:pos x="85" y="0"/>
                      </a:cxn>
                      <a:cxn ang="0">
                        <a:pos x="68" y="0"/>
                      </a:cxn>
                      <a:cxn ang="0">
                        <a:pos x="53" y="1"/>
                      </a:cxn>
                      <a:cxn ang="0">
                        <a:pos x="34" y="2"/>
                      </a:cxn>
                      <a:cxn ang="0">
                        <a:pos x="17" y="3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475" h="196">
                        <a:moveTo>
                          <a:pt x="475" y="196"/>
                        </a:moveTo>
                        <a:lnTo>
                          <a:pt x="455" y="186"/>
                        </a:lnTo>
                        <a:lnTo>
                          <a:pt x="432" y="172"/>
                        </a:lnTo>
                        <a:lnTo>
                          <a:pt x="414" y="160"/>
                        </a:lnTo>
                        <a:lnTo>
                          <a:pt x="396" y="147"/>
                        </a:lnTo>
                        <a:lnTo>
                          <a:pt x="378" y="134"/>
                        </a:lnTo>
                        <a:lnTo>
                          <a:pt x="362" y="120"/>
                        </a:lnTo>
                        <a:lnTo>
                          <a:pt x="350" y="108"/>
                        </a:lnTo>
                        <a:lnTo>
                          <a:pt x="339" y="95"/>
                        </a:lnTo>
                        <a:lnTo>
                          <a:pt x="324" y="84"/>
                        </a:lnTo>
                        <a:lnTo>
                          <a:pt x="307" y="71"/>
                        </a:lnTo>
                        <a:lnTo>
                          <a:pt x="292" y="61"/>
                        </a:lnTo>
                        <a:lnTo>
                          <a:pt x="276" y="51"/>
                        </a:lnTo>
                        <a:lnTo>
                          <a:pt x="262" y="43"/>
                        </a:lnTo>
                        <a:lnTo>
                          <a:pt x="244" y="35"/>
                        </a:lnTo>
                        <a:lnTo>
                          <a:pt x="228" y="29"/>
                        </a:lnTo>
                        <a:lnTo>
                          <a:pt x="213" y="24"/>
                        </a:lnTo>
                        <a:lnTo>
                          <a:pt x="197" y="18"/>
                        </a:lnTo>
                        <a:lnTo>
                          <a:pt x="177" y="12"/>
                        </a:lnTo>
                        <a:lnTo>
                          <a:pt x="160" y="8"/>
                        </a:lnTo>
                        <a:lnTo>
                          <a:pt x="141" y="5"/>
                        </a:lnTo>
                        <a:lnTo>
                          <a:pt x="121" y="1"/>
                        </a:lnTo>
                        <a:lnTo>
                          <a:pt x="100" y="0"/>
                        </a:lnTo>
                        <a:lnTo>
                          <a:pt x="85" y="0"/>
                        </a:lnTo>
                        <a:lnTo>
                          <a:pt x="68" y="0"/>
                        </a:lnTo>
                        <a:lnTo>
                          <a:pt x="53" y="1"/>
                        </a:lnTo>
                        <a:lnTo>
                          <a:pt x="34" y="2"/>
                        </a:lnTo>
                        <a:lnTo>
                          <a:pt x="17" y="3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04" name="Freeform 52"/>
                  <p:cNvSpPr>
                    <a:spLocks/>
                  </p:cNvSpPr>
                  <p:nvPr/>
                </p:nvSpPr>
                <p:spPr bwMode="auto">
                  <a:xfrm>
                    <a:off x="1666" y="1776"/>
                    <a:ext cx="227" cy="123"/>
                  </a:xfrm>
                  <a:custGeom>
                    <a:avLst/>
                    <a:gdLst/>
                    <a:ahLst/>
                    <a:cxnLst>
                      <a:cxn ang="0">
                        <a:pos x="453" y="264"/>
                      </a:cxn>
                      <a:cxn ang="0">
                        <a:pos x="422" y="254"/>
                      </a:cxn>
                      <a:cxn ang="0">
                        <a:pos x="388" y="236"/>
                      </a:cxn>
                      <a:cxn ang="0">
                        <a:pos x="361" y="223"/>
                      </a:cxn>
                      <a:cxn ang="0">
                        <a:pos x="334" y="207"/>
                      </a:cxn>
                      <a:cxn ang="0">
                        <a:pos x="305" y="190"/>
                      </a:cxn>
                      <a:cxn ang="0">
                        <a:pos x="276" y="170"/>
                      </a:cxn>
                      <a:cxn ang="0">
                        <a:pos x="250" y="153"/>
                      </a:cxn>
                      <a:cxn ang="0">
                        <a:pos x="224" y="135"/>
                      </a:cxn>
                      <a:cxn ang="0">
                        <a:pos x="197" y="112"/>
                      </a:cxn>
                      <a:cxn ang="0">
                        <a:pos x="170" y="83"/>
                      </a:cxn>
                      <a:cxn ang="0">
                        <a:pos x="152" y="70"/>
                      </a:cxn>
                      <a:cxn ang="0">
                        <a:pos x="138" y="57"/>
                      </a:cxn>
                      <a:cxn ang="0">
                        <a:pos x="122" y="46"/>
                      </a:cxn>
                      <a:cxn ang="0">
                        <a:pos x="105" y="36"/>
                      </a:cxn>
                      <a:cxn ang="0">
                        <a:pos x="88" y="28"/>
                      </a:cxn>
                      <a:cxn ang="0">
                        <a:pos x="70" y="20"/>
                      </a:cxn>
                      <a:cxn ang="0">
                        <a:pos x="54" y="14"/>
                      </a:cxn>
                      <a:cxn ang="0">
                        <a:pos x="34" y="8"/>
                      </a:cxn>
                      <a:cxn ang="0">
                        <a:pos x="19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64">
                        <a:moveTo>
                          <a:pt x="453" y="264"/>
                        </a:moveTo>
                        <a:lnTo>
                          <a:pt x="422" y="254"/>
                        </a:lnTo>
                        <a:lnTo>
                          <a:pt x="388" y="236"/>
                        </a:lnTo>
                        <a:lnTo>
                          <a:pt x="361" y="223"/>
                        </a:lnTo>
                        <a:lnTo>
                          <a:pt x="334" y="207"/>
                        </a:lnTo>
                        <a:lnTo>
                          <a:pt x="305" y="190"/>
                        </a:lnTo>
                        <a:lnTo>
                          <a:pt x="276" y="170"/>
                        </a:lnTo>
                        <a:lnTo>
                          <a:pt x="250" y="153"/>
                        </a:lnTo>
                        <a:lnTo>
                          <a:pt x="224" y="135"/>
                        </a:lnTo>
                        <a:lnTo>
                          <a:pt x="197" y="112"/>
                        </a:lnTo>
                        <a:lnTo>
                          <a:pt x="170" y="83"/>
                        </a:lnTo>
                        <a:lnTo>
                          <a:pt x="152" y="70"/>
                        </a:lnTo>
                        <a:lnTo>
                          <a:pt x="138" y="57"/>
                        </a:lnTo>
                        <a:lnTo>
                          <a:pt x="122" y="46"/>
                        </a:lnTo>
                        <a:lnTo>
                          <a:pt x="105" y="36"/>
                        </a:lnTo>
                        <a:lnTo>
                          <a:pt x="88" y="28"/>
                        </a:lnTo>
                        <a:lnTo>
                          <a:pt x="70" y="20"/>
                        </a:lnTo>
                        <a:lnTo>
                          <a:pt x="54" y="14"/>
                        </a:lnTo>
                        <a:lnTo>
                          <a:pt x="34" y="8"/>
                        </a:lnTo>
                        <a:lnTo>
                          <a:pt x="19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</p:grpSp>
          <p:grpSp>
            <p:nvGrpSpPr>
              <p:cNvPr id="22586" name="Group 53"/>
              <p:cNvGrpSpPr>
                <a:grpSpLocks/>
              </p:cNvGrpSpPr>
              <p:nvPr/>
            </p:nvGrpSpPr>
            <p:grpSpPr bwMode="auto">
              <a:xfrm>
                <a:off x="1759" y="1754"/>
                <a:ext cx="201" cy="104"/>
                <a:chOff x="1759" y="1754"/>
                <a:chExt cx="201" cy="104"/>
              </a:xfrm>
            </p:grpSpPr>
            <p:sp>
              <p:nvSpPr>
                <p:cNvPr id="407606" name="Freeform 54"/>
                <p:cNvSpPr>
                  <a:spLocks/>
                </p:cNvSpPr>
                <p:nvPr/>
              </p:nvSpPr>
              <p:spPr bwMode="auto">
                <a:xfrm>
                  <a:off x="1724" y="1822"/>
                  <a:ext cx="201" cy="97"/>
                </a:xfrm>
                <a:custGeom>
                  <a:avLst/>
                  <a:gdLst/>
                  <a:ahLst/>
                  <a:cxnLst>
                    <a:cxn ang="0">
                      <a:pos x="387" y="167"/>
                    </a:cxn>
                    <a:cxn ang="0">
                      <a:pos x="361" y="159"/>
                    </a:cxn>
                    <a:cxn ang="0">
                      <a:pos x="329" y="145"/>
                    </a:cxn>
                    <a:cxn ang="0">
                      <a:pos x="302" y="129"/>
                    </a:cxn>
                    <a:cxn ang="0">
                      <a:pos x="272" y="115"/>
                    </a:cxn>
                    <a:cxn ang="0">
                      <a:pos x="246" y="101"/>
                    </a:cxn>
                    <a:cxn ang="0">
                      <a:pos x="223" y="86"/>
                    </a:cxn>
                    <a:cxn ang="0">
                      <a:pos x="193" y="68"/>
                    </a:cxn>
                    <a:cxn ang="0">
                      <a:pos x="166" y="51"/>
                    </a:cxn>
                    <a:cxn ang="0">
                      <a:pos x="140" y="32"/>
                    </a:cxn>
                    <a:cxn ang="0">
                      <a:pos x="115" y="13"/>
                    </a:cxn>
                    <a:cxn ang="0">
                      <a:pos x="103" y="3"/>
                    </a:cxn>
                    <a:cxn ang="0">
                      <a:pos x="94" y="0"/>
                    </a:cxn>
                    <a:cxn ang="0">
                      <a:pos x="86" y="8"/>
                    </a:cxn>
                    <a:cxn ang="0">
                      <a:pos x="88" y="20"/>
                    </a:cxn>
                    <a:cxn ang="0">
                      <a:pos x="93" y="31"/>
                    </a:cxn>
                    <a:cxn ang="0">
                      <a:pos x="100" y="44"/>
                    </a:cxn>
                    <a:cxn ang="0">
                      <a:pos x="99" y="53"/>
                    </a:cxn>
                    <a:cxn ang="0">
                      <a:pos x="89" y="53"/>
                    </a:cxn>
                    <a:cxn ang="0">
                      <a:pos x="72" y="48"/>
                    </a:cxn>
                    <a:cxn ang="0">
                      <a:pos x="51" y="42"/>
                    </a:cxn>
                    <a:cxn ang="0">
                      <a:pos x="31" y="39"/>
                    </a:cxn>
                    <a:cxn ang="0">
                      <a:pos x="19" y="43"/>
                    </a:cxn>
                    <a:cxn ang="0">
                      <a:pos x="12" y="55"/>
                    </a:cxn>
                    <a:cxn ang="0">
                      <a:pos x="13" y="69"/>
                    </a:cxn>
                    <a:cxn ang="0">
                      <a:pos x="26" y="82"/>
                    </a:cxn>
                    <a:cxn ang="0">
                      <a:pos x="50" y="90"/>
                    </a:cxn>
                    <a:cxn ang="0">
                      <a:pos x="70" y="95"/>
                    </a:cxn>
                    <a:cxn ang="0">
                      <a:pos x="83" y="101"/>
                    </a:cxn>
                    <a:cxn ang="0">
                      <a:pos x="82" y="112"/>
                    </a:cxn>
                    <a:cxn ang="0">
                      <a:pos x="61" y="121"/>
                    </a:cxn>
                    <a:cxn ang="0">
                      <a:pos x="39" y="130"/>
                    </a:cxn>
                    <a:cxn ang="0">
                      <a:pos x="21" y="136"/>
                    </a:cxn>
                    <a:cxn ang="0">
                      <a:pos x="9" y="145"/>
                    </a:cxn>
                    <a:cxn ang="0">
                      <a:pos x="0" y="158"/>
                    </a:cxn>
                    <a:cxn ang="0">
                      <a:pos x="5" y="166"/>
                    </a:cxn>
                    <a:cxn ang="0">
                      <a:pos x="18" y="169"/>
                    </a:cxn>
                    <a:cxn ang="0">
                      <a:pos x="37" y="167"/>
                    </a:cxn>
                    <a:cxn ang="0">
                      <a:pos x="57" y="165"/>
                    </a:cxn>
                    <a:cxn ang="0">
                      <a:pos x="72" y="170"/>
                    </a:cxn>
                    <a:cxn ang="0">
                      <a:pos x="72" y="184"/>
                    </a:cxn>
                    <a:cxn ang="0">
                      <a:pos x="68" y="197"/>
                    </a:cxn>
                    <a:cxn ang="0">
                      <a:pos x="68" y="206"/>
                    </a:cxn>
                    <a:cxn ang="0">
                      <a:pos x="79" y="207"/>
                    </a:cxn>
                    <a:cxn ang="0">
                      <a:pos x="101" y="200"/>
                    </a:cxn>
                    <a:cxn ang="0">
                      <a:pos x="125" y="189"/>
                    </a:cxn>
                    <a:cxn ang="0">
                      <a:pos x="146" y="180"/>
                    </a:cxn>
                    <a:cxn ang="0">
                      <a:pos x="166" y="174"/>
                    </a:cxn>
                    <a:cxn ang="0">
                      <a:pos x="188" y="171"/>
                    </a:cxn>
                    <a:cxn ang="0">
                      <a:pos x="209" y="172"/>
                    </a:cxn>
                    <a:cxn ang="0">
                      <a:pos x="230" y="174"/>
                    </a:cxn>
                    <a:cxn ang="0">
                      <a:pos x="259" y="178"/>
                    </a:cxn>
                    <a:cxn ang="0">
                      <a:pos x="290" y="184"/>
                    </a:cxn>
                    <a:cxn ang="0">
                      <a:pos x="321" y="189"/>
                    </a:cxn>
                    <a:cxn ang="0">
                      <a:pos x="343" y="195"/>
                    </a:cxn>
                    <a:cxn ang="0">
                      <a:pos x="365" y="200"/>
                    </a:cxn>
                    <a:cxn ang="0">
                      <a:pos x="383" y="200"/>
                    </a:cxn>
                    <a:cxn ang="0">
                      <a:pos x="396" y="193"/>
                    </a:cxn>
                    <a:cxn ang="0">
                      <a:pos x="403" y="181"/>
                    </a:cxn>
                    <a:cxn ang="0">
                      <a:pos x="395" y="171"/>
                    </a:cxn>
                  </a:cxnLst>
                  <a:rect l="0" t="0" r="r" b="b"/>
                  <a:pathLst>
                    <a:path w="403" h="208">
                      <a:moveTo>
                        <a:pt x="395" y="171"/>
                      </a:moveTo>
                      <a:lnTo>
                        <a:pt x="387" y="167"/>
                      </a:lnTo>
                      <a:lnTo>
                        <a:pt x="373" y="163"/>
                      </a:lnTo>
                      <a:lnTo>
                        <a:pt x="361" y="159"/>
                      </a:lnTo>
                      <a:lnTo>
                        <a:pt x="343" y="152"/>
                      </a:lnTo>
                      <a:lnTo>
                        <a:pt x="329" y="145"/>
                      </a:lnTo>
                      <a:lnTo>
                        <a:pt x="317" y="137"/>
                      </a:lnTo>
                      <a:lnTo>
                        <a:pt x="302" y="129"/>
                      </a:lnTo>
                      <a:lnTo>
                        <a:pt x="288" y="122"/>
                      </a:lnTo>
                      <a:lnTo>
                        <a:pt x="272" y="115"/>
                      </a:lnTo>
                      <a:lnTo>
                        <a:pt x="259" y="108"/>
                      </a:lnTo>
                      <a:lnTo>
                        <a:pt x="246" y="101"/>
                      </a:lnTo>
                      <a:lnTo>
                        <a:pt x="234" y="93"/>
                      </a:lnTo>
                      <a:lnTo>
                        <a:pt x="223" y="86"/>
                      </a:lnTo>
                      <a:lnTo>
                        <a:pt x="209" y="77"/>
                      </a:lnTo>
                      <a:lnTo>
                        <a:pt x="193" y="68"/>
                      </a:lnTo>
                      <a:lnTo>
                        <a:pt x="177" y="58"/>
                      </a:lnTo>
                      <a:lnTo>
                        <a:pt x="166" y="51"/>
                      </a:lnTo>
                      <a:lnTo>
                        <a:pt x="152" y="42"/>
                      </a:lnTo>
                      <a:lnTo>
                        <a:pt x="140" y="32"/>
                      </a:lnTo>
                      <a:lnTo>
                        <a:pt x="127" y="22"/>
                      </a:lnTo>
                      <a:lnTo>
                        <a:pt x="115" y="13"/>
                      </a:lnTo>
                      <a:lnTo>
                        <a:pt x="109" y="7"/>
                      </a:lnTo>
                      <a:lnTo>
                        <a:pt x="103" y="3"/>
                      </a:lnTo>
                      <a:lnTo>
                        <a:pt x="100" y="1"/>
                      </a:lnTo>
                      <a:lnTo>
                        <a:pt x="94" y="0"/>
                      </a:lnTo>
                      <a:lnTo>
                        <a:pt x="89" y="3"/>
                      </a:lnTo>
                      <a:lnTo>
                        <a:pt x="86" y="8"/>
                      </a:lnTo>
                      <a:lnTo>
                        <a:pt x="86" y="14"/>
                      </a:lnTo>
                      <a:lnTo>
                        <a:pt x="88" y="20"/>
                      </a:lnTo>
                      <a:lnTo>
                        <a:pt x="90" y="26"/>
                      </a:lnTo>
                      <a:lnTo>
                        <a:pt x="93" y="31"/>
                      </a:lnTo>
                      <a:lnTo>
                        <a:pt x="98" y="38"/>
                      </a:lnTo>
                      <a:lnTo>
                        <a:pt x="100" y="44"/>
                      </a:lnTo>
                      <a:lnTo>
                        <a:pt x="101" y="50"/>
                      </a:lnTo>
                      <a:lnTo>
                        <a:pt x="99" y="53"/>
                      </a:lnTo>
                      <a:lnTo>
                        <a:pt x="94" y="55"/>
                      </a:lnTo>
                      <a:lnTo>
                        <a:pt x="89" y="53"/>
                      </a:lnTo>
                      <a:lnTo>
                        <a:pt x="80" y="51"/>
                      </a:lnTo>
                      <a:lnTo>
                        <a:pt x="72" y="48"/>
                      </a:lnTo>
                      <a:lnTo>
                        <a:pt x="63" y="45"/>
                      </a:lnTo>
                      <a:lnTo>
                        <a:pt x="51" y="42"/>
                      </a:lnTo>
                      <a:lnTo>
                        <a:pt x="40" y="40"/>
                      </a:lnTo>
                      <a:lnTo>
                        <a:pt x="31" y="39"/>
                      </a:lnTo>
                      <a:lnTo>
                        <a:pt x="23" y="40"/>
                      </a:lnTo>
                      <a:lnTo>
                        <a:pt x="19" y="43"/>
                      </a:lnTo>
                      <a:lnTo>
                        <a:pt x="15" y="49"/>
                      </a:lnTo>
                      <a:lnTo>
                        <a:pt x="12" y="55"/>
                      </a:lnTo>
                      <a:lnTo>
                        <a:pt x="11" y="63"/>
                      </a:lnTo>
                      <a:lnTo>
                        <a:pt x="13" y="69"/>
                      </a:lnTo>
                      <a:lnTo>
                        <a:pt x="17" y="75"/>
                      </a:lnTo>
                      <a:lnTo>
                        <a:pt x="26" y="82"/>
                      </a:lnTo>
                      <a:lnTo>
                        <a:pt x="38" y="87"/>
                      </a:lnTo>
                      <a:lnTo>
                        <a:pt x="50" y="90"/>
                      </a:lnTo>
                      <a:lnTo>
                        <a:pt x="60" y="92"/>
                      </a:lnTo>
                      <a:lnTo>
                        <a:pt x="70" y="95"/>
                      </a:lnTo>
                      <a:lnTo>
                        <a:pt x="79" y="99"/>
                      </a:lnTo>
                      <a:lnTo>
                        <a:pt x="83" y="101"/>
                      </a:lnTo>
                      <a:lnTo>
                        <a:pt x="84" y="108"/>
                      </a:lnTo>
                      <a:lnTo>
                        <a:pt x="82" y="112"/>
                      </a:lnTo>
                      <a:lnTo>
                        <a:pt x="74" y="117"/>
                      </a:lnTo>
                      <a:lnTo>
                        <a:pt x="61" y="121"/>
                      </a:lnTo>
                      <a:lnTo>
                        <a:pt x="50" y="125"/>
                      </a:lnTo>
                      <a:lnTo>
                        <a:pt x="39" y="130"/>
                      </a:lnTo>
                      <a:lnTo>
                        <a:pt x="31" y="132"/>
                      </a:lnTo>
                      <a:lnTo>
                        <a:pt x="21" y="136"/>
                      </a:lnTo>
                      <a:lnTo>
                        <a:pt x="13" y="141"/>
                      </a:lnTo>
                      <a:lnTo>
                        <a:pt x="9" y="145"/>
                      </a:lnTo>
                      <a:lnTo>
                        <a:pt x="5" y="151"/>
                      </a:lnTo>
                      <a:lnTo>
                        <a:pt x="0" y="158"/>
                      </a:lnTo>
                      <a:lnTo>
                        <a:pt x="1" y="163"/>
                      </a:lnTo>
                      <a:lnTo>
                        <a:pt x="5" y="166"/>
                      </a:lnTo>
                      <a:lnTo>
                        <a:pt x="11" y="169"/>
                      </a:lnTo>
                      <a:lnTo>
                        <a:pt x="18" y="169"/>
                      </a:lnTo>
                      <a:lnTo>
                        <a:pt x="26" y="169"/>
                      </a:lnTo>
                      <a:lnTo>
                        <a:pt x="37" y="167"/>
                      </a:lnTo>
                      <a:lnTo>
                        <a:pt x="48" y="166"/>
                      </a:lnTo>
                      <a:lnTo>
                        <a:pt x="57" y="165"/>
                      </a:lnTo>
                      <a:lnTo>
                        <a:pt x="68" y="165"/>
                      </a:lnTo>
                      <a:lnTo>
                        <a:pt x="72" y="170"/>
                      </a:lnTo>
                      <a:lnTo>
                        <a:pt x="74" y="176"/>
                      </a:lnTo>
                      <a:lnTo>
                        <a:pt x="72" y="184"/>
                      </a:lnTo>
                      <a:lnTo>
                        <a:pt x="70" y="191"/>
                      </a:lnTo>
                      <a:lnTo>
                        <a:pt x="68" y="197"/>
                      </a:lnTo>
                      <a:lnTo>
                        <a:pt x="65" y="202"/>
                      </a:lnTo>
                      <a:lnTo>
                        <a:pt x="68" y="206"/>
                      </a:lnTo>
                      <a:lnTo>
                        <a:pt x="72" y="208"/>
                      </a:lnTo>
                      <a:lnTo>
                        <a:pt x="79" y="207"/>
                      </a:lnTo>
                      <a:lnTo>
                        <a:pt x="89" y="204"/>
                      </a:lnTo>
                      <a:lnTo>
                        <a:pt x="101" y="200"/>
                      </a:lnTo>
                      <a:lnTo>
                        <a:pt x="113" y="195"/>
                      </a:lnTo>
                      <a:lnTo>
                        <a:pt x="125" y="189"/>
                      </a:lnTo>
                      <a:lnTo>
                        <a:pt x="135" y="184"/>
                      </a:lnTo>
                      <a:lnTo>
                        <a:pt x="146" y="180"/>
                      </a:lnTo>
                      <a:lnTo>
                        <a:pt x="157" y="177"/>
                      </a:lnTo>
                      <a:lnTo>
                        <a:pt x="166" y="174"/>
                      </a:lnTo>
                      <a:lnTo>
                        <a:pt x="177" y="172"/>
                      </a:lnTo>
                      <a:lnTo>
                        <a:pt x="188" y="171"/>
                      </a:lnTo>
                      <a:lnTo>
                        <a:pt x="198" y="171"/>
                      </a:lnTo>
                      <a:lnTo>
                        <a:pt x="209" y="172"/>
                      </a:lnTo>
                      <a:lnTo>
                        <a:pt x="218" y="173"/>
                      </a:lnTo>
                      <a:lnTo>
                        <a:pt x="230" y="174"/>
                      </a:lnTo>
                      <a:lnTo>
                        <a:pt x="245" y="176"/>
                      </a:lnTo>
                      <a:lnTo>
                        <a:pt x="259" y="178"/>
                      </a:lnTo>
                      <a:lnTo>
                        <a:pt x="274" y="181"/>
                      </a:lnTo>
                      <a:lnTo>
                        <a:pt x="290" y="184"/>
                      </a:lnTo>
                      <a:lnTo>
                        <a:pt x="303" y="186"/>
                      </a:lnTo>
                      <a:lnTo>
                        <a:pt x="321" y="189"/>
                      </a:lnTo>
                      <a:lnTo>
                        <a:pt x="333" y="193"/>
                      </a:lnTo>
                      <a:lnTo>
                        <a:pt x="343" y="195"/>
                      </a:lnTo>
                      <a:lnTo>
                        <a:pt x="353" y="198"/>
                      </a:lnTo>
                      <a:lnTo>
                        <a:pt x="365" y="200"/>
                      </a:lnTo>
                      <a:lnTo>
                        <a:pt x="373" y="201"/>
                      </a:lnTo>
                      <a:lnTo>
                        <a:pt x="383" y="200"/>
                      </a:lnTo>
                      <a:lnTo>
                        <a:pt x="391" y="198"/>
                      </a:lnTo>
                      <a:lnTo>
                        <a:pt x="396" y="193"/>
                      </a:lnTo>
                      <a:lnTo>
                        <a:pt x="402" y="187"/>
                      </a:lnTo>
                      <a:lnTo>
                        <a:pt x="403" y="181"/>
                      </a:lnTo>
                      <a:lnTo>
                        <a:pt x="401" y="176"/>
                      </a:lnTo>
                      <a:lnTo>
                        <a:pt x="395" y="171"/>
                      </a:lnTo>
                      <a:close/>
                    </a:path>
                  </a:pathLst>
                </a:custGeom>
                <a:solidFill>
                  <a:srgbClr val="E00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407607" name="Freeform 55"/>
                <p:cNvSpPr>
                  <a:spLocks/>
                </p:cNvSpPr>
                <p:nvPr/>
              </p:nvSpPr>
              <p:spPr bwMode="auto">
                <a:xfrm>
                  <a:off x="1744" y="1880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220" y="48"/>
                    </a:cxn>
                    <a:cxn ang="0">
                      <a:pos x="215" y="43"/>
                    </a:cxn>
                    <a:cxn ang="0">
                      <a:pos x="209" y="39"/>
                    </a:cxn>
                    <a:cxn ang="0">
                      <a:pos x="199" y="34"/>
                    </a:cxn>
                    <a:cxn ang="0">
                      <a:pos x="190" y="29"/>
                    </a:cxn>
                    <a:cxn ang="0">
                      <a:pos x="178" y="25"/>
                    </a:cxn>
                    <a:cxn ang="0">
                      <a:pos x="166" y="22"/>
                    </a:cxn>
                    <a:cxn ang="0">
                      <a:pos x="153" y="19"/>
                    </a:cxn>
                    <a:cxn ang="0">
                      <a:pos x="138" y="17"/>
                    </a:cxn>
                    <a:cxn ang="0">
                      <a:pos x="123" y="18"/>
                    </a:cxn>
                    <a:cxn ang="0">
                      <a:pos x="109" y="18"/>
                    </a:cxn>
                    <a:cxn ang="0">
                      <a:pos x="95" y="17"/>
                    </a:cxn>
                    <a:cxn ang="0">
                      <a:pos x="83" y="15"/>
                    </a:cxn>
                    <a:cxn ang="0">
                      <a:pos x="75" y="13"/>
                    </a:cxn>
                    <a:cxn ang="0">
                      <a:pos x="64" y="9"/>
                    </a:cxn>
                    <a:cxn ang="0">
                      <a:pos x="56" y="4"/>
                    </a:cxn>
                    <a:cxn ang="0">
                      <a:pos x="46" y="0"/>
                    </a:cxn>
                    <a:cxn ang="0">
                      <a:pos x="34" y="1"/>
                    </a:cxn>
                    <a:cxn ang="0">
                      <a:pos x="27" y="4"/>
                    </a:cxn>
                    <a:cxn ang="0">
                      <a:pos x="18" y="9"/>
                    </a:cxn>
                    <a:cxn ang="0">
                      <a:pos x="9" y="16"/>
                    </a:cxn>
                    <a:cxn ang="0">
                      <a:pos x="2" y="22"/>
                    </a:cxn>
                    <a:cxn ang="0">
                      <a:pos x="0" y="27"/>
                    </a:cxn>
                    <a:cxn ang="0">
                      <a:pos x="1" y="31"/>
                    </a:cxn>
                    <a:cxn ang="0">
                      <a:pos x="10" y="33"/>
                    </a:cxn>
                    <a:cxn ang="0">
                      <a:pos x="19" y="32"/>
                    </a:cxn>
                    <a:cxn ang="0">
                      <a:pos x="29" y="30"/>
                    </a:cxn>
                    <a:cxn ang="0">
                      <a:pos x="36" y="31"/>
                    </a:cxn>
                    <a:cxn ang="0">
                      <a:pos x="38" y="33"/>
                    </a:cxn>
                    <a:cxn ang="0">
                      <a:pos x="39" y="39"/>
                    </a:cxn>
                    <a:cxn ang="0">
                      <a:pos x="38" y="45"/>
                    </a:cxn>
                    <a:cxn ang="0">
                      <a:pos x="36" y="50"/>
                    </a:cxn>
                    <a:cxn ang="0">
                      <a:pos x="36" y="55"/>
                    </a:cxn>
                    <a:cxn ang="0">
                      <a:pos x="39" y="58"/>
                    </a:cxn>
                    <a:cxn ang="0">
                      <a:pos x="44" y="57"/>
                    </a:cxn>
                    <a:cxn ang="0">
                      <a:pos x="52" y="52"/>
                    </a:cxn>
                    <a:cxn ang="0">
                      <a:pos x="59" y="49"/>
                    </a:cxn>
                    <a:cxn ang="0">
                      <a:pos x="69" y="46"/>
                    </a:cxn>
                    <a:cxn ang="0">
                      <a:pos x="80" y="44"/>
                    </a:cxn>
                    <a:cxn ang="0">
                      <a:pos x="90" y="41"/>
                    </a:cxn>
                    <a:cxn ang="0">
                      <a:pos x="102" y="39"/>
                    </a:cxn>
                    <a:cxn ang="0">
                      <a:pos x="115" y="37"/>
                    </a:cxn>
                    <a:cxn ang="0">
                      <a:pos x="126" y="37"/>
                    </a:cxn>
                    <a:cxn ang="0">
                      <a:pos x="139" y="38"/>
                    </a:cxn>
                    <a:cxn ang="0">
                      <a:pos x="153" y="39"/>
                    </a:cxn>
                    <a:cxn ang="0">
                      <a:pos x="167" y="42"/>
                    </a:cxn>
                    <a:cxn ang="0">
                      <a:pos x="179" y="44"/>
                    </a:cxn>
                    <a:cxn ang="0">
                      <a:pos x="192" y="46"/>
                    </a:cxn>
                    <a:cxn ang="0">
                      <a:pos x="206" y="50"/>
                    </a:cxn>
                    <a:cxn ang="0">
                      <a:pos x="216" y="51"/>
                    </a:cxn>
                    <a:cxn ang="0">
                      <a:pos x="220" y="48"/>
                    </a:cxn>
                  </a:cxnLst>
                  <a:rect l="0" t="0" r="r" b="b"/>
                  <a:pathLst>
                    <a:path w="220" h="58">
                      <a:moveTo>
                        <a:pt x="220" y="48"/>
                      </a:moveTo>
                      <a:lnTo>
                        <a:pt x="215" y="43"/>
                      </a:lnTo>
                      <a:lnTo>
                        <a:pt x="209" y="39"/>
                      </a:lnTo>
                      <a:lnTo>
                        <a:pt x="199" y="34"/>
                      </a:lnTo>
                      <a:lnTo>
                        <a:pt x="190" y="29"/>
                      </a:lnTo>
                      <a:lnTo>
                        <a:pt x="178" y="25"/>
                      </a:lnTo>
                      <a:lnTo>
                        <a:pt x="166" y="22"/>
                      </a:lnTo>
                      <a:lnTo>
                        <a:pt x="153" y="19"/>
                      </a:lnTo>
                      <a:lnTo>
                        <a:pt x="138" y="17"/>
                      </a:lnTo>
                      <a:lnTo>
                        <a:pt x="123" y="18"/>
                      </a:lnTo>
                      <a:lnTo>
                        <a:pt x="109" y="18"/>
                      </a:lnTo>
                      <a:lnTo>
                        <a:pt x="95" y="17"/>
                      </a:lnTo>
                      <a:lnTo>
                        <a:pt x="83" y="15"/>
                      </a:lnTo>
                      <a:lnTo>
                        <a:pt x="75" y="13"/>
                      </a:lnTo>
                      <a:lnTo>
                        <a:pt x="64" y="9"/>
                      </a:lnTo>
                      <a:lnTo>
                        <a:pt x="56" y="4"/>
                      </a:lnTo>
                      <a:lnTo>
                        <a:pt x="46" y="0"/>
                      </a:lnTo>
                      <a:lnTo>
                        <a:pt x="34" y="1"/>
                      </a:lnTo>
                      <a:lnTo>
                        <a:pt x="27" y="4"/>
                      </a:lnTo>
                      <a:lnTo>
                        <a:pt x="18" y="9"/>
                      </a:lnTo>
                      <a:lnTo>
                        <a:pt x="9" y="16"/>
                      </a:lnTo>
                      <a:lnTo>
                        <a:pt x="2" y="22"/>
                      </a:lnTo>
                      <a:lnTo>
                        <a:pt x="0" y="27"/>
                      </a:lnTo>
                      <a:lnTo>
                        <a:pt x="1" y="31"/>
                      </a:lnTo>
                      <a:lnTo>
                        <a:pt x="10" y="33"/>
                      </a:lnTo>
                      <a:lnTo>
                        <a:pt x="19" y="32"/>
                      </a:lnTo>
                      <a:lnTo>
                        <a:pt x="29" y="30"/>
                      </a:lnTo>
                      <a:lnTo>
                        <a:pt x="36" y="31"/>
                      </a:lnTo>
                      <a:lnTo>
                        <a:pt x="38" y="33"/>
                      </a:lnTo>
                      <a:lnTo>
                        <a:pt x="39" y="39"/>
                      </a:lnTo>
                      <a:lnTo>
                        <a:pt x="38" y="45"/>
                      </a:lnTo>
                      <a:lnTo>
                        <a:pt x="36" y="50"/>
                      </a:lnTo>
                      <a:lnTo>
                        <a:pt x="36" y="55"/>
                      </a:lnTo>
                      <a:lnTo>
                        <a:pt x="39" y="58"/>
                      </a:lnTo>
                      <a:lnTo>
                        <a:pt x="44" y="57"/>
                      </a:lnTo>
                      <a:lnTo>
                        <a:pt x="52" y="52"/>
                      </a:lnTo>
                      <a:lnTo>
                        <a:pt x="59" y="49"/>
                      </a:lnTo>
                      <a:lnTo>
                        <a:pt x="69" y="46"/>
                      </a:lnTo>
                      <a:lnTo>
                        <a:pt x="80" y="44"/>
                      </a:lnTo>
                      <a:lnTo>
                        <a:pt x="90" y="41"/>
                      </a:lnTo>
                      <a:lnTo>
                        <a:pt x="102" y="39"/>
                      </a:lnTo>
                      <a:lnTo>
                        <a:pt x="115" y="37"/>
                      </a:lnTo>
                      <a:lnTo>
                        <a:pt x="126" y="37"/>
                      </a:lnTo>
                      <a:lnTo>
                        <a:pt x="139" y="38"/>
                      </a:lnTo>
                      <a:lnTo>
                        <a:pt x="153" y="39"/>
                      </a:lnTo>
                      <a:lnTo>
                        <a:pt x="167" y="42"/>
                      </a:lnTo>
                      <a:lnTo>
                        <a:pt x="179" y="44"/>
                      </a:lnTo>
                      <a:lnTo>
                        <a:pt x="192" y="46"/>
                      </a:lnTo>
                      <a:lnTo>
                        <a:pt x="206" y="50"/>
                      </a:lnTo>
                      <a:lnTo>
                        <a:pt x="216" y="51"/>
                      </a:lnTo>
                      <a:lnTo>
                        <a:pt x="220" y="48"/>
                      </a:lnTo>
                      <a:close/>
                    </a:path>
                  </a:pathLst>
                </a:custGeom>
                <a:solidFill>
                  <a:srgbClr val="A00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</p:grpSp>
        </p:grpSp>
        <p:grpSp>
          <p:nvGrpSpPr>
            <p:cNvPr id="22559" name="Group 56"/>
            <p:cNvGrpSpPr>
              <a:grpSpLocks/>
            </p:cNvGrpSpPr>
            <p:nvPr/>
          </p:nvGrpSpPr>
          <p:grpSpPr bwMode="auto">
            <a:xfrm>
              <a:off x="240" y="1714"/>
              <a:ext cx="1151" cy="149"/>
              <a:chOff x="240" y="1714"/>
              <a:chExt cx="1151" cy="149"/>
            </a:xfrm>
          </p:grpSpPr>
          <p:sp>
            <p:nvSpPr>
              <p:cNvPr id="407609" name="Freeform 57"/>
              <p:cNvSpPr>
                <a:spLocks/>
              </p:cNvSpPr>
              <p:nvPr/>
            </p:nvSpPr>
            <p:spPr bwMode="auto">
              <a:xfrm>
                <a:off x="226" y="1743"/>
                <a:ext cx="1149" cy="160"/>
              </a:xfrm>
              <a:custGeom>
                <a:avLst/>
                <a:gdLst/>
                <a:ahLst/>
                <a:cxnLst>
                  <a:cxn ang="0">
                    <a:pos x="2285" y="41"/>
                  </a:cxn>
                  <a:cxn ang="0">
                    <a:pos x="2260" y="30"/>
                  </a:cxn>
                  <a:cxn ang="0">
                    <a:pos x="2225" y="21"/>
                  </a:cxn>
                  <a:cxn ang="0">
                    <a:pos x="2194" y="14"/>
                  </a:cxn>
                  <a:cxn ang="0">
                    <a:pos x="2162" y="8"/>
                  </a:cxn>
                  <a:cxn ang="0">
                    <a:pos x="2133" y="5"/>
                  </a:cxn>
                  <a:cxn ang="0">
                    <a:pos x="2099" y="2"/>
                  </a:cxn>
                  <a:cxn ang="0">
                    <a:pos x="2052" y="0"/>
                  </a:cxn>
                  <a:cxn ang="0">
                    <a:pos x="2003" y="1"/>
                  </a:cxn>
                  <a:cxn ang="0">
                    <a:pos x="1958" y="2"/>
                  </a:cxn>
                  <a:cxn ang="0">
                    <a:pos x="1910" y="4"/>
                  </a:cxn>
                  <a:cxn ang="0">
                    <a:pos x="1861" y="9"/>
                  </a:cxn>
                  <a:cxn ang="0">
                    <a:pos x="1802" y="19"/>
                  </a:cxn>
                  <a:cxn ang="0">
                    <a:pos x="1749" y="30"/>
                  </a:cxn>
                  <a:cxn ang="0">
                    <a:pos x="1693" y="40"/>
                  </a:cxn>
                  <a:cxn ang="0">
                    <a:pos x="1625" y="52"/>
                  </a:cxn>
                  <a:cxn ang="0">
                    <a:pos x="1543" y="64"/>
                  </a:cxn>
                  <a:cxn ang="0">
                    <a:pos x="1470" y="74"/>
                  </a:cxn>
                  <a:cxn ang="0">
                    <a:pos x="1396" y="82"/>
                  </a:cxn>
                  <a:cxn ang="0">
                    <a:pos x="1324" y="89"/>
                  </a:cxn>
                  <a:cxn ang="0">
                    <a:pos x="124" y="93"/>
                  </a:cxn>
                  <a:cxn ang="0">
                    <a:pos x="100" y="94"/>
                  </a:cxn>
                  <a:cxn ang="0">
                    <a:pos x="72" y="97"/>
                  </a:cxn>
                  <a:cxn ang="0">
                    <a:pos x="48" y="103"/>
                  </a:cxn>
                  <a:cxn ang="0">
                    <a:pos x="28" y="111"/>
                  </a:cxn>
                  <a:cxn ang="0">
                    <a:pos x="12" y="123"/>
                  </a:cxn>
                  <a:cxn ang="0">
                    <a:pos x="2" y="137"/>
                  </a:cxn>
                  <a:cxn ang="0">
                    <a:pos x="0" y="151"/>
                  </a:cxn>
                  <a:cxn ang="0">
                    <a:pos x="2" y="161"/>
                  </a:cxn>
                  <a:cxn ang="0">
                    <a:pos x="13" y="175"/>
                  </a:cxn>
                  <a:cxn ang="0">
                    <a:pos x="29" y="185"/>
                  </a:cxn>
                  <a:cxn ang="0">
                    <a:pos x="45" y="193"/>
                  </a:cxn>
                  <a:cxn ang="0">
                    <a:pos x="71" y="200"/>
                  </a:cxn>
                  <a:cxn ang="0">
                    <a:pos x="98" y="203"/>
                  </a:cxn>
                  <a:cxn ang="0">
                    <a:pos x="124" y="204"/>
                  </a:cxn>
                  <a:cxn ang="0">
                    <a:pos x="1324" y="208"/>
                  </a:cxn>
                  <a:cxn ang="0">
                    <a:pos x="1398" y="214"/>
                  </a:cxn>
                  <a:cxn ang="0">
                    <a:pos x="1480" y="223"/>
                  </a:cxn>
                  <a:cxn ang="0">
                    <a:pos x="1556" y="232"/>
                  </a:cxn>
                  <a:cxn ang="0">
                    <a:pos x="1641" y="245"/>
                  </a:cxn>
                  <a:cxn ang="0">
                    <a:pos x="1720" y="260"/>
                  </a:cxn>
                  <a:cxn ang="0">
                    <a:pos x="1787" y="274"/>
                  </a:cxn>
                  <a:cxn ang="0">
                    <a:pos x="1851" y="285"/>
                  </a:cxn>
                  <a:cxn ang="0">
                    <a:pos x="1918" y="293"/>
                  </a:cxn>
                  <a:cxn ang="0">
                    <a:pos x="1973" y="297"/>
                  </a:cxn>
                  <a:cxn ang="0">
                    <a:pos x="2022" y="298"/>
                  </a:cxn>
                  <a:cxn ang="0">
                    <a:pos x="2073" y="296"/>
                  </a:cxn>
                  <a:cxn ang="0">
                    <a:pos x="2119" y="293"/>
                  </a:cxn>
                  <a:cxn ang="0">
                    <a:pos x="2168" y="286"/>
                  </a:cxn>
                  <a:cxn ang="0">
                    <a:pos x="2215" y="278"/>
                  </a:cxn>
                  <a:cxn ang="0">
                    <a:pos x="2253" y="269"/>
                  </a:cxn>
                  <a:cxn ang="0">
                    <a:pos x="2283" y="257"/>
                  </a:cxn>
                  <a:cxn ang="0">
                    <a:pos x="2298" y="49"/>
                  </a:cxn>
                </a:cxnLst>
                <a:rect l="0" t="0" r="r" b="b"/>
                <a:pathLst>
                  <a:path w="2298" h="298">
                    <a:moveTo>
                      <a:pt x="2298" y="49"/>
                    </a:moveTo>
                    <a:lnTo>
                      <a:pt x="2285" y="41"/>
                    </a:lnTo>
                    <a:lnTo>
                      <a:pt x="2274" y="36"/>
                    </a:lnTo>
                    <a:lnTo>
                      <a:pt x="2260" y="30"/>
                    </a:lnTo>
                    <a:lnTo>
                      <a:pt x="2243" y="26"/>
                    </a:lnTo>
                    <a:lnTo>
                      <a:pt x="2225" y="21"/>
                    </a:lnTo>
                    <a:lnTo>
                      <a:pt x="2211" y="17"/>
                    </a:lnTo>
                    <a:lnTo>
                      <a:pt x="2194" y="14"/>
                    </a:lnTo>
                    <a:lnTo>
                      <a:pt x="2179" y="11"/>
                    </a:lnTo>
                    <a:lnTo>
                      <a:pt x="2162" y="8"/>
                    </a:lnTo>
                    <a:lnTo>
                      <a:pt x="2148" y="6"/>
                    </a:lnTo>
                    <a:lnTo>
                      <a:pt x="2133" y="5"/>
                    </a:lnTo>
                    <a:lnTo>
                      <a:pt x="2118" y="3"/>
                    </a:lnTo>
                    <a:lnTo>
                      <a:pt x="2099" y="2"/>
                    </a:lnTo>
                    <a:lnTo>
                      <a:pt x="2076" y="1"/>
                    </a:lnTo>
                    <a:lnTo>
                      <a:pt x="2052" y="0"/>
                    </a:lnTo>
                    <a:lnTo>
                      <a:pt x="2025" y="0"/>
                    </a:lnTo>
                    <a:lnTo>
                      <a:pt x="2003" y="1"/>
                    </a:lnTo>
                    <a:lnTo>
                      <a:pt x="1981" y="2"/>
                    </a:lnTo>
                    <a:lnTo>
                      <a:pt x="1958" y="2"/>
                    </a:lnTo>
                    <a:lnTo>
                      <a:pt x="1938" y="4"/>
                    </a:lnTo>
                    <a:lnTo>
                      <a:pt x="1910" y="4"/>
                    </a:lnTo>
                    <a:lnTo>
                      <a:pt x="1885" y="6"/>
                    </a:lnTo>
                    <a:lnTo>
                      <a:pt x="1861" y="9"/>
                    </a:lnTo>
                    <a:lnTo>
                      <a:pt x="1833" y="14"/>
                    </a:lnTo>
                    <a:lnTo>
                      <a:pt x="1802" y="19"/>
                    </a:lnTo>
                    <a:lnTo>
                      <a:pt x="1772" y="26"/>
                    </a:lnTo>
                    <a:lnTo>
                      <a:pt x="1749" y="30"/>
                    </a:lnTo>
                    <a:lnTo>
                      <a:pt x="1722" y="35"/>
                    </a:lnTo>
                    <a:lnTo>
                      <a:pt x="1693" y="40"/>
                    </a:lnTo>
                    <a:lnTo>
                      <a:pt x="1661" y="45"/>
                    </a:lnTo>
                    <a:lnTo>
                      <a:pt x="1625" y="52"/>
                    </a:lnTo>
                    <a:lnTo>
                      <a:pt x="1580" y="59"/>
                    </a:lnTo>
                    <a:lnTo>
                      <a:pt x="1543" y="64"/>
                    </a:lnTo>
                    <a:lnTo>
                      <a:pt x="1507" y="68"/>
                    </a:lnTo>
                    <a:lnTo>
                      <a:pt x="1470" y="74"/>
                    </a:lnTo>
                    <a:lnTo>
                      <a:pt x="1433" y="78"/>
                    </a:lnTo>
                    <a:lnTo>
                      <a:pt x="1396" y="82"/>
                    </a:lnTo>
                    <a:lnTo>
                      <a:pt x="1360" y="87"/>
                    </a:lnTo>
                    <a:lnTo>
                      <a:pt x="1324" y="89"/>
                    </a:lnTo>
                    <a:lnTo>
                      <a:pt x="1288" y="90"/>
                    </a:lnTo>
                    <a:lnTo>
                      <a:pt x="124" y="93"/>
                    </a:lnTo>
                    <a:lnTo>
                      <a:pt x="115" y="93"/>
                    </a:lnTo>
                    <a:lnTo>
                      <a:pt x="100" y="94"/>
                    </a:lnTo>
                    <a:lnTo>
                      <a:pt x="85" y="95"/>
                    </a:lnTo>
                    <a:lnTo>
                      <a:pt x="72" y="97"/>
                    </a:lnTo>
                    <a:lnTo>
                      <a:pt x="58" y="100"/>
                    </a:lnTo>
                    <a:lnTo>
                      <a:pt x="48" y="103"/>
                    </a:lnTo>
                    <a:lnTo>
                      <a:pt x="39" y="107"/>
                    </a:lnTo>
                    <a:lnTo>
                      <a:pt x="28" y="111"/>
                    </a:lnTo>
                    <a:lnTo>
                      <a:pt x="19" y="118"/>
                    </a:lnTo>
                    <a:lnTo>
                      <a:pt x="12" y="123"/>
                    </a:lnTo>
                    <a:lnTo>
                      <a:pt x="7" y="130"/>
                    </a:lnTo>
                    <a:lnTo>
                      <a:pt x="2" y="137"/>
                    </a:lnTo>
                    <a:lnTo>
                      <a:pt x="0" y="144"/>
                    </a:lnTo>
                    <a:lnTo>
                      <a:pt x="0" y="151"/>
                    </a:lnTo>
                    <a:lnTo>
                      <a:pt x="0" y="156"/>
                    </a:lnTo>
                    <a:lnTo>
                      <a:pt x="2" y="161"/>
                    </a:lnTo>
                    <a:lnTo>
                      <a:pt x="7" y="168"/>
                    </a:lnTo>
                    <a:lnTo>
                      <a:pt x="13" y="175"/>
                    </a:lnTo>
                    <a:lnTo>
                      <a:pt x="20" y="180"/>
                    </a:lnTo>
                    <a:lnTo>
                      <a:pt x="29" y="185"/>
                    </a:lnTo>
                    <a:lnTo>
                      <a:pt x="35" y="189"/>
                    </a:lnTo>
                    <a:lnTo>
                      <a:pt x="45" y="193"/>
                    </a:lnTo>
                    <a:lnTo>
                      <a:pt x="58" y="197"/>
                    </a:lnTo>
                    <a:lnTo>
                      <a:pt x="71" y="200"/>
                    </a:lnTo>
                    <a:lnTo>
                      <a:pt x="83" y="202"/>
                    </a:lnTo>
                    <a:lnTo>
                      <a:pt x="98" y="203"/>
                    </a:lnTo>
                    <a:lnTo>
                      <a:pt x="112" y="204"/>
                    </a:lnTo>
                    <a:lnTo>
                      <a:pt x="124" y="204"/>
                    </a:lnTo>
                    <a:lnTo>
                      <a:pt x="1287" y="206"/>
                    </a:lnTo>
                    <a:lnTo>
                      <a:pt x="1324" y="208"/>
                    </a:lnTo>
                    <a:lnTo>
                      <a:pt x="1359" y="211"/>
                    </a:lnTo>
                    <a:lnTo>
                      <a:pt x="1398" y="214"/>
                    </a:lnTo>
                    <a:lnTo>
                      <a:pt x="1436" y="218"/>
                    </a:lnTo>
                    <a:lnTo>
                      <a:pt x="1480" y="223"/>
                    </a:lnTo>
                    <a:lnTo>
                      <a:pt x="1515" y="227"/>
                    </a:lnTo>
                    <a:lnTo>
                      <a:pt x="1556" y="232"/>
                    </a:lnTo>
                    <a:lnTo>
                      <a:pt x="1599" y="238"/>
                    </a:lnTo>
                    <a:lnTo>
                      <a:pt x="1641" y="245"/>
                    </a:lnTo>
                    <a:lnTo>
                      <a:pt x="1681" y="253"/>
                    </a:lnTo>
                    <a:lnTo>
                      <a:pt x="1720" y="260"/>
                    </a:lnTo>
                    <a:lnTo>
                      <a:pt x="1756" y="267"/>
                    </a:lnTo>
                    <a:lnTo>
                      <a:pt x="1787" y="274"/>
                    </a:lnTo>
                    <a:lnTo>
                      <a:pt x="1822" y="280"/>
                    </a:lnTo>
                    <a:lnTo>
                      <a:pt x="1851" y="285"/>
                    </a:lnTo>
                    <a:lnTo>
                      <a:pt x="1884" y="290"/>
                    </a:lnTo>
                    <a:lnTo>
                      <a:pt x="1918" y="293"/>
                    </a:lnTo>
                    <a:lnTo>
                      <a:pt x="1948" y="295"/>
                    </a:lnTo>
                    <a:lnTo>
                      <a:pt x="1973" y="297"/>
                    </a:lnTo>
                    <a:lnTo>
                      <a:pt x="1995" y="297"/>
                    </a:lnTo>
                    <a:lnTo>
                      <a:pt x="2022" y="298"/>
                    </a:lnTo>
                    <a:lnTo>
                      <a:pt x="2047" y="297"/>
                    </a:lnTo>
                    <a:lnTo>
                      <a:pt x="2073" y="296"/>
                    </a:lnTo>
                    <a:lnTo>
                      <a:pt x="2097" y="295"/>
                    </a:lnTo>
                    <a:lnTo>
                      <a:pt x="2119" y="293"/>
                    </a:lnTo>
                    <a:lnTo>
                      <a:pt x="2146" y="289"/>
                    </a:lnTo>
                    <a:lnTo>
                      <a:pt x="2168" y="286"/>
                    </a:lnTo>
                    <a:lnTo>
                      <a:pt x="2192" y="282"/>
                    </a:lnTo>
                    <a:lnTo>
                      <a:pt x="2215" y="278"/>
                    </a:lnTo>
                    <a:lnTo>
                      <a:pt x="2235" y="273"/>
                    </a:lnTo>
                    <a:lnTo>
                      <a:pt x="2253" y="269"/>
                    </a:lnTo>
                    <a:lnTo>
                      <a:pt x="2272" y="262"/>
                    </a:lnTo>
                    <a:lnTo>
                      <a:pt x="2283" y="257"/>
                    </a:lnTo>
                    <a:lnTo>
                      <a:pt x="2297" y="249"/>
                    </a:lnTo>
                    <a:lnTo>
                      <a:pt x="2298" y="4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407610" name="Freeform 58"/>
              <p:cNvSpPr>
                <a:spLocks/>
              </p:cNvSpPr>
              <p:nvPr/>
            </p:nvSpPr>
            <p:spPr bwMode="auto">
              <a:xfrm>
                <a:off x="240" y="1809"/>
                <a:ext cx="1124" cy="74"/>
              </a:xfrm>
              <a:custGeom>
                <a:avLst/>
                <a:gdLst/>
                <a:ahLst/>
                <a:cxnLst>
                  <a:cxn ang="0">
                    <a:pos x="2209" y="35"/>
                  </a:cxn>
                  <a:cxn ang="0">
                    <a:pos x="2163" y="28"/>
                  </a:cxn>
                  <a:cxn ang="0">
                    <a:pos x="2119" y="33"/>
                  </a:cxn>
                  <a:cxn ang="0">
                    <a:pos x="2078" y="44"/>
                  </a:cxn>
                  <a:cxn ang="0">
                    <a:pos x="2032" y="53"/>
                  </a:cxn>
                  <a:cxn ang="0">
                    <a:pos x="1985" y="50"/>
                  </a:cxn>
                  <a:cxn ang="0">
                    <a:pos x="1925" y="44"/>
                  </a:cxn>
                  <a:cxn ang="0">
                    <a:pos x="1855" y="35"/>
                  </a:cxn>
                  <a:cxn ang="0">
                    <a:pos x="1790" y="30"/>
                  </a:cxn>
                  <a:cxn ang="0">
                    <a:pos x="1729" y="30"/>
                  </a:cxn>
                  <a:cxn ang="0">
                    <a:pos x="1668" y="33"/>
                  </a:cxn>
                  <a:cxn ang="0">
                    <a:pos x="1601" y="22"/>
                  </a:cxn>
                  <a:cxn ang="0">
                    <a:pos x="1545" y="10"/>
                  </a:cxn>
                  <a:cxn ang="0">
                    <a:pos x="1490" y="0"/>
                  </a:cxn>
                  <a:cxn ang="0">
                    <a:pos x="1440" y="0"/>
                  </a:cxn>
                  <a:cxn ang="0">
                    <a:pos x="1382" y="4"/>
                  </a:cxn>
                  <a:cxn ang="0">
                    <a:pos x="1303" y="12"/>
                  </a:cxn>
                  <a:cxn ang="0">
                    <a:pos x="1162" y="13"/>
                  </a:cxn>
                  <a:cxn ang="0">
                    <a:pos x="360" y="13"/>
                  </a:cxn>
                  <a:cxn ang="0">
                    <a:pos x="77" y="13"/>
                  </a:cxn>
                  <a:cxn ang="0">
                    <a:pos x="5" y="23"/>
                  </a:cxn>
                  <a:cxn ang="0">
                    <a:pos x="4" y="34"/>
                  </a:cxn>
                  <a:cxn ang="0">
                    <a:pos x="32" y="40"/>
                  </a:cxn>
                  <a:cxn ang="0">
                    <a:pos x="835" y="44"/>
                  </a:cxn>
                  <a:cxn ang="0">
                    <a:pos x="1356" y="52"/>
                  </a:cxn>
                  <a:cxn ang="0">
                    <a:pos x="1418" y="57"/>
                  </a:cxn>
                  <a:cxn ang="0">
                    <a:pos x="1496" y="66"/>
                  </a:cxn>
                  <a:cxn ang="0">
                    <a:pos x="1563" y="77"/>
                  </a:cxn>
                  <a:cxn ang="0">
                    <a:pos x="1625" y="87"/>
                  </a:cxn>
                  <a:cxn ang="0">
                    <a:pos x="1687" y="100"/>
                  </a:cxn>
                  <a:cxn ang="0">
                    <a:pos x="1748" y="112"/>
                  </a:cxn>
                  <a:cxn ang="0">
                    <a:pos x="1805" y="120"/>
                  </a:cxn>
                  <a:cxn ang="0">
                    <a:pos x="1869" y="129"/>
                  </a:cxn>
                  <a:cxn ang="0">
                    <a:pos x="1933" y="133"/>
                  </a:cxn>
                  <a:cxn ang="0">
                    <a:pos x="1996" y="133"/>
                  </a:cxn>
                  <a:cxn ang="0">
                    <a:pos x="2059" y="131"/>
                  </a:cxn>
                  <a:cxn ang="0">
                    <a:pos x="2120" y="125"/>
                  </a:cxn>
                  <a:cxn ang="0">
                    <a:pos x="2178" y="114"/>
                  </a:cxn>
                  <a:cxn ang="0">
                    <a:pos x="2226" y="98"/>
                  </a:cxn>
                  <a:cxn ang="0">
                    <a:pos x="2249" y="45"/>
                  </a:cxn>
                </a:cxnLst>
                <a:rect l="0" t="0" r="r" b="b"/>
                <a:pathLst>
                  <a:path w="2252" h="135">
                    <a:moveTo>
                      <a:pt x="2227" y="40"/>
                    </a:moveTo>
                    <a:lnTo>
                      <a:pt x="2209" y="35"/>
                    </a:lnTo>
                    <a:lnTo>
                      <a:pt x="2188" y="30"/>
                    </a:lnTo>
                    <a:lnTo>
                      <a:pt x="2163" y="28"/>
                    </a:lnTo>
                    <a:lnTo>
                      <a:pt x="2140" y="28"/>
                    </a:lnTo>
                    <a:lnTo>
                      <a:pt x="2119" y="33"/>
                    </a:lnTo>
                    <a:lnTo>
                      <a:pt x="2099" y="38"/>
                    </a:lnTo>
                    <a:lnTo>
                      <a:pt x="2078" y="44"/>
                    </a:lnTo>
                    <a:lnTo>
                      <a:pt x="2053" y="50"/>
                    </a:lnTo>
                    <a:lnTo>
                      <a:pt x="2032" y="53"/>
                    </a:lnTo>
                    <a:lnTo>
                      <a:pt x="2012" y="52"/>
                    </a:lnTo>
                    <a:lnTo>
                      <a:pt x="1985" y="50"/>
                    </a:lnTo>
                    <a:lnTo>
                      <a:pt x="1955" y="47"/>
                    </a:lnTo>
                    <a:lnTo>
                      <a:pt x="1925" y="44"/>
                    </a:lnTo>
                    <a:lnTo>
                      <a:pt x="1892" y="39"/>
                    </a:lnTo>
                    <a:lnTo>
                      <a:pt x="1855" y="35"/>
                    </a:lnTo>
                    <a:lnTo>
                      <a:pt x="1824" y="32"/>
                    </a:lnTo>
                    <a:lnTo>
                      <a:pt x="1790" y="30"/>
                    </a:lnTo>
                    <a:lnTo>
                      <a:pt x="1756" y="26"/>
                    </a:lnTo>
                    <a:lnTo>
                      <a:pt x="1729" y="30"/>
                    </a:lnTo>
                    <a:lnTo>
                      <a:pt x="1700" y="35"/>
                    </a:lnTo>
                    <a:lnTo>
                      <a:pt x="1668" y="33"/>
                    </a:lnTo>
                    <a:lnTo>
                      <a:pt x="1633" y="28"/>
                    </a:lnTo>
                    <a:lnTo>
                      <a:pt x="1601" y="22"/>
                    </a:lnTo>
                    <a:lnTo>
                      <a:pt x="1572" y="16"/>
                    </a:lnTo>
                    <a:lnTo>
                      <a:pt x="1545" y="10"/>
                    </a:lnTo>
                    <a:lnTo>
                      <a:pt x="1517" y="4"/>
                    </a:lnTo>
                    <a:lnTo>
                      <a:pt x="1490" y="0"/>
                    </a:lnTo>
                    <a:lnTo>
                      <a:pt x="1465" y="0"/>
                    </a:lnTo>
                    <a:lnTo>
                      <a:pt x="1440" y="0"/>
                    </a:lnTo>
                    <a:lnTo>
                      <a:pt x="1410" y="2"/>
                    </a:lnTo>
                    <a:lnTo>
                      <a:pt x="1382" y="4"/>
                    </a:lnTo>
                    <a:lnTo>
                      <a:pt x="1346" y="8"/>
                    </a:lnTo>
                    <a:lnTo>
                      <a:pt x="1303" y="12"/>
                    </a:lnTo>
                    <a:lnTo>
                      <a:pt x="1249" y="13"/>
                    </a:lnTo>
                    <a:lnTo>
                      <a:pt x="1162" y="13"/>
                    </a:lnTo>
                    <a:lnTo>
                      <a:pt x="1012" y="13"/>
                    </a:lnTo>
                    <a:lnTo>
                      <a:pt x="360" y="13"/>
                    </a:lnTo>
                    <a:lnTo>
                      <a:pt x="155" y="13"/>
                    </a:lnTo>
                    <a:lnTo>
                      <a:pt x="77" y="13"/>
                    </a:lnTo>
                    <a:lnTo>
                      <a:pt x="19" y="21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4" y="34"/>
                    </a:lnTo>
                    <a:lnTo>
                      <a:pt x="16" y="38"/>
                    </a:lnTo>
                    <a:lnTo>
                      <a:pt x="32" y="40"/>
                    </a:lnTo>
                    <a:lnTo>
                      <a:pt x="51" y="41"/>
                    </a:lnTo>
                    <a:lnTo>
                      <a:pt x="835" y="44"/>
                    </a:lnTo>
                    <a:lnTo>
                      <a:pt x="1325" y="48"/>
                    </a:lnTo>
                    <a:lnTo>
                      <a:pt x="1356" y="52"/>
                    </a:lnTo>
                    <a:lnTo>
                      <a:pt x="1383" y="57"/>
                    </a:lnTo>
                    <a:lnTo>
                      <a:pt x="1418" y="57"/>
                    </a:lnTo>
                    <a:lnTo>
                      <a:pt x="1454" y="61"/>
                    </a:lnTo>
                    <a:lnTo>
                      <a:pt x="1496" y="66"/>
                    </a:lnTo>
                    <a:lnTo>
                      <a:pt x="1528" y="71"/>
                    </a:lnTo>
                    <a:lnTo>
                      <a:pt x="1563" y="77"/>
                    </a:lnTo>
                    <a:lnTo>
                      <a:pt x="1594" y="81"/>
                    </a:lnTo>
                    <a:lnTo>
                      <a:pt x="1625" y="87"/>
                    </a:lnTo>
                    <a:lnTo>
                      <a:pt x="1657" y="94"/>
                    </a:lnTo>
                    <a:lnTo>
                      <a:pt x="1687" y="100"/>
                    </a:lnTo>
                    <a:lnTo>
                      <a:pt x="1720" y="106"/>
                    </a:lnTo>
                    <a:lnTo>
                      <a:pt x="1748" y="112"/>
                    </a:lnTo>
                    <a:lnTo>
                      <a:pt x="1781" y="117"/>
                    </a:lnTo>
                    <a:lnTo>
                      <a:pt x="1805" y="120"/>
                    </a:lnTo>
                    <a:lnTo>
                      <a:pt x="1837" y="125"/>
                    </a:lnTo>
                    <a:lnTo>
                      <a:pt x="1869" y="129"/>
                    </a:lnTo>
                    <a:lnTo>
                      <a:pt x="1899" y="131"/>
                    </a:lnTo>
                    <a:lnTo>
                      <a:pt x="1933" y="133"/>
                    </a:lnTo>
                    <a:lnTo>
                      <a:pt x="1966" y="135"/>
                    </a:lnTo>
                    <a:lnTo>
                      <a:pt x="1996" y="133"/>
                    </a:lnTo>
                    <a:lnTo>
                      <a:pt x="2028" y="133"/>
                    </a:lnTo>
                    <a:lnTo>
                      <a:pt x="2059" y="131"/>
                    </a:lnTo>
                    <a:lnTo>
                      <a:pt x="2090" y="129"/>
                    </a:lnTo>
                    <a:lnTo>
                      <a:pt x="2120" y="125"/>
                    </a:lnTo>
                    <a:lnTo>
                      <a:pt x="2148" y="120"/>
                    </a:lnTo>
                    <a:lnTo>
                      <a:pt x="2178" y="114"/>
                    </a:lnTo>
                    <a:lnTo>
                      <a:pt x="2199" y="106"/>
                    </a:lnTo>
                    <a:lnTo>
                      <a:pt x="2226" y="98"/>
                    </a:lnTo>
                    <a:lnTo>
                      <a:pt x="2252" y="90"/>
                    </a:lnTo>
                    <a:lnTo>
                      <a:pt x="2249" y="45"/>
                    </a:lnTo>
                    <a:lnTo>
                      <a:pt x="2227" y="40"/>
                    </a:lnTo>
                    <a:close/>
                  </a:path>
                </a:pathLst>
              </a:custGeom>
              <a:solidFill>
                <a:srgbClr val="000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  <p:sp>
            <p:nvSpPr>
              <p:cNvPr id="407611" name="Freeform 59"/>
              <p:cNvSpPr>
                <a:spLocks/>
              </p:cNvSpPr>
              <p:nvPr/>
            </p:nvSpPr>
            <p:spPr bwMode="auto">
              <a:xfrm>
                <a:off x="1036" y="1755"/>
                <a:ext cx="316" cy="25"/>
              </a:xfrm>
              <a:custGeom>
                <a:avLst/>
                <a:gdLst/>
                <a:ahLst/>
                <a:cxnLst>
                  <a:cxn ang="0">
                    <a:pos x="630" y="39"/>
                  </a:cxn>
                  <a:cxn ang="0">
                    <a:pos x="594" y="27"/>
                  </a:cxn>
                  <a:cxn ang="0">
                    <a:pos x="566" y="19"/>
                  </a:cxn>
                  <a:cxn ang="0">
                    <a:pos x="532" y="12"/>
                  </a:cxn>
                  <a:cxn ang="0">
                    <a:pos x="500" y="8"/>
                  </a:cxn>
                  <a:cxn ang="0">
                    <a:pos x="462" y="4"/>
                  </a:cxn>
                  <a:cxn ang="0">
                    <a:pos x="419" y="2"/>
                  </a:cxn>
                  <a:cxn ang="0">
                    <a:pos x="360" y="0"/>
                  </a:cxn>
                  <a:cxn ang="0">
                    <a:pos x="309" y="2"/>
                  </a:cxn>
                  <a:cxn ang="0">
                    <a:pos x="256" y="6"/>
                  </a:cxn>
                  <a:cxn ang="0">
                    <a:pos x="208" y="12"/>
                  </a:cxn>
                  <a:cxn ang="0">
                    <a:pos x="169" y="19"/>
                  </a:cxn>
                  <a:cxn ang="0">
                    <a:pos x="116" y="29"/>
                  </a:cxn>
                  <a:cxn ang="0">
                    <a:pos x="70" y="37"/>
                  </a:cxn>
                  <a:cxn ang="0">
                    <a:pos x="21" y="44"/>
                  </a:cxn>
                  <a:cxn ang="0">
                    <a:pos x="0" y="49"/>
                  </a:cxn>
                  <a:cxn ang="0">
                    <a:pos x="2" y="53"/>
                  </a:cxn>
                  <a:cxn ang="0">
                    <a:pos x="16" y="53"/>
                  </a:cxn>
                  <a:cxn ang="0">
                    <a:pos x="46" y="52"/>
                  </a:cxn>
                  <a:cxn ang="0">
                    <a:pos x="73" y="53"/>
                  </a:cxn>
                  <a:cxn ang="0">
                    <a:pos x="100" y="51"/>
                  </a:cxn>
                  <a:cxn ang="0">
                    <a:pos x="135" y="47"/>
                  </a:cxn>
                  <a:cxn ang="0">
                    <a:pos x="176" y="41"/>
                  </a:cxn>
                  <a:cxn ang="0">
                    <a:pos x="223" y="37"/>
                  </a:cxn>
                  <a:cxn ang="0">
                    <a:pos x="264" y="33"/>
                  </a:cxn>
                  <a:cxn ang="0">
                    <a:pos x="314" y="29"/>
                  </a:cxn>
                  <a:cxn ang="0">
                    <a:pos x="346" y="29"/>
                  </a:cxn>
                  <a:cxn ang="0">
                    <a:pos x="382" y="29"/>
                  </a:cxn>
                  <a:cxn ang="0">
                    <a:pos x="423" y="29"/>
                  </a:cxn>
                  <a:cxn ang="0">
                    <a:pos x="471" y="33"/>
                  </a:cxn>
                  <a:cxn ang="0">
                    <a:pos x="511" y="38"/>
                  </a:cxn>
                  <a:cxn ang="0">
                    <a:pos x="556" y="43"/>
                  </a:cxn>
                  <a:cxn ang="0">
                    <a:pos x="594" y="42"/>
                  </a:cxn>
                  <a:cxn ang="0">
                    <a:pos x="630" y="39"/>
                  </a:cxn>
                </a:cxnLst>
                <a:rect l="0" t="0" r="r" b="b"/>
                <a:pathLst>
                  <a:path w="630" h="53">
                    <a:moveTo>
                      <a:pt x="630" y="39"/>
                    </a:moveTo>
                    <a:lnTo>
                      <a:pt x="594" y="27"/>
                    </a:lnTo>
                    <a:lnTo>
                      <a:pt x="566" y="19"/>
                    </a:lnTo>
                    <a:lnTo>
                      <a:pt x="532" y="12"/>
                    </a:lnTo>
                    <a:lnTo>
                      <a:pt x="500" y="8"/>
                    </a:lnTo>
                    <a:lnTo>
                      <a:pt x="462" y="4"/>
                    </a:lnTo>
                    <a:lnTo>
                      <a:pt x="419" y="2"/>
                    </a:lnTo>
                    <a:lnTo>
                      <a:pt x="360" y="0"/>
                    </a:lnTo>
                    <a:lnTo>
                      <a:pt x="309" y="2"/>
                    </a:lnTo>
                    <a:lnTo>
                      <a:pt x="256" y="6"/>
                    </a:lnTo>
                    <a:lnTo>
                      <a:pt x="208" y="12"/>
                    </a:lnTo>
                    <a:lnTo>
                      <a:pt x="169" y="19"/>
                    </a:lnTo>
                    <a:lnTo>
                      <a:pt x="116" y="29"/>
                    </a:lnTo>
                    <a:lnTo>
                      <a:pt x="70" y="37"/>
                    </a:lnTo>
                    <a:lnTo>
                      <a:pt x="21" y="44"/>
                    </a:lnTo>
                    <a:lnTo>
                      <a:pt x="0" y="49"/>
                    </a:lnTo>
                    <a:lnTo>
                      <a:pt x="2" y="53"/>
                    </a:lnTo>
                    <a:lnTo>
                      <a:pt x="16" y="53"/>
                    </a:lnTo>
                    <a:lnTo>
                      <a:pt x="46" y="52"/>
                    </a:lnTo>
                    <a:lnTo>
                      <a:pt x="73" y="53"/>
                    </a:lnTo>
                    <a:lnTo>
                      <a:pt x="100" y="51"/>
                    </a:lnTo>
                    <a:lnTo>
                      <a:pt x="135" y="47"/>
                    </a:lnTo>
                    <a:lnTo>
                      <a:pt x="176" y="41"/>
                    </a:lnTo>
                    <a:lnTo>
                      <a:pt x="223" y="37"/>
                    </a:lnTo>
                    <a:lnTo>
                      <a:pt x="264" y="33"/>
                    </a:lnTo>
                    <a:lnTo>
                      <a:pt x="314" y="29"/>
                    </a:lnTo>
                    <a:lnTo>
                      <a:pt x="346" y="29"/>
                    </a:lnTo>
                    <a:lnTo>
                      <a:pt x="382" y="29"/>
                    </a:lnTo>
                    <a:lnTo>
                      <a:pt x="423" y="29"/>
                    </a:lnTo>
                    <a:lnTo>
                      <a:pt x="471" y="33"/>
                    </a:lnTo>
                    <a:lnTo>
                      <a:pt x="511" y="38"/>
                    </a:lnTo>
                    <a:lnTo>
                      <a:pt x="556" y="43"/>
                    </a:lnTo>
                    <a:lnTo>
                      <a:pt x="594" y="42"/>
                    </a:lnTo>
                    <a:lnTo>
                      <a:pt x="630" y="39"/>
                    </a:lnTo>
                    <a:close/>
                  </a:path>
                </a:pathLst>
              </a:custGeom>
              <a:solidFill>
                <a:srgbClr val="808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hangingPunct="0">
                  <a:defRPr/>
                </a:pPr>
                <a:endParaRPr lang="en-CA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cs"/>
                </a:endParaRPr>
              </a:p>
            </p:txBody>
          </p:sp>
        </p:grpSp>
        <p:grpSp>
          <p:nvGrpSpPr>
            <p:cNvPr id="22560" name="Group 60"/>
            <p:cNvGrpSpPr>
              <a:grpSpLocks/>
            </p:cNvGrpSpPr>
            <p:nvPr/>
          </p:nvGrpSpPr>
          <p:grpSpPr bwMode="auto">
            <a:xfrm>
              <a:off x="1388" y="1737"/>
              <a:ext cx="156" cy="104"/>
              <a:chOff x="1388" y="1737"/>
              <a:chExt cx="156" cy="104"/>
            </a:xfrm>
          </p:grpSpPr>
          <p:grpSp>
            <p:nvGrpSpPr>
              <p:cNvPr id="22561" name="Group 61"/>
              <p:cNvGrpSpPr>
                <a:grpSpLocks/>
              </p:cNvGrpSpPr>
              <p:nvPr/>
            </p:nvGrpSpPr>
            <p:grpSpPr bwMode="auto">
              <a:xfrm>
                <a:off x="1388" y="1737"/>
                <a:ext cx="156" cy="104"/>
                <a:chOff x="1388" y="1737"/>
                <a:chExt cx="156" cy="104"/>
              </a:xfrm>
            </p:grpSpPr>
            <p:grpSp>
              <p:nvGrpSpPr>
                <p:cNvPr id="22566" name="Group 62"/>
                <p:cNvGrpSpPr>
                  <a:grpSpLocks/>
                </p:cNvGrpSpPr>
                <p:nvPr/>
              </p:nvGrpSpPr>
              <p:grpSpPr bwMode="auto">
                <a:xfrm>
                  <a:off x="1504" y="1741"/>
                  <a:ext cx="11" cy="97"/>
                  <a:chOff x="1504" y="1741"/>
                  <a:chExt cx="11" cy="97"/>
                </a:xfrm>
              </p:grpSpPr>
              <p:sp>
                <p:nvSpPr>
                  <p:cNvPr id="407615" name="Freeform 63"/>
                  <p:cNvSpPr>
                    <a:spLocks/>
                  </p:cNvSpPr>
                  <p:nvPr/>
                </p:nvSpPr>
                <p:spPr bwMode="auto">
                  <a:xfrm>
                    <a:off x="1438" y="1815"/>
                    <a:ext cx="45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8" y="0"/>
                      </a:cxn>
                      <a:cxn ang="0">
                        <a:pos x="18" y="191"/>
                      </a:cxn>
                      <a:cxn ang="0">
                        <a:pos x="2" y="191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193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91"/>
                        </a:lnTo>
                        <a:lnTo>
                          <a:pt x="2" y="191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16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1429" y="1815"/>
                    <a:ext cx="51" cy="20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17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1414" y="1868"/>
                    <a:ext cx="49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22567" name="Group 66"/>
                <p:cNvGrpSpPr>
                  <a:grpSpLocks/>
                </p:cNvGrpSpPr>
                <p:nvPr/>
              </p:nvGrpSpPr>
              <p:grpSpPr bwMode="auto">
                <a:xfrm>
                  <a:off x="1417" y="1740"/>
                  <a:ext cx="12" cy="97"/>
                  <a:chOff x="1417" y="1740"/>
                  <a:chExt cx="12" cy="97"/>
                </a:xfrm>
              </p:grpSpPr>
              <p:sp>
                <p:nvSpPr>
                  <p:cNvPr id="407619" name="Freeform 67"/>
                  <p:cNvSpPr>
                    <a:spLocks/>
                  </p:cNvSpPr>
                  <p:nvPr/>
                </p:nvSpPr>
                <p:spPr bwMode="auto">
                  <a:xfrm>
                    <a:off x="1372" y="1811"/>
                    <a:ext cx="12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7" y="192"/>
                      </a:cxn>
                      <a:cxn ang="0">
                        <a:pos x="1" y="192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" h="193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7" y="192"/>
                        </a:lnTo>
                        <a:lnTo>
                          <a:pt x="1" y="192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20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801"/>
                    <a:ext cx="16" cy="16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21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1366" y="1876"/>
                    <a:ext cx="14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22568" name="Group 70"/>
                <p:cNvGrpSpPr>
                  <a:grpSpLocks/>
                </p:cNvGrpSpPr>
                <p:nvPr/>
              </p:nvGrpSpPr>
              <p:grpSpPr bwMode="auto">
                <a:xfrm>
                  <a:off x="1388" y="1737"/>
                  <a:ext cx="156" cy="104"/>
                  <a:chOff x="1388" y="1737"/>
                  <a:chExt cx="156" cy="104"/>
                </a:xfrm>
              </p:grpSpPr>
              <p:sp>
                <p:nvSpPr>
                  <p:cNvPr id="407623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380" y="1792"/>
                    <a:ext cx="12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24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410" y="1786"/>
                    <a:ext cx="79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25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1495" y="1793"/>
                    <a:ext cx="30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  <p:grpSp>
              <p:nvGrpSpPr>
                <p:cNvPr id="22569" name="Group 74"/>
                <p:cNvGrpSpPr>
                  <a:grpSpLocks/>
                </p:cNvGrpSpPr>
                <p:nvPr/>
              </p:nvGrpSpPr>
              <p:grpSpPr bwMode="auto">
                <a:xfrm>
                  <a:off x="1392" y="1746"/>
                  <a:ext cx="149" cy="13"/>
                  <a:chOff x="1392" y="1746"/>
                  <a:chExt cx="149" cy="13"/>
                </a:xfrm>
              </p:grpSpPr>
              <p:sp>
                <p:nvSpPr>
                  <p:cNvPr id="407627" name="Rectangle 75"/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826"/>
                    <a:ext cx="16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28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1490" y="1827"/>
                    <a:ext cx="24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  <p:sp>
                <p:nvSpPr>
                  <p:cNvPr id="407629" name="Rectangle 77"/>
                  <p:cNvSpPr>
                    <a:spLocks noChangeArrowheads="1"/>
                  </p:cNvSpPr>
                  <p:nvPr/>
                </p:nvSpPr>
                <p:spPr bwMode="auto">
                  <a:xfrm>
                    <a:off x="1385" y="1837"/>
                    <a:ext cx="87" cy="9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>
                      <a:defRPr/>
                    </a:pPr>
                    <a:endParaRPr lang="en-CA" i="0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cs"/>
                    </a:endParaRPr>
                  </a:p>
                </p:txBody>
              </p:sp>
            </p:grpSp>
          </p:grpSp>
          <p:grpSp>
            <p:nvGrpSpPr>
              <p:cNvPr id="22562" name="Group 78"/>
              <p:cNvGrpSpPr>
                <a:grpSpLocks/>
              </p:cNvGrpSpPr>
              <p:nvPr/>
            </p:nvGrpSpPr>
            <p:grpSpPr bwMode="auto">
              <a:xfrm>
                <a:off x="1390" y="1802"/>
                <a:ext cx="152" cy="37"/>
                <a:chOff x="1390" y="1802"/>
                <a:chExt cx="152" cy="37"/>
              </a:xfrm>
            </p:grpSpPr>
            <p:sp>
              <p:nvSpPr>
                <p:cNvPr id="407631" name="Freeform 79"/>
                <p:cNvSpPr>
                  <a:spLocks/>
                </p:cNvSpPr>
                <p:nvPr/>
              </p:nvSpPr>
              <p:spPr bwMode="auto">
                <a:xfrm>
                  <a:off x="1358" y="1882"/>
                  <a:ext cx="16" cy="32"/>
                </a:xfrm>
                <a:custGeom>
                  <a:avLst/>
                  <a:gdLst/>
                  <a:ahLst/>
                  <a:cxnLst>
                    <a:cxn ang="0">
                      <a:pos x="8" y="16"/>
                    </a:cxn>
                    <a:cxn ang="0">
                      <a:pos x="13" y="11"/>
                    </a:cxn>
                    <a:cxn ang="0">
                      <a:pos x="16" y="7"/>
                    </a:cxn>
                    <a:cxn ang="0">
                      <a:pos x="19" y="4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9" y="3"/>
                    </a:cxn>
                    <a:cxn ang="0">
                      <a:pos x="25" y="10"/>
                    </a:cxn>
                    <a:cxn ang="0">
                      <a:pos x="20" y="18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1"/>
                    </a:cxn>
                    <a:cxn ang="0">
                      <a:pos x="27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5" y="19"/>
                    </a:cxn>
                    <a:cxn ang="0">
                      <a:pos x="47" y="20"/>
                    </a:cxn>
                    <a:cxn ang="0">
                      <a:pos x="47" y="26"/>
                    </a:cxn>
                    <a:cxn ang="0">
                      <a:pos x="44" y="32"/>
                    </a:cxn>
                    <a:cxn ang="0">
                      <a:pos x="39" y="37"/>
                    </a:cxn>
                    <a:cxn ang="0">
                      <a:pos x="37" y="42"/>
                    </a:cxn>
                    <a:cxn ang="0">
                      <a:pos x="38" y="46"/>
                    </a:cxn>
                    <a:cxn ang="0">
                      <a:pos x="44" y="45"/>
                    </a:cxn>
                    <a:cxn ang="0">
                      <a:pos x="50" y="42"/>
                    </a:cxn>
                    <a:cxn ang="0">
                      <a:pos x="51" y="45"/>
                    </a:cxn>
                    <a:cxn ang="0">
                      <a:pos x="49" y="53"/>
                    </a:cxn>
                    <a:cxn ang="0">
                      <a:pos x="46" y="58"/>
                    </a:cxn>
                    <a:cxn ang="0">
                      <a:pos x="46" y="64"/>
                    </a:cxn>
                    <a:cxn ang="0">
                      <a:pos x="49" y="68"/>
                    </a:cxn>
                    <a:cxn ang="0">
                      <a:pos x="38" y="68"/>
                    </a:cxn>
                    <a:cxn ang="0">
                      <a:pos x="2" y="68"/>
                    </a:cxn>
                    <a:cxn ang="0">
                      <a:pos x="5" y="60"/>
                    </a:cxn>
                    <a:cxn ang="0">
                      <a:pos x="6" y="55"/>
                    </a:cxn>
                    <a:cxn ang="0">
                      <a:pos x="5" y="51"/>
                    </a:cxn>
                    <a:cxn ang="0">
                      <a:pos x="3" y="45"/>
                    </a:cxn>
                    <a:cxn ang="0">
                      <a:pos x="0" y="41"/>
                    </a:cxn>
                    <a:cxn ang="0">
                      <a:pos x="0" y="37"/>
                    </a:cxn>
                    <a:cxn ang="0">
                      <a:pos x="5" y="33"/>
                    </a:cxn>
                    <a:cxn ang="0">
                      <a:pos x="8" y="28"/>
                    </a:cxn>
                    <a:cxn ang="0">
                      <a:pos x="8" y="21"/>
                    </a:cxn>
                    <a:cxn ang="0">
                      <a:pos x="8" y="16"/>
                    </a:cxn>
                  </a:cxnLst>
                  <a:rect l="0" t="0" r="r" b="b"/>
                  <a:pathLst>
                    <a:path w="51" h="68">
                      <a:moveTo>
                        <a:pt x="8" y="16"/>
                      </a:moveTo>
                      <a:lnTo>
                        <a:pt x="13" y="11"/>
                      </a:lnTo>
                      <a:lnTo>
                        <a:pt x="16" y="7"/>
                      </a:lnTo>
                      <a:lnTo>
                        <a:pt x="19" y="4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9" y="3"/>
                      </a:lnTo>
                      <a:lnTo>
                        <a:pt x="25" y="10"/>
                      </a:lnTo>
                      <a:lnTo>
                        <a:pt x="20" y="18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1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5" y="19"/>
                      </a:lnTo>
                      <a:lnTo>
                        <a:pt x="47" y="20"/>
                      </a:lnTo>
                      <a:lnTo>
                        <a:pt x="47" y="26"/>
                      </a:lnTo>
                      <a:lnTo>
                        <a:pt x="44" y="32"/>
                      </a:lnTo>
                      <a:lnTo>
                        <a:pt x="39" y="37"/>
                      </a:lnTo>
                      <a:lnTo>
                        <a:pt x="37" y="42"/>
                      </a:lnTo>
                      <a:lnTo>
                        <a:pt x="38" y="46"/>
                      </a:lnTo>
                      <a:lnTo>
                        <a:pt x="44" y="45"/>
                      </a:lnTo>
                      <a:lnTo>
                        <a:pt x="50" y="42"/>
                      </a:lnTo>
                      <a:lnTo>
                        <a:pt x="51" y="45"/>
                      </a:lnTo>
                      <a:lnTo>
                        <a:pt x="49" y="53"/>
                      </a:lnTo>
                      <a:lnTo>
                        <a:pt x="46" y="58"/>
                      </a:lnTo>
                      <a:lnTo>
                        <a:pt x="46" y="64"/>
                      </a:lnTo>
                      <a:lnTo>
                        <a:pt x="49" y="68"/>
                      </a:lnTo>
                      <a:lnTo>
                        <a:pt x="38" y="68"/>
                      </a:lnTo>
                      <a:lnTo>
                        <a:pt x="2" y="68"/>
                      </a:lnTo>
                      <a:lnTo>
                        <a:pt x="5" y="60"/>
                      </a:lnTo>
                      <a:lnTo>
                        <a:pt x="6" y="55"/>
                      </a:lnTo>
                      <a:lnTo>
                        <a:pt x="5" y="51"/>
                      </a:lnTo>
                      <a:lnTo>
                        <a:pt x="3" y="45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5" y="33"/>
                      </a:lnTo>
                      <a:lnTo>
                        <a:pt x="8" y="28"/>
                      </a:lnTo>
                      <a:lnTo>
                        <a:pt x="8" y="2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407632" name="Freeform 80"/>
                <p:cNvSpPr>
                  <a:spLocks/>
                </p:cNvSpPr>
                <p:nvPr/>
              </p:nvSpPr>
              <p:spPr bwMode="auto">
                <a:xfrm>
                  <a:off x="1382" y="1861"/>
                  <a:ext cx="77" cy="37"/>
                </a:xfrm>
                <a:custGeom>
                  <a:avLst/>
                  <a:gdLst/>
                  <a:ahLst/>
                  <a:cxnLst>
                    <a:cxn ang="0">
                      <a:pos x="11" y="29"/>
                    </a:cxn>
                    <a:cxn ang="0">
                      <a:pos x="28" y="16"/>
                    </a:cxn>
                    <a:cxn ang="0">
                      <a:pos x="38" y="7"/>
                    </a:cxn>
                    <a:cxn ang="0">
                      <a:pos x="38" y="17"/>
                    </a:cxn>
                    <a:cxn ang="0">
                      <a:pos x="28" y="30"/>
                    </a:cxn>
                    <a:cxn ang="0">
                      <a:pos x="34" y="35"/>
                    </a:cxn>
                    <a:cxn ang="0">
                      <a:pos x="44" y="27"/>
                    </a:cxn>
                    <a:cxn ang="0">
                      <a:pos x="63" y="7"/>
                    </a:cxn>
                    <a:cxn ang="0">
                      <a:pos x="76" y="0"/>
                    </a:cxn>
                    <a:cxn ang="0">
                      <a:pos x="75" y="7"/>
                    </a:cxn>
                    <a:cxn ang="0">
                      <a:pos x="72" y="16"/>
                    </a:cxn>
                    <a:cxn ang="0">
                      <a:pos x="65" y="27"/>
                    </a:cxn>
                    <a:cxn ang="0">
                      <a:pos x="69" y="29"/>
                    </a:cxn>
                    <a:cxn ang="0">
                      <a:pos x="91" y="9"/>
                    </a:cxn>
                    <a:cxn ang="0">
                      <a:pos x="100" y="3"/>
                    </a:cxn>
                    <a:cxn ang="0">
                      <a:pos x="101" y="13"/>
                    </a:cxn>
                    <a:cxn ang="0">
                      <a:pos x="95" y="25"/>
                    </a:cxn>
                    <a:cxn ang="0">
                      <a:pos x="87" y="39"/>
                    </a:cxn>
                    <a:cxn ang="0">
                      <a:pos x="87" y="52"/>
                    </a:cxn>
                    <a:cxn ang="0">
                      <a:pos x="101" y="41"/>
                    </a:cxn>
                    <a:cxn ang="0">
                      <a:pos x="116" y="24"/>
                    </a:cxn>
                    <a:cxn ang="0">
                      <a:pos x="125" y="14"/>
                    </a:cxn>
                    <a:cxn ang="0">
                      <a:pos x="131" y="16"/>
                    </a:cxn>
                    <a:cxn ang="0">
                      <a:pos x="126" y="34"/>
                    </a:cxn>
                    <a:cxn ang="0">
                      <a:pos x="119" y="52"/>
                    </a:cxn>
                    <a:cxn ang="0">
                      <a:pos x="136" y="42"/>
                    </a:cxn>
                    <a:cxn ang="0">
                      <a:pos x="145" y="34"/>
                    </a:cxn>
                    <a:cxn ang="0">
                      <a:pos x="151" y="36"/>
                    </a:cxn>
                    <a:cxn ang="0">
                      <a:pos x="150" y="50"/>
                    </a:cxn>
                    <a:cxn ang="0">
                      <a:pos x="146" y="60"/>
                    </a:cxn>
                    <a:cxn ang="0">
                      <a:pos x="140" y="69"/>
                    </a:cxn>
                    <a:cxn ang="0">
                      <a:pos x="115" y="73"/>
                    </a:cxn>
                    <a:cxn ang="0">
                      <a:pos x="0" y="73"/>
                    </a:cxn>
                    <a:cxn ang="0">
                      <a:pos x="12" y="58"/>
                    </a:cxn>
                    <a:cxn ang="0">
                      <a:pos x="14" y="45"/>
                    </a:cxn>
                    <a:cxn ang="0">
                      <a:pos x="9" y="40"/>
                    </a:cxn>
                  </a:cxnLst>
                  <a:rect l="0" t="0" r="r" b="b"/>
                  <a:pathLst>
                    <a:path w="152" h="73">
                      <a:moveTo>
                        <a:pt x="9" y="34"/>
                      </a:moveTo>
                      <a:lnTo>
                        <a:pt x="11" y="29"/>
                      </a:lnTo>
                      <a:lnTo>
                        <a:pt x="20" y="23"/>
                      </a:lnTo>
                      <a:lnTo>
                        <a:pt x="28" y="16"/>
                      </a:lnTo>
                      <a:lnTo>
                        <a:pt x="33" y="10"/>
                      </a:lnTo>
                      <a:lnTo>
                        <a:pt x="38" y="7"/>
                      </a:lnTo>
                      <a:lnTo>
                        <a:pt x="41" y="10"/>
                      </a:lnTo>
                      <a:lnTo>
                        <a:pt x="38" y="17"/>
                      </a:lnTo>
                      <a:lnTo>
                        <a:pt x="32" y="23"/>
                      </a:lnTo>
                      <a:lnTo>
                        <a:pt x="28" y="30"/>
                      </a:lnTo>
                      <a:lnTo>
                        <a:pt x="30" y="34"/>
                      </a:lnTo>
                      <a:lnTo>
                        <a:pt x="34" y="35"/>
                      </a:lnTo>
                      <a:lnTo>
                        <a:pt x="38" y="33"/>
                      </a:lnTo>
                      <a:lnTo>
                        <a:pt x="44" y="27"/>
                      </a:lnTo>
                      <a:lnTo>
                        <a:pt x="68" y="3"/>
                      </a:lnTo>
                      <a:lnTo>
                        <a:pt x="63" y="7"/>
                      </a:lnTo>
                      <a:lnTo>
                        <a:pt x="73" y="1"/>
                      </a:lnTo>
                      <a:lnTo>
                        <a:pt x="76" y="0"/>
                      </a:lnTo>
                      <a:lnTo>
                        <a:pt x="77" y="3"/>
                      </a:lnTo>
                      <a:lnTo>
                        <a:pt x="75" y="7"/>
                      </a:lnTo>
                      <a:lnTo>
                        <a:pt x="74" y="12"/>
                      </a:lnTo>
                      <a:lnTo>
                        <a:pt x="72" y="16"/>
                      </a:lnTo>
                      <a:lnTo>
                        <a:pt x="67" y="21"/>
                      </a:lnTo>
                      <a:lnTo>
                        <a:pt x="65" y="27"/>
                      </a:lnTo>
                      <a:lnTo>
                        <a:pt x="64" y="31"/>
                      </a:lnTo>
                      <a:lnTo>
                        <a:pt x="69" y="29"/>
                      </a:lnTo>
                      <a:lnTo>
                        <a:pt x="87" y="13"/>
                      </a:lnTo>
                      <a:lnTo>
                        <a:pt x="91" y="9"/>
                      </a:lnTo>
                      <a:lnTo>
                        <a:pt x="96" y="5"/>
                      </a:lnTo>
                      <a:lnTo>
                        <a:pt x="100" y="3"/>
                      </a:lnTo>
                      <a:lnTo>
                        <a:pt x="103" y="7"/>
                      </a:lnTo>
                      <a:lnTo>
                        <a:pt x="101" y="13"/>
                      </a:lnTo>
                      <a:lnTo>
                        <a:pt x="99" y="19"/>
                      </a:lnTo>
                      <a:lnTo>
                        <a:pt x="95" y="25"/>
                      </a:lnTo>
                      <a:lnTo>
                        <a:pt x="90" y="33"/>
                      </a:lnTo>
                      <a:lnTo>
                        <a:pt x="87" y="39"/>
                      </a:lnTo>
                      <a:lnTo>
                        <a:pt x="85" y="46"/>
                      </a:lnTo>
                      <a:lnTo>
                        <a:pt x="87" y="52"/>
                      </a:lnTo>
                      <a:lnTo>
                        <a:pt x="94" y="49"/>
                      </a:lnTo>
                      <a:lnTo>
                        <a:pt x="101" y="41"/>
                      </a:lnTo>
                      <a:lnTo>
                        <a:pt x="109" y="32"/>
                      </a:lnTo>
                      <a:lnTo>
                        <a:pt x="116" y="24"/>
                      </a:lnTo>
                      <a:lnTo>
                        <a:pt x="119" y="18"/>
                      </a:lnTo>
                      <a:lnTo>
                        <a:pt x="125" y="14"/>
                      </a:lnTo>
                      <a:lnTo>
                        <a:pt x="129" y="12"/>
                      </a:lnTo>
                      <a:lnTo>
                        <a:pt x="131" y="16"/>
                      </a:lnTo>
                      <a:lnTo>
                        <a:pt x="128" y="24"/>
                      </a:lnTo>
                      <a:lnTo>
                        <a:pt x="126" y="34"/>
                      </a:lnTo>
                      <a:lnTo>
                        <a:pt x="122" y="42"/>
                      </a:lnTo>
                      <a:lnTo>
                        <a:pt x="119" y="52"/>
                      </a:lnTo>
                      <a:lnTo>
                        <a:pt x="126" y="49"/>
                      </a:lnTo>
                      <a:lnTo>
                        <a:pt x="136" y="42"/>
                      </a:lnTo>
                      <a:lnTo>
                        <a:pt x="148" y="32"/>
                      </a:lnTo>
                      <a:lnTo>
                        <a:pt x="145" y="34"/>
                      </a:lnTo>
                      <a:lnTo>
                        <a:pt x="152" y="32"/>
                      </a:lnTo>
                      <a:lnTo>
                        <a:pt x="151" y="36"/>
                      </a:lnTo>
                      <a:lnTo>
                        <a:pt x="142" y="51"/>
                      </a:lnTo>
                      <a:lnTo>
                        <a:pt x="150" y="50"/>
                      </a:lnTo>
                      <a:lnTo>
                        <a:pt x="151" y="53"/>
                      </a:lnTo>
                      <a:lnTo>
                        <a:pt x="146" y="60"/>
                      </a:lnTo>
                      <a:lnTo>
                        <a:pt x="141" y="64"/>
                      </a:lnTo>
                      <a:lnTo>
                        <a:pt x="140" y="69"/>
                      </a:lnTo>
                      <a:lnTo>
                        <a:pt x="142" y="73"/>
                      </a:lnTo>
                      <a:lnTo>
                        <a:pt x="115" y="73"/>
                      </a:lnTo>
                      <a:lnTo>
                        <a:pt x="37" y="73"/>
                      </a:lnTo>
                      <a:lnTo>
                        <a:pt x="0" y="73"/>
                      </a:lnTo>
                      <a:lnTo>
                        <a:pt x="7" y="65"/>
                      </a:lnTo>
                      <a:lnTo>
                        <a:pt x="12" y="58"/>
                      </a:lnTo>
                      <a:lnTo>
                        <a:pt x="14" y="51"/>
                      </a:lnTo>
                      <a:lnTo>
                        <a:pt x="14" y="45"/>
                      </a:lnTo>
                      <a:lnTo>
                        <a:pt x="12" y="42"/>
                      </a:lnTo>
                      <a:lnTo>
                        <a:pt x="9" y="40"/>
                      </a:lnTo>
                      <a:lnTo>
                        <a:pt x="9" y="34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  <p:sp>
              <p:nvSpPr>
                <p:cNvPr id="407633" name="Freeform 81"/>
                <p:cNvSpPr>
                  <a:spLocks/>
                </p:cNvSpPr>
                <p:nvPr/>
              </p:nvSpPr>
              <p:spPr bwMode="auto">
                <a:xfrm>
                  <a:off x="1471" y="1879"/>
                  <a:ext cx="26" cy="33"/>
                </a:xfrm>
                <a:custGeom>
                  <a:avLst/>
                  <a:gdLst/>
                  <a:ahLst/>
                  <a:cxnLst>
                    <a:cxn ang="0">
                      <a:pos x="9" y="16"/>
                    </a:cxn>
                    <a:cxn ang="0">
                      <a:pos x="12" y="10"/>
                    </a:cxn>
                    <a:cxn ang="0">
                      <a:pos x="16" y="6"/>
                    </a:cxn>
                    <a:cxn ang="0">
                      <a:pos x="20" y="3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8" y="3"/>
                    </a:cxn>
                    <a:cxn ang="0">
                      <a:pos x="24" y="10"/>
                    </a:cxn>
                    <a:cxn ang="0">
                      <a:pos x="21" y="17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0"/>
                    </a:cxn>
                    <a:cxn ang="0">
                      <a:pos x="26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4" y="19"/>
                    </a:cxn>
                    <a:cxn ang="0">
                      <a:pos x="47" y="20"/>
                    </a:cxn>
                    <a:cxn ang="0">
                      <a:pos x="46" y="25"/>
                    </a:cxn>
                    <a:cxn ang="0">
                      <a:pos x="44" y="32"/>
                    </a:cxn>
                    <a:cxn ang="0">
                      <a:pos x="38" y="36"/>
                    </a:cxn>
                    <a:cxn ang="0">
                      <a:pos x="36" y="41"/>
                    </a:cxn>
                    <a:cxn ang="0">
                      <a:pos x="38" y="45"/>
                    </a:cxn>
                    <a:cxn ang="0">
                      <a:pos x="44" y="45"/>
                    </a:cxn>
                    <a:cxn ang="0">
                      <a:pos x="51" y="41"/>
                    </a:cxn>
                    <a:cxn ang="0">
                      <a:pos x="52" y="45"/>
                    </a:cxn>
                    <a:cxn ang="0">
                      <a:pos x="48" y="53"/>
                    </a:cxn>
                    <a:cxn ang="0">
                      <a:pos x="46" y="58"/>
                    </a:cxn>
                    <a:cxn ang="0">
                      <a:pos x="46" y="63"/>
                    </a:cxn>
                    <a:cxn ang="0">
                      <a:pos x="49" y="67"/>
                    </a:cxn>
                    <a:cxn ang="0">
                      <a:pos x="38" y="67"/>
                    </a:cxn>
                    <a:cxn ang="0">
                      <a:pos x="2" y="67"/>
                    </a:cxn>
                    <a:cxn ang="0">
                      <a:pos x="5" y="60"/>
                    </a:cxn>
                    <a:cxn ang="0">
                      <a:pos x="5" y="55"/>
                    </a:cxn>
                    <a:cxn ang="0">
                      <a:pos x="5" y="51"/>
                    </a:cxn>
                    <a:cxn ang="0">
                      <a:pos x="2" y="45"/>
                    </a:cxn>
                    <a:cxn ang="0">
                      <a:pos x="0" y="41"/>
                    </a:cxn>
                    <a:cxn ang="0">
                      <a:pos x="0" y="36"/>
                    </a:cxn>
                    <a:cxn ang="0">
                      <a:pos x="5" y="32"/>
                    </a:cxn>
                    <a:cxn ang="0">
                      <a:pos x="9" y="28"/>
                    </a:cxn>
                    <a:cxn ang="0">
                      <a:pos x="7" y="21"/>
                    </a:cxn>
                    <a:cxn ang="0">
                      <a:pos x="9" y="16"/>
                    </a:cxn>
                  </a:cxnLst>
                  <a:rect l="0" t="0" r="r" b="b"/>
                  <a:pathLst>
                    <a:path w="52" h="67">
                      <a:moveTo>
                        <a:pt x="9" y="16"/>
                      </a:moveTo>
                      <a:lnTo>
                        <a:pt x="12" y="10"/>
                      </a:lnTo>
                      <a:lnTo>
                        <a:pt x="16" y="6"/>
                      </a:lnTo>
                      <a:lnTo>
                        <a:pt x="20" y="3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8" y="3"/>
                      </a:lnTo>
                      <a:lnTo>
                        <a:pt x="24" y="10"/>
                      </a:lnTo>
                      <a:lnTo>
                        <a:pt x="21" y="17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0"/>
                      </a:lnTo>
                      <a:lnTo>
                        <a:pt x="26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4" y="19"/>
                      </a:lnTo>
                      <a:lnTo>
                        <a:pt x="47" y="20"/>
                      </a:lnTo>
                      <a:lnTo>
                        <a:pt x="46" y="25"/>
                      </a:lnTo>
                      <a:lnTo>
                        <a:pt x="44" y="32"/>
                      </a:lnTo>
                      <a:lnTo>
                        <a:pt x="38" y="36"/>
                      </a:lnTo>
                      <a:lnTo>
                        <a:pt x="36" y="41"/>
                      </a:lnTo>
                      <a:lnTo>
                        <a:pt x="38" y="45"/>
                      </a:lnTo>
                      <a:lnTo>
                        <a:pt x="44" y="45"/>
                      </a:lnTo>
                      <a:lnTo>
                        <a:pt x="51" y="41"/>
                      </a:lnTo>
                      <a:lnTo>
                        <a:pt x="52" y="45"/>
                      </a:lnTo>
                      <a:lnTo>
                        <a:pt x="48" y="53"/>
                      </a:lnTo>
                      <a:lnTo>
                        <a:pt x="46" y="58"/>
                      </a:lnTo>
                      <a:lnTo>
                        <a:pt x="46" y="63"/>
                      </a:lnTo>
                      <a:lnTo>
                        <a:pt x="49" y="67"/>
                      </a:lnTo>
                      <a:lnTo>
                        <a:pt x="38" y="67"/>
                      </a:lnTo>
                      <a:lnTo>
                        <a:pt x="2" y="67"/>
                      </a:lnTo>
                      <a:lnTo>
                        <a:pt x="5" y="60"/>
                      </a:lnTo>
                      <a:lnTo>
                        <a:pt x="5" y="55"/>
                      </a:lnTo>
                      <a:lnTo>
                        <a:pt x="5" y="51"/>
                      </a:lnTo>
                      <a:lnTo>
                        <a:pt x="2" y="45"/>
                      </a:lnTo>
                      <a:lnTo>
                        <a:pt x="0" y="41"/>
                      </a:lnTo>
                      <a:lnTo>
                        <a:pt x="0" y="36"/>
                      </a:lnTo>
                      <a:lnTo>
                        <a:pt x="5" y="32"/>
                      </a:lnTo>
                      <a:lnTo>
                        <a:pt x="9" y="28"/>
                      </a:lnTo>
                      <a:lnTo>
                        <a:pt x="7" y="21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>
                    <a:defRPr/>
                  </a:pPr>
                  <a:endParaRPr lang="en-CA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cs"/>
                  </a:endParaRPr>
                </a:p>
              </p:txBody>
            </p:sp>
          </p:grpSp>
        </p:grpSp>
      </p:grpSp>
      <p:sp>
        <p:nvSpPr>
          <p:cNvPr id="83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</p:spTree>
    <p:extLst>
      <p:ext uri="{BB962C8B-B14F-4D97-AF65-F5344CB8AC3E}">
        <p14:creationId xmlns:p14="http://schemas.microsoft.com/office/powerpoint/2010/main" val="2244887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7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7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7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7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7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7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75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75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7580" grpId="0" build="p" autoUpdateAnimBg="0"/>
    </p:bld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</a:t>
            </a:r>
            <a:endParaRPr lang="en-CA" alt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</p:txBody>
      </p:sp>
      <p:pic>
        <p:nvPicPr>
          <p:cNvPr id="386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38" y="1933575"/>
            <a:ext cx="7705725" cy="299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2154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6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6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105483" name="Group 18"/>
          <p:cNvGrpSpPr>
            <a:grpSpLocks/>
          </p:cNvGrpSpPr>
          <p:nvPr/>
        </p:nvGrpSpPr>
        <p:grpSpPr bwMode="auto">
          <a:xfrm>
            <a:off x="482600" y="3810000"/>
            <a:ext cx="2946400" cy="2151063"/>
            <a:chOff x="118" y="2928"/>
            <a:chExt cx="1856" cy="1355"/>
          </a:xfrm>
        </p:grpSpPr>
        <p:sp>
          <p:nvSpPr>
            <p:cNvPr id="105487" name="Freeform 19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8" name="Text Box 20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5489" name="Text Box 21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5490" name="Text Box 22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5491" name="Text Box 23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5492" name="Text Box 24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5493" name="Text Box 25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5494" name="Text Box 26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5495" name="Text Box 27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5496" name="Text Box 28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5497" name="Rectangle 29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5484" name="Group 30"/>
          <p:cNvGrpSpPr>
            <a:grpSpLocks/>
          </p:cNvGrpSpPr>
          <p:nvPr/>
        </p:nvGrpSpPr>
        <p:grpSpPr bwMode="auto">
          <a:xfrm>
            <a:off x="5257800" y="4859337"/>
            <a:ext cx="3733800" cy="533400"/>
            <a:chOff x="3072" y="3360"/>
            <a:chExt cx="2352" cy="336"/>
          </a:xfrm>
        </p:grpSpPr>
        <p:sp>
          <p:nvSpPr>
            <p:cNvPr id="105485" name="Text Box 31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5486" name="Rectangle 3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57200" y="762000"/>
            <a:ext cx="5181600" cy="2667000"/>
            <a:chOff x="457200" y="762000"/>
            <a:chExt cx="5181600" cy="2667000"/>
          </a:xfrm>
        </p:grpSpPr>
        <p:pic>
          <p:nvPicPr>
            <p:cNvPr id="105476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0662" y="2286000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13"/>
            <p:cNvSpPr>
              <a:spLocks noChangeArrowheads="1"/>
            </p:cNvSpPr>
            <p:nvPr/>
          </p:nvSpPr>
          <p:spPr bwMode="auto">
            <a:xfrm>
              <a:off x="457200" y="762000"/>
              <a:ext cx="5181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Precondition: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  What is true </a:t>
              </a:r>
              <a:br>
                <a:rPr lang="en-US" altLang="en-US" sz="3000" i="0" dirty="0"/>
              </a:br>
              <a:r>
                <a:rPr lang="en-US" altLang="en-US" sz="3000" i="0" dirty="0"/>
                <a:t>      about input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410200" y="804902"/>
            <a:ext cx="3200400" cy="2649498"/>
            <a:chOff x="5410200" y="804902"/>
            <a:chExt cx="3200400" cy="2649498"/>
          </a:xfrm>
        </p:grpSpPr>
        <p:pic>
          <p:nvPicPr>
            <p:cNvPr id="105474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6837" y="2528887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Rectangle 13"/>
            <p:cNvSpPr>
              <a:spLocks noChangeArrowheads="1"/>
            </p:cNvSpPr>
            <p:nvPr/>
          </p:nvSpPr>
          <p:spPr bwMode="auto">
            <a:xfrm>
              <a:off x="5410200" y="804902"/>
              <a:ext cx="32004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Post 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What is true</a:t>
              </a:r>
              <a:br>
                <a:rPr lang="en-US" altLang="en-US" sz="3000" i="0" dirty="0"/>
              </a:br>
              <a:r>
                <a:rPr lang="en-US" altLang="en-US" sz="3000" i="0" dirty="0"/>
                <a:t>    about output. </a:t>
              </a:r>
            </a:p>
          </p:txBody>
        </p:sp>
      </p:grpSp>
      <p:sp>
        <p:nvSpPr>
          <p:cNvPr id="35" name="Rectangle 13"/>
          <p:cNvSpPr>
            <a:spLocks noChangeArrowheads="1"/>
          </p:cNvSpPr>
          <p:nvPr/>
        </p:nvSpPr>
        <p:spPr bwMode="auto">
          <a:xfrm>
            <a:off x="3048000" y="3332202"/>
            <a:ext cx="30480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None/>
            </a:pPr>
            <a:r>
              <a:rPr lang="en-US" altLang="en-US" sz="3000" i="0" dirty="0">
                <a:solidFill>
                  <a:schemeClr val="tx2"/>
                </a:solidFill>
              </a:rPr>
              <a:t>Insertion Sort</a:t>
            </a:r>
          </a:p>
        </p:txBody>
      </p:sp>
    </p:spTree>
    <p:extLst>
      <p:ext uri="{BB962C8B-B14F-4D97-AF65-F5344CB8AC3E}">
        <p14:creationId xmlns:p14="http://schemas.microsoft.com/office/powerpoint/2010/main" val="1591395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5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5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57200" y="838200"/>
            <a:ext cx="8191500" cy="1600200"/>
            <a:chOff x="457200" y="838200"/>
            <a:chExt cx="8191500" cy="1600200"/>
          </a:xfrm>
        </p:grpSpPr>
        <p:sp>
          <p:nvSpPr>
            <p:cNvPr id="50" name="Rectangle 42"/>
            <p:cNvSpPr>
              <a:spLocks noChangeArrowheads="1"/>
            </p:cNvSpPr>
            <p:nvPr/>
          </p:nvSpPr>
          <p:spPr bwMode="auto">
            <a:xfrm>
              <a:off x="457200" y="838200"/>
              <a:ext cx="64770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Loop Invariant: </a:t>
              </a:r>
              <a:br>
                <a:rPr lang="en-US" altLang="en-US" sz="3000" i="0" dirty="0"/>
              </a:br>
              <a:r>
                <a:rPr lang="en-US" altLang="en-US" sz="3000" i="0" dirty="0"/>
                <a:t>    Picture of what is true at top of loop. </a:t>
              </a:r>
            </a:p>
          </p:txBody>
        </p:sp>
        <p:grpSp>
          <p:nvGrpSpPr>
            <p:cNvPr id="54" name="Group 19"/>
            <p:cNvGrpSpPr>
              <a:grpSpLocks/>
            </p:cNvGrpSpPr>
            <p:nvPr/>
          </p:nvGrpSpPr>
          <p:grpSpPr bwMode="auto">
            <a:xfrm>
              <a:off x="6781800" y="838200"/>
              <a:ext cx="1866900" cy="1600200"/>
              <a:chOff x="1224" y="2623"/>
              <a:chExt cx="2280" cy="1785"/>
            </a:xfrm>
          </p:grpSpPr>
          <p:sp>
            <p:nvSpPr>
              <p:cNvPr id="55" name="Freeform 20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" name="Group 2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7" name="Group 2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2" name="Freeform 2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 2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" name="Freeform 2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" name="Freeform 2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" name="Freeform 2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" name="Freeform 2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" name="Group 2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9" name="Freeform 3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" name="Freeform 3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" name="Freeform 3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5" name="Group 4"/>
          <p:cNvGrpSpPr/>
          <p:nvPr/>
        </p:nvGrpSpPr>
        <p:grpSpPr>
          <a:xfrm>
            <a:off x="1905000" y="2911475"/>
            <a:ext cx="5105400" cy="2803525"/>
            <a:chOff x="1905000" y="2911475"/>
            <a:chExt cx="5105400" cy="2803525"/>
          </a:xfrm>
        </p:grpSpPr>
        <p:grpSp>
          <p:nvGrpSpPr>
            <p:cNvPr id="3" name="Group 2"/>
            <p:cNvGrpSpPr/>
            <p:nvPr/>
          </p:nvGrpSpPr>
          <p:grpSpPr>
            <a:xfrm>
              <a:off x="1905000" y="2911475"/>
              <a:ext cx="5105400" cy="2362200"/>
              <a:chOff x="2743200" y="2895600"/>
              <a:chExt cx="5105400" cy="2362200"/>
            </a:xfrm>
          </p:grpSpPr>
          <p:sp>
            <p:nvSpPr>
              <p:cNvPr id="26" name="Freeform 18" descr="Green marble"/>
              <p:cNvSpPr>
                <a:spLocks/>
              </p:cNvSpPr>
              <p:nvPr/>
            </p:nvSpPr>
            <p:spPr bwMode="auto">
              <a:xfrm>
                <a:off x="2743200" y="2895600"/>
                <a:ext cx="5105400" cy="2362200"/>
              </a:xfrm>
              <a:custGeom>
                <a:avLst/>
                <a:gdLst>
                  <a:gd name="T0" fmla="*/ 1260 w 3879"/>
                  <a:gd name="T1" fmla="*/ 25 h 1488"/>
                  <a:gd name="T2" fmla="*/ 2061 w 3879"/>
                  <a:gd name="T3" fmla="*/ 254 h 1488"/>
                  <a:gd name="T4" fmla="*/ 3678 w 3879"/>
                  <a:gd name="T5" fmla="*/ 214 h 1488"/>
                  <a:gd name="T6" fmla="*/ 3268 w 3879"/>
                  <a:gd name="T7" fmla="*/ 899 h 1488"/>
                  <a:gd name="T8" fmla="*/ 3199 w 3879"/>
                  <a:gd name="T9" fmla="*/ 1161 h 1488"/>
                  <a:gd name="T10" fmla="*/ 3007 w 3879"/>
                  <a:gd name="T11" fmla="*/ 1353 h 1488"/>
                  <a:gd name="T12" fmla="*/ 2627 w 3879"/>
                  <a:gd name="T13" fmla="*/ 1291 h 1488"/>
                  <a:gd name="T14" fmla="*/ 2142 w 3879"/>
                  <a:gd name="T15" fmla="*/ 1295 h 1488"/>
                  <a:gd name="T16" fmla="*/ 283 w 3879"/>
                  <a:gd name="T17" fmla="*/ 1375 h 1488"/>
                  <a:gd name="T18" fmla="*/ 445 w 3879"/>
                  <a:gd name="T19" fmla="*/ 614 h 1488"/>
                  <a:gd name="T20" fmla="*/ 716 w 3879"/>
                  <a:gd name="T21" fmla="*/ 105 h 1488"/>
                  <a:gd name="T22" fmla="*/ 1260 w 3879"/>
                  <a:gd name="T23" fmla="*/ 25 h 14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79"/>
                  <a:gd name="T37" fmla="*/ 0 h 1488"/>
                  <a:gd name="T38" fmla="*/ 3879 w 3879"/>
                  <a:gd name="T39" fmla="*/ 1488 h 148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79" h="1488">
                    <a:moveTo>
                      <a:pt x="1260" y="25"/>
                    </a:moveTo>
                    <a:cubicBezTo>
                      <a:pt x="1484" y="50"/>
                      <a:pt x="1659" y="223"/>
                      <a:pt x="2061" y="254"/>
                    </a:cubicBezTo>
                    <a:cubicBezTo>
                      <a:pt x="2464" y="286"/>
                      <a:pt x="3477" y="106"/>
                      <a:pt x="3678" y="214"/>
                    </a:cubicBezTo>
                    <a:cubicBezTo>
                      <a:pt x="3879" y="322"/>
                      <a:pt x="3348" y="741"/>
                      <a:pt x="3268" y="899"/>
                    </a:cubicBezTo>
                    <a:cubicBezTo>
                      <a:pt x="3188" y="1057"/>
                      <a:pt x="3242" y="1085"/>
                      <a:pt x="3199" y="1161"/>
                    </a:cubicBezTo>
                    <a:cubicBezTo>
                      <a:pt x="3156" y="1237"/>
                      <a:pt x="3102" y="1331"/>
                      <a:pt x="3007" y="1353"/>
                    </a:cubicBezTo>
                    <a:cubicBezTo>
                      <a:pt x="2912" y="1375"/>
                      <a:pt x="2771" y="1301"/>
                      <a:pt x="2627" y="1291"/>
                    </a:cubicBezTo>
                    <a:cubicBezTo>
                      <a:pt x="2483" y="1281"/>
                      <a:pt x="2533" y="1280"/>
                      <a:pt x="2142" y="1295"/>
                    </a:cubicBezTo>
                    <a:cubicBezTo>
                      <a:pt x="1752" y="1309"/>
                      <a:pt x="566" y="1488"/>
                      <a:pt x="283" y="1375"/>
                    </a:cubicBezTo>
                    <a:cubicBezTo>
                      <a:pt x="0" y="1261"/>
                      <a:pt x="372" y="826"/>
                      <a:pt x="445" y="614"/>
                    </a:cubicBezTo>
                    <a:cubicBezTo>
                      <a:pt x="517" y="403"/>
                      <a:pt x="579" y="203"/>
                      <a:pt x="716" y="105"/>
                    </a:cubicBezTo>
                    <a:cubicBezTo>
                      <a:pt x="852" y="7"/>
                      <a:pt x="1036" y="0"/>
                      <a:pt x="1260" y="25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" name="Group 19"/>
              <p:cNvGrpSpPr>
                <a:grpSpLocks/>
              </p:cNvGrpSpPr>
              <p:nvPr/>
            </p:nvGrpSpPr>
            <p:grpSpPr bwMode="auto">
              <a:xfrm>
                <a:off x="5321300" y="3429000"/>
                <a:ext cx="1384300" cy="1409700"/>
                <a:chOff x="4205" y="3063"/>
                <a:chExt cx="872" cy="888"/>
              </a:xfrm>
            </p:grpSpPr>
            <p:sp>
              <p:nvSpPr>
                <p:cNvPr id="43" name="Freeform 20"/>
                <p:cNvSpPr>
                  <a:spLocks/>
                </p:cNvSpPr>
                <p:nvPr/>
              </p:nvSpPr>
              <p:spPr bwMode="auto">
                <a:xfrm>
                  <a:off x="4205" y="3063"/>
                  <a:ext cx="872" cy="888"/>
                </a:xfrm>
                <a:custGeom>
                  <a:avLst/>
                  <a:gdLst>
                    <a:gd name="T0" fmla="*/ 159 w 872"/>
                    <a:gd name="T1" fmla="*/ 175 h 888"/>
                    <a:gd name="T2" fmla="*/ 2 w 872"/>
                    <a:gd name="T3" fmla="*/ 332 h 888"/>
                    <a:gd name="T4" fmla="*/ 146 w 872"/>
                    <a:gd name="T5" fmla="*/ 579 h 888"/>
                    <a:gd name="T6" fmla="*/ 420 w 872"/>
                    <a:gd name="T7" fmla="*/ 790 h 888"/>
                    <a:gd name="T8" fmla="*/ 804 w 872"/>
                    <a:gd name="T9" fmla="*/ 829 h 888"/>
                    <a:gd name="T10" fmla="*/ 831 w 872"/>
                    <a:gd name="T11" fmla="*/ 437 h 888"/>
                    <a:gd name="T12" fmla="*/ 647 w 872"/>
                    <a:gd name="T13" fmla="*/ 44 h 888"/>
                    <a:gd name="T14" fmla="*/ 159 w 872"/>
                    <a:gd name="T15" fmla="*/ 175 h 88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72"/>
                    <a:gd name="T25" fmla="*/ 0 h 888"/>
                    <a:gd name="T26" fmla="*/ 872 w 872"/>
                    <a:gd name="T27" fmla="*/ 888 h 88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72" h="888">
                      <a:moveTo>
                        <a:pt x="159" y="175"/>
                      </a:moveTo>
                      <a:cubicBezTo>
                        <a:pt x="76" y="228"/>
                        <a:pt x="4" y="265"/>
                        <a:pt x="2" y="332"/>
                      </a:cubicBezTo>
                      <a:cubicBezTo>
                        <a:pt x="0" y="399"/>
                        <a:pt x="76" y="503"/>
                        <a:pt x="146" y="579"/>
                      </a:cubicBezTo>
                      <a:cubicBezTo>
                        <a:pt x="216" y="655"/>
                        <a:pt x="310" y="748"/>
                        <a:pt x="420" y="790"/>
                      </a:cubicBezTo>
                      <a:cubicBezTo>
                        <a:pt x="530" y="832"/>
                        <a:pt x="736" y="888"/>
                        <a:pt x="804" y="829"/>
                      </a:cubicBezTo>
                      <a:cubicBezTo>
                        <a:pt x="872" y="770"/>
                        <a:pt x="857" y="568"/>
                        <a:pt x="831" y="437"/>
                      </a:cubicBezTo>
                      <a:cubicBezTo>
                        <a:pt x="805" y="306"/>
                        <a:pt x="759" y="88"/>
                        <a:pt x="647" y="44"/>
                      </a:cubicBezTo>
                      <a:cubicBezTo>
                        <a:pt x="535" y="0"/>
                        <a:pt x="261" y="148"/>
                        <a:pt x="159" y="175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4704" y="3179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14</a:t>
                  </a:r>
                  <a:endParaRPr lang="en-CA" altLang="en-US" sz="2000" i="0"/>
                </a:p>
              </p:txBody>
            </p:sp>
            <p:sp>
              <p:nvSpPr>
                <p:cNvPr id="45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4490" y="3531"/>
                  <a:ext cx="40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98</a:t>
                  </a:r>
                  <a:endParaRPr lang="en-CA" altLang="en-US" sz="2000" i="0"/>
                </a:p>
              </p:txBody>
            </p:sp>
            <p:sp>
              <p:nvSpPr>
                <p:cNvPr id="46" name="Text Box 23"/>
                <p:cNvSpPr txBox="1">
                  <a:spLocks noChangeArrowheads="1"/>
                </p:cNvSpPr>
                <p:nvPr/>
              </p:nvSpPr>
              <p:spPr bwMode="auto">
                <a:xfrm>
                  <a:off x="4247" y="3376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25</a:t>
                  </a:r>
                  <a:endParaRPr lang="en-CA" altLang="en-US" sz="2000" i="0"/>
                </a:p>
              </p:txBody>
            </p:sp>
            <p:sp>
              <p:nvSpPr>
                <p:cNvPr id="47" name="Text Box 24"/>
                <p:cNvSpPr txBox="1">
                  <a:spLocks noChangeArrowheads="1"/>
                </p:cNvSpPr>
                <p:nvPr/>
              </p:nvSpPr>
              <p:spPr bwMode="auto">
                <a:xfrm>
                  <a:off x="4512" y="3349"/>
                  <a:ext cx="291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62</a:t>
                  </a:r>
                  <a:endParaRPr lang="en-CA" altLang="en-US" sz="2000" i="0"/>
                </a:p>
              </p:txBody>
            </p:sp>
            <p:sp>
              <p:nvSpPr>
                <p:cNvPr id="48" name="Text Box 25"/>
                <p:cNvSpPr txBox="1">
                  <a:spLocks noChangeArrowheads="1"/>
                </p:cNvSpPr>
                <p:nvPr/>
              </p:nvSpPr>
              <p:spPr bwMode="auto">
                <a:xfrm>
                  <a:off x="4764" y="3656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79</a:t>
                  </a:r>
                  <a:endParaRPr lang="en-CA" altLang="en-US" sz="2000" i="0"/>
                </a:p>
              </p:txBody>
            </p:sp>
            <p:sp>
              <p:nvSpPr>
                <p:cNvPr id="49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4343" y="3173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30</a:t>
                  </a:r>
                  <a:endParaRPr lang="en-CA" altLang="en-US" sz="2000" i="0"/>
                </a:p>
              </p:txBody>
            </p:sp>
          </p:grpSp>
          <p:grpSp>
            <p:nvGrpSpPr>
              <p:cNvPr id="29" name="Group 39"/>
              <p:cNvGrpSpPr>
                <a:grpSpLocks/>
              </p:cNvGrpSpPr>
              <p:nvPr/>
            </p:nvGrpSpPr>
            <p:grpSpPr bwMode="auto">
              <a:xfrm>
                <a:off x="3717925" y="3810000"/>
                <a:ext cx="1524000" cy="533400"/>
                <a:chOff x="3072" y="3360"/>
                <a:chExt cx="2352" cy="336"/>
              </a:xfrm>
            </p:grpSpPr>
            <p:sp>
              <p:nvSpPr>
                <p:cNvPr id="30" name="Text Box 40"/>
                <p:cNvSpPr txBox="1">
                  <a:spLocks noChangeArrowheads="1"/>
                </p:cNvSpPr>
                <p:nvPr/>
              </p:nvSpPr>
              <p:spPr bwMode="auto">
                <a:xfrm>
                  <a:off x="3106" y="3413"/>
                  <a:ext cx="214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23,31,52,88</a:t>
                  </a:r>
                  <a:endParaRPr lang="en-CA" altLang="en-US" sz="2000" i="0"/>
                </a:p>
              </p:txBody>
            </p:sp>
            <p:sp>
              <p:nvSpPr>
                <p:cNvPr id="31" name="Rectangle 41"/>
                <p:cNvSpPr>
                  <a:spLocks noChangeArrowheads="1"/>
                </p:cNvSpPr>
                <p:nvPr/>
              </p:nvSpPr>
              <p:spPr bwMode="auto">
                <a:xfrm>
                  <a:off x="3072" y="3360"/>
                  <a:ext cx="2352" cy="336"/>
                </a:xfrm>
                <a:prstGeom prst="rect">
                  <a:avLst/>
                </a:prstGeom>
                <a:noFill/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</p:grpSp>
        <p:sp>
          <p:nvSpPr>
            <p:cNvPr id="70" name="Text Box 94"/>
            <p:cNvSpPr txBox="1">
              <a:spLocks noChangeArrowheads="1"/>
            </p:cNvSpPr>
            <p:nvPr/>
          </p:nvSpPr>
          <p:spPr bwMode="auto">
            <a:xfrm>
              <a:off x="2327275" y="5165725"/>
              <a:ext cx="2397125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Sorted sub-list</a:t>
              </a:r>
            </a:p>
          </p:txBody>
        </p:sp>
        <p:sp>
          <p:nvSpPr>
            <p:cNvPr id="71" name="AutoShape 95"/>
            <p:cNvSpPr>
              <a:spLocks/>
            </p:cNvSpPr>
            <p:nvPr/>
          </p:nvSpPr>
          <p:spPr bwMode="auto">
            <a:xfrm rot="-5400000">
              <a:off x="3289300" y="3962400"/>
              <a:ext cx="609600" cy="1524000"/>
            </a:xfrm>
            <a:prstGeom prst="leftBrace">
              <a:avLst>
                <a:gd name="adj1" fmla="val 20833"/>
                <a:gd name="adj2" fmla="val 49824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</p:grpSp>
    </p:spTree>
    <p:extLst>
      <p:ext uri="{BB962C8B-B14F-4D97-AF65-F5344CB8AC3E}">
        <p14:creationId xmlns:p14="http://schemas.microsoft.com/office/powerpoint/2010/main" val="3841452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76200" y="2362200"/>
            <a:ext cx="8915400" cy="3886200"/>
            <a:chOff x="76200" y="2362200"/>
            <a:chExt cx="8915400" cy="3886200"/>
          </a:xfrm>
        </p:grpSpPr>
        <p:sp>
          <p:nvSpPr>
            <p:cNvPr id="33" name="Freeform 3" descr="Green marble"/>
            <p:cNvSpPr>
              <a:spLocks/>
            </p:cNvSpPr>
            <p:nvPr/>
          </p:nvSpPr>
          <p:spPr bwMode="auto">
            <a:xfrm>
              <a:off x="76200" y="2362200"/>
              <a:ext cx="4724400" cy="2362200"/>
            </a:xfrm>
            <a:custGeom>
              <a:avLst/>
              <a:gdLst>
                <a:gd name="T0" fmla="*/ 2147483647 w 3879"/>
                <a:gd name="T1" fmla="*/ 2147483647 h 1488"/>
                <a:gd name="T2" fmla="*/ 2147483647 w 3879"/>
                <a:gd name="T3" fmla="*/ 2147483647 h 1488"/>
                <a:gd name="T4" fmla="*/ 2147483647 w 3879"/>
                <a:gd name="T5" fmla="*/ 2147483647 h 1488"/>
                <a:gd name="T6" fmla="*/ 2147483647 w 3879"/>
                <a:gd name="T7" fmla="*/ 2147483647 h 1488"/>
                <a:gd name="T8" fmla="*/ 2147483647 w 3879"/>
                <a:gd name="T9" fmla="*/ 2147483647 h 1488"/>
                <a:gd name="T10" fmla="*/ 2147483647 w 3879"/>
                <a:gd name="T11" fmla="*/ 2147483647 h 1488"/>
                <a:gd name="T12" fmla="*/ 2147483647 w 3879"/>
                <a:gd name="T13" fmla="*/ 2147483647 h 1488"/>
                <a:gd name="T14" fmla="*/ 2147483647 w 3879"/>
                <a:gd name="T15" fmla="*/ 2147483647 h 1488"/>
                <a:gd name="T16" fmla="*/ 2147483647 w 3879"/>
                <a:gd name="T17" fmla="*/ 2147483647 h 1488"/>
                <a:gd name="T18" fmla="*/ 2147483647 w 3879"/>
                <a:gd name="T19" fmla="*/ 2147483647 h 1488"/>
                <a:gd name="T20" fmla="*/ 2147483647 w 3879"/>
                <a:gd name="T21" fmla="*/ 2147483647 h 1488"/>
                <a:gd name="T22" fmla="*/ 2147483647 w 3879"/>
                <a:gd name="T23" fmla="*/ 2147483647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"/>
            <p:cNvSpPr>
              <a:spLocks/>
            </p:cNvSpPr>
            <p:nvPr/>
          </p:nvSpPr>
          <p:spPr bwMode="auto">
            <a:xfrm>
              <a:off x="2273300" y="2895600"/>
              <a:ext cx="1384300" cy="1409700"/>
            </a:xfrm>
            <a:custGeom>
              <a:avLst/>
              <a:gdLst>
                <a:gd name="T0" fmla="*/ 2147483647 w 872"/>
                <a:gd name="T1" fmla="*/ 2147483647 h 888"/>
                <a:gd name="T2" fmla="*/ 2147483647 w 872"/>
                <a:gd name="T3" fmla="*/ 2147483647 h 888"/>
                <a:gd name="T4" fmla="*/ 2147483647 w 872"/>
                <a:gd name="T5" fmla="*/ 2147483647 h 888"/>
                <a:gd name="T6" fmla="*/ 2147483647 w 872"/>
                <a:gd name="T7" fmla="*/ 2147483647 h 888"/>
                <a:gd name="T8" fmla="*/ 2147483647 w 872"/>
                <a:gd name="T9" fmla="*/ 2147483647 h 888"/>
                <a:gd name="T10" fmla="*/ 2147483647 w 872"/>
                <a:gd name="T11" fmla="*/ 2147483647 h 888"/>
                <a:gd name="T12" fmla="*/ 2147483647 w 872"/>
                <a:gd name="T13" fmla="*/ 2147483647 h 888"/>
                <a:gd name="T14" fmla="*/ 2147483647 w 872"/>
                <a:gd name="T15" fmla="*/ 2147483647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Text Box 5"/>
            <p:cNvSpPr txBox="1">
              <a:spLocks noChangeArrowheads="1"/>
            </p:cNvSpPr>
            <p:nvPr/>
          </p:nvSpPr>
          <p:spPr bwMode="auto">
            <a:xfrm>
              <a:off x="2725738" y="3638550"/>
              <a:ext cx="6445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36" name="Text Box 6"/>
            <p:cNvSpPr txBox="1">
              <a:spLocks noChangeArrowheads="1"/>
            </p:cNvSpPr>
            <p:nvPr/>
          </p:nvSpPr>
          <p:spPr bwMode="auto">
            <a:xfrm>
              <a:off x="2339975" y="3392488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37" name="Text Box 7"/>
            <p:cNvSpPr txBox="1">
              <a:spLocks noChangeArrowheads="1"/>
            </p:cNvSpPr>
            <p:nvPr/>
          </p:nvSpPr>
          <p:spPr bwMode="auto">
            <a:xfrm>
              <a:off x="2760663" y="3349625"/>
              <a:ext cx="4619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tx2"/>
                  </a:solidFill>
                </a:rPr>
                <a:t>62</a:t>
              </a:r>
              <a:endParaRPr lang="en-CA" altLang="en-US" sz="2000" i="0">
                <a:solidFill>
                  <a:schemeClr val="tx2"/>
                </a:solidFill>
              </a:endParaRPr>
            </a:p>
          </p:txBody>
        </p:sp>
        <p:sp>
          <p:nvSpPr>
            <p:cNvPr id="38" name="Text Box 8"/>
            <p:cNvSpPr txBox="1">
              <a:spLocks noChangeArrowheads="1"/>
            </p:cNvSpPr>
            <p:nvPr/>
          </p:nvSpPr>
          <p:spPr bwMode="auto">
            <a:xfrm>
              <a:off x="3160713" y="3836988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grpSp>
          <p:nvGrpSpPr>
            <p:cNvPr id="39" name="Group 9"/>
            <p:cNvGrpSpPr>
              <a:grpSpLocks/>
            </p:cNvGrpSpPr>
            <p:nvPr/>
          </p:nvGrpSpPr>
          <p:grpSpPr bwMode="auto">
            <a:xfrm>
              <a:off x="669925" y="3276600"/>
              <a:ext cx="1524000" cy="533400"/>
              <a:chOff x="3072" y="3360"/>
              <a:chExt cx="2352" cy="336"/>
            </a:xfrm>
          </p:grpSpPr>
          <p:sp>
            <p:nvSpPr>
              <p:cNvPr id="40" name="Text Box 10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4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23,31,52,88</a:t>
                </a:r>
                <a:endParaRPr lang="en-CA" altLang="en-US" sz="2000" i="0"/>
              </a:p>
            </p:txBody>
          </p:sp>
          <p:sp>
            <p:nvSpPr>
              <p:cNvPr id="41" name="Rectangle 11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42" name="Freeform 12" descr="Green marble"/>
            <p:cNvSpPr>
              <a:spLocks/>
            </p:cNvSpPr>
            <p:nvPr/>
          </p:nvSpPr>
          <p:spPr bwMode="auto">
            <a:xfrm>
              <a:off x="3962400" y="3886200"/>
              <a:ext cx="5029200" cy="2362200"/>
            </a:xfrm>
            <a:custGeom>
              <a:avLst/>
              <a:gdLst>
                <a:gd name="T0" fmla="*/ 2147483647 w 3879"/>
                <a:gd name="T1" fmla="*/ 2147483647 h 1488"/>
                <a:gd name="T2" fmla="*/ 2147483647 w 3879"/>
                <a:gd name="T3" fmla="*/ 2147483647 h 1488"/>
                <a:gd name="T4" fmla="*/ 2147483647 w 3879"/>
                <a:gd name="T5" fmla="*/ 2147483647 h 1488"/>
                <a:gd name="T6" fmla="*/ 2147483647 w 3879"/>
                <a:gd name="T7" fmla="*/ 2147483647 h 1488"/>
                <a:gd name="T8" fmla="*/ 2147483647 w 3879"/>
                <a:gd name="T9" fmla="*/ 2147483647 h 1488"/>
                <a:gd name="T10" fmla="*/ 2147483647 w 3879"/>
                <a:gd name="T11" fmla="*/ 2147483647 h 1488"/>
                <a:gd name="T12" fmla="*/ 2147483647 w 3879"/>
                <a:gd name="T13" fmla="*/ 2147483647 h 1488"/>
                <a:gd name="T14" fmla="*/ 2147483647 w 3879"/>
                <a:gd name="T15" fmla="*/ 2147483647 h 1488"/>
                <a:gd name="T16" fmla="*/ 2147483647 w 3879"/>
                <a:gd name="T17" fmla="*/ 2147483647 h 1488"/>
                <a:gd name="T18" fmla="*/ 2147483647 w 3879"/>
                <a:gd name="T19" fmla="*/ 2147483647 h 1488"/>
                <a:gd name="T20" fmla="*/ 2147483647 w 3879"/>
                <a:gd name="T21" fmla="*/ 2147483647 h 1488"/>
                <a:gd name="T22" fmla="*/ 2147483647 w 3879"/>
                <a:gd name="T23" fmla="*/ 2147483647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" name="Group 13"/>
            <p:cNvGrpSpPr>
              <a:grpSpLocks/>
            </p:cNvGrpSpPr>
            <p:nvPr/>
          </p:nvGrpSpPr>
          <p:grpSpPr bwMode="auto">
            <a:xfrm>
              <a:off x="6540500" y="4419600"/>
              <a:ext cx="1384300" cy="1409700"/>
              <a:chOff x="4205" y="3063"/>
              <a:chExt cx="872" cy="888"/>
            </a:xfrm>
          </p:grpSpPr>
          <p:sp>
            <p:nvSpPr>
              <p:cNvPr id="52" name="Freeform 14"/>
              <p:cNvSpPr>
                <a:spLocks/>
              </p:cNvSpPr>
              <p:nvPr/>
            </p:nvSpPr>
            <p:spPr bwMode="auto">
              <a:xfrm>
                <a:off x="4205" y="3063"/>
                <a:ext cx="872" cy="888"/>
              </a:xfrm>
              <a:custGeom>
                <a:avLst/>
                <a:gdLst>
                  <a:gd name="T0" fmla="*/ 159 w 872"/>
                  <a:gd name="T1" fmla="*/ 175 h 888"/>
                  <a:gd name="T2" fmla="*/ 2 w 872"/>
                  <a:gd name="T3" fmla="*/ 332 h 888"/>
                  <a:gd name="T4" fmla="*/ 146 w 872"/>
                  <a:gd name="T5" fmla="*/ 579 h 888"/>
                  <a:gd name="T6" fmla="*/ 420 w 872"/>
                  <a:gd name="T7" fmla="*/ 790 h 888"/>
                  <a:gd name="T8" fmla="*/ 804 w 872"/>
                  <a:gd name="T9" fmla="*/ 829 h 888"/>
                  <a:gd name="T10" fmla="*/ 831 w 872"/>
                  <a:gd name="T11" fmla="*/ 437 h 888"/>
                  <a:gd name="T12" fmla="*/ 647 w 872"/>
                  <a:gd name="T13" fmla="*/ 44 h 888"/>
                  <a:gd name="T14" fmla="*/ 159 w 872"/>
                  <a:gd name="T15" fmla="*/ 175 h 8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2"/>
                  <a:gd name="T25" fmla="*/ 0 h 888"/>
                  <a:gd name="T26" fmla="*/ 872 w 872"/>
                  <a:gd name="T27" fmla="*/ 888 h 88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2" h="888">
                    <a:moveTo>
                      <a:pt x="159" y="175"/>
                    </a:moveTo>
                    <a:cubicBezTo>
                      <a:pt x="76" y="228"/>
                      <a:pt x="4" y="265"/>
                      <a:pt x="2" y="332"/>
                    </a:cubicBezTo>
                    <a:cubicBezTo>
                      <a:pt x="0" y="399"/>
                      <a:pt x="76" y="503"/>
                      <a:pt x="146" y="579"/>
                    </a:cubicBezTo>
                    <a:cubicBezTo>
                      <a:pt x="216" y="655"/>
                      <a:pt x="310" y="748"/>
                      <a:pt x="420" y="790"/>
                    </a:cubicBezTo>
                    <a:cubicBezTo>
                      <a:pt x="530" y="832"/>
                      <a:pt x="736" y="888"/>
                      <a:pt x="804" y="829"/>
                    </a:cubicBezTo>
                    <a:cubicBezTo>
                      <a:pt x="872" y="770"/>
                      <a:pt x="857" y="568"/>
                      <a:pt x="831" y="437"/>
                    </a:cubicBezTo>
                    <a:cubicBezTo>
                      <a:pt x="805" y="306"/>
                      <a:pt x="759" y="88"/>
                      <a:pt x="647" y="44"/>
                    </a:cubicBezTo>
                    <a:cubicBezTo>
                      <a:pt x="535" y="0"/>
                      <a:pt x="261" y="148"/>
                      <a:pt x="159" y="175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Text Box 15"/>
              <p:cNvSpPr txBox="1">
                <a:spLocks noChangeArrowheads="1"/>
              </p:cNvSpPr>
              <p:nvPr/>
            </p:nvSpPr>
            <p:spPr bwMode="auto">
              <a:xfrm>
                <a:off x="4704" y="317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68" name="Text Box 16"/>
              <p:cNvSpPr txBox="1">
                <a:spLocks noChangeArrowheads="1"/>
              </p:cNvSpPr>
              <p:nvPr/>
            </p:nvSpPr>
            <p:spPr bwMode="auto">
              <a:xfrm>
                <a:off x="4490" y="3531"/>
                <a:ext cx="40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69" name="Text Box 17"/>
              <p:cNvSpPr txBox="1">
                <a:spLocks noChangeArrowheads="1"/>
              </p:cNvSpPr>
              <p:nvPr/>
            </p:nvSpPr>
            <p:spPr bwMode="auto">
              <a:xfrm>
                <a:off x="4247" y="337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70" name="Text Box 18"/>
              <p:cNvSpPr txBox="1">
                <a:spLocks noChangeArrowheads="1"/>
              </p:cNvSpPr>
              <p:nvPr/>
            </p:nvSpPr>
            <p:spPr bwMode="auto">
              <a:xfrm>
                <a:off x="4512" y="3349"/>
                <a:ext cx="291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000" i="0"/>
              </a:p>
            </p:txBody>
          </p:sp>
          <p:sp>
            <p:nvSpPr>
              <p:cNvPr id="71" name="Text Box 19"/>
              <p:cNvSpPr txBox="1">
                <a:spLocks noChangeArrowheads="1"/>
              </p:cNvSpPr>
              <p:nvPr/>
            </p:nvSpPr>
            <p:spPr bwMode="auto">
              <a:xfrm>
                <a:off x="4764" y="365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  <p:sp>
            <p:nvSpPr>
              <p:cNvPr id="72" name="Text Box 20"/>
              <p:cNvSpPr txBox="1">
                <a:spLocks noChangeArrowheads="1"/>
              </p:cNvSpPr>
              <p:nvPr/>
            </p:nvSpPr>
            <p:spPr bwMode="auto">
              <a:xfrm>
                <a:off x="4343" y="317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</p:grpSp>
        <p:sp>
          <p:nvSpPr>
            <p:cNvPr id="73" name="Text Box 21"/>
            <p:cNvSpPr txBox="1">
              <a:spLocks noChangeArrowheads="1"/>
            </p:cNvSpPr>
            <p:nvPr/>
          </p:nvSpPr>
          <p:spPr bwMode="auto">
            <a:xfrm>
              <a:off x="4578350" y="4884738"/>
              <a:ext cx="170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</a:t>
              </a:r>
              <a:r>
                <a:rPr lang="en-US" altLang="en-US" sz="2000" i="0">
                  <a:solidFill>
                    <a:schemeClr val="tx2"/>
                  </a:solidFill>
                </a:rPr>
                <a:t>62</a:t>
              </a:r>
              <a:r>
                <a:rPr lang="en-US" altLang="en-US" sz="2000" i="0"/>
                <a:t>,88</a:t>
              </a:r>
              <a:endParaRPr lang="en-CA" altLang="en-US" sz="2000" i="0"/>
            </a:p>
          </p:txBody>
        </p:sp>
        <p:sp>
          <p:nvSpPr>
            <p:cNvPr id="74" name="AutoShape 22"/>
            <p:cNvSpPr>
              <a:spLocks noChangeArrowheads="1"/>
            </p:cNvSpPr>
            <p:nvPr/>
          </p:nvSpPr>
          <p:spPr bwMode="auto">
            <a:xfrm flipH="1" flipV="1">
              <a:off x="1447800" y="2819400"/>
              <a:ext cx="1752600" cy="533400"/>
            </a:xfrm>
            <a:prstGeom prst="curvedUpArrow">
              <a:avLst>
                <a:gd name="adj1" fmla="val 65714"/>
                <a:gd name="adj2" fmla="val 131429"/>
                <a:gd name="adj3" fmla="val 3333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75" name="Rectangle 23"/>
            <p:cNvSpPr>
              <a:spLocks noChangeArrowheads="1"/>
            </p:cNvSpPr>
            <p:nvPr/>
          </p:nvSpPr>
          <p:spPr bwMode="auto">
            <a:xfrm>
              <a:off x="4556125" y="4800600"/>
              <a:ext cx="1844675" cy="533400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76" name="Text Box 24"/>
            <p:cNvSpPr txBox="1">
              <a:spLocks noChangeArrowheads="1"/>
            </p:cNvSpPr>
            <p:nvPr/>
          </p:nvSpPr>
          <p:spPr bwMode="auto">
            <a:xfrm>
              <a:off x="3065463" y="3079750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77" name="Text Box 25"/>
            <p:cNvSpPr txBox="1">
              <a:spLocks noChangeArrowheads="1"/>
            </p:cNvSpPr>
            <p:nvPr/>
          </p:nvSpPr>
          <p:spPr bwMode="auto">
            <a:xfrm>
              <a:off x="2492375" y="3070225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78" name="AutoShape 26"/>
            <p:cNvSpPr>
              <a:spLocks noChangeArrowheads="1"/>
            </p:cNvSpPr>
            <p:nvPr/>
          </p:nvSpPr>
          <p:spPr bwMode="auto">
            <a:xfrm>
              <a:off x="5410200" y="4572000"/>
              <a:ext cx="762000" cy="304800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grpSp>
          <p:nvGrpSpPr>
            <p:cNvPr id="79" name="Group 27"/>
            <p:cNvGrpSpPr>
              <a:grpSpLocks/>
            </p:cNvGrpSpPr>
            <p:nvPr/>
          </p:nvGrpSpPr>
          <p:grpSpPr bwMode="auto">
            <a:xfrm rot="3735761">
              <a:off x="3990181" y="2670969"/>
              <a:ext cx="1347788" cy="1797050"/>
              <a:chOff x="2227" y="1194"/>
              <a:chExt cx="1944" cy="2413"/>
            </a:xfrm>
          </p:grpSpPr>
          <p:sp>
            <p:nvSpPr>
              <p:cNvPr id="80" name="Freeform 28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29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1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2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3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52"/>
            <p:cNvGrpSpPr>
              <a:grpSpLocks/>
            </p:cNvGrpSpPr>
            <p:nvPr/>
          </p:nvGrpSpPr>
          <p:grpSpPr bwMode="auto">
            <a:xfrm>
              <a:off x="2438400" y="4572000"/>
              <a:ext cx="1219200" cy="1066800"/>
              <a:chOff x="1584" y="3063"/>
              <a:chExt cx="768" cy="672"/>
            </a:xfrm>
          </p:grpSpPr>
          <p:sp>
            <p:nvSpPr>
              <p:cNvPr id="105" name="AutoShape 53"/>
              <p:cNvSpPr>
                <a:spLocks noChangeArrowheads="1"/>
              </p:cNvSpPr>
              <p:nvPr/>
            </p:nvSpPr>
            <p:spPr bwMode="auto">
              <a:xfrm>
                <a:off x="1584" y="3063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6 elements</a:t>
                </a:r>
              </a:p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to school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6" name="Line 54"/>
              <p:cNvSpPr>
                <a:spLocks noChangeShapeType="1"/>
              </p:cNvSpPr>
              <p:nvPr/>
            </p:nvSpPr>
            <p:spPr bwMode="auto">
              <a:xfrm>
                <a:off x="1968" y="3591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7" name="AutoShape 55"/>
            <p:cNvSpPr>
              <a:spLocks/>
            </p:cNvSpPr>
            <p:nvPr/>
          </p:nvSpPr>
          <p:spPr bwMode="auto">
            <a:xfrm rot="-5400000">
              <a:off x="2743200" y="3581400"/>
              <a:ext cx="609600" cy="1524000"/>
            </a:xfrm>
            <a:prstGeom prst="leftBrace">
              <a:avLst>
                <a:gd name="adj1" fmla="val 20833"/>
                <a:gd name="adj2" fmla="val 49824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4800" y="990600"/>
            <a:ext cx="8637588" cy="1169988"/>
            <a:chOff x="304800" y="990600"/>
            <a:chExt cx="8637588" cy="1169988"/>
          </a:xfrm>
        </p:grpSpPr>
        <p:sp>
          <p:nvSpPr>
            <p:cNvPr id="32" name="Rectangle 2"/>
            <p:cNvSpPr txBox="1">
              <a:spLocks noChangeArrowheads="1"/>
            </p:cNvSpPr>
            <p:nvPr/>
          </p:nvSpPr>
          <p:spPr>
            <a:xfrm>
              <a:off x="304800" y="1066800"/>
              <a:ext cx="6934200" cy="10668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2800" i="0" kern="0" dirty="0"/>
                <a:t>Making progress while </a:t>
              </a:r>
              <a:br>
                <a:rPr lang="en-US" altLang="en-US" sz="2800" i="0" kern="0" dirty="0"/>
              </a:br>
              <a:r>
                <a:rPr lang="en-US" altLang="en-US" sz="2800" i="0" kern="0" dirty="0"/>
                <a:t>Maintaining the loop invariant</a:t>
              </a:r>
              <a:endParaRPr lang="en-CA" altLang="en-US" sz="2800" i="0" kern="0" dirty="0"/>
            </a:p>
          </p:txBody>
        </p:sp>
        <p:grpSp>
          <p:nvGrpSpPr>
            <p:cNvPr id="86" name="Group 34"/>
            <p:cNvGrpSpPr>
              <a:grpSpLocks noChangeAspect="1"/>
            </p:cNvGrpSpPr>
            <p:nvPr/>
          </p:nvGrpSpPr>
          <p:grpSpPr bwMode="auto">
            <a:xfrm>
              <a:off x="6400800" y="990600"/>
              <a:ext cx="1166813" cy="1168400"/>
              <a:chOff x="3120" y="1872"/>
              <a:chExt cx="907" cy="907"/>
            </a:xfrm>
          </p:grpSpPr>
          <p:sp>
            <p:nvSpPr>
              <p:cNvPr id="87" name="Freeform 35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" name="Group 36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94" name="Freeform 37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8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9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40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41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42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" name="AutoShape 43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0" name="Line 44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AutoShape 45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2" name="Line 46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Oval 47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8" name="Group 75"/>
            <p:cNvGrpSpPr>
              <a:grpSpLocks noChangeAspect="1"/>
            </p:cNvGrpSpPr>
            <p:nvPr/>
          </p:nvGrpSpPr>
          <p:grpSpPr bwMode="auto">
            <a:xfrm>
              <a:off x="7772400" y="990600"/>
              <a:ext cx="1169988" cy="1169988"/>
              <a:chOff x="4320" y="2016"/>
              <a:chExt cx="912" cy="912"/>
            </a:xfrm>
          </p:grpSpPr>
          <p:grpSp>
            <p:nvGrpSpPr>
              <p:cNvPr id="109" name="Group 76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16" name="Group 77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18" name="Freeform 78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7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0" name="Group 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21" name="Freeform 8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2" name="Freeform 8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eform 8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eform 84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 8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 8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17" name="Oval 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10" name="Group 88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11" name="Group 89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14" name="AutoShap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15" name="Line 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" name="Line 9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87879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100" name="Group 99"/>
          <p:cNvGrpSpPr/>
          <p:nvPr/>
        </p:nvGrpSpPr>
        <p:grpSpPr>
          <a:xfrm>
            <a:off x="-182342" y="2205038"/>
            <a:ext cx="9097742" cy="4500562"/>
            <a:chOff x="-457200" y="1371600"/>
            <a:chExt cx="9906000" cy="5257800"/>
          </a:xfrm>
        </p:grpSpPr>
        <p:sp>
          <p:nvSpPr>
            <p:cNvPr id="101" name="Freeform 2" descr="Green marble"/>
            <p:cNvSpPr>
              <a:spLocks/>
            </p:cNvSpPr>
            <p:nvPr/>
          </p:nvSpPr>
          <p:spPr bwMode="auto">
            <a:xfrm>
              <a:off x="-457200" y="3886200"/>
              <a:ext cx="8763000" cy="1981200"/>
            </a:xfrm>
            <a:custGeom>
              <a:avLst/>
              <a:gdLst>
                <a:gd name="T0" fmla="*/ 2147483647 w 3879"/>
                <a:gd name="T1" fmla="*/ 2147483647 h 1488"/>
                <a:gd name="T2" fmla="*/ 2147483647 w 3879"/>
                <a:gd name="T3" fmla="*/ 2147483647 h 1488"/>
                <a:gd name="T4" fmla="*/ 2147483647 w 3879"/>
                <a:gd name="T5" fmla="*/ 2147483647 h 1488"/>
                <a:gd name="T6" fmla="*/ 2147483647 w 3879"/>
                <a:gd name="T7" fmla="*/ 2147483647 h 1488"/>
                <a:gd name="T8" fmla="*/ 2147483647 w 3879"/>
                <a:gd name="T9" fmla="*/ 2147483647 h 1488"/>
                <a:gd name="T10" fmla="*/ 2147483647 w 3879"/>
                <a:gd name="T11" fmla="*/ 2147483647 h 1488"/>
                <a:gd name="T12" fmla="*/ 2147483647 w 3879"/>
                <a:gd name="T13" fmla="*/ 2147483647 h 1488"/>
                <a:gd name="T14" fmla="*/ 2147483647 w 3879"/>
                <a:gd name="T15" fmla="*/ 2147483647 h 1488"/>
                <a:gd name="T16" fmla="*/ 2147483647 w 3879"/>
                <a:gd name="T17" fmla="*/ 2147483647 h 1488"/>
                <a:gd name="T18" fmla="*/ 2147483647 w 3879"/>
                <a:gd name="T19" fmla="*/ 2147483647 h 1488"/>
                <a:gd name="T20" fmla="*/ 2147483647 w 3879"/>
                <a:gd name="T21" fmla="*/ 2147483647 h 1488"/>
                <a:gd name="T22" fmla="*/ 2147483647 w 3879"/>
                <a:gd name="T23" fmla="*/ 2147483647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02" name="Freeform 3" descr="Green marble"/>
            <p:cNvSpPr>
              <a:spLocks/>
            </p:cNvSpPr>
            <p:nvPr/>
          </p:nvSpPr>
          <p:spPr bwMode="auto">
            <a:xfrm>
              <a:off x="3200400" y="1600200"/>
              <a:ext cx="6248400" cy="2514600"/>
            </a:xfrm>
            <a:custGeom>
              <a:avLst/>
              <a:gdLst>
                <a:gd name="T0" fmla="*/ 2147483647 w 3879"/>
                <a:gd name="T1" fmla="*/ 2147483647 h 1488"/>
                <a:gd name="T2" fmla="*/ 2147483647 w 3879"/>
                <a:gd name="T3" fmla="*/ 2147483647 h 1488"/>
                <a:gd name="T4" fmla="*/ 2147483647 w 3879"/>
                <a:gd name="T5" fmla="*/ 2147483647 h 1488"/>
                <a:gd name="T6" fmla="*/ 2147483647 w 3879"/>
                <a:gd name="T7" fmla="*/ 2147483647 h 1488"/>
                <a:gd name="T8" fmla="*/ 2147483647 w 3879"/>
                <a:gd name="T9" fmla="*/ 2147483647 h 1488"/>
                <a:gd name="T10" fmla="*/ 2147483647 w 3879"/>
                <a:gd name="T11" fmla="*/ 2147483647 h 1488"/>
                <a:gd name="T12" fmla="*/ 2147483647 w 3879"/>
                <a:gd name="T13" fmla="*/ 2147483647 h 1488"/>
                <a:gd name="T14" fmla="*/ 2147483647 w 3879"/>
                <a:gd name="T15" fmla="*/ 2147483647 h 1488"/>
                <a:gd name="T16" fmla="*/ 2147483647 w 3879"/>
                <a:gd name="T17" fmla="*/ 2147483647 h 1488"/>
                <a:gd name="T18" fmla="*/ 2147483647 w 3879"/>
                <a:gd name="T19" fmla="*/ 2147483647 h 1488"/>
                <a:gd name="T20" fmla="*/ 2147483647 w 3879"/>
                <a:gd name="T21" fmla="*/ 2147483647 h 1488"/>
                <a:gd name="T22" fmla="*/ 2147483647 w 3879"/>
                <a:gd name="T23" fmla="*/ 2147483647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103" name="Group 4"/>
            <p:cNvGrpSpPr>
              <a:grpSpLocks/>
            </p:cNvGrpSpPr>
            <p:nvPr/>
          </p:nvGrpSpPr>
          <p:grpSpPr bwMode="auto">
            <a:xfrm>
              <a:off x="609600" y="1371600"/>
              <a:ext cx="2438400" cy="1465263"/>
              <a:chOff x="192" y="1680"/>
              <a:chExt cx="1536" cy="923"/>
            </a:xfrm>
          </p:grpSpPr>
          <p:sp>
            <p:nvSpPr>
              <p:cNvPr id="191" name="Freeform 5"/>
              <p:cNvSpPr>
                <a:spLocks/>
              </p:cNvSpPr>
              <p:nvPr/>
            </p:nvSpPr>
            <p:spPr bwMode="auto">
              <a:xfrm>
                <a:off x="192" y="1680"/>
                <a:ext cx="1440" cy="923"/>
              </a:xfrm>
              <a:custGeom>
                <a:avLst/>
                <a:gdLst>
                  <a:gd name="T0" fmla="*/ 2 w 1856"/>
                  <a:gd name="T1" fmla="*/ 1 h 1355"/>
                  <a:gd name="T2" fmla="*/ 2 w 1856"/>
                  <a:gd name="T3" fmla="*/ 1 h 1355"/>
                  <a:gd name="T4" fmla="*/ 2 w 1856"/>
                  <a:gd name="T5" fmla="*/ 1 h 1355"/>
                  <a:gd name="T6" fmla="*/ 2 w 1856"/>
                  <a:gd name="T7" fmla="*/ 1 h 1355"/>
                  <a:gd name="T8" fmla="*/ 2 w 1856"/>
                  <a:gd name="T9" fmla="*/ 1 h 1355"/>
                  <a:gd name="T10" fmla="*/ 2 w 1856"/>
                  <a:gd name="T11" fmla="*/ 1 h 1355"/>
                  <a:gd name="T12" fmla="*/ 2 w 1856"/>
                  <a:gd name="T13" fmla="*/ 1 h 1355"/>
                  <a:gd name="T14" fmla="*/ 2 w 1856"/>
                  <a:gd name="T15" fmla="*/ 1 h 13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56"/>
                  <a:gd name="T25" fmla="*/ 0 h 1355"/>
                  <a:gd name="T26" fmla="*/ 1856 w 1856"/>
                  <a:gd name="T27" fmla="*/ 1355 h 13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56" h="1355">
                    <a:moveTo>
                      <a:pt x="364" y="288"/>
                    </a:moveTo>
                    <a:cubicBezTo>
                      <a:pt x="204" y="400"/>
                      <a:pt x="0" y="662"/>
                      <a:pt x="28" y="768"/>
                    </a:cubicBezTo>
                    <a:cubicBezTo>
                      <a:pt x="56" y="874"/>
                      <a:pt x="392" y="846"/>
                      <a:pt x="535" y="923"/>
                    </a:cubicBezTo>
                    <a:cubicBezTo>
                      <a:pt x="678" y="1000"/>
                      <a:pt x="760" y="1171"/>
                      <a:pt x="888" y="1233"/>
                    </a:cubicBezTo>
                    <a:cubicBezTo>
                      <a:pt x="1016" y="1295"/>
                      <a:pt x="1148" y="1355"/>
                      <a:pt x="1301" y="1293"/>
                    </a:cubicBezTo>
                    <a:cubicBezTo>
                      <a:pt x="1454" y="1231"/>
                      <a:pt x="1856" y="1063"/>
                      <a:pt x="1804" y="864"/>
                    </a:cubicBezTo>
                    <a:cubicBezTo>
                      <a:pt x="1752" y="665"/>
                      <a:pt x="1228" y="192"/>
                      <a:pt x="988" y="96"/>
                    </a:cubicBezTo>
                    <a:cubicBezTo>
                      <a:pt x="748" y="0"/>
                      <a:pt x="524" y="176"/>
                      <a:pt x="364" y="28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92" name="Text Box 6"/>
              <p:cNvSpPr txBox="1">
                <a:spLocks noChangeArrowheads="1"/>
              </p:cNvSpPr>
              <p:nvPr/>
            </p:nvSpPr>
            <p:spPr bwMode="auto">
              <a:xfrm>
                <a:off x="455" y="1765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88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3" name="Text Box 7"/>
              <p:cNvSpPr txBox="1">
                <a:spLocks noChangeArrowheads="1"/>
              </p:cNvSpPr>
              <p:nvPr/>
            </p:nvSpPr>
            <p:spPr bwMode="auto">
              <a:xfrm>
                <a:off x="960" y="1841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14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4" name="Text Box 8"/>
              <p:cNvSpPr txBox="1">
                <a:spLocks noChangeArrowheads="1"/>
              </p:cNvSpPr>
              <p:nvPr/>
            </p:nvSpPr>
            <p:spPr bwMode="auto">
              <a:xfrm>
                <a:off x="746" y="2198"/>
                <a:ext cx="406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 dirty="0">
                    <a:latin typeface="Tahoma" pitchFamily="34" charset="0"/>
                  </a:rPr>
                  <a:t>98</a:t>
                </a:r>
                <a:endParaRPr lang="en-CA" altLang="en-US" sz="1600" i="0" dirty="0">
                  <a:latin typeface="Tahoma" pitchFamily="34" charset="0"/>
                </a:endParaRPr>
              </a:p>
            </p:txBody>
          </p:sp>
          <p:sp>
            <p:nvSpPr>
              <p:cNvPr id="195" name="Text Box 9"/>
              <p:cNvSpPr txBox="1">
                <a:spLocks noChangeArrowheads="1"/>
              </p:cNvSpPr>
              <p:nvPr/>
            </p:nvSpPr>
            <p:spPr bwMode="auto">
              <a:xfrm>
                <a:off x="503" y="203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25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6" name="Text Box 10"/>
              <p:cNvSpPr txBox="1">
                <a:spLocks noChangeArrowheads="1"/>
              </p:cNvSpPr>
              <p:nvPr/>
            </p:nvSpPr>
            <p:spPr bwMode="auto">
              <a:xfrm>
                <a:off x="768" y="2016"/>
                <a:ext cx="29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62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7" name="Text Box 11"/>
              <p:cNvSpPr txBox="1">
                <a:spLocks noChangeArrowheads="1"/>
              </p:cNvSpPr>
              <p:nvPr/>
            </p:nvSpPr>
            <p:spPr bwMode="auto">
              <a:xfrm>
                <a:off x="746" y="1762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52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8" name="Text Box 12"/>
              <p:cNvSpPr txBox="1">
                <a:spLocks noChangeArrowheads="1"/>
              </p:cNvSpPr>
              <p:nvPr/>
            </p:nvSpPr>
            <p:spPr bwMode="auto">
              <a:xfrm>
                <a:off x="1020" y="231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79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9" name="Text Box 13"/>
              <p:cNvSpPr txBox="1">
                <a:spLocks noChangeArrowheads="1"/>
              </p:cNvSpPr>
              <p:nvPr/>
            </p:nvSpPr>
            <p:spPr bwMode="auto">
              <a:xfrm>
                <a:off x="1109" y="203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30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200" name="Text Box 14"/>
              <p:cNvSpPr txBox="1">
                <a:spLocks noChangeArrowheads="1"/>
              </p:cNvSpPr>
              <p:nvPr/>
            </p:nvSpPr>
            <p:spPr bwMode="auto">
              <a:xfrm>
                <a:off x="1303" y="2157"/>
                <a:ext cx="425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23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201" name="Rectangle 15"/>
              <p:cNvSpPr>
                <a:spLocks noChangeArrowheads="1"/>
              </p:cNvSpPr>
              <p:nvPr/>
            </p:nvSpPr>
            <p:spPr bwMode="auto">
              <a:xfrm>
                <a:off x="286" y="195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31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</p:grpSp>
        <p:grpSp>
          <p:nvGrpSpPr>
            <p:cNvPr id="127" name="Group 16"/>
            <p:cNvGrpSpPr>
              <a:grpSpLocks/>
            </p:cNvGrpSpPr>
            <p:nvPr/>
          </p:nvGrpSpPr>
          <p:grpSpPr bwMode="auto">
            <a:xfrm>
              <a:off x="4495800" y="2133600"/>
              <a:ext cx="2438400" cy="1465263"/>
              <a:chOff x="192" y="1680"/>
              <a:chExt cx="1536" cy="923"/>
            </a:xfrm>
          </p:grpSpPr>
          <p:sp>
            <p:nvSpPr>
              <p:cNvPr id="180" name="Freeform 17"/>
              <p:cNvSpPr>
                <a:spLocks/>
              </p:cNvSpPr>
              <p:nvPr/>
            </p:nvSpPr>
            <p:spPr bwMode="auto">
              <a:xfrm>
                <a:off x="192" y="1680"/>
                <a:ext cx="1440" cy="923"/>
              </a:xfrm>
              <a:custGeom>
                <a:avLst/>
                <a:gdLst>
                  <a:gd name="T0" fmla="*/ 2 w 1856"/>
                  <a:gd name="T1" fmla="*/ 1 h 1355"/>
                  <a:gd name="T2" fmla="*/ 2 w 1856"/>
                  <a:gd name="T3" fmla="*/ 1 h 1355"/>
                  <a:gd name="T4" fmla="*/ 2 w 1856"/>
                  <a:gd name="T5" fmla="*/ 1 h 1355"/>
                  <a:gd name="T6" fmla="*/ 2 w 1856"/>
                  <a:gd name="T7" fmla="*/ 1 h 1355"/>
                  <a:gd name="T8" fmla="*/ 2 w 1856"/>
                  <a:gd name="T9" fmla="*/ 1 h 1355"/>
                  <a:gd name="T10" fmla="*/ 2 w 1856"/>
                  <a:gd name="T11" fmla="*/ 1 h 1355"/>
                  <a:gd name="T12" fmla="*/ 2 w 1856"/>
                  <a:gd name="T13" fmla="*/ 1 h 1355"/>
                  <a:gd name="T14" fmla="*/ 2 w 1856"/>
                  <a:gd name="T15" fmla="*/ 1 h 13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56"/>
                  <a:gd name="T25" fmla="*/ 0 h 1355"/>
                  <a:gd name="T26" fmla="*/ 1856 w 1856"/>
                  <a:gd name="T27" fmla="*/ 1355 h 13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56" h="1355">
                    <a:moveTo>
                      <a:pt x="364" y="288"/>
                    </a:moveTo>
                    <a:cubicBezTo>
                      <a:pt x="204" y="400"/>
                      <a:pt x="0" y="662"/>
                      <a:pt x="28" y="768"/>
                    </a:cubicBezTo>
                    <a:cubicBezTo>
                      <a:pt x="56" y="874"/>
                      <a:pt x="392" y="846"/>
                      <a:pt x="535" y="923"/>
                    </a:cubicBezTo>
                    <a:cubicBezTo>
                      <a:pt x="678" y="1000"/>
                      <a:pt x="760" y="1171"/>
                      <a:pt x="888" y="1233"/>
                    </a:cubicBezTo>
                    <a:cubicBezTo>
                      <a:pt x="1016" y="1295"/>
                      <a:pt x="1148" y="1355"/>
                      <a:pt x="1301" y="1293"/>
                    </a:cubicBezTo>
                    <a:cubicBezTo>
                      <a:pt x="1454" y="1231"/>
                      <a:pt x="1856" y="1063"/>
                      <a:pt x="1804" y="864"/>
                    </a:cubicBezTo>
                    <a:cubicBezTo>
                      <a:pt x="1752" y="665"/>
                      <a:pt x="1228" y="192"/>
                      <a:pt x="988" y="96"/>
                    </a:cubicBezTo>
                    <a:cubicBezTo>
                      <a:pt x="748" y="0"/>
                      <a:pt x="524" y="176"/>
                      <a:pt x="364" y="28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81" name="Text Box 18"/>
              <p:cNvSpPr txBox="1">
                <a:spLocks noChangeArrowheads="1"/>
              </p:cNvSpPr>
              <p:nvPr/>
            </p:nvSpPr>
            <p:spPr bwMode="auto">
              <a:xfrm>
                <a:off x="455" y="1765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88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2" name="Text Box 19"/>
              <p:cNvSpPr txBox="1">
                <a:spLocks noChangeArrowheads="1"/>
              </p:cNvSpPr>
              <p:nvPr/>
            </p:nvSpPr>
            <p:spPr bwMode="auto">
              <a:xfrm>
                <a:off x="960" y="1841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14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3" name="Text Box 20"/>
              <p:cNvSpPr txBox="1">
                <a:spLocks noChangeArrowheads="1"/>
              </p:cNvSpPr>
              <p:nvPr/>
            </p:nvSpPr>
            <p:spPr bwMode="auto">
              <a:xfrm>
                <a:off x="746" y="2198"/>
                <a:ext cx="406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98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4" name="Text Box 21"/>
              <p:cNvSpPr txBox="1">
                <a:spLocks noChangeArrowheads="1"/>
              </p:cNvSpPr>
              <p:nvPr/>
            </p:nvSpPr>
            <p:spPr bwMode="auto">
              <a:xfrm>
                <a:off x="503" y="203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25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5" name="Text Box 22"/>
              <p:cNvSpPr txBox="1">
                <a:spLocks noChangeArrowheads="1"/>
              </p:cNvSpPr>
              <p:nvPr/>
            </p:nvSpPr>
            <p:spPr bwMode="auto">
              <a:xfrm>
                <a:off x="768" y="2016"/>
                <a:ext cx="29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62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6" name="Text Box 23"/>
              <p:cNvSpPr txBox="1">
                <a:spLocks noChangeArrowheads="1"/>
              </p:cNvSpPr>
              <p:nvPr/>
            </p:nvSpPr>
            <p:spPr bwMode="auto">
              <a:xfrm>
                <a:off x="746" y="1762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52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7" name="Text Box 24"/>
              <p:cNvSpPr txBox="1">
                <a:spLocks noChangeArrowheads="1"/>
              </p:cNvSpPr>
              <p:nvPr/>
            </p:nvSpPr>
            <p:spPr bwMode="auto">
              <a:xfrm>
                <a:off x="1020" y="231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79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8" name="Text Box 25"/>
              <p:cNvSpPr txBox="1">
                <a:spLocks noChangeArrowheads="1"/>
              </p:cNvSpPr>
              <p:nvPr/>
            </p:nvSpPr>
            <p:spPr bwMode="auto">
              <a:xfrm>
                <a:off x="1109" y="203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30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9" name="Text Box 26"/>
              <p:cNvSpPr txBox="1">
                <a:spLocks noChangeArrowheads="1"/>
              </p:cNvSpPr>
              <p:nvPr/>
            </p:nvSpPr>
            <p:spPr bwMode="auto">
              <a:xfrm>
                <a:off x="1303" y="2157"/>
                <a:ext cx="425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23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0" name="Rectangle 27"/>
              <p:cNvSpPr>
                <a:spLocks noChangeArrowheads="1"/>
              </p:cNvSpPr>
              <p:nvPr/>
            </p:nvSpPr>
            <p:spPr bwMode="auto">
              <a:xfrm>
                <a:off x="286" y="195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31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</p:grpSp>
        <p:sp>
          <p:nvSpPr>
            <p:cNvPr id="128" name="Rectangle 28"/>
            <p:cNvSpPr>
              <a:spLocks noChangeArrowheads="1"/>
            </p:cNvSpPr>
            <p:nvPr/>
          </p:nvSpPr>
          <p:spPr bwMode="auto">
            <a:xfrm>
              <a:off x="4038600" y="2514600"/>
              <a:ext cx="304800" cy="533400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/>
            </a:p>
          </p:txBody>
        </p:sp>
        <p:grpSp>
          <p:nvGrpSpPr>
            <p:cNvPr id="129" name="Group 29"/>
            <p:cNvGrpSpPr>
              <a:grpSpLocks/>
            </p:cNvGrpSpPr>
            <p:nvPr/>
          </p:nvGrpSpPr>
          <p:grpSpPr bwMode="auto">
            <a:xfrm>
              <a:off x="7239000" y="2362200"/>
              <a:ext cx="1219200" cy="1066800"/>
              <a:chOff x="1584" y="3063"/>
              <a:chExt cx="768" cy="672"/>
            </a:xfrm>
          </p:grpSpPr>
          <p:sp>
            <p:nvSpPr>
              <p:cNvPr id="178" name="AutoShape 30"/>
              <p:cNvSpPr>
                <a:spLocks noChangeArrowheads="1"/>
              </p:cNvSpPr>
              <p:nvPr/>
            </p:nvSpPr>
            <p:spPr bwMode="auto">
              <a:xfrm>
                <a:off x="1584" y="3063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800" baseline="-8000">
                    <a:solidFill>
                      <a:schemeClr val="bg2"/>
                    </a:solidFill>
                  </a:rPr>
                  <a:t>n</a:t>
                </a:r>
                <a:r>
                  <a:rPr lang="en-US" altLang="en-US" sz="1800" i="0" baseline="-8000">
                    <a:solidFill>
                      <a:schemeClr val="bg2"/>
                    </a:solidFill>
                  </a:rPr>
                  <a:t> elements</a:t>
                </a:r>
              </a:p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800" i="0" baseline="-8000">
                    <a:solidFill>
                      <a:schemeClr val="bg2"/>
                    </a:solidFill>
                  </a:rPr>
                  <a:t>to school</a:t>
                </a:r>
                <a:endParaRPr lang="en-CA" altLang="en-US" sz="1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79" name="Line 31"/>
              <p:cNvSpPr>
                <a:spLocks noChangeShapeType="1"/>
              </p:cNvSpPr>
              <p:nvPr/>
            </p:nvSpPr>
            <p:spPr bwMode="auto">
              <a:xfrm>
                <a:off x="1968" y="3591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2000"/>
              </a:p>
            </p:txBody>
          </p:sp>
        </p:grpSp>
        <p:sp>
          <p:nvSpPr>
            <p:cNvPr id="130" name="AutoShape 32"/>
            <p:cNvSpPr>
              <a:spLocks/>
            </p:cNvSpPr>
            <p:nvPr/>
          </p:nvSpPr>
          <p:spPr bwMode="auto">
            <a:xfrm rot="10800000">
              <a:off x="6553200" y="2133600"/>
              <a:ext cx="609600" cy="1524000"/>
            </a:xfrm>
            <a:prstGeom prst="leftBrace">
              <a:avLst>
                <a:gd name="adj1" fmla="val 20833"/>
                <a:gd name="adj2" fmla="val 49824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/>
            </a:p>
          </p:txBody>
        </p:sp>
        <p:grpSp>
          <p:nvGrpSpPr>
            <p:cNvPr id="131" name="Group 33"/>
            <p:cNvGrpSpPr>
              <a:grpSpLocks/>
            </p:cNvGrpSpPr>
            <p:nvPr/>
          </p:nvGrpSpPr>
          <p:grpSpPr bwMode="auto">
            <a:xfrm>
              <a:off x="5257800" y="6096000"/>
              <a:ext cx="3733800" cy="533400"/>
              <a:chOff x="3072" y="3360"/>
              <a:chExt cx="2352" cy="336"/>
            </a:xfrm>
          </p:grpSpPr>
          <p:sp>
            <p:nvSpPr>
              <p:cNvPr id="176" name="Text Box 34"/>
              <p:cNvSpPr txBox="1">
                <a:spLocks noChangeArrowheads="1"/>
              </p:cNvSpPr>
              <p:nvPr/>
            </p:nvSpPr>
            <p:spPr bwMode="auto">
              <a:xfrm>
                <a:off x="3106" y="3408"/>
                <a:ext cx="2047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14,23,25,30,31,52,62,79,88,98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77" name="Rectangle 35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132" name="Group 64"/>
            <p:cNvGrpSpPr>
              <a:grpSpLocks/>
            </p:cNvGrpSpPr>
            <p:nvPr/>
          </p:nvGrpSpPr>
          <p:grpSpPr bwMode="auto">
            <a:xfrm>
              <a:off x="381000" y="4648200"/>
              <a:ext cx="3733800" cy="533400"/>
              <a:chOff x="3072" y="3360"/>
              <a:chExt cx="2352" cy="336"/>
            </a:xfrm>
          </p:grpSpPr>
          <p:sp>
            <p:nvSpPr>
              <p:cNvPr id="174" name="Text Box 65"/>
              <p:cNvSpPr txBox="1">
                <a:spLocks noChangeArrowheads="1"/>
              </p:cNvSpPr>
              <p:nvPr/>
            </p:nvSpPr>
            <p:spPr bwMode="auto">
              <a:xfrm>
                <a:off x="3106" y="3408"/>
                <a:ext cx="2047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14,23,25,30,31,52,62,79,88,98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75" name="Rectangle 66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4337050" y="4648200"/>
              <a:ext cx="469900" cy="495300"/>
            </a:xfrm>
            <a:custGeom>
              <a:avLst/>
              <a:gdLst>
                <a:gd name="T0" fmla="*/ 2147483647 w 872"/>
                <a:gd name="T1" fmla="*/ 2147483647 h 888"/>
                <a:gd name="T2" fmla="*/ 2147483647 w 872"/>
                <a:gd name="T3" fmla="*/ 2147483647 h 888"/>
                <a:gd name="T4" fmla="*/ 2147483647 w 872"/>
                <a:gd name="T5" fmla="*/ 2147483647 h 888"/>
                <a:gd name="T6" fmla="*/ 2147483647 w 872"/>
                <a:gd name="T7" fmla="*/ 2147483647 h 888"/>
                <a:gd name="T8" fmla="*/ 2147483647 w 872"/>
                <a:gd name="T9" fmla="*/ 2147483647 h 888"/>
                <a:gd name="T10" fmla="*/ 2147483647 w 872"/>
                <a:gd name="T11" fmla="*/ 2147483647 h 888"/>
                <a:gd name="T12" fmla="*/ 2147483647 w 872"/>
                <a:gd name="T13" fmla="*/ 2147483647 h 888"/>
                <a:gd name="T14" fmla="*/ 2147483647 w 872"/>
                <a:gd name="T15" fmla="*/ 2147483647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134" name="Group 68"/>
            <p:cNvGrpSpPr>
              <a:grpSpLocks/>
            </p:cNvGrpSpPr>
            <p:nvPr/>
          </p:nvGrpSpPr>
          <p:grpSpPr bwMode="auto">
            <a:xfrm>
              <a:off x="5257800" y="4343400"/>
              <a:ext cx="1219200" cy="1066800"/>
              <a:chOff x="1584" y="3063"/>
              <a:chExt cx="768" cy="672"/>
            </a:xfrm>
          </p:grpSpPr>
          <p:sp>
            <p:nvSpPr>
              <p:cNvPr id="172" name="AutoShape 69"/>
              <p:cNvSpPr>
                <a:spLocks noChangeArrowheads="1"/>
              </p:cNvSpPr>
              <p:nvPr/>
            </p:nvSpPr>
            <p:spPr bwMode="auto">
              <a:xfrm>
                <a:off x="1584" y="3063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800" i="0" baseline="-8000">
                    <a:solidFill>
                      <a:schemeClr val="bg2"/>
                    </a:solidFill>
                  </a:rPr>
                  <a:t>0 elements</a:t>
                </a:r>
              </a:p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800" i="0" baseline="-8000">
                    <a:solidFill>
                      <a:schemeClr val="bg2"/>
                    </a:solidFill>
                  </a:rPr>
                  <a:t>to school</a:t>
                </a:r>
                <a:endParaRPr lang="en-CA" altLang="en-US" sz="1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73" name="Line 70"/>
              <p:cNvSpPr>
                <a:spLocks noChangeShapeType="1"/>
              </p:cNvSpPr>
              <p:nvPr/>
            </p:nvSpPr>
            <p:spPr bwMode="auto">
              <a:xfrm>
                <a:off x="1968" y="3591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2000"/>
              </a:p>
            </p:txBody>
          </p:sp>
        </p:grpSp>
        <p:sp>
          <p:nvSpPr>
            <p:cNvPr id="135" name="AutoShape 71"/>
            <p:cNvSpPr>
              <a:spLocks/>
            </p:cNvSpPr>
            <p:nvPr/>
          </p:nvSpPr>
          <p:spPr bwMode="auto">
            <a:xfrm rot="10800000">
              <a:off x="4876800" y="4572000"/>
              <a:ext cx="304800" cy="685800"/>
            </a:xfrm>
            <a:prstGeom prst="leftBrace">
              <a:avLst>
                <a:gd name="adj1" fmla="val 18750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/>
            </a:p>
          </p:txBody>
        </p:sp>
        <p:grpSp>
          <p:nvGrpSpPr>
            <p:cNvPr id="136" name="Group 72"/>
            <p:cNvGrpSpPr>
              <a:grpSpLocks/>
            </p:cNvGrpSpPr>
            <p:nvPr/>
          </p:nvGrpSpPr>
          <p:grpSpPr bwMode="auto">
            <a:xfrm rot="5026305">
              <a:off x="5666581" y="4652169"/>
              <a:ext cx="1347788" cy="1797050"/>
              <a:chOff x="2227" y="1194"/>
              <a:chExt cx="1944" cy="2413"/>
            </a:xfrm>
          </p:grpSpPr>
          <p:sp>
            <p:nvSpPr>
              <p:cNvPr id="166" name="Freeform 73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7" name="Freeform 74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8" name="Freeform 75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9" name="Freeform 76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70" name="Freeform 77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71" name="Freeform 78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</p:grpSp>
        <p:grpSp>
          <p:nvGrpSpPr>
            <p:cNvPr id="137" name="Group 79"/>
            <p:cNvGrpSpPr>
              <a:grpSpLocks/>
            </p:cNvGrpSpPr>
            <p:nvPr/>
          </p:nvGrpSpPr>
          <p:grpSpPr bwMode="auto">
            <a:xfrm rot="3735761">
              <a:off x="2586831" y="1475582"/>
              <a:ext cx="1347787" cy="1797050"/>
              <a:chOff x="2227" y="1194"/>
              <a:chExt cx="1944" cy="2413"/>
            </a:xfrm>
          </p:grpSpPr>
          <p:sp>
            <p:nvSpPr>
              <p:cNvPr id="160" name="Freeform 80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1" name="Freeform 81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2" name="Freeform 82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3" name="Freeform 83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4" name="Freeform 84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5" name="Freeform 85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</p:grpSp>
        <p:grpSp>
          <p:nvGrpSpPr>
            <p:cNvPr id="138" name="Group 86"/>
            <p:cNvGrpSpPr>
              <a:grpSpLocks/>
            </p:cNvGrpSpPr>
            <p:nvPr/>
          </p:nvGrpSpPr>
          <p:grpSpPr bwMode="auto">
            <a:xfrm flipH="1">
              <a:off x="2895600" y="2819400"/>
              <a:ext cx="2101850" cy="1652588"/>
              <a:chOff x="2592" y="2016"/>
              <a:chExt cx="1324" cy="1041"/>
            </a:xfrm>
          </p:grpSpPr>
          <p:grpSp>
            <p:nvGrpSpPr>
              <p:cNvPr id="139" name="Group 87"/>
              <p:cNvGrpSpPr>
                <a:grpSpLocks/>
              </p:cNvGrpSpPr>
              <p:nvPr/>
            </p:nvGrpSpPr>
            <p:grpSpPr bwMode="auto">
              <a:xfrm rot="5026305">
                <a:off x="2733" y="1875"/>
                <a:ext cx="849" cy="1132"/>
                <a:chOff x="2227" y="1194"/>
                <a:chExt cx="1944" cy="2413"/>
              </a:xfrm>
            </p:grpSpPr>
            <p:sp>
              <p:nvSpPr>
                <p:cNvPr id="154" name="Freeform 88"/>
                <p:cNvSpPr>
                  <a:spLocks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5" name="Freeform 89"/>
                <p:cNvSpPr>
                  <a:spLocks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6" name="Freeform 90"/>
                <p:cNvSpPr>
                  <a:spLocks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7" name="Freeform 91"/>
                <p:cNvSpPr>
                  <a:spLocks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8" name="Freeform 92"/>
                <p:cNvSpPr>
                  <a:spLocks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9" name="Freeform 93"/>
                <p:cNvSpPr>
                  <a:spLocks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</p:grpSp>
          <p:grpSp>
            <p:nvGrpSpPr>
              <p:cNvPr id="140" name="Group 94"/>
              <p:cNvGrpSpPr>
                <a:grpSpLocks/>
              </p:cNvGrpSpPr>
              <p:nvPr/>
            </p:nvGrpSpPr>
            <p:grpSpPr bwMode="auto">
              <a:xfrm rot="5026305">
                <a:off x="2829" y="1971"/>
                <a:ext cx="849" cy="1132"/>
                <a:chOff x="2227" y="1194"/>
                <a:chExt cx="1944" cy="2413"/>
              </a:xfrm>
            </p:grpSpPr>
            <p:sp>
              <p:nvSpPr>
                <p:cNvPr id="148" name="Freeform 95"/>
                <p:cNvSpPr>
                  <a:spLocks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9" name="Freeform 96"/>
                <p:cNvSpPr>
                  <a:spLocks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0" name="Freeform 97"/>
                <p:cNvSpPr>
                  <a:spLocks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1" name="Freeform 98"/>
                <p:cNvSpPr>
                  <a:spLocks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2" name="Freeform 99"/>
                <p:cNvSpPr>
                  <a:spLocks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3" name="Freeform 100"/>
                <p:cNvSpPr>
                  <a:spLocks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</p:grpSp>
          <p:grpSp>
            <p:nvGrpSpPr>
              <p:cNvPr id="141" name="Group 101"/>
              <p:cNvGrpSpPr>
                <a:grpSpLocks/>
              </p:cNvGrpSpPr>
              <p:nvPr/>
            </p:nvGrpSpPr>
            <p:grpSpPr bwMode="auto">
              <a:xfrm rot="5026305">
                <a:off x="2925" y="2067"/>
                <a:ext cx="849" cy="1132"/>
                <a:chOff x="2227" y="1194"/>
                <a:chExt cx="1944" cy="2413"/>
              </a:xfrm>
            </p:grpSpPr>
            <p:sp>
              <p:nvSpPr>
                <p:cNvPr id="142" name="Freeform 102"/>
                <p:cNvSpPr>
                  <a:spLocks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3" name="Freeform 103"/>
                <p:cNvSpPr>
                  <a:spLocks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4" name="Freeform 104"/>
                <p:cNvSpPr>
                  <a:spLocks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5" name="Freeform 105"/>
                <p:cNvSpPr>
                  <a:spLocks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6" name="Freeform 106"/>
                <p:cNvSpPr>
                  <a:spLocks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7" name="Freeform 107"/>
                <p:cNvSpPr>
                  <a:spLocks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</p:grpSp>
        </p:grpSp>
      </p:grpSp>
      <p:grpSp>
        <p:nvGrpSpPr>
          <p:cNvPr id="3" name="Group 2"/>
          <p:cNvGrpSpPr/>
          <p:nvPr/>
        </p:nvGrpSpPr>
        <p:grpSpPr>
          <a:xfrm>
            <a:off x="152400" y="685800"/>
            <a:ext cx="8991600" cy="1371600"/>
            <a:chOff x="152400" y="685800"/>
            <a:chExt cx="8991600" cy="1371600"/>
          </a:xfrm>
        </p:grpSpPr>
        <p:sp>
          <p:nvSpPr>
            <p:cNvPr id="202" name="Rectangle 108"/>
            <p:cNvSpPr>
              <a:spLocks noChangeArrowheads="1"/>
            </p:cNvSpPr>
            <p:nvPr/>
          </p:nvSpPr>
          <p:spPr bwMode="auto">
            <a:xfrm>
              <a:off x="152400" y="685800"/>
              <a:ext cx="7772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sz="2800" i="0" dirty="0">
                  <a:solidFill>
                    <a:schemeClr val="tx2"/>
                  </a:solidFill>
                </a:rPr>
                <a:t>Beginning &amp; Ending</a:t>
              </a:r>
              <a:endParaRPr lang="en-CA" altLang="en-US" sz="2800" i="0" dirty="0">
                <a:solidFill>
                  <a:schemeClr val="tx2"/>
                </a:solidFill>
              </a:endParaRPr>
            </a:p>
          </p:txBody>
        </p:sp>
        <p:grpSp>
          <p:nvGrpSpPr>
            <p:cNvPr id="203" name="Group 109"/>
            <p:cNvGrpSpPr>
              <a:grpSpLocks noChangeAspect="1"/>
            </p:cNvGrpSpPr>
            <p:nvPr/>
          </p:nvGrpSpPr>
          <p:grpSpPr bwMode="auto">
            <a:xfrm>
              <a:off x="5310188" y="862012"/>
              <a:ext cx="1166812" cy="1168400"/>
              <a:chOff x="3408" y="1200"/>
              <a:chExt cx="907" cy="907"/>
            </a:xfrm>
          </p:grpSpPr>
          <p:grpSp>
            <p:nvGrpSpPr>
              <p:cNvPr id="204" name="Group 110"/>
              <p:cNvGrpSpPr>
                <a:grpSpLocks noChangeAspect="1"/>
              </p:cNvGrpSpPr>
              <p:nvPr/>
            </p:nvGrpSpPr>
            <p:grpSpPr bwMode="auto">
              <a:xfrm>
                <a:off x="3533" y="1582"/>
                <a:ext cx="256" cy="210"/>
                <a:chOff x="1728" y="2064"/>
                <a:chExt cx="768" cy="672"/>
              </a:xfrm>
            </p:grpSpPr>
            <p:sp>
              <p:nvSpPr>
                <p:cNvPr id="210" name="AutoShape 11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11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205" name="Picture 1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88" y="1488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06" name="Object 114"/>
              <p:cNvGraphicFramePr>
                <a:graphicFrameLocks noChangeAspect="1"/>
              </p:cNvGraphicFramePr>
              <p:nvPr/>
            </p:nvGraphicFramePr>
            <p:xfrm>
              <a:off x="3504" y="1584"/>
              <a:ext cx="336" cy="17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5" imgW="342603" imgH="177646" progId="Equation.3">
                      <p:embed/>
                    </p:oleObj>
                  </mc:Choice>
                  <mc:Fallback>
                    <p:oleObj name="Equation" r:id="rId5" imgW="342603" imgH="177646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504" y="1584"/>
                            <a:ext cx="336" cy="17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07" name="Group 115"/>
              <p:cNvGrpSpPr>
                <a:grpSpLocks noChangeAspect="1"/>
              </p:cNvGrpSpPr>
              <p:nvPr/>
            </p:nvGrpSpPr>
            <p:grpSpPr bwMode="auto">
              <a:xfrm>
                <a:off x="3408" y="1200"/>
                <a:ext cx="907" cy="907"/>
                <a:chOff x="4704" y="3120"/>
                <a:chExt cx="907" cy="907"/>
              </a:xfrm>
            </p:grpSpPr>
            <p:sp>
              <p:nvSpPr>
                <p:cNvPr id="208" name="Oval 116"/>
                <p:cNvSpPr>
                  <a:spLocks noChangeAspect="1" noChangeArrowheads="1"/>
                </p:cNvSpPr>
                <p:nvPr/>
              </p:nvSpPr>
              <p:spPr bwMode="auto">
                <a:xfrm>
                  <a:off x="4704" y="3120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09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896" y="3216"/>
                  <a:ext cx="528" cy="720"/>
                </a:xfrm>
                <a:prstGeom prst="lin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" name="Group 118"/>
            <p:cNvGrpSpPr>
              <a:grpSpLocks noChangeAspect="1"/>
            </p:cNvGrpSpPr>
            <p:nvPr/>
          </p:nvGrpSpPr>
          <p:grpSpPr bwMode="auto">
            <a:xfrm>
              <a:off x="3938588" y="887412"/>
              <a:ext cx="1169987" cy="1169988"/>
              <a:chOff x="3077" y="2352"/>
              <a:chExt cx="907" cy="907"/>
            </a:xfrm>
          </p:grpSpPr>
          <p:grpSp>
            <p:nvGrpSpPr>
              <p:cNvPr id="213" name="Group 119"/>
              <p:cNvGrpSpPr>
                <a:grpSpLocks noChangeAspect="1"/>
              </p:cNvGrpSpPr>
              <p:nvPr/>
            </p:nvGrpSpPr>
            <p:grpSpPr bwMode="auto">
              <a:xfrm>
                <a:off x="3077" y="2352"/>
                <a:ext cx="907" cy="907"/>
                <a:chOff x="2976" y="2352"/>
                <a:chExt cx="907" cy="907"/>
              </a:xfrm>
            </p:grpSpPr>
            <p:sp>
              <p:nvSpPr>
                <p:cNvPr id="221" name="Freeform 120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3" name="Picture 12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14" name="Group 123"/>
              <p:cNvGrpSpPr>
                <a:grpSpLocks noChangeAspect="1"/>
              </p:cNvGrpSpPr>
              <p:nvPr/>
            </p:nvGrpSpPr>
            <p:grpSpPr bwMode="auto">
              <a:xfrm rot="2360341">
                <a:off x="3360" y="2401"/>
                <a:ext cx="421" cy="527"/>
                <a:chOff x="2227" y="1194"/>
                <a:chExt cx="1944" cy="2413"/>
              </a:xfrm>
            </p:grpSpPr>
            <p:sp>
              <p:nvSpPr>
                <p:cNvPr id="215" name="Freeform 12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2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2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2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2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2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24" name="Group 130"/>
            <p:cNvGrpSpPr>
              <a:grpSpLocks noChangeAspect="1"/>
            </p:cNvGrpSpPr>
            <p:nvPr/>
          </p:nvGrpSpPr>
          <p:grpSpPr bwMode="auto">
            <a:xfrm>
              <a:off x="8024813" y="811212"/>
              <a:ext cx="1119187" cy="1169988"/>
              <a:chOff x="4641" y="2352"/>
              <a:chExt cx="735" cy="768"/>
            </a:xfrm>
          </p:grpSpPr>
          <p:sp>
            <p:nvSpPr>
              <p:cNvPr id="225" name="Freeform 131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6" name="Group 132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236" name="AutoShape 13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37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27" name="Oval 135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28" name="Picture 13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29" name="Group 137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230" name="Freeform 138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139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140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141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142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143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38" name="Group 144"/>
            <p:cNvGrpSpPr>
              <a:grpSpLocks/>
            </p:cNvGrpSpPr>
            <p:nvPr/>
          </p:nvGrpSpPr>
          <p:grpSpPr bwMode="auto">
            <a:xfrm>
              <a:off x="6629400" y="862012"/>
              <a:ext cx="1166813" cy="1168400"/>
              <a:chOff x="1824" y="2928"/>
              <a:chExt cx="735" cy="736"/>
            </a:xfrm>
          </p:grpSpPr>
          <p:grpSp>
            <p:nvGrpSpPr>
              <p:cNvPr id="239" name="Group 145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245" name="AutoShape 146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46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0" name="Oval 148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241" name="Group 149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243" name="AutoShape 15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44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2" name="AutoShape 152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5831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57200" y="1905000"/>
            <a:ext cx="7625053" cy="4398027"/>
            <a:chOff x="457200" y="1905000"/>
            <a:chExt cx="7625053" cy="4398027"/>
          </a:xfrm>
        </p:grpSpPr>
        <p:grpSp>
          <p:nvGrpSpPr>
            <p:cNvPr id="247" name="Group 246"/>
            <p:cNvGrpSpPr/>
            <p:nvPr/>
          </p:nvGrpSpPr>
          <p:grpSpPr>
            <a:xfrm>
              <a:off x="2919412" y="2651777"/>
              <a:ext cx="3081338" cy="3651250"/>
              <a:chOff x="5848350" y="2673350"/>
              <a:chExt cx="3081338" cy="3651250"/>
            </a:xfrm>
          </p:grpSpPr>
          <p:sp>
            <p:nvSpPr>
              <p:cNvPr id="248" name="Rectangle 2"/>
              <p:cNvSpPr>
                <a:spLocks noChangeArrowheads="1"/>
              </p:cNvSpPr>
              <p:nvPr/>
            </p:nvSpPr>
            <p:spPr bwMode="auto">
              <a:xfrm>
                <a:off x="6211888" y="2743200"/>
                <a:ext cx="2697162" cy="3219450"/>
              </a:xfrm>
              <a:prstGeom prst="rect">
                <a:avLst/>
              </a:prstGeom>
              <a:solidFill>
                <a:schemeClr val="bg2"/>
              </a:solidFill>
              <a:ln w="38100">
                <a:solidFill>
                  <a:schemeClr val="hlink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/>
              </a:p>
            </p:txBody>
          </p:sp>
          <p:grpSp>
            <p:nvGrpSpPr>
              <p:cNvPr id="249" name="Group 4"/>
              <p:cNvGrpSpPr>
                <a:grpSpLocks/>
              </p:cNvGrpSpPr>
              <p:nvPr/>
            </p:nvGrpSpPr>
            <p:grpSpPr bwMode="auto">
              <a:xfrm>
                <a:off x="6248400" y="3276600"/>
                <a:ext cx="2671763" cy="2667000"/>
                <a:chOff x="3932" y="2643"/>
                <a:chExt cx="1683" cy="1680"/>
              </a:xfrm>
            </p:grpSpPr>
            <p:sp>
              <p:nvSpPr>
                <p:cNvPr id="273" name="Oval 5"/>
                <p:cNvSpPr>
                  <a:spLocks noChangeArrowheads="1"/>
                </p:cNvSpPr>
                <p:nvPr/>
              </p:nvSpPr>
              <p:spPr bwMode="auto">
                <a:xfrm rot="-10789243">
                  <a:off x="4942" y="3650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4" name="Oval 6"/>
                <p:cNvSpPr>
                  <a:spLocks noChangeArrowheads="1"/>
                </p:cNvSpPr>
                <p:nvPr/>
              </p:nvSpPr>
              <p:spPr bwMode="auto">
                <a:xfrm rot="-10789243">
                  <a:off x="4940" y="3986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5" name="Oval 7"/>
                <p:cNvSpPr>
                  <a:spLocks noChangeArrowheads="1"/>
                </p:cNvSpPr>
                <p:nvPr/>
              </p:nvSpPr>
              <p:spPr bwMode="auto">
                <a:xfrm rot="-10789243">
                  <a:off x="5278" y="3651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6" name="Oval 8"/>
                <p:cNvSpPr>
                  <a:spLocks noChangeArrowheads="1"/>
                </p:cNvSpPr>
                <p:nvPr/>
              </p:nvSpPr>
              <p:spPr bwMode="auto">
                <a:xfrm rot="-10789243">
                  <a:off x="3932" y="3982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7" name="Oval 9"/>
                <p:cNvSpPr>
                  <a:spLocks noChangeArrowheads="1"/>
                </p:cNvSpPr>
                <p:nvPr/>
              </p:nvSpPr>
              <p:spPr bwMode="auto">
                <a:xfrm rot="-10789243">
                  <a:off x="4268" y="398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8" name="Oval 10"/>
                <p:cNvSpPr>
                  <a:spLocks noChangeArrowheads="1"/>
                </p:cNvSpPr>
                <p:nvPr/>
              </p:nvSpPr>
              <p:spPr bwMode="auto">
                <a:xfrm rot="-10789243">
                  <a:off x="4604" y="398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9" name="Oval 11"/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398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0" name="Oval 12"/>
                <p:cNvSpPr>
                  <a:spLocks noChangeArrowheads="1"/>
                </p:cNvSpPr>
                <p:nvPr/>
              </p:nvSpPr>
              <p:spPr bwMode="auto">
                <a:xfrm rot="-10789243">
                  <a:off x="4607" y="331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1" name="Oval 13"/>
                <p:cNvSpPr>
                  <a:spLocks noChangeArrowheads="1"/>
                </p:cNvSpPr>
                <p:nvPr/>
              </p:nvSpPr>
              <p:spPr bwMode="auto">
                <a:xfrm rot="-10789243">
                  <a:off x="4943" y="331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2" name="Oval 14"/>
                <p:cNvSpPr>
                  <a:spLocks noChangeArrowheads="1"/>
                </p:cNvSpPr>
                <p:nvPr/>
              </p:nvSpPr>
              <p:spPr bwMode="auto">
                <a:xfrm rot="-10789243">
                  <a:off x="5279" y="3315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3" name="Oval 15"/>
                <p:cNvSpPr>
                  <a:spLocks noChangeArrowheads="1"/>
                </p:cNvSpPr>
                <p:nvPr/>
              </p:nvSpPr>
              <p:spPr bwMode="auto">
                <a:xfrm rot="-10789243">
                  <a:off x="4270" y="364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4" name="Oval 16"/>
                <p:cNvSpPr>
                  <a:spLocks noChangeArrowheads="1"/>
                </p:cNvSpPr>
                <p:nvPr/>
              </p:nvSpPr>
              <p:spPr bwMode="auto">
                <a:xfrm rot="-10789243">
                  <a:off x="4606" y="364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5" name="Oval 17"/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64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6" name="Oval 18"/>
                <p:cNvSpPr>
                  <a:spLocks noChangeArrowheads="1"/>
                </p:cNvSpPr>
                <p:nvPr/>
              </p:nvSpPr>
              <p:spPr bwMode="auto">
                <a:xfrm rot="-10789243">
                  <a:off x="4944" y="297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7" name="Oval 19"/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979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sp>
            <p:nvSpPr>
              <p:cNvPr id="250" name="Text Box 50"/>
              <p:cNvSpPr txBox="1">
                <a:spLocks noChangeArrowheads="1"/>
              </p:cNvSpPr>
              <p:nvPr/>
            </p:nvSpPr>
            <p:spPr bwMode="auto">
              <a:xfrm>
                <a:off x="6153150" y="5988050"/>
                <a:ext cx="2647950" cy="3365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1" i="0">
                    <a:solidFill>
                      <a:schemeClr val="folHlink"/>
                    </a:solidFill>
                  </a:rPr>
                  <a:t>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  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   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    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  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</a:t>
                </a:r>
                <a:endParaRPr lang="en-US" altLang="en-US" sz="1600" b="1" i="0"/>
              </a:p>
            </p:txBody>
          </p:sp>
          <p:sp>
            <p:nvSpPr>
              <p:cNvPr id="251" name="Text Box 51"/>
              <p:cNvSpPr txBox="1">
                <a:spLocks noChangeArrowheads="1"/>
              </p:cNvSpPr>
              <p:nvPr/>
            </p:nvSpPr>
            <p:spPr bwMode="auto">
              <a:xfrm>
                <a:off x="5848350" y="5338763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2" name="Text Box 52"/>
              <p:cNvSpPr txBox="1">
                <a:spLocks noChangeArrowheads="1"/>
              </p:cNvSpPr>
              <p:nvPr/>
            </p:nvSpPr>
            <p:spPr bwMode="auto">
              <a:xfrm>
                <a:off x="5848350" y="4794250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3" name="Text Box 53"/>
              <p:cNvSpPr txBox="1">
                <a:spLocks noChangeArrowheads="1"/>
              </p:cNvSpPr>
              <p:nvPr/>
            </p:nvSpPr>
            <p:spPr bwMode="auto">
              <a:xfrm>
                <a:off x="5848350" y="4213225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4" name="Text Box 54"/>
              <p:cNvSpPr txBox="1">
                <a:spLocks noChangeArrowheads="1"/>
              </p:cNvSpPr>
              <p:nvPr/>
            </p:nvSpPr>
            <p:spPr bwMode="auto">
              <a:xfrm>
                <a:off x="5848350" y="3748088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5" name="Text Box 55"/>
              <p:cNvSpPr txBox="1">
                <a:spLocks noChangeArrowheads="1"/>
              </p:cNvSpPr>
              <p:nvPr/>
            </p:nvSpPr>
            <p:spPr bwMode="auto">
              <a:xfrm>
                <a:off x="5848350" y="3206750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6" name="Text Box 56"/>
              <p:cNvSpPr txBox="1">
                <a:spLocks noChangeArrowheads="1"/>
              </p:cNvSpPr>
              <p:nvPr/>
            </p:nvSpPr>
            <p:spPr bwMode="auto">
              <a:xfrm>
                <a:off x="5848350" y="2673350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grpSp>
            <p:nvGrpSpPr>
              <p:cNvPr id="257" name="Group 59"/>
              <p:cNvGrpSpPr>
                <a:grpSpLocks/>
              </p:cNvGrpSpPr>
              <p:nvPr/>
            </p:nvGrpSpPr>
            <p:grpSpPr bwMode="auto">
              <a:xfrm>
                <a:off x="6245225" y="2743200"/>
                <a:ext cx="2684463" cy="2667000"/>
                <a:chOff x="4327" y="1835"/>
                <a:chExt cx="1861" cy="1792"/>
              </a:xfrm>
            </p:grpSpPr>
            <p:sp>
              <p:nvSpPr>
                <p:cNvPr id="258" name="Oval 60"/>
                <p:cNvSpPr>
                  <a:spLocks noChangeArrowheads="1"/>
                </p:cNvSpPr>
                <p:nvPr/>
              </p:nvSpPr>
              <p:spPr bwMode="auto">
                <a:xfrm rot="44464">
                  <a:off x="4704" y="2197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59" name="Oval 61"/>
                <p:cNvSpPr>
                  <a:spLocks noChangeArrowheads="1"/>
                </p:cNvSpPr>
                <p:nvPr/>
              </p:nvSpPr>
              <p:spPr bwMode="auto">
                <a:xfrm rot="44464">
                  <a:off x="4710" y="1840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0" name="Oval 62"/>
                <p:cNvSpPr>
                  <a:spLocks noChangeArrowheads="1"/>
                </p:cNvSpPr>
                <p:nvPr/>
              </p:nvSpPr>
              <p:spPr bwMode="auto">
                <a:xfrm rot="44464">
                  <a:off x="4335" y="2192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1" name="Oval 63"/>
                <p:cNvSpPr>
                  <a:spLocks noChangeArrowheads="1"/>
                </p:cNvSpPr>
                <p:nvPr/>
              </p:nvSpPr>
              <p:spPr bwMode="auto">
                <a:xfrm rot="44464">
                  <a:off x="5818" y="185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2" name="Oval 64"/>
                <p:cNvSpPr>
                  <a:spLocks noChangeArrowheads="1"/>
                </p:cNvSpPr>
                <p:nvPr/>
              </p:nvSpPr>
              <p:spPr bwMode="auto">
                <a:xfrm rot="44464">
                  <a:off x="5448" y="1849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3" name="Oval 65"/>
                <p:cNvSpPr>
                  <a:spLocks noChangeArrowheads="1"/>
                </p:cNvSpPr>
                <p:nvPr/>
              </p:nvSpPr>
              <p:spPr bwMode="auto">
                <a:xfrm rot="44464">
                  <a:off x="5080" y="1845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4" name="Oval 66"/>
                <p:cNvSpPr>
                  <a:spLocks noChangeArrowheads="1"/>
                </p:cNvSpPr>
                <p:nvPr/>
              </p:nvSpPr>
              <p:spPr bwMode="auto">
                <a:xfrm rot="44464">
                  <a:off x="4341" y="183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5" name="Oval 67"/>
                <p:cNvSpPr>
                  <a:spLocks noChangeArrowheads="1"/>
                </p:cNvSpPr>
                <p:nvPr/>
              </p:nvSpPr>
              <p:spPr bwMode="auto">
                <a:xfrm rot="44464">
                  <a:off x="5069" y="2561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6" name="Oval 68"/>
                <p:cNvSpPr>
                  <a:spLocks noChangeArrowheads="1"/>
                </p:cNvSpPr>
                <p:nvPr/>
              </p:nvSpPr>
              <p:spPr bwMode="auto">
                <a:xfrm rot="44464">
                  <a:off x="4700" y="2557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7" name="Oval 69"/>
                <p:cNvSpPr>
                  <a:spLocks noChangeArrowheads="1"/>
                </p:cNvSpPr>
                <p:nvPr/>
              </p:nvSpPr>
              <p:spPr bwMode="auto">
                <a:xfrm rot="44464">
                  <a:off x="4331" y="2552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8" name="Oval 70"/>
                <p:cNvSpPr>
                  <a:spLocks noChangeArrowheads="1"/>
                </p:cNvSpPr>
                <p:nvPr/>
              </p:nvSpPr>
              <p:spPr bwMode="auto">
                <a:xfrm rot="44464">
                  <a:off x="5443" y="2209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9" name="Oval 71"/>
                <p:cNvSpPr>
                  <a:spLocks noChangeArrowheads="1"/>
                </p:cNvSpPr>
                <p:nvPr/>
              </p:nvSpPr>
              <p:spPr bwMode="auto">
                <a:xfrm rot="44464">
                  <a:off x="5074" y="220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0" name="Oval 72"/>
                <p:cNvSpPr>
                  <a:spLocks noChangeArrowheads="1"/>
                </p:cNvSpPr>
                <p:nvPr/>
              </p:nvSpPr>
              <p:spPr bwMode="auto">
                <a:xfrm rot="44464">
                  <a:off x="4327" y="3269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1" name="Oval 73"/>
                <p:cNvSpPr>
                  <a:spLocks noChangeArrowheads="1"/>
                </p:cNvSpPr>
                <p:nvPr/>
              </p:nvSpPr>
              <p:spPr bwMode="auto">
                <a:xfrm rot="44464">
                  <a:off x="4695" y="291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2" name="Oval 74"/>
                <p:cNvSpPr>
                  <a:spLocks noChangeArrowheads="1"/>
                </p:cNvSpPr>
                <p:nvPr/>
              </p:nvSpPr>
              <p:spPr bwMode="auto">
                <a:xfrm rot="44464">
                  <a:off x="4330" y="2909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</p:grpSp>
        <p:sp>
          <p:nvSpPr>
            <p:cNvPr id="289" name="Rectangle 3"/>
            <p:cNvSpPr txBox="1">
              <a:spLocks noChangeArrowheads="1"/>
            </p:cNvSpPr>
            <p:nvPr/>
          </p:nvSpPr>
          <p:spPr>
            <a:xfrm>
              <a:off x="457200" y="1905000"/>
              <a:ext cx="7625053" cy="609600"/>
            </a:xfrm>
            <a:prstGeom prst="rect">
              <a:avLst/>
            </a:prstGeom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lnSpc>
                  <a:spcPct val="90000"/>
                </a:lnSpc>
                <a:buFontTx/>
                <a:buNone/>
              </a:pPr>
              <a:r>
                <a:rPr lang="en-US" altLang="en-US" sz="2800" i="0" kern="0" dirty="0"/>
                <a:t> = </a:t>
              </a:r>
              <a:r>
                <a:rPr lang="en-US" altLang="en-US" i="0" kern="0" dirty="0">
                  <a:cs typeface="Times New Roman" pitchFamily="18" charset="0"/>
                </a:rPr>
                <a:t>1+2+3+…+</a:t>
              </a:r>
              <a:r>
                <a:rPr lang="en-US" altLang="en-US" i="1" kern="0" dirty="0">
                  <a:cs typeface="Times New Roman" pitchFamily="18" charset="0"/>
                </a:rPr>
                <a:t>n</a:t>
              </a:r>
              <a:r>
                <a:rPr lang="en-US" altLang="en-US" i="0" kern="0" dirty="0">
                  <a:cs typeface="Times New Roman" pitchFamily="18" charset="0"/>
                </a:rPr>
                <a:t> = </a:t>
              </a:r>
              <a:r>
                <a:rPr lang="en-CA" altLang="en-US" sz="2800" i="0" kern="0" dirty="0">
                  <a:sym typeface="Symbol" pitchFamily="18" charset="2"/>
                </a:rPr>
                <a:t></a:t>
              </a:r>
              <a:r>
                <a:rPr lang="en-US" altLang="en-US" i="0" kern="0" dirty="0"/>
                <a:t>(</a:t>
              </a:r>
              <a:r>
                <a:rPr lang="en-US" altLang="en-US" kern="0" dirty="0"/>
                <a:t>n</a:t>
              </a:r>
              <a:r>
                <a:rPr lang="en-US" altLang="en-US" kern="0" baseline="30000" dirty="0"/>
                <a:t>2</a:t>
              </a:r>
              <a:r>
                <a:rPr lang="en-US" altLang="en-US" i="0" kern="0" dirty="0"/>
                <a:t>) </a:t>
              </a:r>
              <a:r>
                <a:rPr lang="en-US" altLang="en-US" i="0" kern="0" dirty="0">
                  <a:cs typeface="Times New Roman" pitchFamily="18" charset="0"/>
                </a:rPr>
                <a:t>                                        </a:t>
              </a:r>
              <a:endParaRPr lang="en-US" altLang="en-US" sz="2800" i="0" kern="0" dirty="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4800" y="828179"/>
            <a:ext cx="3855066" cy="1305421"/>
            <a:chOff x="304800" y="828179"/>
            <a:chExt cx="3855066" cy="1305421"/>
          </a:xfrm>
        </p:grpSpPr>
        <p:sp>
          <p:nvSpPr>
            <p:cNvPr id="288" name="Rectangle 2"/>
            <p:cNvSpPr txBox="1">
              <a:spLocks noChangeArrowheads="1"/>
            </p:cNvSpPr>
            <p:nvPr/>
          </p:nvSpPr>
          <p:spPr>
            <a:xfrm>
              <a:off x="304800" y="990600"/>
              <a:ext cx="31242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3200" i="0" kern="0" dirty="0"/>
                <a:t>Running Time </a:t>
              </a:r>
              <a:endParaRPr lang="en-CA" altLang="en-US" sz="3200" i="0" kern="0" dirty="0"/>
            </a:p>
          </p:txBody>
        </p:sp>
        <p:pic>
          <p:nvPicPr>
            <p:cNvPr id="290" name="Picture 9" descr="j007870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310220" y="828179"/>
              <a:ext cx="849646" cy="1040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84998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8531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0437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60646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60652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653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0647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0648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0649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60650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60651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438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60635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0643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4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0645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0636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0637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38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39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0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1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2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60439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440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41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0442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60633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4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43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60631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0632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44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60618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619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0629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630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620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0621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622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0623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4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5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6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7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8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5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60499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0500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0610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612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3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4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5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6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7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611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1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0602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604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5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6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7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8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9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603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0502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503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0594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96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7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8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9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0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1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95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4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0586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88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9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0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1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2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3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87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5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0578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80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1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2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3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4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5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79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6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0570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72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3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4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5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6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7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71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7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0562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64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5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6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7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8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9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63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8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0554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56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7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8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9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0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1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55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9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0546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48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9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0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1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2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3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47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0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0538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40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1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2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3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4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5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39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1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0530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32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3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4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5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6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7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31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2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0522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24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5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6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7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8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9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23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3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0514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16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7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8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9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0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1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15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6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60481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0488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0490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1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0492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0493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4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5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6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7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8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0489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0482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0483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0486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0487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0484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85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7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60461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0468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469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0475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6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7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8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9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80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470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71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72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73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74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0462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0463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0466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0467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0464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65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8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60459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0460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49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60451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60457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8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52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0453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60455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6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54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220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</p:spTree>
    <p:extLst>
      <p:ext uri="{BB962C8B-B14F-4D97-AF65-F5344CB8AC3E}">
        <p14:creationId xmlns:p14="http://schemas.microsoft.com/office/powerpoint/2010/main" val="230568550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5867400"/>
            <a:ext cx="8458200" cy="12192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Proves that </a:t>
            </a:r>
            <a:r>
              <a:rPr lang="en-US" altLang="en-US" sz="2800">
                <a:solidFill>
                  <a:schemeClr val="hlink"/>
                </a:solidFill>
              </a:rPr>
              <a:t>IF</a:t>
            </a:r>
            <a:r>
              <a:rPr lang="en-US" altLang="en-US" sz="2800"/>
              <a:t> the program terminates then it works </a:t>
            </a:r>
            <a:br>
              <a:rPr lang="en-US" altLang="en-US" sz="2800"/>
            </a:br>
            <a:r>
              <a:rPr lang="en-CA" altLang="en-US" sz="2800">
                <a:solidFill>
                  <a:srgbClr val="33CC33"/>
                </a:solidFill>
              </a:rPr>
              <a:t>&lt;PreCond&gt;</a:t>
            </a:r>
            <a:r>
              <a:rPr lang="en-CA" altLang="en-US" sz="2800"/>
              <a:t> </a:t>
            </a:r>
            <a:r>
              <a:rPr lang="en-US" altLang="en-US" sz="2800"/>
              <a:t>&amp;</a:t>
            </a:r>
            <a:r>
              <a:rPr lang="en-CA" altLang="en-US" sz="2800"/>
              <a:t> </a:t>
            </a:r>
            <a:r>
              <a:rPr lang="en-CA" altLang="en-US" sz="2800">
                <a:solidFill>
                  <a:schemeClr val="accent2"/>
                </a:solidFill>
              </a:rPr>
              <a:t>&lt;</a:t>
            </a:r>
            <a:r>
              <a:rPr lang="en-US" altLang="en-US" sz="2800">
                <a:solidFill>
                  <a:schemeClr val="accent2"/>
                </a:solidFill>
              </a:rPr>
              <a:t>code</a:t>
            </a:r>
            <a:r>
              <a:rPr lang="en-CA" altLang="en-US" sz="2800">
                <a:solidFill>
                  <a:schemeClr val="accent2"/>
                </a:solidFill>
              </a:rPr>
              <a:t>&gt;</a:t>
            </a:r>
            <a:r>
              <a:rPr lang="en-CA" altLang="en-US" sz="2800"/>
              <a:t> </a:t>
            </a:r>
            <a:r>
              <a:rPr lang="en-CA" altLang="en-US" sz="3600">
                <a:latin typeface="Symbol" pitchFamily="18" charset="2"/>
              </a:rPr>
              <a:t>Þ </a:t>
            </a:r>
            <a:r>
              <a:rPr lang="en-CA" altLang="en-US" sz="2800">
                <a:solidFill>
                  <a:srgbClr val="33CC33"/>
                </a:solidFill>
              </a:rPr>
              <a:t>&lt;PostCond&gt;</a:t>
            </a:r>
            <a:r>
              <a:rPr lang="en-CA" altLang="en-US" sz="2800"/>
              <a:t> </a:t>
            </a:r>
          </a:p>
        </p:txBody>
      </p:sp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175" y="628650"/>
            <a:ext cx="8385175" cy="1866900"/>
            <a:chOff x="2" y="396"/>
            <a:chExt cx="5282" cy="1176"/>
          </a:xfrm>
        </p:grpSpPr>
        <p:grpSp>
          <p:nvGrpSpPr>
            <p:cNvPr id="68657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68662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68670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71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68672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8663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68664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5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6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7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8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9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8658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68659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68660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61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4114800"/>
            <a:ext cx="7753350" cy="1887538"/>
            <a:chOff x="-10" y="2592"/>
            <a:chExt cx="4884" cy="1189"/>
          </a:xfrm>
        </p:grpSpPr>
        <p:sp>
          <p:nvSpPr>
            <p:cNvPr id="68639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68640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41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42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Clean up loose ends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600" i="0"/>
            </a:p>
          </p:txBody>
        </p:sp>
        <p:grpSp>
          <p:nvGrpSpPr>
            <p:cNvPr id="68643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68644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45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8655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656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8646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8647" name="Picture 3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8648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8649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0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1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2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3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4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0" name="Group 41"/>
          <p:cNvGrpSpPr>
            <a:grpSpLocks/>
          </p:cNvGrpSpPr>
          <p:nvPr/>
        </p:nvGrpSpPr>
        <p:grpSpPr bwMode="auto">
          <a:xfrm>
            <a:off x="-20638" y="2362200"/>
            <a:ext cx="8753476" cy="1916113"/>
            <a:chOff x="-13" y="1488"/>
            <a:chExt cx="5514" cy="1207"/>
          </a:xfrm>
        </p:grpSpPr>
        <p:sp>
          <p:nvSpPr>
            <p:cNvPr id="68616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68617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18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19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68620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68621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68628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68630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631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8632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68633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4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5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6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7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8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68629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68622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68623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68626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68627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8624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25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6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</p:spTree>
    <p:extLst>
      <p:ext uri="{BB962C8B-B14F-4D97-AF65-F5344CB8AC3E}">
        <p14:creationId xmlns:p14="http://schemas.microsoft.com/office/powerpoint/2010/main" val="2141259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5331" grpId="0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457200" y="762000"/>
            <a:ext cx="5181600" cy="2667000"/>
            <a:chOff x="457200" y="762000"/>
            <a:chExt cx="5181600" cy="2667000"/>
          </a:xfrm>
        </p:grpSpPr>
        <p:pic>
          <p:nvPicPr>
            <p:cNvPr id="105476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0662" y="2286000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13"/>
            <p:cNvSpPr>
              <a:spLocks noChangeArrowheads="1"/>
            </p:cNvSpPr>
            <p:nvPr/>
          </p:nvSpPr>
          <p:spPr bwMode="auto">
            <a:xfrm>
              <a:off x="457200" y="762000"/>
              <a:ext cx="5181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Precondition: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  What is true </a:t>
              </a:r>
              <a:br>
                <a:rPr lang="en-US" altLang="en-US" sz="3000" i="0" dirty="0"/>
              </a:br>
              <a:r>
                <a:rPr lang="en-US" altLang="en-US" sz="3000" i="0" dirty="0"/>
                <a:t>      about input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410200" y="804902"/>
            <a:ext cx="3200400" cy="2649498"/>
            <a:chOff x="5410200" y="804902"/>
            <a:chExt cx="3200400" cy="2649498"/>
          </a:xfrm>
        </p:grpSpPr>
        <p:pic>
          <p:nvPicPr>
            <p:cNvPr id="105474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6837" y="2528887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Rectangle 13"/>
            <p:cNvSpPr>
              <a:spLocks noChangeArrowheads="1"/>
            </p:cNvSpPr>
            <p:nvPr/>
          </p:nvSpPr>
          <p:spPr bwMode="auto">
            <a:xfrm>
              <a:off x="5410200" y="804902"/>
              <a:ext cx="32004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Post 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What is true</a:t>
              </a:r>
              <a:br>
                <a:rPr lang="en-US" altLang="en-US" sz="3000" i="0" dirty="0"/>
              </a:br>
              <a:r>
                <a:rPr lang="en-US" altLang="en-US" sz="3000" i="0" dirty="0"/>
                <a:t>    about output. </a:t>
              </a:r>
            </a:p>
          </p:txBody>
        </p:sp>
      </p:grpSp>
      <p:sp>
        <p:nvSpPr>
          <p:cNvPr id="35" name="Rectangle 13"/>
          <p:cNvSpPr>
            <a:spLocks noChangeArrowheads="1"/>
          </p:cNvSpPr>
          <p:nvPr/>
        </p:nvSpPr>
        <p:spPr bwMode="auto">
          <a:xfrm>
            <a:off x="3505200" y="3332202"/>
            <a:ext cx="25908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None/>
            </a:pPr>
            <a:r>
              <a:rPr lang="en-US" altLang="en-US" sz="3000" i="0" dirty="0">
                <a:solidFill>
                  <a:schemeClr val="tx2"/>
                </a:solidFill>
              </a:rPr>
              <a:t>Binary Search</a:t>
            </a:r>
          </a:p>
        </p:txBody>
      </p:sp>
      <p:sp>
        <p:nvSpPr>
          <p:cNvPr id="29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graphicFrame>
        <p:nvGraphicFramePr>
          <p:cNvPr id="31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638903"/>
              </p:ext>
            </p:extLst>
          </p:nvPr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2" name="Freeform 52"/>
          <p:cNvSpPr>
            <a:spLocks/>
          </p:cNvSpPr>
          <p:nvPr/>
        </p:nvSpPr>
        <p:spPr bwMode="auto">
          <a:xfrm>
            <a:off x="2133600" y="3657600"/>
            <a:ext cx="1371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2801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29" grpId="0"/>
      <p:bldP spid="3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57200" y="838200"/>
            <a:ext cx="8191500" cy="1600200"/>
            <a:chOff x="457200" y="838200"/>
            <a:chExt cx="8191500" cy="1600200"/>
          </a:xfrm>
        </p:grpSpPr>
        <p:sp>
          <p:nvSpPr>
            <p:cNvPr id="50" name="Rectangle 42"/>
            <p:cNvSpPr>
              <a:spLocks noChangeArrowheads="1"/>
            </p:cNvSpPr>
            <p:nvPr/>
          </p:nvSpPr>
          <p:spPr bwMode="auto">
            <a:xfrm>
              <a:off x="457200" y="838200"/>
              <a:ext cx="64770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Loop Invariant: </a:t>
              </a:r>
              <a:br>
                <a:rPr lang="en-US" altLang="en-US" sz="3000" i="0" dirty="0"/>
              </a:br>
              <a:r>
                <a:rPr lang="en-US" altLang="en-US" sz="3000" i="0" dirty="0"/>
                <a:t>    Picture of what is true at top of loop. </a:t>
              </a:r>
            </a:p>
          </p:txBody>
        </p:sp>
        <p:grpSp>
          <p:nvGrpSpPr>
            <p:cNvPr id="54" name="Group 19"/>
            <p:cNvGrpSpPr>
              <a:grpSpLocks/>
            </p:cNvGrpSpPr>
            <p:nvPr/>
          </p:nvGrpSpPr>
          <p:grpSpPr bwMode="auto">
            <a:xfrm>
              <a:off x="6781800" y="838200"/>
              <a:ext cx="1866900" cy="1600200"/>
              <a:chOff x="1224" y="2623"/>
              <a:chExt cx="2280" cy="1785"/>
            </a:xfrm>
          </p:grpSpPr>
          <p:sp>
            <p:nvSpPr>
              <p:cNvPr id="55" name="Freeform 20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" name="Group 2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7" name="Group 2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2" name="Freeform 2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 2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" name="Freeform 2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" name="Freeform 2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" name="Freeform 2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" name="Freeform 2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" name="Group 2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9" name="Freeform 3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" name="Freeform 3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" name="Freeform 3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35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6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7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38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39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7720120"/>
              </p:ext>
            </p:extLst>
          </p:nvPr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0" name="Rectangle 3"/>
          <p:cNvSpPr txBox="1">
            <a:spLocks noChangeArrowheads="1"/>
          </p:cNvSpPr>
          <p:nvPr/>
        </p:nvSpPr>
        <p:spPr>
          <a:xfrm>
            <a:off x="685800" y="2667000"/>
            <a:ext cx="8001000" cy="16764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/>
            <a:r>
              <a:rPr lang="en-CA" altLang="en-US" sz="2800" i="0" kern="0" dirty="0"/>
              <a:t>If the key is contained in the original list, </a:t>
            </a:r>
            <a:br>
              <a:rPr lang="en-CA" altLang="en-US" sz="2800" i="0" kern="0" dirty="0"/>
            </a:br>
            <a:r>
              <a:rPr lang="en-CA" altLang="en-US" sz="2800" i="0" kern="0" dirty="0"/>
              <a:t>then the key is contained in the sub-list</a:t>
            </a:r>
            <a:r>
              <a:rPr lang="en-US" altLang="en-US" sz="2800" i="0" kern="0" dirty="0"/>
              <a:t>.</a:t>
            </a:r>
            <a:endParaRPr lang="en-CA" altLang="en-US" sz="2800" i="0" kern="0" dirty="0"/>
          </a:p>
        </p:txBody>
      </p:sp>
    </p:spTree>
    <p:extLst>
      <p:ext uri="{BB962C8B-B14F-4D97-AF65-F5344CB8AC3E}">
        <p14:creationId xmlns:p14="http://schemas.microsoft.com/office/powerpoint/2010/main" val="4043007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04800" y="990600"/>
            <a:ext cx="8637588" cy="1169988"/>
            <a:chOff x="304800" y="990600"/>
            <a:chExt cx="8637588" cy="1169988"/>
          </a:xfrm>
        </p:grpSpPr>
        <p:sp>
          <p:nvSpPr>
            <p:cNvPr id="32" name="Rectangle 2"/>
            <p:cNvSpPr txBox="1">
              <a:spLocks noChangeArrowheads="1"/>
            </p:cNvSpPr>
            <p:nvPr/>
          </p:nvSpPr>
          <p:spPr>
            <a:xfrm>
              <a:off x="304800" y="1066800"/>
              <a:ext cx="6934200" cy="10668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2800" i="0" kern="0" dirty="0"/>
                <a:t>Making progress while </a:t>
              </a:r>
              <a:br>
                <a:rPr lang="en-US" altLang="en-US" sz="2800" i="0" kern="0" dirty="0"/>
              </a:br>
              <a:r>
                <a:rPr lang="en-US" altLang="en-US" sz="2800" i="0" kern="0" dirty="0"/>
                <a:t>Maintaining the loop invariant</a:t>
              </a:r>
              <a:endParaRPr lang="en-CA" altLang="en-US" sz="2800" i="0" kern="0" dirty="0"/>
            </a:p>
          </p:txBody>
        </p:sp>
        <p:grpSp>
          <p:nvGrpSpPr>
            <p:cNvPr id="86" name="Group 34"/>
            <p:cNvGrpSpPr>
              <a:grpSpLocks noChangeAspect="1"/>
            </p:cNvGrpSpPr>
            <p:nvPr/>
          </p:nvGrpSpPr>
          <p:grpSpPr bwMode="auto">
            <a:xfrm>
              <a:off x="6400800" y="990600"/>
              <a:ext cx="1166813" cy="1168400"/>
              <a:chOff x="3120" y="1872"/>
              <a:chExt cx="907" cy="907"/>
            </a:xfrm>
          </p:grpSpPr>
          <p:sp>
            <p:nvSpPr>
              <p:cNvPr id="87" name="Freeform 35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" name="Group 36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94" name="Freeform 37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8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9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40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41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42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" name="AutoShape 43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0" name="Line 44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AutoShape 45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2" name="Line 46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Oval 47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8" name="Group 75"/>
            <p:cNvGrpSpPr>
              <a:grpSpLocks noChangeAspect="1"/>
            </p:cNvGrpSpPr>
            <p:nvPr/>
          </p:nvGrpSpPr>
          <p:grpSpPr bwMode="auto">
            <a:xfrm>
              <a:off x="7772400" y="990600"/>
              <a:ext cx="1169988" cy="1169988"/>
              <a:chOff x="4320" y="2016"/>
              <a:chExt cx="912" cy="912"/>
            </a:xfrm>
          </p:grpSpPr>
          <p:grpSp>
            <p:nvGrpSpPr>
              <p:cNvPr id="109" name="Group 76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16" name="Group 77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18" name="Freeform 78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7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0" name="Group 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21" name="Freeform 8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2" name="Freeform 8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eform 8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eform 84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 8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 8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17" name="Oval 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10" name="Group 88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11" name="Group 89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14" name="AutoShap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15" name="Line 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" name="Line 9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00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1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2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03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127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538104"/>
              </p:ext>
            </p:extLst>
          </p:nvPr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28" name="Group 127"/>
          <p:cNvGrpSpPr/>
          <p:nvPr/>
        </p:nvGrpSpPr>
        <p:grpSpPr>
          <a:xfrm>
            <a:off x="1409700" y="3627437"/>
            <a:ext cx="5753100" cy="3154363"/>
            <a:chOff x="1409700" y="3657600"/>
            <a:chExt cx="5753100" cy="3154363"/>
          </a:xfrm>
        </p:grpSpPr>
        <p:sp>
          <p:nvSpPr>
            <p:cNvPr id="129" name="AutoShape 50"/>
            <p:cNvSpPr>
              <a:spLocks/>
            </p:cNvSpPr>
            <p:nvPr/>
          </p:nvSpPr>
          <p:spPr bwMode="auto">
            <a:xfrm rot="-5400000">
              <a:off x="2800350" y="3486150"/>
              <a:ext cx="228600" cy="3009900"/>
            </a:xfrm>
            <a:prstGeom prst="leftBrace">
              <a:avLst>
                <a:gd name="adj1" fmla="val 109722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130" name="AutoShape 51"/>
            <p:cNvSpPr>
              <a:spLocks/>
            </p:cNvSpPr>
            <p:nvPr/>
          </p:nvSpPr>
          <p:spPr bwMode="auto">
            <a:xfrm rot="-5400000">
              <a:off x="5734050" y="3676650"/>
              <a:ext cx="228600" cy="2628900"/>
            </a:xfrm>
            <a:prstGeom prst="leftBrace">
              <a:avLst>
                <a:gd name="adj1" fmla="val 95833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131" name="Freeform 52"/>
            <p:cNvSpPr>
              <a:spLocks/>
            </p:cNvSpPr>
            <p:nvPr/>
          </p:nvSpPr>
          <p:spPr bwMode="auto">
            <a:xfrm>
              <a:off x="2133600" y="3657600"/>
              <a:ext cx="2133600" cy="762000"/>
            </a:xfrm>
            <a:custGeom>
              <a:avLst/>
              <a:gdLst>
                <a:gd name="T0" fmla="*/ 0 w 1344"/>
                <a:gd name="T1" fmla="*/ 2147483647 h 480"/>
                <a:gd name="T2" fmla="*/ 2147483647 w 1344"/>
                <a:gd name="T3" fmla="*/ 2147483647 h 480"/>
                <a:gd name="T4" fmla="*/ 2147483647 w 1344"/>
                <a:gd name="T5" fmla="*/ 2147483647 h 480"/>
                <a:gd name="T6" fmla="*/ 0 60000 65536"/>
                <a:gd name="T7" fmla="*/ 0 60000 65536"/>
                <a:gd name="T8" fmla="*/ 0 60000 65536"/>
                <a:gd name="T9" fmla="*/ 0 w 1344"/>
                <a:gd name="T10" fmla="*/ 0 h 480"/>
                <a:gd name="T11" fmla="*/ 1344 w 1344"/>
                <a:gd name="T12" fmla="*/ 480 h 4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44" h="480">
                  <a:moveTo>
                    <a:pt x="0" y="192"/>
                  </a:moveTo>
                  <a:cubicBezTo>
                    <a:pt x="320" y="96"/>
                    <a:pt x="640" y="0"/>
                    <a:pt x="864" y="48"/>
                  </a:cubicBezTo>
                  <a:cubicBezTo>
                    <a:pt x="1088" y="96"/>
                    <a:pt x="1216" y="288"/>
                    <a:pt x="1344" y="48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Text Box 53"/>
            <p:cNvSpPr txBox="1">
              <a:spLocks noChangeArrowheads="1"/>
            </p:cNvSpPr>
            <p:nvPr/>
          </p:nvSpPr>
          <p:spPr bwMode="auto">
            <a:xfrm>
              <a:off x="1447800" y="5257800"/>
              <a:ext cx="2363788" cy="155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If key </a:t>
              </a:r>
              <a:r>
                <a:rPr lang="en-CA" altLang="en-US" i="0" dirty="0">
                  <a:cs typeface="Times New Roman" pitchFamily="18" charset="0"/>
                </a:rPr>
                <a:t>≤</a:t>
              </a:r>
              <a:r>
                <a:rPr lang="en-US" altLang="en-US" i="0" dirty="0">
                  <a:cs typeface="Times New Roman" pitchFamily="18" charset="0"/>
                </a:rPr>
                <a:t> mid,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then key is in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left half.</a:t>
              </a:r>
              <a:endParaRPr lang="en-CA" altLang="en-US" i="0" dirty="0">
                <a:cs typeface="Times New Roman" pitchFamily="18" charset="0"/>
              </a:endParaRPr>
            </a:p>
          </p:txBody>
        </p:sp>
        <p:sp>
          <p:nvSpPr>
            <p:cNvPr id="133" name="Text Box 54"/>
            <p:cNvSpPr txBox="1">
              <a:spLocks noChangeArrowheads="1"/>
            </p:cNvSpPr>
            <p:nvPr/>
          </p:nvSpPr>
          <p:spPr bwMode="auto">
            <a:xfrm>
              <a:off x="4648200" y="5257800"/>
              <a:ext cx="2363788" cy="155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If key &gt; mid,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then key is in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right half.</a:t>
              </a:r>
              <a:endParaRPr lang="en-CA" altLang="en-US" i="0"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6921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</p:txBody>
      </p:sp>
      <p:pic>
        <p:nvPicPr>
          <p:cNvPr id="387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150" y="1333501"/>
            <a:ext cx="8934450" cy="532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92857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sp>
        <p:nvSpPr>
          <p:cNvPr id="100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1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2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03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127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621643"/>
              </p:ext>
            </p:extLst>
          </p:nvPr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28" name="Group 127"/>
          <p:cNvGrpSpPr/>
          <p:nvPr/>
        </p:nvGrpSpPr>
        <p:grpSpPr>
          <a:xfrm>
            <a:off x="1409700" y="3627437"/>
            <a:ext cx="5753100" cy="3154363"/>
            <a:chOff x="1409700" y="3657600"/>
            <a:chExt cx="5753100" cy="3154363"/>
          </a:xfrm>
        </p:grpSpPr>
        <p:sp>
          <p:nvSpPr>
            <p:cNvPr id="129" name="AutoShape 50"/>
            <p:cNvSpPr>
              <a:spLocks/>
            </p:cNvSpPr>
            <p:nvPr/>
          </p:nvSpPr>
          <p:spPr bwMode="auto">
            <a:xfrm rot="-5400000">
              <a:off x="2800350" y="3486150"/>
              <a:ext cx="228600" cy="3009900"/>
            </a:xfrm>
            <a:prstGeom prst="leftBrace">
              <a:avLst>
                <a:gd name="adj1" fmla="val 109722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130" name="AutoShape 51"/>
            <p:cNvSpPr>
              <a:spLocks/>
            </p:cNvSpPr>
            <p:nvPr/>
          </p:nvSpPr>
          <p:spPr bwMode="auto">
            <a:xfrm rot="-5400000">
              <a:off x="5734050" y="3676650"/>
              <a:ext cx="228600" cy="2628900"/>
            </a:xfrm>
            <a:prstGeom prst="leftBrace">
              <a:avLst>
                <a:gd name="adj1" fmla="val 95833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131" name="Freeform 52"/>
            <p:cNvSpPr>
              <a:spLocks/>
            </p:cNvSpPr>
            <p:nvPr/>
          </p:nvSpPr>
          <p:spPr bwMode="auto">
            <a:xfrm>
              <a:off x="2133600" y="3657600"/>
              <a:ext cx="2133600" cy="762000"/>
            </a:xfrm>
            <a:custGeom>
              <a:avLst/>
              <a:gdLst>
                <a:gd name="T0" fmla="*/ 0 w 1344"/>
                <a:gd name="T1" fmla="*/ 2147483647 h 480"/>
                <a:gd name="T2" fmla="*/ 2147483647 w 1344"/>
                <a:gd name="T3" fmla="*/ 2147483647 h 480"/>
                <a:gd name="T4" fmla="*/ 2147483647 w 1344"/>
                <a:gd name="T5" fmla="*/ 2147483647 h 480"/>
                <a:gd name="T6" fmla="*/ 0 60000 65536"/>
                <a:gd name="T7" fmla="*/ 0 60000 65536"/>
                <a:gd name="T8" fmla="*/ 0 60000 65536"/>
                <a:gd name="T9" fmla="*/ 0 w 1344"/>
                <a:gd name="T10" fmla="*/ 0 h 480"/>
                <a:gd name="T11" fmla="*/ 1344 w 1344"/>
                <a:gd name="T12" fmla="*/ 480 h 4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44" h="480">
                  <a:moveTo>
                    <a:pt x="0" y="192"/>
                  </a:moveTo>
                  <a:cubicBezTo>
                    <a:pt x="320" y="96"/>
                    <a:pt x="640" y="0"/>
                    <a:pt x="864" y="48"/>
                  </a:cubicBezTo>
                  <a:cubicBezTo>
                    <a:pt x="1088" y="96"/>
                    <a:pt x="1216" y="288"/>
                    <a:pt x="1344" y="48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Text Box 53"/>
            <p:cNvSpPr txBox="1">
              <a:spLocks noChangeArrowheads="1"/>
            </p:cNvSpPr>
            <p:nvPr/>
          </p:nvSpPr>
          <p:spPr bwMode="auto">
            <a:xfrm>
              <a:off x="1447800" y="5257800"/>
              <a:ext cx="2363788" cy="155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If key </a:t>
              </a:r>
              <a:r>
                <a:rPr lang="en-CA" altLang="en-US" i="0" dirty="0">
                  <a:cs typeface="Times New Roman" pitchFamily="18" charset="0"/>
                </a:rPr>
                <a:t>≤</a:t>
              </a:r>
              <a:r>
                <a:rPr lang="en-US" altLang="en-US" i="0" dirty="0">
                  <a:cs typeface="Times New Roman" pitchFamily="18" charset="0"/>
                </a:rPr>
                <a:t> mid,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then key is in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left half.</a:t>
              </a:r>
              <a:endParaRPr lang="en-CA" altLang="en-US" i="0" dirty="0">
                <a:cs typeface="Times New Roman" pitchFamily="18" charset="0"/>
              </a:endParaRPr>
            </a:p>
          </p:txBody>
        </p:sp>
        <p:sp>
          <p:nvSpPr>
            <p:cNvPr id="133" name="Text Box 54"/>
            <p:cNvSpPr txBox="1">
              <a:spLocks noChangeArrowheads="1"/>
            </p:cNvSpPr>
            <p:nvPr/>
          </p:nvSpPr>
          <p:spPr bwMode="auto">
            <a:xfrm>
              <a:off x="4648200" y="5257800"/>
              <a:ext cx="2363788" cy="155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If key &gt; mid,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then key is in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right half.</a:t>
              </a:r>
              <a:endParaRPr lang="en-CA" altLang="en-US" i="0">
                <a:cs typeface="Times New Roman" pitchFamily="18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304800" y="828179"/>
            <a:ext cx="3855066" cy="1305421"/>
            <a:chOff x="304800" y="828179"/>
            <a:chExt cx="3855066" cy="1305421"/>
          </a:xfrm>
        </p:grpSpPr>
        <p:sp>
          <p:nvSpPr>
            <p:cNvPr id="50" name="Rectangle 2"/>
            <p:cNvSpPr txBox="1">
              <a:spLocks noChangeArrowheads="1"/>
            </p:cNvSpPr>
            <p:nvPr/>
          </p:nvSpPr>
          <p:spPr>
            <a:xfrm>
              <a:off x="304800" y="990600"/>
              <a:ext cx="31242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3200" i="0" kern="0" dirty="0"/>
                <a:t>Running Time </a:t>
              </a:r>
              <a:endParaRPr lang="en-CA" altLang="en-US" sz="3200" i="0" kern="0" dirty="0"/>
            </a:p>
          </p:txBody>
        </p:sp>
        <p:pic>
          <p:nvPicPr>
            <p:cNvPr id="51" name="Picture 9" descr="j007870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310220" y="828179"/>
              <a:ext cx="849646" cy="1040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" name="Rectangle 3"/>
          <p:cNvSpPr txBox="1">
            <a:spLocks noChangeArrowheads="1"/>
          </p:cNvSpPr>
          <p:nvPr/>
        </p:nvSpPr>
        <p:spPr>
          <a:xfrm>
            <a:off x="762000" y="2057400"/>
            <a:ext cx="7772400" cy="1219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 i="0" kern="0"/>
              <a:t>The sub-list is of size </a:t>
            </a:r>
            <a:r>
              <a:rPr lang="en-US" altLang="en-US" sz="2800" i="1" kern="0"/>
              <a:t>n</a:t>
            </a:r>
            <a:r>
              <a:rPr lang="en-US" altLang="en-US" sz="2800" i="0" kern="0"/>
              <a:t>, </a:t>
            </a:r>
            <a:r>
              <a:rPr lang="en-US" altLang="en-US" sz="2800" i="1" kern="0" baseline="30000"/>
              <a:t>n</a:t>
            </a:r>
            <a:r>
              <a:rPr lang="en-US" altLang="en-US" sz="2800" i="0" kern="0"/>
              <a:t>/</a:t>
            </a:r>
            <a:r>
              <a:rPr lang="en-US" altLang="en-US" sz="2800" i="0" kern="0" baseline="-25000"/>
              <a:t>2</a:t>
            </a:r>
            <a:r>
              <a:rPr lang="en-US" altLang="en-US" sz="2800" i="0" kern="0"/>
              <a:t>, </a:t>
            </a:r>
            <a:r>
              <a:rPr lang="en-US" altLang="en-US" sz="2800" i="1" kern="0" baseline="30000"/>
              <a:t>n</a:t>
            </a:r>
            <a:r>
              <a:rPr lang="en-US" altLang="en-US" sz="2800" i="0" kern="0"/>
              <a:t>/</a:t>
            </a:r>
            <a:r>
              <a:rPr lang="en-US" altLang="en-US" sz="2800" i="0" kern="0" baseline="-25000"/>
              <a:t>4</a:t>
            </a:r>
            <a:r>
              <a:rPr lang="en-US" altLang="en-US" sz="2800" i="0" kern="0"/>
              <a:t>, </a:t>
            </a:r>
            <a:r>
              <a:rPr lang="en-US" altLang="en-US" sz="2800" i="1" kern="0" baseline="30000"/>
              <a:t>n</a:t>
            </a:r>
            <a:r>
              <a:rPr lang="en-US" altLang="en-US" sz="2800" i="0" kern="0"/>
              <a:t>/</a:t>
            </a:r>
            <a:r>
              <a:rPr lang="en-US" altLang="en-US" sz="2800" i="0" kern="0" baseline="-25000"/>
              <a:t>8</a:t>
            </a:r>
            <a:r>
              <a:rPr lang="en-US" altLang="en-US" sz="2800" i="0" kern="0"/>
              <a:t>,…,1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 i="0" kern="0"/>
              <a:t>Each step </a:t>
            </a:r>
            <a:r>
              <a:rPr lang="en-CA" altLang="en-US" sz="2400" i="0" kern="0">
                <a:sym typeface="Symbol" pitchFamily="18" charset="2"/>
              </a:rPr>
              <a:t></a:t>
            </a:r>
            <a:r>
              <a:rPr lang="en-US" altLang="en-US" sz="2800" i="0" kern="0"/>
              <a:t>(1) time.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 i="0" kern="0"/>
              <a:t>Total =</a:t>
            </a:r>
            <a:r>
              <a:rPr lang="en-US" altLang="en-US" i="0" kern="0">
                <a:cs typeface="Times New Roman" pitchFamily="18" charset="0"/>
              </a:rPr>
              <a:t> </a:t>
            </a:r>
            <a:r>
              <a:rPr lang="en-CA" altLang="en-US" sz="2400" i="0" kern="0">
                <a:sym typeface="Symbol" pitchFamily="18" charset="2"/>
              </a:rPr>
              <a:t></a:t>
            </a:r>
            <a:r>
              <a:rPr lang="en-US" altLang="en-US" sz="2800" i="0" kern="0"/>
              <a:t>(log </a:t>
            </a:r>
            <a:r>
              <a:rPr lang="en-US" altLang="en-US" sz="2800" i="1" kern="0"/>
              <a:t>n</a:t>
            </a:r>
            <a:r>
              <a:rPr lang="en-US" altLang="en-US" sz="2800" i="0" kern="0"/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155417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uiExpand="1" build="p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Rectangle 21" descr="Green marble"/>
          <p:cNvSpPr>
            <a:spLocks noChangeArrowheads="1"/>
          </p:cNvSpPr>
          <p:nvPr/>
        </p:nvSpPr>
        <p:spPr bwMode="auto">
          <a:xfrm>
            <a:off x="3276600" y="4360068"/>
            <a:ext cx="381000" cy="347663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251" name="Rectangle 25" descr="Green marble"/>
          <p:cNvSpPr>
            <a:spLocks noChangeArrowheads="1"/>
          </p:cNvSpPr>
          <p:nvPr/>
        </p:nvSpPr>
        <p:spPr bwMode="auto">
          <a:xfrm>
            <a:off x="139700" y="4343400"/>
            <a:ext cx="88392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52400" y="685800"/>
            <a:ext cx="8991600" cy="1371600"/>
            <a:chOff x="152400" y="685800"/>
            <a:chExt cx="8991600" cy="1371600"/>
          </a:xfrm>
        </p:grpSpPr>
        <p:sp>
          <p:nvSpPr>
            <p:cNvPr id="202" name="Rectangle 108"/>
            <p:cNvSpPr>
              <a:spLocks noChangeArrowheads="1"/>
            </p:cNvSpPr>
            <p:nvPr/>
          </p:nvSpPr>
          <p:spPr bwMode="auto">
            <a:xfrm>
              <a:off x="152400" y="685800"/>
              <a:ext cx="7772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sz="2800" i="0" dirty="0">
                  <a:solidFill>
                    <a:schemeClr val="tx2"/>
                  </a:solidFill>
                </a:rPr>
                <a:t>Beginning &amp; Ending</a:t>
              </a:r>
              <a:endParaRPr lang="en-CA" altLang="en-US" sz="2800" i="0" dirty="0">
                <a:solidFill>
                  <a:schemeClr val="tx2"/>
                </a:solidFill>
              </a:endParaRPr>
            </a:p>
          </p:txBody>
        </p:sp>
        <p:grpSp>
          <p:nvGrpSpPr>
            <p:cNvPr id="203" name="Group 109"/>
            <p:cNvGrpSpPr>
              <a:grpSpLocks noChangeAspect="1"/>
            </p:cNvGrpSpPr>
            <p:nvPr/>
          </p:nvGrpSpPr>
          <p:grpSpPr bwMode="auto">
            <a:xfrm>
              <a:off x="5310188" y="862012"/>
              <a:ext cx="1166812" cy="1168400"/>
              <a:chOff x="3408" y="1200"/>
              <a:chExt cx="907" cy="907"/>
            </a:xfrm>
          </p:grpSpPr>
          <p:grpSp>
            <p:nvGrpSpPr>
              <p:cNvPr id="204" name="Group 110"/>
              <p:cNvGrpSpPr>
                <a:grpSpLocks noChangeAspect="1"/>
              </p:cNvGrpSpPr>
              <p:nvPr/>
            </p:nvGrpSpPr>
            <p:grpSpPr bwMode="auto">
              <a:xfrm>
                <a:off x="3533" y="1582"/>
                <a:ext cx="256" cy="210"/>
                <a:chOff x="1728" y="2064"/>
                <a:chExt cx="768" cy="672"/>
              </a:xfrm>
            </p:grpSpPr>
            <p:sp>
              <p:nvSpPr>
                <p:cNvPr id="210" name="AutoShape 11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11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205" name="Picture 1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88" y="1488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06" name="Object 114"/>
              <p:cNvGraphicFramePr>
                <a:graphicFrameLocks noChangeAspect="1"/>
              </p:cNvGraphicFramePr>
              <p:nvPr/>
            </p:nvGraphicFramePr>
            <p:xfrm>
              <a:off x="3504" y="1584"/>
              <a:ext cx="336" cy="17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5" imgW="342603" imgH="177646" progId="Equation.3">
                      <p:embed/>
                    </p:oleObj>
                  </mc:Choice>
                  <mc:Fallback>
                    <p:oleObj name="Equation" r:id="rId5" imgW="342603" imgH="177646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504" y="1584"/>
                            <a:ext cx="336" cy="17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07" name="Group 115"/>
              <p:cNvGrpSpPr>
                <a:grpSpLocks noChangeAspect="1"/>
              </p:cNvGrpSpPr>
              <p:nvPr/>
            </p:nvGrpSpPr>
            <p:grpSpPr bwMode="auto">
              <a:xfrm>
                <a:off x="3408" y="1200"/>
                <a:ext cx="907" cy="907"/>
                <a:chOff x="4704" y="3120"/>
                <a:chExt cx="907" cy="907"/>
              </a:xfrm>
            </p:grpSpPr>
            <p:sp>
              <p:nvSpPr>
                <p:cNvPr id="208" name="Oval 116"/>
                <p:cNvSpPr>
                  <a:spLocks noChangeAspect="1" noChangeArrowheads="1"/>
                </p:cNvSpPr>
                <p:nvPr/>
              </p:nvSpPr>
              <p:spPr bwMode="auto">
                <a:xfrm>
                  <a:off x="4704" y="3120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09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896" y="3216"/>
                  <a:ext cx="528" cy="720"/>
                </a:xfrm>
                <a:prstGeom prst="lin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" name="Group 118"/>
            <p:cNvGrpSpPr>
              <a:grpSpLocks noChangeAspect="1"/>
            </p:cNvGrpSpPr>
            <p:nvPr/>
          </p:nvGrpSpPr>
          <p:grpSpPr bwMode="auto">
            <a:xfrm>
              <a:off x="3938588" y="887412"/>
              <a:ext cx="1169987" cy="1169988"/>
              <a:chOff x="3077" y="2352"/>
              <a:chExt cx="907" cy="907"/>
            </a:xfrm>
          </p:grpSpPr>
          <p:grpSp>
            <p:nvGrpSpPr>
              <p:cNvPr id="213" name="Group 119"/>
              <p:cNvGrpSpPr>
                <a:grpSpLocks noChangeAspect="1"/>
              </p:cNvGrpSpPr>
              <p:nvPr/>
            </p:nvGrpSpPr>
            <p:grpSpPr bwMode="auto">
              <a:xfrm>
                <a:off x="3077" y="2352"/>
                <a:ext cx="907" cy="907"/>
                <a:chOff x="2976" y="2352"/>
                <a:chExt cx="907" cy="907"/>
              </a:xfrm>
            </p:grpSpPr>
            <p:sp>
              <p:nvSpPr>
                <p:cNvPr id="221" name="Freeform 120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3" name="Picture 12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14" name="Group 123"/>
              <p:cNvGrpSpPr>
                <a:grpSpLocks noChangeAspect="1"/>
              </p:cNvGrpSpPr>
              <p:nvPr/>
            </p:nvGrpSpPr>
            <p:grpSpPr bwMode="auto">
              <a:xfrm rot="2360341">
                <a:off x="3360" y="2401"/>
                <a:ext cx="421" cy="527"/>
                <a:chOff x="2227" y="1194"/>
                <a:chExt cx="1944" cy="2413"/>
              </a:xfrm>
            </p:grpSpPr>
            <p:sp>
              <p:nvSpPr>
                <p:cNvPr id="215" name="Freeform 12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2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2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2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2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2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24" name="Group 130"/>
            <p:cNvGrpSpPr>
              <a:grpSpLocks noChangeAspect="1"/>
            </p:cNvGrpSpPr>
            <p:nvPr/>
          </p:nvGrpSpPr>
          <p:grpSpPr bwMode="auto">
            <a:xfrm>
              <a:off x="8024813" y="811212"/>
              <a:ext cx="1119187" cy="1169988"/>
              <a:chOff x="4641" y="2352"/>
              <a:chExt cx="735" cy="768"/>
            </a:xfrm>
          </p:grpSpPr>
          <p:sp>
            <p:nvSpPr>
              <p:cNvPr id="225" name="Freeform 131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6" name="Group 132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236" name="AutoShape 13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37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27" name="Oval 135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28" name="Picture 13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29" name="Group 137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230" name="Freeform 138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139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140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141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142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143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38" name="Group 144"/>
            <p:cNvGrpSpPr>
              <a:grpSpLocks/>
            </p:cNvGrpSpPr>
            <p:nvPr/>
          </p:nvGrpSpPr>
          <p:grpSpPr bwMode="auto">
            <a:xfrm>
              <a:off x="6629400" y="862012"/>
              <a:ext cx="1166813" cy="1168400"/>
              <a:chOff x="1824" y="2928"/>
              <a:chExt cx="735" cy="736"/>
            </a:xfrm>
          </p:grpSpPr>
          <p:grpSp>
            <p:nvGrpSpPr>
              <p:cNvPr id="239" name="Group 145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245" name="AutoShape 146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46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0" name="Oval 148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241" name="Group 149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243" name="AutoShape 15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44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2" name="AutoShape 152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sp>
        <p:nvSpPr>
          <p:cNvPr id="24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graphicFrame>
        <p:nvGraphicFramePr>
          <p:cNvPr id="250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6028733"/>
              </p:ext>
            </p:extLst>
          </p:nvPr>
        </p:nvGraphicFramePr>
        <p:xfrm>
          <a:off x="76200" y="4327525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53" name="Freeform 52"/>
          <p:cNvSpPr>
            <a:spLocks/>
          </p:cNvSpPr>
          <p:nvPr/>
        </p:nvSpPr>
        <p:spPr bwMode="auto">
          <a:xfrm>
            <a:off x="2133600" y="3657600"/>
            <a:ext cx="1371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01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" grpId="0" animBg="1"/>
      <p:bldP spid="251" grpId="0" animBg="1"/>
      <p:bldP spid="251" grpId="1" animBg="1"/>
      <p:bldP spid="253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738770" y="609600"/>
            <a:ext cx="7649249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Loop Invariant: </a:t>
            </a:r>
            <a:r>
              <a:rPr lang="en-US" sz="2800" dirty="0"/>
              <a:t>Prefix has been read.</a:t>
            </a:r>
          </a:p>
          <a:p>
            <a:r>
              <a:rPr lang="en-US" sz="2800" dirty="0"/>
              <a:t>Matched brackets are matched and removed.</a:t>
            </a:r>
          </a:p>
          <a:p>
            <a:r>
              <a:rPr lang="en-US" sz="2800" dirty="0"/>
              <a:t>Unmatched brackets are on the stack.</a:t>
            </a:r>
          </a:p>
          <a:p>
            <a:pPr marL="0" indent="0">
              <a:buNone/>
            </a:pPr>
            <a:endParaRPr lang="en-US" sz="2800" dirty="0"/>
          </a:p>
        </p:txBody>
      </p:sp>
      <p:grpSp>
        <p:nvGrpSpPr>
          <p:cNvPr id="49" name="Group 786"/>
          <p:cNvGrpSpPr>
            <a:grpSpLocks/>
          </p:cNvGrpSpPr>
          <p:nvPr/>
        </p:nvGrpSpPr>
        <p:grpSpPr bwMode="auto">
          <a:xfrm>
            <a:off x="381000" y="3733800"/>
            <a:ext cx="1181100" cy="1066800"/>
            <a:chOff x="1224" y="2539"/>
            <a:chExt cx="2280" cy="1785"/>
          </a:xfrm>
        </p:grpSpPr>
        <p:sp>
          <p:nvSpPr>
            <p:cNvPr id="52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9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5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6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5" name="Group 802"/>
          <p:cNvGrpSpPr>
            <a:grpSpLocks noChangeAspect="1"/>
          </p:cNvGrpSpPr>
          <p:nvPr/>
        </p:nvGrpSpPr>
        <p:grpSpPr bwMode="auto">
          <a:xfrm rot="2360341">
            <a:off x="7683500" y="4034650"/>
            <a:ext cx="1079500" cy="1079500"/>
            <a:chOff x="1224" y="1212"/>
            <a:chExt cx="3144" cy="3112"/>
          </a:xfrm>
        </p:grpSpPr>
        <p:sp>
          <p:nvSpPr>
            <p:cNvPr id="66" name="Freeform 80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80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" name="Group 80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9" name="Freeform 8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8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8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8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8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228600" y="4901750"/>
            <a:ext cx="1917618" cy="965650"/>
            <a:chOff x="3932179" y="4565247"/>
            <a:chExt cx="1917618" cy="965650"/>
          </a:xfrm>
        </p:grpSpPr>
        <p:grpSp>
          <p:nvGrpSpPr>
            <p:cNvPr id="46" name="Group 45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6" name="Straight Connector 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" name="Straight Connector 41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" name="Straight Connector 74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76" name="Rectangle 75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sp>
        <p:nvSpPr>
          <p:cNvPr id="167" name="Rectangle 166"/>
          <p:cNvSpPr/>
          <p:nvPr/>
        </p:nvSpPr>
        <p:spPr>
          <a:xfrm>
            <a:off x="304800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[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4918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(</a:t>
            </a:r>
          </a:p>
        </p:txBody>
      </p:sp>
      <p:sp>
        <p:nvSpPr>
          <p:cNvPr id="172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4720654" y="3886200"/>
            <a:ext cx="7805396" cy="35814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Opening Bracket: </a:t>
            </a:r>
          </a:p>
          <a:p>
            <a:r>
              <a:rPr lang="en-US" sz="2800" i="0" kern="0" dirty="0"/>
              <a:t>Push on stack.</a:t>
            </a:r>
          </a:p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Closing Bracket: </a:t>
            </a:r>
          </a:p>
          <a:p>
            <a:r>
              <a:rPr lang="en-US" sz="2800" i="0" kern="0" dirty="0"/>
              <a:t>If matches that on stack</a:t>
            </a:r>
            <a:br>
              <a:rPr lang="en-US" sz="2800" i="0" kern="0" dirty="0"/>
            </a:br>
            <a:r>
              <a:rPr lang="en-US" sz="2800" i="0" kern="0" dirty="0"/>
              <a:t>   pop and match.</a:t>
            </a:r>
          </a:p>
          <a:p>
            <a:r>
              <a:rPr lang="en-US" sz="2800" i="0" kern="0" dirty="0"/>
              <a:t>else return(unmatched)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20574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[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22098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2374557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2539314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2704071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2868828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3033585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3198342" y="3737916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{</a:t>
            </a:r>
          </a:p>
        </p:txBody>
      </p:sp>
      <p:grpSp>
        <p:nvGrpSpPr>
          <p:cNvPr id="145" name="Group 79"/>
          <p:cNvGrpSpPr>
            <a:grpSpLocks/>
          </p:cNvGrpSpPr>
          <p:nvPr/>
        </p:nvGrpSpPr>
        <p:grpSpPr bwMode="auto">
          <a:xfrm>
            <a:off x="2391654" y="4279557"/>
            <a:ext cx="139356" cy="292443"/>
            <a:chOff x="3130897" y="889000"/>
            <a:chExt cx="1566874" cy="787401"/>
          </a:xfrm>
        </p:grpSpPr>
        <p:cxnSp>
          <p:nvCxnSpPr>
            <p:cNvPr id="171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6" name="Group 79"/>
          <p:cNvGrpSpPr>
            <a:grpSpLocks/>
          </p:cNvGrpSpPr>
          <p:nvPr/>
        </p:nvGrpSpPr>
        <p:grpSpPr bwMode="auto">
          <a:xfrm>
            <a:off x="2750928" y="4267199"/>
            <a:ext cx="378142" cy="597243"/>
            <a:chOff x="3200400" y="889000"/>
            <a:chExt cx="1566863" cy="787401"/>
          </a:xfrm>
        </p:grpSpPr>
        <p:cxnSp>
          <p:nvCxnSpPr>
            <p:cNvPr id="16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0" name="Group 79"/>
          <p:cNvGrpSpPr>
            <a:grpSpLocks/>
          </p:cNvGrpSpPr>
          <p:nvPr/>
        </p:nvGrpSpPr>
        <p:grpSpPr bwMode="auto">
          <a:xfrm>
            <a:off x="2869987" y="4265268"/>
            <a:ext cx="139356" cy="292443"/>
            <a:chOff x="3130897" y="889000"/>
            <a:chExt cx="1566874" cy="787401"/>
          </a:xfrm>
        </p:grpSpPr>
        <p:cxnSp>
          <p:nvCxnSpPr>
            <p:cNvPr id="15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6" name="Rectangle 175"/>
          <p:cNvSpPr/>
          <p:nvPr/>
        </p:nvSpPr>
        <p:spPr>
          <a:xfrm>
            <a:off x="493648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(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6696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(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429000" y="3740150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}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603282" y="3740150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]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3600450" y="3725902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grpSp>
        <p:nvGrpSpPr>
          <p:cNvPr id="182" name="Group 79"/>
          <p:cNvGrpSpPr>
            <a:grpSpLocks/>
          </p:cNvGrpSpPr>
          <p:nvPr/>
        </p:nvGrpSpPr>
        <p:grpSpPr bwMode="auto">
          <a:xfrm>
            <a:off x="3422650" y="4267200"/>
            <a:ext cx="139356" cy="292443"/>
            <a:chOff x="3130897" y="889000"/>
            <a:chExt cx="1566874" cy="787401"/>
          </a:xfrm>
        </p:grpSpPr>
        <p:cxnSp>
          <p:nvCxnSpPr>
            <p:cNvPr id="183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6" name="Group 79"/>
          <p:cNvGrpSpPr>
            <a:grpSpLocks/>
          </p:cNvGrpSpPr>
          <p:nvPr/>
        </p:nvGrpSpPr>
        <p:grpSpPr bwMode="auto">
          <a:xfrm>
            <a:off x="2211732" y="4267200"/>
            <a:ext cx="1548003" cy="1409700"/>
            <a:chOff x="3200400" y="889000"/>
            <a:chExt cx="1566863" cy="787401"/>
          </a:xfrm>
        </p:grpSpPr>
        <p:cxnSp>
          <p:nvCxnSpPr>
            <p:cNvPr id="187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8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23509287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082" name="Group 2"/>
          <p:cNvGrpSpPr>
            <a:grpSpLocks/>
          </p:cNvGrpSpPr>
          <p:nvPr/>
        </p:nvGrpSpPr>
        <p:grpSpPr bwMode="auto">
          <a:xfrm flipH="1">
            <a:off x="8075613" y="517525"/>
            <a:ext cx="898525" cy="1920875"/>
            <a:chOff x="864" y="465"/>
            <a:chExt cx="1046" cy="2358"/>
          </a:xfrm>
        </p:grpSpPr>
        <p:grpSp>
          <p:nvGrpSpPr>
            <p:cNvPr id="205841" name="Group 3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205844" name="Group 4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205846" name="Group 5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205853" name="Freeform 6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4" name="Freeform 7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5" name="Freeform 8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6" name="Freeform 9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7" name="Freeform 10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8" name="Freeform 11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05859" name="Group 12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05860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1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2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3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05847" name="Group 17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851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  <p:sp>
                <p:nvSpPr>
                  <p:cNvPr id="205852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</p:grpSp>
            <p:grpSp>
              <p:nvGrpSpPr>
                <p:cNvPr id="205848" name="Group 20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849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  <p:sp>
                <p:nvSpPr>
                  <p:cNvPr id="205850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</p:grpSp>
          </p:grpSp>
          <p:sp>
            <p:nvSpPr>
              <p:cNvPr id="205845" name="Oval 23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/>
              </a:p>
            </p:txBody>
          </p:sp>
        </p:grpSp>
        <p:sp>
          <p:nvSpPr>
            <p:cNvPr id="205842" name="Freeform 24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3" name="Freeform 25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2083" name="AutoShape 26"/>
          <p:cNvSpPr>
            <a:spLocks noChangeArrowheads="1"/>
          </p:cNvSpPr>
          <p:nvPr/>
        </p:nvSpPr>
        <p:spPr bwMode="auto">
          <a:xfrm>
            <a:off x="269875" y="808038"/>
            <a:ext cx="7213600" cy="1654175"/>
          </a:xfrm>
          <a:prstGeom prst="wedgeRoundRectCallout">
            <a:avLst>
              <a:gd name="adj1" fmla="val 61713"/>
              <a:gd name="adj2" fmla="val -16329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i="0"/>
              <a:t>Dude! You have been teaching 3101 too long.</a:t>
            </a:r>
            <a:br>
              <a:rPr lang="en-US" altLang="en-US" sz="2800" i="0"/>
            </a:br>
            <a:r>
              <a:rPr lang="en-US" altLang="en-US" sz="2800" i="0"/>
              <a:t>This is not an course on Algorithms,</a:t>
            </a:r>
            <a:br>
              <a:rPr lang="en-US" altLang="en-US" sz="2800" i="0"/>
            </a:br>
            <a:r>
              <a:rPr lang="en-US" altLang="en-US" sz="2800" i="0"/>
              <a:t>but on Data Structures!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2800" i="0"/>
          </a:p>
        </p:txBody>
      </p:sp>
      <p:sp>
        <p:nvSpPr>
          <p:cNvPr id="20582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65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275" y="4602163"/>
            <a:ext cx="1392238" cy="189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AutoShape 10"/>
          <p:cNvSpPr>
            <a:spLocks noChangeArrowheads="1"/>
          </p:cNvSpPr>
          <p:nvPr/>
        </p:nvSpPr>
        <p:spPr bwMode="auto">
          <a:xfrm>
            <a:off x="1489075" y="2514600"/>
            <a:ext cx="7578725" cy="4343400"/>
          </a:xfrm>
          <a:prstGeom prst="wedgeRectCallout">
            <a:avLst>
              <a:gd name="adj1" fmla="val -54939"/>
              <a:gd name="adj2" fmla="val 822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/>
              <a:t>The importance of </a:t>
            </a:r>
            <a:r>
              <a:rPr lang="en-CA" altLang="en-US" sz="2800" i="0" dirty="0">
                <a:solidFill>
                  <a:schemeClr val="tx2"/>
                </a:solidFill>
              </a:rPr>
              <a:t>invariants </a:t>
            </a:r>
            <a:r>
              <a:rPr lang="en-CA" altLang="en-US" sz="2800" i="0" dirty="0"/>
              <a:t>is the same.</a:t>
            </a:r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endParaRPr lang="en-CA" altLang="en-US" sz="1200" i="0" dirty="0"/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/>
              <a:t>Differences: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CA" altLang="en-US" sz="2800" i="0" dirty="0"/>
              <a:t>An algorithm must terminate with an answer,</a:t>
            </a:r>
            <a:br>
              <a:rPr lang="en-CA" altLang="en-US" sz="2800" i="0" dirty="0"/>
            </a:br>
            <a:r>
              <a:rPr lang="en-CA" altLang="en-US" sz="2800" i="0" dirty="0"/>
              <a:t>while systems and data structures may run forever.  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CA" altLang="en-US" sz="2800" i="0" dirty="0"/>
              <a:t>An algorithm gets its full input at the beginning, while data structures gets a continuous stream of instructions from the user.</a:t>
            </a:r>
          </a:p>
          <a:p>
            <a:pPr eaLnBrk="1" hangingPunct="1">
              <a:spcBef>
                <a:spcPct val="0"/>
              </a:spcBef>
              <a:defRPr/>
            </a:pPr>
            <a:r>
              <a:rPr lang="en-CA" altLang="en-US" sz="2800" i="0" dirty="0"/>
              <a:t>Both have invariants that must be maintained.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CA" altLang="en-US" sz="2800" i="0" dirty="0"/>
          </a:p>
        </p:txBody>
      </p:sp>
      <p:grpSp>
        <p:nvGrpSpPr>
          <p:cNvPr id="105" name="Group 817"/>
          <p:cNvGrpSpPr>
            <a:grpSpLocks noChangeAspect="1"/>
          </p:cNvGrpSpPr>
          <p:nvPr/>
        </p:nvGrpSpPr>
        <p:grpSpPr bwMode="auto">
          <a:xfrm rot="2360341">
            <a:off x="7569200" y="2733675"/>
            <a:ext cx="1079500" cy="1079500"/>
            <a:chOff x="1224" y="1212"/>
            <a:chExt cx="3144" cy="3112"/>
          </a:xfrm>
        </p:grpSpPr>
        <p:sp>
          <p:nvSpPr>
            <p:cNvPr id="205832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33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834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05835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6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7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8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9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0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2465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083" grpId="0" animBg="1"/>
      <p:bldP spid="66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0" name="Text Box 42"/>
          <p:cNvSpPr txBox="1">
            <a:spLocks noChangeArrowheads="1"/>
          </p:cNvSpPr>
          <p:nvPr/>
        </p:nvSpPr>
        <p:spPr bwMode="auto">
          <a:xfrm>
            <a:off x="228600" y="2438400"/>
            <a:ext cx="8986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we fly in from Mars and 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r>
              <a:rPr lang="en-CA" altLang="en-US" sz="2800" i="0">
                <a:sym typeface="Symbol" pitchFamily="18" charset="2"/>
              </a:rPr>
              <a:t>is true:</a:t>
            </a:r>
            <a:r>
              <a:rPr lang="en-CA" altLang="en-US" sz="2800" i="0"/>
              <a:t>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12008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12009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12010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12011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12013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12020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12022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023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2024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12025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6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7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8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9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30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12021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12014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12015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12018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12019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016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17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012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Push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304800" y="3786188"/>
            <a:ext cx="77073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the user correctly calls the Push Operation: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input is info for a new element.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304800" y="4691063"/>
            <a:ext cx="8840788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Implementer must ensure: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element is pushed on top of the stack.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9390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2113" y="4316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75" y="3016250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737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910263"/>
            <a:ext cx="322580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199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199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199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200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199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199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3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198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198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198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198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198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198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63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9888" y="17445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5805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8" grpId="0"/>
      <p:bldP spid="6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12008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12009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12010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12011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12013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12020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12022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023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2024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12025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6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7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8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9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30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12021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12014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12015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12018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12019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016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17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012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Push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75" y="3016250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7378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910263"/>
            <a:ext cx="322580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3" name="Group 62"/>
          <p:cNvGrpSpPr/>
          <p:nvPr/>
        </p:nvGrpSpPr>
        <p:grpSpPr>
          <a:xfrm>
            <a:off x="4257675" y="4257675"/>
            <a:ext cx="4354513" cy="1079500"/>
            <a:chOff x="4257675" y="4257675"/>
            <a:chExt cx="4354513" cy="1079500"/>
          </a:xfrm>
        </p:grpSpPr>
        <p:sp>
          <p:nvSpPr>
            <p:cNvPr id="64" name="Rectangle 7"/>
            <p:cNvSpPr>
              <a:spLocks noChangeArrowheads="1"/>
            </p:cNvSpPr>
            <p:nvPr/>
          </p:nvSpPr>
          <p:spPr bwMode="auto">
            <a:xfrm>
              <a:off x="5868988" y="4300538"/>
              <a:ext cx="2743200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/>
                <a:t>top = top + 1;</a:t>
              </a:r>
              <a:br>
                <a:rPr lang="en-US" altLang="en-US" sz="2400" i="0"/>
              </a:br>
              <a:r>
                <a:rPr lang="en-US" altLang="en-US" sz="2400" i="0"/>
                <a:t>A[top] = info;</a:t>
              </a:r>
            </a:p>
          </p:txBody>
        </p:sp>
        <p:grpSp>
          <p:nvGrpSpPr>
            <p:cNvPr id="65" name="Group 817"/>
            <p:cNvGrpSpPr>
              <a:grpSpLocks noChangeAspect="1"/>
            </p:cNvGrpSpPr>
            <p:nvPr/>
          </p:nvGrpSpPr>
          <p:grpSpPr bwMode="auto">
            <a:xfrm rot="2360341">
              <a:off x="4257675" y="4257675"/>
              <a:ext cx="1079500" cy="1079500"/>
              <a:chOff x="1224" y="1212"/>
              <a:chExt cx="3144" cy="3112"/>
            </a:xfrm>
          </p:grpSpPr>
          <p:sp>
            <p:nvSpPr>
              <p:cNvPr id="66" name="Freeform 81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81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" name="Group 82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69" name="Freeform 82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82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82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82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Freeform 82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82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75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9888" y="17445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93846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19139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9174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175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grpSp>
        <p:nvGrpSpPr>
          <p:cNvPr id="219141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916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16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916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916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16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916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9142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914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14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914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915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14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915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76" name="Picture 2" descr="http://www.codeproject.com/KB/threads/LockFree/circular_queue___conceptual-view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938" y="3171825"/>
            <a:ext cx="3598862" cy="330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52400" y="3657600"/>
            <a:ext cx="4419600" cy="2862263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defTabSz="2286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0"/>
              <a:t>Algorithm</a:t>
            </a:r>
            <a:r>
              <a:rPr lang="en-US" altLang="en-US" sz="1800" i="0"/>
              <a:t> </a:t>
            </a:r>
            <a:r>
              <a:rPr lang="en-US" altLang="en-US" sz="1800" b="1" i="0"/>
              <a:t>dequeue</a:t>
            </a:r>
            <a:r>
              <a:rPr lang="en-US" altLang="en-US" sz="1800" i="0"/>
              <a:t>()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</a:t>
            </a:r>
            <a:r>
              <a:rPr lang="en-US" altLang="en-US" sz="1800" b="1" i="0">
                <a:sym typeface="Symbol" pitchFamily="18" charset="2"/>
              </a:rPr>
              <a:t>if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/>
              <a:t>isEmpty</a:t>
            </a:r>
            <a:r>
              <a:rPr lang="en-US" altLang="en-US" sz="1800" i="0"/>
              <a:t>() </a:t>
            </a:r>
            <a:r>
              <a:rPr lang="en-US" altLang="en-US" sz="1800" b="1" i="0">
                <a:sym typeface="Symbol" pitchFamily="18" charset="2"/>
              </a:rPr>
              <a:t>then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0">
                <a:sym typeface="Symbol" pitchFamily="18" charset="2"/>
              </a:rPr>
              <a:t>		throw EmptyQueueException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 </a:t>
            </a:r>
            <a:r>
              <a:rPr lang="en-US" altLang="en-US" sz="1800" b="1" i="0">
                <a:sym typeface="Symbol" pitchFamily="18" charset="2"/>
              </a:rPr>
              <a:t>else</a:t>
            </a:r>
            <a:endParaRPr lang="en-US" altLang="en-US" sz="1800" i="0">
              <a:sym typeface="Symbol" pitchFamily="18" charset="2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	</a:t>
            </a:r>
            <a:r>
              <a:rPr lang="en-US" altLang="en-US" sz="1800" b="1" i="0">
                <a:sym typeface="Symbol" pitchFamily="18" charset="2"/>
              </a:rPr>
              <a:t>info</a:t>
            </a:r>
            <a:r>
              <a:rPr lang="en-US" altLang="en-US" sz="1800" i="0"/>
              <a:t> </a:t>
            </a:r>
            <a:r>
              <a:rPr lang="en-US" altLang="en-US" sz="1800" i="0">
                <a:latin typeface="Wingdings" pitchFamily="2" charset="2"/>
                <a:ea typeface="Wingdings" pitchFamily="2" charset="2"/>
                <a:cs typeface="Wingdings" pitchFamily="2" charset="2"/>
              </a:rPr>
              <a:t>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>
                <a:sym typeface="Symbol" pitchFamily="18" charset="2"/>
              </a:rPr>
              <a:t>A</a:t>
            </a:r>
            <a:r>
              <a:rPr lang="en-US" altLang="en-US" sz="1800" i="0">
                <a:sym typeface="Symbol" pitchFamily="18" charset="2"/>
              </a:rPr>
              <a:t>[</a:t>
            </a:r>
            <a:r>
              <a:rPr lang="en-US" altLang="en-US" sz="1800" b="1" i="0">
                <a:sym typeface="Symbol" pitchFamily="18" charset="2"/>
              </a:rPr>
              <a:t>bottom</a:t>
            </a:r>
            <a:r>
              <a:rPr lang="en-US" altLang="en-US" sz="1800" i="0">
                <a:sym typeface="Symbol" pitchFamily="18" charset="2"/>
              </a:rPr>
              <a:t>]</a:t>
            </a:r>
            <a:endParaRPr lang="en-US" altLang="en-US" sz="1800" i="0"/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/>
              <a:t>		</a:t>
            </a:r>
            <a:r>
              <a:rPr lang="en-US" altLang="en-US" sz="1800" b="1" i="0"/>
              <a:t>bottom</a:t>
            </a:r>
            <a:r>
              <a:rPr lang="en-US" altLang="en-US" sz="1800" i="0"/>
              <a:t> </a:t>
            </a:r>
            <a:r>
              <a:rPr lang="en-US" altLang="en-US" sz="1800" i="0">
                <a:latin typeface="Wingdings" pitchFamily="2" charset="2"/>
                <a:ea typeface="Wingdings" pitchFamily="2" charset="2"/>
                <a:cs typeface="Wingdings" pitchFamily="2" charset="2"/>
              </a:rPr>
              <a:t>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i="0"/>
              <a:t>(</a:t>
            </a:r>
            <a:r>
              <a:rPr lang="en-US" altLang="en-US" sz="1800" b="1" i="0">
                <a:sym typeface="Symbol" pitchFamily="18" charset="2"/>
              </a:rPr>
              <a:t>bottom </a:t>
            </a:r>
            <a:r>
              <a:rPr lang="en-US" altLang="en-US" sz="1800" i="0">
                <a:sym typeface="Symbol" pitchFamily="18" charset="2"/>
              </a:rPr>
              <a:t>+ 1</a:t>
            </a:r>
            <a:r>
              <a:rPr lang="en-US" altLang="en-US" sz="1800" i="0"/>
              <a:t>)</a:t>
            </a:r>
            <a:r>
              <a:rPr lang="en-US" altLang="en-US" sz="1800" i="0">
                <a:sym typeface="Symbol" pitchFamily="18" charset="2"/>
              </a:rPr>
              <a:t> mod </a:t>
            </a:r>
            <a:r>
              <a:rPr lang="en-US" altLang="en-US" sz="1800" b="1" i="0">
                <a:sym typeface="Symbol" pitchFamily="18" charset="2"/>
              </a:rPr>
              <a:t>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	</a:t>
            </a:r>
            <a:r>
              <a:rPr lang="en-US" altLang="en-US" sz="1800" b="1" i="0">
                <a:sym typeface="Symbol" pitchFamily="18" charset="2"/>
              </a:rPr>
              <a:t>return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>
                <a:sym typeface="Symbol" pitchFamily="18" charset="2"/>
              </a:rPr>
              <a:t>e</a:t>
            </a:r>
          </a:p>
        </p:txBody>
      </p:sp>
    </p:spTree>
    <p:extLst>
      <p:ext uri="{BB962C8B-B14F-4D97-AF65-F5344CB8AC3E}">
        <p14:creationId xmlns:p14="http://schemas.microsoft.com/office/powerpoint/2010/main" val="3372422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9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9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3235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3236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pic>
        <p:nvPicPr>
          <p:cNvPr id="223237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685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8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1084263" y="3016250"/>
            <a:ext cx="3630612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Don’t panic.</a:t>
            </a:r>
            <a:br>
              <a:rPr lang="en-CA" altLang="en-US" sz="2800" i="0"/>
            </a:br>
            <a:r>
              <a:rPr lang="en-CA" altLang="en-US" sz="2800" i="0"/>
              <a:t>  Just draw the pictures</a:t>
            </a:r>
            <a:br>
              <a:rPr lang="en-CA" altLang="en-US" sz="2800" i="0"/>
            </a:br>
            <a:r>
              <a:rPr lang="en-CA" altLang="en-US" sz="2800" i="0"/>
              <a:t>  and move the pointers.</a:t>
            </a:r>
          </a:p>
        </p:txBody>
      </p:sp>
      <p:pic>
        <p:nvPicPr>
          <p:cNvPr id="22324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451475" y="2362200"/>
            <a:ext cx="3557588" cy="2690813"/>
            <a:chOff x="5451764" y="2362200"/>
            <a:chExt cx="3557587" cy="2691554"/>
          </a:xfrm>
        </p:grpSpPr>
        <p:pic>
          <p:nvPicPr>
            <p:cNvPr id="223287" name="Picture 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51764" y="2362200"/>
              <a:ext cx="3557587" cy="2691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8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251" y="2938149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9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6475" y="391090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9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0699" y="4824278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3242" name="Group 45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3285" name="Picture 7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3417888" y="1892300"/>
            <a:ext cx="1782762" cy="1079500"/>
            <a:chOff x="3417711" y="1889730"/>
            <a:chExt cx="1783681" cy="1079500"/>
          </a:xfrm>
        </p:grpSpPr>
        <p:sp>
          <p:nvSpPr>
            <p:cNvPr id="223274" name="AutoShape 44"/>
            <p:cNvSpPr>
              <a:spLocks noChangeArrowheads="1"/>
            </p:cNvSpPr>
            <p:nvPr/>
          </p:nvSpPr>
          <p:spPr bwMode="auto">
            <a:xfrm rot="5400000">
              <a:off x="4615605" y="210694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grpSp>
          <p:nvGrpSpPr>
            <p:cNvPr id="223275" name="Group 817"/>
            <p:cNvGrpSpPr>
              <a:grpSpLocks noChangeAspect="1"/>
            </p:cNvGrpSpPr>
            <p:nvPr/>
          </p:nvGrpSpPr>
          <p:grpSpPr bwMode="auto">
            <a:xfrm rot="2360341">
              <a:off x="3417711" y="1889730"/>
              <a:ext cx="1079500" cy="1079500"/>
              <a:chOff x="1224" y="1212"/>
              <a:chExt cx="3144" cy="3112"/>
            </a:xfrm>
          </p:grpSpPr>
          <p:sp>
            <p:nvSpPr>
              <p:cNvPr id="223276" name="Freeform 81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77" name="Freeform 81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3278" name="Group 82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223279" name="Freeform 82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0" name="Freeform 82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1" name="Freeform 82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2" name="Freeform 82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3" name="Freeform 82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4" name="Freeform 82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3244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326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326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326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326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26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326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3245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324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324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324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325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24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325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83703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4259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4260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pic>
        <p:nvPicPr>
          <p:cNvPr id="224261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685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2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4263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1475" y="2362200"/>
            <a:ext cx="3557588" cy="269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4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413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2971800"/>
            <a:ext cx="518160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6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3013" y="2938463"/>
            <a:ext cx="325437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5713" y="3911600"/>
            <a:ext cx="3270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0" y="4824413"/>
            <a:ext cx="327025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4269" name="Group 21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4311" name="Picture 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31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4270" name="AutoShape 44"/>
          <p:cNvSpPr>
            <a:spLocks noChangeArrowheads="1"/>
          </p:cNvSpPr>
          <p:nvPr/>
        </p:nvSpPr>
        <p:spPr bwMode="auto">
          <a:xfrm rot="5400000">
            <a:off x="4614863" y="2106612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224271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4302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303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304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4305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6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7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8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9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10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4272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4288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289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4290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4295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6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7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8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9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00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01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4291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4292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3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4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4273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427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27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427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428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427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427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7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241686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5283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5284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5285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528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105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8063" y="747713"/>
            <a:ext cx="1003300" cy="81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570288" y="700088"/>
            <a:ext cx="3170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Special Case: Empty</a:t>
            </a:r>
          </a:p>
        </p:txBody>
      </p:sp>
      <p:sp>
        <p:nvSpPr>
          <p:cNvPr id="225289" name="AutoShape 44"/>
          <p:cNvSpPr>
            <a:spLocks noChangeArrowheads="1"/>
          </p:cNvSpPr>
          <p:nvPr/>
        </p:nvSpPr>
        <p:spPr bwMode="auto">
          <a:xfrm rot="5400000">
            <a:off x="4614863" y="2106612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22529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2971800"/>
            <a:ext cx="518160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4202113"/>
            <a:ext cx="5181600" cy="703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7113588" y="2209800"/>
            <a:ext cx="1851025" cy="3170238"/>
            <a:chOff x="7114058" y="2209800"/>
            <a:chExt cx="1850084" cy="3170088"/>
          </a:xfrm>
        </p:grpSpPr>
        <p:pic>
          <p:nvPicPr>
            <p:cNvPr id="225336" name="Picture 4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4058" y="2209800"/>
              <a:ext cx="1850084" cy="3170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7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8550" y="28194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8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0899" y="396335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9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9128" y="501827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7239000" y="5718175"/>
            <a:ext cx="1600200" cy="847725"/>
            <a:chOff x="7239000" y="5718710"/>
            <a:chExt cx="1600200" cy="847725"/>
          </a:xfrm>
        </p:grpSpPr>
        <p:pic>
          <p:nvPicPr>
            <p:cNvPr id="225334" name="Picture 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9000" y="5718710"/>
              <a:ext cx="1600200" cy="847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5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1000" y="615632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294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5325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26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27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5328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29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0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1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2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3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5295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5311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12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5313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5318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9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0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1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2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3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4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5314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5315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6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7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5296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529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29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529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530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530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530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3824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</p:txBody>
      </p:sp>
      <p:pic>
        <p:nvPicPr>
          <p:cNvPr id="388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6363" y="1295400"/>
            <a:ext cx="6391275" cy="545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6217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31427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31428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9686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Remove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31429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Remove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231430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6348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525780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457200" y="2895600"/>
            <a:ext cx="37528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about removing an </a:t>
            </a:r>
            <a:br>
              <a:rPr lang="en-CA" altLang="en-US" sz="2800" i="0"/>
            </a:br>
            <a:r>
              <a:rPr lang="en-CA" altLang="en-US" sz="2800" i="0"/>
              <a:t>element from the rear?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1502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50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504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Text Box 42"/>
          <p:cNvSpPr txBox="1">
            <a:spLocks noChangeArrowheads="1"/>
          </p:cNvSpPr>
          <p:nvPr/>
        </p:nvSpPr>
        <p:spPr bwMode="auto">
          <a:xfrm>
            <a:off x="5645150" y="1914525"/>
            <a:ext cx="23447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0000"/>
                </a:solidFill>
              </a:rPr>
              <a:t>Is it so easy???</a:t>
            </a:r>
          </a:p>
        </p:txBody>
      </p:sp>
      <p:sp>
        <p:nvSpPr>
          <p:cNvPr id="22" name="Text Box 42"/>
          <p:cNvSpPr txBox="1">
            <a:spLocks noChangeArrowheads="1"/>
          </p:cNvSpPr>
          <p:nvPr/>
        </p:nvSpPr>
        <p:spPr bwMode="auto">
          <a:xfrm>
            <a:off x="5449888" y="2514600"/>
            <a:ext cx="28384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/>
              <a:t>last</a:t>
            </a:r>
            <a:r>
              <a:rPr lang="en-CA" altLang="en-US" sz="2400" i="0"/>
              <a:t> must point at the </a:t>
            </a:r>
            <a:br>
              <a:rPr lang="en-CA" altLang="en-US" sz="2400" i="0"/>
            </a:br>
            <a:r>
              <a:rPr lang="en-CA" altLang="en-US" sz="2400" i="0"/>
              <a:t>second last element.</a:t>
            </a:r>
          </a:p>
        </p:txBody>
      </p:sp>
      <p:sp>
        <p:nvSpPr>
          <p:cNvPr id="23" name="Text Box 42"/>
          <p:cNvSpPr txBox="1">
            <a:spLocks noChangeArrowheads="1"/>
          </p:cNvSpPr>
          <p:nvPr/>
        </p:nvSpPr>
        <p:spPr bwMode="auto">
          <a:xfrm>
            <a:off x="5715000" y="3348038"/>
            <a:ext cx="2560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How do we find it?</a:t>
            </a:r>
          </a:p>
        </p:txBody>
      </p:sp>
      <p:sp>
        <p:nvSpPr>
          <p:cNvPr id="24" name="Text Box 42"/>
          <p:cNvSpPr txBox="1">
            <a:spLocks noChangeArrowheads="1"/>
          </p:cNvSpPr>
          <p:nvPr/>
        </p:nvSpPr>
        <p:spPr bwMode="auto">
          <a:xfrm>
            <a:off x="4787900" y="3805238"/>
            <a:ext cx="43735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You have to walk there from </a:t>
            </a:r>
            <a:r>
              <a:rPr lang="en-CA" altLang="en-US" sz="2400"/>
              <a:t>first</a:t>
            </a:r>
            <a:r>
              <a:rPr lang="en-CA" altLang="en-US" sz="2400" i="0"/>
              <a:t>!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775450" y="838200"/>
            <a:ext cx="939800" cy="5257800"/>
            <a:chOff x="6774875" y="838200"/>
            <a:chExt cx="940125" cy="5257800"/>
          </a:xfrm>
        </p:grpSpPr>
        <p:sp>
          <p:nvSpPr>
            <p:cNvPr id="231500" name="Oval 2"/>
            <p:cNvSpPr>
              <a:spLocks noChangeArrowheads="1"/>
            </p:cNvSpPr>
            <p:nvPr/>
          </p:nvSpPr>
          <p:spPr bwMode="auto">
            <a:xfrm>
              <a:off x="6774875" y="5334000"/>
              <a:ext cx="921325" cy="762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231501" name="Oval 24"/>
            <p:cNvSpPr>
              <a:spLocks noChangeArrowheads="1"/>
            </p:cNvSpPr>
            <p:nvPr/>
          </p:nvSpPr>
          <p:spPr bwMode="auto">
            <a:xfrm>
              <a:off x="6793675" y="838200"/>
              <a:ext cx="921325" cy="762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231440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31491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92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93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31494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5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6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7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8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9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31441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3147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7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147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148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9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148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148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31442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31463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64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1465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1470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1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2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3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4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5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6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1466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1467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68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69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72" name="Group 71"/>
          <p:cNvGrpSpPr>
            <a:grpSpLocks/>
          </p:cNvGrpSpPr>
          <p:nvPr/>
        </p:nvGrpSpPr>
        <p:grpSpPr bwMode="auto">
          <a:xfrm>
            <a:off x="5395913" y="4183063"/>
            <a:ext cx="3717925" cy="1371600"/>
            <a:chOff x="1716598" y="5386625"/>
            <a:chExt cx="3718316" cy="1371600"/>
          </a:xfrm>
        </p:grpSpPr>
        <p:sp>
          <p:nvSpPr>
            <p:cNvPr id="231444" name="Text Box 42"/>
            <p:cNvSpPr txBox="1">
              <a:spLocks noChangeArrowheads="1"/>
            </p:cNvSpPr>
            <p:nvPr/>
          </p:nvSpPr>
          <p:spPr bwMode="auto">
            <a:xfrm>
              <a:off x="1716598" y="5549205"/>
              <a:ext cx="270779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time </a:t>
              </a:r>
              <a:r>
                <a:rPr lang="en-CA" altLang="en-US" sz="2400" i="0">
                  <a:sym typeface="Symbol" pitchFamily="18" charset="2"/>
                </a:rPr>
                <a:t> # of elements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>
                  <a:sym typeface="Symbol" pitchFamily="18" charset="2"/>
                </a:rPr>
                <a:t>instead of constant </a:t>
              </a:r>
              <a:endParaRPr lang="en-CA" altLang="en-US" sz="2400" i="0"/>
            </a:p>
          </p:txBody>
        </p:sp>
        <p:grpSp>
          <p:nvGrpSpPr>
            <p:cNvPr id="231445" name="Group 9"/>
            <p:cNvGrpSpPr>
              <a:grpSpLocks/>
            </p:cNvGrpSpPr>
            <p:nvPr/>
          </p:nvGrpSpPr>
          <p:grpSpPr bwMode="auto">
            <a:xfrm>
              <a:off x="4444314" y="5386625"/>
              <a:ext cx="990600" cy="1371600"/>
              <a:chOff x="2065" y="1551"/>
              <a:chExt cx="1628" cy="1988"/>
            </a:xfrm>
          </p:grpSpPr>
          <p:sp>
            <p:nvSpPr>
              <p:cNvPr id="231446" name="Freeform 10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7" name="Freeform 11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8" name="Freeform 12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9" name="Freeform 13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0" name="Freeform 14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1" name="Freeform 15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2" name="Freeform 16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3" name="Freeform 17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4" name="Freeform 18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5" name="Freeform 19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6" name="Freeform 20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7" name="Freeform 21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8" name="Freeform 22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9" name="Freeform 23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0" name="Freeform 24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1" name="Freeform 25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2" name="Freeform 26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1802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1" grpId="0"/>
      <p:bldP spid="22" grpId="0"/>
      <p:bldP spid="23" grpId="0"/>
      <p:bldP spid="2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32451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2479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8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81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Front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Rear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Add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Remove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/>
                        <a:t>Time</a:t>
                      </a:r>
                      <a:r>
                        <a:rPr lang="en-US" sz="1800" baseline="0" dirty="0">
                          <a:sym typeface="Symbol"/>
                        </a:rPr>
                        <a:t></a:t>
                      </a:r>
                      <a:r>
                        <a:rPr lang="en-US" sz="1800" baseline="0" dirty="0"/>
                        <a:t> n</a:t>
                      </a:r>
                      <a:endParaRPr lang="en-US" sz="1800" dirty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32470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1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2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3" name="Picture 8" descr="200545821-0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87325" y="1828800"/>
            <a:ext cx="3903663" cy="2052638"/>
            <a:chOff x="187325" y="1828800"/>
            <a:chExt cx="3903170" cy="2053163"/>
          </a:xfrm>
        </p:grpSpPr>
        <p:pic>
          <p:nvPicPr>
            <p:cNvPr id="232477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2478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3886200" y="4495800"/>
            <a:ext cx="1676400" cy="2286000"/>
          </a:xfrm>
          <a:prstGeom prst="rect">
            <a:avLst/>
          </a:prstGeom>
          <a:noFill/>
          <a:ln w="381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5" name="Text Box 42"/>
          <p:cNvSpPr txBox="1">
            <a:spLocks noChangeArrowheads="1"/>
          </p:cNvSpPr>
          <p:nvPr/>
        </p:nvSpPr>
        <p:spPr bwMode="auto">
          <a:xfrm>
            <a:off x="152400" y="3505200"/>
            <a:ext cx="43862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Actually, for a Stack </a:t>
            </a:r>
            <a:br>
              <a:rPr lang="en-CA" altLang="en-US" sz="2800" i="0"/>
            </a:br>
            <a:r>
              <a:rPr lang="en-CA" altLang="en-US" sz="2800" i="0"/>
              <a:t>the last pointer is not needed.</a:t>
            </a:r>
          </a:p>
        </p:txBody>
      </p:sp>
    </p:spTree>
    <p:extLst>
      <p:ext uri="{BB962C8B-B14F-4D97-AF65-F5344CB8AC3E}">
        <p14:creationId xmlns:p14="http://schemas.microsoft.com/office/powerpoint/2010/main" val="3770637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33475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350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7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Front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Rear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Add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Remove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/>
                        <a:t>Time</a:t>
                      </a:r>
                      <a:r>
                        <a:rPr lang="en-US" sz="1800" baseline="0" dirty="0">
                          <a:sym typeface="Symbol"/>
                        </a:rPr>
                        <a:t></a:t>
                      </a:r>
                      <a:r>
                        <a:rPr lang="en-US" sz="1800" baseline="0" dirty="0"/>
                        <a:t> n</a:t>
                      </a:r>
                      <a:endParaRPr lang="en-US" sz="1800" dirty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33494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5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6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7" name="Picture 8" descr="200545821-0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3498" name="Group 6"/>
          <p:cNvGrpSpPr>
            <a:grpSpLocks/>
          </p:cNvGrpSpPr>
          <p:nvPr/>
        </p:nvGrpSpPr>
        <p:grpSpPr bwMode="auto">
          <a:xfrm>
            <a:off x="187325" y="1828800"/>
            <a:ext cx="3903663" cy="2052638"/>
            <a:chOff x="187325" y="1828800"/>
            <a:chExt cx="3903170" cy="2053163"/>
          </a:xfrm>
        </p:grpSpPr>
        <p:pic>
          <p:nvPicPr>
            <p:cNvPr id="233503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3504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4554538" y="1828800"/>
            <a:ext cx="4013200" cy="2209800"/>
            <a:chOff x="4555030" y="1828800"/>
            <a:chExt cx="4012637" cy="2209800"/>
          </a:xfrm>
        </p:grpSpPr>
        <p:pic>
          <p:nvPicPr>
            <p:cNvPr id="233501" name="Picture 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3502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32" name="Rectangle 31"/>
          <p:cNvSpPr>
            <a:spLocks noChangeArrowheads="1"/>
          </p:cNvSpPr>
          <p:nvPr/>
        </p:nvSpPr>
        <p:spPr bwMode="auto">
          <a:xfrm rot="3964249">
            <a:off x="5222875" y="3751263"/>
            <a:ext cx="1093787" cy="3932238"/>
          </a:xfrm>
          <a:prstGeom prst="rect">
            <a:avLst/>
          </a:prstGeom>
          <a:noFill/>
          <a:ln w="381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  <p:extLst>
      <p:ext uri="{BB962C8B-B14F-4D97-AF65-F5344CB8AC3E}">
        <p14:creationId xmlns:p14="http://schemas.microsoft.com/office/powerpoint/2010/main" val="2389752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Front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Rear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Add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Remove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/>
                        <a:t>Time</a:t>
                      </a:r>
                      <a:r>
                        <a:rPr lang="en-US" sz="1800" baseline="0" dirty="0">
                          <a:sym typeface="Symbol"/>
                        </a:rPr>
                        <a:t></a:t>
                      </a:r>
                      <a:r>
                        <a:rPr lang="en-US" sz="1800" baseline="0" dirty="0"/>
                        <a:t> n</a:t>
                      </a:r>
                      <a:endParaRPr lang="en-US" sz="1800" dirty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34517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8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9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20" name="Picture 8" descr="200545821-00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019800" y="6235700"/>
            <a:ext cx="1543050" cy="393700"/>
            <a:chOff x="6019800" y="6235700"/>
            <a:chExt cx="1542282" cy="393700"/>
          </a:xfrm>
        </p:grpSpPr>
        <p:sp>
          <p:nvSpPr>
            <p:cNvPr id="234563" name="Rectangle 2"/>
            <p:cNvSpPr>
              <a:spLocks noChangeArrowheads="1"/>
            </p:cNvSpPr>
            <p:nvPr/>
          </p:nvSpPr>
          <p:spPr bwMode="auto">
            <a:xfrm>
              <a:off x="6019800" y="6260068"/>
              <a:ext cx="15422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1800" i="0">
                  <a:solidFill>
                    <a:schemeClr val="bg2"/>
                  </a:solidFill>
                </a:rPr>
                <a:t>Time Constant</a:t>
              </a:r>
            </a:p>
          </p:txBody>
        </p:sp>
        <p:cxnSp>
          <p:nvCxnSpPr>
            <p:cNvPr id="234564" name="Straight Connector 4"/>
            <p:cNvCxnSpPr>
              <a:cxnSpLocks noChangeShapeType="1"/>
            </p:cNvCxnSpPr>
            <p:nvPr/>
          </p:nvCxnSpPr>
          <p:spPr bwMode="auto">
            <a:xfrm>
              <a:off x="6273800" y="6235700"/>
              <a:ext cx="968375" cy="0"/>
            </a:xfrm>
            <a:prstGeom prst="line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625475" y="762000"/>
            <a:ext cx="9128125" cy="3276600"/>
            <a:chOff x="625475" y="762000"/>
            <a:chExt cx="9128125" cy="3276600"/>
          </a:xfrm>
        </p:grpSpPr>
        <p:grpSp>
          <p:nvGrpSpPr>
            <p:cNvPr id="234523" name="Group 6"/>
            <p:cNvGrpSpPr>
              <a:grpSpLocks/>
            </p:cNvGrpSpPr>
            <p:nvPr/>
          </p:nvGrpSpPr>
          <p:grpSpPr bwMode="auto">
            <a:xfrm>
              <a:off x="625475" y="1812925"/>
              <a:ext cx="7905750" cy="2225675"/>
              <a:chOff x="625475" y="2346325"/>
              <a:chExt cx="7905750" cy="2225675"/>
            </a:xfrm>
          </p:grpSpPr>
          <p:sp>
            <p:nvSpPr>
              <p:cNvPr id="234525" name="Rectangle 17"/>
              <p:cNvSpPr>
                <a:spLocks noChangeArrowheads="1"/>
              </p:cNvSpPr>
              <p:nvPr/>
            </p:nvSpPr>
            <p:spPr bwMode="auto">
              <a:xfrm>
                <a:off x="1905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6" name="Rectangle 35"/>
              <p:cNvSpPr>
                <a:spLocks noChangeArrowheads="1"/>
              </p:cNvSpPr>
              <p:nvPr/>
            </p:nvSpPr>
            <p:spPr bwMode="auto">
              <a:xfrm>
                <a:off x="2209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7" name="Rectangle 36"/>
              <p:cNvSpPr>
                <a:spLocks noChangeArrowheads="1"/>
              </p:cNvSpPr>
              <p:nvPr/>
            </p:nvSpPr>
            <p:spPr bwMode="auto">
              <a:xfrm>
                <a:off x="2514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8" name="Freeform 40"/>
              <p:cNvSpPr>
                <a:spLocks/>
              </p:cNvSpPr>
              <p:nvPr/>
            </p:nvSpPr>
            <p:spPr bwMode="auto">
              <a:xfrm>
                <a:off x="2667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29" name="Rectangle 44"/>
              <p:cNvSpPr>
                <a:spLocks noChangeArrowheads="1"/>
              </p:cNvSpPr>
              <p:nvPr/>
            </p:nvSpPr>
            <p:spPr bwMode="auto">
              <a:xfrm>
                <a:off x="3429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0" name="Rectangle 45"/>
              <p:cNvSpPr>
                <a:spLocks noChangeArrowheads="1"/>
              </p:cNvSpPr>
              <p:nvPr/>
            </p:nvSpPr>
            <p:spPr bwMode="auto">
              <a:xfrm>
                <a:off x="3733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1" name="Rectangle 46"/>
              <p:cNvSpPr>
                <a:spLocks noChangeArrowheads="1"/>
              </p:cNvSpPr>
              <p:nvPr/>
            </p:nvSpPr>
            <p:spPr bwMode="auto">
              <a:xfrm>
                <a:off x="4038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2" name="Freeform 47"/>
              <p:cNvSpPr>
                <a:spLocks/>
              </p:cNvSpPr>
              <p:nvPr/>
            </p:nvSpPr>
            <p:spPr bwMode="auto">
              <a:xfrm>
                <a:off x="4191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33" name="Rectangle 50"/>
              <p:cNvSpPr>
                <a:spLocks noChangeArrowheads="1"/>
              </p:cNvSpPr>
              <p:nvPr/>
            </p:nvSpPr>
            <p:spPr bwMode="auto">
              <a:xfrm>
                <a:off x="4953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4" name="Rectangle 51"/>
              <p:cNvSpPr>
                <a:spLocks noChangeArrowheads="1"/>
              </p:cNvSpPr>
              <p:nvPr/>
            </p:nvSpPr>
            <p:spPr bwMode="auto">
              <a:xfrm>
                <a:off x="5257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5" name="Rectangle 52"/>
              <p:cNvSpPr>
                <a:spLocks noChangeArrowheads="1"/>
              </p:cNvSpPr>
              <p:nvPr/>
            </p:nvSpPr>
            <p:spPr bwMode="auto">
              <a:xfrm>
                <a:off x="5562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6" name="Freeform 53"/>
              <p:cNvSpPr>
                <a:spLocks/>
              </p:cNvSpPr>
              <p:nvPr/>
            </p:nvSpPr>
            <p:spPr bwMode="auto">
              <a:xfrm>
                <a:off x="5715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37" name="Rectangle 56"/>
              <p:cNvSpPr>
                <a:spLocks noChangeArrowheads="1"/>
              </p:cNvSpPr>
              <p:nvPr/>
            </p:nvSpPr>
            <p:spPr bwMode="auto">
              <a:xfrm>
                <a:off x="6477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8" name="Rectangle 57"/>
              <p:cNvSpPr>
                <a:spLocks noChangeArrowheads="1"/>
              </p:cNvSpPr>
              <p:nvPr/>
            </p:nvSpPr>
            <p:spPr bwMode="auto">
              <a:xfrm>
                <a:off x="6781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9" name="Rectangle 58"/>
              <p:cNvSpPr>
                <a:spLocks noChangeArrowheads="1"/>
              </p:cNvSpPr>
              <p:nvPr/>
            </p:nvSpPr>
            <p:spPr bwMode="auto">
              <a:xfrm>
                <a:off x="7086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40" name="Freeform 41"/>
              <p:cNvSpPr>
                <a:spLocks/>
              </p:cNvSpPr>
              <p:nvPr/>
            </p:nvSpPr>
            <p:spPr bwMode="auto">
              <a:xfrm rot="10800000">
                <a:off x="2819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1" name="Freeform 48"/>
              <p:cNvSpPr>
                <a:spLocks/>
              </p:cNvSpPr>
              <p:nvPr/>
            </p:nvSpPr>
            <p:spPr bwMode="auto">
              <a:xfrm rot="10800000">
                <a:off x="4343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2" name="Freeform 54"/>
              <p:cNvSpPr>
                <a:spLocks/>
              </p:cNvSpPr>
              <p:nvPr/>
            </p:nvSpPr>
            <p:spPr bwMode="auto">
              <a:xfrm rot="10800000">
                <a:off x="5867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3" name="Freeform 63"/>
              <p:cNvSpPr>
                <a:spLocks/>
              </p:cNvSpPr>
              <p:nvPr/>
            </p:nvSpPr>
            <p:spPr bwMode="auto">
              <a:xfrm>
                <a:off x="2289175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4" name="Freeform 64"/>
              <p:cNvSpPr>
                <a:spLocks/>
              </p:cNvSpPr>
              <p:nvPr/>
            </p:nvSpPr>
            <p:spPr bwMode="auto">
              <a:xfrm>
                <a:off x="3810000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5" name="Freeform 65"/>
              <p:cNvSpPr>
                <a:spLocks/>
              </p:cNvSpPr>
              <p:nvPr/>
            </p:nvSpPr>
            <p:spPr bwMode="auto">
              <a:xfrm>
                <a:off x="5330825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6" name="Freeform 66"/>
              <p:cNvSpPr>
                <a:spLocks/>
              </p:cNvSpPr>
              <p:nvPr/>
            </p:nvSpPr>
            <p:spPr bwMode="auto">
              <a:xfrm>
                <a:off x="6851650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pic>
            <p:nvPicPr>
              <p:cNvPr id="234547" name="Picture 6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4075" y="3540125"/>
                <a:ext cx="685800" cy="83502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48" name="Picture 6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51250" y="3540125"/>
                <a:ext cx="685800" cy="8032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49" name="Picture 6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05600" y="3540125"/>
                <a:ext cx="685800" cy="6127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50" name="Picture 70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78425" y="3540125"/>
                <a:ext cx="685800" cy="6635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sp>
            <p:nvSpPr>
              <p:cNvPr id="234551" name="Rectangle 72"/>
              <p:cNvSpPr>
                <a:spLocks noChangeArrowheads="1"/>
              </p:cNvSpPr>
              <p:nvPr/>
            </p:nvSpPr>
            <p:spPr bwMode="auto">
              <a:xfrm>
                <a:off x="8001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52" name="Rectangle 73"/>
              <p:cNvSpPr>
                <a:spLocks noChangeArrowheads="1"/>
              </p:cNvSpPr>
              <p:nvPr/>
            </p:nvSpPr>
            <p:spPr bwMode="auto">
              <a:xfrm>
                <a:off x="990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53" name="Freeform 74"/>
              <p:cNvSpPr>
                <a:spLocks/>
              </p:cNvSpPr>
              <p:nvPr/>
            </p:nvSpPr>
            <p:spPr bwMode="auto">
              <a:xfrm>
                <a:off x="7239000" y="28035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4" name="Freeform 75"/>
              <p:cNvSpPr>
                <a:spLocks/>
              </p:cNvSpPr>
              <p:nvPr/>
            </p:nvSpPr>
            <p:spPr bwMode="auto">
              <a:xfrm rot="10800000">
                <a:off x="7391400" y="29559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5" name="Freeform 76"/>
              <p:cNvSpPr>
                <a:spLocks/>
              </p:cNvSpPr>
              <p:nvPr/>
            </p:nvSpPr>
            <p:spPr bwMode="auto">
              <a:xfrm>
                <a:off x="1143000" y="28035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6" name="Freeform 77"/>
              <p:cNvSpPr>
                <a:spLocks/>
              </p:cNvSpPr>
              <p:nvPr/>
            </p:nvSpPr>
            <p:spPr bwMode="auto">
              <a:xfrm rot="10800000">
                <a:off x="1295400" y="29559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7" name="Text Box 78"/>
              <p:cNvSpPr txBox="1">
                <a:spLocks noChangeArrowheads="1"/>
              </p:cNvSpPr>
              <p:nvPr/>
            </p:nvSpPr>
            <p:spPr bwMode="auto">
              <a:xfrm>
                <a:off x="7693025" y="2346325"/>
                <a:ext cx="838200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trailer</a:t>
                </a:r>
              </a:p>
            </p:txBody>
          </p:sp>
          <p:sp>
            <p:nvSpPr>
              <p:cNvPr id="234558" name="Text Box 79"/>
              <p:cNvSpPr txBox="1">
                <a:spLocks noChangeArrowheads="1"/>
              </p:cNvSpPr>
              <p:nvPr/>
            </p:nvSpPr>
            <p:spPr bwMode="auto">
              <a:xfrm>
                <a:off x="625475" y="2422525"/>
                <a:ext cx="957263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header</a:t>
                </a:r>
              </a:p>
            </p:txBody>
          </p:sp>
          <p:sp>
            <p:nvSpPr>
              <p:cNvPr id="234559" name="AutoShape 82"/>
              <p:cNvSpPr>
                <a:spLocks noChangeArrowheads="1"/>
              </p:cNvSpPr>
              <p:nvPr/>
            </p:nvSpPr>
            <p:spPr bwMode="auto">
              <a:xfrm>
                <a:off x="1676400" y="2422525"/>
                <a:ext cx="5867400" cy="838200"/>
              </a:xfrm>
              <a:prstGeom prst="roundRect">
                <a:avLst>
                  <a:gd name="adj" fmla="val 16667"/>
                </a:avLst>
              </a:prstGeom>
              <a:noFill/>
              <a:ln w="9525">
                <a:solidFill>
                  <a:schemeClr val="tx1"/>
                </a:solidFill>
                <a:prstDash val="lg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60" name="Text Box 83"/>
              <p:cNvSpPr txBox="1">
                <a:spLocks noChangeArrowheads="1"/>
              </p:cNvSpPr>
              <p:nvPr/>
            </p:nvSpPr>
            <p:spPr bwMode="auto">
              <a:xfrm>
                <a:off x="5611813" y="2406650"/>
                <a:ext cx="1931987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nodes/positions</a:t>
                </a:r>
              </a:p>
            </p:txBody>
          </p:sp>
          <p:sp>
            <p:nvSpPr>
              <p:cNvPr id="234561" name="AutoShape 84"/>
              <p:cNvSpPr>
                <a:spLocks noChangeArrowheads="1"/>
              </p:cNvSpPr>
              <p:nvPr/>
            </p:nvSpPr>
            <p:spPr bwMode="auto">
              <a:xfrm>
                <a:off x="1905000" y="3413125"/>
                <a:ext cx="5638800" cy="1143000"/>
              </a:xfrm>
              <a:prstGeom prst="roundRect">
                <a:avLst>
                  <a:gd name="adj" fmla="val 16667"/>
                </a:avLst>
              </a:prstGeom>
              <a:noFill/>
              <a:ln w="9525">
                <a:solidFill>
                  <a:schemeClr val="tx2"/>
                </a:solidFill>
                <a:prstDash val="lg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62" name="Text Box 85"/>
              <p:cNvSpPr txBox="1">
                <a:spLocks noChangeArrowheads="1"/>
              </p:cNvSpPr>
              <p:nvPr/>
            </p:nvSpPr>
            <p:spPr bwMode="auto">
              <a:xfrm>
                <a:off x="6348413" y="4175125"/>
                <a:ext cx="1195387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>
                    <a:solidFill>
                      <a:schemeClr val="tx2"/>
                    </a:solidFill>
                  </a:rPr>
                  <a:t>elements</a:t>
                </a:r>
              </a:p>
            </p:txBody>
          </p:sp>
        </p:grpSp>
        <p:sp>
          <p:nvSpPr>
            <p:cNvPr id="62" name="Rectangle 3" descr="Rectangle: Click to edit Master text styles&#10;Second level&#10;Third level&#10;Fourth level&#10;Fifth level"/>
            <p:cNvSpPr txBox="1">
              <a:spLocks noChangeArrowheads="1"/>
            </p:cNvSpPr>
            <p:nvPr/>
          </p:nvSpPr>
          <p:spPr bwMode="auto">
            <a:xfrm>
              <a:off x="990600" y="762000"/>
              <a:ext cx="8763000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marL="0" indent="0">
                <a:buFontTx/>
                <a:buNone/>
                <a:defRPr/>
              </a:pPr>
              <a:r>
                <a:rPr lang="en-US" sz="2400" i="0" kern="0" dirty="0"/>
                <a:t>Doubly-linked lists allow more flexible list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5137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39619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1425" y="2398713"/>
            <a:ext cx="3989388" cy="110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9620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962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9513" y="3897313"/>
            <a:ext cx="3946525" cy="1049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52"/>
          <p:cNvGrpSpPr>
            <a:grpSpLocks/>
          </p:cNvGrpSpPr>
          <p:nvPr/>
        </p:nvGrpSpPr>
        <p:grpSpPr bwMode="auto">
          <a:xfrm>
            <a:off x="1190625" y="3981450"/>
            <a:ext cx="3200400" cy="2170113"/>
            <a:chOff x="715904" y="3615938"/>
            <a:chExt cx="3200400" cy="2169781"/>
          </a:xfrm>
        </p:grpSpPr>
        <p:pic>
          <p:nvPicPr>
            <p:cNvPr id="239645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04" y="3615938"/>
              <a:ext cx="3200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46" name="Picture 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1" r="5843"/>
            <a:stretch>
              <a:fillRect/>
            </a:stretch>
          </p:blipFill>
          <p:spPr bwMode="auto">
            <a:xfrm>
              <a:off x="715904" y="4614144"/>
              <a:ext cx="3196511" cy="1171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" name="Group 55"/>
          <p:cNvGrpSpPr>
            <a:grpSpLocks/>
          </p:cNvGrpSpPr>
          <p:nvPr/>
        </p:nvGrpSpPr>
        <p:grpSpPr bwMode="auto">
          <a:xfrm>
            <a:off x="1190625" y="1828800"/>
            <a:ext cx="3305175" cy="1838325"/>
            <a:chOff x="3261221" y="1514475"/>
            <a:chExt cx="3305175" cy="1838325"/>
          </a:xfrm>
        </p:grpSpPr>
        <p:pic>
          <p:nvPicPr>
            <p:cNvPr id="239643" name="Picture 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2" r="-4204"/>
            <a:stretch>
              <a:fillRect/>
            </a:stretch>
          </p:blipFill>
          <p:spPr bwMode="auto">
            <a:xfrm>
              <a:off x="3261221" y="1514475"/>
              <a:ext cx="3305175" cy="130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44" name="Picture 8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1221" y="2238375"/>
              <a:ext cx="3171825" cy="1114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9624" name="Group 46"/>
          <p:cNvGrpSpPr>
            <a:grpSpLocks noChangeAspect="1"/>
          </p:cNvGrpSpPr>
          <p:nvPr/>
        </p:nvGrpSpPr>
        <p:grpSpPr bwMode="auto">
          <a:xfrm>
            <a:off x="31750" y="2951163"/>
            <a:ext cx="960438" cy="960437"/>
            <a:chOff x="4320" y="2016"/>
            <a:chExt cx="912" cy="912"/>
          </a:xfrm>
        </p:grpSpPr>
        <p:grpSp>
          <p:nvGrpSpPr>
            <p:cNvPr id="239625" name="Group 47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39632" name="Group 48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39634" name="Freeform 49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0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635" name="Freeform 50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0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9636" name="Group 51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39637" name="Freeform 5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38" name="Freeform 5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39" name="Freeform 5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0" name="Freeform 55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1" name="Freeform 5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2" name="Freeform 57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39633" name="Oval 58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239626" name="Group 59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39627" name="Group 6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39630" name="AutoShape 6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39631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9628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29" name="Line 64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3687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/>
          </a:p>
        </p:txBody>
      </p:sp>
      <p:graphicFrame>
        <p:nvGraphicFramePr>
          <p:cNvPr id="184323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24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0" y="-152400"/>
            <a:ext cx="9067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sz="4000" i="0" dirty="0"/>
              <a:t>Asymptotic Analysis of </a:t>
            </a:r>
            <a:r>
              <a:rPr lang="en-CA" altLang="en-US" sz="4000" i="0" dirty="0"/>
              <a:t>Time Complexity</a:t>
            </a:r>
            <a:endParaRPr lang="en-US" sz="4000" i="0" kern="0" dirty="0"/>
          </a:p>
        </p:txBody>
      </p:sp>
      <p:pic>
        <p:nvPicPr>
          <p:cNvPr id="184327" name="Picture 9" descr="j007870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46150" y="1997075"/>
            <a:ext cx="2101850" cy="257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28" name="Text Box 9"/>
          <p:cNvSpPr txBox="1">
            <a:spLocks noChangeArrowheads="1"/>
          </p:cNvSpPr>
          <p:nvPr/>
        </p:nvSpPr>
        <p:spPr bwMode="auto">
          <a:xfrm>
            <a:off x="3886200" y="768350"/>
            <a:ext cx="4243388" cy="56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6" action="ppaction://hlinksldjump"/>
              </a:rPr>
              <a:t>History of Classifying Problems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7" action="ppaction://hlinksldjump"/>
              </a:rPr>
              <a:t>Growth Rates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8" action="ppaction://hlinksldjump"/>
              </a:rPr>
              <a:t>Time Complexity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9" action="ppaction://hlinksldjump"/>
              </a:rPr>
              <a:t>Linear vs Constant Time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0" action="ppaction://hlinksldjump"/>
              </a:rPr>
              <a:t>Binary Search Time (logn)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1" action="ppaction://hlinksldjump"/>
              </a:rPr>
              <a:t>Insertion Sort Time (Quadratic)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2" action="ppaction://hlinksldjump"/>
              </a:rPr>
              <a:t>Don't Redo Work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3" action="ppaction://hlinksldjump"/>
              </a:rPr>
              <a:t>Test (linear) vs Search (Exponential)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4" action="ppaction://hlinksldjump"/>
              </a:rPr>
              <a:t>Multiplying (Quadratic vs Exponential)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5" action="ppaction://hlinksldjump"/>
              </a:rPr>
              <a:t>Bits of Input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6" action="ppaction://hlinksldjump"/>
              </a:rPr>
              <a:t>Cryptography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7" action="ppaction://hlinksldjump"/>
              </a:rPr>
              <a:t>Amortized Time Complexity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8" action="ppaction://hlinksldjump"/>
              </a:rPr>
              <a:t>Worst Case Input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9" action="ppaction://hlinksldjump"/>
              </a:rPr>
              <a:t>Classifying Functions (BigOh)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20" action="ppaction://hlinksldjump"/>
              </a:rPr>
              <a:t>Adding Made Easy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" action="ppaction://noaction"/>
              </a:rPr>
              <a:t>Logs and Exponentials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" action="ppaction://noaction"/>
              </a:rPr>
              <a:t>Understand Quantifiers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 i="0"/>
          </a:p>
        </p:txBody>
      </p:sp>
    </p:spTree>
    <p:extLst>
      <p:ext uri="{BB962C8B-B14F-4D97-AF65-F5344CB8AC3E}">
        <p14:creationId xmlns:p14="http://schemas.microsoft.com/office/powerpoint/2010/main" val="242979240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Some Math</a:t>
            </a:r>
          </a:p>
        </p:txBody>
      </p:sp>
      <p:grpSp>
        <p:nvGrpSpPr>
          <p:cNvPr id="2" name="Group 65"/>
          <p:cNvGrpSpPr>
            <a:grpSpLocks/>
          </p:cNvGrpSpPr>
          <p:nvPr/>
        </p:nvGrpSpPr>
        <p:grpSpPr bwMode="auto">
          <a:xfrm>
            <a:off x="700088" y="446088"/>
            <a:ext cx="3062287" cy="2263775"/>
            <a:chOff x="2982" y="1454"/>
            <a:chExt cx="1929" cy="1426"/>
          </a:xfrm>
        </p:grpSpPr>
        <p:sp>
          <p:nvSpPr>
            <p:cNvPr id="185416" name="Rectangle 66"/>
            <p:cNvSpPr>
              <a:spLocks noChangeArrowheads="1"/>
            </p:cNvSpPr>
            <p:nvPr/>
          </p:nvSpPr>
          <p:spPr bwMode="auto">
            <a:xfrm>
              <a:off x="2982" y="1454"/>
              <a:ext cx="19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Time Complexity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pic>
          <p:nvPicPr>
            <p:cNvPr id="185417" name="Picture 67" descr="j007870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2" y="2074"/>
              <a:ext cx="768" cy="8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418" name="Rectangle 68"/>
            <p:cNvSpPr>
              <a:spLocks noChangeArrowheads="1"/>
            </p:cNvSpPr>
            <p:nvPr/>
          </p:nvSpPr>
          <p:spPr bwMode="auto">
            <a:xfrm>
              <a:off x="3198" y="1699"/>
              <a:ext cx="13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t(n) =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(n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2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)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12" name="Group 16"/>
          <p:cNvGrpSpPr>
            <a:grpSpLocks/>
          </p:cNvGrpSpPr>
          <p:nvPr/>
        </p:nvGrpSpPr>
        <p:grpSpPr bwMode="auto">
          <a:xfrm>
            <a:off x="4724400" y="484188"/>
            <a:ext cx="3741738" cy="2514600"/>
            <a:chOff x="288" y="1440"/>
            <a:chExt cx="2357" cy="1584"/>
          </a:xfrm>
        </p:grpSpPr>
        <p:grpSp>
          <p:nvGrpSpPr>
            <p:cNvPr id="185408" name="Group 17"/>
            <p:cNvGrpSpPr>
              <a:grpSpLocks/>
            </p:cNvGrpSpPr>
            <p:nvPr/>
          </p:nvGrpSpPr>
          <p:grpSpPr bwMode="auto">
            <a:xfrm>
              <a:off x="522" y="2043"/>
              <a:ext cx="1409" cy="981"/>
              <a:chOff x="558" y="864"/>
              <a:chExt cx="1627" cy="1321"/>
            </a:xfrm>
          </p:grpSpPr>
          <p:sp>
            <p:nvSpPr>
              <p:cNvPr id="185411" name="Arc 18"/>
              <p:cNvSpPr>
                <a:spLocks/>
              </p:cNvSpPr>
              <p:nvPr/>
            </p:nvSpPr>
            <p:spPr bwMode="auto">
              <a:xfrm flipV="1">
                <a:off x="850" y="990"/>
                <a:ext cx="1127" cy="9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</a:path>
                  <a:path w="21600" h="21600" stroke="0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  <a:lnTo>
                      <a:pt x="0" y="21600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12" name="Rectangle 19"/>
              <p:cNvSpPr>
                <a:spLocks noChangeArrowheads="1"/>
              </p:cNvSpPr>
              <p:nvPr/>
            </p:nvSpPr>
            <p:spPr bwMode="auto">
              <a:xfrm>
                <a:off x="850" y="864"/>
                <a:ext cx="1335" cy="1058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5413" name="Line 20"/>
              <p:cNvSpPr>
                <a:spLocks noChangeShapeType="1"/>
              </p:cNvSpPr>
              <p:nvPr/>
            </p:nvSpPr>
            <p:spPr bwMode="auto">
              <a:xfrm flipV="1">
                <a:off x="850" y="1259"/>
                <a:ext cx="1276" cy="331"/>
              </a:xfrm>
              <a:prstGeom prst="line">
                <a:avLst/>
              </a:prstGeom>
              <a:noFill/>
              <a:ln w="44450">
                <a:solidFill>
                  <a:schemeClr val="accent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14" name="Text Box 21"/>
              <p:cNvSpPr txBox="1">
                <a:spLocks noChangeArrowheads="1"/>
              </p:cNvSpPr>
              <p:nvPr/>
            </p:nvSpPr>
            <p:spPr bwMode="auto">
              <a:xfrm>
                <a:off x="938" y="1848"/>
                <a:ext cx="1006" cy="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  <a:buFontTx/>
                  <a:buNone/>
                </a:pPr>
                <a:r>
                  <a:rPr lang="en-US" altLang="en-US" sz="2000" b="1">
                    <a:latin typeface="Arial Rounded MT Bold" pitchFamily="34" charset="0"/>
                  </a:rPr>
                  <a:t>Input Size</a:t>
                </a:r>
              </a:p>
            </p:txBody>
          </p:sp>
          <p:sp>
            <p:nvSpPr>
              <p:cNvPr id="185415" name="Text Box 22"/>
              <p:cNvSpPr txBox="1">
                <a:spLocks noChangeArrowheads="1"/>
              </p:cNvSpPr>
              <p:nvPr/>
            </p:nvSpPr>
            <p:spPr bwMode="auto">
              <a:xfrm rot="-5400000">
                <a:off x="335" y="1280"/>
                <a:ext cx="73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  <a:buFontTx/>
                  <a:buNone/>
                </a:pPr>
                <a:r>
                  <a:rPr lang="en-US" altLang="en-US" sz="2000" b="1">
                    <a:latin typeface="Arial Rounded MT Bold" pitchFamily="34" charset="0"/>
                  </a:rPr>
                  <a:t>Time</a:t>
                </a:r>
              </a:p>
            </p:txBody>
          </p:sp>
        </p:grpSp>
        <p:sp>
          <p:nvSpPr>
            <p:cNvPr id="185409" name="Rectangle 23"/>
            <p:cNvSpPr>
              <a:spLocks noChangeArrowheads="1"/>
            </p:cNvSpPr>
            <p:nvPr/>
          </p:nvSpPr>
          <p:spPr bwMode="auto">
            <a:xfrm>
              <a:off x="288" y="1440"/>
              <a:ext cx="235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Classifying Functions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185410" name="Rectangle 24"/>
            <p:cNvSpPr>
              <a:spLocks noChangeArrowheads="1"/>
            </p:cNvSpPr>
            <p:nvPr/>
          </p:nvSpPr>
          <p:spPr bwMode="auto">
            <a:xfrm>
              <a:off x="870" y="1690"/>
              <a:ext cx="116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f(i) = n</a:t>
              </a:r>
              <a:r>
                <a:rPr lang="en-US" altLang="en-US" baseline="30000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(n)</a:t>
              </a:r>
              <a:endParaRPr lang="en-CA" altLang="en-US" baseline="30000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21" name="Group 10"/>
          <p:cNvGrpSpPr>
            <a:grpSpLocks/>
          </p:cNvGrpSpPr>
          <p:nvPr/>
        </p:nvGrpSpPr>
        <p:grpSpPr bwMode="auto">
          <a:xfrm>
            <a:off x="5326063" y="3087688"/>
            <a:ext cx="2673350" cy="1789112"/>
            <a:chOff x="3164" y="395"/>
            <a:chExt cx="1684" cy="1127"/>
          </a:xfrm>
        </p:grpSpPr>
        <p:sp>
          <p:nvSpPr>
            <p:cNvPr id="185406" name="Rectangle 11"/>
            <p:cNvSpPr>
              <a:spLocks noChangeArrowheads="1"/>
            </p:cNvSpPr>
            <p:nvPr/>
          </p:nvSpPr>
          <p:spPr bwMode="auto">
            <a:xfrm>
              <a:off x="3210" y="395"/>
              <a:ext cx="163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Logs and Exps</a:t>
              </a:r>
            </a:p>
          </p:txBody>
        </p:sp>
        <p:sp>
          <p:nvSpPr>
            <p:cNvPr id="185407" name="Rectangle 12"/>
            <p:cNvSpPr>
              <a:spLocks noChangeArrowheads="1"/>
            </p:cNvSpPr>
            <p:nvPr/>
          </p:nvSpPr>
          <p:spPr bwMode="auto">
            <a:xfrm>
              <a:off x="3164" y="772"/>
              <a:ext cx="1636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a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</a:t>
              </a:r>
              <a:r>
                <a:rPr lang="en-US" altLang="en-US" sz="3600">
                  <a:solidFill>
                    <a:schemeClr val="accent2"/>
                  </a:solidFill>
                  <a:latin typeface="Arial" charset="0"/>
                  <a:cs typeface="Arial" charset="0"/>
                  <a:sym typeface="Symbol" pitchFamily="18" charset="2"/>
                </a:rPr>
                <a:t>×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b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= 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a+b</a:t>
              </a:r>
              <a:b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</a:b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log n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= n</a:t>
              </a:r>
              <a:endParaRPr lang="en-US" altLang="en-US">
                <a:solidFill>
                  <a:schemeClr val="accent2"/>
                </a:solidFill>
              </a:endParaRPr>
            </a:p>
          </p:txBody>
        </p:sp>
      </p:grpSp>
      <p:grpSp>
        <p:nvGrpSpPr>
          <p:cNvPr id="24" name="Group 61"/>
          <p:cNvGrpSpPr>
            <a:grpSpLocks/>
          </p:cNvGrpSpPr>
          <p:nvPr/>
        </p:nvGrpSpPr>
        <p:grpSpPr bwMode="auto">
          <a:xfrm>
            <a:off x="712788" y="2895600"/>
            <a:ext cx="3324225" cy="2209800"/>
            <a:chOff x="537" y="2928"/>
            <a:chExt cx="2094" cy="1392"/>
          </a:xfrm>
        </p:grpSpPr>
        <p:sp>
          <p:nvSpPr>
            <p:cNvPr id="185403" name="Text Box 62"/>
            <p:cNvSpPr txBox="1">
              <a:spLocks noChangeArrowheads="1"/>
            </p:cNvSpPr>
            <p:nvPr/>
          </p:nvSpPr>
          <p:spPr bwMode="auto">
            <a:xfrm>
              <a:off x="537" y="2928"/>
              <a:ext cx="209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Adding Made Easy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185404" name="Rectangle 63"/>
            <p:cNvSpPr>
              <a:spLocks noChangeArrowheads="1"/>
            </p:cNvSpPr>
            <p:nvPr/>
          </p:nvSpPr>
          <p:spPr bwMode="auto">
            <a:xfrm>
              <a:off x="994" y="3177"/>
              <a:ext cx="97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cs typeface="Times New Roman" pitchFamily="18" charset="0"/>
                </a:rPr>
                <a:t>∑</a:t>
              </a:r>
              <a:r>
                <a:rPr lang="en-US" altLang="en-US" baseline="-25000">
                  <a:solidFill>
                    <a:schemeClr val="accent2"/>
                  </a:solidFill>
                  <a:cs typeface="Times New Roman" pitchFamily="18" charset="0"/>
                </a:rPr>
                <a:t>i=1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f(i).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  <p:pic>
          <p:nvPicPr>
            <p:cNvPr id="185405" name="Picture 64" descr="easyAddi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" y="3546"/>
              <a:ext cx="972" cy="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" name="Group 69"/>
          <p:cNvGrpSpPr>
            <a:grpSpLocks/>
          </p:cNvGrpSpPr>
          <p:nvPr/>
        </p:nvGrpSpPr>
        <p:grpSpPr bwMode="auto">
          <a:xfrm>
            <a:off x="798513" y="5218113"/>
            <a:ext cx="3163887" cy="1585912"/>
            <a:chOff x="432" y="384"/>
            <a:chExt cx="1993" cy="999"/>
          </a:xfrm>
        </p:grpSpPr>
        <p:sp>
          <p:nvSpPr>
            <p:cNvPr id="185401" name="Rectangle 70"/>
            <p:cNvSpPr>
              <a:spLocks noChangeArrowheads="1"/>
            </p:cNvSpPr>
            <p:nvPr/>
          </p:nvSpPr>
          <p:spPr bwMode="auto">
            <a:xfrm>
              <a:off x="432" y="384"/>
              <a:ext cx="19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Logic Quantifiers </a:t>
              </a:r>
            </a:p>
          </p:txBody>
        </p:sp>
        <p:sp>
          <p:nvSpPr>
            <p:cNvPr id="185402" name="Rectangle 71"/>
            <p:cNvSpPr>
              <a:spLocks noChangeArrowheads="1"/>
            </p:cNvSpPr>
            <p:nvPr/>
          </p:nvSpPr>
          <p:spPr bwMode="auto">
            <a:xfrm>
              <a:off x="432" y="672"/>
              <a:ext cx="1957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</a:t>
              </a:r>
              <a:r>
                <a:rPr lang="en-US" altLang="en-US">
                  <a:solidFill>
                    <a:srgbClr val="00FFFF"/>
                  </a:solidFill>
                </a:rPr>
                <a:t>g </a:t>
              </a:r>
              <a:r>
                <a:rPr lang="en-US" altLang="en-US">
                  <a:solidFill>
                    <a:srgbClr val="00FFFF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00FFFF"/>
                  </a:solidFill>
                </a:rPr>
                <a:t>b Loves(b,g)</a:t>
              </a:r>
              <a:br>
                <a:rPr lang="en-US" altLang="en-US">
                  <a:solidFill>
                    <a:srgbClr val="00FFFF"/>
                  </a:solidFill>
                </a:rPr>
              </a:br>
              <a:r>
                <a:rPr lang="en-US" altLang="en-US">
                  <a:solidFill>
                    <a:srgbClr val="00FFFF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00FFFF"/>
                  </a:solidFill>
                </a:rPr>
                <a:t>b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</a:t>
              </a:r>
              <a:r>
                <a:rPr lang="en-US" altLang="en-US">
                  <a:solidFill>
                    <a:schemeClr val="accent2"/>
                  </a:solidFill>
                </a:rPr>
                <a:t>g Loves(b,g)</a:t>
              </a:r>
            </a:p>
          </p:txBody>
        </p:sp>
      </p:grpSp>
      <p:grpSp>
        <p:nvGrpSpPr>
          <p:cNvPr id="31" name="Group 3"/>
          <p:cNvGrpSpPr>
            <a:grpSpLocks/>
          </p:cNvGrpSpPr>
          <p:nvPr/>
        </p:nvGrpSpPr>
        <p:grpSpPr bwMode="auto">
          <a:xfrm>
            <a:off x="4746625" y="4881563"/>
            <a:ext cx="3794125" cy="1900237"/>
            <a:chOff x="2865" y="3027"/>
            <a:chExt cx="2390" cy="1197"/>
          </a:xfrm>
        </p:grpSpPr>
        <p:sp>
          <p:nvSpPr>
            <p:cNvPr id="185353" name="Text Box 4"/>
            <p:cNvSpPr txBox="1">
              <a:spLocks noChangeArrowheads="1"/>
            </p:cNvSpPr>
            <p:nvPr/>
          </p:nvSpPr>
          <p:spPr bwMode="auto">
            <a:xfrm>
              <a:off x="2939" y="3027"/>
              <a:ext cx="231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Recurrence Relations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185354" name="Rectangle 5"/>
            <p:cNvSpPr>
              <a:spLocks noChangeArrowheads="1"/>
            </p:cNvSpPr>
            <p:nvPr/>
          </p:nvSpPr>
          <p:spPr bwMode="auto">
            <a:xfrm>
              <a:off x="2865" y="3298"/>
              <a:ext cx="232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T(n) = a T(n/b) + f(n)</a:t>
              </a:r>
            </a:p>
          </p:txBody>
        </p:sp>
        <p:grpSp>
          <p:nvGrpSpPr>
            <p:cNvPr id="185355" name="Group 6"/>
            <p:cNvGrpSpPr>
              <a:grpSpLocks/>
            </p:cNvGrpSpPr>
            <p:nvPr/>
          </p:nvGrpSpPr>
          <p:grpSpPr bwMode="auto">
            <a:xfrm>
              <a:off x="3072" y="3618"/>
              <a:ext cx="1829" cy="606"/>
              <a:chOff x="90" y="288"/>
              <a:chExt cx="5718" cy="1786"/>
            </a:xfrm>
          </p:grpSpPr>
          <p:sp>
            <p:nvSpPr>
              <p:cNvPr id="185356" name="Oval 7"/>
              <p:cNvSpPr>
                <a:spLocks noChangeArrowheads="1"/>
              </p:cNvSpPr>
              <p:nvPr/>
            </p:nvSpPr>
            <p:spPr bwMode="auto">
              <a:xfrm>
                <a:off x="2616" y="288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>
                  <a:latin typeface="Arial Rounded MT Bold" pitchFamily="34" charset="0"/>
                </a:endParaRPr>
              </a:p>
            </p:txBody>
          </p:sp>
          <p:cxnSp>
            <p:nvCxnSpPr>
              <p:cNvPr id="185357" name="AutoShape 8"/>
              <p:cNvCxnSpPr>
                <a:cxnSpLocks noChangeShapeType="1"/>
                <a:stCxn id="185356" idx="4"/>
              </p:cNvCxnSpPr>
              <p:nvPr/>
            </p:nvCxnSpPr>
            <p:spPr bwMode="auto">
              <a:xfrm>
                <a:off x="2868" y="678"/>
                <a:ext cx="2251" cy="48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358" name="AutoShape 9"/>
              <p:cNvCxnSpPr>
                <a:cxnSpLocks noChangeShapeType="1"/>
                <a:stCxn id="185356" idx="4"/>
              </p:cNvCxnSpPr>
              <p:nvPr/>
            </p:nvCxnSpPr>
            <p:spPr bwMode="auto">
              <a:xfrm flipH="1">
                <a:off x="745" y="678"/>
                <a:ext cx="2123" cy="49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359" name="AutoShape 10"/>
              <p:cNvCxnSpPr>
                <a:cxnSpLocks noChangeShapeType="1"/>
                <a:stCxn id="185356" idx="4"/>
              </p:cNvCxnSpPr>
              <p:nvPr/>
            </p:nvCxnSpPr>
            <p:spPr bwMode="auto">
              <a:xfrm flipH="1">
                <a:off x="2287" y="678"/>
                <a:ext cx="581" cy="468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360" name="AutoShape 11"/>
              <p:cNvCxnSpPr>
                <a:cxnSpLocks noChangeShapeType="1"/>
                <a:stCxn id="185356" idx="4"/>
              </p:cNvCxnSpPr>
              <p:nvPr/>
            </p:nvCxnSpPr>
            <p:spPr bwMode="auto">
              <a:xfrm>
                <a:off x="2868" y="678"/>
                <a:ext cx="869" cy="47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85361" name="Group 12"/>
              <p:cNvGrpSpPr>
                <a:grpSpLocks/>
              </p:cNvGrpSpPr>
              <p:nvPr/>
            </p:nvGrpSpPr>
            <p:grpSpPr bwMode="auto">
              <a:xfrm>
                <a:off x="90" y="1178"/>
                <a:ext cx="1248" cy="896"/>
                <a:chOff x="90" y="1178"/>
                <a:chExt cx="1248" cy="896"/>
              </a:xfrm>
            </p:grpSpPr>
            <p:sp>
              <p:nvSpPr>
                <p:cNvPr id="185392" name="Oval 1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85393" name="AutoShape 14"/>
                <p:cNvCxnSpPr>
                  <a:cxnSpLocks noChangeShapeType="1"/>
                  <a:stCxn id="185392" idx="4"/>
                  <a:endCxn id="185400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94" name="AutoShape 15"/>
                <p:cNvCxnSpPr>
                  <a:cxnSpLocks noChangeShapeType="1"/>
                  <a:stCxn id="185392" idx="4"/>
                  <a:endCxn id="185397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95" name="AutoShape 16"/>
                <p:cNvCxnSpPr>
                  <a:cxnSpLocks noChangeShapeType="1"/>
                  <a:stCxn id="185392" idx="4"/>
                  <a:endCxn id="185398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96" name="AutoShape 17"/>
                <p:cNvCxnSpPr>
                  <a:cxnSpLocks noChangeShapeType="1"/>
                  <a:stCxn id="185392" idx="4"/>
                  <a:endCxn id="185399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85397" name="AutoShape 1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98" name="AutoShape 1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99" name="AutoShape 2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400" name="AutoShape 2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185362" name="Group 22"/>
              <p:cNvGrpSpPr>
                <a:grpSpLocks/>
              </p:cNvGrpSpPr>
              <p:nvPr/>
            </p:nvGrpSpPr>
            <p:grpSpPr bwMode="auto">
              <a:xfrm>
                <a:off x="1632" y="1168"/>
                <a:ext cx="1248" cy="896"/>
                <a:chOff x="90" y="1178"/>
                <a:chExt cx="1248" cy="896"/>
              </a:xfrm>
            </p:grpSpPr>
            <p:sp>
              <p:nvSpPr>
                <p:cNvPr id="185383" name="Oval 2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85384" name="AutoShape 24"/>
                <p:cNvCxnSpPr>
                  <a:cxnSpLocks noChangeShapeType="1"/>
                  <a:stCxn id="185383" idx="4"/>
                  <a:endCxn id="185391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85" name="AutoShape 25"/>
                <p:cNvCxnSpPr>
                  <a:cxnSpLocks noChangeShapeType="1"/>
                  <a:stCxn id="185383" idx="4"/>
                  <a:endCxn id="185388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86" name="AutoShape 26"/>
                <p:cNvCxnSpPr>
                  <a:cxnSpLocks noChangeShapeType="1"/>
                  <a:stCxn id="185383" idx="4"/>
                  <a:endCxn id="185389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87" name="AutoShape 27"/>
                <p:cNvCxnSpPr>
                  <a:cxnSpLocks noChangeShapeType="1"/>
                  <a:stCxn id="185383" idx="4"/>
                  <a:endCxn id="185390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85388" name="AutoShape 2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89" name="AutoShape 2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90" name="AutoShape 3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91" name="AutoShape 3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185363" name="Group 32"/>
              <p:cNvGrpSpPr>
                <a:grpSpLocks/>
              </p:cNvGrpSpPr>
              <p:nvPr/>
            </p:nvGrpSpPr>
            <p:grpSpPr bwMode="auto">
              <a:xfrm>
                <a:off x="3120" y="1158"/>
                <a:ext cx="1248" cy="896"/>
                <a:chOff x="90" y="1178"/>
                <a:chExt cx="1248" cy="896"/>
              </a:xfrm>
            </p:grpSpPr>
            <p:sp>
              <p:nvSpPr>
                <p:cNvPr id="185374" name="Oval 3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85375" name="AutoShape 34"/>
                <p:cNvCxnSpPr>
                  <a:cxnSpLocks noChangeShapeType="1"/>
                  <a:stCxn id="185374" idx="4"/>
                  <a:endCxn id="185382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76" name="AutoShape 35"/>
                <p:cNvCxnSpPr>
                  <a:cxnSpLocks noChangeShapeType="1"/>
                  <a:stCxn id="185374" idx="4"/>
                  <a:endCxn id="185379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77" name="AutoShape 36"/>
                <p:cNvCxnSpPr>
                  <a:cxnSpLocks noChangeShapeType="1"/>
                  <a:stCxn id="185374" idx="4"/>
                  <a:endCxn id="185380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78" name="AutoShape 37"/>
                <p:cNvCxnSpPr>
                  <a:cxnSpLocks noChangeShapeType="1"/>
                  <a:stCxn id="185374" idx="4"/>
                  <a:endCxn id="185381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85379" name="AutoShape 3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80" name="AutoShape 3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81" name="AutoShape 4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82" name="AutoShape 4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185364" name="Group 42"/>
              <p:cNvGrpSpPr>
                <a:grpSpLocks/>
              </p:cNvGrpSpPr>
              <p:nvPr/>
            </p:nvGrpSpPr>
            <p:grpSpPr bwMode="auto">
              <a:xfrm>
                <a:off x="4560" y="1148"/>
                <a:ext cx="1248" cy="896"/>
                <a:chOff x="90" y="1178"/>
                <a:chExt cx="1248" cy="896"/>
              </a:xfrm>
            </p:grpSpPr>
            <p:sp>
              <p:nvSpPr>
                <p:cNvPr id="185365" name="Oval 4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85366" name="AutoShape 44"/>
                <p:cNvCxnSpPr>
                  <a:cxnSpLocks noChangeShapeType="1"/>
                  <a:stCxn id="185365" idx="4"/>
                  <a:endCxn id="185373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67" name="AutoShape 45"/>
                <p:cNvCxnSpPr>
                  <a:cxnSpLocks noChangeShapeType="1"/>
                  <a:stCxn id="185365" idx="4"/>
                  <a:endCxn id="185370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68" name="AutoShape 46"/>
                <p:cNvCxnSpPr>
                  <a:cxnSpLocks noChangeShapeType="1"/>
                  <a:stCxn id="185365" idx="4"/>
                  <a:endCxn id="185371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69" name="AutoShape 47"/>
                <p:cNvCxnSpPr>
                  <a:cxnSpLocks noChangeShapeType="1"/>
                  <a:stCxn id="185365" idx="4"/>
                  <a:endCxn id="185372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85370" name="AutoShape 4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71" name="AutoShape 4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72" name="AutoShape 5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73" name="AutoShape 5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23938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90600"/>
            <a:ext cx="88392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cs typeface="Times New Roman" panose="02020603050405020304" pitchFamily="18" charset="0"/>
              </a:rPr>
              <a:t>Specifies</a:t>
            </a:r>
            <a:r>
              <a:rPr lang="en-CA" altLang="en-US" dirty="0">
                <a:cs typeface="Times New Roman" panose="02020603050405020304" pitchFamily="18" charset="0"/>
              </a:rPr>
              <a:t> how the running time </a:t>
            </a:r>
          </a:p>
          <a:p>
            <a:pPr eaLnBrk="1" hangingPunct="1">
              <a:defRPr/>
            </a:pPr>
            <a:r>
              <a:rPr lang="en-CA" altLang="en-US" dirty="0">
                <a:cs typeface="Times New Roman" panose="02020603050405020304" pitchFamily="18" charset="0"/>
              </a:rPr>
              <a:t>depends on the size of the input.  </a:t>
            </a: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9pPr>
          </a:lstStyle>
          <a:p>
            <a:pPr eaLnBrk="1" hangingPunct="1">
              <a:defRPr/>
            </a:pPr>
            <a:r>
              <a:rPr lang="en-CA" altLang="en-US" i="0" kern="0" dirty="0">
                <a:cs typeface="Times New Roman" panose="02020603050405020304" pitchFamily="18" charset="0"/>
              </a:rPr>
              <a:t>The Time Complexity of an Algorithm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1111250" y="3276600"/>
            <a:ext cx="4908550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tabLst>
                <a:tab pos="858838" algn="l"/>
              </a:tabLst>
              <a:defRPr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cs"/>
              </a:defRPr>
            </a:lvl1pPr>
            <a:lvl2pPr marL="404813" indent="-290513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tabLst>
                <a:tab pos="858838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858838" indent="-339725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200150" indent="-227013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16557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1129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5701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0273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4845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lang="en-CA" altLang="en-US" i="0" kern="0" dirty="0">
                <a:cs typeface="Times New Roman" panose="02020603050405020304" pitchFamily="18" charset="0"/>
              </a:rPr>
              <a:t>       “size” of input</a:t>
            </a: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lang="en-US" altLang="en-US" i="0" kern="0" dirty="0">
                <a:cs typeface="Times New Roman" panose="02020603050405020304" pitchFamily="18" charset="0"/>
              </a:rPr>
              <a:t>   </a:t>
            </a:r>
            <a:r>
              <a:rPr lang="en-CA" altLang="en-US" i="0" kern="0" dirty="0">
                <a:cs typeface="Times New Roman" panose="02020603050405020304" pitchFamily="18" charset="0"/>
              </a:rPr>
              <a:t>“time” T(n) executed .  </a:t>
            </a:r>
          </a:p>
          <a:p>
            <a:pPr algn="ctr" eaLnBrk="1" hangingPunct="1">
              <a:defRPr/>
            </a:pPr>
            <a:endParaRPr lang="en-CA" altLang="en-US" i="0" kern="0" dirty="0">
              <a:cs typeface="Times New Roman" panose="02020603050405020304" pitchFamily="18" charset="0"/>
            </a:endParaRPr>
          </a:p>
        </p:txBody>
      </p:sp>
      <p:sp>
        <p:nvSpPr>
          <p:cNvPr id="7" name="AutoShape 4"/>
          <p:cNvSpPr>
            <a:spLocks noChangeArrowheads="1"/>
          </p:cNvSpPr>
          <p:nvPr/>
        </p:nvSpPr>
        <p:spPr bwMode="auto">
          <a:xfrm>
            <a:off x="2438400" y="4510088"/>
            <a:ext cx="1219200" cy="4429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/>
          </a:p>
        </p:txBody>
      </p:sp>
      <p:pic>
        <p:nvPicPr>
          <p:cNvPr id="201734" name="Picture 9" descr="j00787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744538"/>
            <a:ext cx="1828800" cy="224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5410200" y="3581400"/>
            <a:ext cx="354488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CA" altLang="en-US" sz="3000" i="0" dirty="0"/>
              <a:t>Work for me to </a:t>
            </a:r>
            <a:br>
              <a:rPr lang="en-CA" altLang="en-US" sz="3000" i="0" dirty="0"/>
            </a:br>
            <a:r>
              <a:rPr lang="en-CA" altLang="en-US" sz="3000" i="0" dirty="0"/>
              <a:t>give you the instance.</a:t>
            </a:r>
            <a:endParaRPr lang="en-US" altLang="en-US" sz="3000" i="0" dirty="0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5899150" y="5054600"/>
            <a:ext cx="26447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CA" altLang="en-US" sz="3000" i="0"/>
              <a:t>Work for you to</a:t>
            </a:r>
            <a:br>
              <a:rPr lang="en-CA" altLang="en-US" sz="3000" i="0"/>
            </a:br>
            <a:r>
              <a:rPr lang="en-CA" altLang="en-US" sz="3000" i="0"/>
              <a:t>solve it.</a:t>
            </a:r>
            <a:endParaRPr lang="en-US" altLang="en-US" sz="3000" i="0"/>
          </a:p>
        </p:txBody>
      </p:sp>
      <p:sp>
        <p:nvSpPr>
          <p:cNvPr id="11" name="AutoShape 4"/>
          <p:cNvSpPr>
            <a:spLocks noChangeArrowheads="1"/>
          </p:cNvSpPr>
          <p:nvPr/>
        </p:nvSpPr>
        <p:spPr bwMode="auto">
          <a:xfrm>
            <a:off x="6440488" y="4557713"/>
            <a:ext cx="1219200" cy="4429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/>
          </a:p>
        </p:txBody>
      </p:sp>
      <p:sp>
        <p:nvSpPr>
          <p:cNvPr id="2" name="Rectangle 1"/>
          <p:cNvSpPr/>
          <p:nvPr/>
        </p:nvSpPr>
        <p:spPr>
          <a:xfrm>
            <a:off x="304800" y="2528888"/>
            <a:ext cx="3478213" cy="5540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en-US" i="0" kern="0" dirty="0">
                <a:cs typeface="Times New Roman" panose="02020603050405020304" pitchFamily="18" charset="0"/>
              </a:rPr>
              <a:t>A</a:t>
            </a:r>
            <a:r>
              <a:rPr lang="en-CA" altLang="en-US" i="0" kern="0" dirty="0">
                <a:cs typeface="Times New Roman" panose="02020603050405020304" pitchFamily="18" charset="0"/>
              </a:rPr>
              <a:t> function mapping  </a:t>
            </a:r>
          </a:p>
        </p:txBody>
      </p:sp>
    </p:spTree>
    <p:extLst>
      <p:ext uri="{BB962C8B-B14F-4D97-AF65-F5344CB8AC3E}">
        <p14:creationId xmlns:p14="http://schemas.microsoft.com/office/powerpoint/2010/main" val="2640700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1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7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3600" b="1" i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History of Classifying Problems</a:t>
            </a:r>
          </a:p>
        </p:txBody>
      </p:sp>
      <p:grpSp>
        <p:nvGrpSpPr>
          <p:cNvPr id="7171" name="Group 4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52677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rgbClr val="33CC33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500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33CC33"/>
                  </a:solidFill>
                </a:rPr>
                <a:t>Computable</a:t>
              </a:r>
            </a:p>
          </p:txBody>
        </p:sp>
      </p:grpSp>
      <p:grpSp>
        <p:nvGrpSpPr>
          <p:cNvPr id="7180" name="Group 7"/>
          <p:cNvGrpSpPr>
            <a:grpSpLocks/>
          </p:cNvGrpSpPr>
          <p:nvPr/>
        </p:nvGrpSpPr>
        <p:grpSpPr bwMode="auto">
          <a:xfrm>
            <a:off x="3916363" y="1828800"/>
            <a:ext cx="4986337" cy="4887913"/>
            <a:chOff x="2467" y="1153"/>
            <a:chExt cx="3141" cy="3079"/>
          </a:xfrm>
        </p:grpSpPr>
        <p:sp>
          <p:nvSpPr>
            <p:cNvPr id="1052680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498" name="Text Box 9"/>
            <p:cNvSpPr txBox="1">
              <a:spLocks noChangeArrowheads="1"/>
            </p:cNvSpPr>
            <p:nvPr/>
          </p:nvSpPr>
          <p:spPr bwMode="auto">
            <a:xfrm>
              <a:off x="3456" y="1153"/>
              <a:ext cx="114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0000"/>
                  </a:solidFill>
                </a:rPr>
                <a:t>Exp = 2</a:t>
              </a:r>
              <a:r>
                <a:rPr lang="en-US" altLang="en-US" sz="2800" i="0" baseline="30000">
                  <a:solidFill>
                    <a:srgbClr val="FF0000"/>
                  </a:solidFill>
                </a:rPr>
                <a:t>n</a:t>
              </a:r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105400" y="3733800"/>
            <a:ext cx="2509838" cy="3022600"/>
            <a:chOff x="5105400" y="3733800"/>
            <a:chExt cx="2509423" cy="3022600"/>
          </a:xfrm>
        </p:grpSpPr>
        <p:sp>
          <p:nvSpPr>
            <p:cNvPr id="190495" name="Oval 3"/>
            <p:cNvSpPr>
              <a:spLocks noChangeArrowheads="1"/>
            </p:cNvSpPr>
            <p:nvPr/>
          </p:nvSpPr>
          <p:spPr bwMode="auto">
            <a:xfrm>
              <a:off x="5105400" y="4114800"/>
              <a:ext cx="2509423" cy="26416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0" name="Text Box 10"/>
            <p:cNvSpPr txBox="1">
              <a:spLocks noChangeArrowheads="1"/>
            </p:cNvSpPr>
            <p:nvPr/>
          </p:nvSpPr>
          <p:spPr bwMode="auto">
            <a:xfrm>
              <a:off x="5359358" y="3733800"/>
              <a:ext cx="1879289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defRPr/>
              </a:pPr>
              <a:r>
                <a:rPr lang="en-US" altLang="en-US" sz="2800" i="0" dirty="0">
                  <a:solidFill>
                    <a:schemeClr val="tx1">
                      <a:lumMod val="75000"/>
                    </a:schemeClr>
                  </a:solidFill>
                </a:rPr>
                <a:t>Poly = </a:t>
              </a:r>
              <a:r>
                <a:rPr lang="en-US" altLang="en-US" sz="2800" i="0" dirty="0" err="1">
                  <a:solidFill>
                    <a:schemeClr val="tx1">
                      <a:lumMod val="75000"/>
                    </a:schemeClr>
                  </a:solidFill>
                </a:rPr>
                <a:t>n</a:t>
              </a:r>
              <a:r>
                <a:rPr lang="en-US" altLang="en-US" sz="2800" i="0" baseline="30000" dirty="0" err="1">
                  <a:solidFill>
                    <a:schemeClr val="tx1">
                      <a:lumMod val="75000"/>
                    </a:schemeClr>
                  </a:solidFill>
                </a:rPr>
                <a:t>c</a:t>
              </a:r>
              <a:endParaRPr lang="en-US" altLang="en-US" sz="2800" i="0" baseline="30000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105400" y="4633913"/>
            <a:ext cx="2616200" cy="2097087"/>
            <a:chOff x="5105400" y="5029200"/>
            <a:chExt cx="2649123" cy="1701114"/>
          </a:xfrm>
        </p:grpSpPr>
        <p:sp>
          <p:nvSpPr>
            <p:cNvPr id="190493" name="Oval 3"/>
            <p:cNvSpPr>
              <a:spLocks noChangeArrowheads="1"/>
            </p:cNvSpPr>
            <p:nvPr/>
          </p:nvSpPr>
          <p:spPr bwMode="auto">
            <a:xfrm>
              <a:off x="5436629" y="5136241"/>
              <a:ext cx="1917700" cy="1594073"/>
            </a:xfrm>
            <a:prstGeom prst="ellipse">
              <a:avLst/>
            </a:prstGeom>
            <a:noFill/>
            <a:ln w="38100" cap="sq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24" name="Text Box 10"/>
            <p:cNvSpPr txBox="1">
              <a:spLocks noChangeArrowheads="1"/>
            </p:cNvSpPr>
            <p:nvPr/>
          </p:nvSpPr>
          <p:spPr bwMode="auto">
            <a:xfrm>
              <a:off x="5105400" y="5029200"/>
              <a:ext cx="2649123" cy="522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i="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Quadratic = n</a:t>
              </a:r>
              <a:r>
                <a:rPr lang="en-US" altLang="en-US" i="0" baseline="300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2</a:t>
              </a:r>
            </a:p>
          </p:txBody>
        </p:sp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5594350" y="5180013"/>
            <a:ext cx="2038350" cy="1601787"/>
            <a:chOff x="5683250" y="5648980"/>
            <a:chExt cx="1784350" cy="1132820"/>
          </a:xfrm>
        </p:grpSpPr>
        <p:sp>
          <p:nvSpPr>
            <p:cNvPr id="190491" name="Oval 3"/>
            <p:cNvSpPr>
              <a:spLocks noChangeArrowheads="1"/>
            </p:cNvSpPr>
            <p:nvPr/>
          </p:nvSpPr>
          <p:spPr bwMode="auto">
            <a:xfrm>
              <a:off x="5791200" y="5747439"/>
              <a:ext cx="1143000" cy="1034361"/>
            </a:xfrm>
            <a:prstGeom prst="ellipse">
              <a:avLst/>
            </a:prstGeom>
            <a:noFill/>
            <a:ln w="38100" cap="sq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92" name="Text Box 10"/>
            <p:cNvSpPr txBox="1">
              <a:spLocks noChangeArrowheads="1"/>
            </p:cNvSpPr>
            <p:nvPr/>
          </p:nvSpPr>
          <p:spPr bwMode="auto">
            <a:xfrm>
              <a:off x="5683250" y="5648980"/>
              <a:ext cx="178435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CC00CC"/>
                  </a:solidFill>
                </a:rPr>
                <a:t>nlogn</a:t>
              </a:r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03900" y="6054725"/>
            <a:ext cx="1281113" cy="727075"/>
            <a:chOff x="5715000" y="6055390"/>
            <a:chExt cx="1281761" cy="726411"/>
          </a:xfrm>
        </p:grpSpPr>
        <p:sp>
          <p:nvSpPr>
            <p:cNvPr id="190489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FFCC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90" name="Text Box 10"/>
            <p:cNvSpPr txBox="1">
              <a:spLocks noChangeArrowheads="1"/>
            </p:cNvSpPr>
            <p:nvPr/>
          </p:nvSpPr>
          <p:spPr bwMode="auto">
            <a:xfrm>
              <a:off x="5715000" y="6055390"/>
              <a:ext cx="128176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CC66"/>
                  </a:solidFill>
                </a:rPr>
                <a:t>log n</a:t>
              </a:r>
            </a:p>
          </p:txBody>
        </p:sp>
      </p:grpSp>
      <p:sp>
        <p:nvSpPr>
          <p:cNvPr id="33" name="Text Box 10"/>
          <p:cNvSpPr txBox="1">
            <a:spLocks noChangeArrowheads="1"/>
          </p:cNvSpPr>
          <p:nvPr/>
        </p:nvSpPr>
        <p:spPr bwMode="auto">
          <a:xfrm>
            <a:off x="1268413" y="5145088"/>
            <a:ext cx="27432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CC00CC"/>
                </a:solidFill>
              </a:rPr>
              <a:t>Fast sorting</a:t>
            </a:r>
          </a:p>
        </p:txBody>
      </p:sp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1066800" y="5562600"/>
            <a:ext cx="2487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00B0F0"/>
                </a:solidFill>
              </a:rPr>
              <a:t>Look at input</a:t>
            </a:r>
          </a:p>
        </p:txBody>
      </p:sp>
      <p:sp>
        <p:nvSpPr>
          <p:cNvPr id="35" name="Text Box 10"/>
          <p:cNvSpPr txBox="1">
            <a:spLocks noChangeArrowheads="1"/>
          </p:cNvSpPr>
          <p:nvPr/>
        </p:nvSpPr>
        <p:spPr bwMode="auto">
          <a:xfrm>
            <a:off x="1192213" y="4635500"/>
            <a:ext cx="23796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>
              <a:spcBef>
                <a:spcPct val="0"/>
              </a:spcBef>
              <a:defRPr/>
            </a:pPr>
            <a:r>
              <a:rPr lang="en-US" altLang="en-US" i="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Slow sorting</a:t>
            </a:r>
            <a:endParaRPr lang="en-US" altLang="en-US" i="0" baseline="300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6" name="Text Box 10"/>
          <p:cNvSpPr txBox="1">
            <a:spLocks noChangeArrowheads="1"/>
          </p:cNvSpPr>
          <p:nvPr/>
        </p:nvSpPr>
        <p:spPr bwMode="auto">
          <a:xfrm>
            <a:off x="723900" y="3733800"/>
            <a:ext cx="3530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CC99FF"/>
                </a:solidFill>
              </a:rPr>
              <a:t>Considered Feasible</a:t>
            </a:r>
          </a:p>
        </p:txBody>
      </p:sp>
      <p:sp>
        <p:nvSpPr>
          <p:cNvPr id="37" name="Text Box 9"/>
          <p:cNvSpPr txBox="1">
            <a:spLocks noChangeArrowheads="1"/>
          </p:cNvSpPr>
          <p:nvPr/>
        </p:nvSpPr>
        <p:spPr bwMode="auto">
          <a:xfrm>
            <a:off x="889000" y="1866900"/>
            <a:ext cx="23876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0000"/>
                </a:solidFill>
              </a:rPr>
              <a:t>Brute Force </a:t>
            </a:r>
            <a:br>
              <a:rPr lang="en-US" altLang="en-US" sz="2800" i="0">
                <a:solidFill>
                  <a:srgbClr val="FF0000"/>
                </a:solidFill>
              </a:rPr>
            </a:br>
            <a:r>
              <a:rPr lang="en-US" altLang="en-US" sz="2800" i="0">
                <a:solidFill>
                  <a:srgbClr val="FF0000"/>
                </a:solidFill>
              </a:rPr>
              <a:t>  (Infeasible)</a:t>
            </a:r>
          </a:p>
        </p:txBody>
      </p:sp>
      <p:sp>
        <p:nvSpPr>
          <p:cNvPr id="40" name="Text Box 6"/>
          <p:cNvSpPr txBox="1">
            <a:spLocks noChangeArrowheads="1"/>
          </p:cNvSpPr>
          <p:nvPr/>
        </p:nvSpPr>
        <p:spPr bwMode="auto">
          <a:xfrm>
            <a:off x="685800" y="838200"/>
            <a:ext cx="38909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33CC33"/>
                </a:solidFill>
              </a:rPr>
              <a:t>Mathematicians’ dream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253163" y="6400800"/>
            <a:ext cx="2052637" cy="523875"/>
            <a:chOff x="6176589" y="6400800"/>
            <a:chExt cx="2053011" cy="523220"/>
          </a:xfrm>
        </p:grpSpPr>
        <p:sp>
          <p:nvSpPr>
            <p:cNvPr id="190487" name="Oval 3"/>
            <p:cNvSpPr>
              <a:spLocks noChangeArrowheads="1"/>
            </p:cNvSpPr>
            <p:nvPr/>
          </p:nvSpPr>
          <p:spPr bwMode="auto">
            <a:xfrm>
              <a:off x="6176589" y="6522436"/>
              <a:ext cx="446117" cy="259364"/>
            </a:xfrm>
            <a:prstGeom prst="ellipse">
              <a:avLst/>
            </a:prstGeom>
            <a:noFill/>
            <a:ln w="38100" cap="sq">
              <a:solidFill>
                <a:srgbClr val="9385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88" name="Text Box 10"/>
            <p:cNvSpPr txBox="1">
              <a:spLocks noChangeArrowheads="1"/>
            </p:cNvSpPr>
            <p:nvPr/>
          </p:nvSpPr>
          <p:spPr bwMode="auto">
            <a:xfrm>
              <a:off x="6401214" y="6400800"/>
              <a:ext cx="182838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93856D"/>
                  </a:solidFill>
                </a:rPr>
                <a:t>Constant</a:t>
              </a:r>
            </a:p>
          </p:txBody>
        </p:sp>
      </p:grpSp>
      <p:sp>
        <p:nvSpPr>
          <p:cNvPr id="45" name="Text Box 10"/>
          <p:cNvSpPr txBox="1">
            <a:spLocks noChangeArrowheads="1"/>
          </p:cNvSpPr>
          <p:nvPr/>
        </p:nvSpPr>
        <p:spPr bwMode="auto">
          <a:xfrm>
            <a:off x="228600" y="6391275"/>
            <a:ext cx="50847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93856D"/>
                </a:solidFill>
              </a:rPr>
              <a:t>Time does not depend on input.</a:t>
            </a:r>
          </a:p>
        </p:txBody>
      </p:sp>
      <p:grpSp>
        <p:nvGrpSpPr>
          <p:cNvPr id="46" name="Group 45"/>
          <p:cNvGrpSpPr>
            <a:grpSpLocks/>
          </p:cNvGrpSpPr>
          <p:nvPr/>
        </p:nvGrpSpPr>
        <p:grpSpPr bwMode="auto">
          <a:xfrm>
            <a:off x="5416550" y="5591175"/>
            <a:ext cx="2051050" cy="1204913"/>
            <a:chOff x="5620613" y="6126709"/>
            <a:chExt cx="1593876" cy="655092"/>
          </a:xfrm>
        </p:grpSpPr>
        <p:sp>
          <p:nvSpPr>
            <p:cNvPr id="190485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00B0F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86" name="Text Box 10"/>
            <p:cNvSpPr txBox="1">
              <a:spLocks noChangeArrowheads="1"/>
            </p:cNvSpPr>
            <p:nvPr/>
          </p:nvSpPr>
          <p:spPr bwMode="auto">
            <a:xfrm>
              <a:off x="5620613" y="6126709"/>
              <a:ext cx="1593876" cy="284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00B0F0"/>
                  </a:solidFill>
                </a:rPr>
                <a:t>Linear = n</a:t>
              </a:r>
            </a:p>
          </p:txBody>
        </p:sp>
      </p:grpSp>
      <p:sp>
        <p:nvSpPr>
          <p:cNvPr id="49" name="Text Box 10"/>
          <p:cNvSpPr txBox="1">
            <a:spLocks noChangeArrowheads="1"/>
          </p:cNvSpPr>
          <p:nvPr/>
        </p:nvSpPr>
        <p:spPr bwMode="auto">
          <a:xfrm>
            <a:off x="1155700" y="6032500"/>
            <a:ext cx="25955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CC66"/>
                </a:solidFill>
              </a:rPr>
              <a:t>Binary Search</a:t>
            </a:r>
          </a:p>
        </p:txBody>
      </p:sp>
      <p:sp>
        <p:nvSpPr>
          <p:cNvPr id="51" name="Text Box 32"/>
          <p:cNvSpPr txBox="1">
            <a:spLocks noChangeArrowheads="1"/>
          </p:cNvSpPr>
          <p:nvPr/>
        </p:nvSpPr>
        <p:spPr bwMode="auto">
          <a:xfrm>
            <a:off x="7721600" y="4826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0">
                <a:solidFill>
                  <a:srgbClr val="FFFFFF"/>
                </a:solidFill>
              </a:rPr>
              <a:t>Halting</a:t>
            </a:r>
          </a:p>
        </p:txBody>
      </p:sp>
      <p:sp>
        <p:nvSpPr>
          <p:cNvPr id="52" name="Text Box 32"/>
          <p:cNvSpPr txBox="1">
            <a:spLocks noChangeArrowheads="1"/>
          </p:cNvSpPr>
          <p:nvPr/>
        </p:nvSpPr>
        <p:spPr bwMode="auto">
          <a:xfrm>
            <a:off x="1676400" y="457200"/>
            <a:ext cx="1903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0">
                <a:solidFill>
                  <a:srgbClr val="FFFFFF"/>
                </a:solidFill>
              </a:rPr>
              <a:t>Impossible</a:t>
            </a:r>
          </a:p>
        </p:txBody>
      </p:sp>
    </p:spTree>
    <p:extLst>
      <p:ext uri="{BB962C8B-B14F-4D97-AF65-F5344CB8AC3E}">
        <p14:creationId xmlns:p14="http://schemas.microsoft.com/office/powerpoint/2010/main" val="3229773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  <p:bldP spid="35" grpId="0"/>
      <p:bldP spid="36" grpId="0"/>
      <p:bldP spid="37" grpId="0"/>
      <p:bldP spid="40" grpId="0"/>
      <p:bldP spid="45" grpId="0"/>
      <p:bldP spid="49" grpId="0"/>
      <p:bldP spid="51" grpId="0"/>
      <p:bldP spid="52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80" name="Oval 8"/>
          <p:cNvSpPr>
            <a:spLocks noChangeArrowheads="1"/>
          </p:cNvSpPr>
          <p:nvPr/>
        </p:nvSpPr>
        <p:spPr bwMode="auto">
          <a:xfrm>
            <a:off x="3916363" y="1968500"/>
            <a:ext cx="4986337" cy="4749800"/>
          </a:xfrm>
          <a:prstGeom prst="ellipse">
            <a:avLst/>
          </a:prstGeom>
          <a:noFill/>
          <a:ln w="38100" cap="sq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eaLnBrk="0" hangingPunct="0">
              <a:spcBef>
                <a:spcPct val="0"/>
              </a:spcBef>
              <a:defRPr/>
            </a:pPr>
            <a:endParaRPr lang="en-CA" sz="2800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91491" name="Group 1"/>
          <p:cNvGrpSpPr>
            <a:grpSpLocks/>
          </p:cNvGrpSpPr>
          <p:nvPr/>
        </p:nvGrpSpPr>
        <p:grpSpPr bwMode="auto">
          <a:xfrm>
            <a:off x="5105400" y="4633913"/>
            <a:ext cx="2616200" cy="2097087"/>
            <a:chOff x="5105400" y="5029200"/>
            <a:chExt cx="2649123" cy="1701114"/>
          </a:xfrm>
        </p:grpSpPr>
        <p:sp>
          <p:nvSpPr>
            <p:cNvPr id="191527" name="Oval 3"/>
            <p:cNvSpPr>
              <a:spLocks noChangeArrowheads="1"/>
            </p:cNvSpPr>
            <p:nvPr/>
          </p:nvSpPr>
          <p:spPr bwMode="auto">
            <a:xfrm>
              <a:off x="5436629" y="5136241"/>
              <a:ext cx="1917700" cy="1594073"/>
            </a:xfrm>
            <a:prstGeom prst="ellipse">
              <a:avLst/>
            </a:prstGeom>
            <a:noFill/>
            <a:ln w="38100" cap="sq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24" name="Text Box 10"/>
            <p:cNvSpPr txBox="1">
              <a:spLocks noChangeArrowheads="1"/>
            </p:cNvSpPr>
            <p:nvPr/>
          </p:nvSpPr>
          <p:spPr bwMode="auto">
            <a:xfrm>
              <a:off x="5105400" y="5029200"/>
              <a:ext cx="2649123" cy="522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i="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Quadratic = n</a:t>
              </a:r>
              <a:r>
                <a:rPr lang="en-US" altLang="en-US" i="0" baseline="300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2</a:t>
              </a:r>
            </a:p>
          </p:txBody>
        </p:sp>
      </p:grpSp>
      <p:grpSp>
        <p:nvGrpSpPr>
          <p:cNvPr id="191492" name="Group 4"/>
          <p:cNvGrpSpPr>
            <a:grpSpLocks/>
          </p:cNvGrpSpPr>
          <p:nvPr/>
        </p:nvGrpSpPr>
        <p:grpSpPr bwMode="auto">
          <a:xfrm>
            <a:off x="5803900" y="6054725"/>
            <a:ext cx="1281113" cy="727075"/>
            <a:chOff x="5715000" y="6055390"/>
            <a:chExt cx="1281761" cy="726411"/>
          </a:xfrm>
        </p:grpSpPr>
        <p:sp>
          <p:nvSpPr>
            <p:cNvPr id="191525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FFCC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6" name="Text Box 10"/>
            <p:cNvSpPr txBox="1">
              <a:spLocks noChangeArrowheads="1"/>
            </p:cNvSpPr>
            <p:nvPr/>
          </p:nvSpPr>
          <p:spPr bwMode="auto">
            <a:xfrm>
              <a:off x="5715000" y="6055390"/>
              <a:ext cx="128176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CC66"/>
                  </a:solidFill>
                </a:rPr>
                <a:t>log n</a:t>
              </a:r>
            </a:p>
          </p:txBody>
        </p:sp>
      </p:grpSp>
      <p:sp>
        <p:nvSpPr>
          <p:cNvPr id="191493" name="Text Box 10"/>
          <p:cNvSpPr txBox="1">
            <a:spLocks noChangeArrowheads="1"/>
          </p:cNvSpPr>
          <p:nvPr/>
        </p:nvSpPr>
        <p:spPr bwMode="auto">
          <a:xfrm>
            <a:off x="1066800" y="5562600"/>
            <a:ext cx="2487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00B0F0"/>
                </a:solidFill>
              </a:rPr>
              <a:t>Look at input</a:t>
            </a:r>
          </a:p>
        </p:txBody>
      </p:sp>
      <p:sp>
        <p:nvSpPr>
          <p:cNvPr id="35" name="Text Box 10"/>
          <p:cNvSpPr txBox="1">
            <a:spLocks noChangeArrowheads="1"/>
          </p:cNvSpPr>
          <p:nvPr/>
        </p:nvSpPr>
        <p:spPr bwMode="auto">
          <a:xfrm>
            <a:off x="1192213" y="4635500"/>
            <a:ext cx="23796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>
              <a:spcBef>
                <a:spcPct val="0"/>
              </a:spcBef>
              <a:defRPr/>
            </a:pPr>
            <a:r>
              <a:rPr lang="en-US" altLang="en-US" i="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Slow sorting</a:t>
            </a:r>
            <a:endParaRPr lang="en-US" altLang="en-US" i="0" baseline="300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91495" name="Text Box 9"/>
          <p:cNvSpPr txBox="1">
            <a:spLocks noChangeArrowheads="1"/>
          </p:cNvSpPr>
          <p:nvPr/>
        </p:nvSpPr>
        <p:spPr bwMode="auto">
          <a:xfrm>
            <a:off x="965200" y="3694113"/>
            <a:ext cx="23876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0000"/>
                </a:solidFill>
              </a:rPr>
              <a:t>Brute Force </a:t>
            </a:r>
            <a:br>
              <a:rPr lang="en-US" altLang="en-US" sz="2800" i="0">
                <a:solidFill>
                  <a:srgbClr val="FF0000"/>
                </a:solidFill>
              </a:rPr>
            </a:br>
            <a:r>
              <a:rPr lang="en-US" altLang="en-US" sz="2800" i="0">
                <a:solidFill>
                  <a:srgbClr val="FF0000"/>
                </a:solidFill>
              </a:rPr>
              <a:t>  (Infeasible)</a:t>
            </a:r>
          </a:p>
        </p:txBody>
      </p:sp>
      <p:grpSp>
        <p:nvGrpSpPr>
          <p:cNvPr id="191496" name="Group 5"/>
          <p:cNvGrpSpPr>
            <a:grpSpLocks/>
          </p:cNvGrpSpPr>
          <p:nvPr/>
        </p:nvGrpSpPr>
        <p:grpSpPr bwMode="auto">
          <a:xfrm>
            <a:off x="6253163" y="6400800"/>
            <a:ext cx="2052637" cy="523875"/>
            <a:chOff x="6176589" y="6400802"/>
            <a:chExt cx="2053011" cy="523220"/>
          </a:xfrm>
        </p:grpSpPr>
        <p:sp>
          <p:nvSpPr>
            <p:cNvPr id="191523" name="Oval 3"/>
            <p:cNvSpPr>
              <a:spLocks noChangeArrowheads="1"/>
            </p:cNvSpPr>
            <p:nvPr/>
          </p:nvSpPr>
          <p:spPr bwMode="auto">
            <a:xfrm>
              <a:off x="6176589" y="6522436"/>
              <a:ext cx="446117" cy="259364"/>
            </a:xfrm>
            <a:prstGeom prst="ellipse">
              <a:avLst/>
            </a:prstGeom>
            <a:noFill/>
            <a:ln w="38100" cap="sq">
              <a:solidFill>
                <a:srgbClr val="9385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4" name="Text Box 10"/>
            <p:cNvSpPr txBox="1">
              <a:spLocks noChangeArrowheads="1"/>
            </p:cNvSpPr>
            <p:nvPr/>
          </p:nvSpPr>
          <p:spPr bwMode="auto">
            <a:xfrm>
              <a:off x="6401214" y="6400802"/>
              <a:ext cx="182838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800" i="0">
                  <a:solidFill>
                    <a:srgbClr val="93856D"/>
                  </a:solidFill>
                </a:rPr>
                <a:t>Constant</a:t>
              </a:r>
            </a:p>
          </p:txBody>
        </p:sp>
      </p:grpSp>
      <p:sp>
        <p:nvSpPr>
          <p:cNvPr id="191497" name="Text Box 10"/>
          <p:cNvSpPr txBox="1">
            <a:spLocks noChangeArrowheads="1"/>
          </p:cNvSpPr>
          <p:nvPr/>
        </p:nvSpPr>
        <p:spPr bwMode="auto">
          <a:xfrm>
            <a:off x="228600" y="6391275"/>
            <a:ext cx="50847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93856D"/>
                </a:solidFill>
              </a:rPr>
              <a:t>Time does not depend on input.</a:t>
            </a:r>
          </a:p>
        </p:txBody>
      </p:sp>
      <p:grpSp>
        <p:nvGrpSpPr>
          <p:cNvPr id="191498" name="Group 45"/>
          <p:cNvGrpSpPr>
            <a:grpSpLocks/>
          </p:cNvGrpSpPr>
          <p:nvPr/>
        </p:nvGrpSpPr>
        <p:grpSpPr bwMode="auto">
          <a:xfrm>
            <a:off x="5416550" y="5591175"/>
            <a:ext cx="2051050" cy="1204913"/>
            <a:chOff x="5620613" y="6126709"/>
            <a:chExt cx="1593876" cy="655092"/>
          </a:xfrm>
        </p:grpSpPr>
        <p:sp>
          <p:nvSpPr>
            <p:cNvPr id="191521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00B0F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2" name="Text Box 10"/>
            <p:cNvSpPr txBox="1">
              <a:spLocks noChangeArrowheads="1"/>
            </p:cNvSpPr>
            <p:nvPr/>
          </p:nvSpPr>
          <p:spPr bwMode="auto">
            <a:xfrm>
              <a:off x="5620613" y="6126709"/>
              <a:ext cx="1593876" cy="284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00B0F0"/>
                  </a:solidFill>
                </a:rPr>
                <a:t>Linear = n</a:t>
              </a:r>
            </a:p>
          </p:txBody>
        </p:sp>
      </p:grpSp>
      <p:sp>
        <p:nvSpPr>
          <p:cNvPr id="191499" name="Text Box 10"/>
          <p:cNvSpPr txBox="1">
            <a:spLocks noChangeArrowheads="1"/>
          </p:cNvSpPr>
          <p:nvPr/>
        </p:nvSpPr>
        <p:spPr bwMode="auto">
          <a:xfrm>
            <a:off x="1155700" y="6032500"/>
            <a:ext cx="25955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CC66"/>
                </a:solidFill>
              </a:rPr>
              <a:t>Binary Search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1905000" y="703263"/>
            <a:ext cx="5257800" cy="3106737"/>
            <a:chOff x="1905000" y="703560"/>
            <a:chExt cx="5257800" cy="3106440"/>
          </a:xfrm>
        </p:grpSpPr>
        <p:sp>
          <p:nvSpPr>
            <p:cNvPr id="191518" name="Rectangle 5"/>
            <p:cNvSpPr>
              <a:spLocks noChangeArrowheads="1"/>
            </p:cNvSpPr>
            <p:nvPr/>
          </p:nvSpPr>
          <p:spPr bwMode="auto">
            <a:xfrm>
              <a:off x="2362200" y="703560"/>
              <a:ext cx="4800600" cy="27384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CA" altLang="en-US" sz="2400" i="0">
                <a:solidFill>
                  <a:srgbClr val="FFFFFF"/>
                </a:solidFill>
              </a:endParaRPr>
            </a:p>
          </p:txBody>
        </p:sp>
        <p:sp>
          <p:nvSpPr>
            <p:cNvPr id="191519" name="Text Box 6"/>
            <p:cNvSpPr txBox="1">
              <a:spLocks noChangeArrowheads="1"/>
            </p:cNvSpPr>
            <p:nvPr/>
          </p:nvSpPr>
          <p:spPr bwMode="auto">
            <a:xfrm>
              <a:off x="4038163" y="3348335"/>
              <a:ext cx="137088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400" i="0">
                  <a:solidFill>
                    <a:srgbClr val="FFFFFF"/>
                  </a:solidFill>
                </a:rPr>
                <a:t>input size</a:t>
              </a:r>
            </a:p>
          </p:txBody>
        </p:sp>
        <p:sp>
          <p:nvSpPr>
            <p:cNvPr id="191520" name="Text Box 7"/>
            <p:cNvSpPr txBox="1">
              <a:spLocks noChangeArrowheads="1"/>
            </p:cNvSpPr>
            <p:nvPr/>
          </p:nvSpPr>
          <p:spPr bwMode="auto">
            <a:xfrm>
              <a:off x="1905000" y="1341735"/>
              <a:ext cx="457200" cy="155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 i="0">
                  <a:solidFill>
                    <a:srgbClr val="FFFFFF"/>
                  </a:solidFill>
                </a:rPr>
                <a:t>t</a:t>
              </a:r>
              <a:br>
                <a:rPr lang="en-US" altLang="en-US" sz="2400" i="0">
                  <a:solidFill>
                    <a:srgbClr val="FFFFFF"/>
                  </a:solidFill>
                </a:rPr>
              </a:br>
              <a:r>
                <a:rPr lang="en-US" altLang="en-US" sz="2400" i="0">
                  <a:solidFill>
                    <a:srgbClr val="FFFFFF"/>
                  </a:solidFill>
                </a:rPr>
                <a:t>ime</a:t>
              </a:r>
            </a:p>
          </p:txBody>
        </p:sp>
      </p:grpSp>
      <p:sp>
        <p:nvSpPr>
          <p:cNvPr id="53" name="Rectangle 2"/>
          <p:cNvSpPr txBox="1">
            <a:spLocks noChangeArrowheads="1"/>
          </p:cNvSpPr>
          <p:nvPr/>
        </p:nvSpPr>
        <p:spPr>
          <a:xfrm>
            <a:off x="685800" y="762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i="0" kern="0"/>
              <a:t>Growth Rates</a:t>
            </a:r>
            <a:endParaRPr lang="en-CA" altLang="en-US" i="0" kern="0" dirty="0"/>
          </a:p>
        </p:txBody>
      </p:sp>
      <p:sp>
        <p:nvSpPr>
          <p:cNvPr id="191502" name="Rectangle 53"/>
          <p:cNvSpPr>
            <a:spLocks noChangeArrowheads="1"/>
          </p:cNvSpPr>
          <p:nvPr/>
        </p:nvSpPr>
        <p:spPr bwMode="auto">
          <a:xfrm>
            <a:off x="5638800" y="3910013"/>
            <a:ext cx="14446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800" i="0">
                <a:solidFill>
                  <a:srgbClr val="FF0000"/>
                </a:solidFill>
              </a:rPr>
              <a:t>Exp = 2</a:t>
            </a:r>
            <a:r>
              <a:rPr lang="en-US" altLang="en-US" sz="2800" i="0" baseline="30000">
                <a:solidFill>
                  <a:srgbClr val="FF0000"/>
                </a:solidFill>
              </a:rPr>
              <a:t>n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751138" y="2844800"/>
            <a:ext cx="4335462" cy="522288"/>
            <a:chOff x="2751138" y="2844114"/>
            <a:chExt cx="4335462" cy="523220"/>
          </a:xfrm>
        </p:grpSpPr>
        <p:cxnSp>
          <p:nvCxnSpPr>
            <p:cNvPr id="191516" name="Straight Connector 10"/>
            <p:cNvCxnSpPr>
              <a:cxnSpLocks noChangeShapeType="1"/>
            </p:cNvCxnSpPr>
            <p:nvPr/>
          </p:nvCxnSpPr>
          <p:spPr bwMode="auto">
            <a:xfrm>
              <a:off x="2751138" y="3294063"/>
              <a:ext cx="4267200" cy="0"/>
            </a:xfrm>
            <a:prstGeom prst="line">
              <a:avLst/>
            </a:prstGeom>
            <a:noFill/>
            <a:ln w="38100" cap="sq" algn="ctr">
              <a:solidFill>
                <a:srgbClr val="9385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1517" name="Text Box 10"/>
            <p:cNvSpPr txBox="1">
              <a:spLocks noChangeArrowheads="1"/>
            </p:cNvSpPr>
            <p:nvPr/>
          </p:nvSpPr>
          <p:spPr bwMode="auto">
            <a:xfrm>
              <a:off x="6353066" y="2844114"/>
              <a:ext cx="73353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800" i="0">
                  <a:solidFill>
                    <a:srgbClr val="93856D"/>
                  </a:solidFill>
                </a:rPr>
                <a:t>5</a:t>
              </a:r>
            </a:p>
          </p:txBody>
        </p:sp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2362200" y="2398713"/>
            <a:ext cx="5027613" cy="1100137"/>
            <a:chOff x="2362200" y="2399271"/>
            <a:chExt cx="5027270" cy="1099579"/>
          </a:xfrm>
        </p:grpSpPr>
        <p:sp>
          <p:nvSpPr>
            <p:cNvPr id="191514" name="Freeform 9"/>
            <p:cNvSpPr>
              <a:spLocks/>
            </p:cNvSpPr>
            <p:nvPr/>
          </p:nvSpPr>
          <p:spPr bwMode="auto">
            <a:xfrm flipH="1" flipV="1">
              <a:off x="2362200" y="2894013"/>
              <a:ext cx="4656138" cy="604837"/>
            </a:xfrm>
            <a:custGeom>
              <a:avLst/>
              <a:gdLst>
                <a:gd name="T0" fmla="*/ 0 w 2832"/>
                <a:gd name="T1" fmla="*/ 2335898 h 1725"/>
                <a:gd name="T2" fmla="*/ 2040854996 w 2832"/>
                <a:gd name="T3" fmla="*/ 2090106 h 1725"/>
                <a:gd name="T4" fmla="*/ 2147483647 w 2832"/>
                <a:gd name="T5" fmla="*/ 1967035 h 1725"/>
                <a:gd name="T6" fmla="*/ 2147483647 w 2832"/>
                <a:gd name="T7" fmla="*/ 1843964 h 1725"/>
                <a:gd name="T8" fmla="*/ 2147483647 w 2832"/>
                <a:gd name="T9" fmla="*/ 1598172 h 1725"/>
                <a:gd name="T10" fmla="*/ 2147483647 w 2832"/>
                <a:gd name="T11" fmla="*/ 1352380 h 1725"/>
                <a:gd name="T12" fmla="*/ 2147483647 w 2832"/>
                <a:gd name="T13" fmla="*/ 737726 h 1725"/>
                <a:gd name="T14" fmla="*/ 2147483647 w 2832"/>
                <a:gd name="T15" fmla="*/ 0 h 17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32"/>
                <a:gd name="T25" fmla="*/ 0 h 1725"/>
                <a:gd name="T26" fmla="*/ 2832 w 2832"/>
                <a:gd name="T27" fmla="*/ 1725 h 17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32" h="1725">
                  <a:moveTo>
                    <a:pt x="0" y="1725"/>
                  </a:moveTo>
                  <a:lnTo>
                    <a:pt x="680" y="1576"/>
                  </a:lnTo>
                  <a:lnTo>
                    <a:pt x="1032" y="1496"/>
                  </a:lnTo>
                  <a:lnTo>
                    <a:pt x="1320" y="1392"/>
                  </a:lnTo>
                  <a:lnTo>
                    <a:pt x="1624" y="1232"/>
                  </a:lnTo>
                  <a:lnTo>
                    <a:pt x="1944" y="992"/>
                  </a:lnTo>
                  <a:lnTo>
                    <a:pt x="2320" y="600"/>
                  </a:lnTo>
                  <a:lnTo>
                    <a:pt x="2832" y="0"/>
                  </a:lnTo>
                </a:path>
              </a:pathLst>
            </a:cu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5" name="Text Box 10"/>
            <p:cNvSpPr txBox="1">
              <a:spLocks noChangeArrowheads="1"/>
            </p:cNvSpPr>
            <p:nvPr/>
          </p:nvSpPr>
          <p:spPr bwMode="auto">
            <a:xfrm>
              <a:off x="6108357" y="2399271"/>
              <a:ext cx="1281113" cy="523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CC66"/>
                  </a:solidFill>
                </a:rPr>
                <a:t>log n</a:t>
              </a:r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362200" y="990600"/>
            <a:ext cx="4876800" cy="2479675"/>
            <a:chOff x="2362200" y="990600"/>
            <a:chExt cx="4876800" cy="2479675"/>
          </a:xfrm>
        </p:grpSpPr>
        <p:sp>
          <p:nvSpPr>
            <p:cNvPr id="191512" name="Line 8"/>
            <p:cNvSpPr>
              <a:spLocks noChangeShapeType="1"/>
            </p:cNvSpPr>
            <p:nvPr/>
          </p:nvSpPr>
          <p:spPr bwMode="auto">
            <a:xfrm flipH="1">
              <a:off x="2362200" y="1341438"/>
              <a:ext cx="4800600" cy="2128837"/>
            </a:xfrm>
            <a:prstGeom prst="line">
              <a:avLst/>
            </a:prstGeom>
            <a:noFill/>
            <a:ln w="38100">
              <a:solidFill>
                <a:srgbClr val="00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3" name="Text Box 10"/>
            <p:cNvSpPr txBox="1">
              <a:spLocks noChangeArrowheads="1"/>
            </p:cNvSpPr>
            <p:nvPr/>
          </p:nvSpPr>
          <p:spPr bwMode="auto">
            <a:xfrm>
              <a:off x="6505466" y="990600"/>
              <a:ext cx="73353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00B0F0"/>
                  </a:solidFill>
                </a:rPr>
                <a:t>n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2735263" y="533400"/>
            <a:ext cx="4495800" cy="2738438"/>
            <a:chOff x="2735263" y="533400"/>
            <a:chExt cx="4495800" cy="2738438"/>
          </a:xfrm>
        </p:grpSpPr>
        <p:sp>
          <p:nvSpPr>
            <p:cNvPr id="191510" name="Freeform 9"/>
            <p:cNvSpPr>
              <a:spLocks/>
            </p:cNvSpPr>
            <p:nvPr/>
          </p:nvSpPr>
          <p:spPr bwMode="auto">
            <a:xfrm>
              <a:off x="2735263" y="533400"/>
              <a:ext cx="4495800" cy="2738438"/>
            </a:xfrm>
            <a:custGeom>
              <a:avLst/>
              <a:gdLst>
                <a:gd name="T0" fmla="*/ 0 w 2832"/>
                <a:gd name="T1" fmla="*/ 2147483647 h 1725"/>
                <a:gd name="T2" fmla="*/ 1713706250 w 2832"/>
                <a:gd name="T3" fmla="*/ 2147483647 h 1725"/>
                <a:gd name="T4" fmla="*/ 2147483647 w 2832"/>
                <a:gd name="T5" fmla="*/ 2147483647 h 1725"/>
                <a:gd name="T6" fmla="*/ 2147483647 w 2832"/>
                <a:gd name="T7" fmla="*/ 2147483647 h 1725"/>
                <a:gd name="T8" fmla="*/ 2147483647 w 2832"/>
                <a:gd name="T9" fmla="*/ 2147483647 h 1725"/>
                <a:gd name="T10" fmla="*/ 2147483647 w 2832"/>
                <a:gd name="T11" fmla="*/ 2147483647 h 1725"/>
                <a:gd name="T12" fmla="*/ 2147483647 w 2832"/>
                <a:gd name="T13" fmla="*/ 1512094026 h 1725"/>
                <a:gd name="T14" fmla="*/ 2147483647 w 2832"/>
                <a:gd name="T15" fmla="*/ 0 h 17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32"/>
                <a:gd name="T25" fmla="*/ 0 h 1725"/>
                <a:gd name="T26" fmla="*/ 2832 w 2832"/>
                <a:gd name="T27" fmla="*/ 1725 h 17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32" h="1725">
                  <a:moveTo>
                    <a:pt x="0" y="1725"/>
                  </a:moveTo>
                  <a:lnTo>
                    <a:pt x="680" y="1576"/>
                  </a:lnTo>
                  <a:lnTo>
                    <a:pt x="1032" y="1496"/>
                  </a:lnTo>
                  <a:lnTo>
                    <a:pt x="1320" y="1392"/>
                  </a:lnTo>
                  <a:lnTo>
                    <a:pt x="1624" y="1232"/>
                  </a:lnTo>
                  <a:lnTo>
                    <a:pt x="1944" y="992"/>
                  </a:lnTo>
                  <a:lnTo>
                    <a:pt x="2320" y="600"/>
                  </a:lnTo>
                  <a:lnTo>
                    <a:pt x="2832" y="0"/>
                  </a:ln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 Box 10"/>
            <p:cNvSpPr txBox="1">
              <a:spLocks noChangeArrowheads="1"/>
            </p:cNvSpPr>
            <p:nvPr/>
          </p:nvSpPr>
          <p:spPr bwMode="auto">
            <a:xfrm>
              <a:off x="6324600" y="542925"/>
              <a:ext cx="854075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i="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n</a:t>
              </a:r>
              <a:r>
                <a:rPr lang="en-US" altLang="en-US" i="0" baseline="300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2</a:t>
              </a:r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2424113" y="703263"/>
            <a:ext cx="1108075" cy="2741612"/>
            <a:chOff x="2424113" y="703263"/>
            <a:chExt cx="1108315" cy="2741612"/>
          </a:xfrm>
        </p:grpSpPr>
        <p:sp>
          <p:nvSpPr>
            <p:cNvPr id="191508" name="Freeform 10"/>
            <p:cNvSpPr>
              <a:spLocks/>
            </p:cNvSpPr>
            <p:nvPr/>
          </p:nvSpPr>
          <p:spPr bwMode="auto">
            <a:xfrm>
              <a:off x="2424113" y="777875"/>
              <a:ext cx="1066800" cy="2667000"/>
            </a:xfrm>
            <a:custGeom>
              <a:avLst/>
              <a:gdLst>
                <a:gd name="T0" fmla="*/ 0 w 672"/>
                <a:gd name="T1" fmla="*/ 2147483647 h 1680"/>
                <a:gd name="T2" fmla="*/ 2147483647 w 672"/>
                <a:gd name="T3" fmla="*/ 2147483647 h 1680"/>
                <a:gd name="T4" fmla="*/ 2147483647 w 672"/>
                <a:gd name="T5" fmla="*/ 0 h 1680"/>
                <a:gd name="T6" fmla="*/ 0 60000 65536"/>
                <a:gd name="T7" fmla="*/ 0 60000 65536"/>
                <a:gd name="T8" fmla="*/ 0 60000 65536"/>
                <a:gd name="T9" fmla="*/ 0 w 672"/>
                <a:gd name="T10" fmla="*/ 0 h 1680"/>
                <a:gd name="T11" fmla="*/ 672 w 672"/>
                <a:gd name="T12" fmla="*/ 1680 h 16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72" h="1680">
                  <a:moveTo>
                    <a:pt x="0" y="1680"/>
                  </a:moveTo>
                  <a:cubicBezTo>
                    <a:pt x="69" y="1632"/>
                    <a:pt x="304" y="1672"/>
                    <a:pt x="416" y="1392"/>
                  </a:cubicBezTo>
                  <a:cubicBezTo>
                    <a:pt x="528" y="1112"/>
                    <a:pt x="619" y="290"/>
                    <a:pt x="672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09" name="Rectangle 53"/>
            <p:cNvSpPr>
              <a:spLocks noChangeArrowheads="1"/>
            </p:cNvSpPr>
            <p:nvPr/>
          </p:nvSpPr>
          <p:spPr bwMode="auto">
            <a:xfrm>
              <a:off x="3048000" y="703263"/>
              <a:ext cx="4844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800" i="0">
                  <a:solidFill>
                    <a:srgbClr val="FF0000"/>
                  </a:solidFill>
                </a:rPr>
                <a:t>2</a:t>
              </a:r>
              <a:r>
                <a:rPr lang="en-US" altLang="en-US" sz="2800" i="0" baseline="30000">
                  <a:solidFill>
                    <a:srgbClr val="FF0000"/>
                  </a:solidFill>
                </a:rPr>
                <a:t>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02740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</p:txBody>
      </p:sp>
      <p:pic>
        <p:nvPicPr>
          <p:cNvPr id="389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7788" y="1371600"/>
            <a:ext cx="6448425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57948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878388" y="1903413"/>
            <a:ext cx="3932237" cy="944562"/>
            <a:chOff x="4878388" y="1903413"/>
            <a:chExt cx="3932237" cy="944562"/>
          </a:xfrm>
        </p:grpSpPr>
        <p:pic>
          <p:nvPicPr>
            <p:cNvPr id="7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8388" y="1903413"/>
              <a:ext cx="3932237" cy="944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/>
            <p:nvPr/>
          </p:nvSpPr>
          <p:spPr bwMode="auto">
            <a:xfrm>
              <a:off x="8089557" y="2003136"/>
              <a:ext cx="381000" cy="253206"/>
            </a:xfrm>
            <a:prstGeom prst="rect">
              <a:avLst/>
            </a:prstGeom>
            <a:solidFill>
              <a:schemeClr val="tx1"/>
            </a:solidFill>
            <a:ln w="38100" cap="sq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6200" y="990600"/>
            <a:ext cx="5054600" cy="5435600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Search: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Input: A linked list.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Output: Find the end.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8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Walk there.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14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Insert Front: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Input: A linked list.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Output: Add record to front.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Play with pointers.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631950" y="3046413"/>
            <a:ext cx="3206750" cy="52387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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# of records =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n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.</a:t>
            </a:r>
            <a:endParaRPr lang="en-US" sz="28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612900" y="5876925"/>
            <a:ext cx="1025525" cy="522288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= 4</a:t>
            </a:r>
            <a:endParaRPr lang="en-US" sz="2800" i="0" baseline="300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787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en-US" sz="4400" i="0">
                <a:solidFill>
                  <a:schemeClr val="tx2"/>
                </a:solidFill>
              </a:rPr>
              <a:t>Linear vs Constant Time</a:t>
            </a:r>
          </a:p>
        </p:txBody>
      </p:sp>
      <p:pic>
        <p:nvPicPr>
          <p:cNvPr id="9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296988"/>
            <a:ext cx="838200" cy="80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15"/>
          <p:cNvGrpSpPr>
            <a:grpSpLocks/>
          </p:cNvGrpSpPr>
          <p:nvPr/>
        </p:nvGrpSpPr>
        <p:grpSpPr bwMode="auto">
          <a:xfrm>
            <a:off x="5238750" y="3048000"/>
            <a:ext cx="3557588" cy="3694113"/>
            <a:chOff x="5238878" y="3048000"/>
            <a:chExt cx="3557588" cy="3693356"/>
          </a:xfrm>
        </p:grpSpPr>
        <p:pic>
          <p:nvPicPr>
            <p:cNvPr id="207881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9118"/>
            <a:stretch>
              <a:fillRect/>
            </a:stretch>
          </p:blipFill>
          <p:spPr bwMode="auto">
            <a:xfrm>
              <a:off x="5245100" y="5744406"/>
              <a:ext cx="1600200" cy="99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7882" name="Group 10"/>
            <p:cNvGrpSpPr>
              <a:grpSpLocks/>
            </p:cNvGrpSpPr>
            <p:nvPr/>
          </p:nvGrpSpPr>
          <p:grpSpPr bwMode="auto">
            <a:xfrm>
              <a:off x="5238878" y="3048000"/>
              <a:ext cx="3557588" cy="2690813"/>
              <a:chOff x="5586412" y="2362200"/>
              <a:chExt cx="3557588" cy="2690813"/>
            </a:xfrm>
          </p:grpSpPr>
          <p:pic>
            <p:nvPicPr>
              <p:cNvPr id="207883" name="Picture 8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86412" y="2362200"/>
                <a:ext cx="3557588" cy="2690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7884" name="Picture 3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57950" y="2938463"/>
                <a:ext cx="325437" cy="1920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7885" name="Picture 3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70650" y="3911600"/>
                <a:ext cx="3270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7886" name="Picture 3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4937" y="4824413"/>
                <a:ext cx="327025" cy="1920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845049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6200" y="990600"/>
            <a:ext cx="1758950" cy="5435600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1">
                    <a:lumMod val="9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14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chemeClr val="tx1">
                    <a:lumMod val="9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612900" y="5897563"/>
            <a:ext cx="1025525" cy="522287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1">
                    <a:lumMod val="9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= 4</a:t>
            </a:r>
            <a:endParaRPr lang="en-US" sz="2800" i="0" baseline="3000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1504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en-US" sz="4400" i="0">
                <a:solidFill>
                  <a:schemeClr val="tx2"/>
                </a:solidFill>
              </a:rPr>
              <a:t>Linear vs Constant Time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2286000" y="5897563"/>
            <a:ext cx="3906838" cy="522287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1">
                    <a:lumMod val="9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= Constant time = O(1)</a:t>
            </a: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6854" name="Text Box 10"/>
          <p:cNvSpPr txBox="1">
            <a:spLocks noChangeArrowheads="1"/>
          </p:cNvSpPr>
          <p:nvPr/>
        </p:nvSpPr>
        <p:spPr bwMode="auto">
          <a:xfrm>
            <a:off x="503238" y="6323013"/>
            <a:ext cx="538956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2800" i="0">
                <a:solidFill>
                  <a:schemeClr val="tx1">
                    <a:lumMod val="95000"/>
                  </a:schemeClr>
                </a:solidFill>
              </a:rPr>
              <a:t>Time does not “depend” on input.</a:t>
            </a:r>
          </a:p>
        </p:txBody>
      </p:sp>
      <p:sp>
        <p:nvSpPr>
          <p:cNvPr id="22" name="Text Box 6"/>
          <p:cNvSpPr txBox="1">
            <a:spLocks noChangeArrowheads="1"/>
          </p:cNvSpPr>
          <p:nvPr/>
        </p:nvSpPr>
        <p:spPr bwMode="auto">
          <a:xfrm>
            <a:off x="152400" y="749300"/>
            <a:ext cx="6553200" cy="9540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2800" i="0" dirty="0">
                <a:solidFill>
                  <a:srgbClr val="FFCC66"/>
                </a:solidFill>
                <a:cs typeface="Arial" charset="0"/>
                <a:sym typeface="Symbol" pitchFamily="18" charset="2"/>
              </a:rPr>
              <a:t> a Java Program J</a:t>
            </a:r>
            <a:r>
              <a:rPr lang="en-US" sz="2800" i="0" dirty="0">
                <a:solidFill>
                  <a:srgbClr val="FFCC66"/>
                </a:solidFill>
                <a:cs typeface="Arial" charset="0"/>
              </a:rPr>
              <a:t>, </a:t>
            </a:r>
            <a:r>
              <a:rPr lang="en-US" sz="2800" i="0" dirty="0">
                <a:solidFill>
                  <a:srgbClr val="FFCC66"/>
                </a:solidFill>
                <a:cs typeface="Arial" charset="0"/>
                <a:sym typeface="Symbol" pitchFamily="18" charset="2"/>
              </a:rPr>
              <a:t>  an integer k</a:t>
            </a:r>
            <a:r>
              <a:rPr lang="en-US" sz="2800" i="0" dirty="0">
                <a:solidFill>
                  <a:srgbClr val="FFCC66"/>
                </a:solidFill>
                <a:cs typeface="Arial" charset="0"/>
              </a:rPr>
              <a:t>,</a:t>
            </a:r>
            <a:r>
              <a:rPr lang="en-US" sz="2800" i="0" dirty="0">
                <a:solidFill>
                  <a:srgbClr val="FFFFFF"/>
                </a:solidFill>
                <a:cs typeface="Arial" charset="0"/>
              </a:rPr>
              <a:t> </a:t>
            </a:r>
          </a:p>
          <a:p>
            <a:pPr eaLnBrk="0" hangingPunct="0">
              <a:spcBef>
                <a:spcPct val="0"/>
              </a:spcBef>
              <a:defRPr/>
            </a:pPr>
            <a:r>
              <a:rPr lang="en-US" sz="2800" i="0" dirty="0">
                <a:solidFill>
                  <a:srgbClr val="FFCC66"/>
                </a:solidFill>
                <a:latin typeface="Symbol" pitchFamily="18" charset="2"/>
                <a:cs typeface="Arial" charset="0"/>
              </a:rPr>
              <a:t>"</a:t>
            </a:r>
            <a:r>
              <a:rPr lang="en-US" sz="2800" i="0" dirty="0">
                <a:solidFill>
                  <a:srgbClr val="FFCC66"/>
                </a:solidFill>
                <a:cs typeface="Arial" charset="0"/>
              </a:rPr>
              <a:t> inputs I,  </a:t>
            </a:r>
            <a:r>
              <a:rPr lang="en-US" sz="2800" i="0" dirty="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Time(J,I)</a:t>
            </a:r>
            <a:r>
              <a:rPr lang="en-US" sz="2800" i="0" dirty="0">
                <a:solidFill>
                  <a:srgbClr val="FFCC66"/>
                </a:solidFill>
                <a:cs typeface="Arial" charset="0"/>
              </a:rPr>
              <a:t> </a:t>
            </a:r>
            <a:r>
              <a:rPr lang="en-US" sz="2800" i="0" dirty="0">
                <a:solidFill>
                  <a:srgbClr val="FFCC66"/>
                </a:solidFill>
                <a:latin typeface="Times New Roman"/>
                <a:cs typeface="Times New Roman"/>
              </a:rPr>
              <a:t>≤</a:t>
            </a:r>
            <a:r>
              <a:rPr lang="en-US" sz="2800" i="0" dirty="0">
                <a:solidFill>
                  <a:srgbClr val="FFCC66"/>
                </a:solidFill>
                <a:cs typeface="Times New Roman" pitchFamily="18" charset="0"/>
              </a:rPr>
              <a:t> k</a:t>
            </a:r>
            <a:endParaRPr lang="en-US" sz="2800" i="0" dirty="0">
              <a:solidFill>
                <a:srgbClr val="FFCC66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684213" y="2362200"/>
            <a:ext cx="3829050" cy="103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8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Is this “Constant time”</a:t>
            </a:r>
          </a:p>
          <a:p>
            <a:r>
              <a:rPr lang="en-US" altLang="en-US" sz="28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    = O(1)?</a:t>
            </a:r>
            <a:endParaRPr lang="en-US" altLang="en-US" sz="2800" i="0">
              <a:solidFill>
                <a:srgbClr val="FFFFFF"/>
              </a:solidFill>
            </a:endParaRPr>
          </a:p>
        </p:txBody>
      </p:sp>
      <p:grpSp>
        <p:nvGrpSpPr>
          <p:cNvPr id="51" name="Group 50"/>
          <p:cNvGrpSpPr>
            <a:grpSpLocks/>
          </p:cNvGrpSpPr>
          <p:nvPr/>
        </p:nvGrpSpPr>
        <p:grpSpPr bwMode="auto">
          <a:xfrm>
            <a:off x="5181600" y="2335213"/>
            <a:ext cx="3455988" cy="2160587"/>
            <a:chOff x="5181600" y="964217"/>
            <a:chExt cx="3455972" cy="2159983"/>
          </a:xfrm>
        </p:grpSpPr>
        <p:pic>
          <p:nvPicPr>
            <p:cNvPr id="215052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964217"/>
              <a:ext cx="3455972" cy="2159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053" name="Rectangle 28"/>
            <p:cNvSpPr>
              <a:spLocks noChangeArrowheads="1"/>
            </p:cNvSpPr>
            <p:nvPr/>
          </p:nvSpPr>
          <p:spPr bwMode="auto">
            <a:xfrm>
              <a:off x="5601376" y="1168371"/>
              <a:ext cx="875624" cy="27699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200" i="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Time</a:t>
              </a:r>
              <a:endParaRPr lang="en-US" altLang="en-US" sz="1200" i="0">
                <a:solidFill>
                  <a:schemeClr val="bg2"/>
                </a:solidFill>
              </a:endParaRPr>
            </a:p>
          </p:txBody>
        </p:sp>
        <p:sp>
          <p:nvSpPr>
            <p:cNvPr id="215054" name="Rectangle 30"/>
            <p:cNvSpPr>
              <a:spLocks noChangeArrowheads="1"/>
            </p:cNvSpPr>
            <p:nvPr/>
          </p:nvSpPr>
          <p:spPr bwMode="auto">
            <a:xfrm>
              <a:off x="8381090" y="2804613"/>
              <a:ext cx="203648" cy="27699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200" i="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n</a:t>
              </a:r>
              <a:endParaRPr lang="en-US" altLang="en-US" sz="1200" i="0">
                <a:solidFill>
                  <a:schemeClr val="bg2"/>
                </a:solidFill>
              </a:endParaRPr>
            </a:p>
          </p:txBody>
        </p:sp>
      </p:grp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609600" y="3409950"/>
            <a:ext cx="3624263" cy="103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altLang="en-US" sz="28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Yes because bounded</a:t>
            </a:r>
          </a:p>
          <a:p>
            <a:pPr algn="ctr"/>
            <a:r>
              <a:rPr lang="en-US" altLang="en-US" sz="28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by a constant </a:t>
            </a:r>
            <a:endParaRPr lang="en-US" altLang="en-US" sz="2800" i="0">
              <a:solidFill>
                <a:srgbClr val="FFFFFF"/>
              </a:solidFill>
            </a:endParaRPr>
          </a:p>
        </p:txBody>
      </p:sp>
      <p:cxnSp>
        <p:nvCxnSpPr>
          <p:cNvPr id="56" name="Straight Connector 55"/>
          <p:cNvCxnSpPr>
            <a:cxnSpLocks noChangeShapeType="1"/>
          </p:cNvCxnSpPr>
          <p:nvPr/>
        </p:nvCxnSpPr>
        <p:spPr bwMode="auto">
          <a:xfrm>
            <a:off x="5257800" y="2384425"/>
            <a:ext cx="3225800" cy="0"/>
          </a:xfrm>
          <a:prstGeom prst="line">
            <a:avLst/>
          </a:prstGeom>
          <a:noFill/>
          <a:ln w="38100" cap="sq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592094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5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3771900" y="533400"/>
            <a:ext cx="5676900" cy="6383338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Test/Evaluate: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Input: Circuit &amp; Assignment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Output: Value at output.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8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Let values percolate down.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14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Search/</a:t>
            </a:r>
            <a:r>
              <a:rPr lang="en-US" sz="2800" i="0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Satisfiablity</a:t>
            </a: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Input: Circuit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Output: An assignment </a:t>
            </a:r>
            <a:b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giving true: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Try all assignments.</a:t>
            </a: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 (Brute Force)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Time:</a:t>
            </a:r>
          </a:p>
        </p:txBody>
      </p:sp>
      <p:sp>
        <p:nvSpPr>
          <p:cNvPr id="66" name="Rectangle 5"/>
          <p:cNvSpPr txBox="1">
            <a:spLocks noChangeArrowheads="1"/>
          </p:cNvSpPr>
          <p:nvPr/>
        </p:nvSpPr>
        <p:spPr>
          <a:xfrm>
            <a:off x="381000" y="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9pPr>
          </a:lstStyle>
          <a:p>
            <a:pPr>
              <a:defRPr/>
            </a:pPr>
            <a:r>
              <a:rPr lang="en-US" i="0" kern="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Test vs Search</a:t>
            </a:r>
          </a:p>
        </p:txBody>
      </p:sp>
      <p:grpSp>
        <p:nvGrpSpPr>
          <p:cNvPr id="235524" name="Group 33"/>
          <p:cNvGrpSpPr>
            <a:grpSpLocks/>
          </p:cNvGrpSpPr>
          <p:nvPr/>
        </p:nvGrpSpPr>
        <p:grpSpPr bwMode="auto">
          <a:xfrm>
            <a:off x="385763" y="1147763"/>
            <a:ext cx="3497262" cy="487362"/>
            <a:chOff x="384" y="665"/>
            <a:chExt cx="2652" cy="369"/>
          </a:xfrm>
        </p:grpSpPr>
        <p:grpSp>
          <p:nvGrpSpPr>
            <p:cNvPr id="235556" name="Group 32"/>
            <p:cNvGrpSpPr>
              <a:grpSpLocks/>
            </p:cNvGrpSpPr>
            <p:nvPr/>
          </p:nvGrpSpPr>
          <p:grpSpPr bwMode="auto">
            <a:xfrm>
              <a:off x="384" y="672"/>
              <a:ext cx="2518" cy="359"/>
              <a:chOff x="384" y="672"/>
              <a:chExt cx="2518" cy="359"/>
            </a:xfrm>
          </p:grpSpPr>
          <p:sp>
            <p:nvSpPr>
              <p:cNvPr id="52" name="Text Box 25"/>
              <p:cNvSpPr txBox="1">
                <a:spLocks noChangeArrowheads="1"/>
              </p:cNvSpPr>
              <p:nvPr/>
            </p:nvSpPr>
            <p:spPr bwMode="auto">
              <a:xfrm>
                <a:off x="384" y="672"/>
                <a:ext cx="608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r>
                  <a:rPr lang="en-US" altLang="en-US" sz="2400" i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 F</a:t>
                </a:r>
              </a:p>
            </p:txBody>
          </p:sp>
          <p:sp>
            <p:nvSpPr>
              <p:cNvPr id="53" name="Text Box 26"/>
              <p:cNvSpPr txBox="1">
                <a:spLocks noChangeArrowheads="1"/>
              </p:cNvSpPr>
              <p:nvPr/>
            </p:nvSpPr>
            <p:spPr bwMode="auto">
              <a:xfrm>
                <a:off x="1392" y="672"/>
                <a:ext cx="562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r>
                  <a:rPr lang="en-US" altLang="en-US" sz="2400" i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T</a:t>
                </a:r>
              </a:p>
            </p:txBody>
          </p:sp>
          <p:sp>
            <p:nvSpPr>
              <p:cNvPr id="54" name="Text Box 27"/>
              <p:cNvSpPr txBox="1">
                <a:spLocks noChangeArrowheads="1"/>
              </p:cNvSpPr>
              <p:nvPr/>
            </p:nvSpPr>
            <p:spPr bwMode="auto">
              <a:xfrm>
                <a:off x="2352" y="681"/>
                <a:ext cx="550" cy="3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r>
                  <a:rPr lang="en-US" altLang="en-US" sz="2400" i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F</a:t>
                </a:r>
              </a:p>
            </p:txBody>
          </p:sp>
        </p:grpSp>
        <p:grpSp>
          <p:nvGrpSpPr>
            <p:cNvPr id="235557" name="Group 31"/>
            <p:cNvGrpSpPr>
              <a:grpSpLocks/>
            </p:cNvGrpSpPr>
            <p:nvPr/>
          </p:nvGrpSpPr>
          <p:grpSpPr bwMode="auto">
            <a:xfrm>
              <a:off x="480" y="665"/>
              <a:ext cx="2556" cy="369"/>
              <a:chOff x="480" y="665"/>
              <a:chExt cx="2556" cy="369"/>
            </a:xfrm>
          </p:grpSpPr>
          <p:sp>
            <p:nvSpPr>
              <p:cNvPr id="49" name="Rectangle 28"/>
              <p:cNvSpPr>
                <a:spLocks noChangeArrowheads="1"/>
              </p:cNvSpPr>
              <p:nvPr/>
            </p:nvSpPr>
            <p:spPr bwMode="auto">
              <a:xfrm>
                <a:off x="486" y="665"/>
                <a:ext cx="420" cy="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endParaRPr lang="en-US" altLang="en-US" sz="24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0" name="Rectangle 29"/>
              <p:cNvSpPr>
                <a:spLocks noChangeArrowheads="1"/>
              </p:cNvSpPr>
              <p:nvPr/>
            </p:nvSpPr>
            <p:spPr bwMode="auto">
              <a:xfrm>
                <a:off x="486" y="669"/>
                <a:ext cx="420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endParaRPr lang="en-US" altLang="en-US" sz="24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1" name="Rectangle 30"/>
              <p:cNvSpPr>
                <a:spLocks noChangeArrowheads="1"/>
              </p:cNvSpPr>
              <p:nvPr/>
            </p:nvSpPr>
            <p:spPr bwMode="auto">
              <a:xfrm flipH="1">
                <a:off x="480" y="684"/>
                <a:ext cx="2556" cy="350"/>
              </a:xfrm>
              <a:prstGeom prst="rect">
                <a:avLst/>
              </a:prstGeom>
              <a:noFill/>
              <a:ln w="57150" cap="sq">
                <a:solidFill>
                  <a:schemeClr val="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endParaRPr lang="en-US" altLang="en-US" sz="24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235525" name="Group 54"/>
          <p:cNvGrpSpPr>
            <a:grpSpLocks/>
          </p:cNvGrpSpPr>
          <p:nvPr/>
        </p:nvGrpSpPr>
        <p:grpSpPr bwMode="auto">
          <a:xfrm>
            <a:off x="63500" y="1600200"/>
            <a:ext cx="3894138" cy="4665663"/>
            <a:chOff x="284873" y="1174215"/>
            <a:chExt cx="4686067" cy="5615523"/>
          </a:xfrm>
        </p:grpSpPr>
        <p:sp>
          <p:nvSpPr>
            <p:cNvPr id="56" name="Text Box 2"/>
            <p:cNvSpPr txBox="1">
              <a:spLocks noChangeArrowheads="1"/>
            </p:cNvSpPr>
            <p:nvPr/>
          </p:nvSpPr>
          <p:spPr bwMode="auto">
            <a:xfrm>
              <a:off x="3736860" y="1174215"/>
              <a:ext cx="1234080" cy="852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4000" i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x</a:t>
              </a:r>
              <a:r>
                <a:rPr lang="en-US" altLang="en-US" sz="4000" i="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3</a:t>
              </a:r>
              <a:endParaRPr lang="en-US" altLang="en-US" sz="40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Rounded MT Bold" pitchFamily="34" charset="0"/>
              </a:endParaRPr>
            </a:p>
          </p:txBody>
        </p:sp>
        <p:sp>
          <p:nvSpPr>
            <p:cNvPr id="58" name="Text Box 3"/>
            <p:cNvSpPr txBox="1">
              <a:spLocks noChangeArrowheads="1"/>
            </p:cNvSpPr>
            <p:nvPr/>
          </p:nvSpPr>
          <p:spPr bwMode="auto">
            <a:xfrm>
              <a:off x="2197125" y="1174215"/>
              <a:ext cx="1234080" cy="852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4000" i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x</a:t>
              </a:r>
              <a:r>
                <a:rPr lang="en-US" altLang="en-US" sz="4000" i="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2</a:t>
              </a:r>
              <a:endParaRPr lang="en-US" altLang="en-US" sz="40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Rounded MT Bold" pitchFamily="34" charset="0"/>
              </a:endParaRPr>
            </a:p>
          </p:txBody>
        </p:sp>
        <p:sp>
          <p:nvSpPr>
            <p:cNvPr id="59" name="Text Box 4"/>
            <p:cNvSpPr txBox="1">
              <a:spLocks noChangeArrowheads="1"/>
            </p:cNvSpPr>
            <p:nvPr/>
          </p:nvSpPr>
          <p:spPr bwMode="auto">
            <a:xfrm>
              <a:off x="708969" y="1174215"/>
              <a:ext cx="1232171" cy="852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4000" i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x</a:t>
              </a:r>
              <a:r>
                <a:rPr lang="en-US" altLang="en-US" sz="4000" i="0" baseline="-2500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1</a:t>
              </a:r>
              <a:endParaRPr lang="en-US" altLang="en-US" sz="40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Rounded MT Bold" pitchFamily="34" charset="0"/>
              </a:endParaRPr>
            </a:p>
          </p:txBody>
        </p:sp>
        <p:sp>
          <p:nvSpPr>
            <p:cNvPr id="60" name="AutoShape 6"/>
            <p:cNvSpPr>
              <a:spLocks noChangeArrowheads="1"/>
            </p:cNvSpPr>
            <p:nvPr/>
          </p:nvSpPr>
          <p:spPr bwMode="auto">
            <a:xfrm rot="5400000" flipV="1">
              <a:off x="990634" y="4058479"/>
              <a:ext cx="1207557" cy="823358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OR</a:t>
              </a:r>
            </a:p>
          </p:txBody>
        </p:sp>
        <p:sp>
          <p:nvSpPr>
            <p:cNvPr id="61" name="AutoShape 7"/>
            <p:cNvSpPr>
              <a:spLocks noChangeArrowheads="1"/>
            </p:cNvSpPr>
            <p:nvPr/>
          </p:nvSpPr>
          <p:spPr bwMode="auto">
            <a:xfrm rot="5400000" flipV="1">
              <a:off x="3739614" y="2669406"/>
              <a:ext cx="1207557" cy="811896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OR</a:t>
              </a:r>
            </a:p>
          </p:txBody>
        </p:sp>
        <p:sp>
          <p:nvSpPr>
            <p:cNvPr id="62" name="AutoShape 8"/>
            <p:cNvSpPr>
              <a:spLocks noChangeArrowheads="1"/>
            </p:cNvSpPr>
            <p:nvPr/>
          </p:nvSpPr>
          <p:spPr bwMode="auto">
            <a:xfrm rot="5400000" flipV="1">
              <a:off x="1907598" y="2516579"/>
              <a:ext cx="1207557" cy="1117549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AND</a:t>
              </a:r>
            </a:p>
          </p:txBody>
        </p:sp>
        <p:sp>
          <p:nvSpPr>
            <p:cNvPr id="63" name="AutoShape 9"/>
            <p:cNvSpPr>
              <a:spLocks noChangeArrowheads="1"/>
            </p:cNvSpPr>
            <p:nvPr/>
          </p:nvSpPr>
          <p:spPr bwMode="auto">
            <a:xfrm rot="5400000" flipV="1">
              <a:off x="240825" y="2515623"/>
              <a:ext cx="1207557" cy="1119460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AND</a:t>
              </a:r>
            </a:p>
          </p:txBody>
        </p:sp>
        <p:cxnSp>
          <p:nvCxnSpPr>
            <p:cNvPr id="235542" name="AutoShape 10"/>
            <p:cNvCxnSpPr>
              <a:cxnSpLocks noChangeShapeType="1"/>
              <a:stCxn id="59" idx="2"/>
              <a:endCxn id="63" idx="1"/>
            </p:cNvCxnSpPr>
            <p:nvPr/>
          </p:nvCxnSpPr>
          <p:spPr bwMode="auto">
            <a:xfrm flipH="1">
              <a:off x="844551" y="2026184"/>
              <a:ext cx="480457" cy="444952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3" name="AutoShape 11"/>
            <p:cNvCxnSpPr>
              <a:cxnSpLocks noChangeShapeType="1"/>
              <a:stCxn id="58" idx="2"/>
              <a:endCxn id="63" idx="1"/>
            </p:cNvCxnSpPr>
            <p:nvPr/>
          </p:nvCxnSpPr>
          <p:spPr bwMode="auto">
            <a:xfrm flipH="1">
              <a:off x="844551" y="2026184"/>
              <a:ext cx="1969531" cy="444952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4" name="AutoShape 12"/>
            <p:cNvCxnSpPr>
              <a:cxnSpLocks noChangeShapeType="1"/>
              <a:stCxn id="59" idx="2"/>
              <a:endCxn id="62" idx="1"/>
            </p:cNvCxnSpPr>
            <p:nvPr/>
          </p:nvCxnSpPr>
          <p:spPr bwMode="auto">
            <a:xfrm>
              <a:off x="1325008" y="2026184"/>
              <a:ext cx="1186418" cy="444952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5" name="AutoShape 13"/>
            <p:cNvCxnSpPr>
              <a:cxnSpLocks noChangeShapeType="1"/>
              <a:stCxn id="56" idx="2"/>
              <a:endCxn id="62" idx="1"/>
            </p:cNvCxnSpPr>
            <p:nvPr/>
          </p:nvCxnSpPr>
          <p:spPr bwMode="auto">
            <a:xfrm flipH="1">
              <a:off x="2511426" y="2026184"/>
              <a:ext cx="1842532" cy="444952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6" name="AutoShape 14"/>
            <p:cNvCxnSpPr>
              <a:cxnSpLocks noChangeShapeType="1"/>
              <a:stCxn id="56" idx="2"/>
              <a:endCxn id="61" idx="1"/>
            </p:cNvCxnSpPr>
            <p:nvPr/>
          </p:nvCxnSpPr>
          <p:spPr bwMode="auto">
            <a:xfrm flipH="1">
              <a:off x="4343401" y="2026184"/>
              <a:ext cx="10556" cy="444953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7" name="AutoShape 15"/>
            <p:cNvCxnSpPr>
              <a:cxnSpLocks noChangeShapeType="1"/>
              <a:stCxn id="58" idx="2"/>
              <a:endCxn id="61" idx="1"/>
            </p:cNvCxnSpPr>
            <p:nvPr/>
          </p:nvCxnSpPr>
          <p:spPr bwMode="auto">
            <a:xfrm>
              <a:off x="2814082" y="2026184"/>
              <a:ext cx="1529319" cy="444953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1" name="AutoShape 16"/>
            <p:cNvSpPr>
              <a:spLocks noChangeArrowheads="1"/>
            </p:cNvSpPr>
            <p:nvPr/>
          </p:nvSpPr>
          <p:spPr bwMode="auto">
            <a:xfrm rot="5400000" flipV="1">
              <a:off x="1840735" y="5579389"/>
              <a:ext cx="1207557" cy="819537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OR</a:t>
              </a:r>
            </a:p>
          </p:txBody>
        </p:sp>
        <p:cxnSp>
          <p:nvCxnSpPr>
            <p:cNvPr id="235549" name="AutoShape 17"/>
            <p:cNvCxnSpPr>
              <a:cxnSpLocks noChangeShapeType="1"/>
              <a:stCxn id="63" idx="3"/>
              <a:endCxn id="60" idx="1"/>
            </p:cNvCxnSpPr>
            <p:nvPr/>
          </p:nvCxnSpPr>
          <p:spPr bwMode="auto">
            <a:xfrm>
              <a:off x="844551" y="3678839"/>
              <a:ext cx="750093" cy="187710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50" name="AutoShape 18"/>
            <p:cNvCxnSpPr>
              <a:cxnSpLocks noChangeShapeType="1"/>
              <a:stCxn id="62" idx="3"/>
              <a:endCxn id="60" idx="1"/>
            </p:cNvCxnSpPr>
            <p:nvPr/>
          </p:nvCxnSpPr>
          <p:spPr bwMode="auto">
            <a:xfrm flipH="1">
              <a:off x="1594644" y="3678839"/>
              <a:ext cx="916782" cy="187710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51" name="AutoShape 19"/>
            <p:cNvCxnSpPr>
              <a:cxnSpLocks noChangeShapeType="1"/>
            </p:cNvCxnSpPr>
            <p:nvPr/>
          </p:nvCxnSpPr>
          <p:spPr bwMode="auto">
            <a:xfrm flipH="1">
              <a:off x="2443162" y="4946650"/>
              <a:ext cx="1065213" cy="508000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52" name="AutoShape 20"/>
            <p:cNvCxnSpPr>
              <a:cxnSpLocks noChangeShapeType="1"/>
              <a:stCxn id="60" idx="3"/>
              <a:endCxn id="71" idx="1"/>
            </p:cNvCxnSpPr>
            <p:nvPr/>
          </p:nvCxnSpPr>
          <p:spPr bwMode="auto">
            <a:xfrm>
              <a:off x="1594644" y="5074252"/>
              <a:ext cx="850106" cy="311534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" name="AutoShape 21"/>
            <p:cNvSpPr>
              <a:spLocks noChangeArrowheads="1"/>
            </p:cNvSpPr>
            <p:nvPr/>
          </p:nvSpPr>
          <p:spPr bwMode="auto">
            <a:xfrm rot="5400000" flipV="1">
              <a:off x="2906706" y="3884631"/>
              <a:ext cx="1207557" cy="1086985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NOT</a:t>
              </a:r>
            </a:p>
          </p:txBody>
        </p:sp>
        <p:cxnSp>
          <p:nvCxnSpPr>
            <p:cNvPr id="235554" name="AutoShape 22"/>
            <p:cNvCxnSpPr>
              <a:cxnSpLocks noChangeShapeType="1"/>
            </p:cNvCxnSpPr>
            <p:nvPr/>
          </p:nvCxnSpPr>
          <p:spPr bwMode="auto">
            <a:xfrm flipH="1">
              <a:off x="3576637" y="3590925"/>
              <a:ext cx="892175" cy="295275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55" name="AutoShape 23"/>
            <p:cNvCxnSpPr>
              <a:cxnSpLocks noChangeShapeType="1"/>
              <a:stCxn id="71" idx="3"/>
            </p:cNvCxnSpPr>
            <p:nvPr/>
          </p:nvCxnSpPr>
          <p:spPr bwMode="auto">
            <a:xfrm flipH="1">
              <a:off x="2443163" y="6593489"/>
              <a:ext cx="1587" cy="196249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35526" name="Group 24"/>
          <p:cNvGrpSpPr>
            <a:grpSpLocks/>
          </p:cNvGrpSpPr>
          <p:nvPr/>
        </p:nvGrpSpPr>
        <p:grpSpPr bwMode="auto">
          <a:xfrm>
            <a:off x="339725" y="3633788"/>
            <a:ext cx="3878263" cy="2792412"/>
            <a:chOff x="310" y="2265"/>
            <a:chExt cx="2940" cy="2117"/>
          </a:xfrm>
        </p:grpSpPr>
        <p:sp>
          <p:nvSpPr>
            <p:cNvPr id="80" name="Text Box 25"/>
            <p:cNvSpPr txBox="1">
              <a:spLocks noChangeArrowheads="1"/>
            </p:cNvSpPr>
            <p:nvPr/>
          </p:nvSpPr>
          <p:spPr bwMode="auto">
            <a:xfrm>
              <a:off x="310" y="2265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1" name="Text Box 26"/>
            <p:cNvSpPr txBox="1">
              <a:spLocks noChangeArrowheads="1"/>
            </p:cNvSpPr>
            <p:nvPr/>
          </p:nvSpPr>
          <p:spPr bwMode="auto">
            <a:xfrm>
              <a:off x="1247" y="2265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2" name="Text Box 27"/>
            <p:cNvSpPr txBox="1">
              <a:spLocks noChangeArrowheads="1"/>
            </p:cNvSpPr>
            <p:nvPr/>
          </p:nvSpPr>
          <p:spPr bwMode="auto">
            <a:xfrm>
              <a:off x="1392" y="4032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3" name="Text Box 28"/>
            <p:cNvSpPr txBox="1">
              <a:spLocks noChangeArrowheads="1"/>
            </p:cNvSpPr>
            <p:nvPr/>
          </p:nvSpPr>
          <p:spPr bwMode="auto">
            <a:xfrm>
              <a:off x="838" y="3177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4" name="Text Box 29"/>
            <p:cNvSpPr txBox="1">
              <a:spLocks noChangeArrowheads="1"/>
            </p:cNvSpPr>
            <p:nvPr/>
          </p:nvSpPr>
          <p:spPr bwMode="auto">
            <a:xfrm>
              <a:off x="1776" y="3177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5" name="Text Box 30"/>
            <p:cNvSpPr txBox="1">
              <a:spLocks noChangeArrowheads="1"/>
            </p:cNvSpPr>
            <p:nvPr/>
          </p:nvSpPr>
          <p:spPr bwMode="auto">
            <a:xfrm>
              <a:off x="2688" y="2265"/>
              <a:ext cx="562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T</a:t>
              </a:r>
            </a:p>
          </p:txBody>
        </p:sp>
      </p:grpSp>
      <p:sp>
        <p:nvSpPr>
          <p:cNvPr id="86" name="Rectangle 85"/>
          <p:cNvSpPr>
            <a:spLocks noChangeArrowheads="1"/>
          </p:cNvSpPr>
          <p:nvPr/>
        </p:nvSpPr>
        <p:spPr bwMode="auto">
          <a:xfrm>
            <a:off x="5473700" y="2627313"/>
            <a:ext cx="2325688" cy="52387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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# of gates.</a:t>
            </a:r>
            <a:endParaRPr lang="en-US" sz="28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87" name="Rectangle 86"/>
          <p:cNvSpPr>
            <a:spLocks noChangeArrowheads="1"/>
          </p:cNvSpPr>
          <p:nvPr/>
        </p:nvSpPr>
        <p:spPr bwMode="auto">
          <a:xfrm>
            <a:off x="5476875" y="6323013"/>
            <a:ext cx="1139825" cy="522287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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</a:rPr>
              <a:t> 2</a:t>
            </a:r>
            <a:r>
              <a:rPr lang="en-US" sz="2800" i="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</a:rPr>
              <a:t>n</a:t>
            </a:r>
            <a:endParaRPr lang="en-US" sz="2800" i="0" baseline="300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32279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  <p:bldP spid="87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906" name="Group 4"/>
          <p:cNvGrpSpPr>
            <a:grpSpLocks/>
          </p:cNvGrpSpPr>
          <p:nvPr/>
        </p:nvGrpSpPr>
        <p:grpSpPr bwMode="auto">
          <a:xfrm>
            <a:off x="457200" y="1471613"/>
            <a:ext cx="4237038" cy="2566987"/>
            <a:chOff x="838200" y="1142278"/>
            <a:chExt cx="7696200" cy="5310214"/>
          </a:xfrm>
        </p:grpSpPr>
        <p:sp>
          <p:nvSpPr>
            <p:cNvPr id="251925" name="Line 3"/>
            <p:cNvSpPr>
              <a:spLocks noChangeShapeType="1"/>
            </p:cNvSpPr>
            <p:nvPr/>
          </p:nvSpPr>
          <p:spPr bwMode="auto">
            <a:xfrm flipH="1">
              <a:off x="1371600" y="24384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51926" name="Text Box 4"/>
            <p:cNvSpPr txBox="1">
              <a:spLocks noChangeArrowheads="1"/>
            </p:cNvSpPr>
            <p:nvPr/>
          </p:nvSpPr>
          <p:spPr bwMode="auto">
            <a:xfrm>
              <a:off x="3581400" y="1142278"/>
              <a:ext cx="685800" cy="1068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  <a:buFontTx/>
                <a:buNone/>
              </a:pPr>
              <a:r>
                <a:rPr lang="en-US" altLang="en-US" sz="3600" i="0">
                  <a:sym typeface="Symbol" pitchFamily="18" charset="2"/>
                </a:rPr>
                <a:t></a:t>
              </a:r>
              <a:endParaRPr lang="en-US" altLang="en-US" sz="3600" i="0"/>
            </a:p>
          </p:txBody>
        </p:sp>
        <p:sp>
          <p:nvSpPr>
            <p:cNvPr id="251927" name="Text Box 5"/>
            <p:cNvSpPr txBox="1">
              <a:spLocks noChangeArrowheads="1"/>
            </p:cNvSpPr>
            <p:nvPr/>
          </p:nvSpPr>
          <p:spPr bwMode="auto">
            <a:xfrm>
              <a:off x="4819650" y="1676401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51928" name="Text Box 6"/>
            <p:cNvSpPr txBox="1">
              <a:spLocks noChangeArrowheads="1"/>
            </p:cNvSpPr>
            <p:nvPr/>
          </p:nvSpPr>
          <p:spPr bwMode="auto">
            <a:xfrm>
              <a:off x="4819650" y="1143000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51929" name="Text Box 7"/>
            <p:cNvSpPr txBox="1">
              <a:spLocks noChangeArrowheads="1"/>
            </p:cNvSpPr>
            <p:nvPr/>
          </p:nvSpPr>
          <p:spPr bwMode="auto">
            <a:xfrm>
              <a:off x="4572000" y="2590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0" name="Text Box 8"/>
            <p:cNvSpPr txBox="1">
              <a:spLocks noChangeArrowheads="1"/>
            </p:cNvSpPr>
            <p:nvPr/>
          </p:nvSpPr>
          <p:spPr bwMode="auto">
            <a:xfrm>
              <a:off x="4168775" y="2971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1" name="Text Box 9"/>
            <p:cNvSpPr txBox="1">
              <a:spLocks noChangeArrowheads="1"/>
            </p:cNvSpPr>
            <p:nvPr/>
          </p:nvSpPr>
          <p:spPr bwMode="auto">
            <a:xfrm>
              <a:off x="3765550" y="3352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2" name="Text Box 10"/>
            <p:cNvSpPr txBox="1">
              <a:spLocks noChangeArrowheads="1"/>
            </p:cNvSpPr>
            <p:nvPr/>
          </p:nvSpPr>
          <p:spPr bwMode="auto">
            <a:xfrm>
              <a:off x="3362325" y="3733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3" name="Text Box 11"/>
            <p:cNvSpPr txBox="1">
              <a:spLocks noChangeArrowheads="1"/>
            </p:cNvSpPr>
            <p:nvPr/>
          </p:nvSpPr>
          <p:spPr bwMode="auto">
            <a:xfrm>
              <a:off x="2959100" y="4114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4" name="Text Box 12"/>
            <p:cNvSpPr txBox="1">
              <a:spLocks noChangeArrowheads="1"/>
            </p:cNvSpPr>
            <p:nvPr/>
          </p:nvSpPr>
          <p:spPr bwMode="auto">
            <a:xfrm>
              <a:off x="2555874" y="4495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 dirty="0"/>
                <a:t>  * * * * * * * *</a:t>
              </a:r>
            </a:p>
          </p:txBody>
        </p:sp>
        <p:sp>
          <p:nvSpPr>
            <p:cNvPr id="251935" name="Text Box 13"/>
            <p:cNvSpPr txBox="1">
              <a:spLocks noChangeArrowheads="1"/>
            </p:cNvSpPr>
            <p:nvPr/>
          </p:nvSpPr>
          <p:spPr bwMode="auto">
            <a:xfrm>
              <a:off x="2187575" y="4876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6" name="Text Box 14"/>
            <p:cNvSpPr txBox="1">
              <a:spLocks noChangeArrowheads="1"/>
            </p:cNvSpPr>
            <p:nvPr/>
          </p:nvSpPr>
          <p:spPr bwMode="auto">
            <a:xfrm>
              <a:off x="1806575" y="5257798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7" name="Line 15"/>
            <p:cNvSpPr>
              <a:spLocks noChangeShapeType="1"/>
            </p:cNvSpPr>
            <p:nvPr/>
          </p:nvSpPr>
          <p:spPr bwMode="auto">
            <a:xfrm flipH="1">
              <a:off x="1371600" y="57912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51938" name="Text Box 16"/>
            <p:cNvSpPr txBox="1">
              <a:spLocks noChangeArrowheads="1"/>
            </p:cNvSpPr>
            <p:nvPr/>
          </p:nvSpPr>
          <p:spPr bwMode="auto">
            <a:xfrm>
              <a:off x="1447800" y="5791199"/>
              <a:ext cx="7086600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accent1"/>
                  </a:solidFill>
                </a:rPr>
                <a:t>  * * * * * * * * * * * * * * * *</a:t>
              </a:r>
            </a:p>
          </p:txBody>
        </p:sp>
        <p:grpSp>
          <p:nvGrpSpPr>
            <p:cNvPr id="251939" name="Group 17"/>
            <p:cNvGrpSpPr>
              <a:grpSpLocks/>
            </p:cNvGrpSpPr>
            <p:nvPr/>
          </p:nvGrpSpPr>
          <p:grpSpPr bwMode="auto">
            <a:xfrm>
              <a:off x="838200" y="2819400"/>
              <a:ext cx="1143000" cy="2819400"/>
              <a:chOff x="528" y="1776"/>
              <a:chExt cx="720" cy="1776"/>
            </a:xfrm>
          </p:grpSpPr>
          <p:sp>
            <p:nvSpPr>
              <p:cNvPr id="251940" name="AutoShape 18"/>
              <p:cNvSpPr>
                <a:spLocks/>
              </p:cNvSpPr>
              <p:nvPr/>
            </p:nvSpPr>
            <p:spPr bwMode="auto">
              <a:xfrm>
                <a:off x="1008" y="1776"/>
                <a:ext cx="240" cy="1776"/>
              </a:xfrm>
              <a:prstGeom prst="leftBrace">
                <a:avLst>
                  <a:gd name="adj1" fmla="val 61667"/>
                  <a:gd name="adj2" fmla="val 50000"/>
                </a:avLst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600"/>
              </a:p>
            </p:txBody>
          </p:sp>
          <p:sp>
            <p:nvSpPr>
              <p:cNvPr id="251941" name="Text Box 19"/>
              <p:cNvSpPr txBox="1">
                <a:spLocks noChangeArrowheads="1"/>
              </p:cNvSpPr>
              <p:nvPr/>
            </p:nvSpPr>
            <p:spPr bwMode="auto">
              <a:xfrm>
                <a:off x="528" y="2422"/>
                <a:ext cx="362" cy="4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solidFill>
                      <a:schemeClr val="accent1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chemeClr val="accent1"/>
                    </a:solidFill>
                  </a:rPr>
                  <a:t>2</a:t>
                </a:r>
                <a:endParaRPr lang="en-US" altLang="en-US" sz="2000" i="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25190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z="4000"/>
              <a:t>  Grade School     vs   Kindergarten </a:t>
            </a:r>
          </a:p>
        </p:txBody>
      </p:sp>
      <p:grpSp>
        <p:nvGrpSpPr>
          <p:cNvPr id="24" name="Group 3"/>
          <p:cNvGrpSpPr>
            <a:grpSpLocks/>
          </p:cNvGrpSpPr>
          <p:nvPr/>
        </p:nvGrpSpPr>
        <p:grpSpPr bwMode="auto">
          <a:xfrm>
            <a:off x="4937125" y="1871663"/>
            <a:ext cx="3910013" cy="1319212"/>
            <a:chOff x="998" y="2619"/>
            <a:chExt cx="2463" cy="831"/>
          </a:xfrm>
        </p:grpSpPr>
        <p:sp>
          <p:nvSpPr>
            <p:cNvPr id="251922" name="Text Box 4"/>
            <p:cNvSpPr txBox="1">
              <a:spLocks noChangeArrowheads="1"/>
            </p:cNvSpPr>
            <p:nvPr/>
          </p:nvSpPr>
          <p:spPr bwMode="auto">
            <a:xfrm>
              <a:off x="998" y="2619"/>
              <a:ext cx="246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</a:t>
              </a:r>
              <a:r>
                <a:rPr lang="en-US" altLang="en-US" sz="2800" i="0"/>
                <a:t> × </a:t>
              </a:r>
              <a:r>
                <a:rPr lang="en-US" altLang="en-US" sz="2800"/>
                <a:t>b</a:t>
              </a:r>
              <a:r>
                <a:rPr lang="en-US" altLang="en-US" sz="2800" i="0"/>
                <a:t> =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... + </a:t>
              </a:r>
              <a:r>
                <a:rPr lang="en-US" altLang="en-US" sz="2800"/>
                <a:t>a</a:t>
              </a:r>
              <a:r>
                <a:rPr lang="en-US" altLang="en-US" sz="2800" i="0"/>
                <a:t> </a:t>
              </a:r>
            </a:p>
          </p:txBody>
        </p:sp>
        <p:sp>
          <p:nvSpPr>
            <p:cNvPr id="251923" name="AutoShape 5"/>
            <p:cNvSpPr>
              <a:spLocks/>
            </p:cNvSpPr>
            <p:nvPr/>
          </p:nvSpPr>
          <p:spPr bwMode="auto">
            <a:xfrm rot="5400000">
              <a:off x="2435" y="2243"/>
              <a:ext cx="219" cy="1632"/>
            </a:xfrm>
            <a:prstGeom prst="rightBrace">
              <a:avLst>
                <a:gd name="adj1" fmla="val 70001"/>
                <a:gd name="adj2" fmla="val 53125"/>
              </a:avLst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000"/>
            </a:p>
          </p:txBody>
        </p:sp>
        <p:sp>
          <p:nvSpPr>
            <p:cNvPr id="251924" name="Text Box 6"/>
            <p:cNvSpPr txBox="1">
              <a:spLocks noChangeArrowheads="1"/>
            </p:cNvSpPr>
            <p:nvPr/>
          </p:nvSpPr>
          <p:spPr bwMode="auto">
            <a:xfrm>
              <a:off x="2352" y="3120"/>
              <a:ext cx="2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b</a:t>
              </a:r>
            </a:p>
          </p:txBody>
        </p:sp>
      </p:grpSp>
      <p:sp>
        <p:nvSpPr>
          <p:cNvPr id="28" name="Title 1"/>
          <p:cNvSpPr txBox="1">
            <a:spLocks/>
          </p:cNvSpPr>
          <p:nvPr/>
        </p:nvSpPr>
        <p:spPr bwMode="auto">
          <a:xfrm>
            <a:off x="228600" y="-1714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/>
              <a:t>Running Time</a:t>
            </a:r>
            <a:endParaRPr lang="en-US" i="0" kern="0" dirty="0"/>
          </a:p>
        </p:txBody>
      </p:sp>
      <p:sp>
        <p:nvSpPr>
          <p:cNvPr id="29" name="Text Box 7"/>
          <p:cNvSpPr txBox="1">
            <a:spLocks noChangeArrowheads="1"/>
          </p:cNvSpPr>
          <p:nvPr/>
        </p:nvSpPr>
        <p:spPr bwMode="auto">
          <a:xfrm>
            <a:off x="4797425" y="41910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/>
              <a:t>T</a:t>
            </a:r>
            <a:r>
              <a:rPr lang="en-US" altLang="en-US" sz="2800" i="0" dirty="0"/>
              <a:t>(</a:t>
            </a:r>
            <a:r>
              <a:rPr lang="en-US" altLang="en-US" sz="2800" dirty="0"/>
              <a:t>n</a:t>
            </a:r>
            <a:r>
              <a:rPr lang="en-US" altLang="en-US" sz="2800" i="0" dirty="0"/>
              <a:t>) = Time multiply</a:t>
            </a:r>
          </a:p>
        </p:txBody>
      </p:sp>
      <p:sp>
        <p:nvSpPr>
          <p:cNvPr id="30" name="Rectangle 8"/>
          <p:cNvSpPr>
            <a:spLocks noChangeArrowheads="1"/>
          </p:cNvSpPr>
          <p:nvPr/>
        </p:nvSpPr>
        <p:spPr bwMode="auto">
          <a:xfrm>
            <a:off x="5562600" y="4695825"/>
            <a:ext cx="30813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 </a:t>
            </a: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θ</a:t>
            </a: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alt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= linear time.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04800" y="4140200"/>
            <a:ext cx="4267200" cy="1027113"/>
            <a:chOff x="304800" y="4140200"/>
            <a:chExt cx="4267200" cy="1027113"/>
          </a:xfrm>
        </p:grpSpPr>
        <p:sp>
          <p:nvSpPr>
            <p:cNvPr id="251912" name="Text Box 7"/>
            <p:cNvSpPr txBox="1">
              <a:spLocks noChangeArrowheads="1"/>
            </p:cNvSpPr>
            <p:nvPr/>
          </p:nvSpPr>
          <p:spPr bwMode="auto">
            <a:xfrm>
              <a:off x="304800" y="4140200"/>
              <a:ext cx="42672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dirty="0"/>
                <a:t>T</a:t>
              </a:r>
              <a:r>
                <a:rPr lang="en-US" altLang="en-US" sz="2800" i="0" dirty="0"/>
                <a:t>(</a:t>
              </a:r>
              <a:r>
                <a:rPr lang="en-US" altLang="en-US" sz="2800" dirty="0"/>
                <a:t>n</a:t>
              </a:r>
              <a:r>
                <a:rPr lang="en-US" altLang="en-US" sz="2800" i="0" dirty="0"/>
                <a:t>) = Time multiply</a:t>
              </a:r>
            </a:p>
          </p:txBody>
        </p:sp>
        <p:sp>
          <p:nvSpPr>
            <p:cNvPr id="251913" name="Rectangle 8"/>
            <p:cNvSpPr>
              <a:spLocks noChangeArrowheads="1"/>
            </p:cNvSpPr>
            <p:nvPr/>
          </p:nvSpPr>
          <p:spPr bwMode="auto">
            <a:xfrm>
              <a:off x="838200" y="4645025"/>
              <a:ext cx="3719513" cy="52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i="0" dirty="0"/>
                <a:t>= </a:t>
              </a:r>
              <a:r>
                <a:rPr lang="en-CA" altLang="en-US" sz="2800" i="0" dirty="0"/>
                <a:t>θ</a:t>
              </a:r>
              <a:r>
                <a:rPr lang="en-US" altLang="en-US" sz="2800" i="0" dirty="0"/>
                <a:t>(</a:t>
              </a:r>
              <a:r>
                <a:rPr lang="en-US" altLang="en-US" sz="2800" dirty="0"/>
                <a:t>n</a:t>
              </a:r>
              <a:r>
                <a:rPr lang="en-US" altLang="en-US" sz="2800" baseline="30000" dirty="0"/>
                <a:t>2</a:t>
              </a:r>
              <a:r>
                <a:rPr lang="en-US" altLang="en-US" sz="2800" i="0" dirty="0"/>
                <a:t>) = quadratic time.</a:t>
              </a:r>
            </a:p>
          </p:txBody>
        </p:sp>
      </p:grp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3505200" y="51149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Which is faster?</a:t>
            </a:r>
            <a:endParaRPr lang="en-US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1109663" y="5494338"/>
            <a:ext cx="7196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92834765225674897 × 83883977590110394875</a:t>
            </a:r>
          </a:p>
        </p:txBody>
      </p:sp>
      <p:sp>
        <p:nvSpPr>
          <p:cNvPr id="38" name="Rectangle 8"/>
          <p:cNvSpPr>
            <a:spLocks noChangeArrowheads="1"/>
          </p:cNvSpPr>
          <p:nvPr/>
        </p:nvSpPr>
        <p:spPr bwMode="auto">
          <a:xfrm>
            <a:off x="8077200" y="5500688"/>
            <a:ext cx="36353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  <a:endParaRPr lang="en-US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40185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3" grpId="0"/>
      <p:bldP spid="34" grpId="0"/>
      <p:bldP spid="38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Size of Input Instance</a:t>
            </a:r>
            <a:endParaRPr lang="en-CA" altLang="en-US"/>
          </a:p>
        </p:txBody>
      </p:sp>
      <p:sp>
        <p:nvSpPr>
          <p:cNvPr id="25907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3505200"/>
            <a:ext cx="2667000" cy="4114800"/>
          </a:xfrm>
        </p:spPr>
        <p:txBody>
          <a:bodyPr/>
          <a:lstStyle/>
          <a:p>
            <a:pPr eaLnBrk="1" hangingPunct="1"/>
            <a:r>
              <a:rPr lang="en-US" altLang="en-US"/>
              <a:t>Size of paper</a:t>
            </a:r>
          </a:p>
          <a:p>
            <a:pPr eaLnBrk="1" hangingPunct="1"/>
            <a:r>
              <a:rPr lang="en-US" altLang="en-US"/>
              <a:t># of bits</a:t>
            </a:r>
          </a:p>
          <a:p>
            <a:pPr eaLnBrk="1" hangingPunct="1"/>
            <a:r>
              <a:rPr lang="en-US" altLang="en-US"/>
              <a:t># of digits</a:t>
            </a:r>
          </a:p>
          <a:p>
            <a:pPr eaLnBrk="1" hangingPunct="1"/>
            <a:r>
              <a:rPr lang="en-US" altLang="en-US"/>
              <a:t>Value   </a:t>
            </a:r>
          </a:p>
        </p:txBody>
      </p:sp>
      <p:sp>
        <p:nvSpPr>
          <p:cNvPr id="25907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2667000" y="3505200"/>
            <a:ext cx="28956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- n = 2 in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- n = 17 bits</a:t>
            </a:r>
          </a:p>
          <a:p>
            <a:pPr eaLnBrk="1" hangingPunct="1"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- n = 5 digits</a:t>
            </a:r>
          </a:p>
          <a:p>
            <a:pPr eaLnBrk="1" hangingPunct="1"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- n = 83920</a:t>
            </a:r>
          </a:p>
        </p:txBody>
      </p:sp>
      <p:sp>
        <p:nvSpPr>
          <p:cNvPr id="24581" name="Rectangle 5"/>
          <p:cNvSpPr>
            <a:spLocks noChangeArrowheads="1"/>
          </p:cNvSpPr>
          <p:nvPr/>
        </p:nvSpPr>
        <p:spPr bwMode="auto">
          <a:xfrm>
            <a:off x="5410200" y="3505200"/>
            <a:ext cx="3124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i="0">
                <a:solidFill>
                  <a:srgbClr val="66FF66"/>
                </a:solidFill>
              </a:rPr>
              <a:t>Intuitive</a:t>
            </a:r>
          </a:p>
          <a:p>
            <a:pPr eaLnBrk="1" hangingPunct="1"/>
            <a:r>
              <a:rPr lang="en-US" altLang="en-US" sz="2800" i="0">
                <a:solidFill>
                  <a:srgbClr val="66FF66"/>
                </a:solidFill>
              </a:rPr>
              <a:t>Formal</a:t>
            </a:r>
          </a:p>
          <a:p>
            <a:pPr eaLnBrk="1" hangingPunct="1"/>
            <a:r>
              <a:rPr lang="en-US" altLang="en-US" sz="2800" i="0">
                <a:solidFill>
                  <a:srgbClr val="66FF66"/>
                </a:solidFill>
              </a:rPr>
              <a:t>Reasonable</a:t>
            </a:r>
          </a:p>
          <a:p>
            <a:pPr eaLnBrk="1" hangingPunct="1"/>
            <a:r>
              <a:rPr lang="en-US" altLang="en-US" sz="2800" i="0">
                <a:solidFill>
                  <a:schemeClr val="hlink"/>
                </a:solidFill>
              </a:rPr>
              <a:t>Unreasonable</a:t>
            </a:r>
            <a:endParaRPr lang="en-CA" altLang="en-US" sz="2800" i="0">
              <a:solidFill>
                <a:schemeClr val="hlink"/>
              </a:solidFill>
            </a:endParaRPr>
          </a:p>
        </p:txBody>
      </p:sp>
      <p:sp>
        <p:nvSpPr>
          <p:cNvPr id="24582" name="Text Box 6"/>
          <p:cNvSpPr txBox="1">
            <a:spLocks noChangeArrowheads="1"/>
          </p:cNvSpPr>
          <p:nvPr/>
        </p:nvSpPr>
        <p:spPr bwMode="auto">
          <a:xfrm>
            <a:off x="5486400" y="5638800"/>
            <a:ext cx="3657600" cy="1458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>
                <a:solidFill>
                  <a:schemeClr val="accent2"/>
                </a:solidFill>
              </a:rPr>
              <a:t># of bits =  log</a:t>
            </a:r>
            <a:r>
              <a:rPr lang="en-US" altLang="en-US" sz="2800" i="0" baseline="-25000">
                <a:solidFill>
                  <a:schemeClr val="accent2"/>
                </a:solidFill>
              </a:rPr>
              <a:t>2</a:t>
            </a:r>
            <a:r>
              <a:rPr lang="en-US" altLang="en-US" sz="2800" i="0">
                <a:solidFill>
                  <a:schemeClr val="accent2"/>
                </a:solidFill>
              </a:rPr>
              <a:t>(Value) Value =  2</a:t>
            </a:r>
            <a:r>
              <a:rPr lang="en-US" altLang="en-US" sz="2800" i="0" baseline="30000">
                <a:solidFill>
                  <a:schemeClr val="accent2"/>
                </a:solidFill>
              </a:rPr>
              <a:t># of bits</a:t>
            </a:r>
            <a:r>
              <a:rPr lang="en-US" altLang="en-US" sz="2800" i="0">
                <a:solidFill>
                  <a:schemeClr val="accent2"/>
                </a:solidFill>
              </a:rPr>
              <a:t>  </a:t>
            </a:r>
            <a:endParaRPr lang="en-CA" altLang="en-US" sz="2800" i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CA" altLang="en-US" sz="2800" i="0">
              <a:solidFill>
                <a:schemeClr val="accent2"/>
              </a:solidFill>
            </a:endParaRPr>
          </a:p>
        </p:txBody>
      </p:sp>
      <p:grpSp>
        <p:nvGrpSpPr>
          <p:cNvPr id="259079" name="Group 7"/>
          <p:cNvGrpSpPr>
            <a:grpSpLocks/>
          </p:cNvGrpSpPr>
          <p:nvPr/>
        </p:nvGrpSpPr>
        <p:grpSpPr bwMode="auto">
          <a:xfrm>
            <a:off x="3159125" y="1143000"/>
            <a:ext cx="2860675" cy="2362200"/>
            <a:chOff x="96" y="720"/>
            <a:chExt cx="1802" cy="1488"/>
          </a:xfrm>
        </p:grpSpPr>
        <p:sp>
          <p:nvSpPr>
            <p:cNvPr id="259080" name="Text Box 8"/>
            <p:cNvSpPr txBox="1">
              <a:spLocks noChangeArrowheads="1"/>
            </p:cNvSpPr>
            <p:nvPr/>
          </p:nvSpPr>
          <p:spPr bwMode="auto">
            <a:xfrm>
              <a:off x="624" y="1843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chemeClr val="accent2"/>
                  </a:solidFill>
                </a:rPr>
                <a:t>2’’</a:t>
              </a:r>
              <a:endParaRPr lang="en-CA" altLang="en-US" i="0">
                <a:solidFill>
                  <a:schemeClr val="accent2"/>
                </a:solidFill>
              </a:endParaRPr>
            </a:p>
          </p:txBody>
        </p:sp>
        <p:sp>
          <p:nvSpPr>
            <p:cNvPr id="259081" name="AutoShape 9"/>
            <p:cNvSpPr>
              <a:spLocks noChangeArrowheads="1"/>
            </p:cNvSpPr>
            <p:nvPr/>
          </p:nvSpPr>
          <p:spPr bwMode="auto">
            <a:xfrm>
              <a:off x="96" y="1085"/>
              <a:ext cx="1200" cy="720"/>
            </a:xfrm>
            <a:prstGeom prst="horizontalScroll">
              <a:avLst>
                <a:gd name="adj" fmla="val 125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 i="0"/>
                <a:t>83920</a:t>
              </a:r>
              <a:endParaRPr lang="en-CA" altLang="en-US" sz="4400" i="0"/>
            </a:p>
          </p:txBody>
        </p:sp>
        <p:sp>
          <p:nvSpPr>
            <p:cNvPr id="259082" name="AutoShape 10"/>
            <p:cNvSpPr>
              <a:spLocks/>
            </p:cNvSpPr>
            <p:nvPr/>
          </p:nvSpPr>
          <p:spPr bwMode="auto">
            <a:xfrm rot="5400000" flipV="1">
              <a:off x="600" y="725"/>
              <a:ext cx="192" cy="816"/>
            </a:xfrm>
            <a:prstGeom prst="leftBrace">
              <a:avLst>
                <a:gd name="adj1" fmla="val 35417"/>
                <a:gd name="adj2" fmla="val 50000"/>
              </a:avLst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259083" name="Text Box 11"/>
            <p:cNvSpPr txBox="1">
              <a:spLocks noChangeArrowheads="1"/>
            </p:cNvSpPr>
            <p:nvPr/>
          </p:nvSpPr>
          <p:spPr bwMode="auto">
            <a:xfrm>
              <a:off x="576" y="72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chemeClr val="accent2"/>
                  </a:solidFill>
                </a:rPr>
                <a:t>5</a:t>
              </a:r>
              <a:endParaRPr lang="en-CA" altLang="en-US" i="0">
                <a:solidFill>
                  <a:schemeClr val="accent2"/>
                </a:solidFill>
              </a:endParaRPr>
            </a:p>
          </p:txBody>
        </p:sp>
        <p:sp>
          <p:nvSpPr>
            <p:cNvPr id="259084" name="Line 12"/>
            <p:cNvSpPr>
              <a:spLocks noChangeShapeType="1"/>
            </p:cNvSpPr>
            <p:nvPr/>
          </p:nvSpPr>
          <p:spPr bwMode="auto">
            <a:xfrm>
              <a:off x="142" y="1853"/>
              <a:ext cx="115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85" name="Line 13"/>
            <p:cNvSpPr>
              <a:spLocks noChangeShapeType="1"/>
            </p:cNvSpPr>
            <p:nvPr/>
          </p:nvSpPr>
          <p:spPr bwMode="auto">
            <a:xfrm>
              <a:off x="1440" y="1133"/>
              <a:ext cx="0" cy="67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86" name="Text Box 14"/>
            <p:cNvSpPr txBox="1">
              <a:spLocks noChangeArrowheads="1"/>
            </p:cNvSpPr>
            <p:nvPr/>
          </p:nvSpPr>
          <p:spPr bwMode="auto">
            <a:xfrm>
              <a:off x="1484" y="1277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chemeClr val="accent2"/>
                  </a:solidFill>
                </a:rPr>
                <a:t>1’’</a:t>
              </a:r>
              <a:endParaRPr lang="en-CA" altLang="en-US" i="0">
                <a:solidFill>
                  <a:schemeClr val="accent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7633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5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5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2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90600"/>
            <a:ext cx="8839200" cy="1295400"/>
          </a:xfrm>
        </p:spPr>
        <p:txBody>
          <a:bodyPr/>
          <a:lstStyle/>
          <a:p>
            <a:pPr eaLnBrk="1" hangingPunct="1"/>
            <a:r>
              <a:rPr lang="en-US" altLang="en-US">
                <a:cs typeface="Times New Roman" pitchFamily="18" charset="0"/>
              </a:rPr>
              <a:t>Specifies</a:t>
            </a:r>
            <a:r>
              <a:rPr lang="en-CA" altLang="en-US">
                <a:cs typeface="Times New Roman" pitchFamily="18" charset="0"/>
              </a:rPr>
              <a:t> how the running time </a:t>
            </a:r>
          </a:p>
          <a:p>
            <a:pPr eaLnBrk="1" hangingPunct="1"/>
            <a:r>
              <a:rPr lang="en-CA" altLang="en-US">
                <a:cs typeface="Times New Roman" pitchFamily="18" charset="0"/>
              </a:rPr>
              <a:t>depends on the size of the input.  </a:t>
            </a: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9pPr>
          </a:lstStyle>
          <a:p>
            <a:pPr eaLnBrk="1" hangingPunct="1">
              <a:defRPr/>
            </a:pPr>
            <a:r>
              <a:rPr lang="en-CA" altLang="en-US" i="0" kern="0" dirty="0">
                <a:cs typeface="Times New Roman" panose="02020603050405020304" pitchFamily="18" charset="0"/>
              </a:rPr>
              <a:t>The Time Complexity of an Algorithm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1111250" y="3276600"/>
            <a:ext cx="4908550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tabLst>
                <a:tab pos="858838" algn="l"/>
              </a:tabLst>
              <a:defRPr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cs"/>
              </a:defRPr>
            </a:lvl1pPr>
            <a:lvl2pPr marL="404813" indent="-290513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tabLst>
                <a:tab pos="858838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858838" indent="-339725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200150" indent="-227013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16557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1129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5701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0273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4845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lang="en-CA" altLang="en-US" i="0" kern="0" dirty="0">
                <a:cs typeface="Times New Roman" panose="02020603050405020304" pitchFamily="18" charset="0"/>
              </a:rPr>
              <a:t>       “size” of input</a:t>
            </a: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lang="en-US" altLang="en-US" i="0" kern="0" dirty="0">
                <a:cs typeface="Times New Roman" panose="02020603050405020304" pitchFamily="18" charset="0"/>
              </a:rPr>
              <a:t>   </a:t>
            </a:r>
            <a:r>
              <a:rPr lang="en-CA" altLang="en-US" i="0" kern="0" dirty="0">
                <a:cs typeface="Times New Roman" panose="02020603050405020304" pitchFamily="18" charset="0"/>
              </a:rPr>
              <a:t>“time” T(n) executed .  </a:t>
            </a:r>
          </a:p>
          <a:p>
            <a:pPr algn="ctr" eaLnBrk="1" hangingPunct="1">
              <a:defRPr/>
            </a:pPr>
            <a:endParaRPr lang="en-CA" altLang="en-US" i="0" kern="0" dirty="0">
              <a:cs typeface="Times New Roman" panose="02020603050405020304" pitchFamily="18" charset="0"/>
            </a:endParaRPr>
          </a:p>
        </p:txBody>
      </p:sp>
      <p:sp>
        <p:nvSpPr>
          <p:cNvPr id="260101" name="AutoShape 4"/>
          <p:cNvSpPr>
            <a:spLocks noChangeArrowheads="1"/>
          </p:cNvSpPr>
          <p:nvPr/>
        </p:nvSpPr>
        <p:spPr bwMode="auto">
          <a:xfrm>
            <a:off x="2438400" y="4510088"/>
            <a:ext cx="1219200" cy="4429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pic>
        <p:nvPicPr>
          <p:cNvPr id="260102" name="Picture 9" descr="j00787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744538"/>
            <a:ext cx="1828800" cy="224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5410200" y="3581400"/>
            <a:ext cx="3544888" cy="2489200"/>
            <a:chOff x="5410200" y="3581400"/>
            <a:chExt cx="3544888" cy="2489200"/>
          </a:xfrm>
        </p:grpSpPr>
        <p:sp>
          <p:nvSpPr>
            <p:cNvPr id="260103" name="Rectangle 8"/>
            <p:cNvSpPr>
              <a:spLocks noChangeArrowheads="1"/>
            </p:cNvSpPr>
            <p:nvPr/>
          </p:nvSpPr>
          <p:spPr bwMode="auto">
            <a:xfrm>
              <a:off x="5410200" y="3581400"/>
              <a:ext cx="3544888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3000" i="0"/>
                <a:t>Work for me to </a:t>
              </a:r>
              <a:br>
                <a:rPr lang="en-CA" altLang="en-US" sz="3000" i="0"/>
              </a:br>
              <a:r>
                <a:rPr lang="en-CA" altLang="en-US" sz="3000" i="0"/>
                <a:t>give you the instance.</a:t>
              </a:r>
              <a:endParaRPr lang="en-US" altLang="en-US" sz="3000" i="0"/>
            </a:p>
          </p:txBody>
        </p:sp>
        <p:sp>
          <p:nvSpPr>
            <p:cNvPr id="260104" name="Rectangle 9"/>
            <p:cNvSpPr>
              <a:spLocks noChangeArrowheads="1"/>
            </p:cNvSpPr>
            <p:nvPr/>
          </p:nvSpPr>
          <p:spPr bwMode="auto">
            <a:xfrm>
              <a:off x="5899150" y="5054600"/>
              <a:ext cx="2644775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3000" i="0"/>
                <a:t>Work for you to</a:t>
              </a:r>
              <a:br>
                <a:rPr lang="en-CA" altLang="en-US" sz="3000" i="0"/>
              </a:br>
              <a:r>
                <a:rPr lang="en-CA" altLang="en-US" sz="3000" i="0"/>
                <a:t>solve it.</a:t>
              </a:r>
              <a:endParaRPr lang="en-US" altLang="en-US" sz="3000" i="0"/>
            </a:p>
          </p:txBody>
        </p:sp>
        <p:sp>
          <p:nvSpPr>
            <p:cNvPr id="260105" name="AutoShape 4"/>
            <p:cNvSpPr>
              <a:spLocks noChangeArrowheads="1"/>
            </p:cNvSpPr>
            <p:nvPr/>
          </p:nvSpPr>
          <p:spPr bwMode="auto">
            <a:xfrm>
              <a:off x="6440488" y="4557713"/>
              <a:ext cx="1219200" cy="442912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</p:grpSp>
      <p:sp>
        <p:nvSpPr>
          <p:cNvPr id="2" name="Rectangle 1"/>
          <p:cNvSpPr/>
          <p:nvPr/>
        </p:nvSpPr>
        <p:spPr>
          <a:xfrm>
            <a:off x="304800" y="2528888"/>
            <a:ext cx="3478213" cy="5540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en-US" i="0" kern="0" dirty="0">
                <a:cs typeface="Times New Roman" panose="02020603050405020304" pitchFamily="18" charset="0"/>
              </a:rPr>
              <a:t>A</a:t>
            </a:r>
            <a:r>
              <a:rPr lang="en-CA" altLang="en-US" i="0" kern="0" dirty="0">
                <a:cs typeface="Times New Roman" panose="02020603050405020304" pitchFamily="18" charset="0"/>
              </a:rPr>
              <a:t> function mapping  </a:t>
            </a:r>
          </a:p>
        </p:txBody>
      </p:sp>
    </p:spTree>
    <p:extLst>
      <p:ext uri="{BB962C8B-B14F-4D97-AF65-F5344CB8AC3E}">
        <p14:creationId xmlns:p14="http://schemas.microsoft.com/office/powerpoint/2010/main" val="2389262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122" name="Group 4"/>
          <p:cNvGrpSpPr>
            <a:grpSpLocks/>
          </p:cNvGrpSpPr>
          <p:nvPr/>
        </p:nvGrpSpPr>
        <p:grpSpPr bwMode="auto">
          <a:xfrm>
            <a:off x="457200" y="1471613"/>
            <a:ext cx="4237038" cy="2566987"/>
            <a:chOff x="838200" y="1142278"/>
            <a:chExt cx="7696200" cy="5310214"/>
          </a:xfrm>
        </p:grpSpPr>
        <p:sp>
          <p:nvSpPr>
            <p:cNvPr id="261137" name="Line 3"/>
            <p:cNvSpPr>
              <a:spLocks noChangeShapeType="1"/>
            </p:cNvSpPr>
            <p:nvPr/>
          </p:nvSpPr>
          <p:spPr bwMode="auto">
            <a:xfrm flipH="1">
              <a:off x="1371600" y="24384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1138" name="Text Box 4"/>
            <p:cNvSpPr txBox="1">
              <a:spLocks noChangeArrowheads="1"/>
            </p:cNvSpPr>
            <p:nvPr/>
          </p:nvSpPr>
          <p:spPr bwMode="auto">
            <a:xfrm>
              <a:off x="3581400" y="1142278"/>
              <a:ext cx="685800" cy="1068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  <a:buFontTx/>
                <a:buNone/>
              </a:pPr>
              <a:r>
                <a:rPr lang="en-US" altLang="en-US" sz="3600" i="0">
                  <a:sym typeface="Symbol" pitchFamily="18" charset="2"/>
                </a:rPr>
                <a:t></a:t>
              </a:r>
              <a:endParaRPr lang="en-US" altLang="en-US" sz="3600" i="0"/>
            </a:p>
          </p:txBody>
        </p:sp>
        <p:sp>
          <p:nvSpPr>
            <p:cNvPr id="261139" name="Text Box 5"/>
            <p:cNvSpPr txBox="1">
              <a:spLocks noChangeArrowheads="1"/>
            </p:cNvSpPr>
            <p:nvPr/>
          </p:nvSpPr>
          <p:spPr bwMode="auto">
            <a:xfrm>
              <a:off x="4819650" y="1676401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1140" name="Text Box 6"/>
            <p:cNvSpPr txBox="1">
              <a:spLocks noChangeArrowheads="1"/>
            </p:cNvSpPr>
            <p:nvPr/>
          </p:nvSpPr>
          <p:spPr bwMode="auto">
            <a:xfrm>
              <a:off x="4819650" y="1143000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1141" name="Text Box 7"/>
            <p:cNvSpPr txBox="1">
              <a:spLocks noChangeArrowheads="1"/>
            </p:cNvSpPr>
            <p:nvPr/>
          </p:nvSpPr>
          <p:spPr bwMode="auto">
            <a:xfrm>
              <a:off x="4572000" y="2590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2" name="Text Box 8"/>
            <p:cNvSpPr txBox="1">
              <a:spLocks noChangeArrowheads="1"/>
            </p:cNvSpPr>
            <p:nvPr/>
          </p:nvSpPr>
          <p:spPr bwMode="auto">
            <a:xfrm>
              <a:off x="4168775" y="2971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3" name="Text Box 9"/>
            <p:cNvSpPr txBox="1">
              <a:spLocks noChangeArrowheads="1"/>
            </p:cNvSpPr>
            <p:nvPr/>
          </p:nvSpPr>
          <p:spPr bwMode="auto">
            <a:xfrm>
              <a:off x="3765550" y="3352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4" name="Text Box 10"/>
            <p:cNvSpPr txBox="1">
              <a:spLocks noChangeArrowheads="1"/>
            </p:cNvSpPr>
            <p:nvPr/>
          </p:nvSpPr>
          <p:spPr bwMode="auto">
            <a:xfrm>
              <a:off x="3362325" y="3733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5" name="Text Box 11"/>
            <p:cNvSpPr txBox="1">
              <a:spLocks noChangeArrowheads="1"/>
            </p:cNvSpPr>
            <p:nvPr/>
          </p:nvSpPr>
          <p:spPr bwMode="auto">
            <a:xfrm>
              <a:off x="2959100" y="4114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6" name="Text Box 12"/>
            <p:cNvSpPr txBox="1">
              <a:spLocks noChangeArrowheads="1"/>
            </p:cNvSpPr>
            <p:nvPr/>
          </p:nvSpPr>
          <p:spPr bwMode="auto">
            <a:xfrm>
              <a:off x="2555874" y="4495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7" name="Text Box 13"/>
            <p:cNvSpPr txBox="1">
              <a:spLocks noChangeArrowheads="1"/>
            </p:cNvSpPr>
            <p:nvPr/>
          </p:nvSpPr>
          <p:spPr bwMode="auto">
            <a:xfrm>
              <a:off x="2187575" y="4876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8" name="Text Box 14"/>
            <p:cNvSpPr txBox="1">
              <a:spLocks noChangeArrowheads="1"/>
            </p:cNvSpPr>
            <p:nvPr/>
          </p:nvSpPr>
          <p:spPr bwMode="auto">
            <a:xfrm>
              <a:off x="1806575" y="5257798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9" name="Line 15"/>
            <p:cNvSpPr>
              <a:spLocks noChangeShapeType="1"/>
            </p:cNvSpPr>
            <p:nvPr/>
          </p:nvSpPr>
          <p:spPr bwMode="auto">
            <a:xfrm flipH="1">
              <a:off x="1371600" y="57912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1150" name="Text Box 16"/>
            <p:cNvSpPr txBox="1">
              <a:spLocks noChangeArrowheads="1"/>
            </p:cNvSpPr>
            <p:nvPr/>
          </p:nvSpPr>
          <p:spPr bwMode="auto">
            <a:xfrm>
              <a:off x="1447800" y="5791199"/>
              <a:ext cx="7086600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accent1"/>
                  </a:solidFill>
                </a:rPr>
                <a:t>  * * * * * * * * * * * * * * * *</a:t>
              </a:r>
            </a:p>
          </p:txBody>
        </p:sp>
        <p:grpSp>
          <p:nvGrpSpPr>
            <p:cNvPr id="261151" name="Group 17"/>
            <p:cNvGrpSpPr>
              <a:grpSpLocks/>
            </p:cNvGrpSpPr>
            <p:nvPr/>
          </p:nvGrpSpPr>
          <p:grpSpPr bwMode="auto">
            <a:xfrm>
              <a:off x="838200" y="2819400"/>
              <a:ext cx="1143000" cy="2819400"/>
              <a:chOff x="528" y="1776"/>
              <a:chExt cx="720" cy="1776"/>
            </a:xfrm>
          </p:grpSpPr>
          <p:sp>
            <p:nvSpPr>
              <p:cNvPr id="261152" name="AutoShape 18"/>
              <p:cNvSpPr>
                <a:spLocks/>
              </p:cNvSpPr>
              <p:nvPr/>
            </p:nvSpPr>
            <p:spPr bwMode="auto">
              <a:xfrm>
                <a:off x="1008" y="1776"/>
                <a:ext cx="240" cy="1776"/>
              </a:xfrm>
              <a:prstGeom prst="leftBrace">
                <a:avLst>
                  <a:gd name="adj1" fmla="val 61667"/>
                  <a:gd name="adj2" fmla="val 50000"/>
                </a:avLst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600"/>
              </a:p>
            </p:txBody>
          </p:sp>
          <p:sp>
            <p:nvSpPr>
              <p:cNvPr id="261153" name="Text Box 19"/>
              <p:cNvSpPr txBox="1">
                <a:spLocks noChangeArrowheads="1"/>
              </p:cNvSpPr>
              <p:nvPr/>
            </p:nvSpPr>
            <p:spPr bwMode="auto">
              <a:xfrm>
                <a:off x="528" y="2422"/>
                <a:ext cx="362" cy="4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solidFill>
                      <a:schemeClr val="accent1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chemeClr val="accent1"/>
                    </a:solidFill>
                  </a:rPr>
                  <a:t>2</a:t>
                </a:r>
                <a:endParaRPr lang="en-US" altLang="en-US" sz="2000" i="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26112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z="4000"/>
              <a:t>  Grade School     vs   Kindergarten </a:t>
            </a:r>
          </a:p>
        </p:txBody>
      </p:sp>
      <p:grpSp>
        <p:nvGrpSpPr>
          <p:cNvPr id="261124" name="Group 3"/>
          <p:cNvGrpSpPr>
            <a:grpSpLocks/>
          </p:cNvGrpSpPr>
          <p:nvPr/>
        </p:nvGrpSpPr>
        <p:grpSpPr bwMode="auto">
          <a:xfrm>
            <a:off x="4937125" y="1871663"/>
            <a:ext cx="3910013" cy="1319212"/>
            <a:chOff x="998" y="2619"/>
            <a:chExt cx="2463" cy="831"/>
          </a:xfrm>
        </p:grpSpPr>
        <p:sp>
          <p:nvSpPr>
            <p:cNvPr id="261134" name="Text Box 4"/>
            <p:cNvSpPr txBox="1">
              <a:spLocks noChangeArrowheads="1"/>
            </p:cNvSpPr>
            <p:nvPr/>
          </p:nvSpPr>
          <p:spPr bwMode="auto">
            <a:xfrm>
              <a:off x="998" y="2619"/>
              <a:ext cx="246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</a:t>
              </a:r>
              <a:r>
                <a:rPr lang="en-US" altLang="en-US" sz="2800" i="0"/>
                <a:t> × </a:t>
              </a:r>
              <a:r>
                <a:rPr lang="en-US" altLang="en-US" sz="2800"/>
                <a:t>b</a:t>
              </a:r>
              <a:r>
                <a:rPr lang="en-US" altLang="en-US" sz="2800" i="0"/>
                <a:t> =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... + </a:t>
              </a:r>
              <a:r>
                <a:rPr lang="en-US" altLang="en-US" sz="2800"/>
                <a:t>a</a:t>
              </a:r>
              <a:r>
                <a:rPr lang="en-US" altLang="en-US" sz="2800" i="0"/>
                <a:t> </a:t>
              </a:r>
            </a:p>
          </p:txBody>
        </p:sp>
        <p:sp>
          <p:nvSpPr>
            <p:cNvPr id="261135" name="AutoShape 5"/>
            <p:cNvSpPr>
              <a:spLocks/>
            </p:cNvSpPr>
            <p:nvPr/>
          </p:nvSpPr>
          <p:spPr bwMode="auto">
            <a:xfrm rot="5400000">
              <a:off x="2435" y="2243"/>
              <a:ext cx="219" cy="1632"/>
            </a:xfrm>
            <a:prstGeom prst="rightBrace">
              <a:avLst>
                <a:gd name="adj1" fmla="val 70001"/>
                <a:gd name="adj2" fmla="val 53125"/>
              </a:avLst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000"/>
            </a:p>
          </p:txBody>
        </p:sp>
        <p:sp>
          <p:nvSpPr>
            <p:cNvPr id="261136" name="Text Box 6"/>
            <p:cNvSpPr txBox="1">
              <a:spLocks noChangeArrowheads="1"/>
            </p:cNvSpPr>
            <p:nvPr/>
          </p:nvSpPr>
          <p:spPr bwMode="auto">
            <a:xfrm>
              <a:off x="2352" y="3120"/>
              <a:ext cx="2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b</a:t>
              </a:r>
            </a:p>
          </p:txBody>
        </p:sp>
      </p:grpSp>
      <p:sp>
        <p:nvSpPr>
          <p:cNvPr id="28" name="Title 1"/>
          <p:cNvSpPr txBox="1">
            <a:spLocks/>
          </p:cNvSpPr>
          <p:nvPr/>
        </p:nvSpPr>
        <p:spPr bwMode="auto">
          <a:xfrm>
            <a:off x="228600" y="-1714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/>
              <a:t>Running Time</a:t>
            </a:r>
            <a:endParaRPr lang="en-US" i="0" kern="0" dirty="0"/>
          </a:p>
        </p:txBody>
      </p:sp>
      <p:sp>
        <p:nvSpPr>
          <p:cNvPr id="261126" name="Text Box 7"/>
          <p:cNvSpPr txBox="1">
            <a:spLocks noChangeArrowheads="1"/>
          </p:cNvSpPr>
          <p:nvPr/>
        </p:nvSpPr>
        <p:spPr bwMode="auto">
          <a:xfrm>
            <a:off x="4797425" y="41910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30" name="Rectangle 8"/>
          <p:cNvSpPr>
            <a:spLocks noChangeArrowheads="1"/>
          </p:cNvSpPr>
          <p:nvPr/>
        </p:nvSpPr>
        <p:spPr bwMode="auto">
          <a:xfrm>
            <a:off x="5562600" y="4695825"/>
            <a:ext cx="30813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 </a:t>
            </a: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θ</a:t>
            </a: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alt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= linear time.</a:t>
            </a:r>
          </a:p>
        </p:txBody>
      </p:sp>
      <p:sp>
        <p:nvSpPr>
          <p:cNvPr id="261128" name="Text Box 7"/>
          <p:cNvSpPr txBox="1">
            <a:spLocks noChangeArrowheads="1"/>
          </p:cNvSpPr>
          <p:nvPr/>
        </p:nvSpPr>
        <p:spPr bwMode="auto">
          <a:xfrm>
            <a:off x="304800" y="41402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261129" name="Rectangle 8"/>
          <p:cNvSpPr>
            <a:spLocks noChangeArrowheads="1"/>
          </p:cNvSpPr>
          <p:nvPr/>
        </p:nvSpPr>
        <p:spPr bwMode="auto">
          <a:xfrm>
            <a:off x="838200" y="4645025"/>
            <a:ext cx="3719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0"/>
              <a:t>= </a:t>
            </a:r>
            <a:r>
              <a:rPr lang="en-CA" altLang="en-US" sz="2800" i="0"/>
              <a:t>θ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baseline="30000"/>
              <a:t>2</a:t>
            </a:r>
            <a:r>
              <a:rPr lang="en-US" altLang="en-US" sz="2800" i="0"/>
              <a:t>) = quadratic time.</a:t>
            </a: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3505200" y="51149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Which is faster?</a:t>
            </a:r>
            <a:endParaRPr lang="en-US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1109663" y="5494338"/>
            <a:ext cx="7196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92834765225674897 × 8388397759011039475</a:t>
            </a:r>
          </a:p>
        </p:txBody>
      </p:sp>
      <p:sp>
        <p:nvSpPr>
          <p:cNvPr id="35" name="Rectangle 8"/>
          <p:cNvSpPr>
            <a:spLocks noChangeArrowheads="1"/>
          </p:cNvSpPr>
          <p:nvPr/>
        </p:nvSpPr>
        <p:spPr bwMode="auto">
          <a:xfrm>
            <a:off x="609600" y="5943600"/>
            <a:ext cx="27892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 = # digits = 20</a:t>
            </a: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20</a:t>
            </a:r>
            <a:r>
              <a:rPr lang="en-CA" altLang="en-US" sz="2800" i="0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≈ 400 </a:t>
            </a:r>
            <a:endParaRPr lang="en-US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Rectangle 8"/>
          <p:cNvSpPr>
            <a:spLocks noChangeArrowheads="1"/>
          </p:cNvSpPr>
          <p:nvPr/>
        </p:nvSpPr>
        <p:spPr bwMode="auto">
          <a:xfrm>
            <a:off x="3886200" y="5867400"/>
            <a:ext cx="53006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 = value = </a:t>
            </a:r>
            <a:r>
              <a:rPr lang="en-US" altLang="en-US" sz="2800" i="0" dirty="0"/>
              <a:t>8388397759011039475</a:t>
            </a:r>
            <a:endParaRPr lang="en-CA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</a:t>
            </a:r>
            <a:r>
              <a:rPr lang="en-US" altLang="en-US" sz="2800" i="0" dirty="0"/>
              <a:t>8388397759011039475</a:t>
            </a:r>
          </a:p>
        </p:txBody>
      </p:sp>
    </p:spTree>
    <p:extLst>
      <p:ext uri="{BB962C8B-B14F-4D97-AF65-F5344CB8AC3E}">
        <p14:creationId xmlns:p14="http://schemas.microsoft.com/office/powerpoint/2010/main" val="957231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9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146" name="Group 4"/>
          <p:cNvGrpSpPr>
            <a:grpSpLocks/>
          </p:cNvGrpSpPr>
          <p:nvPr/>
        </p:nvGrpSpPr>
        <p:grpSpPr bwMode="auto">
          <a:xfrm>
            <a:off x="457200" y="1471613"/>
            <a:ext cx="4237038" cy="2566987"/>
            <a:chOff x="838200" y="1142278"/>
            <a:chExt cx="7696200" cy="5310214"/>
          </a:xfrm>
        </p:grpSpPr>
        <p:sp>
          <p:nvSpPr>
            <p:cNvPr id="262162" name="Line 3"/>
            <p:cNvSpPr>
              <a:spLocks noChangeShapeType="1"/>
            </p:cNvSpPr>
            <p:nvPr/>
          </p:nvSpPr>
          <p:spPr bwMode="auto">
            <a:xfrm flipH="1">
              <a:off x="1371600" y="24384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2163" name="Text Box 4"/>
            <p:cNvSpPr txBox="1">
              <a:spLocks noChangeArrowheads="1"/>
            </p:cNvSpPr>
            <p:nvPr/>
          </p:nvSpPr>
          <p:spPr bwMode="auto">
            <a:xfrm>
              <a:off x="3581400" y="1142278"/>
              <a:ext cx="685800" cy="1068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  <a:buFontTx/>
                <a:buNone/>
              </a:pPr>
              <a:r>
                <a:rPr lang="en-US" altLang="en-US" sz="3600" i="0">
                  <a:sym typeface="Symbol" pitchFamily="18" charset="2"/>
                </a:rPr>
                <a:t></a:t>
              </a:r>
              <a:endParaRPr lang="en-US" altLang="en-US" sz="3600" i="0"/>
            </a:p>
          </p:txBody>
        </p:sp>
        <p:sp>
          <p:nvSpPr>
            <p:cNvPr id="262164" name="Text Box 5"/>
            <p:cNvSpPr txBox="1">
              <a:spLocks noChangeArrowheads="1"/>
            </p:cNvSpPr>
            <p:nvPr/>
          </p:nvSpPr>
          <p:spPr bwMode="auto">
            <a:xfrm>
              <a:off x="4819650" y="1676401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2165" name="Text Box 6"/>
            <p:cNvSpPr txBox="1">
              <a:spLocks noChangeArrowheads="1"/>
            </p:cNvSpPr>
            <p:nvPr/>
          </p:nvSpPr>
          <p:spPr bwMode="auto">
            <a:xfrm>
              <a:off x="4819650" y="1143000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2166" name="Text Box 7"/>
            <p:cNvSpPr txBox="1">
              <a:spLocks noChangeArrowheads="1"/>
            </p:cNvSpPr>
            <p:nvPr/>
          </p:nvSpPr>
          <p:spPr bwMode="auto">
            <a:xfrm>
              <a:off x="4572000" y="2590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67" name="Text Box 8"/>
            <p:cNvSpPr txBox="1">
              <a:spLocks noChangeArrowheads="1"/>
            </p:cNvSpPr>
            <p:nvPr/>
          </p:nvSpPr>
          <p:spPr bwMode="auto">
            <a:xfrm>
              <a:off x="4168775" y="2971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68" name="Text Box 9"/>
            <p:cNvSpPr txBox="1">
              <a:spLocks noChangeArrowheads="1"/>
            </p:cNvSpPr>
            <p:nvPr/>
          </p:nvSpPr>
          <p:spPr bwMode="auto">
            <a:xfrm>
              <a:off x="3765550" y="3352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69" name="Text Box 10"/>
            <p:cNvSpPr txBox="1">
              <a:spLocks noChangeArrowheads="1"/>
            </p:cNvSpPr>
            <p:nvPr/>
          </p:nvSpPr>
          <p:spPr bwMode="auto">
            <a:xfrm>
              <a:off x="3362325" y="3733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0" name="Text Box 11"/>
            <p:cNvSpPr txBox="1">
              <a:spLocks noChangeArrowheads="1"/>
            </p:cNvSpPr>
            <p:nvPr/>
          </p:nvSpPr>
          <p:spPr bwMode="auto">
            <a:xfrm>
              <a:off x="2959100" y="4114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1" name="Text Box 12"/>
            <p:cNvSpPr txBox="1">
              <a:spLocks noChangeArrowheads="1"/>
            </p:cNvSpPr>
            <p:nvPr/>
          </p:nvSpPr>
          <p:spPr bwMode="auto">
            <a:xfrm>
              <a:off x="2555874" y="4495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2" name="Text Box 13"/>
            <p:cNvSpPr txBox="1">
              <a:spLocks noChangeArrowheads="1"/>
            </p:cNvSpPr>
            <p:nvPr/>
          </p:nvSpPr>
          <p:spPr bwMode="auto">
            <a:xfrm>
              <a:off x="2187575" y="4876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3" name="Text Box 14"/>
            <p:cNvSpPr txBox="1">
              <a:spLocks noChangeArrowheads="1"/>
            </p:cNvSpPr>
            <p:nvPr/>
          </p:nvSpPr>
          <p:spPr bwMode="auto">
            <a:xfrm>
              <a:off x="1806575" y="5257798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4" name="Line 15"/>
            <p:cNvSpPr>
              <a:spLocks noChangeShapeType="1"/>
            </p:cNvSpPr>
            <p:nvPr/>
          </p:nvSpPr>
          <p:spPr bwMode="auto">
            <a:xfrm flipH="1">
              <a:off x="1371600" y="57912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2175" name="Text Box 16"/>
            <p:cNvSpPr txBox="1">
              <a:spLocks noChangeArrowheads="1"/>
            </p:cNvSpPr>
            <p:nvPr/>
          </p:nvSpPr>
          <p:spPr bwMode="auto">
            <a:xfrm>
              <a:off x="1447800" y="5791199"/>
              <a:ext cx="7086600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accent1"/>
                  </a:solidFill>
                </a:rPr>
                <a:t>  * * * * * * * * * * * * * * * *</a:t>
              </a:r>
            </a:p>
          </p:txBody>
        </p:sp>
        <p:grpSp>
          <p:nvGrpSpPr>
            <p:cNvPr id="262176" name="Group 17"/>
            <p:cNvGrpSpPr>
              <a:grpSpLocks/>
            </p:cNvGrpSpPr>
            <p:nvPr/>
          </p:nvGrpSpPr>
          <p:grpSpPr bwMode="auto">
            <a:xfrm>
              <a:off x="838200" y="2819400"/>
              <a:ext cx="1143000" cy="2819400"/>
              <a:chOff x="528" y="1776"/>
              <a:chExt cx="720" cy="1776"/>
            </a:xfrm>
          </p:grpSpPr>
          <p:sp>
            <p:nvSpPr>
              <p:cNvPr id="262177" name="AutoShape 18"/>
              <p:cNvSpPr>
                <a:spLocks/>
              </p:cNvSpPr>
              <p:nvPr/>
            </p:nvSpPr>
            <p:spPr bwMode="auto">
              <a:xfrm>
                <a:off x="1008" y="1776"/>
                <a:ext cx="240" cy="1776"/>
              </a:xfrm>
              <a:prstGeom prst="leftBrace">
                <a:avLst>
                  <a:gd name="adj1" fmla="val 61667"/>
                  <a:gd name="adj2" fmla="val 50000"/>
                </a:avLst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600"/>
              </a:p>
            </p:txBody>
          </p:sp>
          <p:sp>
            <p:nvSpPr>
              <p:cNvPr id="262178" name="Text Box 19"/>
              <p:cNvSpPr txBox="1">
                <a:spLocks noChangeArrowheads="1"/>
              </p:cNvSpPr>
              <p:nvPr/>
            </p:nvSpPr>
            <p:spPr bwMode="auto">
              <a:xfrm>
                <a:off x="528" y="2422"/>
                <a:ext cx="362" cy="4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solidFill>
                      <a:schemeClr val="accent1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chemeClr val="accent1"/>
                    </a:solidFill>
                  </a:rPr>
                  <a:t>2</a:t>
                </a:r>
                <a:endParaRPr lang="en-US" altLang="en-US" sz="2000" i="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26214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z="4000"/>
              <a:t>  Grade School     vs   Kindergarten </a:t>
            </a:r>
          </a:p>
        </p:txBody>
      </p:sp>
      <p:grpSp>
        <p:nvGrpSpPr>
          <p:cNvPr id="262148" name="Group 3"/>
          <p:cNvGrpSpPr>
            <a:grpSpLocks/>
          </p:cNvGrpSpPr>
          <p:nvPr/>
        </p:nvGrpSpPr>
        <p:grpSpPr bwMode="auto">
          <a:xfrm>
            <a:off x="4937125" y="1871663"/>
            <a:ext cx="3910013" cy="1319212"/>
            <a:chOff x="998" y="2619"/>
            <a:chExt cx="2463" cy="831"/>
          </a:xfrm>
        </p:grpSpPr>
        <p:sp>
          <p:nvSpPr>
            <p:cNvPr id="262159" name="Text Box 4"/>
            <p:cNvSpPr txBox="1">
              <a:spLocks noChangeArrowheads="1"/>
            </p:cNvSpPr>
            <p:nvPr/>
          </p:nvSpPr>
          <p:spPr bwMode="auto">
            <a:xfrm>
              <a:off x="998" y="2619"/>
              <a:ext cx="246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</a:t>
              </a:r>
              <a:r>
                <a:rPr lang="en-US" altLang="en-US" sz="2800" i="0"/>
                <a:t> × </a:t>
              </a:r>
              <a:r>
                <a:rPr lang="en-US" altLang="en-US" sz="2800"/>
                <a:t>b</a:t>
              </a:r>
              <a:r>
                <a:rPr lang="en-US" altLang="en-US" sz="2800" i="0"/>
                <a:t> =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... + </a:t>
              </a:r>
              <a:r>
                <a:rPr lang="en-US" altLang="en-US" sz="2800"/>
                <a:t>a</a:t>
              </a:r>
              <a:r>
                <a:rPr lang="en-US" altLang="en-US" sz="2800" i="0"/>
                <a:t> </a:t>
              </a:r>
            </a:p>
          </p:txBody>
        </p:sp>
        <p:sp>
          <p:nvSpPr>
            <p:cNvPr id="262160" name="AutoShape 5"/>
            <p:cNvSpPr>
              <a:spLocks/>
            </p:cNvSpPr>
            <p:nvPr/>
          </p:nvSpPr>
          <p:spPr bwMode="auto">
            <a:xfrm rot="5400000">
              <a:off x="2435" y="2243"/>
              <a:ext cx="219" cy="1632"/>
            </a:xfrm>
            <a:prstGeom prst="rightBrace">
              <a:avLst>
                <a:gd name="adj1" fmla="val 70001"/>
                <a:gd name="adj2" fmla="val 53125"/>
              </a:avLst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000"/>
            </a:p>
          </p:txBody>
        </p:sp>
        <p:sp>
          <p:nvSpPr>
            <p:cNvPr id="262161" name="Text Box 6"/>
            <p:cNvSpPr txBox="1">
              <a:spLocks noChangeArrowheads="1"/>
            </p:cNvSpPr>
            <p:nvPr/>
          </p:nvSpPr>
          <p:spPr bwMode="auto">
            <a:xfrm>
              <a:off x="2352" y="3120"/>
              <a:ext cx="2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b</a:t>
              </a:r>
            </a:p>
          </p:txBody>
        </p:sp>
      </p:grpSp>
      <p:sp>
        <p:nvSpPr>
          <p:cNvPr id="28" name="Title 1"/>
          <p:cNvSpPr txBox="1">
            <a:spLocks/>
          </p:cNvSpPr>
          <p:nvPr/>
        </p:nvSpPr>
        <p:spPr bwMode="auto">
          <a:xfrm>
            <a:off x="228600" y="-1714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/>
              <a:t>Running Time</a:t>
            </a:r>
            <a:endParaRPr lang="en-US" i="0" kern="0" dirty="0"/>
          </a:p>
        </p:txBody>
      </p:sp>
      <p:sp>
        <p:nvSpPr>
          <p:cNvPr id="262150" name="Text Box 7"/>
          <p:cNvSpPr txBox="1">
            <a:spLocks noChangeArrowheads="1"/>
          </p:cNvSpPr>
          <p:nvPr/>
        </p:nvSpPr>
        <p:spPr bwMode="auto">
          <a:xfrm>
            <a:off x="4797425" y="41910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30" name="Rectangle 8"/>
          <p:cNvSpPr>
            <a:spLocks noChangeArrowheads="1"/>
          </p:cNvSpPr>
          <p:nvPr/>
        </p:nvSpPr>
        <p:spPr bwMode="auto">
          <a:xfrm>
            <a:off x="5562600" y="4695825"/>
            <a:ext cx="30813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 </a:t>
            </a: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θ</a:t>
            </a: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alt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= linear time.</a:t>
            </a:r>
          </a:p>
        </p:txBody>
      </p:sp>
      <p:sp>
        <p:nvSpPr>
          <p:cNvPr id="262152" name="Text Box 7"/>
          <p:cNvSpPr txBox="1">
            <a:spLocks noChangeArrowheads="1"/>
          </p:cNvSpPr>
          <p:nvPr/>
        </p:nvSpPr>
        <p:spPr bwMode="auto">
          <a:xfrm>
            <a:off x="304800" y="41402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262153" name="Rectangle 8"/>
          <p:cNvSpPr>
            <a:spLocks noChangeArrowheads="1"/>
          </p:cNvSpPr>
          <p:nvPr/>
        </p:nvSpPr>
        <p:spPr bwMode="auto">
          <a:xfrm>
            <a:off x="838200" y="4645025"/>
            <a:ext cx="3719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0"/>
              <a:t>= </a:t>
            </a:r>
            <a:r>
              <a:rPr lang="en-CA" altLang="en-US" sz="2800" i="0"/>
              <a:t>θ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baseline="30000"/>
              <a:t>2</a:t>
            </a:r>
            <a:r>
              <a:rPr lang="en-US" altLang="en-US" sz="2800" i="0"/>
              <a:t>) = quadratic time.</a:t>
            </a: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3505200" y="51149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Which is faster?</a:t>
            </a:r>
            <a:endParaRPr lang="en-US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155" name="Text Box 10"/>
          <p:cNvSpPr txBox="1">
            <a:spLocks noChangeArrowheads="1"/>
          </p:cNvSpPr>
          <p:nvPr/>
        </p:nvSpPr>
        <p:spPr bwMode="auto">
          <a:xfrm>
            <a:off x="1109663" y="5494338"/>
            <a:ext cx="7196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92834765225674897 × 8388397759011039475</a:t>
            </a:r>
          </a:p>
        </p:txBody>
      </p:sp>
      <p:sp>
        <p:nvSpPr>
          <p:cNvPr id="35" name="Rectangle 8"/>
          <p:cNvSpPr>
            <a:spLocks noChangeArrowheads="1"/>
          </p:cNvSpPr>
          <p:nvPr/>
        </p:nvSpPr>
        <p:spPr bwMode="auto">
          <a:xfrm>
            <a:off x="609600" y="5943600"/>
            <a:ext cx="27892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 = # digits = 20</a:t>
            </a: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20</a:t>
            </a:r>
            <a:r>
              <a:rPr lang="en-CA" altLang="en-US" sz="2800" i="0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≈ 400 </a:t>
            </a:r>
            <a:endParaRPr lang="en-US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Rectangle 8"/>
          <p:cNvSpPr>
            <a:spLocks noChangeArrowheads="1"/>
          </p:cNvSpPr>
          <p:nvPr/>
        </p:nvSpPr>
        <p:spPr bwMode="auto">
          <a:xfrm>
            <a:off x="3886200" y="5867400"/>
            <a:ext cx="15208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 = value</a:t>
            </a:r>
            <a:endParaRPr lang="en-US" altLang="en-US" sz="2800" i="0" dirty="0"/>
          </a:p>
        </p:txBody>
      </p:sp>
      <p:sp>
        <p:nvSpPr>
          <p:cNvPr id="36" name="Rectangle 8"/>
          <p:cNvSpPr>
            <a:spLocks noChangeArrowheads="1"/>
          </p:cNvSpPr>
          <p:nvPr/>
        </p:nvSpPr>
        <p:spPr bwMode="auto">
          <a:xfrm>
            <a:off x="3873500" y="5891213"/>
            <a:ext cx="4194175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   ≈ 10</a:t>
            </a:r>
            <a:r>
              <a:rPr lang="en-CA" altLang="en-US" sz="2800" i="0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</a:t>
            </a: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10</a:t>
            </a:r>
            <a:r>
              <a:rPr lang="en-CA" altLang="en-US" sz="2800" i="0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</a:t>
            </a: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≈ </a:t>
            </a:r>
            <a:r>
              <a:rPr lang="en-CA" altLang="en-US" sz="2800" i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exponential!!!</a:t>
            </a:r>
            <a:endParaRPr lang="en-US" altLang="en-US" sz="2800" i="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17221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Group 4"/>
          <p:cNvGrpSpPr>
            <a:grpSpLocks/>
          </p:cNvGrpSpPr>
          <p:nvPr/>
        </p:nvGrpSpPr>
        <p:grpSpPr bwMode="auto">
          <a:xfrm>
            <a:off x="457200" y="1471613"/>
            <a:ext cx="4237038" cy="2566987"/>
            <a:chOff x="838200" y="1142278"/>
            <a:chExt cx="7696200" cy="5310214"/>
          </a:xfrm>
        </p:grpSpPr>
        <p:sp>
          <p:nvSpPr>
            <p:cNvPr id="263186" name="Line 3"/>
            <p:cNvSpPr>
              <a:spLocks noChangeShapeType="1"/>
            </p:cNvSpPr>
            <p:nvPr/>
          </p:nvSpPr>
          <p:spPr bwMode="auto">
            <a:xfrm flipH="1">
              <a:off x="1371600" y="24384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3187" name="Text Box 4"/>
            <p:cNvSpPr txBox="1">
              <a:spLocks noChangeArrowheads="1"/>
            </p:cNvSpPr>
            <p:nvPr/>
          </p:nvSpPr>
          <p:spPr bwMode="auto">
            <a:xfrm>
              <a:off x="3581400" y="1142278"/>
              <a:ext cx="685800" cy="1068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  <a:buFontTx/>
                <a:buNone/>
              </a:pPr>
              <a:r>
                <a:rPr lang="en-US" altLang="en-US" sz="3600" i="0">
                  <a:sym typeface="Symbol" pitchFamily="18" charset="2"/>
                </a:rPr>
                <a:t></a:t>
              </a:r>
              <a:endParaRPr lang="en-US" altLang="en-US" sz="3600" i="0"/>
            </a:p>
          </p:txBody>
        </p:sp>
        <p:sp>
          <p:nvSpPr>
            <p:cNvPr id="263188" name="Text Box 5"/>
            <p:cNvSpPr txBox="1">
              <a:spLocks noChangeArrowheads="1"/>
            </p:cNvSpPr>
            <p:nvPr/>
          </p:nvSpPr>
          <p:spPr bwMode="auto">
            <a:xfrm>
              <a:off x="4819650" y="1676401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3189" name="Text Box 6"/>
            <p:cNvSpPr txBox="1">
              <a:spLocks noChangeArrowheads="1"/>
            </p:cNvSpPr>
            <p:nvPr/>
          </p:nvSpPr>
          <p:spPr bwMode="auto">
            <a:xfrm>
              <a:off x="4819650" y="1143000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3190" name="Text Box 7"/>
            <p:cNvSpPr txBox="1">
              <a:spLocks noChangeArrowheads="1"/>
            </p:cNvSpPr>
            <p:nvPr/>
          </p:nvSpPr>
          <p:spPr bwMode="auto">
            <a:xfrm>
              <a:off x="4572000" y="2590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1" name="Text Box 8"/>
            <p:cNvSpPr txBox="1">
              <a:spLocks noChangeArrowheads="1"/>
            </p:cNvSpPr>
            <p:nvPr/>
          </p:nvSpPr>
          <p:spPr bwMode="auto">
            <a:xfrm>
              <a:off x="4168775" y="2971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2" name="Text Box 9"/>
            <p:cNvSpPr txBox="1">
              <a:spLocks noChangeArrowheads="1"/>
            </p:cNvSpPr>
            <p:nvPr/>
          </p:nvSpPr>
          <p:spPr bwMode="auto">
            <a:xfrm>
              <a:off x="3765550" y="3352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3" name="Text Box 10"/>
            <p:cNvSpPr txBox="1">
              <a:spLocks noChangeArrowheads="1"/>
            </p:cNvSpPr>
            <p:nvPr/>
          </p:nvSpPr>
          <p:spPr bwMode="auto">
            <a:xfrm>
              <a:off x="3362325" y="3733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4" name="Text Box 11"/>
            <p:cNvSpPr txBox="1">
              <a:spLocks noChangeArrowheads="1"/>
            </p:cNvSpPr>
            <p:nvPr/>
          </p:nvSpPr>
          <p:spPr bwMode="auto">
            <a:xfrm>
              <a:off x="2959100" y="4114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5" name="Text Box 12"/>
            <p:cNvSpPr txBox="1">
              <a:spLocks noChangeArrowheads="1"/>
            </p:cNvSpPr>
            <p:nvPr/>
          </p:nvSpPr>
          <p:spPr bwMode="auto">
            <a:xfrm>
              <a:off x="2555874" y="4495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6" name="Text Box 13"/>
            <p:cNvSpPr txBox="1">
              <a:spLocks noChangeArrowheads="1"/>
            </p:cNvSpPr>
            <p:nvPr/>
          </p:nvSpPr>
          <p:spPr bwMode="auto">
            <a:xfrm>
              <a:off x="2187575" y="4876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7" name="Text Box 14"/>
            <p:cNvSpPr txBox="1">
              <a:spLocks noChangeArrowheads="1"/>
            </p:cNvSpPr>
            <p:nvPr/>
          </p:nvSpPr>
          <p:spPr bwMode="auto">
            <a:xfrm>
              <a:off x="1806575" y="5257798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8" name="Line 15"/>
            <p:cNvSpPr>
              <a:spLocks noChangeShapeType="1"/>
            </p:cNvSpPr>
            <p:nvPr/>
          </p:nvSpPr>
          <p:spPr bwMode="auto">
            <a:xfrm flipH="1">
              <a:off x="1371600" y="57912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3199" name="Text Box 16"/>
            <p:cNvSpPr txBox="1">
              <a:spLocks noChangeArrowheads="1"/>
            </p:cNvSpPr>
            <p:nvPr/>
          </p:nvSpPr>
          <p:spPr bwMode="auto">
            <a:xfrm>
              <a:off x="1447800" y="5791199"/>
              <a:ext cx="7086600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accent1"/>
                  </a:solidFill>
                </a:rPr>
                <a:t>  * * * * * * * * * * * * * * * *</a:t>
              </a:r>
            </a:p>
          </p:txBody>
        </p:sp>
        <p:grpSp>
          <p:nvGrpSpPr>
            <p:cNvPr id="263200" name="Group 17"/>
            <p:cNvGrpSpPr>
              <a:grpSpLocks/>
            </p:cNvGrpSpPr>
            <p:nvPr/>
          </p:nvGrpSpPr>
          <p:grpSpPr bwMode="auto">
            <a:xfrm>
              <a:off x="838200" y="2819400"/>
              <a:ext cx="1143000" cy="2819400"/>
              <a:chOff x="528" y="1776"/>
              <a:chExt cx="720" cy="1776"/>
            </a:xfrm>
          </p:grpSpPr>
          <p:sp>
            <p:nvSpPr>
              <p:cNvPr id="263201" name="AutoShape 18"/>
              <p:cNvSpPr>
                <a:spLocks/>
              </p:cNvSpPr>
              <p:nvPr/>
            </p:nvSpPr>
            <p:spPr bwMode="auto">
              <a:xfrm>
                <a:off x="1008" y="1776"/>
                <a:ext cx="240" cy="1776"/>
              </a:xfrm>
              <a:prstGeom prst="leftBrace">
                <a:avLst>
                  <a:gd name="adj1" fmla="val 61667"/>
                  <a:gd name="adj2" fmla="val 50000"/>
                </a:avLst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600"/>
              </a:p>
            </p:txBody>
          </p:sp>
          <p:sp>
            <p:nvSpPr>
              <p:cNvPr id="263202" name="Text Box 19"/>
              <p:cNvSpPr txBox="1">
                <a:spLocks noChangeArrowheads="1"/>
              </p:cNvSpPr>
              <p:nvPr/>
            </p:nvSpPr>
            <p:spPr bwMode="auto">
              <a:xfrm>
                <a:off x="528" y="2422"/>
                <a:ext cx="362" cy="4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solidFill>
                      <a:schemeClr val="accent1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chemeClr val="accent1"/>
                    </a:solidFill>
                  </a:rPr>
                  <a:t>2</a:t>
                </a:r>
                <a:endParaRPr lang="en-US" altLang="en-US" sz="2000" i="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26317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z="4000"/>
              <a:t>  Grade School     vs   Kindergarten </a:t>
            </a:r>
          </a:p>
        </p:txBody>
      </p:sp>
      <p:grpSp>
        <p:nvGrpSpPr>
          <p:cNvPr id="263172" name="Group 3"/>
          <p:cNvGrpSpPr>
            <a:grpSpLocks/>
          </p:cNvGrpSpPr>
          <p:nvPr/>
        </p:nvGrpSpPr>
        <p:grpSpPr bwMode="auto">
          <a:xfrm>
            <a:off x="4937125" y="1871663"/>
            <a:ext cx="3910013" cy="1319212"/>
            <a:chOff x="998" y="2619"/>
            <a:chExt cx="2463" cy="831"/>
          </a:xfrm>
        </p:grpSpPr>
        <p:sp>
          <p:nvSpPr>
            <p:cNvPr id="263183" name="Text Box 4"/>
            <p:cNvSpPr txBox="1">
              <a:spLocks noChangeArrowheads="1"/>
            </p:cNvSpPr>
            <p:nvPr/>
          </p:nvSpPr>
          <p:spPr bwMode="auto">
            <a:xfrm>
              <a:off x="998" y="2619"/>
              <a:ext cx="246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</a:t>
              </a:r>
              <a:r>
                <a:rPr lang="en-US" altLang="en-US" sz="2800" i="0"/>
                <a:t> × </a:t>
              </a:r>
              <a:r>
                <a:rPr lang="en-US" altLang="en-US" sz="2800"/>
                <a:t>b</a:t>
              </a:r>
              <a:r>
                <a:rPr lang="en-US" altLang="en-US" sz="2800" i="0"/>
                <a:t> =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... + </a:t>
              </a:r>
              <a:r>
                <a:rPr lang="en-US" altLang="en-US" sz="2800"/>
                <a:t>a</a:t>
              </a:r>
              <a:r>
                <a:rPr lang="en-US" altLang="en-US" sz="2800" i="0"/>
                <a:t> </a:t>
              </a:r>
            </a:p>
          </p:txBody>
        </p:sp>
        <p:sp>
          <p:nvSpPr>
            <p:cNvPr id="263184" name="AutoShape 5"/>
            <p:cNvSpPr>
              <a:spLocks/>
            </p:cNvSpPr>
            <p:nvPr/>
          </p:nvSpPr>
          <p:spPr bwMode="auto">
            <a:xfrm rot="5400000">
              <a:off x="2435" y="2243"/>
              <a:ext cx="219" cy="1632"/>
            </a:xfrm>
            <a:prstGeom prst="rightBrace">
              <a:avLst>
                <a:gd name="adj1" fmla="val 70001"/>
                <a:gd name="adj2" fmla="val 53125"/>
              </a:avLst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000"/>
            </a:p>
          </p:txBody>
        </p:sp>
        <p:sp>
          <p:nvSpPr>
            <p:cNvPr id="263185" name="Text Box 6"/>
            <p:cNvSpPr txBox="1">
              <a:spLocks noChangeArrowheads="1"/>
            </p:cNvSpPr>
            <p:nvPr/>
          </p:nvSpPr>
          <p:spPr bwMode="auto">
            <a:xfrm>
              <a:off x="2352" y="3120"/>
              <a:ext cx="2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b</a:t>
              </a:r>
            </a:p>
          </p:txBody>
        </p:sp>
      </p:grpSp>
      <p:sp>
        <p:nvSpPr>
          <p:cNvPr id="28" name="Title 1"/>
          <p:cNvSpPr txBox="1">
            <a:spLocks/>
          </p:cNvSpPr>
          <p:nvPr/>
        </p:nvSpPr>
        <p:spPr bwMode="auto">
          <a:xfrm>
            <a:off x="228600" y="-1714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/>
              <a:t>Running Time</a:t>
            </a:r>
            <a:endParaRPr lang="en-US" i="0" kern="0" dirty="0"/>
          </a:p>
        </p:txBody>
      </p:sp>
      <p:sp>
        <p:nvSpPr>
          <p:cNvPr id="263174" name="Text Box 7"/>
          <p:cNvSpPr txBox="1">
            <a:spLocks noChangeArrowheads="1"/>
          </p:cNvSpPr>
          <p:nvPr/>
        </p:nvSpPr>
        <p:spPr bwMode="auto">
          <a:xfrm>
            <a:off x="4797425" y="41910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30" name="Rectangle 8"/>
          <p:cNvSpPr>
            <a:spLocks noChangeArrowheads="1"/>
          </p:cNvSpPr>
          <p:nvPr/>
        </p:nvSpPr>
        <p:spPr bwMode="auto">
          <a:xfrm>
            <a:off x="5562600" y="4695825"/>
            <a:ext cx="30813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 </a:t>
            </a: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θ</a:t>
            </a: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alt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= linear time.</a:t>
            </a:r>
          </a:p>
        </p:txBody>
      </p:sp>
      <p:sp>
        <p:nvSpPr>
          <p:cNvPr id="263176" name="Text Box 7"/>
          <p:cNvSpPr txBox="1">
            <a:spLocks noChangeArrowheads="1"/>
          </p:cNvSpPr>
          <p:nvPr/>
        </p:nvSpPr>
        <p:spPr bwMode="auto">
          <a:xfrm>
            <a:off x="304800" y="41402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263177" name="Rectangle 8"/>
          <p:cNvSpPr>
            <a:spLocks noChangeArrowheads="1"/>
          </p:cNvSpPr>
          <p:nvPr/>
        </p:nvSpPr>
        <p:spPr bwMode="auto">
          <a:xfrm>
            <a:off x="838200" y="4645025"/>
            <a:ext cx="3719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0"/>
              <a:t>= </a:t>
            </a:r>
            <a:r>
              <a:rPr lang="en-CA" altLang="en-US" sz="2800" i="0"/>
              <a:t>θ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baseline="30000"/>
              <a:t>2</a:t>
            </a:r>
            <a:r>
              <a:rPr lang="en-US" altLang="en-US" sz="2800" i="0"/>
              <a:t>) = quadratic time.</a:t>
            </a: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3505200" y="51149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Which is faster?</a:t>
            </a:r>
            <a:endParaRPr lang="en-US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3179" name="Text Box 10"/>
          <p:cNvSpPr txBox="1">
            <a:spLocks noChangeArrowheads="1"/>
          </p:cNvSpPr>
          <p:nvPr/>
        </p:nvSpPr>
        <p:spPr bwMode="auto">
          <a:xfrm>
            <a:off x="1109663" y="5494338"/>
            <a:ext cx="7196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92834765225674897 × 8388397759011039475</a:t>
            </a:r>
          </a:p>
        </p:txBody>
      </p:sp>
      <p:sp>
        <p:nvSpPr>
          <p:cNvPr id="35" name="Rectangle 8"/>
          <p:cNvSpPr>
            <a:spLocks noChangeArrowheads="1"/>
          </p:cNvSpPr>
          <p:nvPr/>
        </p:nvSpPr>
        <p:spPr bwMode="auto">
          <a:xfrm>
            <a:off x="609600" y="5943600"/>
            <a:ext cx="27892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 = # digits = 20</a:t>
            </a: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20</a:t>
            </a:r>
            <a:r>
              <a:rPr lang="en-CA" altLang="en-US" sz="2800" i="0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≈ 400 </a:t>
            </a:r>
            <a:endParaRPr lang="en-US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Rectangle 8"/>
          <p:cNvSpPr>
            <a:spLocks noChangeArrowheads="1"/>
          </p:cNvSpPr>
          <p:nvPr/>
        </p:nvSpPr>
        <p:spPr bwMode="auto">
          <a:xfrm>
            <a:off x="5089525" y="5891213"/>
            <a:ext cx="3990975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Adding a single digit </a:t>
            </a:r>
            <a:b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multiplies the time by 10! </a:t>
            </a:r>
            <a:endParaRPr lang="en-US" altLang="en-US" sz="2800" i="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" name="Rectangle 8"/>
          <p:cNvSpPr>
            <a:spLocks noChangeArrowheads="1"/>
          </p:cNvSpPr>
          <p:nvPr/>
        </p:nvSpPr>
        <p:spPr bwMode="auto">
          <a:xfrm>
            <a:off x="7924800" y="5487988"/>
            <a:ext cx="36353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  <a:endParaRPr lang="en-US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534569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Time Complexity of Algorithm</a:t>
            </a:r>
            <a:endParaRPr lang="en-CA" altLang="en-US"/>
          </a:p>
        </p:txBody>
      </p:sp>
      <p:sp>
        <p:nvSpPr>
          <p:cNvPr id="7383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3352800"/>
            <a:ext cx="7772400" cy="4114800"/>
          </a:xfrm>
        </p:spPr>
        <p:txBody>
          <a:bodyPr/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sz="3600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): </a:t>
            </a:r>
            <a:r>
              <a:rPr lang="en-US" altLang="en-US"/>
              <a:t>Prove that for </a:t>
            </a:r>
            <a:r>
              <a:rPr lang="en-US" altLang="en-US">
                <a:solidFill>
                  <a:schemeClr val="hlink"/>
                </a:solidFill>
              </a:rPr>
              <a:t>every</a:t>
            </a:r>
            <a:r>
              <a:rPr lang="en-US" altLang="en-US"/>
              <a:t> input of size n, the algorithm takes </a:t>
            </a:r>
            <a:r>
              <a:rPr lang="en-US" altLang="en-US">
                <a:solidFill>
                  <a:schemeClr val="hlink"/>
                </a:solidFill>
              </a:rPr>
              <a:t>no more</a:t>
            </a:r>
            <a:r>
              <a:rPr lang="en-US" altLang="en-US"/>
              <a:t> than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cn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/>
              <a:t>time.</a:t>
            </a:r>
            <a:endParaRPr lang="en-CA" altLang="en-US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Ω(n</a:t>
            </a:r>
            <a:r>
              <a:rPr lang="en-US" altLang="en-US" sz="3600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/>
              <a:t> Find </a:t>
            </a:r>
            <a:r>
              <a:rPr lang="en-US" altLang="en-US">
                <a:solidFill>
                  <a:schemeClr val="hlink"/>
                </a:solidFill>
              </a:rPr>
              <a:t>one</a:t>
            </a:r>
            <a:r>
              <a:rPr lang="en-US" altLang="en-US"/>
              <a:t> input of size n, for which the algorithm takes </a:t>
            </a:r>
            <a:r>
              <a:rPr lang="en-US" altLang="en-US">
                <a:solidFill>
                  <a:schemeClr val="hlink"/>
                </a:solidFill>
              </a:rPr>
              <a:t>at least</a:t>
            </a:r>
            <a:r>
              <a:rPr lang="en-US" altLang="en-US"/>
              <a:t> this much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θ (n</a:t>
            </a:r>
            <a:r>
              <a:rPr lang="en-US" altLang="en-US" sz="3600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/>
              <a:t> Do both.</a:t>
            </a:r>
            <a:endParaRPr lang="en-CA" altLang="en-US"/>
          </a:p>
        </p:txBody>
      </p:sp>
      <p:sp>
        <p:nvSpPr>
          <p:cNvPr id="277508" name="Rectangle 4"/>
          <p:cNvSpPr>
            <a:spLocks noChangeArrowheads="1"/>
          </p:cNvSpPr>
          <p:nvPr/>
        </p:nvSpPr>
        <p:spPr bwMode="auto">
          <a:xfrm>
            <a:off x="1295400" y="1752600"/>
            <a:ext cx="6550025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 time complexity of an algorithm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  <a:cs typeface="Times New Roman" pitchFamily="18" charset="0"/>
              </a:rPr>
              <a:t>the largest time required on  any input </a:t>
            </a:r>
            <a:br>
              <a:rPr lang="en-US" altLang="en-US" i="0">
                <a:solidFill>
                  <a:srgbClr val="FFFFFF"/>
                </a:solidFill>
                <a:cs typeface="Times New Roman" pitchFamily="18" charset="0"/>
              </a:rPr>
            </a:br>
            <a:r>
              <a:rPr lang="en-US" altLang="en-US" i="0">
                <a:solidFill>
                  <a:srgbClr val="FFFFFF"/>
                </a:solidFill>
                <a:cs typeface="Times New Roman" pitchFamily="18" charset="0"/>
              </a:rPr>
              <a:t>of size n.</a:t>
            </a:r>
          </a:p>
        </p:txBody>
      </p:sp>
    </p:spTree>
    <p:extLst>
      <p:ext uri="{BB962C8B-B14F-4D97-AF65-F5344CB8AC3E}">
        <p14:creationId xmlns:p14="http://schemas.microsoft.com/office/powerpoint/2010/main" val="1631209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8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8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383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383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8307" grpId="0" uiExpand="1" build="p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4475" y="2133600"/>
            <a:ext cx="6343650" cy="369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0"/>
            <a:ext cx="8634298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the assignment </a:t>
            </a:r>
            <a:r>
              <a:rPr lang="en-US" altLang="en-US" sz="2400" i="0" kern="0" dirty="0">
                <a:solidFill>
                  <a:srgbClr val="FF0000"/>
                </a:solidFill>
              </a:rPr>
              <a:t>notes</a:t>
            </a:r>
            <a:r>
              <a:rPr lang="en-US" altLang="en-US" sz="2400" i="0" kern="0" dirty="0"/>
              <a:t> and </a:t>
            </a:r>
            <a:r>
              <a:rPr lang="en-US" altLang="en-US" sz="2400" i="0" kern="0" dirty="0">
                <a:solidFill>
                  <a:srgbClr val="FF0000"/>
                </a:solidFill>
              </a:rPr>
              <a:t>solutions</a:t>
            </a:r>
            <a:r>
              <a:rPr lang="en-US" altLang="en-US" sz="2400" i="0" kern="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946230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Time Complexity of Problem</a:t>
            </a:r>
            <a:endParaRPr lang="en-CA" altLang="en-US"/>
          </a:p>
        </p:txBody>
      </p:sp>
      <p:sp>
        <p:nvSpPr>
          <p:cNvPr id="739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733800"/>
            <a:ext cx="8458200" cy="4114800"/>
          </a:xfrm>
        </p:spPr>
        <p:txBody>
          <a:bodyPr/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sz="3600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): </a:t>
            </a:r>
            <a:r>
              <a:rPr lang="en-US" altLang="en-US"/>
              <a:t>Provide </a:t>
            </a:r>
            <a:r>
              <a:rPr lang="en-US" altLang="en-US">
                <a:solidFill>
                  <a:schemeClr val="hlink"/>
                </a:solidFill>
              </a:rPr>
              <a:t>an </a:t>
            </a:r>
            <a:r>
              <a:rPr lang="en-US" altLang="en-US"/>
              <a:t>algorithm that solves the problem in no more than this time.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Ω(n</a:t>
            </a:r>
            <a:r>
              <a:rPr lang="en-US" altLang="en-US" sz="3600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/>
              <a:t> Prove that </a:t>
            </a:r>
            <a:r>
              <a:rPr lang="en-US" altLang="en-US">
                <a:solidFill>
                  <a:schemeClr val="hlink"/>
                </a:solidFill>
              </a:rPr>
              <a:t>no</a:t>
            </a:r>
            <a:r>
              <a:rPr lang="en-US" altLang="en-US"/>
              <a:t> algorithm can solve it faster.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θ (n</a:t>
            </a:r>
            <a:r>
              <a:rPr lang="en-US" altLang="en-US" sz="3600" baseline="300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/>
              <a:t> Do both.</a:t>
            </a:r>
            <a:endParaRPr lang="en-CA" altLang="en-US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  <p:sp>
        <p:nvSpPr>
          <p:cNvPr id="278532" name="Rectangle 4"/>
          <p:cNvSpPr>
            <a:spLocks noChangeArrowheads="1"/>
          </p:cNvSpPr>
          <p:nvPr/>
        </p:nvSpPr>
        <p:spPr bwMode="auto">
          <a:xfrm>
            <a:off x="1219200" y="1765300"/>
            <a:ext cx="75438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 time complexity of a problem is 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the time complexity of the fastest algorithm that solves the problem.</a:t>
            </a:r>
          </a:p>
        </p:txBody>
      </p:sp>
    </p:spTree>
    <p:extLst>
      <p:ext uri="{BB962C8B-B14F-4D97-AF65-F5344CB8AC3E}">
        <p14:creationId xmlns:p14="http://schemas.microsoft.com/office/powerpoint/2010/main" val="4252716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9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9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9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9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39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39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9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9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9331" grpId="0" uiExpand="1" build="p" autoUpdateAnimBg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Classifying Functions</a:t>
            </a:r>
            <a:endParaRPr lang="en-CA" altLang="en-US"/>
          </a:p>
        </p:txBody>
      </p:sp>
      <p:sp>
        <p:nvSpPr>
          <p:cNvPr id="280579" name="Text Box 3"/>
          <p:cNvSpPr txBox="1">
            <a:spLocks noChangeArrowheads="1"/>
          </p:cNvSpPr>
          <p:nvPr/>
        </p:nvSpPr>
        <p:spPr bwMode="auto">
          <a:xfrm>
            <a:off x="3657600" y="10795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Functions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0" name="Text Box 4"/>
          <p:cNvSpPr txBox="1">
            <a:spLocks noChangeArrowheads="1"/>
          </p:cNvSpPr>
          <p:nvPr/>
        </p:nvSpPr>
        <p:spPr bwMode="auto">
          <a:xfrm rot="5400000">
            <a:off x="1450181" y="3755232"/>
            <a:ext cx="303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Poly Logarithmic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1" name="Text Box 5"/>
          <p:cNvSpPr txBox="1">
            <a:spLocks noChangeArrowheads="1"/>
          </p:cNvSpPr>
          <p:nvPr/>
        </p:nvSpPr>
        <p:spPr bwMode="auto">
          <a:xfrm rot="5400000">
            <a:off x="3102769" y="3266281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Polynomial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2" name="Text Box 6"/>
          <p:cNvSpPr txBox="1">
            <a:spLocks noChangeArrowheads="1"/>
          </p:cNvSpPr>
          <p:nvPr/>
        </p:nvSpPr>
        <p:spPr bwMode="auto">
          <a:xfrm rot="5400000">
            <a:off x="4416425" y="3309938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Exponential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3" name="Text Box 7"/>
          <p:cNvSpPr txBox="1">
            <a:spLocks noChangeArrowheads="1"/>
          </p:cNvSpPr>
          <p:nvPr/>
        </p:nvSpPr>
        <p:spPr bwMode="auto">
          <a:xfrm rot="5400000">
            <a:off x="6331744" y="2656681"/>
            <a:ext cx="838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Exp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4" name="Text Box 8"/>
          <p:cNvSpPr txBox="1">
            <a:spLocks noChangeArrowheads="1"/>
          </p:cNvSpPr>
          <p:nvPr/>
        </p:nvSpPr>
        <p:spPr bwMode="auto">
          <a:xfrm rot="5400000">
            <a:off x="6947694" y="3305969"/>
            <a:ext cx="21367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Double Exp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5" name="Text Box 9"/>
          <p:cNvSpPr txBox="1">
            <a:spLocks noChangeArrowheads="1"/>
          </p:cNvSpPr>
          <p:nvPr/>
        </p:nvSpPr>
        <p:spPr bwMode="auto">
          <a:xfrm rot="5400000">
            <a:off x="781844" y="3136107"/>
            <a:ext cx="176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Constant</a:t>
            </a:r>
            <a:endParaRPr lang="en-CA" altLang="en-US" i="0">
              <a:solidFill>
                <a:srgbClr val="00FFFF"/>
              </a:solidFill>
            </a:endParaRPr>
          </a:p>
        </p:txBody>
      </p:sp>
      <p:cxnSp>
        <p:nvCxnSpPr>
          <p:cNvPr id="280586" name="AutoShape 10"/>
          <p:cNvCxnSpPr>
            <a:cxnSpLocks noChangeShapeType="1"/>
          </p:cNvCxnSpPr>
          <p:nvPr/>
        </p:nvCxnSpPr>
        <p:spPr bwMode="auto">
          <a:xfrm rot="-5400000">
            <a:off x="2705100" y="671513"/>
            <a:ext cx="838200" cy="27813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87" name="AutoShape 11"/>
          <p:cNvCxnSpPr>
            <a:cxnSpLocks noChangeShapeType="1"/>
          </p:cNvCxnSpPr>
          <p:nvPr/>
        </p:nvCxnSpPr>
        <p:spPr bwMode="auto">
          <a:xfrm>
            <a:off x="4146550" y="2070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88" name="AutoShape 12"/>
          <p:cNvCxnSpPr>
            <a:cxnSpLocks noChangeShapeType="1"/>
          </p:cNvCxnSpPr>
          <p:nvPr/>
        </p:nvCxnSpPr>
        <p:spPr bwMode="auto">
          <a:xfrm rot="-5400000">
            <a:off x="2774950" y="2298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89" name="AutoShape 13"/>
          <p:cNvCxnSpPr>
            <a:cxnSpLocks noChangeShapeType="1"/>
          </p:cNvCxnSpPr>
          <p:nvPr/>
        </p:nvCxnSpPr>
        <p:spPr bwMode="auto">
          <a:xfrm rot="5400000">
            <a:off x="3917950" y="2298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90" name="AutoShape 14"/>
          <p:cNvCxnSpPr>
            <a:cxnSpLocks noChangeShapeType="1"/>
          </p:cNvCxnSpPr>
          <p:nvPr/>
        </p:nvCxnSpPr>
        <p:spPr bwMode="auto">
          <a:xfrm rot="-5400000">
            <a:off x="5213350" y="2298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91" name="AutoShape 15"/>
          <p:cNvCxnSpPr>
            <a:cxnSpLocks noChangeShapeType="1"/>
            <a:stCxn id="280583" idx="1"/>
          </p:cNvCxnSpPr>
          <p:nvPr/>
        </p:nvCxnSpPr>
        <p:spPr bwMode="auto">
          <a:xfrm rot="5400000" flipH="1">
            <a:off x="6513513" y="2290762"/>
            <a:ext cx="458788" cy="17463"/>
          </a:xfrm>
          <a:prstGeom prst="bentConnector3">
            <a:avLst>
              <a:gd name="adj1" fmla="val 49829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56"/>
          <p:cNvGrpSpPr>
            <a:grpSpLocks/>
          </p:cNvGrpSpPr>
          <p:nvPr/>
        </p:nvGrpSpPr>
        <p:grpSpPr bwMode="auto">
          <a:xfrm>
            <a:off x="1371600" y="5407025"/>
            <a:ext cx="6883400" cy="635000"/>
            <a:chOff x="864" y="3406"/>
            <a:chExt cx="4336" cy="400"/>
          </a:xfrm>
        </p:grpSpPr>
        <p:sp>
          <p:nvSpPr>
            <p:cNvPr id="280610" name="Text Box 16"/>
            <p:cNvSpPr txBox="1">
              <a:spLocks noChangeArrowheads="1"/>
            </p:cNvSpPr>
            <p:nvPr/>
          </p:nvSpPr>
          <p:spPr bwMode="auto">
            <a:xfrm>
              <a:off x="1401" y="3518"/>
              <a:ext cx="74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FF9900"/>
                  </a:solidFill>
                </a:rPr>
                <a:t> (log n)</a:t>
              </a:r>
              <a:r>
                <a:rPr lang="en-US" altLang="en-US" sz="2400" i="0" baseline="30000">
                  <a:solidFill>
                    <a:srgbClr val="FF9900"/>
                  </a:solidFill>
                </a:rPr>
                <a:t>5</a:t>
              </a:r>
              <a:endParaRPr lang="en-CA" altLang="en-US" sz="2400" i="0" baseline="30000">
                <a:solidFill>
                  <a:srgbClr val="FF9900"/>
                </a:solidFill>
              </a:endParaRPr>
            </a:p>
          </p:txBody>
        </p:sp>
        <p:sp>
          <p:nvSpPr>
            <p:cNvPr id="280611" name="Text Box 17"/>
            <p:cNvSpPr txBox="1">
              <a:spLocks noChangeArrowheads="1"/>
            </p:cNvSpPr>
            <p:nvPr/>
          </p:nvSpPr>
          <p:spPr bwMode="auto">
            <a:xfrm>
              <a:off x="2398" y="3518"/>
              <a:ext cx="27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FF9900"/>
                  </a:solidFill>
                </a:rPr>
                <a:t>n</a:t>
              </a:r>
              <a:r>
                <a:rPr lang="en-US" altLang="en-US" sz="2400" i="0" baseline="30000">
                  <a:solidFill>
                    <a:srgbClr val="FF9900"/>
                  </a:solidFill>
                </a:rPr>
                <a:t>5</a:t>
              </a:r>
              <a:endParaRPr lang="en-CA" altLang="en-US" sz="2400" i="0" baseline="30000">
                <a:solidFill>
                  <a:srgbClr val="FF9900"/>
                </a:solidFill>
              </a:endParaRPr>
            </a:p>
          </p:txBody>
        </p:sp>
        <p:sp>
          <p:nvSpPr>
            <p:cNvPr id="280612" name="Text Box 18"/>
            <p:cNvSpPr txBox="1">
              <a:spLocks noChangeArrowheads="1"/>
            </p:cNvSpPr>
            <p:nvPr/>
          </p:nvSpPr>
          <p:spPr bwMode="auto">
            <a:xfrm>
              <a:off x="3214" y="3518"/>
              <a:ext cx="34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FF9900"/>
                  </a:solidFill>
                </a:rPr>
                <a:t>2</a:t>
              </a:r>
              <a:r>
                <a:rPr lang="en-US" altLang="en-US" sz="2400" i="0" baseline="30000">
                  <a:solidFill>
                    <a:srgbClr val="FF9900"/>
                  </a:solidFill>
                </a:rPr>
                <a:t>5n</a:t>
              </a:r>
              <a:endParaRPr lang="en-CA" altLang="en-US" sz="2400" i="0" baseline="30000">
                <a:solidFill>
                  <a:srgbClr val="FF9900"/>
                </a:solidFill>
              </a:endParaRPr>
            </a:p>
          </p:txBody>
        </p:sp>
        <p:sp>
          <p:nvSpPr>
            <p:cNvPr id="280613" name="Text Box 19"/>
            <p:cNvSpPr txBox="1">
              <a:spLocks noChangeArrowheads="1"/>
            </p:cNvSpPr>
            <p:nvPr/>
          </p:nvSpPr>
          <p:spPr bwMode="auto">
            <a:xfrm>
              <a:off x="864" y="3504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FF9900"/>
                  </a:solidFill>
                </a:rPr>
                <a:t>5</a:t>
              </a:r>
              <a:endParaRPr lang="en-CA" altLang="en-US" sz="2400" i="0" baseline="30000">
                <a:solidFill>
                  <a:srgbClr val="FF9900"/>
                </a:solidFill>
              </a:endParaRPr>
            </a:p>
          </p:txBody>
        </p:sp>
        <p:grpSp>
          <p:nvGrpSpPr>
            <p:cNvPr id="280614" name="Group 20"/>
            <p:cNvGrpSpPr>
              <a:grpSpLocks/>
            </p:cNvGrpSpPr>
            <p:nvPr/>
          </p:nvGrpSpPr>
          <p:grpSpPr bwMode="auto">
            <a:xfrm>
              <a:off x="3956" y="3454"/>
              <a:ext cx="358" cy="352"/>
              <a:chOff x="4224" y="3694"/>
              <a:chExt cx="358" cy="352"/>
            </a:xfrm>
          </p:grpSpPr>
          <p:sp>
            <p:nvSpPr>
              <p:cNvPr id="280618" name="Text Box 21"/>
              <p:cNvSpPr txBox="1">
                <a:spLocks noChangeArrowheads="1"/>
              </p:cNvSpPr>
              <p:nvPr/>
            </p:nvSpPr>
            <p:spPr bwMode="auto">
              <a:xfrm>
                <a:off x="4224" y="3758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i="0">
                    <a:solidFill>
                      <a:srgbClr val="FF9900"/>
                    </a:solidFill>
                  </a:rPr>
                  <a:t>2</a:t>
                </a:r>
                <a:endParaRPr lang="en-CA" altLang="en-US" sz="2400" i="0" baseline="30000">
                  <a:solidFill>
                    <a:srgbClr val="FF9900"/>
                  </a:solidFill>
                </a:endParaRPr>
              </a:p>
            </p:txBody>
          </p:sp>
          <p:sp>
            <p:nvSpPr>
              <p:cNvPr id="280619" name="Text Box 22"/>
              <p:cNvSpPr txBox="1">
                <a:spLocks noChangeArrowheads="1"/>
              </p:cNvSpPr>
              <p:nvPr/>
            </p:nvSpPr>
            <p:spPr bwMode="auto">
              <a:xfrm>
                <a:off x="4346" y="3694"/>
                <a:ext cx="23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>
                    <a:solidFill>
                      <a:srgbClr val="FF9900"/>
                    </a:solidFill>
                  </a:rPr>
                  <a:t>n</a:t>
                </a:r>
                <a:r>
                  <a:rPr lang="en-US" altLang="en-US" sz="1800" i="0" baseline="30000">
                    <a:solidFill>
                      <a:srgbClr val="FF9900"/>
                    </a:solidFill>
                  </a:rPr>
                  <a:t>5</a:t>
                </a:r>
                <a:endParaRPr lang="en-CA" altLang="en-US" sz="1800" i="0" baseline="30000">
                  <a:solidFill>
                    <a:srgbClr val="FF9900"/>
                  </a:solidFill>
                </a:endParaRPr>
              </a:p>
            </p:txBody>
          </p:sp>
        </p:grpSp>
        <p:grpSp>
          <p:nvGrpSpPr>
            <p:cNvPr id="280615" name="Group 23"/>
            <p:cNvGrpSpPr>
              <a:grpSpLocks/>
            </p:cNvGrpSpPr>
            <p:nvPr/>
          </p:nvGrpSpPr>
          <p:grpSpPr bwMode="auto">
            <a:xfrm>
              <a:off x="4848" y="3406"/>
              <a:ext cx="352" cy="386"/>
              <a:chOff x="5116" y="3646"/>
              <a:chExt cx="352" cy="386"/>
            </a:xfrm>
          </p:grpSpPr>
          <p:sp>
            <p:nvSpPr>
              <p:cNvPr id="280616" name="Text Box 24"/>
              <p:cNvSpPr txBox="1">
                <a:spLocks noChangeArrowheads="1"/>
              </p:cNvSpPr>
              <p:nvPr/>
            </p:nvSpPr>
            <p:spPr bwMode="auto">
              <a:xfrm>
                <a:off x="5184" y="3646"/>
                <a:ext cx="2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 i="0" baseline="30000">
                    <a:solidFill>
                      <a:srgbClr val="FF9900"/>
                    </a:solidFill>
                  </a:rPr>
                  <a:t>5n</a:t>
                </a:r>
                <a:endParaRPr lang="en-CA" altLang="en-US" sz="1800" i="0" baseline="30000">
                  <a:solidFill>
                    <a:srgbClr val="FF9900"/>
                  </a:solidFill>
                </a:endParaRPr>
              </a:p>
            </p:txBody>
          </p:sp>
          <p:sp>
            <p:nvSpPr>
              <p:cNvPr id="280617" name="Text Box 25"/>
              <p:cNvSpPr txBox="1">
                <a:spLocks noChangeArrowheads="1"/>
              </p:cNvSpPr>
              <p:nvPr/>
            </p:nvSpPr>
            <p:spPr bwMode="auto">
              <a:xfrm>
                <a:off x="5116" y="3744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i="0">
                    <a:solidFill>
                      <a:srgbClr val="FF9900"/>
                    </a:solidFill>
                  </a:rPr>
                  <a:t>2</a:t>
                </a:r>
                <a:endParaRPr lang="en-CA" altLang="en-US" sz="2400" i="0" baseline="30000">
                  <a:solidFill>
                    <a:srgbClr val="FF9900"/>
                  </a:solidFill>
                </a:endParaRPr>
              </a:p>
            </p:txBody>
          </p:sp>
        </p:grpSp>
      </p:grpSp>
      <p:grpSp>
        <p:nvGrpSpPr>
          <p:cNvPr id="5" name="Group 59"/>
          <p:cNvGrpSpPr>
            <a:grpSpLocks/>
          </p:cNvGrpSpPr>
          <p:nvPr/>
        </p:nvGrpSpPr>
        <p:grpSpPr bwMode="auto">
          <a:xfrm>
            <a:off x="1758950" y="5715000"/>
            <a:ext cx="5632450" cy="514350"/>
            <a:chOff x="1108" y="3600"/>
            <a:chExt cx="3548" cy="324"/>
          </a:xfrm>
        </p:grpSpPr>
        <p:sp>
          <p:nvSpPr>
            <p:cNvPr id="280605" name="Text Box 33"/>
            <p:cNvSpPr txBox="1">
              <a:spLocks noChangeArrowheads="1"/>
            </p:cNvSpPr>
            <p:nvPr/>
          </p:nvSpPr>
          <p:spPr bwMode="auto">
            <a:xfrm>
              <a:off x="1108" y="3600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606" name="Text Box 34"/>
            <p:cNvSpPr txBox="1">
              <a:spLocks noChangeArrowheads="1"/>
            </p:cNvSpPr>
            <p:nvPr/>
          </p:nvSpPr>
          <p:spPr bwMode="auto">
            <a:xfrm>
              <a:off x="2059" y="3609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607" name="Text Box 35"/>
            <p:cNvSpPr txBox="1">
              <a:spLocks noChangeArrowheads="1"/>
            </p:cNvSpPr>
            <p:nvPr/>
          </p:nvSpPr>
          <p:spPr bwMode="auto">
            <a:xfrm>
              <a:off x="2740" y="3618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608" name="Text Box 36"/>
            <p:cNvSpPr txBox="1">
              <a:spLocks noChangeArrowheads="1"/>
            </p:cNvSpPr>
            <p:nvPr/>
          </p:nvSpPr>
          <p:spPr bwMode="auto">
            <a:xfrm>
              <a:off x="3508" y="3627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609" name="Text Box 37"/>
            <p:cNvSpPr txBox="1">
              <a:spLocks noChangeArrowheads="1"/>
            </p:cNvSpPr>
            <p:nvPr/>
          </p:nvSpPr>
          <p:spPr bwMode="auto">
            <a:xfrm>
              <a:off x="4324" y="3636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</p:grpSp>
      <p:grpSp>
        <p:nvGrpSpPr>
          <p:cNvPr id="6" name="Group 58"/>
          <p:cNvGrpSpPr>
            <a:grpSpLocks/>
          </p:cNvGrpSpPr>
          <p:nvPr/>
        </p:nvGrpSpPr>
        <p:grpSpPr bwMode="auto">
          <a:xfrm>
            <a:off x="1295400" y="6070600"/>
            <a:ext cx="7119938" cy="635000"/>
            <a:chOff x="816" y="3824"/>
            <a:chExt cx="4485" cy="400"/>
          </a:xfrm>
        </p:grpSpPr>
        <p:sp>
          <p:nvSpPr>
            <p:cNvPr id="280595" name="Text Box 45"/>
            <p:cNvSpPr txBox="1">
              <a:spLocks noChangeArrowheads="1"/>
            </p:cNvSpPr>
            <p:nvPr/>
          </p:nvSpPr>
          <p:spPr bwMode="auto">
            <a:xfrm>
              <a:off x="1440" y="3936"/>
              <a:ext cx="89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00FFFF"/>
                  </a:solidFill>
                </a:rPr>
                <a:t> (log n)</a:t>
              </a:r>
              <a:r>
                <a:rPr lang="en-US" altLang="en-US" sz="2400" i="0" baseline="30000">
                  <a:solidFill>
                    <a:srgbClr val="00FFFF"/>
                  </a:solidFill>
                  <a:cs typeface="Times New Roman" pitchFamily="18" charset="0"/>
                </a:rPr>
                <a:t>θ</a:t>
              </a:r>
              <a:r>
                <a:rPr lang="en-US" altLang="en-US" sz="2400" i="0" baseline="30000">
                  <a:solidFill>
                    <a:srgbClr val="00FFFF"/>
                  </a:solidFill>
                </a:rPr>
                <a:t>(1)</a:t>
              </a:r>
              <a:endParaRPr lang="en-CA" altLang="en-US" sz="24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596" name="Text Box 46"/>
            <p:cNvSpPr txBox="1">
              <a:spLocks noChangeArrowheads="1"/>
            </p:cNvSpPr>
            <p:nvPr/>
          </p:nvSpPr>
          <p:spPr bwMode="auto">
            <a:xfrm>
              <a:off x="2437" y="3936"/>
              <a:ext cx="4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00FFFF"/>
                  </a:solidFill>
                </a:rPr>
                <a:t>n</a:t>
              </a:r>
              <a:r>
                <a:rPr lang="en-US" altLang="en-US" sz="2400" i="0" baseline="30000">
                  <a:solidFill>
                    <a:srgbClr val="00FFFF"/>
                  </a:solidFill>
                  <a:cs typeface="Times New Roman" pitchFamily="18" charset="0"/>
                </a:rPr>
                <a:t>θ</a:t>
              </a:r>
              <a:r>
                <a:rPr lang="en-US" altLang="en-US" sz="2400" i="0" baseline="30000">
                  <a:solidFill>
                    <a:srgbClr val="00FFFF"/>
                  </a:solidFill>
                </a:rPr>
                <a:t>(1)</a:t>
              </a:r>
              <a:endParaRPr lang="en-CA" altLang="en-US" sz="24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597" name="Text Box 47"/>
            <p:cNvSpPr txBox="1">
              <a:spLocks noChangeArrowheads="1"/>
            </p:cNvSpPr>
            <p:nvPr/>
          </p:nvSpPr>
          <p:spPr bwMode="auto">
            <a:xfrm>
              <a:off x="3253" y="3936"/>
              <a:ext cx="4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00FFFF"/>
                  </a:solidFill>
                </a:rPr>
                <a:t>2</a:t>
              </a:r>
              <a:r>
                <a:rPr lang="en-US" altLang="en-US" sz="2400" i="0" baseline="30000">
                  <a:solidFill>
                    <a:srgbClr val="00FFFF"/>
                  </a:solidFill>
                  <a:cs typeface="Times New Roman" pitchFamily="18" charset="0"/>
                </a:rPr>
                <a:t>θ</a:t>
              </a:r>
              <a:r>
                <a:rPr lang="en-US" altLang="en-US" sz="2400" i="0" baseline="30000">
                  <a:solidFill>
                    <a:srgbClr val="00FFFF"/>
                  </a:solidFill>
                </a:rPr>
                <a:t>(n)</a:t>
              </a:r>
              <a:endParaRPr lang="en-CA" altLang="en-US" sz="24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598" name="Text Box 48"/>
            <p:cNvSpPr txBox="1">
              <a:spLocks noChangeArrowheads="1"/>
            </p:cNvSpPr>
            <p:nvPr/>
          </p:nvSpPr>
          <p:spPr bwMode="auto">
            <a:xfrm>
              <a:off x="816" y="3936"/>
              <a:ext cx="4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00FFFF"/>
                  </a:solidFill>
                  <a:cs typeface="Times New Roman" pitchFamily="18" charset="0"/>
                </a:rPr>
                <a:t>θ</a:t>
              </a:r>
              <a:r>
                <a:rPr lang="en-US" altLang="en-US" sz="2400" i="0">
                  <a:solidFill>
                    <a:srgbClr val="00FFFF"/>
                  </a:solidFill>
                </a:rPr>
                <a:t>(1)</a:t>
              </a:r>
              <a:endParaRPr lang="en-CA" altLang="en-US" sz="2400" i="0" baseline="30000">
                <a:solidFill>
                  <a:srgbClr val="00FFFF"/>
                </a:solidFill>
              </a:endParaRPr>
            </a:p>
          </p:txBody>
        </p:sp>
        <p:grpSp>
          <p:nvGrpSpPr>
            <p:cNvPr id="280599" name="Group 49"/>
            <p:cNvGrpSpPr>
              <a:grpSpLocks/>
            </p:cNvGrpSpPr>
            <p:nvPr/>
          </p:nvGrpSpPr>
          <p:grpSpPr bwMode="auto">
            <a:xfrm>
              <a:off x="3995" y="3857"/>
              <a:ext cx="490" cy="367"/>
              <a:chOff x="4224" y="3679"/>
              <a:chExt cx="490" cy="367"/>
            </a:xfrm>
          </p:grpSpPr>
          <p:sp>
            <p:nvSpPr>
              <p:cNvPr id="280603" name="Text Box 50"/>
              <p:cNvSpPr txBox="1">
                <a:spLocks noChangeArrowheads="1"/>
              </p:cNvSpPr>
              <p:nvPr/>
            </p:nvSpPr>
            <p:spPr bwMode="auto">
              <a:xfrm>
                <a:off x="4224" y="3758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i="0">
                    <a:solidFill>
                      <a:srgbClr val="00FFFF"/>
                    </a:solidFill>
                  </a:rPr>
                  <a:t>2</a:t>
                </a:r>
                <a:endParaRPr lang="en-CA" altLang="en-US" sz="2400" i="0" baseline="30000">
                  <a:solidFill>
                    <a:srgbClr val="00FFFF"/>
                  </a:solidFill>
                </a:endParaRPr>
              </a:p>
            </p:txBody>
          </p:sp>
          <p:sp>
            <p:nvSpPr>
              <p:cNvPr id="280604" name="Text Box 51"/>
              <p:cNvSpPr txBox="1">
                <a:spLocks noChangeArrowheads="1"/>
              </p:cNvSpPr>
              <p:nvPr/>
            </p:nvSpPr>
            <p:spPr bwMode="auto">
              <a:xfrm>
                <a:off x="4346" y="3679"/>
                <a:ext cx="36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>
                    <a:solidFill>
                      <a:srgbClr val="00FFFF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rgbClr val="00FFFF"/>
                    </a:solidFill>
                    <a:cs typeface="Times New Roman" pitchFamily="18" charset="0"/>
                  </a:rPr>
                  <a:t>θ</a:t>
                </a:r>
                <a:r>
                  <a:rPr lang="en-US" altLang="en-US" sz="2000" i="0" baseline="30000">
                    <a:solidFill>
                      <a:srgbClr val="00FFFF"/>
                    </a:solidFill>
                  </a:rPr>
                  <a:t>(1)</a:t>
                </a:r>
                <a:endParaRPr lang="en-CA" altLang="en-US" sz="2000" i="0" baseline="30000">
                  <a:solidFill>
                    <a:srgbClr val="00FFFF"/>
                  </a:solidFill>
                </a:endParaRPr>
              </a:p>
            </p:txBody>
          </p:sp>
        </p:grpSp>
        <p:grpSp>
          <p:nvGrpSpPr>
            <p:cNvPr id="280600" name="Group 52"/>
            <p:cNvGrpSpPr>
              <a:grpSpLocks/>
            </p:cNvGrpSpPr>
            <p:nvPr/>
          </p:nvGrpSpPr>
          <p:grpSpPr bwMode="auto">
            <a:xfrm>
              <a:off x="4887" y="3824"/>
              <a:ext cx="414" cy="386"/>
              <a:chOff x="5116" y="3646"/>
              <a:chExt cx="414" cy="386"/>
            </a:xfrm>
          </p:grpSpPr>
          <p:sp>
            <p:nvSpPr>
              <p:cNvPr id="280601" name="Text Box 53"/>
              <p:cNvSpPr txBox="1">
                <a:spLocks noChangeArrowheads="1"/>
              </p:cNvSpPr>
              <p:nvPr/>
            </p:nvSpPr>
            <p:spPr bwMode="auto">
              <a:xfrm>
                <a:off x="5184" y="3646"/>
                <a:ext cx="34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>
                    <a:solidFill>
                      <a:srgbClr val="00FFFF"/>
                    </a:solidFill>
                  </a:rPr>
                  <a:t>2</a:t>
                </a:r>
                <a:r>
                  <a:rPr lang="en-US" altLang="en-US" sz="1800" i="0" baseline="30000">
                    <a:solidFill>
                      <a:srgbClr val="00FFFF"/>
                    </a:solidFill>
                    <a:cs typeface="Times New Roman" pitchFamily="18" charset="0"/>
                  </a:rPr>
                  <a:t>θ</a:t>
                </a:r>
                <a:r>
                  <a:rPr lang="en-US" altLang="en-US" sz="1800" i="0" baseline="30000">
                    <a:solidFill>
                      <a:srgbClr val="00FFFF"/>
                    </a:solidFill>
                  </a:rPr>
                  <a:t>(n)</a:t>
                </a:r>
                <a:endParaRPr lang="en-CA" altLang="en-US" sz="1800" i="0" baseline="30000">
                  <a:solidFill>
                    <a:srgbClr val="00FFFF"/>
                  </a:solidFill>
                </a:endParaRPr>
              </a:p>
            </p:txBody>
          </p:sp>
          <p:sp>
            <p:nvSpPr>
              <p:cNvPr id="280602" name="Text Box 54"/>
              <p:cNvSpPr txBox="1">
                <a:spLocks noChangeArrowheads="1"/>
              </p:cNvSpPr>
              <p:nvPr/>
            </p:nvSpPr>
            <p:spPr bwMode="auto">
              <a:xfrm>
                <a:off x="5116" y="3744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i="0">
                    <a:solidFill>
                      <a:srgbClr val="00FFFF"/>
                    </a:solidFill>
                  </a:rPr>
                  <a:t>2</a:t>
                </a:r>
                <a:endParaRPr lang="en-CA" altLang="en-US" sz="2400" i="0" baseline="30000">
                  <a:solidFill>
                    <a:srgbClr val="00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1560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Classifying Functions</a:t>
            </a:r>
            <a:endParaRPr lang="en-CA" altLang="en-US"/>
          </a:p>
        </p:txBody>
      </p:sp>
      <p:sp>
        <p:nvSpPr>
          <p:cNvPr id="281603" name="Text Box 3"/>
          <p:cNvSpPr txBox="1">
            <a:spLocks noChangeArrowheads="1"/>
          </p:cNvSpPr>
          <p:nvPr/>
        </p:nvSpPr>
        <p:spPr bwMode="auto">
          <a:xfrm rot="5400000">
            <a:off x="-138906" y="3531394"/>
            <a:ext cx="1828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Linear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04" name="Text Box 4"/>
          <p:cNvSpPr txBox="1">
            <a:spLocks noChangeArrowheads="1"/>
          </p:cNvSpPr>
          <p:nvPr/>
        </p:nvSpPr>
        <p:spPr bwMode="auto">
          <a:xfrm rot="5400000">
            <a:off x="2501106" y="3510757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Quadratic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05" name="Text Box 5"/>
          <p:cNvSpPr txBox="1">
            <a:spLocks noChangeArrowheads="1"/>
          </p:cNvSpPr>
          <p:nvPr/>
        </p:nvSpPr>
        <p:spPr bwMode="auto">
          <a:xfrm rot="5400000">
            <a:off x="5339557" y="3196431"/>
            <a:ext cx="1155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Cubic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06" name="Text Box 6"/>
          <p:cNvSpPr txBox="1">
            <a:spLocks noChangeArrowheads="1"/>
          </p:cNvSpPr>
          <p:nvPr/>
        </p:nvSpPr>
        <p:spPr bwMode="auto">
          <a:xfrm rot="5400000">
            <a:off x="8257381" y="2799557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?</a:t>
            </a:r>
            <a:endParaRPr lang="en-CA" altLang="en-US" i="0">
              <a:solidFill>
                <a:srgbClr val="00FFFF"/>
              </a:solidFill>
            </a:endParaRPr>
          </a:p>
        </p:txBody>
      </p:sp>
      <p:cxnSp>
        <p:nvCxnSpPr>
          <p:cNvPr id="281607" name="AutoShape 7"/>
          <p:cNvCxnSpPr>
            <a:cxnSpLocks noChangeShapeType="1"/>
          </p:cNvCxnSpPr>
          <p:nvPr/>
        </p:nvCxnSpPr>
        <p:spPr bwMode="auto">
          <a:xfrm rot="-5400000">
            <a:off x="2230438" y="539750"/>
            <a:ext cx="866775" cy="3775075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1608" name="AutoShape 8"/>
          <p:cNvCxnSpPr>
            <a:cxnSpLocks noChangeShapeType="1"/>
          </p:cNvCxnSpPr>
          <p:nvPr/>
        </p:nvCxnSpPr>
        <p:spPr bwMode="auto">
          <a:xfrm>
            <a:off x="457200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1609" name="AutoShape 9"/>
          <p:cNvCxnSpPr>
            <a:cxnSpLocks noChangeShapeType="1"/>
          </p:cNvCxnSpPr>
          <p:nvPr/>
        </p:nvCxnSpPr>
        <p:spPr bwMode="auto">
          <a:xfrm rot="-5400000">
            <a:off x="32004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1610" name="AutoShape 10"/>
          <p:cNvCxnSpPr>
            <a:cxnSpLocks noChangeShapeType="1"/>
          </p:cNvCxnSpPr>
          <p:nvPr/>
        </p:nvCxnSpPr>
        <p:spPr bwMode="auto">
          <a:xfrm rot="-5400000">
            <a:off x="56388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1611" name="Text Box 11"/>
          <p:cNvSpPr txBox="1">
            <a:spLocks noChangeArrowheads="1"/>
          </p:cNvSpPr>
          <p:nvPr/>
        </p:nvSpPr>
        <p:spPr bwMode="auto">
          <a:xfrm>
            <a:off x="2971800" y="4518025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θ(n</a:t>
            </a:r>
            <a:r>
              <a:rPr lang="en-US" altLang="en-US" i="0" baseline="30000">
                <a:solidFill>
                  <a:srgbClr val="00FFFF"/>
                </a:solidFill>
              </a:rPr>
              <a:t>2</a:t>
            </a:r>
            <a:r>
              <a:rPr lang="en-US" altLang="en-US" i="0">
                <a:solidFill>
                  <a:srgbClr val="00FFFF"/>
                </a:solidFill>
              </a:rPr>
              <a:t>)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12" name="Text Box 12"/>
          <p:cNvSpPr txBox="1">
            <a:spLocks noChangeArrowheads="1"/>
          </p:cNvSpPr>
          <p:nvPr/>
        </p:nvSpPr>
        <p:spPr bwMode="auto">
          <a:xfrm>
            <a:off x="433388" y="4565650"/>
            <a:ext cx="7699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solidFill>
                  <a:srgbClr val="00FFFF"/>
                </a:solidFill>
              </a:rPr>
              <a:t>θ(n)</a:t>
            </a:r>
            <a:endParaRPr lang="en-CA" altLang="en-US" sz="2800" i="0">
              <a:solidFill>
                <a:srgbClr val="00FFFF"/>
              </a:solidFill>
            </a:endParaRPr>
          </a:p>
        </p:txBody>
      </p:sp>
      <p:sp>
        <p:nvSpPr>
          <p:cNvPr id="281613" name="Text Box 13"/>
          <p:cNvSpPr txBox="1">
            <a:spLocks noChangeArrowheads="1"/>
          </p:cNvSpPr>
          <p:nvPr/>
        </p:nvSpPr>
        <p:spPr bwMode="auto">
          <a:xfrm>
            <a:off x="5486400" y="4495800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θ(n</a:t>
            </a:r>
            <a:r>
              <a:rPr lang="en-US" altLang="en-US" i="0" baseline="30000">
                <a:solidFill>
                  <a:srgbClr val="00FFFF"/>
                </a:solidFill>
              </a:rPr>
              <a:t>3</a:t>
            </a:r>
            <a:r>
              <a:rPr lang="en-US" altLang="en-US" i="0">
                <a:solidFill>
                  <a:srgbClr val="00FFFF"/>
                </a:solidFill>
              </a:rPr>
              <a:t>)</a:t>
            </a:r>
            <a:endParaRPr lang="en-CA" altLang="en-US" sz="2400" i="0" baseline="30000">
              <a:solidFill>
                <a:srgbClr val="00FFFF"/>
              </a:solidFill>
            </a:endParaRPr>
          </a:p>
        </p:txBody>
      </p:sp>
      <p:sp>
        <p:nvSpPr>
          <p:cNvPr id="281614" name="Text Box 14"/>
          <p:cNvSpPr txBox="1">
            <a:spLocks noChangeArrowheads="1"/>
          </p:cNvSpPr>
          <p:nvPr/>
        </p:nvSpPr>
        <p:spPr bwMode="auto">
          <a:xfrm>
            <a:off x="2514600" y="1460500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Polynomial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15" name="Rectangle 15"/>
          <p:cNvSpPr>
            <a:spLocks noChangeArrowheads="1"/>
          </p:cNvSpPr>
          <p:nvPr/>
        </p:nvSpPr>
        <p:spPr bwMode="auto">
          <a:xfrm>
            <a:off x="4483100" y="1477963"/>
            <a:ext cx="1155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= n</a:t>
            </a:r>
            <a:r>
              <a:rPr lang="en-US" altLang="en-US" i="0" baseline="30000">
                <a:solidFill>
                  <a:srgbClr val="00FFFF"/>
                </a:solidFill>
              </a:rPr>
              <a:t>θ(1)</a:t>
            </a:r>
          </a:p>
        </p:txBody>
      </p:sp>
      <p:sp>
        <p:nvSpPr>
          <p:cNvPr id="281616" name="Text Box 16"/>
          <p:cNvSpPr txBox="1">
            <a:spLocks noChangeArrowheads="1"/>
          </p:cNvSpPr>
          <p:nvPr/>
        </p:nvSpPr>
        <p:spPr bwMode="auto">
          <a:xfrm>
            <a:off x="7848600" y="4495800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θ(n</a:t>
            </a:r>
            <a:r>
              <a:rPr lang="en-US" altLang="en-US" i="0" baseline="30000">
                <a:solidFill>
                  <a:srgbClr val="00FFFF"/>
                </a:solidFill>
              </a:rPr>
              <a:t>4</a:t>
            </a:r>
            <a:r>
              <a:rPr lang="en-US" altLang="en-US" i="0">
                <a:solidFill>
                  <a:srgbClr val="00FFFF"/>
                </a:solidFill>
              </a:rPr>
              <a:t>)</a:t>
            </a:r>
            <a:endParaRPr lang="en-CA" altLang="en-US" sz="2400" i="0" baseline="30000">
              <a:solidFill>
                <a:srgbClr val="00FFFF"/>
              </a:solidFill>
            </a:endParaRPr>
          </a:p>
        </p:txBody>
      </p:sp>
      <p:grpSp>
        <p:nvGrpSpPr>
          <p:cNvPr id="2" name="Group 17"/>
          <p:cNvGrpSpPr>
            <a:grpSpLocks/>
          </p:cNvGrpSpPr>
          <p:nvPr/>
        </p:nvGrpSpPr>
        <p:grpSpPr bwMode="auto">
          <a:xfrm>
            <a:off x="6096000" y="2438400"/>
            <a:ext cx="2212975" cy="3200400"/>
            <a:chOff x="3840" y="1536"/>
            <a:chExt cx="1394" cy="2016"/>
          </a:xfrm>
        </p:grpSpPr>
        <p:sp>
          <p:nvSpPr>
            <p:cNvPr id="281619" name="Text Box 18"/>
            <p:cNvSpPr txBox="1">
              <a:spLocks noChangeArrowheads="1"/>
            </p:cNvSpPr>
            <p:nvPr/>
          </p:nvSpPr>
          <p:spPr bwMode="auto">
            <a:xfrm rot="5400000">
              <a:off x="4053" y="2506"/>
              <a:ext cx="7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00FFFF"/>
                  </a:solidFill>
                </a:rPr>
                <a:t>Others</a:t>
              </a:r>
              <a:endParaRPr lang="en-CA" altLang="en-US" i="0">
                <a:solidFill>
                  <a:srgbClr val="00FFFF"/>
                </a:solidFill>
              </a:endParaRPr>
            </a:p>
          </p:txBody>
        </p:sp>
        <p:sp>
          <p:nvSpPr>
            <p:cNvPr id="281620" name="Text Box 19"/>
            <p:cNvSpPr txBox="1">
              <a:spLocks noChangeArrowheads="1"/>
            </p:cNvSpPr>
            <p:nvPr/>
          </p:nvSpPr>
          <p:spPr bwMode="auto">
            <a:xfrm>
              <a:off x="3840" y="3187"/>
              <a:ext cx="139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00FFFF"/>
                  </a:solidFill>
                </a:rPr>
                <a:t>θ(n</a:t>
              </a:r>
              <a:r>
                <a:rPr lang="en-US" altLang="en-US" i="0" baseline="30000">
                  <a:solidFill>
                    <a:srgbClr val="00FFFF"/>
                  </a:solidFill>
                </a:rPr>
                <a:t>3</a:t>
              </a:r>
              <a:r>
                <a:rPr lang="en-US" altLang="en-US" i="0">
                  <a:solidFill>
                    <a:srgbClr val="00FFFF"/>
                  </a:solidFill>
                </a:rPr>
                <a:t> log</a:t>
              </a:r>
              <a:r>
                <a:rPr lang="en-US" altLang="en-US" i="0" baseline="30000">
                  <a:solidFill>
                    <a:srgbClr val="00FFFF"/>
                  </a:solidFill>
                </a:rPr>
                <a:t>7</a:t>
              </a:r>
              <a:r>
                <a:rPr lang="en-US" altLang="en-US" i="0">
                  <a:solidFill>
                    <a:srgbClr val="00FFFF"/>
                  </a:solidFill>
                </a:rPr>
                <a:t>(n))</a:t>
              </a:r>
              <a:endParaRPr lang="en-CA" altLang="en-US" i="0">
                <a:solidFill>
                  <a:srgbClr val="00FFFF"/>
                </a:solidFill>
              </a:endParaRPr>
            </a:p>
          </p:txBody>
        </p:sp>
        <p:cxnSp>
          <p:nvCxnSpPr>
            <p:cNvPr id="281621" name="AutoShape 20"/>
            <p:cNvCxnSpPr>
              <a:cxnSpLocks noChangeShapeType="1"/>
            </p:cNvCxnSpPr>
            <p:nvPr/>
          </p:nvCxnSpPr>
          <p:spPr bwMode="auto">
            <a:xfrm rot="-5400000">
              <a:off x="4086" y="1864"/>
              <a:ext cx="657" cy="2"/>
            </a:xfrm>
            <a:prstGeom prst="bentConnector3">
              <a:avLst>
                <a:gd name="adj1" fmla="val 49926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0022" name="Text Box 22"/>
          <p:cNvSpPr txBox="1">
            <a:spLocks noChangeArrowheads="1"/>
          </p:cNvSpPr>
          <p:nvPr/>
        </p:nvSpPr>
        <p:spPr bwMode="auto">
          <a:xfrm>
            <a:off x="3335338" y="5403850"/>
            <a:ext cx="2608262" cy="1225550"/>
          </a:xfrm>
          <a:prstGeom prst="rect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>
                <a:solidFill>
                  <a:srgbClr val="00FFFF"/>
                </a:solidFill>
              </a:rPr>
              <a:t>log(n)</a:t>
            </a:r>
            <a:r>
              <a:rPr lang="en-US" altLang="en-US" sz="2400" i="0">
                <a:solidFill>
                  <a:srgbClr val="D60093"/>
                </a:solidFill>
              </a:rPr>
              <a:t> not absorbed</a:t>
            </a:r>
            <a:br>
              <a:rPr lang="en-US" altLang="en-US" sz="2400" i="0">
                <a:solidFill>
                  <a:srgbClr val="D60093"/>
                </a:solidFill>
              </a:rPr>
            </a:br>
            <a:r>
              <a:rPr lang="en-US" altLang="en-US" sz="2400" i="0">
                <a:solidFill>
                  <a:srgbClr val="D60093"/>
                </a:solidFill>
              </a:rPr>
              <a:t>because not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>
                <a:solidFill>
                  <a:srgbClr val="D60093"/>
                </a:solidFill>
              </a:rPr>
              <a:t>Mult-constant</a:t>
            </a:r>
          </a:p>
        </p:txBody>
      </p:sp>
    </p:spTree>
    <p:extLst>
      <p:ext uri="{BB962C8B-B14F-4D97-AF65-F5344CB8AC3E}">
        <p14:creationId xmlns:p14="http://schemas.microsoft.com/office/powerpoint/2010/main" val="2284297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0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0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0022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BigOh and Theta?</a:t>
            </a:r>
            <a:endParaRPr lang="en-CA" altLang="en-US"/>
          </a:p>
        </p:txBody>
      </p:sp>
      <p:sp>
        <p:nvSpPr>
          <p:cNvPr id="283651" name="Text Box 3"/>
          <p:cNvSpPr txBox="1">
            <a:spLocks noChangeArrowheads="1"/>
          </p:cNvSpPr>
          <p:nvPr/>
        </p:nvSpPr>
        <p:spPr bwMode="auto">
          <a:xfrm>
            <a:off x="2667000" y="2376488"/>
            <a:ext cx="46053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i="0">
                <a:solidFill>
                  <a:srgbClr val="00FFFF"/>
                </a:solidFill>
              </a:rPr>
              <a:t>5n</a:t>
            </a:r>
            <a:r>
              <a:rPr lang="en-US" altLang="en-US" i="0" baseline="30000">
                <a:solidFill>
                  <a:srgbClr val="00FFFF"/>
                </a:solidFill>
              </a:rPr>
              <a:t>2</a:t>
            </a:r>
            <a:r>
              <a:rPr lang="en-US" altLang="en-US" i="0">
                <a:solidFill>
                  <a:srgbClr val="00FFFF"/>
                </a:solidFill>
              </a:rPr>
              <a:t> + 8n + 2log n =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  <a:sym typeface="Symbol" pitchFamily="18" charset="2"/>
              </a:rPr>
              <a:t></a:t>
            </a:r>
            <a:r>
              <a:rPr lang="en-US" altLang="en-US" i="0">
                <a:solidFill>
                  <a:srgbClr val="00FFFF"/>
                </a:solidFill>
              </a:rPr>
              <a:t>(n</a:t>
            </a:r>
            <a:r>
              <a:rPr lang="en-US" altLang="en-US" i="0" baseline="30000">
                <a:solidFill>
                  <a:srgbClr val="00FFFF"/>
                </a:solidFill>
              </a:rPr>
              <a:t>2</a:t>
            </a:r>
            <a:r>
              <a:rPr lang="en-US" altLang="en-US" i="0">
                <a:solidFill>
                  <a:srgbClr val="00FFFF"/>
                </a:solidFill>
              </a:rPr>
              <a:t>) </a:t>
            </a:r>
            <a:endParaRPr lang="en-CA" altLang="en-US" sz="3600" i="0">
              <a:solidFill>
                <a:srgbClr val="FF0000"/>
              </a:solidFill>
            </a:endParaRPr>
          </a:p>
        </p:txBody>
      </p:sp>
      <p:sp>
        <p:nvSpPr>
          <p:cNvPr id="283652" name="Text Box 4"/>
          <p:cNvSpPr txBox="1">
            <a:spLocks noChangeArrowheads="1"/>
          </p:cNvSpPr>
          <p:nvPr/>
        </p:nvSpPr>
        <p:spPr bwMode="auto">
          <a:xfrm>
            <a:off x="914400" y="4421188"/>
            <a:ext cx="7315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FFFFFF"/>
                </a:solidFill>
              </a:rPr>
              <a:t>Drop low-order terms.</a:t>
            </a:r>
            <a:endParaRPr lang="en-CA" altLang="en-US" i="0" dirty="0">
              <a:solidFill>
                <a:srgbClr val="FFFFFF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FFFFFF"/>
                </a:solidFill>
              </a:rPr>
              <a:t>Drop multiplicative constant.</a:t>
            </a:r>
            <a:endParaRPr lang="en-CA" altLang="en-US" i="0" dirty="0">
              <a:solidFill>
                <a:srgbClr val="FFFFFF"/>
              </a:solidFill>
            </a:endParaRPr>
          </a:p>
        </p:txBody>
      </p:sp>
      <p:sp>
        <p:nvSpPr>
          <p:cNvPr id="283653" name="Text Box 5"/>
          <p:cNvSpPr txBox="1">
            <a:spLocks noChangeArrowheads="1"/>
          </p:cNvSpPr>
          <p:nvPr/>
        </p:nvSpPr>
        <p:spPr bwMode="auto">
          <a:xfrm>
            <a:off x="1766888" y="2773363"/>
            <a:ext cx="64214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i="0">
                <a:solidFill>
                  <a:srgbClr val="00FFFF"/>
                </a:solidFill>
              </a:rPr>
              <a:t>5n</a:t>
            </a:r>
            <a:r>
              <a:rPr lang="en-US" altLang="en-US" i="0" baseline="30000">
                <a:solidFill>
                  <a:srgbClr val="00FFFF"/>
                </a:solidFill>
              </a:rPr>
              <a:t>2 </a:t>
            </a:r>
            <a:r>
              <a:rPr lang="en-US" altLang="en-US" i="0">
                <a:solidFill>
                  <a:srgbClr val="00FFFF"/>
                </a:solidFill>
              </a:rPr>
              <a:t>log n + 8n + 2log n =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  <a:sym typeface="Symbol" pitchFamily="18" charset="2"/>
              </a:rPr>
              <a:t></a:t>
            </a:r>
            <a:r>
              <a:rPr lang="en-US" altLang="en-US" i="0">
                <a:solidFill>
                  <a:srgbClr val="00FFFF"/>
                </a:solidFill>
              </a:rPr>
              <a:t>(n</a:t>
            </a:r>
            <a:r>
              <a:rPr lang="en-US" altLang="en-US" i="0" baseline="30000">
                <a:solidFill>
                  <a:srgbClr val="00FFFF"/>
                </a:solidFill>
              </a:rPr>
              <a:t>2</a:t>
            </a:r>
            <a:r>
              <a:rPr lang="en-US" altLang="en-US" i="0">
                <a:solidFill>
                  <a:srgbClr val="00FFFF"/>
                </a:solidFill>
              </a:rPr>
              <a:t> log n) </a:t>
            </a:r>
            <a:endParaRPr lang="en-CA" altLang="en-US" sz="3600" i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137864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Notations</a:t>
            </a:r>
            <a:endParaRPr lang="en-CA" altLang="en-US"/>
          </a:p>
        </p:txBody>
      </p:sp>
      <p:graphicFrame>
        <p:nvGraphicFramePr>
          <p:cNvPr id="641027" name="Group 3"/>
          <p:cNvGraphicFramePr>
            <a:graphicFrameLocks noGrp="1"/>
          </p:cNvGraphicFramePr>
          <p:nvPr/>
        </p:nvGraphicFramePr>
        <p:xfrm>
          <a:off x="990600" y="1905000"/>
          <a:ext cx="7467600" cy="3962400"/>
        </p:xfrm>
        <a:graphic>
          <a:graphicData uri="http://schemas.openxmlformats.org/drawingml/2006/table">
            <a:tbl>
              <a:tblPr/>
              <a:tblGrid>
                <a:gridCol w="226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01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05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1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Theta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θ(g(n))</a:t>
                      </a:r>
                      <a:endParaRPr kumimoji="0" lang="en-CA" sz="3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≈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BigOh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≤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Omega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≥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c g(n)</a:t>
                      </a:r>
                      <a:endParaRPr kumimoji="0" lang="en-CA" sz="32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&lt;&lt; 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Omega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32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&gt;&gt; </a:t>
                      </a:r>
                      <a:r>
                        <a:rPr kumimoji="0" 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68857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Definition of  Theta</a:t>
            </a:r>
            <a:endParaRPr lang="en-CA" altLang="en-US">
              <a:cs typeface="Times New Roman" pitchFamily="18" charset="0"/>
            </a:endParaRPr>
          </a:p>
        </p:txBody>
      </p:sp>
      <p:graphicFrame>
        <p:nvGraphicFramePr>
          <p:cNvPr id="287747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7748" name="Picture 4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7749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172495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Definition of  Theta</a:t>
            </a:r>
            <a:endParaRPr lang="en-CA" altLang="en-US">
              <a:cs typeface="Times New Roman" pitchFamily="18" charset="0"/>
            </a:endParaRPr>
          </a:p>
        </p:txBody>
      </p:sp>
      <p:sp>
        <p:nvSpPr>
          <p:cNvPr id="288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/>
              <a:t>f(n) is sandwiched between 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g(n)</a:t>
            </a:r>
            <a:r>
              <a:rPr lang="en-US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/>
              <a:t>and 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g(n)</a:t>
            </a:r>
            <a:endParaRPr lang="en-CA" altLang="en-US" baseline="-25000">
              <a:solidFill>
                <a:schemeClr val="accent2"/>
              </a:solidFill>
            </a:endParaRPr>
          </a:p>
        </p:txBody>
      </p:sp>
      <p:graphicFrame>
        <p:nvGraphicFramePr>
          <p:cNvPr id="288772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8773" name="Picture 5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8774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  <p:sp>
        <p:nvSpPr>
          <p:cNvPr id="288775" name="AutoShape 7"/>
          <p:cNvSpPr>
            <a:spLocks/>
          </p:cNvSpPr>
          <p:nvPr/>
        </p:nvSpPr>
        <p:spPr bwMode="auto">
          <a:xfrm rot="-5400000">
            <a:off x="6477000" y="2971800"/>
            <a:ext cx="228600" cy="4648200"/>
          </a:xfrm>
          <a:prstGeom prst="leftBrace">
            <a:avLst>
              <a:gd name="adj1" fmla="val 169444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72418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Definition of  Theta</a:t>
            </a:r>
            <a:endParaRPr lang="en-CA" altLang="en-US">
              <a:cs typeface="Times New Roman" pitchFamily="18" charset="0"/>
            </a:endParaRPr>
          </a:p>
        </p:txBody>
      </p:sp>
      <p:sp>
        <p:nvSpPr>
          <p:cNvPr id="2897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181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/>
              <a:t>f(n) is sandwiched between 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g(n)</a:t>
            </a:r>
            <a:r>
              <a:rPr lang="en-US" altLang="en-US" baseline="-25000">
                <a:solidFill>
                  <a:schemeClr val="accent2"/>
                </a:solidFill>
              </a:rPr>
              <a:t> </a:t>
            </a:r>
            <a:r>
              <a:rPr lang="en-US" altLang="en-US"/>
              <a:t>and 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g(n)</a:t>
            </a:r>
            <a:endParaRPr lang="en-CA" altLang="en-US" baseline="-25000">
              <a:solidFill>
                <a:schemeClr val="accent2"/>
              </a:solidFill>
            </a:endParaRPr>
          </a:p>
          <a:p>
            <a:pPr algn="ctr" eaLnBrk="1" hangingPunct="1">
              <a:buFontTx/>
              <a:buNone/>
            </a:pPr>
            <a:r>
              <a:rPr lang="en-US" altLang="en-US"/>
              <a:t>for some sufficiently small 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</a:rPr>
              <a:t>1 </a:t>
            </a:r>
            <a:r>
              <a:rPr lang="en-US" altLang="en-US">
                <a:solidFill>
                  <a:schemeClr val="accent2"/>
                </a:solidFill>
              </a:rPr>
              <a:t>(= 0.0001)</a:t>
            </a:r>
            <a:r>
              <a:rPr lang="en-US" altLang="en-US" baseline="30000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for some sufficiently large 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 baseline="-25000">
                <a:solidFill>
                  <a:schemeClr val="accent2"/>
                </a:solidFill>
              </a:rPr>
              <a:t>2 </a:t>
            </a:r>
            <a:r>
              <a:rPr lang="en-US" altLang="en-US">
                <a:solidFill>
                  <a:schemeClr val="accent2"/>
                </a:solidFill>
              </a:rPr>
              <a:t>(= 1000)</a:t>
            </a:r>
            <a:r>
              <a:rPr lang="en-US" altLang="en-US" baseline="30000"/>
              <a:t> </a:t>
            </a:r>
          </a:p>
        </p:txBody>
      </p:sp>
      <p:graphicFrame>
        <p:nvGraphicFramePr>
          <p:cNvPr id="289796" name="Object 4"/>
          <p:cNvGraphicFramePr>
            <a:graphicFrameLocks noChangeAspect="1"/>
          </p:cNvGraphicFramePr>
          <p:nvPr/>
        </p:nvGraphicFramePr>
        <p:xfrm>
          <a:off x="228600" y="41910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1910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9797" name="Picture 5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6858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9798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  <p:sp>
        <p:nvSpPr>
          <p:cNvPr id="289799" name="AutoShape 7"/>
          <p:cNvSpPr>
            <a:spLocks/>
          </p:cNvSpPr>
          <p:nvPr/>
        </p:nvSpPr>
        <p:spPr bwMode="auto">
          <a:xfrm rot="-5400000">
            <a:off x="685800" y="4419600"/>
            <a:ext cx="381000" cy="1295400"/>
          </a:xfrm>
          <a:prstGeom prst="leftBrace">
            <a:avLst>
              <a:gd name="adj1" fmla="val 2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417307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Definition of  Theta</a:t>
            </a:r>
            <a:endParaRPr lang="en-CA" altLang="en-US">
              <a:cs typeface="Times New Roman" pitchFamily="18" charset="0"/>
            </a:endParaRPr>
          </a:p>
        </p:txBody>
      </p:sp>
      <p:sp>
        <p:nvSpPr>
          <p:cNvPr id="290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/>
              <a:t>For all sufficiently large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endParaRPr lang="en-CA" altLang="en-US">
              <a:solidFill>
                <a:schemeClr val="accent2"/>
              </a:solidFill>
            </a:endParaRPr>
          </a:p>
        </p:txBody>
      </p:sp>
      <p:graphicFrame>
        <p:nvGraphicFramePr>
          <p:cNvPr id="290820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90821" name="Picture 5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0822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  <p:sp>
        <p:nvSpPr>
          <p:cNvPr id="290823" name="AutoShape 7"/>
          <p:cNvSpPr>
            <a:spLocks/>
          </p:cNvSpPr>
          <p:nvPr/>
        </p:nvSpPr>
        <p:spPr bwMode="auto">
          <a:xfrm rot="-5400000">
            <a:off x="3124200" y="4419600"/>
            <a:ext cx="381000" cy="1600200"/>
          </a:xfrm>
          <a:prstGeom prst="leftBrace">
            <a:avLst>
              <a:gd name="adj1" fmla="val 35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2387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Definition of  Theta</a:t>
            </a:r>
            <a:endParaRPr lang="en-CA" altLang="en-US">
              <a:cs typeface="Times New Roman" pitchFamily="18" charset="0"/>
            </a:endParaRPr>
          </a:p>
        </p:txBody>
      </p:sp>
      <p:sp>
        <p:nvSpPr>
          <p:cNvPr id="291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/>
              <a:t>For all sufficiently large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For some definition of </a:t>
            </a:r>
            <a:r>
              <a:rPr lang="en-US" altLang="en-US">
                <a:solidFill>
                  <a:schemeClr val="accent2"/>
                </a:solidFill>
              </a:rPr>
              <a:t>“sufficiently large”</a:t>
            </a:r>
            <a:endParaRPr lang="en-CA" altLang="en-US">
              <a:solidFill>
                <a:schemeClr val="accent2"/>
              </a:solidFill>
            </a:endParaRPr>
          </a:p>
        </p:txBody>
      </p:sp>
      <p:graphicFrame>
        <p:nvGraphicFramePr>
          <p:cNvPr id="291844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641600" imgH="203200" progId="Equation.COEE2">
                  <p:embed/>
                </p:oleObj>
              </mc:Choice>
              <mc:Fallback>
                <p:oleObj name="Equation" r:id="rId3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91845" name="Picture 5" descr="thet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1846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  <p:sp>
        <p:nvSpPr>
          <p:cNvPr id="291847" name="AutoShape 7"/>
          <p:cNvSpPr>
            <a:spLocks/>
          </p:cNvSpPr>
          <p:nvPr/>
        </p:nvSpPr>
        <p:spPr bwMode="auto">
          <a:xfrm rot="-5400000">
            <a:off x="1790700" y="4762500"/>
            <a:ext cx="381000" cy="914400"/>
          </a:xfrm>
          <a:prstGeom prst="leftBrace">
            <a:avLst>
              <a:gd name="adj1" fmla="val 2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39447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0"/>
            <a:ext cx="8634298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the assignment notes and solutions!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3101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Steps0: Basic Math</a:t>
            </a:r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First Order Logic </a:t>
            </a:r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Time Complexity</a:t>
            </a:r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Logs and </a:t>
            </a:r>
            <a:r>
              <a:rPr lang="en-US" altLang="en-US" i="0" kern="0" dirty="0" err="1"/>
              <a:t>Exp</a:t>
            </a:r>
            <a:endParaRPr lang="en-US" altLang="en-US" i="0" kern="0" dirty="0"/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Growth Rates</a:t>
            </a:r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Adding Made Easy</a:t>
            </a:r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Recurrence Relations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endParaRPr lang="en-US" altLang="en-US" sz="2400" i="0" kern="0" dirty="0"/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endParaRPr lang="en-US" altLang="en-US" sz="2400" i="0" kern="0" dirty="0"/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i="0" kern="0" dirty="0"/>
          </a:p>
        </p:txBody>
      </p:sp>
    </p:spTree>
    <p:extLst>
      <p:ext uri="{BB962C8B-B14F-4D97-AF65-F5344CB8AC3E}">
        <p14:creationId xmlns:p14="http://schemas.microsoft.com/office/powerpoint/2010/main" val="1233121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901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47895543"/>
              </p:ext>
            </p:extLst>
          </p:nvPr>
        </p:nvGraphicFramePr>
        <p:xfrm>
          <a:off x="0" y="762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3076592" imgH="2247900" progId="MS_ClipArt_Gallery.2">
                  <p:embed/>
                </p:oleObj>
              </mc:Choice>
              <mc:Fallback>
                <p:oleObj name="Clip" r:id="rId3" imgW="3076592" imgH="224790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762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9011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7743" imgH="152400" progId="Equation.3">
                  <p:embed/>
                </p:oleObj>
              </mc:Choice>
              <mc:Fallback>
                <p:oleObj name="Equation" r:id="rId5" imgW="47743" imgH="1524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9012" name="Text Box 4"/>
          <p:cNvSpPr txBox="1">
            <a:spLocks noChangeArrowheads="1"/>
          </p:cNvSpPr>
          <p:nvPr/>
        </p:nvSpPr>
        <p:spPr bwMode="auto">
          <a:xfrm>
            <a:off x="534988" y="2667000"/>
            <a:ext cx="966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 i="0">
                <a:solidFill>
                  <a:srgbClr val="000000"/>
                </a:solidFill>
                <a:latin typeface="Arial Rounded MT Bold" pitchFamily="34" charset="0"/>
              </a:rPr>
              <a:t>Gauss</a:t>
            </a:r>
            <a:endParaRPr lang="en-US" altLang="en-US" sz="2400" b="1" i="0">
              <a:solidFill>
                <a:srgbClr val="FFFFFF"/>
              </a:solidFill>
              <a:latin typeface="Arial Rounded MT Bold" pitchFamily="34" charset="0"/>
            </a:endParaRPr>
          </a:p>
        </p:txBody>
      </p:sp>
      <p:sp>
        <p:nvSpPr>
          <p:cNvPr id="299013" name="Text Box 5"/>
          <p:cNvSpPr txBox="1">
            <a:spLocks noChangeArrowheads="1"/>
          </p:cNvSpPr>
          <p:nvPr/>
        </p:nvSpPr>
        <p:spPr bwMode="auto">
          <a:xfrm>
            <a:off x="3352800" y="2438400"/>
            <a:ext cx="532870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 dirty="0">
                <a:solidFill>
                  <a:srgbClr val="00FFFF"/>
                </a:solidFill>
              </a:rPr>
              <a:t>∑</a:t>
            </a:r>
            <a:r>
              <a:rPr lang="en-CA" altLang="en-US" sz="3600" i="0" baseline="-25000" dirty="0" err="1">
                <a:solidFill>
                  <a:srgbClr val="00FFFF"/>
                </a:solidFill>
              </a:rPr>
              <a:t>i</a:t>
            </a:r>
            <a:r>
              <a:rPr lang="en-CA" altLang="en-US" sz="3600" i="0" baseline="-25000" dirty="0">
                <a:solidFill>
                  <a:srgbClr val="00FFFF"/>
                </a:solidFill>
              </a:rPr>
              <a:t>=1..n</a:t>
            </a:r>
            <a:r>
              <a:rPr lang="en-CA" altLang="en-US" sz="2800" i="0" dirty="0">
                <a:solidFill>
                  <a:srgbClr val="00FFFF"/>
                </a:solidFill>
              </a:rPr>
              <a:t> </a:t>
            </a:r>
            <a:r>
              <a:rPr lang="en-CA" altLang="en-US" sz="2800" i="0" baseline="-25000" dirty="0">
                <a:solidFill>
                  <a:srgbClr val="00FFFF"/>
                </a:solidFill>
              </a:rPr>
              <a:t> </a:t>
            </a:r>
            <a:r>
              <a:rPr lang="en-US" altLang="en-US" sz="2800" i="0" dirty="0" err="1">
                <a:solidFill>
                  <a:srgbClr val="00FFFF"/>
                </a:solidFill>
              </a:rPr>
              <a:t>i</a:t>
            </a:r>
            <a:r>
              <a:rPr lang="en-US" altLang="en-US" sz="2800" i="0" dirty="0">
                <a:solidFill>
                  <a:srgbClr val="00FFFF"/>
                </a:solidFill>
              </a:rPr>
              <a:t> = 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1 + 2 + 3 + . . . + 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00FFFF"/>
                </a:solidFill>
                <a:latin typeface="Arial" charset="0"/>
              </a:rPr>
              <a:t>  = </a:t>
            </a:r>
            <a:r>
              <a:rPr lang="en-US" altLang="en-US" sz="3600" i="0" dirty="0">
                <a:solidFill>
                  <a:srgbClr val="FF0000"/>
                </a:solidFill>
                <a:latin typeface="Symbol" pitchFamily="18" charset="2"/>
              </a:rPr>
              <a:t>Q</a:t>
            </a:r>
            <a:r>
              <a:rPr lang="en-US" altLang="en-US" sz="3600" i="0" dirty="0">
                <a:solidFill>
                  <a:srgbClr val="FF0000"/>
                </a:solidFill>
              </a:rPr>
              <a:t>(# of terms </a:t>
            </a:r>
            <a:r>
              <a:rPr lang="en-US" altLang="en-US" sz="3600" i="0" dirty="0">
                <a:solidFill>
                  <a:srgbClr val="FF0000"/>
                </a:solidFill>
                <a:latin typeface="Arial" charset="0"/>
              </a:rPr>
              <a:t>·</a:t>
            </a:r>
            <a:r>
              <a:rPr lang="en-US" altLang="en-US" sz="3600" i="0" dirty="0">
                <a:solidFill>
                  <a:srgbClr val="FF0000"/>
                </a:solidFill>
              </a:rPr>
              <a:t> last term)</a:t>
            </a:r>
            <a:endParaRPr lang="en-CA" altLang="en-US" sz="3600" i="0" dirty="0">
              <a:solidFill>
                <a:srgbClr val="FF0000"/>
              </a:solidFill>
            </a:endParaRPr>
          </a:p>
        </p:txBody>
      </p:sp>
      <p:sp>
        <p:nvSpPr>
          <p:cNvPr id="299014" name="Text Box 6"/>
          <p:cNvSpPr txBox="1">
            <a:spLocks noChangeArrowheads="1"/>
          </p:cNvSpPr>
          <p:nvPr/>
        </p:nvSpPr>
        <p:spPr bwMode="auto">
          <a:xfrm>
            <a:off x="4114800" y="1447800"/>
            <a:ext cx="37703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Arithmetic Sum</a:t>
            </a:r>
            <a:endParaRPr lang="en-CA" altLang="en-US" sz="4400" i="0">
              <a:solidFill>
                <a:srgbClr val="FFFF00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3781098" y="4188074"/>
            <a:ext cx="2379193" cy="2827338"/>
            <a:chOff x="5848350" y="2673350"/>
            <a:chExt cx="3081338" cy="3651250"/>
          </a:xfrm>
        </p:grpSpPr>
        <p:sp>
          <p:nvSpPr>
            <p:cNvPr id="11" name="Rectangle 2"/>
            <p:cNvSpPr>
              <a:spLocks noChangeArrowheads="1"/>
            </p:cNvSpPr>
            <p:nvPr/>
          </p:nvSpPr>
          <p:spPr bwMode="auto">
            <a:xfrm>
              <a:off x="6211888" y="2743200"/>
              <a:ext cx="2697162" cy="3219450"/>
            </a:xfrm>
            <a:prstGeom prst="rect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grpSp>
          <p:nvGrpSpPr>
            <p:cNvPr id="12" name="Group 4"/>
            <p:cNvGrpSpPr>
              <a:grpSpLocks/>
            </p:cNvGrpSpPr>
            <p:nvPr/>
          </p:nvGrpSpPr>
          <p:grpSpPr bwMode="auto">
            <a:xfrm>
              <a:off x="6248400" y="3276600"/>
              <a:ext cx="2671763" cy="2667000"/>
              <a:chOff x="3932" y="2643"/>
              <a:chExt cx="1683" cy="1680"/>
            </a:xfrm>
          </p:grpSpPr>
          <p:sp>
            <p:nvSpPr>
              <p:cNvPr id="36" name="Oval 5"/>
              <p:cNvSpPr>
                <a:spLocks noChangeArrowheads="1"/>
              </p:cNvSpPr>
              <p:nvPr/>
            </p:nvSpPr>
            <p:spPr bwMode="auto">
              <a:xfrm rot="-10789243">
                <a:off x="4942" y="3650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7" name="Oval 6"/>
              <p:cNvSpPr>
                <a:spLocks noChangeArrowheads="1"/>
              </p:cNvSpPr>
              <p:nvPr/>
            </p:nvSpPr>
            <p:spPr bwMode="auto">
              <a:xfrm rot="-10789243">
                <a:off x="4940" y="3986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8" name="Oval 7"/>
              <p:cNvSpPr>
                <a:spLocks noChangeArrowheads="1"/>
              </p:cNvSpPr>
              <p:nvPr/>
            </p:nvSpPr>
            <p:spPr bwMode="auto">
              <a:xfrm rot="-10789243">
                <a:off x="5278" y="3651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9" name="Oval 8"/>
              <p:cNvSpPr>
                <a:spLocks noChangeArrowheads="1"/>
              </p:cNvSpPr>
              <p:nvPr/>
            </p:nvSpPr>
            <p:spPr bwMode="auto">
              <a:xfrm rot="-10789243">
                <a:off x="3932" y="3982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0" name="Oval 9"/>
              <p:cNvSpPr>
                <a:spLocks noChangeArrowheads="1"/>
              </p:cNvSpPr>
              <p:nvPr/>
            </p:nvSpPr>
            <p:spPr bwMode="auto">
              <a:xfrm rot="-10789243">
                <a:off x="4268" y="398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1" name="Oval 10"/>
              <p:cNvSpPr>
                <a:spLocks noChangeArrowheads="1"/>
              </p:cNvSpPr>
              <p:nvPr/>
            </p:nvSpPr>
            <p:spPr bwMode="auto">
              <a:xfrm rot="-10789243">
                <a:off x="4604" y="3984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2" name="Oval 11"/>
              <p:cNvSpPr>
                <a:spLocks noChangeArrowheads="1"/>
              </p:cNvSpPr>
              <p:nvPr/>
            </p:nvSpPr>
            <p:spPr bwMode="auto">
              <a:xfrm rot="-10789243">
                <a:off x="5276" y="3987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3" name="Oval 12"/>
              <p:cNvSpPr>
                <a:spLocks noChangeArrowheads="1"/>
              </p:cNvSpPr>
              <p:nvPr/>
            </p:nvSpPr>
            <p:spPr bwMode="auto">
              <a:xfrm rot="-10789243">
                <a:off x="4607" y="331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4" name="Oval 13"/>
              <p:cNvSpPr>
                <a:spLocks noChangeArrowheads="1"/>
              </p:cNvSpPr>
              <p:nvPr/>
            </p:nvSpPr>
            <p:spPr bwMode="auto">
              <a:xfrm rot="-10789243">
                <a:off x="4943" y="3314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5" name="Oval 14"/>
              <p:cNvSpPr>
                <a:spLocks noChangeArrowheads="1"/>
              </p:cNvSpPr>
              <p:nvPr/>
            </p:nvSpPr>
            <p:spPr bwMode="auto">
              <a:xfrm rot="-10789243">
                <a:off x="5279" y="3315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6" name="Oval 15"/>
              <p:cNvSpPr>
                <a:spLocks noChangeArrowheads="1"/>
              </p:cNvSpPr>
              <p:nvPr/>
            </p:nvSpPr>
            <p:spPr bwMode="auto">
              <a:xfrm rot="-10789243">
                <a:off x="4270" y="3647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7" name="Oval 16"/>
              <p:cNvSpPr>
                <a:spLocks noChangeArrowheads="1"/>
              </p:cNvSpPr>
              <p:nvPr/>
            </p:nvSpPr>
            <p:spPr bwMode="auto">
              <a:xfrm rot="-10789243">
                <a:off x="4606" y="3648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8" name="Oval 17"/>
              <p:cNvSpPr>
                <a:spLocks noChangeArrowheads="1"/>
              </p:cNvSpPr>
              <p:nvPr/>
            </p:nvSpPr>
            <p:spPr bwMode="auto">
              <a:xfrm rot="-10789243">
                <a:off x="5276" y="264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9" name="Oval 18"/>
              <p:cNvSpPr>
                <a:spLocks noChangeArrowheads="1"/>
              </p:cNvSpPr>
              <p:nvPr/>
            </p:nvSpPr>
            <p:spPr bwMode="auto">
              <a:xfrm rot="-10789243">
                <a:off x="4944" y="2978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0" name="Oval 19"/>
              <p:cNvSpPr>
                <a:spLocks noChangeArrowheads="1"/>
              </p:cNvSpPr>
              <p:nvPr/>
            </p:nvSpPr>
            <p:spPr bwMode="auto">
              <a:xfrm rot="-10789243">
                <a:off x="5276" y="2979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13" name="Text Box 50"/>
            <p:cNvSpPr txBox="1">
              <a:spLocks noChangeArrowheads="1"/>
            </p:cNvSpPr>
            <p:nvPr/>
          </p:nvSpPr>
          <p:spPr bwMode="auto">
            <a:xfrm>
              <a:off x="6153150" y="5988050"/>
              <a:ext cx="26479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1" i="0">
                  <a:solidFill>
                    <a:schemeClr val="folHlink"/>
                  </a:solidFill>
                </a:rPr>
                <a:t>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</a:t>
              </a:r>
              <a:endParaRPr lang="en-US" altLang="en-US" sz="1600" b="1" i="0"/>
            </a:p>
          </p:txBody>
        </p:sp>
        <p:sp>
          <p:nvSpPr>
            <p:cNvPr id="14" name="Text Box 51"/>
            <p:cNvSpPr txBox="1">
              <a:spLocks noChangeArrowheads="1"/>
            </p:cNvSpPr>
            <p:nvPr/>
          </p:nvSpPr>
          <p:spPr bwMode="auto">
            <a:xfrm>
              <a:off x="5848350" y="5338763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5" name="Text Box 52"/>
            <p:cNvSpPr txBox="1">
              <a:spLocks noChangeArrowheads="1"/>
            </p:cNvSpPr>
            <p:nvPr/>
          </p:nvSpPr>
          <p:spPr bwMode="auto">
            <a:xfrm>
              <a:off x="5848350" y="4794250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6" name="Text Box 53"/>
            <p:cNvSpPr txBox="1">
              <a:spLocks noChangeArrowheads="1"/>
            </p:cNvSpPr>
            <p:nvPr/>
          </p:nvSpPr>
          <p:spPr bwMode="auto">
            <a:xfrm>
              <a:off x="5848350" y="4213225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7" name="Text Box 54"/>
            <p:cNvSpPr txBox="1">
              <a:spLocks noChangeArrowheads="1"/>
            </p:cNvSpPr>
            <p:nvPr/>
          </p:nvSpPr>
          <p:spPr bwMode="auto">
            <a:xfrm>
              <a:off x="5848350" y="3748088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8" name="Text Box 55"/>
            <p:cNvSpPr txBox="1">
              <a:spLocks noChangeArrowheads="1"/>
            </p:cNvSpPr>
            <p:nvPr/>
          </p:nvSpPr>
          <p:spPr bwMode="auto">
            <a:xfrm>
              <a:off x="5848350" y="3206750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9" name="Text Box 56"/>
            <p:cNvSpPr txBox="1">
              <a:spLocks noChangeArrowheads="1"/>
            </p:cNvSpPr>
            <p:nvPr/>
          </p:nvSpPr>
          <p:spPr bwMode="auto">
            <a:xfrm>
              <a:off x="5848350" y="2673350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grpSp>
          <p:nvGrpSpPr>
            <p:cNvPr id="20" name="Group 59"/>
            <p:cNvGrpSpPr>
              <a:grpSpLocks/>
            </p:cNvGrpSpPr>
            <p:nvPr/>
          </p:nvGrpSpPr>
          <p:grpSpPr bwMode="auto">
            <a:xfrm>
              <a:off x="6245225" y="2743200"/>
              <a:ext cx="2684463" cy="2667000"/>
              <a:chOff x="4327" y="1835"/>
              <a:chExt cx="1861" cy="1792"/>
            </a:xfrm>
          </p:grpSpPr>
          <p:sp>
            <p:nvSpPr>
              <p:cNvPr id="21" name="Oval 60"/>
              <p:cNvSpPr>
                <a:spLocks noChangeArrowheads="1"/>
              </p:cNvSpPr>
              <p:nvPr/>
            </p:nvSpPr>
            <p:spPr bwMode="auto">
              <a:xfrm rot="44464">
                <a:off x="4704" y="2197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2" name="Oval 61"/>
              <p:cNvSpPr>
                <a:spLocks noChangeArrowheads="1"/>
              </p:cNvSpPr>
              <p:nvPr/>
            </p:nvSpPr>
            <p:spPr bwMode="auto">
              <a:xfrm rot="44464">
                <a:off x="4710" y="1840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3" name="Oval 62"/>
              <p:cNvSpPr>
                <a:spLocks noChangeArrowheads="1"/>
              </p:cNvSpPr>
              <p:nvPr/>
            </p:nvSpPr>
            <p:spPr bwMode="auto">
              <a:xfrm rot="44464">
                <a:off x="4335" y="2192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4" name="Oval 63"/>
              <p:cNvSpPr>
                <a:spLocks noChangeArrowheads="1"/>
              </p:cNvSpPr>
              <p:nvPr/>
            </p:nvSpPr>
            <p:spPr bwMode="auto">
              <a:xfrm rot="44464">
                <a:off x="5818" y="185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5" name="Oval 64"/>
              <p:cNvSpPr>
                <a:spLocks noChangeArrowheads="1"/>
              </p:cNvSpPr>
              <p:nvPr/>
            </p:nvSpPr>
            <p:spPr bwMode="auto">
              <a:xfrm rot="44464">
                <a:off x="5448" y="1849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6" name="Oval 65"/>
              <p:cNvSpPr>
                <a:spLocks noChangeArrowheads="1"/>
              </p:cNvSpPr>
              <p:nvPr/>
            </p:nvSpPr>
            <p:spPr bwMode="auto">
              <a:xfrm rot="44464">
                <a:off x="5080" y="1845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7" name="Oval 66"/>
              <p:cNvSpPr>
                <a:spLocks noChangeArrowheads="1"/>
              </p:cNvSpPr>
              <p:nvPr/>
            </p:nvSpPr>
            <p:spPr bwMode="auto">
              <a:xfrm rot="44464">
                <a:off x="4341" y="183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8" name="Oval 67"/>
              <p:cNvSpPr>
                <a:spLocks noChangeArrowheads="1"/>
              </p:cNvSpPr>
              <p:nvPr/>
            </p:nvSpPr>
            <p:spPr bwMode="auto">
              <a:xfrm rot="44464">
                <a:off x="5069" y="2561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9" name="Oval 68"/>
              <p:cNvSpPr>
                <a:spLocks noChangeArrowheads="1"/>
              </p:cNvSpPr>
              <p:nvPr/>
            </p:nvSpPr>
            <p:spPr bwMode="auto">
              <a:xfrm rot="44464">
                <a:off x="4700" y="2557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0" name="Oval 69"/>
              <p:cNvSpPr>
                <a:spLocks noChangeArrowheads="1"/>
              </p:cNvSpPr>
              <p:nvPr/>
            </p:nvSpPr>
            <p:spPr bwMode="auto">
              <a:xfrm rot="44464">
                <a:off x="4331" y="2552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1" name="Oval 70"/>
              <p:cNvSpPr>
                <a:spLocks noChangeArrowheads="1"/>
              </p:cNvSpPr>
              <p:nvPr/>
            </p:nvSpPr>
            <p:spPr bwMode="auto">
              <a:xfrm rot="44464">
                <a:off x="5443" y="2209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2" name="Oval 71"/>
              <p:cNvSpPr>
                <a:spLocks noChangeArrowheads="1"/>
              </p:cNvSpPr>
              <p:nvPr/>
            </p:nvSpPr>
            <p:spPr bwMode="auto">
              <a:xfrm rot="44464">
                <a:off x="5074" y="220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3" name="Oval 72"/>
              <p:cNvSpPr>
                <a:spLocks noChangeArrowheads="1"/>
              </p:cNvSpPr>
              <p:nvPr/>
            </p:nvSpPr>
            <p:spPr bwMode="auto">
              <a:xfrm rot="44464">
                <a:off x="4327" y="3269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4" name="Oval 73"/>
              <p:cNvSpPr>
                <a:spLocks noChangeArrowheads="1"/>
              </p:cNvSpPr>
              <p:nvPr/>
            </p:nvSpPr>
            <p:spPr bwMode="auto">
              <a:xfrm rot="44464">
                <a:off x="4695" y="291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5" name="Oval 74"/>
              <p:cNvSpPr>
                <a:spLocks noChangeArrowheads="1"/>
              </p:cNvSpPr>
              <p:nvPr/>
            </p:nvSpPr>
            <p:spPr bwMode="auto">
              <a:xfrm rot="44464">
                <a:off x="4330" y="2909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685800" y="-1524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i="0" kern="0" dirty="0">
              <a:cs typeface="Times New Roman" pitchFamily="18" charset="0"/>
            </a:endParaRPr>
          </a:p>
        </p:txBody>
      </p:sp>
      <p:sp>
        <p:nvSpPr>
          <p:cNvPr id="52" name="Rectangle 6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Adding Made Easy</a:t>
            </a:r>
          </a:p>
        </p:txBody>
      </p:sp>
    </p:spTree>
    <p:extLst>
      <p:ext uri="{BB962C8B-B14F-4D97-AF65-F5344CB8AC3E}">
        <p14:creationId xmlns:p14="http://schemas.microsoft.com/office/powerpoint/2010/main" val="751398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13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901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22628421"/>
              </p:ext>
            </p:extLst>
          </p:nvPr>
        </p:nvGraphicFramePr>
        <p:xfrm>
          <a:off x="0" y="762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3076592" imgH="2247900" progId="MS_ClipArt_Gallery.2">
                  <p:embed/>
                </p:oleObj>
              </mc:Choice>
              <mc:Fallback>
                <p:oleObj name="Clip" r:id="rId3" imgW="3076592" imgH="224790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762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9011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7743" imgH="152400" progId="Equation.3">
                  <p:embed/>
                </p:oleObj>
              </mc:Choice>
              <mc:Fallback>
                <p:oleObj name="Equation" r:id="rId5" imgW="47743" imgH="1524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9012" name="Text Box 4"/>
          <p:cNvSpPr txBox="1">
            <a:spLocks noChangeArrowheads="1"/>
          </p:cNvSpPr>
          <p:nvPr/>
        </p:nvSpPr>
        <p:spPr bwMode="auto">
          <a:xfrm>
            <a:off x="534988" y="2667000"/>
            <a:ext cx="966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 i="0">
                <a:solidFill>
                  <a:srgbClr val="000000"/>
                </a:solidFill>
                <a:latin typeface="Arial Rounded MT Bold" pitchFamily="34" charset="0"/>
              </a:rPr>
              <a:t>Gauss</a:t>
            </a:r>
            <a:endParaRPr lang="en-US" altLang="en-US" sz="2400" b="1" i="0">
              <a:solidFill>
                <a:srgbClr val="FFFFFF"/>
              </a:solidFill>
              <a:latin typeface="Arial Rounded MT Bold" pitchFamily="34" charset="0"/>
            </a:endParaRPr>
          </a:p>
        </p:txBody>
      </p:sp>
      <p:sp>
        <p:nvSpPr>
          <p:cNvPr id="299013" name="Text Box 5"/>
          <p:cNvSpPr txBox="1">
            <a:spLocks noChangeArrowheads="1"/>
          </p:cNvSpPr>
          <p:nvPr/>
        </p:nvSpPr>
        <p:spPr bwMode="auto">
          <a:xfrm>
            <a:off x="3352800" y="2438400"/>
            <a:ext cx="532870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 dirty="0">
                <a:solidFill>
                  <a:srgbClr val="00FFFF"/>
                </a:solidFill>
              </a:rPr>
              <a:t>∑</a:t>
            </a:r>
            <a:r>
              <a:rPr lang="en-CA" altLang="en-US" sz="3600" i="0" baseline="-25000" dirty="0" err="1">
                <a:solidFill>
                  <a:srgbClr val="00FFFF"/>
                </a:solidFill>
              </a:rPr>
              <a:t>i</a:t>
            </a:r>
            <a:r>
              <a:rPr lang="en-CA" altLang="en-US" sz="3600" i="0" baseline="-25000" dirty="0">
                <a:solidFill>
                  <a:srgbClr val="00FFFF"/>
                </a:solidFill>
              </a:rPr>
              <a:t>=1..n</a:t>
            </a:r>
            <a:r>
              <a:rPr lang="en-CA" altLang="en-US" sz="2800" i="0" dirty="0">
                <a:solidFill>
                  <a:srgbClr val="00FFFF"/>
                </a:solidFill>
              </a:rPr>
              <a:t> </a:t>
            </a:r>
            <a:r>
              <a:rPr lang="en-CA" altLang="en-US" sz="2800" i="0" baseline="-25000" dirty="0">
                <a:solidFill>
                  <a:srgbClr val="00FFFF"/>
                </a:solidFill>
              </a:rPr>
              <a:t> </a:t>
            </a:r>
            <a:r>
              <a:rPr lang="en-US" altLang="en-US" sz="2800" i="0" dirty="0" err="1">
                <a:solidFill>
                  <a:srgbClr val="00FFFF"/>
                </a:solidFill>
              </a:rPr>
              <a:t>i</a:t>
            </a:r>
            <a:r>
              <a:rPr lang="en-US" altLang="en-US" sz="2800" i="0" dirty="0">
                <a:solidFill>
                  <a:srgbClr val="00FFFF"/>
                </a:solidFill>
              </a:rPr>
              <a:t> = 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1</a:t>
            </a:r>
            <a:r>
              <a:rPr lang="en-US" altLang="en-US" sz="2800" i="0" baseline="30000" dirty="0">
                <a:solidFill>
                  <a:srgbClr val="00FFFF"/>
                </a:solidFill>
                <a:latin typeface="Arial" charset="0"/>
              </a:rPr>
              <a:t>3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 + 2</a:t>
            </a:r>
            <a:r>
              <a:rPr lang="en-US" altLang="en-US" sz="2800" i="0" baseline="30000" dirty="0">
                <a:solidFill>
                  <a:srgbClr val="00FFFF"/>
                </a:solidFill>
                <a:latin typeface="Arial" charset="0"/>
              </a:rPr>
              <a:t>3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 + 3</a:t>
            </a:r>
            <a:r>
              <a:rPr lang="en-US" altLang="en-US" sz="2800" i="0" baseline="30000" dirty="0">
                <a:solidFill>
                  <a:srgbClr val="00FFFF"/>
                </a:solidFill>
                <a:latin typeface="Arial" charset="0"/>
              </a:rPr>
              <a:t>3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 + . . . + n</a:t>
            </a:r>
            <a:r>
              <a:rPr lang="en-US" altLang="en-US" sz="2800" i="0" baseline="30000" dirty="0">
                <a:solidFill>
                  <a:srgbClr val="00FFFF"/>
                </a:solidFill>
                <a:latin typeface="Arial" charset="0"/>
              </a:rPr>
              <a:t>3</a:t>
            </a:r>
            <a:endParaRPr lang="en-US" altLang="en-US" sz="2800" i="0" dirty="0">
              <a:solidFill>
                <a:srgbClr val="00FFFF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00FFFF"/>
                </a:solidFill>
                <a:latin typeface="Arial" charset="0"/>
              </a:rPr>
              <a:t>  = </a:t>
            </a:r>
            <a:r>
              <a:rPr lang="en-US" altLang="en-US" sz="3600" i="0" dirty="0">
                <a:solidFill>
                  <a:srgbClr val="FF0000"/>
                </a:solidFill>
                <a:latin typeface="Symbol" pitchFamily="18" charset="2"/>
              </a:rPr>
              <a:t>Q</a:t>
            </a:r>
            <a:r>
              <a:rPr lang="en-US" altLang="en-US" sz="3600" i="0" dirty="0">
                <a:solidFill>
                  <a:srgbClr val="FF0000"/>
                </a:solidFill>
              </a:rPr>
              <a:t>(# of terms </a:t>
            </a:r>
            <a:r>
              <a:rPr lang="en-US" altLang="en-US" sz="3600" i="0" dirty="0">
                <a:solidFill>
                  <a:srgbClr val="FF0000"/>
                </a:solidFill>
                <a:latin typeface="Arial" charset="0"/>
              </a:rPr>
              <a:t>·</a:t>
            </a:r>
            <a:r>
              <a:rPr lang="en-US" altLang="en-US" sz="3600" i="0" dirty="0">
                <a:solidFill>
                  <a:srgbClr val="FF0000"/>
                </a:solidFill>
              </a:rPr>
              <a:t> last term)</a:t>
            </a:r>
            <a:endParaRPr lang="en-CA" altLang="en-US" sz="3600" i="0" dirty="0">
              <a:solidFill>
                <a:srgbClr val="FF0000"/>
              </a:solidFill>
            </a:endParaRPr>
          </a:p>
        </p:txBody>
      </p:sp>
      <p:sp>
        <p:nvSpPr>
          <p:cNvPr id="299014" name="Text Box 6"/>
          <p:cNvSpPr txBox="1">
            <a:spLocks noChangeArrowheads="1"/>
          </p:cNvSpPr>
          <p:nvPr/>
        </p:nvSpPr>
        <p:spPr bwMode="auto">
          <a:xfrm>
            <a:off x="4114800" y="1447800"/>
            <a:ext cx="37703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Arithmetic Sum</a:t>
            </a:r>
            <a:endParaRPr lang="en-CA" altLang="en-US" sz="4400" i="0">
              <a:solidFill>
                <a:srgbClr val="FFFF00"/>
              </a:solidFill>
            </a:endParaRPr>
          </a:p>
        </p:txBody>
      </p:sp>
      <p:sp>
        <p:nvSpPr>
          <p:cNvPr id="744455" name="Text Box 7"/>
          <p:cNvSpPr txBox="1">
            <a:spLocks noChangeArrowheads="1"/>
          </p:cNvSpPr>
          <p:nvPr/>
        </p:nvSpPr>
        <p:spPr bwMode="auto">
          <a:xfrm>
            <a:off x="2362200" y="5897563"/>
            <a:ext cx="6492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FF0000"/>
                </a:solidFill>
              </a:rPr>
              <a:t>True when ever terms increase slowly</a:t>
            </a:r>
          </a:p>
        </p:txBody>
      </p:sp>
      <p:sp>
        <p:nvSpPr>
          <p:cNvPr id="53" name="Rectangle 6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Adding Made Easy</a:t>
            </a:r>
          </a:p>
        </p:txBody>
      </p:sp>
    </p:spTree>
    <p:extLst>
      <p:ext uri="{BB962C8B-B14F-4D97-AF65-F5344CB8AC3E}">
        <p14:creationId xmlns:p14="http://schemas.microsoft.com/office/powerpoint/2010/main" val="2430983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13" grpId="0"/>
      <p:bldP spid="744455" grpId="0" autoUpdateAnimBg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7202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3076592" imgH="2247900" progId="MS_ClipArt_Gallery.2">
                  <p:embed/>
                </p:oleObj>
              </mc:Choice>
              <mc:Fallback>
                <p:oleObj name="Clip" r:id="rId3" imgW="3076592" imgH="224790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03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7743" imgH="152400" progId="Equation.3">
                  <p:embed/>
                </p:oleObj>
              </mc:Choice>
              <mc:Fallback>
                <p:oleObj name="Equation" r:id="rId5" imgW="47743" imgH="1524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7204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091113" cy="173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rgbClr val="00FFFF"/>
                </a:solidFill>
              </a:rPr>
              <a:t>∑</a:t>
            </a:r>
            <a:r>
              <a:rPr lang="en-CA" altLang="en-US" sz="3600" i="0" baseline="-25000">
                <a:solidFill>
                  <a:srgbClr val="00FFFF"/>
                </a:solidFill>
              </a:rPr>
              <a:t>i=</a:t>
            </a:r>
            <a:r>
              <a:rPr lang="en-US" altLang="en-US" sz="3600" i="0" baseline="-25000">
                <a:solidFill>
                  <a:srgbClr val="00FFFF"/>
                </a:solidFill>
              </a:rPr>
              <a:t>0</a:t>
            </a:r>
            <a:r>
              <a:rPr lang="en-CA" altLang="en-US" sz="3600" i="0" baseline="-25000">
                <a:solidFill>
                  <a:srgbClr val="00FFFF"/>
                </a:solidFill>
              </a:rPr>
              <a:t>..n</a:t>
            </a:r>
            <a:r>
              <a:rPr lang="en-CA" altLang="en-US" sz="2800" i="0">
                <a:solidFill>
                  <a:srgbClr val="00FFFF"/>
                </a:solidFill>
              </a:rPr>
              <a:t> </a:t>
            </a:r>
            <a:r>
              <a:rPr lang="en-CA" altLang="en-US" sz="2800" i="0" baseline="-25000">
                <a:solidFill>
                  <a:srgbClr val="00FFFF"/>
                </a:solidFill>
              </a:rPr>
              <a:t>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i</a:t>
            </a:r>
            <a:r>
              <a:rPr lang="en-US" altLang="en-US" sz="2800" i="0">
                <a:solidFill>
                  <a:srgbClr val="00FFFF"/>
                </a:solidFill>
              </a:rPr>
              <a:t>  =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0</a:t>
            </a:r>
            <a:r>
              <a:rPr lang="en-US" altLang="en-US" sz="2800" i="0">
                <a:solidFill>
                  <a:srgbClr val="00FFFF"/>
                </a:solidFill>
                <a:latin typeface="Arial" charset="0"/>
              </a:rPr>
              <a:t> +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1</a:t>
            </a:r>
            <a:r>
              <a:rPr lang="en-US" altLang="en-US" sz="2800" i="0">
                <a:solidFill>
                  <a:srgbClr val="00FFFF"/>
                </a:solidFill>
                <a:latin typeface="Arial" charset="0"/>
              </a:rPr>
              <a:t> +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2</a:t>
            </a:r>
            <a:r>
              <a:rPr lang="en-US" altLang="en-US" sz="2800" i="0">
                <a:solidFill>
                  <a:srgbClr val="00FFFF"/>
                </a:solidFill>
                <a:latin typeface="Arial" charset="0"/>
              </a:rPr>
              <a:t> +. . . +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n</a:t>
            </a:r>
            <a:endParaRPr lang="en-US" altLang="en-US" sz="2800" i="0" baseline="30000">
              <a:solidFill>
                <a:srgbClr val="00FFFF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solidFill>
                  <a:srgbClr val="00FFFF"/>
                </a:solidFill>
                <a:latin typeface="Arial" charset="0"/>
              </a:rPr>
              <a:t>        =  </a:t>
            </a:r>
            <a:r>
              <a:rPr lang="en-US" altLang="en-US" sz="4400" i="0">
                <a:solidFill>
                  <a:srgbClr val="FF0000"/>
                </a:solidFill>
                <a:latin typeface="Symbol" pitchFamily="18" charset="2"/>
              </a:rPr>
              <a:t>Q</a:t>
            </a:r>
            <a:r>
              <a:rPr lang="en-US" altLang="en-US" sz="4400" i="0">
                <a:solidFill>
                  <a:srgbClr val="FF0000"/>
                </a:solidFill>
              </a:rPr>
              <a:t>(biggest term)</a:t>
            </a:r>
            <a:endParaRPr lang="en-CA" altLang="en-US" sz="4400" i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solidFill>
                  <a:srgbClr val="00FFFF"/>
                </a:solidFill>
              </a:rPr>
              <a:t> </a:t>
            </a:r>
            <a:endParaRPr lang="en-CA" altLang="en-US" sz="2800" i="0">
              <a:solidFill>
                <a:srgbClr val="00FFFF"/>
              </a:solidFill>
            </a:endParaRPr>
          </a:p>
        </p:txBody>
      </p:sp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3505200" y="1447800"/>
            <a:ext cx="5006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Geometric Increasing</a:t>
            </a:r>
            <a:endParaRPr lang="en-CA" altLang="en-US" sz="4400" i="0">
              <a:solidFill>
                <a:srgbClr val="FFFF00"/>
              </a:solidFill>
            </a:endParaRPr>
          </a:p>
        </p:txBody>
      </p:sp>
      <p:pic>
        <p:nvPicPr>
          <p:cNvPr id="7" name="Picture 3" descr="Untitled-10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694451"/>
            <a:ext cx="2819400" cy="1934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27" descr="sumGd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0" y="4694451"/>
            <a:ext cx="2936464" cy="1934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6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Adding Made Easy</a:t>
            </a:r>
          </a:p>
        </p:txBody>
      </p:sp>
    </p:spTree>
    <p:extLst>
      <p:ext uri="{BB962C8B-B14F-4D97-AF65-F5344CB8AC3E}">
        <p14:creationId xmlns:p14="http://schemas.microsoft.com/office/powerpoint/2010/main" val="155352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04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752600"/>
            <a:ext cx="8915400" cy="4114800"/>
          </a:xfrm>
        </p:spPr>
        <p:txBody>
          <a:bodyPr/>
          <a:lstStyle/>
          <a:p>
            <a:pPr eaLnBrk="1" hangingPunct="1"/>
            <a:r>
              <a:rPr lang="en-CA" altLang="en-US" sz="2400"/>
              <a:t>Geometric Like: </a:t>
            </a:r>
            <a:r>
              <a:rPr lang="en-US" altLang="en-US" sz="2400"/>
              <a:t> </a:t>
            </a:r>
            <a:r>
              <a:rPr lang="en-CA" altLang="en-US" sz="2400">
                <a:solidFill>
                  <a:schemeClr val="accent1"/>
                </a:solidFill>
              </a:rPr>
              <a:t>If f(n) </a:t>
            </a:r>
            <a:r>
              <a:rPr lang="en-CA" altLang="en-US" sz="2400">
                <a:solidFill>
                  <a:schemeClr val="accent1"/>
                </a:solidFill>
                <a:latin typeface="Symbol" pitchFamily="18" charset="2"/>
              </a:rPr>
              <a:t>³</a:t>
            </a:r>
            <a:r>
              <a:rPr lang="en-CA" altLang="en-US" sz="2400">
                <a:solidFill>
                  <a:schemeClr val="accent1"/>
                </a:solidFill>
              </a:rPr>
              <a:t> 2</a:t>
            </a:r>
            <a:r>
              <a:rPr lang="en-CA" altLang="en-US" sz="2400" baseline="30000">
                <a:solidFill>
                  <a:schemeClr val="accent1"/>
                </a:solidFill>
              </a:rPr>
              <a:t>Ω(n)</a:t>
            </a:r>
            <a:r>
              <a:rPr lang="en-CA" altLang="en-US" sz="2400">
                <a:solidFill>
                  <a:schemeClr val="accent1"/>
                </a:solidFill>
              </a:rPr>
              <a:t>,</a:t>
            </a:r>
            <a:r>
              <a:rPr lang="en-US" altLang="en-US" sz="2400">
                <a:solidFill>
                  <a:schemeClr val="accent1"/>
                </a:solidFill>
              </a:rPr>
              <a:t>      </a:t>
            </a:r>
            <a:r>
              <a:rPr lang="en-CA" altLang="en-US" sz="240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>
                <a:solidFill>
                  <a:schemeClr val="accent1"/>
                </a:solidFill>
              </a:rPr>
              <a:t>i=1..n</a:t>
            </a:r>
            <a:r>
              <a:rPr lang="en-CA" altLang="en-US" sz="2400">
                <a:solidFill>
                  <a:schemeClr val="accent1"/>
                </a:solidFill>
              </a:rPr>
              <a:t> f(i) = θ(f(n)).</a:t>
            </a:r>
            <a:endParaRPr lang="en-US" altLang="en-US" sz="240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/>
              <a:t>Arithmetic Like: </a:t>
            </a:r>
            <a:r>
              <a:rPr lang="en-US" altLang="en-US" sz="2400"/>
              <a:t> </a:t>
            </a:r>
            <a:r>
              <a:rPr lang="en-CA" altLang="en-US" sz="2400">
                <a:solidFill>
                  <a:schemeClr val="accent1"/>
                </a:solidFill>
              </a:rPr>
              <a:t>If f(n) = n</a:t>
            </a:r>
            <a:r>
              <a:rPr lang="en-CA" altLang="en-US" sz="2400" baseline="30000">
                <a:solidFill>
                  <a:schemeClr val="accent1"/>
                </a:solidFill>
              </a:rPr>
              <a:t>θ(1)-1</a:t>
            </a:r>
            <a:r>
              <a:rPr lang="en-CA" altLang="en-US" sz="2400">
                <a:solidFill>
                  <a:schemeClr val="accent1"/>
                </a:solidFill>
              </a:rPr>
              <a:t>,    </a:t>
            </a:r>
            <a:r>
              <a:rPr lang="en-US" altLang="en-US" sz="2400">
                <a:solidFill>
                  <a:schemeClr val="accent1"/>
                </a:solidFill>
              </a:rPr>
              <a:t> </a:t>
            </a:r>
            <a:r>
              <a:rPr lang="en-CA" altLang="en-US" sz="240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>
                <a:solidFill>
                  <a:schemeClr val="accent1"/>
                </a:solidFill>
              </a:rPr>
              <a:t>i=1..n</a:t>
            </a:r>
            <a:r>
              <a:rPr lang="en-CA" altLang="en-US" sz="2400">
                <a:solidFill>
                  <a:schemeClr val="accent1"/>
                </a:solidFill>
              </a:rPr>
              <a:t> f(i) = θ(n · f(n)).</a:t>
            </a:r>
            <a:endParaRPr lang="en-US" altLang="en-US" sz="240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/>
              <a:t>Harmonic:     </a:t>
            </a:r>
            <a:r>
              <a:rPr lang="en-US" altLang="en-US" sz="2400"/>
              <a:t>      </a:t>
            </a:r>
            <a:r>
              <a:rPr lang="en-CA" altLang="en-US" sz="2400">
                <a:solidFill>
                  <a:schemeClr val="accent1"/>
                </a:solidFill>
              </a:rPr>
              <a:t>If f(n) =  </a:t>
            </a:r>
            <a:r>
              <a:rPr lang="en-CA" altLang="en-US" sz="2400" baseline="30000">
                <a:solidFill>
                  <a:schemeClr val="accent1"/>
                </a:solidFill>
              </a:rPr>
              <a:t>1</a:t>
            </a:r>
            <a:r>
              <a:rPr lang="en-CA" altLang="en-US" sz="2400">
                <a:solidFill>
                  <a:schemeClr val="accent1"/>
                </a:solidFill>
              </a:rPr>
              <a:t>/</a:t>
            </a:r>
            <a:r>
              <a:rPr lang="en-CA" altLang="en-US" sz="2400" baseline="-25000">
                <a:solidFill>
                  <a:schemeClr val="accent1"/>
                </a:solidFill>
              </a:rPr>
              <a:t>n</a:t>
            </a:r>
            <a:r>
              <a:rPr lang="en-CA" altLang="en-US" sz="2400">
                <a:solidFill>
                  <a:schemeClr val="accent1"/>
                </a:solidFill>
              </a:rPr>
              <a:t> , </a:t>
            </a:r>
            <a:r>
              <a:rPr lang="en-US" altLang="en-US" sz="2400">
                <a:solidFill>
                  <a:schemeClr val="accent1"/>
                </a:solidFill>
              </a:rPr>
              <a:t>       </a:t>
            </a:r>
            <a:r>
              <a:rPr lang="en-CA" altLang="en-US" sz="240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>
                <a:solidFill>
                  <a:schemeClr val="accent1"/>
                </a:solidFill>
              </a:rPr>
              <a:t>i=1..n</a:t>
            </a:r>
            <a:r>
              <a:rPr lang="en-CA" altLang="en-US" sz="2400">
                <a:solidFill>
                  <a:schemeClr val="accent1"/>
                </a:solidFill>
              </a:rPr>
              <a:t> f(i) = log</a:t>
            </a:r>
            <a:r>
              <a:rPr lang="en-CA" altLang="en-US" sz="2400" baseline="-25000">
                <a:solidFill>
                  <a:schemeClr val="accent1"/>
                </a:solidFill>
              </a:rPr>
              <a:t>e</a:t>
            </a:r>
            <a:r>
              <a:rPr lang="en-CA" altLang="en-US" sz="2400">
                <a:solidFill>
                  <a:schemeClr val="accent1"/>
                </a:solidFill>
              </a:rPr>
              <a:t>n + θ(1).</a:t>
            </a:r>
            <a:endParaRPr lang="en-US" altLang="en-US" sz="240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/>
              <a:t>Bounded Tail:     </a:t>
            </a:r>
            <a:r>
              <a:rPr lang="en-CA" altLang="en-US" sz="2400">
                <a:solidFill>
                  <a:schemeClr val="accent1"/>
                </a:solidFill>
              </a:rPr>
              <a:t>If f(n)</a:t>
            </a:r>
            <a:r>
              <a:rPr lang="en-CA" altLang="en-US">
                <a:solidFill>
                  <a:schemeClr val="accent1"/>
                </a:solidFill>
              </a:rPr>
              <a:t> </a:t>
            </a:r>
            <a:r>
              <a:rPr lang="en-CA" altLang="en-US" sz="2400">
                <a:solidFill>
                  <a:schemeClr val="accent1"/>
                </a:solidFill>
                <a:latin typeface="Symbol" pitchFamily="18" charset="2"/>
              </a:rPr>
              <a:t>£</a:t>
            </a:r>
            <a:r>
              <a:rPr lang="en-CA" altLang="en-US" sz="2400">
                <a:solidFill>
                  <a:schemeClr val="accent1"/>
                </a:solidFill>
              </a:rPr>
              <a:t> n</a:t>
            </a:r>
            <a:r>
              <a:rPr lang="en-CA" altLang="en-US" sz="2400" baseline="30000">
                <a:solidFill>
                  <a:schemeClr val="accent1"/>
                </a:solidFill>
              </a:rPr>
              <a:t>-1-Ω(1)</a:t>
            </a:r>
            <a:r>
              <a:rPr lang="en-CA" altLang="en-US" sz="2400">
                <a:solidFill>
                  <a:schemeClr val="accent1"/>
                </a:solidFill>
              </a:rPr>
              <a:t>,   then ∑</a:t>
            </a:r>
            <a:r>
              <a:rPr lang="en-CA" altLang="en-US" sz="2400" baseline="-25000">
                <a:solidFill>
                  <a:schemeClr val="accent1"/>
                </a:solidFill>
              </a:rPr>
              <a:t>i=1..n</a:t>
            </a:r>
            <a:r>
              <a:rPr lang="en-CA" altLang="en-US" sz="2400">
                <a:solidFill>
                  <a:schemeClr val="accent1"/>
                </a:solidFill>
              </a:rPr>
              <a:t> f(i) = θ(1).  </a:t>
            </a:r>
            <a:endParaRPr lang="en-US" altLang="en-US" sz="2400">
              <a:solidFill>
                <a:schemeClr val="accent1"/>
              </a:solidFill>
            </a:endParaRPr>
          </a:p>
          <a:p>
            <a:pPr algn="r" eaLnBrk="1" hangingPunct="1">
              <a:buFontTx/>
              <a:buNone/>
            </a:pPr>
            <a:r>
              <a:rPr lang="en-US" altLang="en-US" sz="2800"/>
              <a:t>(</a:t>
            </a:r>
            <a:r>
              <a:rPr lang="en-US" altLang="en-US" sz="2000"/>
              <a:t>For +, -, </a:t>
            </a:r>
            <a:r>
              <a:rPr lang="en-US" altLang="en-US" sz="2400">
                <a:latin typeface="Symbol" pitchFamily="18" charset="2"/>
              </a:rPr>
              <a:t>×</a:t>
            </a:r>
            <a:r>
              <a:rPr lang="en-US" altLang="en-US" sz="2000"/>
              <a:t>, </a:t>
            </a:r>
            <a:r>
              <a:rPr lang="en-US" altLang="en-US" sz="2400">
                <a:latin typeface="WP MathA" pitchFamily="2" charset="2"/>
                <a:sym typeface="Symbol" pitchFamily="18" charset="2"/>
              </a:rPr>
              <a:t></a:t>
            </a:r>
            <a:r>
              <a:rPr lang="en-US" altLang="en-US" sz="2000"/>
              <a:t> , exp, log  functions f(n)</a:t>
            </a:r>
            <a:r>
              <a:rPr lang="en-US" altLang="en-US" sz="2800"/>
              <a:t>)</a:t>
            </a:r>
            <a:br>
              <a:rPr lang="en-CA" altLang="en-US" sz="3600">
                <a:solidFill>
                  <a:schemeClr val="accent1"/>
                </a:solidFill>
              </a:rPr>
            </a:br>
            <a:r>
              <a:rPr lang="en-CA" altLang="en-US" sz="3600">
                <a:solidFill>
                  <a:schemeClr val="accent1"/>
                </a:solidFill>
              </a:rPr>
              <a:t>  </a:t>
            </a:r>
            <a:endParaRPr lang="en-US" altLang="en-US" sz="3600">
              <a:solidFill>
                <a:schemeClr val="accent1"/>
              </a:solidFill>
            </a:endParaRPr>
          </a:p>
        </p:txBody>
      </p:sp>
      <p:sp>
        <p:nvSpPr>
          <p:cNvPr id="765956" name="Rectangle 4"/>
          <p:cNvSpPr>
            <a:spLocks noChangeArrowheads="1"/>
          </p:cNvSpPr>
          <p:nvPr/>
        </p:nvSpPr>
        <p:spPr bwMode="auto">
          <a:xfrm>
            <a:off x="533400" y="5241925"/>
            <a:ext cx="83820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This may seem confusing, but it is really not.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It should help you compute most sums easily. </a:t>
            </a:r>
          </a:p>
        </p:txBody>
      </p:sp>
      <p:sp>
        <p:nvSpPr>
          <p:cNvPr id="321540" name="Rectangle 6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Adding Made Easy</a:t>
            </a:r>
          </a:p>
        </p:txBody>
      </p:sp>
    </p:spTree>
    <p:extLst>
      <p:ext uri="{BB962C8B-B14F-4D97-AF65-F5344CB8AC3E}">
        <p14:creationId xmlns:p14="http://schemas.microsoft.com/office/powerpoint/2010/main" val="1555368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5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5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5956" grpId="0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Title 1"/>
          <p:cNvSpPr>
            <a:spLocks noGrp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en-US"/>
              <a:t>Logs and Exp</a:t>
            </a:r>
          </a:p>
        </p:txBody>
      </p:sp>
      <p:sp>
        <p:nvSpPr>
          <p:cNvPr id="4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2209800" y="1371600"/>
            <a:ext cx="67818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800" b="1" i="0" kern="0" dirty="0">
                <a:solidFill>
                  <a:srgbClr val="FF1414"/>
                </a:solidFill>
              </a:rPr>
              <a:t>properties of logarithms:</a:t>
            </a:r>
            <a:endParaRPr lang="en-US" sz="2800" i="0" kern="0" dirty="0"/>
          </a:p>
          <a:p>
            <a:pPr lvl="1">
              <a:lnSpc>
                <a:spcPct val="90000"/>
              </a:lnSpc>
              <a:buFont typeface="Wingdings" pitchFamily="-110" charset="2"/>
              <a:buNone/>
              <a:defRPr/>
            </a:pPr>
            <a:r>
              <a:rPr lang="en-US" i="0" kern="0" dirty="0" err="1"/>
              <a:t>log</a:t>
            </a:r>
            <a:r>
              <a:rPr lang="en-US" i="0" kern="0" baseline="-25000" dirty="0" err="1"/>
              <a:t>b</a:t>
            </a:r>
            <a:r>
              <a:rPr lang="en-US" i="0" kern="0" dirty="0"/>
              <a:t>(</a:t>
            </a:r>
            <a:r>
              <a:rPr lang="en-US" i="0" kern="0" dirty="0" err="1"/>
              <a:t>xy</a:t>
            </a:r>
            <a:r>
              <a:rPr lang="en-US" i="0" kern="0" dirty="0"/>
              <a:t>) = </a:t>
            </a:r>
            <a:r>
              <a:rPr lang="en-US" i="0" kern="0" dirty="0" err="1"/>
              <a:t>log</a:t>
            </a:r>
            <a:r>
              <a:rPr lang="en-US" i="0" kern="0" baseline="-25000" dirty="0" err="1"/>
              <a:t>b</a:t>
            </a:r>
            <a:r>
              <a:rPr lang="en-US" i="0" kern="0" dirty="0" err="1"/>
              <a:t>x</a:t>
            </a:r>
            <a:r>
              <a:rPr lang="en-US" i="0" kern="0" dirty="0"/>
              <a:t> + </a:t>
            </a:r>
            <a:r>
              <a:rPr lang="en-US" i="0" kern="0" dirty="0" err="1"/>
              <a:t>log</a:t>
            </a:r>
            <a:r>
              <a:rPr lang="en-US" i="0" kern="0" baseline="-25000" dirty="0" err="1"/>
              <a:t>b</a:t>
            </a:r>
            <a:r>
              <a:rPr lang="en-US" i="0" kern="0" dirty="0" err="1"/>
              <a:t>y</a:t>
            </a:r>
            <a:endParaRPr lang="en-US" i="0" kern="0" dirty="0"/>
          </a:p>
          <a:p>
            <a:pPr lvl="1">
              <a:lnSpc>
                <a:spcPct val="90000"/>
              </a:lnSpc>
              <a:buFont typeface="Wingdings" pitchFamily="-110" charset="2"/>
              <a:buNone/>
              <a:defRPr/>
            </a:pPr>
            <a:r>
              <a:rPr lang="en-US" i="0" kern="0" dirty="0" err="1"/>
              <a:t>log</a:t>
            </a:r>
            <a:r>
              <a:rPr lang="en-US" i="0" kern="0" baseline="-25000" dirty="0" err="1"/>
              <a:t>b</a:t>
            </a:r>
            <a:r>
              <a:rPr lang="en-US" i="0" kern="0" dirty="0"/>
              <a:t> (x/y) = </a:t>
            </a:r>
            <a:r>
              <a:rPr lang="en-US" i="0" kern="0" dirty="0" err="1"/>
              <a:t>log</a:t>
            </a:r>
            <a:r>
              <a:rPr lang="en-US" i="0" kern="0" baseline="-25000" dirty="0" err="1"/>
              <a:t>b</a:t>
            </a:r>
            <a:r>
              <a:rPr lang="en-US" i="0" kern="0" dirty="0" err="1"/>
              <a:t>x</a:t>
            </a:r>
            <a:r>
              <a:rPr lang="en-US" i="0" kern="0" dirty="0"/>
              <a:t> - </a:t>
            </a:r>
            <a:r>
              <a:rPr lang="en-US" i="0" kern="0" dirty="0" err="1"/>
              <a:t>log</a:t>
            </a:r>
            <a:r>
              <a:rPr lang="en-US" i="0" kern="0" baseline="-25000" dirty="0" err="1"/>
              <a:t>b</a:t>
            </a:r>
            <a:r>
              <a:rPr lang="en-US" i="0" kern="0" dirty="0" err="1"/>
              <a:t>y</a:t>
            </a:r>
            <a:endParaRPr lang="en-US" i="0" kern="0" dirty="0"/>
          </a:p>
          <a:p>
            <a:pPr lvl="1">
              <a:lnSpc>
                <a:spcPct val="90000"/>
              </a:lnSpc>
              <a:buFont typeface="Wingdings" pitchFamily="-110" charset="2"/>
              <a:buNone/>
              <a:defRPr/>
            </a:pPr>
            <a:r>
              <a:rPr lang="en-US" i="0" kern="0" dirty="0" err="1"/>
              <a:t>log</a:t>
            </a:r>
            <a:r>
              <a:rPr lang="en-US" i="0" kern="0" baseline="-25000" dirty="0" err="1"/>
              <a:t>b</a:t>
            </a:r>
            <a:r>
              <a:rPr lang="en-US" i="0" kern="0" dirty="0" err="1"/>
              <a:t>x</a:t>
            </a:r>
            <a:r>
              <a:rPr lang="en-US" i="0" kern="0" baseline="30000" dirty="0" err="1"/>
              <a:t>a</a:t>
            </a:r>
            <a:r>
              <a:rPr lang="en-US" i="0" kern="0" dirty="0"/>
              <a:t> = </a:t>
            </a:r>
            <a:r>
              <a:rPr lang="en-US" i="0" kern="0" dirty="0" err="1"/>
              <a:t>alog</a:t>
            </a:r>
            <a:r>
              <a:rPr lang="en-US" i="0" kern="0" baseline="-25000" dirty="0" err="1"/>
              <a:t>b</a:t>
            </a:r>
            <a:r>
              <a:rPr lang="en-US" i="0" kern="0" dirty="0" err="1"/>
              <a:t>x</a:t>
            </a:r>
            <a:endParaRPr lang="en-US" i="0" kern="0" dirty="0"/>
          </a:p>
          <a:p>
            <a:pPr lvl="1">
              <a:lnSpc>
                <a:spcPct val="90000"/>
              </a:lnSpc>
              <a:buFont typeface="Wingdings" pitchFamily="-110" charset="2"/>
              <a:buNone/>
              <a:defRPr/>
            </a:pPr>
            <a:r>
              <a:rPr lang="en-US" i="0" kern="0" dirty="0" err="1"/>
              <a:t>log</a:t>
            </a:r>
            <a:r>
              <a:rPr lang="en-US" i="0" kern="0" baseline="-25000" dirty="0" err="1"/>
              <a:t>b</a:t>
            </a:r>
            <a:r>
              <a:rPr lang="en-US" i="0" kern="0" dirty="0" err="1"/>
              <a:t>a</a:t>
            </a:r>
            <a:r>
              <a:rPr lang="en-US" i="0" kern="0" dirty="0"/>
              <a:t> = </a:t>
            </a:r>
            <a:r>
              <a:rPr lang="en-US" i="0" kern="0" dirty="0" err="1"/>
              <a:t>log</a:t>
            </a:r>
            <a:r>
              <a:rPr lang="en-US" i="0" kern="0" baseline="-25000" dirty="0" err="1"/>
              <a:t>x</a:t>
            </a:r>
            <a:r>
              <a:rPr lang="en-US" i="0" kern="0" dirty="0" err="1"/>
              <a:t>a</a:t>
            </a:r>
            <a:r>
              <a:rPr lang="en-US" i="0" kern="0" dirty="0"/>
              <a:t>/</a:t>
            </a:r>
            <a:r>
              <a:rPr lang="en-US" i="0" kern="0" dirty="0" err="1"/>
              <a:t>log</a:t>
            </a:r>
            <a:r>
              <a:rPr lang="en-US" i="0" kern="0" baseline="-25000" dirty="0" err="1"/>
              <a:t>x</a:t>
            </a:r>
            <a:r>
              <a:rPr lang="en-US" i="0" kern="0" dirty="0" err="1"/>
              <a:t>b</a:t>
            </a:r>
            <a:endParaRPr lang="en-US" i="0" kern="0" dirty="0"/>
          </a:p>
          <a:p>
            <a:pPr>
              <a:lnSpc>
                <a:spcPct val="90000"/>
              </a:lnSpc>
              <a:defRPr/>
            </a:pPr>
            <a:r>
              <a:rPr lang="en-US" sz="2800" b="1" i="0" kern="0" dirty="0">
                <a:solidFill>
                  <a:srgbClr val="3028FF"/>
                </a:solidFill>
              </a:rPr>
              <a:t>properties of exponentials</a:t>
            </a:r>
            <a:r>
              <a:rPr lang="en-US" sz="2800" i="0" kern="0" dirty="0">
                <a:solidFill>
                  <a:srgbClr val="3028FF"/>
                </a:solidFill>
              </a:rPr>
              <a:t>:</a:t>
            </a:r>
            <a:endParaRPr lang="en-US" sz="2800" i="0" kern="0" dirty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/>
              <a:t>a</a:t>
            </a:r>
            <a:r>
              <a:rPr lang="en-US" i="0" kern="0" baseline="30000" dirty="0"/>
              <a:t>(</a:t>
            </a:r>
            <a:r>
              <a:rPr lang="en-US" i="0" kern="0" baseline="30000" dirty="0" err="1"/>
              <a:t>b+c</a:t>
            </a:r>
            <a:r>
              <a:rPr lang="en-US" i="0" kern="0" baseline="30000" dirty="0"/>
              <a:t>)</a:t>
            </a:r>
            <a:r>
              <a:rPr lang="en-US" i="0" kern="0" dirty="0"/>
              <a:t> = a</a:t>
            </a:r>
            <a:r>
              <a:rPr lang="en-US" i="0" kern="0" baseline="30000" dirty="0"/>
              <a:t>b</a:t>
            </a:r>
            <a:r>
              <a:rPr lang="en-US" i="0" kern="0" dirty="0"/>
              <a:t>a </a:t>
            </a:r>
            <a:r>
              <a:rPr lang="en-US" i="0" kern="0" baseline="30000" dirty="0"/>
              <a:t>c</a:t>
            </a:r>
            <a:endParaRPr lang="en-US" i="0" kern="0" dirty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 err="1"/>
              <a:t>a</a:t>
            </a:r>
            <a:r>
              <a:rPr lang="en-US" i="0" kern="0" baseline="30000" dirty="0" err="1"/>
              <a:t>bc</a:t>
            </a:r>
            <a:r>
              <a:rPr lang="en-US" i="0" kern="0" dirty="0"/>
              <a:t> = (a</a:t>
            </a:r>
            <a:r>
              <a:rPr lang="en-US" i="0" kern="0" baseline="30000" dirty="0"/>
              <a:t>b</a:t>
            </a:r>
            <a:r>
              <a:rPr lang="en-US" i="0" kern="0" dirty="0"/>
              <a:t>)</a:t>
            </a:r>
            <a:r>
              <a:rPr lang="en-US" i="0" kern="0" baseline="30000" dirty="0"/>
              <a:t>c</a:t>
            </a:r>
            <a:endParaRPr lang="en-US" i="0" kern="0" dirty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/>
              <a:t>a</a:t>
            </a:r>
            <a:r>
              <a:rPr lang="en-US" i="0" kern="0" baseline="30000" dirty="0"/>
              <a:t>b</a:t>
            </a:r>
            <a:r>
              <a:rPr lang="en-US" i="0" kern="0" dirty="0"/>
              <a:t> /a</a:t>
            </a:r>
            <a:r>
              <a:rPr lang="en-US" i="0" kern="0" baseline="30000" dirty="0"/>
              <a:t>c</a:t>
            </a:r>
            <a:r>
              <a:rPr lang="en-US" i="0" kern="0" dirty="0"/>
              <a:t> = a</a:t>
            </a:r>
            <a:r>
              <a:rPr lang="en-US" i="0" kern="0" baseline="30000" dirty="0"/>
              <a:t>(b-c)</a:t>
            </a:r>
            <a:endParaRPr lang="en-US" i="0" kern="0" dirty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/>
              <a:t>b = a </a:t>
            </a:r>
            <a:r>
              <a:rPr lang="en-US" i="0" kern="0" baseline="30000" dirty="0" err="1"/>
              <a:t>log</a:t>
            </a:r>
            <a:r>
              <a:rPr lang="en-US" i="0" kern="0" baseline="-11000" dirty="0" err="1"/>
              <a:t>a</a:t>
            </a:r>
            <a:r>
              <a:rPr lang="en-US" i="0" kern="0" baseline="30000" dirty="0" err="1"/>
              <a:t>b</a:t>
            </a:r>
            <a:endParaRPr lang="en-US" i="0" kern="0" dirty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 err="1"/>
              <a:t>b</a:t>
            </a:r>
            <a:r>
              <a:rPr lang="en-US" i="0" kern="0" baseline="30000" dirty="0" err="1"/>
              <a:t>c</a:t>
            </a:r>
            <a:r>
              <a:rPr lang="en-US" i="0" kern="0" dirty="0"/>
              <a:t> = a </a:t>
            </a:r>
            <a:r>
              <a:rPr lang="en-US" i="0" kern="0" baseline="30000" dirty="0"/>
              <a:t>c*</a:t>
            </a:r>
            <a:r>
              <a:rPr lang="en-US" i="0" kern="0" baseline="30000" dirty="0" err="1"/>
              <a:t>log</a:t>
            </a:r>
            <a:r>
              <a:rPr lang="en-US" i="0" kern="0" baseline="-11000" dirty="0" err="1"/>
              <a:t>a</a:t>
            </a:r>
            <a:r>
              <a:rPr lang="en-US" i="0" kern="0" baseline="30000" dirty="0" err="1"/>
              <a:t>b</a:t>
            </a:r>
            <a:endParaRPr lang="en-US" i="0" kern="0" dirty="0"/>
          </a:p>
        </p:txBody>
      </p:sp>
      <p:graphicFrame>
        <p:nvGraphicFramePr>
          <p:cNvPr id="322564" name="Object 7"/>
          <p:cNvGraphicFramePr>
            <a:graphicFrameLocks noChangeAspect="1"/>
          </p:cNvGraphicFramePr>
          <p:nvPr/>
        </p:nvGraphicFramePr>
        <p:xfrm>
          <a:off x="685800" y="1066800"/>
          <a:ext cx="873125" cy="198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2" imgW="4668140" imgH="10583966" progId="">
                  <p:embed/>
                </p:oleObj>
              </mc:Choice>
              <mc:Fallback>
                <p:oleObj name="Clip" r:id="rId2" imgW="4668140" imgH="10583966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5800" y="1066800"/>
                        <a:ext cx="873125" cy="1981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326128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3" name="AutoShape 35"/>
          <p:cNvSpPr>
            <a:spLocks noChangeArrowheads="1"/>
          </p:cNvSpPr>
          <p:nvPr/>
        </p:nvSpPr>
        <p:spPr bwMode="auto">
          <a:xfrm>
            <a:off x="1336675" y="3276600"/>
            <a:ext cx="6402388" cy="1219200"/>
          </a:xfrm>
          <a:prstGeom prst="wedgeRoundRectCallout">
            <a:avLst>
              <a:gd name="adj1" fmla="val 56134"/>
              <a:gd name="adj2" fmla="val -35106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Easy.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I choose a trillion trillion.</a:t>
            </a:r>
          </a:p>
        </p:txBody>
      </p:sp>
      <p:grpSp>
        <p:nvGrpSpPr>
          <p:cNvPr id="3075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095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96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97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98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99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100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101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3102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103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04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100" name="AutoShape 19"/>
          <p:cNvSpPr>
            <a:spLocks noChangeArrowheads="1"/>
          </p:cNvSpPr>
          <p:nvPr/>
        </p:nvSpPr>
        <p:spPr bwMode="auto">
          <a:xfrm>
            <a:off x="1219200" y="762000"/>
            <a:ext cx="6988175" cy="2362200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Say, I have a game for you.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We will each choose an integer.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You win if yours is bigger.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am so nice, I will even let you go first.</a:t>
            </a:r>
          </a:p>
        </p:txBody>
      </p:sp>
      <p:sp>
        <p:nvSpPr>
          <p:cNvPr id="102" name="AutoShape 37"/>
          <p:cNvSpPr>
            <a:spLocks noChangeArrowheads="1"/>
          </p:cNvSpPr>
          <p:nvPr/>
        </p:nvSpPr>
        <p:spPr bwMode="auto">
          <a:xfrm>
            <a:off x="1295400" y="4648200"/>
            <a:ext cx="5943600" cy="876300"/>
          </a:xfrm>
          <a:prstGeom prst="wedgeRoundRectCallout">
            <a:avLst>
              <a:gd name="adj1" fmla="val -34694"/>
              <a:gd name="adj2" fmla="val -6269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Well done. That is big!</a:t>
            </a:r>
          </a:p>
        </p:txBody>
      </p:sp>
      <p:grpSp>
        <p:nvGrpSpPr>
          <p:cNvPr id="3078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081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089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0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1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2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3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4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082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83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84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3085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3086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3087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3088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</a:endParaRPr>
            </a:p>
          </p:txBody>
        </p:sp>
      </p:grpSp>
      <p:sp>
        <p:nvSpPr>
          <p:cNvPr id="307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Understand Quantifiers!!!</a:t>
            </a:r>
            <a:endParaRPr lang="en-CA" altLang="en-US"/>
          </a:p>
        </p:txBody>
      </p:sp>
      <p:sp>
        <p:nvSpPr>
          <p:cNvPr id="32" name="AutoShape 37"/>
          <p:cNvSpPr>
            <a:spLocks noChangeArrowheads="1"/>
          </p:cNvSpPr>
          <p:nvPr/>
        </p:nvSpPr>
        <p:spPr bwMode="auto">
          <a:xfrm>
            <a:off x="1028700" y="5638800"/>
            <a:ext cx="7277100" cy="1066800"/>
          </a:xfrm>
          <a:prstGeom prst="wedgeRoundRectCallout">
            <a:avLst>
              <a:gd name="adj1" fmla="val -34694"/>
              <a:gd name="adj2" fmla="val -6269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But I choose a trillion trillion and one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so I win.</a:t>
            </a:r>
          </a:p>
        </p:txBody>
      </p:sp>
    </p:spTree>
    <p:extLst>
      <p:ext uri="{BB962C8B-B14F-4D97-AF65-F5344CB8AC3E}">
        <p14:creationId xmlns:p14="http://schemas.microsoft.com/office/powerpoint/2010/main" val="4274665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3" grpId="0" animBg="1"/>
      <p:bldP spid="100" grpId="0" animBg="1"/>
      <p:bldP spid="102" grpId="0" animBg="1"/>
      <p:bldP spid="32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4117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18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19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20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21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22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23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4124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125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26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100" name="AutoShape 19"/>
          <p:cNvSpPr>
            <a:spLocks noChangeArrowheads="1"/>
          </p:cNvSpPr>
          <p:nvPr/>
        </p:nvSpPr>
        <p:spPr bwMode="auto">
          <a:xfrm>
            <a:off x="1219200" y="762000"/>
            <a:ext cx="5943600" cy="1846263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You laugh but this is 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a very important game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in theoretical computer science.</a:t>
            </a:r>
          </a:p>
        </p:txBody>
      </p:sp>
      <p:sp>
        <p:nvSpPr>
          <p:cNvPr id="102" name="AutoShape 37"/>
          <p:cNvSpPr>
            <a:spLocks noChangeArrowheads="1"/>
          </p:cNvSpPr>
          <p:nvPr/>
        </p:nvSpPr>
        <p:spPr bwMode="auto">
          <a:xfrm>
            <a:off x="1066800" y="2895600"/>
            <a:ext cx="7481888" cy="2819400"/>
          </a:xfrm>
          <a:prstGeom prst="wedgeRoundRectCallout">
            <a:avLst>
              <a:gd name="adj1" fmla="val -47773"/>
              <a:gd name="adj2" fmla="val -549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You choose the size of your Java program.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Then I choose the size of the input.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Likely </a:t>
            </a:r>
            <a:r>
              <a:rPr lang="en-US" altLang="en-US">
                <a:solidFill>
                  <a:srgbClr val="FFFFFF"/>
                </a:solidFill>
              </a:rPr>
              <a:t>|I| &gt;&gt; |J|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So you better be sure your Java program can handle such long inputs.</a:t>
            </a:r>
          </a:p>
        </p:txBody>
      </p:sp>
      <p:grpSp>
        <p:nvGrpSpPr>
          <p:cNvPr id="4101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4103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111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2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3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4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5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6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4104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05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06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4107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4108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4109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4110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</a:endParaRPr>
            </a:p>
          </p:txBody>
        </p:sp>
      </p:grpSp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Understand Quantifiers!!!</a:t>
            </a:r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4027273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2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5142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3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4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5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6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7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8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5149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150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51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100" name="AutoShape 19"/>
          <p:cNvSpPr>
            <a:spLocks noChangeArrowheads="1"/>
          </p:cNvSpPr>
          <p:nvPr/>
        </p:nvSpPr>
        <p:spPr bwMode="auto">
          <a:xfrm>
            <a:off x="1219200" y="762000"/>
            <a:ext cx="5943600" cy="1846263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 first order logic we can state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that I win the game: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x,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y,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</a:rPr>
              <a:t>y&gt;x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102" name="AutoShape 37"/>
          <p:cNvSpPr>
            <a:spLocks noChangeArrowheads="1"/>
          </p:cNvSpPr>
          <p:nvPr/>
        </p:nvSpPr>
        <p:spPr bwMode="auto">
          <a:xfrm>
            <a:off x="1219200" y="2819400"/>
            <a:ext cx="5943600" cy="2362200"/>
          </a:xfrm>
          <a:prstGeom prst="wedgeRoundRectCallout">
            <a:avLst>
              <a:gd name="adj1" fmla="val -47773"/>
              <a:gd name="adj2" fmla="val -549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 proof: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Let </a:t>
            </a:r>
            <a:r>
              <a:rPr lang="en-US" altLang="en-US" i="0">
                <a:solidFill>
                  <a:srgbClr val="00FFFF"/>
                </a:solidFill>
              </a:rPr>
              <a:t>x</a:t>
            </a:r>
            <a:r>
              <a:rPr lang="en-US" altLang="en-US" i="0">
                <a:solidFill>
                  <a:srgbClr val="FFFFFF"/>
                </a:solidFill>
              </a:rPr>
              <a:t> be an arbitrary integer.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Let </a:t>
            </a:r>
            <a:r>
              <a:rPr lang="en-US" altLang="en-US" i="0">
                <a:solidFill>
                  <a:srgbClr val="00FFFF"/>
                </a:solidFill>
              </a:rPr>
              <a:t>y = x+1</a:t>
            </a:r>
            <a:br>
              <a:rPr lang="en-US" altLang="en-US" i="0">
                <a:solidFill>
                  <a:srgbClr val="00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Note </a:t>
            </a:r>
            <a:r>
              <a:rPr lang="en-US" altLang="en-US" i="0">
                <a:solidFill>
                  <a:srgbClr val="00FFFF"/>
                </a:solidFill>
              </a:rPr>
              <a:t>y = x+1 &gt;x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  <p:grpSp>
        <p:nvGrpSpPr>
          <p:cNvPr id="5125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5128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136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37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38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39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40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41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129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30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31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5132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5133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5134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5135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</a:endParaRPr>
            </a:p>
          </p:txBody>
        </p:sp>
      </p:grpSp>
      <p:sp>
        <p:nvSpPr>
          <p:cNvPr id="51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Understand Quantifiers!!!</a:t>
            </a:r>
            <a:endParaRPr lang="en-CA" altLang="en-US"/>
          </a:p>
        </p:txBody>
      </p:sp>
      <p:sp>
        <p:nvSpPr>
          <p:cNvPr id="31" name="AutoShape 35"/>
          <p:cNvSpPr>
            <a:spLocks noChangeArrowheads="1"/>
          </p:cNvSpPr>
          <p:nvPr/>
        </p:nvSpPr>
        <p:spPr bwMode="auto">
          <a:xfrm>
            <a:off x="1336675" y="5410200"/>
            <a:ext cx="6511925" cy="1295400"/>
          </a:xfrm>
          <a:prstGeom prst="wedgeRoundRectCallout">
            <a:avLst>
              <a:gd name="adj1" fmla="val 48444"/>
              <a:gd name="adj2" fmla="val -6325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Good game.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Let me try again. I will win this time!</a:t>
            </a:r>
          </a:p>
        </p:txBody>
      </p:sp>
    </p:spTree>
    <p:extLst>
      <p:ext uri="{BB962C8B-B14F-4D97-AF65-F5344CB8AC3E}">
        <p14:creationId xmlns:p14="http://schemas.microsoft.com/office/powerpoint/2010/main" val="121028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2" grpId="0" animBg="1"/>
      <p:bldP spid="31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Understand Quantifiers!!!</a:t>
            </a:r>
            <a:endParaRPr lang="en-CA" altLang="en-US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3646488" y="762000"/>
            <a:ext cx="5453062" cy="6553200"/>
            <a:chOff x="3646622" y="762000"/>
            <a:chExt cx="5453281" cy="6553200"/>
          </a:xfrm>
        </p:grpSpPr>
        <p:sp>
          <p:nvSpPr>
            <p:cNvPr id="11270" name="Line 15"/>
            <p:cNvSpPr>
              <a:spLocks noChangeShapeType="1"/>
            </p:cNvSpPr>
            <p:nvPr/>
          </p:nvSpPr>
          <p:spPr bwMode="auto">
            <a:xfrm>
              <a:off x="5410200" y="41084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1" name="Line 16"/>
            <p:cNvSpPr>
              <a:spLocks noChangeShapeType="1"/>
            </p:cNvSpPr>
            <p:nvPr/>
          </p:nvSpPr>
          <p:spPr bwMode="auto">
            <a:xfrm>
              <a:off x="5715000" y="62547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2" name="Line 18"/>
            <p:cNvSpPr>
              <a:spLocks noChangeShapeType="1"/>
            </p:cNvSpPr>
            <p:nvPr/>
          </p:nvSpPr>
          <p:spPr bwMode="auto">
            <a:xfrm>
              <a:off x="8458200" y="4108450"/>
              <a:ext cx="0" cy="75406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3" name="Line 19"/>
            <p:cNvSpPr>
              <a:spLocks noChangeShapeType="1"/>
            </p:cNvSpPr>
            <p:nvPr/>
          </p:nvSpPr>
          <p:spPr bwMode="auto">
            <a:xfrm>
              <a:off x="6934200" y="41084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4" name="Line 21"/>
            <p:cNvSpPr>
              <a:spLocks noChangeShapeType="1"/>
            </p:cNvSpPr>
            <p:nvPr/>
          </p:nvSpPr>
          <p:spPr bwMode="auto">
            <a:xfrm>
              <a:off x="8458200" y="4862513"/>
              <a:ext cx="0" cy="75406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5" name="Line 23"/>
            <p:cNvSpPr>
              <a:spLocks noChangeShapeType="1"/>
            </p:cNvSpPr>
            <p:nvPr/>
          </p:nvSpPr>
          <p:spPr bwMode="auto">
            <a:xfrm>
              <a:off x="8458200" y="5616575"/>
              <a:ext cx="0" cy="94456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6" name="Line 25"/>
            <p:cNvSpPr>
              <a:spLocks noChangeShapeType="1"/>
            </p:cNvSpPr>
            <p:nvPr/>
          </p:nvSpPr>
          <p:spPr bwMode="auto">
            <a:xfrm>
              <a:off x="8229600" y="6561138"/>
              <a:ext cx="0" cy="75406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7" name="Line 26"/>
            <p:cNvSpPr>
              <a:spLocks noChangeShapeType="1"/>
            </p:cNvSpPr>
            <p:nvPr/>
          </p:nvSpPr>
          <p:spPr bwMode="auto">
            <a:xfrm>
              <a:off x="6705600" y="731520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8" name="Rectangle 31"/>
            <p:cNvSpPr>
              <a:spLocks noChangeArrowheads="1"/>
            </p:cNvSpPr>
            <p:nvPr/>
          </p:nvSpPr>
          <p:spPr bwMode="auto">
            <a:xfrm>
              <a:off x="7286236" y="1927634"/>
              <a:ext cx="798542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Fred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79" name="Rectangle 32"/>
            <p:cNvSpPr>
              <a:spLocks noChangeArrowheads="1"/>
            </p:cNvSpPr>
            <p:nvPr/>
          </p:nvSpPr>
          <p:spPr bwMode="auto">
            <a:xfrm>
              <a:off x="8084778" y="1478733"/>
              <a:ext cx="798542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Layton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80" name="Rectangle 33"/>
            <p:cNvSpPr>
              <a:spLocks noChangeArrowheads="1"/>
            </p:cNvSpPr>
            <p:nvPr/>
          </p:nvSpPr>
          <p:spPr bwMode="auto">
            <a:xfrm>
              <a:off x="7286236" y="1478733"/>
              <a:ext cx="798542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John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81" name="Rectangle 35"/>
            <p:cNvSpPr>
              <a:spLocks noChangeArrowheads="1"/>
            </p:cNvSpPr>
            <p:nvPr/>
          </p:nvSpPr>
          <p:spPr bwMode="auto">
            <a:xfrm>
              <a:off x="7286236" y="1120366"/>
              <a:ext cx="798542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Bob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82" name="Rectangle 37"/>
            <p:cNvSpPr>
              <a:spLocks noChangeArrowheads="1"/>
            </p:cNvSpPr>
            <p:nvPr/>
          </p:nvSpPr>
          <p:spPr bwMode="auto">
            <a:xfrm>
              <a:off x="7286236" y="762000"/>
              <a:ext cx="798542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Sam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83" name="Freeform 38"/>
            <p:cNvSpPr>
              <a:spLocks/>
            </p:cNvSpPr>
            <p:nvPr/>
          </p:nvSpPr>
          <p:spPr bwMode="auto">
            <a:xfrm>
              <a:off x="7885142" y="943069"/>
              <a:ext cx="296126" cy="771808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84" name="Line 39"/>
            <p:cNvSpPr>
              <a:spLocks noChangeShapeType="1"/>
            </p:cNvSpPr>
            <p:nvPr/>
          </p:nvSpPr>
          <p:spPr bwMode="auto">
            <a:xfrm>
              <a:off x="7845215" y="1305208"/>
              <a:ext cx="319417" cy="39835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85" name="Freeform 40"/>
            <p:cNvSpPr>
              <a:spLocks/>
            </p:cNvSpPr>
            <p:nvPr/>
          </p:nvSpPr>
          <p:spPr bwMode="auto">
            <a:xfrm flipV="1">
              <a:off x="7880983" y="1680927"/>
              <a:ext cx="291967" cy="37723"/>
            </a:xfrm>
            <a:custGeom>
              <a:avLst/>
              <a:gdLst>
                <a:gd name="T0" fmla="*/ 0 w 432"/>
                <a:gd name="T1" fmla="*/ 0 h 967"/>
                <a:gd name="T2" fmla="*/ 2147483647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86" name="Line 41"/>
            <p:cNvSpPr>
              <a:spLocks noChangeShapeType="1"/>
            </p:cNvSpPr>
            <p:nvPr/>
          </p:nvSpPr>
          <p:spPr bwMode="auto">
            <a:xfrm flipV="1">
              <a:off x="7885142" y="1703560"/>
              <a:ext cx="279490" cy="43456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11287" name="Group 46"/>
            <p:cNvGrpSpPr>
              <a:grpSpLocks/>
            </p:cNvGrpSpPr>
            <p:nvPr/>
          </p:nvGrpSpPr>
          <p:grpSpPr bwMode="auto">
            <a:xfrm>
              <a:off x="7086600" y="798214"/>
              <a:ext cx="397608" cy="1448554"/>
              <a:chOff x="3330" y="1728"/>
              <a:chExt cx="478" cy="1920"/>
            </a:xfrm>
          </p:grpSpPr>
          <p:pic>
            <p:nvPicPr>
              <p:cNvPr id="11311" name="Picture 47" descr="j023290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2" name="Picture 48" descr="j023213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3" name="Picture 49" descr="j039751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4" name="Picture 50" descr="j0334220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08" name="Rectangle 3"/>
            <p:cNvSpPr txBox="1">
              <a:spLocks noChangeArrowheads="1"/>
            </p:cNvSpPr>
            <p:nvPr/>
          </p:nvSpPr>
          <p:spPr bwMode="auto">
            <a:xfrm>
              <a:off x="4953186" y="1295400"/>
              <a:ext cx="1981280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 algn="ctr">
                <a:lnSpc>
                  <a:spcPct val="90000"/>
                </a:lnSpc>
                <a:spcBef>
                  <a:spcPct val="20000"/>
                </a:spcBef>
                <a:defRPr/>
              </a:pPr>
              <a:r>
                <a:rPr lang="en-US" sz="2400" i="0" kern="0" dirty="0">
                  <a:solidFill>
                    <a:srgbClr val="FFFFFF"/>
                  </a:solidFill>
                  <a:latin typeface="Times New Roman"/>
                </a:rPr>
                <a:t>One </a:t>
              </a:r>
              <a:r>
                <a:rPr lang="en-US" altLang="en-US" sz="2400" i="0" dirty="0">
                  <a:solidFill>
                    <a:srgbClr val="FFFFFF"/>
                  </a:solidFill>
                </a:rPr>
                <a:t>politician</a:t>
              </a:r>
              <a:endParaRPr lang="en-CA" sz="2400" i="0" kern="0" dirty="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1289" name="Rectangle 31"/>
            <p:cNvSpPr>
              <a:spLocks noChangeArrowheads="1"/>
            </p:cNvSpPr>
            <p:nvPr/>
          </p:nvSpPr>
          <p:spPr bwMode="auto">
            <a:xfrm>
              <a:off x="7210036" y="5426484"/>
              <a:ext cx="798543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Fred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0" name="Rectangle 32"/>
            <p:cNvSpPr>
              <a:spLocks noChangeArrowheads="1"/>
            </p:cNvSpPr>
            <p:nvPr/>
          </p:nvSpPr>
          <p:spPr bwMode="auto">
            <a:xfrm>
              <a:off x="8077200" y="4977583"/>
              <a:ext cx="798543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Layton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1" name="Rectangle 33"/>
            <p:cNvSpPr>
              <a:spLocks noChangeArrowheads="1"/>
            </p:cNvSpPr>
            <p:nvPr/>
          </p:nvSpPr>
          <p:spPr bwMode="auto">
            <a:xfrm>
              <a:off x="7210036" y="4977583"/>
              <a:ext cx="798543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John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2" name="Rectangle 34"/>
            <p:cNvSpPr>
              <a:spLocks noChangeArrowheads="1"/>
            </p:cNvSpPr>
            <p:nvPr/>
          </p:nvSpPr>
          <p:spPr bwMode="auto">
            <a:xfrm>
              <a:off x="8077200" y="4619216"/>
              <a:ext cx="798543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Harper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3" name="Rectangle 35"/>
            <p:cNvSpPr>
              <a:spLocks noChangeArrowheads="1"/>
            </p:cNvSpPr>
            <p:nvPr/>
          </p:nvSpPr>
          <p:spPr bwMode="auto">
            <a:xfrm>
              <a:off x="7210036" y="4619216"/>
              <a:ext cx="798543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Bob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4" name="Rectangle 37"/>
            <p:cNvSpPr>
              <a:spLocks noChangeArrowheads="1"/>
            </p:cNvSpPr>
            <p:nvPr/>
          </p:nvSpPr>
          <p:spPr bwMode="auto">
            <a:xfrm>
              <a:off x="7210036" y="4260850"/>
              <a:ext cx="798543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Sam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5" name="Freeform 38"/>
            <p:cNvSpPr>
              <a:spLocks/>
            </p:cNvSpPr>
            <p:nvPr/>
          </p:nvSpPr>
          <p:spPr bwMode="auto">
            <a:xfrm>
              <a:off x="7808943" y="4441919"/>
              <a:ext cx="407590" cy="388545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11296" name="Group 46"/>
            <p:cNvGrpSpPr>
              <a:grpSpLocks/>
            </p:cNvGrpSpPr>
            <p:nvPr/>
          </p:nvGrpSpPr>
          <p:grpSpPr bwMode="auto">
            <a:xfrm>
              <a:off x="7010400" y="4297064"/>
              <a:ext cx="397608" cy="1448554"/>
              <a:chOff x="3330" y="1728"/>
              <a:chExt cx="478" cy="1920"/>
            </a:xfrm>
          </p:grpSpPr>
          <p:pic>
            <p:nvPicPr>
              <p:cNvPr id="11307" name="Picture 47" descr="j023290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08" name="Picture 48" descr="j023213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09" name="Picture 49" descr="j039751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0" name="Picture 50" descr="j0334220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1297" name="Line 42"/>
            <p:cNvSpPr>
              <a:spLocks noChangeShapeType="1"/>
            </p:cNvSpPr>
            <p:nvPr/>
          </p:nvSpPr>
          <p:spPr bwMode="auto">
            <a:xfrm flipV="1">
              <a:off x="7825579" y="5277101"/>
              <a:ext cx="278658" cy="35836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98" name="Line 42"/>
            <p:cNvSpPr>
              <a:spLocks noChangeShapeType="1"/>
            </p:cNvSpPr>
            <p:nvPr/>
          </p:nvSpPr>
          <p:spPr bwMode="auto">
            <a:xfrm>
              <a:off x="7795634" y="4810094"/>
              <a:ext cx="3593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99" name="Line 42"/>
            <p:cNvSpPr>
              <a:spLocks noChangeShapeType="1"/>
            </p:cNvSpPr>
            <p:nvPr/>
          </p:nvSpPr>
          <p:spPr bwMode="auto">
            <a:xfrm>
              <a:off x="7749052" y="5206183"/>
              <a:ext cx="3593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44" name="Rectangle 4"/>
            <p:cNvSpPr txBox="1">
              <a:spLocks noChangeArrowheads="1"/>
            </p:cNvSpPr>
            <p:nvPr/>
          </p:nvSpPr>
          <p:spPr>
            <a:xfrm>
              <a:off x="3646622" y="4648200"/>
              <a:ext cx="3668859" cy="457200"/>
            </a:xfrm>
            <a:prstGeom prst="rect">
              <a:avLst/>
            </a:prstGeom>
          </p:spPr>
          <p:txBody>
            <a:bodyPr/>
            <a:lstStyle/>
            <a:p>
              <a:pPr marL="342900" indent="-342900" algn="ctr">
                <a:spcBef>
                  <a:spcPct val="20000"/>
                </a:spcBef>
                <a:defRPr/>
              </a:pPr>
              <a:r>
                <a:rPr lang="en-US" sz="2400" i="0" kern="0" dirty="0">
                  <a:solidFill>
                    <a:srgbClr val="FFFFFF"/>
                  </a:solidFill>
                  <a:latin typeface="Times New Roman"/>
                </a:rPr>
                <a:t>    Could be a </a:t>
              </a:r>
              <a:br>
                <a:rPr lang="en-US" sz="2400" i="0" kern="0" dirty="0">
                  <a:solidFill>
                    <a:srgbClr val="FFFFFF"/>
                  </a:solidFill>
                  <a:latin typeface="Times New Roman"/>
                </a:rPr>
              </a:br>
              <a:r>
                <a:rPr lang="en-US" sz="2400" i="0" kern="0" dirty="0">
                  <a:solidFill>
                    <a:srgbClr val="FFFFFF"/>
                  </a:solidFill>
                  <a:latin typeface="Times New Roman"/>
                </a:rPr>
                <a:t>different politician.</a:t>
              </a:r>
              <a:endParaRPr lang="en-CA" sz="2400" i="0" kern="0" dirty="0">
                <a:solidFill>
                  <a:srgbClr val="FFFFFF"/>
                </a:solidFill>
                <a:latin typeface="Times New Roman"/>
              </a:endParaRPr>
            </a:p>
          </p:txBody>
        </p:sp>
        <p:cxnSp>
          <p:nvCxnSpPr>
            <p:cNvPr id="11301" name="Straight Arrow Connector 95"/>
            <p:cNvCxnSpPr>
              <a:cxnSpLocks noChangeShapeType="1"/>
            </p:cNvCxnSpPr>
            <p:nvPr/>
          </p:nvCxnSpPr>
          <p:spPr bwMode="auto">
            <a:xfrm flipV="1">
              <a:off x="3657600" y="1892300"/>
              <a:ext cx="2070100" cy="10795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02" name="Straight Arrow Connector 96"/>
            <p:cNvCxnSpPr>
              <a:cxnSpLocks noChangeShapeType="1"/>
            </p:cNvCxnSpPr>
            <p:nvPr/>
          </p:nvCxnSpPr>
          <p:spPr bwMode="auto">
            <a:xfrm flipV="1">
              <a:off x="3810000" y="2667000"/>
              <a:ext cx="2070100" cy="10795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03" name="Straight Arrow Connector 97"/>
            <p:cNvCxnSpPr>
              <a:cxnSpLocks noChangeShapeType="1"/>
            </p:cNvCxnSpPr>
            <p:nvPr/>
          </p:nvCxnSpPr>
          <p:spPr bwMode="auto">
            <a:xfrm>
              <a:off x="3886200" y="3746501"/>
              <a:ext cx="1841501" cy="572074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11304" name="Picture 6" descr="https://encrypted-tbn1.gstatic.com/images?q=tbn:ANd9GcQxePtvf0r3Luk0yS1j3iVaYExyEP21s68UEmpYPQmAJT4S1JyOv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1000" y="3575050"/>
              <a:ext cx="1047750" cy="1090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5" name="Picture 8" descr="http://blog.duaneneveu.com/wp-content/uploads/jack_layton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8418" y="5403850"/>
              <a:ext cx="959382" cy="1134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6" name="Picture 8" descr="http://blog.duaneneveu.com/wp-content/uploads/jack_layton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0521" y="1912272"/>
              <a:ext cx="959382" cy="1134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268" name="Text Box 74"/>
          <p:cNvSpPr txBox="1">
            <a:spLocks noChangeArrowheads="1"/>
          </p:cNvSpPr>
          <p:nvPr/>
        </p:nvSpPr>
        <p:spPr bwMode="auto">
          <a:xfrm>
            <a:off x="304800" y="2997200"/>
            <a:ext cx="5737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politician,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voters, Loves(v, p)</a:t>
            </a:r>
          </a:p>
        </p:txBody>
      </p:sp>
      <p:sp>
        <p:nvSpPr>
          <p:cNvPr id="11269" name="Text Box 78"/>
          <p:cNvSpPr txBox="1">
            <a:spLocks noChangeArrowheads="1"/>
          </p:cNvSpPr>
          <p:nvPr/>
        </p:nvSpPr>
        <p:spPr bwMode="auto">
          <a:xfrm>
            <a:off x="304800" y="3733800"/>
            <a:ext cx="5532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voters,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politician,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</a:rPr>
              <a:t>Loves(v, p)</a:t>
            </a:r>
          </a:p>
        </p:txBody>
      </p:sp>
    </p:spTree>
    <p:extLst>
      <p:ext uri="{BB962C8B-B14F-4D97-AF65-F5344CB8AC3E}">
        <p14:creationId xmlns:p14="http://schemas.microsoft.com/office/powerpoint/2010/main" val="202640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Line 15"/>
          <p:cNvSpPr>
            <a:spLocks noChangeShapeType="1"/>
          </p:cNvSpPr>
          <p:nvPr/>
        </p:nvSpPr>
        <p:spPr bwMode="auto">
          <a:xfrm>
            <a:off x="5410200" y="41084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1" name="Line 16"/>
          <p:cNvSpPr>
            <a:spLocks noChangeShapeType="1"/>
          </p:cNvSpPr>
          <p:nvPr/>
        </p:nvSpPr>
        <p:spPr bwMode="auto">
          <a:xfrm>
            <a:off x="5715000" y="6254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2" name="Line 18"/>
          <p:cNvSpPr>
            <a:spLocks noChangeShapeType="1"/>
          </p:cNvSpPr>
          <p:nvPr/>
        </p:nvSpPr>
        <p:spPr bwMode="auto">
          <a:xfrm>
            <a:off x="8458200" y="410845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3" name="Line 19"/>
          <p:cNvSpPr>
            <a:spLocks noChangeShapeType="1"/>
          </p:cNvSpPr>
          <p:nvPr/>
        </p:nvSpPr>
        <p:spPr bwMode="auto">
          <a:xfrm>
            <a:off x="6934200" y="41084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4" name="Line 21"/>
          <p:cNvSpPr>
            <a:spLocks noChangeShapeType="1"/>
          </p:cNvSpPr>
          <p:nvPr/>
        </p:nvSpPr>
        <p:spPr bwMode="auto">
          <a:xfrm>
            <a:off x="8458200" y="48625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5" name="Line 23"/>
          <p:cNvSpPr>
            <a:spLocks noChangeShapeType="1"/>
          </p:cNvSpPr>
          <p:nvPr/>
        </p:nvSpPr>
        <p:spPr bwMode="auto">
          <a:xfrm>
            <a:off x="8458200" y="561657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6" name="Line 25"/>
          <p:cNvSpPr>
            <a:spLocks noChangeShapeType="1"/>
          </p:cNvSpPr>
          <p:nvPr/>
        </p:nvSpPr>
        <p:spPr bwMode="auto">
          <a:xfrm>
            <a:off x="8229600" y="65611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7" name="Line 26"/>
          <p:cNvSpPr>
            <a:spLocks noChangeShapeType="1"/>
          </p:cNvSpPr>
          <p:nvPr/>
        </p:nvSpPr>
        <p:spPr bwMode="auto">
          <a:xfrm>
            <a:off x="6705600" y="73152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8" name="Rectangle 31"/>
          <p:cNvSpPr>
            <a:spLocks noChangeArrowheads="1"/>
          </p:cNvSpPr>
          <p:nvPr/>
        </p:nvSpPr>
        <p:spPr bwMode="auto">
          <a:xfrm>
            <a:off x="7286625" y="1927225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Fred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19" name="Rectangle 32"/>
          <p:cNvSpPr>
            <a:spLocks noChangeArrowheads="1"/>
          </p:cNvSpPr>
          <p:nvPr/>
        </p:nvSpPr>
        <p:spPr bwMode="auto">
          <a:xfrm>
            <a:off x="8085138" y="1477963"/>
            <a:ext cx="798512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Layton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0" name="Rectangle 33"/>
          <p:cNvSpPr>
            <a:spLocks noChangeArrowheads="1"/>
          </p:cNvSpPr>
          <p:nvPr/>
        </p:nvSpPr>
        <p:spPr bwMode="auto">
          <a:xfrm>
            <a:off x="7286625" y="1477963"/>
            <a:ext cx="798513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John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1" name="Rectangle 35"/>
          <p:cNvSpPr>
            <a:spLocks noChangeArrowheads="1"/>
          </p:cNvSpPr>
          <p:nvPr/>
        </p:nvSpPr>
        <p:spPr bwMode="auto">
          <a:xfrm>
            <a:off x="7286625" y="1120775"/>
            <a:ext cx="7985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Bob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2" name="Rectangle 37"/>
          <p:cNvSpPr>
            <a:spLocks noChangeArrowheads="1"/>
          </p:cNvSpPr>
          <p:nvPr/>
        </p:nvSpPr>
        <p:spPr bwMode="auto">
          <a:xfrm>
            <a:off x="7286625" y="762000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Sam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3" name="Freeform 38"/>
          <p:cNvSpPr>
            <a:spLocks/>
          </p:cNvSpPr>
          <p:nvPr/>
        </p:nvSpPr>
        <p:spPr bwMode="auto">
          <a:xfrm>
            <a:off x="7885113" y="942975"/>
            <a:ext cx="295275" cy="771525"/>
          </a:xfrm>
          <a:custGeom>
            <a:avLst/>
            <a:gdLst>
              <a:gd name="T0" fmla="*/ 0 w 490"/>
              <a:gd name="T1" fmla="*/ 0 h 515"/>
              <a:gd name="T2" fmla="*/ 2147483647 w 490"/>
              <a:gd name="T3" fmla="*/ 2147483647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24" name="Line 39"/>
          <p:cNvSpPr>
            <a:spLocks noChangeShapeType="1"/>
          </p:cNvSpPr>
          <p:nvPr/>
        </p:nvSpPr>
        <p:spPr bwMode="auto">
          <a:xfrm>
            <a:off x="7845425" y="1304925"/>
            <a:ext cx="319088" cy="398463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25" name="Freeform 40"/>
          <p:cNvSpPr>
            <a:spLocks/>
          </p:cNvSpPr>
          <p:nvPr/>
        </p:nvSpPr>
        <p:spPr bwMode="auto">
          <a:xfrm flipV="1">
            <a:off x="7880350" y="1681163"/>
            <a:ext cx="292100" cy="38100"/>
          </a:xfrm>
          <a:custGeom>
            <a:avLst/>
            <a:gdLst>
              <a:gd name="T0" fmla="*/ 0 w 432"/>
              <a:gd name="T1" fmla="*/ 0 h 967"/>
              <a:gd name="T2" fmla="*/ 2147483647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26" name="Line 41"/>
          <p:cNvSpPr>
            <a:spLocks noChangeShapeType="1"/>
          </p:cNvSpPr>
          <p:nvPr/>
        </p:nvSpPr>
        <p:spPr bwMode="auto">
          <a:xfrm flipV="1">
            <a:off x="7885113" y="1703388"/>
            <a:ext cx="279400" cy="4349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4627" name="Group 46"/>
          <p:cNvGrpSpPr>
            <a:grpSpLocks/>
          </p:cNvGrpSpPr>
          <p:nvPr/>
        </p:nvGrpSpPr>
        <p:grpSpPr bwMode="auto">
          <a:xfrm>
            <a:off x="7086600" y="798513"/>
            <a:ext cx="396875" cy="1447800"/>
            <a:chOff x="3330" y="1728"/>
            <a:chExt cx="478" cy="1920"/>
          </a:xfrm>
        </p:grpSpPr>
        <p:pic>
          <p:nvPicPr>
            <p:cNvPr id="324657" name="Picture 47" descr="j023290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8" name="Picture 48" descr="j023213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9" name="Picture 49" descr="j039751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60" name="Picture 50" descr="j0334220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4628" name="Rectangle 31"/>
          <p:cNvSpPr>
            <a:spLocks noChangeArrowheads="1"/>
          </p:cNvSpPr>
          <p:nvPr/>
        </p:nvSpPr>
        <p:spPr bwMode="auto">
          <a:xfrm>
            <a:off x="7210425" y="5426075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Fred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9" name="Rectangle 32"/>
          <p:cNvSpPr>
            <a:spLocks noChangeArrowheads="1"/>
          </p:cNvSpPr>
          <p:nvPr/>
        </p:nvSpPr>
        <p:spPr bwMode="auto">
          <a:xfrm>
            <a:off x="8077200" y="4976813"/>
            <a:ext cx="798513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Layton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0" name="Rectangle 33"/>
          <p:cNvSpPr>
            <a:spLocks noChangeArrowheads="1"/>
          </p:cNvSpPr>
          <p:nvPr/>
        </p:nvSpPr>
        <p:spPr bwMode="auto">
          <a:xfrm>
            <a:off x="7210425" y="4976813"/>
            <a:ext cx="798513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John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1" name="Rectangle 34"/>
          <p:cNvSpPr>
            <a:spLocks noChangeArrowheads="1"/>
          </p:cNvSpPr>
          <p:nvPr/>
        </p:nvSpPr>
        <p:spPr bwMode="auto">
          <a:xfrm>
            <a:off x="8077200" y="4619625"/>
            <a:ext cx="7985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Harper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2" name="Rectangle 35"/>
          <p:cNvSpPr>
            <a:spLocks noChangeArrowheads="1"/>
          </p:cNvSpPr>
          <p:nvPr/>
        </p:nvSpPr>
        <p:spPr bwMode="auto">
          <a:xfrm>
            <a:off x="7210425" y="4619625"/>
            <a:ext cx="7985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Bob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3" name="Rectangle 37"/>
          <p:cNvSpPr>
            <a:spLocks noChangeArrowheads="1"/>
          </p:cNvSpPr>
          <p:nvPr/>
        </p:nvSpPr>
        <p:spPr bwMode="auto">
          <a:xfrm>
            <a:off x="7210425" y="4260850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Sam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4" name="Freeform 38"/>
          <p:cNvSpPr>
            <a:spLocks/>
          </p:cNvSpPr>
          <p:nvPr/>
        </p:nvSpPr>
        <p:spPr bwMode="auto">
          <a:xfrm>
            <a:off x="7808913" y="4441825"/>
            <a:ext cx="407987" cy="388938"/>
          </a:xfrm>
          <a:custGeom>
            <a:avLst/>
            <a:gdLst>
              <a:gd name="T0" fmla="*/ 0 w 490"/>
              <a:gd name="T1" fmla="*/ 0 h 515"/>
              <a:gd name="T2" fmla="*/ 2147483647 w 490"/>
              <a:gd name="T3" fmla="*/ 2147483647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4635" name="Group 46"/>
          <p:cNvGrpSpPr>
            <a:grpSpLocks/>
          </p:cNvGrpSpPr>
          <p:nvPr/>
        </p:nvGrpSpPr>
        <p:grpSpPr bwMode="auto">
          <a:xfrm>
            <a:off x="7010400" y="4297363"/>
            <a:ext cx="396875" cy="1447800"/>
            <a:chOff x="3330" y="1728"/>
            <a:chExt cx="478" cy="1920"/>
          </a:xfrm>
        </p:grpSpPr>
        <p:pic>
          <p:nvPicPr>
            <p:cNvPr id="324653" name="Picture 47" descr="j023290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4" name="Picture 48" descr="j023213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5" name="Picture 49" descr="j039751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6" name="Picture 50" descr="j0334220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4636" name="Line 42"/>
          <p:cNvSpPr>
            <a:spLocks noChangeShapeType="1"/>
          </p:cNvSpPr>
          <p:nvPr/>
        </p:nvSpPr>
        <p:spPr bwMode="auto">
          <a:xfrm flipV="1">
            <a:off x="7824788" y="5276850"/>
            <a:ext cx="279400" cy="3587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37" name="Line 42"/>
          <p:cNvSpPr>
            <a:spLocks noChangeShapeType="1"/>
          </p:cNvSpPr>
          <p:nvPr/>
        </p:nvSpPr>
        <p:spPr bwMode="auto">
          <a:xfrm>
            <a:off x="7794625" y="4810125"/>
            <a:ext cx="360363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38" name="Line 42"/>
          <p:cNvSpPr>
            <a:spLocks noChangeShapeType="1"/>
          </p:cNvSpPr>
          <p:nvPr/>
        </p:nvSpPr>
        <p:spPr bwMode="auto">
          <a:xfrm>
            <a:off x="7748588" y="5205413"/>
            <a:ext cx="35877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Rectangle 4"/>
          <p:cNvSpPr txBox="1">
            <a:spLocks noChangeArrowheads="1"/>
          </p:cNvSpPr>
          <p:nvPr/>
        </p:nvSpPr>
        <p:spPr bwMode="auto">
          <a:xfrm>
            <a:off x="76200" y="876300"/>
            <a:ext cx="6705600" cy="1943100"/>
          </a:xfrm>
          <a:prstGeom prst="rect">
            <a:avLst/>
          </a:prstGeom>
        </p:spPr>
        <p:txBody>
          <a:bodyPr/>
          <a:lstStyle/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>
                <a:solidFill>
                  <a:srgbClr val="00FFFF"/>
                </a:solidFill>
                <a:latin typeface="Times New Roman"/>
              </a:rPr>
              <a:t>“There is a politician that is loved by everyone.”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This statement is “about” a politician.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The existence of such a politician.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We claim that this politician is </a:t>
            </a:r>
            <a:r>
              <a:rPr lang="en-US" sz="2400" kern="0" dirty="0">
                <a:solidFill>
                  <a:srgbClr val="00E7E7"/>
                </a:solidFill>
                <a:latin typeface="Times New Roman"/>
              </a:rPr>
              <a:t>“loved by everyone</a:t>
            </a: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”.</a:t>
            </a:r>
            <a:endParaRPr lang="en-CA" sz="2400" i="0" kern="0" dirty="0">
              <a:solidFill>
                <a:srgbClr val="FFFFFF"/>
              </a:solidFill>
              <a:latin typeface="Times New Roman"/>
            </a:endParaRPr>
          </a:p>
        </p:txBody>
      </p:sp>
      <p:sp>
        <p:nvSpPr>
          <p:cNvPr id="324640" name="Text Box 74"/>
          <p:cNvSpPr txBox="1">
            <a:spLocks noChangeArrowheads="1"/>
          </p:cNvSpPr>
          <p:nvPr/>
        </p:nvSpPr>
        <p:spPr bwMode="auto">
          <a:xfrm>
            <a:off x="304800" y="2997200"/>
            <a:ext cx="5737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politician,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voters, Loves(v, p)</a:t>
            </a:r>
          </a:p>
        </p:txBody>
      </p:sp>
      <p:sp>
        <p:nvSpPr>
          <p:cNvPr id="324641" name="Text Box 78"/>
          <p:cNvSpPr txBox="1">
            <a:spLocks noChangeArrowheads="1"/>
          </p:cNvSpPr>
          <p:nvPr/>
        </p:nvSpPr>
        <p:spPr bwMode="auto">
          <a:xfrm>
            <a:off x="304800" y="3733800"/>
            <a:ext cx="5532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voters,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politician,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</a:rPr>
              <a:t>Loves(v, p)</a:t>
            </a:r>
          </a:p>
        </p:txBody>
      </p:sp>
      <p:pic>
        <p:nvPicPr>
          <p:cNvPr id="324642" name="Picture 6" descr="https://encrypted-tbn1.gstatic.com/images?q=tbn:ANd9GcQxePtvf0r3Luk0yS1j3iVaYExyEP21s68UEmpYPQmAJT4S1JyOv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575050"/>
            <a:ext cx="1047750" cy="109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4643" name="Picture 8" descr="http://blog.duaneneveu.com/wp-content/uploads/jack_layton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7363" y="5403850"/>
            <a:ext cx="960437" cy="1135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4644" name="Picture 8" descr="http://blog.duaneneveu.com/wp-content/uploads/jack_layton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0700" y="1912938"/>
            <a:ext cx="958850" cy="113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127250" y="2960688"/>
            <a:ext cx="3832225" cy="620712"/>
            <a:chOff x="2126591" y="2947416"/>
            <a:chExt cx="3833131" cy="621351"/>
          </a:xfrm>
        </p:grpSpPr>
        <p:sp>
          <p:nvSpPr>
            <p:cNvPr id="324651" name="Text Box 74"/>
            <p:cNvSpPr txBox="1">
              <a:spLocks noChangeArrowheads="1"/>
            </p:cNvSpPr>
            <p:nvPr/>
          </p:nvSpPr>
          <p:spPr bwMode="auto">
            <a:xfrm>
              <a:off x="2126591" y="2947416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0000"/>
                  </a:solidFill>
                  <a:latin typeface="Symbol" pitchFamily="18" charset="2"/>
                </a:rPr>
                <a:t>[</a:t>
              </a:r>
              <a:endParaRPr lang="en-US" altLang="en-US" i="0">
                <a:solidFill>
                  <a:srgbClr val="FF0000"/>
                </a:solidFill>
              </a:endParaRPr>
            </a:p>
          </p:txBody>
        </p:sp>
        <p:sp>
          <p:nvSpPr>
            <p:cNvPr id="324652" name="Text Box 74"/>
            <p:cNvSpPr txBox="1">
              <a:spLocks noChangeArrowheads="1"/>
            </p:cNvSpPr>
            <p:nvPr/>
          </p:nvSpPr>
          <p:spPr bwMode="auto">
            <a:xfrm>
              <a:off x="5638800" y="2983992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0000"/>
                  </a:solidFill>
                  <a:latin typeface="Symbol" pitchFamily="18" charset="2"/>
                </a:rPr>
                <a:t>]</a:t>
              </a:r>
              <a:endParaRPr lang="en-US" altLang="en-US" i="0">
                <a:solidFill>
                  <a:srgbClr val="FF0000"/>
                </a:solidFill>
              </a:endParaRPr>
            </a:p>
          </p:txBody>
        </p:sp>
      </p:grpSp>
      <p:grpSp>
        <p:nvGrpSpPr>
          <p:cNvPr id="54" name="Group 53"/>
          <p:cNvGrpSpPr>
            <a:grpSpLocks/>
          </p:cNvGrpSpPr>
          <p:nvPr/>
        </p:nvGrpSpPr>
        <p:grpSpPr bwMode="auto">
          <a:xfrm>
            <a:off x="1628775" y="3697288"/>
            <a:ext cx="4327525" cy="622300"/>
            <a:chOff x="2126591" y="2947416"/>
            <a:chExt cx="4326907" cy="621351"/>
          </a:xfrm>
        </p:grpSpPr>
        <p:sp>
          <p:nvSpPr>
            <p:cNvPr id="324649" name="Text Box 74"/>
            <p:cNvSpPr txBox="1">
              <a:spLocks noChangeArrowheads="1"/>
            </p:cNvSpPr>
            <p:nvPr/>
          </p:nvSpPr>
          <p:spPr bwMode="auto">
            <a:xfrm>
              <a:off x="2126591" y="2947416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0000"/>
                  </a:solidFill>
                  <a:latin typeface="Symbol" pitchFamily="18" charset="2"/>
                </a:rPr>
                <a:t>[</a:t>
              </a:r>
              <a:endParaRPr lang="en-US" altLang="en-US" i="0">
                <a:solidFill>
                  <a:srgbClr val="FF0000"/>
                </a:solidFill>
              </a:endParaRPr>
            </a:p>
          </p:txBody>
        </p:sp>
        <p:sp>
          <p:nvSpPr>
            <p:cNvPr id="324650" name="Text Box 74"/>
            <p:cNvSpPr txBox="1">
              <a:spLocks noChangeArrowheads="1"/>
            </p:cNvSpPr>
            <p:nvPr/>
          </p:nvSpPr>
          <p:spPr bwMode="auto">
            <a:xfrm>
              <a:off x="6132576" y="2983992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0000"/>
                  </a:solidFill>
                  <a:latin typeface="Symbol" pitchFamily="18" charset="2"/>
                </a:rPr>
                <a:t>]</a:t>
              </a:r>
              <a:endParaRPr lang="en-US" altLang="en-US" i="0">
                <a:solidFill>
                  <a:srgbClr val="FF0000"/>
                </a:solidFill>
              </a:endParaRPr>
            </a:p>
          </p:txBody>
        </p:sp>
      </p:grpSp>
      <p:sp>
        <p:nvSpPr>
          <p:cNvPr id="57" name="Rectangle 4"/>
          <p:cNvSpPr txBox="1">
            <a:spLocks noChangeArrowheads="1"/>
          </p:cNvSpPr>
          <p:nvPr/>
        </p:nvSpPr>
        <p:spPr bwMode="auto">
          <a:xfrm>
            <a:off x="76200" y="4648200"/>
            <a:ext cx="6705600" cy="1943100"/>
          </a:xfrm>
          <a:prstGeom prst="rect">
            <a:avLst/>
          </a:prstGeom>
        </p:spPr>
        <p:txBody>
          <a:bodyPr/>
          <a:lstStyle/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>
                <a:solidFill>
                  <a:srgbClr val="00FFFF"/>
                </a:solidFill>
                <a:latin typeface="Times New Roman"/>
              </a:rPr>
              <a:t>“Every voter loves some politician.”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This statement is “about” voters.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Something is true about every voter.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We claim that he </a:t>
            </a:r>
            <a:r>
              <a:rPr lang="en-US" sz="2400" kern="0" dirty="0">
                <a:solidFill>
                  <a:srgbClr val="00FFFF"/>
                </a:solidFill>
              </a:rPr>
              <a:t>“loves some politician.”</a:t>
            </a:r>
            <a:endParaRPr lang="en-CA" sz="2400" i="0" kern="0" dirty="0">
              <a:solidFill>
                <a:srgbClr val="FFFFFF"/>
              </a:solidFill>
              <a:latin typeface="Times New Roman"/>
            </a:endParaRPr>
          </a:p>
        </p:txBody>
      </p:sp>
      <p:sp>
        <p:nvSpPr>
          <p:cNvPr id="324648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</p:spTree>
    <p:extLst>
      <p:ext uri="{BB962C8B-B14F-4D97-AF65-F5344CB8AC3E}">
        <p14:creationId xmlns:p14="http://schemas.microsoft.com/office/powerpoint/2010/main" val="3894606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0"/>
            <a:ext cx="8634298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the assignment notes and solutions!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3101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Steps0: Basic Math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Steps1: Loop Invariants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Steps2: Recursion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i="0" kern="0" dirty="0"/>
          </a:p>
        </p:txBody>
      </p:sp>
    </p:spTree>
    <p:extLst>
      <p:ext uri="{BB962C8B-B14F-4D97-AF65-F5344CB8AC3E}">
        <p14:creationId xmlns:p14="http://schemas.microsoft.com/office/powerpoint/2010/main" val="4267616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389" name="Text Box 5"/>
          <p:cNvSpPr txBox="1">
            <a:spLocks noChangeArrowheads="1"/>
          </p:cNvSpPr>
          <p:nvPr/>
        </p:nvSpPr>
        <p:spPr bwMode="auto">
          <a:xfrm>
            <a:off x="228600" y="971550"/>
            <a:ext cx="7078663" cy="606266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3200" i="0" dirty="0">
                <a:solidFill>
                  <a:srgbClr val="FFFFFF"/>
                </a:solidFill>
              </a:rPr>
              <a:t>A </a:t>
            </a:r>
            <a:r>
              <a:rPr lang="en-US" sz="3200" i="0" dirty="0">
                <a:solidFill>
                  <a:srgbClr val="FFFF00"/>
                </a:solidFill>
              </a:rPr>
              <a:t>Computational Problem </a:t>
            </a:r>
            <a:r>
              <a:rPr lang="en-US" sz="3200" dirty="0">
                <a:solidFill>
                  <a:srgbClr val="FFC000"/>
                </a:solidFill>
              </a:rPr>
              <a:t>P</a:t>
            </a:r>
            <a:r>
              <a:rPr lang="en-US" sz="3200" i="0" dirty="0">
                <a:solidFill>
                  <a:srgbClr val="00FFFF"/>
                </a:solidFill>
              </a:rPr>
              <a:t> </a:t>
            </a:r>
            <a:r>
              <a:rPr lang="en-US" sz="3200" i="0" dirty="0">
                <a:solidFill>
                  <a:srgbClr val="FFFFFF"/>
                </a:solidFill>
              </a:rPr>
              <a:t>states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</a:rPr>
              <a:t>for each possible input </a:t>
            </a:r>
            <a:r>
              <a:rPr lang="en-US" sz="3200" dirty="0">
                <a:solidFill>
                  <a:srgbClr val="FFC000"/>
                </a:solidFill>
              </a:rPr>
              <a:t>I</a:t>
            </a:r>
            <a:r>
              <a:rPr lang="en-US" sz="3200" i="0" dirty="0">
                <a:solidFill>
                  <a:srgbClr val="FFFFFF"/>
                </a:solidFill>
              </a:rPr>
              <a:t> 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</a:rPr>
              <a:t>what the required output </a:t>
            </a:r>
            <a:r>
              <a:rPr lang="en-US" sz="3200" dirty="0">
                <a:solidFill>
                  <a:srgbClr val="FFC000"/>
                </a:solidFill>
              </a:rPr>
              <a:t>P(I)</a:t>
            </a:r>
            <a:r>
              <a:rPr lang="en-US" sz="3200" i="0" dirty="0">
                <a:solidFill>
                  <a:srgbClr val="FF9900"/>
                </a:solidFill>
              </a:rPr>
              <a:t> </a:t>
            </a:r>
            <a:r>
              <a:rPr lang="en-US" sz="3200" i="0" dirty="0">
                <a:solidFill>
                  <a:srgbClr val="FFFFFF"/>
                </a:solidFill>
              </a:rPr>
              <a:t>is.</a:t>
            </a:r>
            <a:endParaRPr lang="en-US" sz="12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endParaRPr lang="en-US" sz="12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endParaRPr lang="en-US" sz="12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endParaRPr lang="en-US" sz="12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spcBef>
                <a:spcPct val="0"/>
              </a:spcBef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 </a:t>
            </a:r>
            <a:r>
              <a:rPr lang="en-US" sz="3200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Algorithm/Program/Machine</a:t>
            </a:r>
            <a:r>
              <a:rPr lang="en-US" sz="3200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</a:t>
            </a:r>
            <a:r>
              <a:rPr lang="en-US" sz="3200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is 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set of instructions</a:t>
            </a:r>
            <a:r>
              <a:rPr lang="en-US" altLang="en-US" sz="3200" i="0" dirty="0">
                <a:solidFill>
                  <a:srgbClr val="FFFFFF"/>
                </a:solidFill>
              </a:rPr>
              <a:t> </a:t>
            </a:r>
          </a:p>
          <a:p>
            <a:pPr lvl="1">
              <a:spcBef>
                <a:spcPct val="0"/>
              </a:spcBef>
              <a:defRPr/>
            </a:pPr>
            <a:r>
              <a:rPr lang="en-US" altLang="en-US" sz="3200" i="0" dirty="0">
                <a:solidFill>
                  <a:srgbClr val="FFFFFF"/>
                </a:solidFill>
              </a:rPr>
              <a:t>   (described by a finite string </a:t>
            </a:r>
            <a:r>
              <a:rPr lang="en-US" altLang="en-US" sz="3200" dirty="0">
                <a:solidFill>
                  <a:srgbClr val="FFC000"/>
                </a:solidFill>
              </a:rPr>
              <a:t>“M”</a:t>
            </a:r>
            <a:r>
              <a:rPr lang="en-US" altLang="en-US" sz="3200" dirty="0">
                <a:solidFill>
                  <a:srgbClr val="FFFFFF"/>
                </a:solidFill>
              </a:rPr>
              <a:t>)</a:t>
            </a: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on a given input 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follow instructions and </a:t>
            </a:r>
          </a:p>
          <a:p>
            <a:pPr lvl="2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produces output 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M(I)</a:t>
            </a:r>
          </a:p>
          <a:p>
            <a:pPr lvl="2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or runs for ever.</a:t>
            </a:r>
            <a:endParaRPr lang="en-US" sz="3200" dirty="0">
              <a:solidFill>
                <a:srgbClr val="00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spcBef>
                <a:spcPct val="0"/>
              </a:spcBef>
              <a:defRPr/>
            </a:pPr>
            <a:endParaRPr lang="en-US" altLang="en-US" sz="3200" i="0" dirty="0">
              <a:solidFill>
                <a:srgbClr val="FFFFFF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375525" y="2433638"/>
            <a:ext cx="1593850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4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Eg</a:t>
            </a:r>
            <a:r>
              <a:rPr lang="en-US" sz="24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Sorting</a:t>
            </a:r>
          </a:p>
        </p:txBody>
      </p:sp>
      <p:sp>
        <p:nvSpPr>
          <p:cNvPr id="8" name="Rectangle 7"/>
          <p:cNvSpPr/>
          <p:nvPr/>
        </p:nvSpPr>
        <p:spPr>
          <a:xfrm>
            <a:off x="6705600" y="6243638"/>
            <a:ext cx="2371725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4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Eg</a:t>
            </a:r>
            <a:r>
              <a:rPr lang="en-US" sz="24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Insertion Sort</a:t>
            </a:r>
          </a:p>
        </p:txBody>
      </p:sp>
      <p:sp>
        <p:nvSpPr>
          <p:cNvPr id="325637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</p:spTree>
    <p:extLst>
      <p:ext uri="{BB962C8B-B14F-4D97-AF65-F5344CB8AC3E}">
        <p14:creationId xmlns:p14="http://schemas.microsoft.com/office/powerpoint/2010/main" val="2602081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6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6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96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96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963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963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963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963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963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963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963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963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9638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9638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9638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9638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9638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9638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9638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9638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326664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</a:rPr>
                <a:t>M(I)</a:t>
              </a:r>
              <a:r>
                <a:rPr lang="en-US" altLang="en-US" sz="3000">
                  <a:solidFill>
                    <a:schemeClr val="tx2"/>
                  </a:solidFill>
                </a:rPr>
                <a:t>=</a:t>
              </a:r>
              <a:r>
                <a:rPr lang="en-US" altLang="en-US" sz="3000">
                  <a:solidFill>
                    <a:srgbClr val="FFC000"/>
                  </a:solidFill>
                </a:rPr>
                <a:t>P(I)</a:t>
              </a:r>
            </a:p>
          </p:txBody>
        </p:sp>
        <p:sp>
          <p:nvSpPr>
            <p:cNvPr id="326665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33CC33"/>
                  </a:solidFill>
                  <a:latin typeface="Symbol" pitchFamily="18" charset="2"/>
                </a:rPr>
                <a:t>"</a:t>
              </a:r>
              <a:r>
                <a:rPr lang="en-US" altLang="en-US" sz="3000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326666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300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4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/>
          <p:cNvSpPr>
            <a:spLocks noChangeArrowheads="1"/>
          </p:cNvSpPr>
          <p:nvPr/>
        </p:nvSpPr>
        <p:spPr bwMode="auto">
          <a:xfrm>
            <a:off x="1143000" y="2133600"/>
            <a:ext cx="7327900" cy="1190625"/>
          </a:xfrm>
          <a:prstGeom prst="wedgeRectCallout">
            <a:avLst>
              <a:gd name="adj1" fmla="val -34583"/>
              <a:gd name="adj2" fmla="val 7451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There </a:t>
            </a:r>
            <a:r>
              <a:rPr lang="en-US" altLang="en-US" i="0">
                <a:solidFill>
                  <a:srgbClr val="FF0000"/>
                </a:solidFill>
              </a:rPr>
              <a:t>exists</a:t>
            </a:r>
            <a:r>
              <a:rPr lang="en-US" altLang="en-US" i="0">
                <a:solidFill>
                  <a:srgbClr val="FFFFFF"/>
                </a:solidFill>
              </a:rPr>
              <a:t> is a single algorithm/machine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that </a:t>
            </a:r>
            <a:r>
              <a:rPr lang="en-US" altLang="en-US" i="0">
                <a:solidFill>
                  <a:schemeClr val="tx2"/>
                </a:solidFill>
              </a:rPr>
              <a:t>solves </a:t>
            </a:r>
            <a:r>
              <a:rPr lang="en-US" altLang="en-US" i="0">
                <a:solidFill>
                  <a:srgbClr val="FFFFFF"/>
                </a:solidFill>
              </a:rPr>
              <a:t>P for </a:t>
            </a:r>
            <a:r>
              <a:rPr lang="en-US" altLang="en-US" i="0">
                <a:solidFill>
                  <a:srgbClr val="33CC33"/>
                </a:solidFill>
              </a:rPr>
              <a:t>every</a:t>
            </a:r>
            <a:r>
              <a:rPr lang="en-US" altLang="en-US" i="0">
                <a:solidFill>
                  <a:srgbClr val="FFFFFF"/>
                </a:solidFill>
              </a:rPr>
              <a:t> input</a:t>
            </a:r>
          </a:p>
        </p:txBody>
      </p:sp>
      <p:sp>
        <p:nvSpPr>
          <p:cNvPr id="32666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1371600" y="3733800"/>
            <a:ext cx="6491288" cy="731838"/>
          </a:xfrm>
          <a:prstGeom prst="wedgeRectCallout">
            <a:avLst>
              <a:gd name="adj1" fmla="val -36412"/>
              <a:gd name="adj2" fmla="val 7945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Play the following game to prove it!</a:t>
            </a:r>
          </a:p>
        </p:txBody>
      </p:sp>
    </p:spTree>
    <p:extLst>
      <p:ext uri="{BB962C8B-B14F-4D97-AF65-F5344CB8AC3E}">
        <p14:creationId xmlns:p14="http://schemas.microsoft.com/office/powerpoint/2010/main" val="4012964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7" grpId="0" animBg="1"/>
      <p:bldP spid="49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32771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771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2771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32772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769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770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770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769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69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327687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sp>
        <p:nvSpPr>
          <p:cNvPr id="46" name="AutoShape 8"/>
          <p:cNvSpPr>
            <a:spLocks noChangeArrowheads="1"/>
          </p:cNvSpPr>
          <p:nvPr/>
        </p:nvSpPr>
        <p:spPr bwMode="auto">
          <a:xfrm>
            <a:off x="1371600" y="2057400"/>
            <a:ext cx="6629400" cy="1066800"/>
          </a:xfrm>
          <a:prstGeom prst="wedgeRectCallout">
            <a:avLst>
              <a:gd name="adj1" fmla="val -27115"/>
              <a:gd name="adj2" fmla="val 66871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i="0" dirty="0">
                <a:solidFill>
                  <a:srgbClr val="FFFFFF"/>
                </a:solidFill>
              </a:rPr>
              <a:t>Two players:</a:t>
            </a:r>
            <a:br>
              <a:rPr lang="en-CA" altLang="en-US" i="0" dirty="0">
                <a:solidFill>
                  <a:srgbClr val="FFFFFF"/>
                </a:solidFill>
              </a:rPr>
            </a:br>
            <a:r>
              <a:rPr lang="en-CA" altLang="en-US" i="0" dirty="0">
                <a:solidFill>
                  <a:srgbClr val="FFFFFF"/>
                </a:solidFill>
              </a:rPr>
              <a:t>a </a:t>
            </a:r>
            <a:r>
              <a:rPr lang="en-CA" altLang="en-US" i="0" dirty="0" err="1">
                <a:solidFill>
                  <a:srgbClr val="00E7E7"/>
                </a:solidFill>
              </a:rPr>
              <a:t>prover</a:t>
            </a:r>
            <a:r>
              <a:rPr lang="en-CA" altLang="en-US" i="0" dirty="0">
                <a:solidFill>
                  <a:srgbClr val="00E7E7"/>
                </a:solidFill>
              </a:rPr>
              <a:t> </a:t>
            </a:r>
            <a:r>
              <a:rPr lang="en-CA" altLang="en-US" i="0" dirty="0">
                <a:solidFill>
                  <a:srgbClr val="FFFFFF"/>
                </a:solidFill>
              </a:rPr>
              <a:t>and a </a:t>
            </a:r>
            <a:r>
              <a:rPr lang="en-CA" altLang="en-US" i="0" dirty="0" err="1">
                <a:solidFill>
                  <a:srgbClr val="FF0000"/>
                </a:solidFill>
              </a:rPr>
              <a:t>disprover</a:t>
            </a:r>
            <a:r>
              <a:rPr lang="en-CA" altLang="en-US" i="0" dirty="0">
                <a:solidFill>
                  <a:srgbClr val="FFFFFF"/>
                </a:solidFill>
              </a:rPr>
              <a:t>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673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32771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771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2771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32772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769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770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770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769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69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327687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sp>
        <p:nvSpPr>
          <p:cNvPr id="48" name="AutoShape 8"/>
          <p:cNvSpPr>
            <a:spLocks noChangeArrowheads="1"/>
          </p:cNvSpPr>
          <p:nvPr/>
        </p:nvSpPr>
        <p:spPr bwMode="auto">
          <a:xfrm>
            <a:off x="1371600" y="2057400"/>
            <a:ext cx="6629400" cy="67945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They  read the statement left to right.</a:t>
            </a:r>
          </a:p>
        </p:txBody>
      </p:sp>
      <p:sp>
        <p:nvSpPr>
          <p:cNvPr id="49" name="AutoShape 46"/>
          <p:cNvSpPr>
            <a:spLocks noChangeArrowheads="1"/>
          </p:cNvSpPr>
          <p:nvPr/>
        </p:nvSpPr>
        <p:spPr bwMode="auto">
          <a:xfrm>
            <a:off x="1371600" y="2895600"/>
            <a:ext cx="6477000" cy="685800"/>
          </a:xfrm>
          <a:prstGeom prst="wedgeRoundRectCallout">
            <a:avLst>
              <a:gd name="adj1" fmla="val -53786"/>
              <a:gd name="adj2" fmla="val -1999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produce the object when it is a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$.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</a:p>
        </p:txBody>
      </p:sp>
      <p:sp>
        <p:nvSpPr>
          <p:cNvPr id="50" name="AutoShape 58"/>
          <p:cNvSpPr>
            <a:spLocks noChangeArrowheads="1"/>
          </p:cNvSpPr>
          <p:nvPr/>
        </p:nvSpPr>
        <p:spPr bwMode="auto">
          <a:xfrm>
            <a:off x="1371600" y="3657600"/>
            <a:ext cx="6477000" cy="685800"/>
          </a:xfrm>
          <a:prstGeom prst="wedgeRoundRectCallout">
            <a:avLst>
              <a:gd name="adj1" fmla="val 55292"/>
              <a:gd name="adj2" fmla="val -4694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produce the object when it is a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51" name="AutoShape 60"/>
          <p:cNvSpPr>
            <a:spLocks noChangeArrowheads="1"/>
          </p:cNvSpPr>
          <p:nvPr/>
        </p:nvSpPr>
        <p:spPr bwMode="auto">
          <a:xfrm>
            <a:off x="1143000" y="4572000"/>
            <a:ext cx="3733800" cy="1752600"/>
          </a:xfrm>
          <a:prstGeom prst="wedgeRoundRectCallout">
            <a:avLst>
              <a:gd name="adj1" fmla="val -27593"/>
              <a:gd name="adj2" fmla="val -5468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can always win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if and only if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statement is true.</a:t>
            </a:r>
          </a:p>
        </p:txBody>
      </p:sp>
      <p:sp>
        <p:nvSpPr>
          <p:cNvPr id="52" name="AutoShape 8"/>
          <p:cNvSpPr>
            <a:spLocks noChangeArrowheads="1"/>
          </p:cNvSpPr>
          <p:nvPr/>
        </p:nvSpPr>
        <p:spPr bwMode="auto">
          <a:xfrm>
            <a:off x="4953000" y="5105400"/>
            <a:ext cx="44196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i="0" dirty="0">
                <a:solidFill>
                  <a:srgbClr val="FFFFFF"/>
                </a:solidFill>
              </a:rPr>
              <a:t>The order the players go </a:t>
            </a:r>
            <a:br>
              <a:rPr lang="en-CA" altLang="en-US" i="0" dirty="0">
                <a:solidFill>
                  <a:srgbClr val="FFFFFF"/>
                </a:solidFill>
              </a:rPr>
            </a:br>
            <a:r>
              <a:rPr lang="en-CA" altLang="en-US" i="0" dirty="0">
                <a:solidFill>
                  <a:srgbClr val="FFFFFF"/>
                </a:solidFill>
              </a:rPr>
              <a:t>REALY matters.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9374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  <p:bldP spid="52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769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770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770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769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69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-76157"/>
              <a:gd name="adj2" fmla="val 7291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have a machine </a:t>
            </a:r>
            <a:r>
              <a:rPr lang="en-US" altLang="en-US" sz="3000">
                <a:solidFill>
                  <a:srgbClr val="FFC000"/>
                </a:solidFill>
              </a:rPr>
              <a:t>M</a:t>
            </a:r>
            <a:r>
              <a:rPr lang="en-US" altLang="en-US" sz="3000" i="0">
                <a:solidFill>
                  <a:srgbClr val="FFFFFF"/>
                </a:solidFill>
              </a:rPr>
              <a:t> that I claim works.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2514600" y="4267200"/>
            <a:ext cx="4876800" cy="1257300"/>
          </a:xfrm>
          <a:prstGeom prst="wedgeRoundRectCallout">
            <a:avLst>
              <a:gd name="adj1" fmla="val -73029"/>
              <a:gd name="adj2" fmla="val -6678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win if </a:t>
            </a:r>
            <a:r>
              <a:rPr lang="en-US" altLang="en-US" sz="3000">
                <a:solidFill>
                  <a:srgbClr val="FFC000"/>
                </a:solidFill>
              </a:rPr>
              <a:t>M</a:t>
            </a:r>
            <a:r>
              <a:rPr lang="en-US" altLang="en-US" sz="3000" i="0">
                <a:solidFill>
                  <a:srgbClr val="FFFFFF"/>
                </a:solidFill>
              </a:rPr>
              <a:t> on input </a:t>
            </a:r>
            <a:r>
              <a:rPr lang="en-US" altLang="en-US" sz="3000">
                <a:solidFill>
                  <a:srgbClr val="FFC0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 gives </a:t>
            </a:r>
            <a:br>
              <a:rPr lang="en-US" altLang="en-US" sz="3000" i="0">
                <a:solidFill>
                  <a:srgbClr val="FFFFFF"/>
                </a:solidFill>
              </a:rPr>
            </a:br>
            <a:r>
              <a:rPr lang="en-US" altLang="en-US" sz="3000" i="0">
                <a:solidFill>
                  <a:srgbClr val="FFFFFF"/>
                </a:solidFill>
              </a:rPr>
              <a:t>        the correct output 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514600" y="3124200"/>
            <a:ext cx="4800600" cy="990600"/>
          </a:xfrm>
          <a:prstGeom prst="wedgeRoundRectCallout">
            <a:avLst>
              <a:gd name="adj1" fmla="val 58500"/>
              <a:gd name="adj2" fmla="val -1169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Oh yeah, I have an input </a:t>
            </a:r>
            <a:r>
              <a:rPr lang="en-US" altLang="en-US" sz="3000">
                <a:solidFill>
                  <a:srgbClr val="FFC0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 for which it does not.</a:t>
            </a:r>
            <a:endParaRPr lang="en-US" altLang="en-US" i="0">
              <a:solidFill>
                <a:srgbClr val="FFFFFF"/>
              </a:solidFill>
            </a:endParaRPr>
          </a:p>
        </p:txBody>
      </p:sp>
      <p:grpSp>
        <p:nvGrpSpPr>
          <p:cNvPr id="327687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/>
          <p:cNvSpPr>
            <a:spLocks noChangeArrowheads="1"/>
          </p:cNvSpPr>
          <p:nvPr/>
        </p:nvSpPr>
        <p:spPr bwMode="auto">
          <a:xfrm>
            <a:off x="1900238" y="5638800"/>
            <a:ext cx="6369050" cy="685800"/>
          </a:xfrm>
          <a:prstGeom prst="wedgeRectCallout">
            <a:avLst>
              <a:gd name="adj1" fmla="val -57935"/>
              <a:gd name="adj2" fmla="val -13350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What we have been doing all along.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grpSp>
        <p:nvGrpSpPr>
          <p:cNvPr id="46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4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6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4228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47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707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872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872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72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872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72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872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2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2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2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3509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M,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I,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>
                <a:solidFill>
                  <a:srgbClr val="FFC000"/>
                </a:solidFill>
              </a:rPr>
              <a:t> P(I)</a:t>
            </a:r>
          </a:p>
        </p:txBody>
      </p:sp>
      <p:sp>
        <p:nvSpPr>
          <p:cNvPr id="328709" name="Rectangle 2"/>
          <p:cNvSpPr>
            <a:spLocks noChangeArrowheads="1"/>
          </p:cNvSpPr>
          <p:nvPr/>
        </p:nvSpPr>
        <p:spPr bwMode="auto">
          <a:xfrm>
            <a:off x="2547938" y="1335088"/>
            <a:ext cx="17700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M(I)=P(I)</a:t>
            </a:r>
          </a:p>
        </p:txBody>
      </p:sp>
      <p:sp>
        <p:nvSpPr>
          <p:cNvPr id="328710" name="Rectangle 2"/>
          <p:cNvSpPr>
            <a:spLocks noChangeArrowheads="1"/>
          </p:cNvSpPr>
          <p:nvPr/>
        </p:nvSpPr>
        <p:spPr bwMode="auto">
          <a:xfrm>
            <a:off x="18113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</a:t>
            </a:r>
          </a:p>
        </p:txBody>
      </p:sp>
      <p:sp>
        <p:nvSpPr>
          <p:cNvPr id="328711" name="Rectangle 2"/>
          <p:cNvSpPr>
            <a:spLocks noChangeArrowheads="1"/>
          </p:cNvSpPr>
          <p:nvPr/>
        </p:nvSpPr>
        <p:spPr bwMode="auto">
          <a:xfrm>
            <a:off x="10668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</a:t>
            </a: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5118100" y="446088"/>
            <a:ext cx="28971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0000"/>
                </a:solidFill>
              </a:rPr>
              <a:t>un</a:t>
            </a: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590800" y="4724400"/>
            <a:ext cx="4724400" cy="1066800"/>
          </a:xfrm>
          <a:prstGeom prst="wedgeRoundRectCallout">
            <a:avLst>
              <a:gd name="adj1" fmla="val -56848"/>
              <a:gd name="adj2" fmla="val -4446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win if </a:t>
            </a:r>
            <a:r>
              <a:rPr lang="en-US" altLang="en-US" sz="3000">
                <a:solidFill>
                  <a:srgbClr val="FFC000"/>
                </a:solidFill>
              </a:rPr>
              <a:t>M </a:t>
            </a:r>
            <a:r>
              <a:rPr lang="en-US" altLang="en-US" sz="3000" i="0">
                <a:solidFill>
                  <a:srgbClr val="FFFFFF"/>
                </a:solidFill>
              </a:rPr>
              <a:t>on input </a:t>
            </a:r>
            <a:r>
              <a:rPr lang="en-US" altLang="en-US" sz="3000">
                <a:solidFill>
                  <a:srgbClr val="FFC0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 gives</a:t>
            </a:r>
            <a:br>
              <a:rPr lang="en-US" altLang="en-US" sz="3000" i="0">
                <a:solidFill>
                  <a:srgbClr val="FFFFFF"/>
                </a:solidFill>
              </a:rPr>
            </a:br>
            <a:r>
              <a:rPr lang="en-US" altLang="en-US" sz="3000" i="0">
                <a:solidFill>
                  <a:srgbClr val="FFFFFF"/>
                </a:solidFill>
              </a:rPr>
              <a:t>     the wrong output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have a machine </a:t>
            </a:r>
            <a:r>
              <a:rPr lang="en-US" altLang="en-US" sz="3000">
                <a:solidFill>
                  <a:srgbClr val="FFC000"/>
                </a:solidFill>
              </a:rPr>
              <a:t>M</a:t>
            </a:r>
            <a:r>
              <a:rPr lang="en-US" altLang="en-US" sz="3000" i="0">
                <a:solidFill>
                  <a:srgbClr val="FFFFFF"/>
                </a:solidFill>
              </a:rPr>
              <a:t> that I claim works.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514600" y="3124200"/>
            <a:ext cx="4800600" cy="1397000"/>
          </a:xfrm>
          <a:prstGeom prst="wedgeRoundRectCallout">
            <a:avLst>
              <a:gd name="adj1" fmla="val -79407"/>
              <a:gd name="adj2" fmla="val -4193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I find one counter example input</a:t>
            </a:r>
            <a:r>
              <a:rPr lang="en-US" altLang="en-US" sz="2800" i="0">
                <a:solidFill>
                  <a:srgbClr val="FFC000"/>
                </a:solidFill>
              </a:rPr>
              <a:t> </a:t>
            </a:r>
            <a:r>
              <a:rPr lang="en-US" altLang="en-US" sz="2800">
                <a:solidFill>
                  <a:srgbClr val="FFC000"/>
                </a:solidFill>
              </a:rPr>
              <a:t>I</a:t>
            </a:r>
            <a:r>
              <a:rPr lang="en-US" altLang="en-US" sz="2800" i="0">
                <a:solidFill>
                  <a:srgbClr val="FFC000"/>
                </a:solidFill>
              </a:rPr>
              <a:t> </a:t>
            </a:r>
            <a:r>
              <a:rPr lang="en-US" altLang="en-US" sz="2800" i="0">
                <a:solidFill>
                  <a:srgbClr val="FFFFFF"/>
                </a:solidFill>
              </a:rPr>
              <a:t>for which </a:t>
            </a:r>
            <a:br>
              <a:rPr lang="en-US" altLang="en-US" sz="2800" i="0">
                <a:solidFill>
                  <a:srgbClr val="FFFFFF"/>
                </a:solidFill>
              </a:rPr>
            </a:br>
            <a:r>
              <a:rPr lang="en-US" altLang="en-US" sz="2800" i="0">
                <a:solidFill>
                  <a:srgbClr val="FFFFFF"/>
                </a:solidFill>
              </a:rPr>
              <a:t>his machine </a:t>
            </a:r>
            <a:r>
              <a:rPr lang="en-US" altLang="en-US" sz="2800">
                <a:solidFill>
                  <a:srgbClr val="FFC000"/>
                </a:solidFill>
              </a:rPr>
              <a:t>M</a:t>
            </a:r>
            <a:r>
              <a:rPr lang="en-US" altLang="en-US" sz="2800" i="0">
                <a:solidFill>
                  <a:srgbClr val="FFFFFF"/>
                </a:solidFill>
              </a:rPr>
              <a:t> fails us.</a:t>
            </a: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328716" name="Rectangle 46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28717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052638" y="5943600"/>
            <a:ext cx="5186362" cy="685800"/>
          </a:xfrm>
          <a:prstGeom prst="wedgeRectCallout">
            <a:avLst>
              <a:gd name="adj1" fmla="val -57935"/>
              <a:gd name="adj2" fmla="val -13350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Generally very hard to do.</a:t>
            </a:r>
          </a:p>
        </p:txBody>
      </p:sp>
      <p:sp>
        <p:nvSpPr>
          <p:cNvPr id="328719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grpSp>
        <p:nvGrpSpPr>
          <p:cNvPr id="47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4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1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6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2185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9" grpId="0"/>
      <p:bldP spid="53" grpId="0"/>
      <p:bldP spid="56" grpId="0" animBg="1" autoUpdateAnimBg="0"/>
      <p:bldP spid="57" grpId="0" animBg="1" autoUpdateAnimBg="0"/>
      <p:bldP spid="58" grpId="0" animBg="1" autoUpdateAnimBg="0"/>
      <p:bldP spid="49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31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974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975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74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975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74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974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4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5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5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329732" name="Rectangle 39"/>
          <p:cNvSpPr>
            <a:spLocks noChangeArrowheads="1"/>
          </p:cNvSpPr>
          <p:nvPr/>
        </p:nvSpPr>
        <p:spPr bwMode="auto">
          <a:xfrm>
            <a:off x="5030788" y="13509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M,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I,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>
                <a:solidFill>
                  <a:srgbClr val="FFC000"/>
                </a:solidFill>
              </a:rPr>
              <a:t> Halting(I)</a:t>
            </a:r>
          </a:p>
        </p:txBody>
      </p:sp>
      <p:sp>
        <p:nvSpPr>
          <p:cNvPr id="329733" name="Rectangle 2"/>
          <p:cNvSpPr>
            <a:spLocks noChangeArrowheads="1"/>
          </p:cNvSpPr>
          <p:nvPr/>
        </p:nvSpPr>
        <p:spPr bwMode="auto">
          <a:xfrm>
            <a:off x="2090738" y="13350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M(I)=Sorting(I)</a:t>
            </a:r>
          </a:p>
        </p:txBody>
      </p:sp>
      <p:sp>
        <p:nvSpPr>
          <p:cNvPr id="329734" name="Rectangle 2"/>
          <p:cNvSpPr>
            <a:spLocks noChangeArrowheads="1"/>
          </p:cNvSpPr>
          <p:nvPr/>
        </p:nvSpPr>
        <p:spPr bwMode="auto">
          <a:xfrm>
            <a:off x="13541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</a:t>
            </a:r>
          </a:p>
        </p:txBody>
      </p:sp>
      <p:sp>
        <p:nvSpPr>
          <p:cNvPr id="329735" name="Rectangle 2"/>
          <p:cNvSpPr>
            <a:spLocks noChangeArrowheads="1"/>
          </p:cNvSpPr>
          <p:nvPr/>
        </p:nvSpPr>
        <p:spPr bwMode="auto">
          <a:xfrm>
            <a:off x="6096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</a:t>
            </a:r>
          </a:p>
        </p:txBody>
      </p:sp>
      <p:sp>
        <p:nvSpPr>
          <p:cNvPr id="45" name="Rectangle 39"/>
          <p:cNvSpPr>
            <a:spLocks noChangeArrowheads="1"/>
          </p:cNvSpPr>
          <p:nvPr/>
        </p:nvSpPr>
        <p:spPr bwMode="auto">
          <a:xfrm>
            <a:off x="2282825" y="17526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= </a:t>
            </a:r>
            <a:r>
              <a:rPr lang="en-US" altLang="en-US" sz="3000">
                <a:solidFill>
                  <a:srgbClr val="FFC000"/>
                </a:solidFill>
              </a:rPr>
              <a:t>Halting(I)</a:t>
            </a: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209800" y="2514600"/>
            <a:ext cx="44958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FFFFFF"/>
                </a:solidFill>
              </a:rPr>
              <a:t>The order the players go </a:t>
            </a:r>
            <a:br>
              <a:rPr lang="en-CA" altLang="en-US" i="0">
                <a:solidFill>
                  <a:srgbClr val="FFFFFF"/>
                </a:solidFill>
              </a:rPr>
            </a:br>
            <a:r>
              <a:rPr lang="en-CA" altLang="en-US" i="0">
                <a:solidFill>
                  <a:srgbClr val="FFFFFF"/>
                </a:solidFill>
              </a:rPr>
              <a:t>REALY matters.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2209800" y="3886200"/>
            <a:ext cx="44958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FFFFFF"/>
                </a:solidFill>
              </a:rPr>
              <a:t>If you don’t know if it is true or not, trust the game.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8382000" y="10160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29741" name="Rectangle 46"/>
          <p:cNvSpPr>
            <a:spLocks noChangeArrowheads="1"/>
          </p:cNvSpPr>
          <p:nvPr/>
        </p:nvSpPr>
        <p:spPr bwMode="auto">
          <a:xfrm>
            <a:off x="5118100" y="446088"/>
            <a:ext cx="28971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0000"/>
                </a:solidFill>
              </a:rPr>
              <a:t>un</a:t>
            </a: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sp>
        <p:nvSpPr>
          <p:cNvPr id="329742" name="Rectangle 49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sp>
        <p:nvSpPr>
          <p:cNvPr id="52" name="Text Box 43"/>
          <p:cNvSpPr txBox="1">
            <a:spLocks noChangeArrowheads="1"/>
          </p:cNvSpPr>
          <p:nvPr/>
        </p:nvSpPr>
        <p:spPr bwMode="auto">
          <a:xfrm>
            <a:off x="320675" y="9398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29744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6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36195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 animBg="1"/>
      <p:bldP spid="51" grpId="0" animBg="1"/>
      <p:bldP spid="46" grpId="0"/>
      <p:bldP spid="52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755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3077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3078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7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8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077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3078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077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3077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077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077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077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330756" name="Rectangle 39"/>
          <p:cNvSpPr>
            <a:spLocks noChangeArrowheads="1"/>
          </p:cNvSpPr>
          <p:nvPr/>
        </p:nvSpPr>
        <p:spPr bwMode="auto">
          <a:xfrm>
            <a:off x="5030788" y="13509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M,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I,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>
                <a:solidFill>
                  <a:srgbClr val="FFC000"/>
                </a:solidFill>
              </a:rPr>
              <a:t> Halting(I)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590800" y="2986088"/>
            <a:ext cx="4764088" cy="1447800"/>
          </a:xfrm>
          <a:prstGeom prst="wedgeRoundRectCallout">
            <a:avLst>
              <a:gd name="adj1" fmla="val -68653"/>
              <a:gd name="adj2" fmla="val 1807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Given </a:t>
            </a:r>
            <a:r>
              <a:rPr lang="en-US" altLang="en-US" sz="3000">
                <a:solidFill>
                  <a:srgbClr val="FFC0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 either 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2600">
                <a:solidFill>
                  <a:srgbClr val="FFC000"/>
                </a:solidFill>
              </a:rPr>
              <a:t>Halting(I) = yes  </a:t>
            </a:r>
            <a:r>
              <a:rPr lang="en-US" altLang="en-US" sz="2600" i="0">
                <a:solidFill>
                  <a:srgbClr val="FFFFFF"/>
                </a:solidFill>
              </a:rPr>
              <a:t>or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2600">
                <a:solidFill>
                  <a:srgbClr val="FFC000"/>
                </a:solidFill>
              </a:rPr>
              <a:t>Halting(I) = no.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630488" y="2306638"/>
            <a:ext cx="4724400" cy="609600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give you an input </a:t>
            </a:r>
            <a:r>
              <a:rPr lang="en-US" altLang="en-US" sz="3000" i="0">
                <a:solidFill>
                  <a:srgbClr val="FF99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554288" y="4510088"/>
            <a:ext cx="4800600" cy="1193800"/>
          </a:xfrm>
          <a:prstGeom prst="wedgeRoundRectCallout">
            <a:avLst>
              <a:gd name="adj1" fmla="val -70097"/>
              <a:gd name="adj2" fmla="val -62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 </a:t>
            </a:r>
            <a:r>
              <a:rPr lang="en-US" altLang="en-US" sz="3000" i="0">
                <a:solidFill>
                  <a:srgbClr val="FF9900"/>
                </a:solidFill>
              </a:rPr>
              <a:t>M</a:t>
            </a:r>
            <a:r>
              <a:rPr lang="en-US" altLang="en-US" sz="3000" i="0" baseline="-25000">
                <a:solidFill>
                  <a:srgbClr val="FF9900"/>
                </a:solidFill>
              </a:rPr>
              <a:t>yes</a:t>
            </a:r>
            <a:r>
              <a:rPr lang="en-US" altLang="en-US" sz="3000" i="0">
                <a:solidFill>
                  <a:srgbClr val="FF9900"/>
                </a:solidFill>
              </a:rPr>
              <a:t>(I)</a:t>
            </a:r>
            <a:r>
              <a:rPr lang="en-US" altLang="en-US" sz="3000" i="0">
                <a:solidFill>
                  <a:srgbClr val="FFFFFF"/>
                </a:solidFill>
              </a:rPr>
              <a:t> says </a:t>
            </a:r>
            <a:r>
              <a:rPr lang="en-US" altLang="en-US" sz="3000" i="0">
                <a:solidFill>
                  <a:srgbClr val="FF9900"/>
                </a:solidFill>
              </a:rPr>
              <a:t>yes</a:t>
            </a:r>
            <a:br>
              <a:rPr lang="en-US" altLang="en-US" sz="3000" i="0">
                <a:solidFill>
                  <a:srgbClr val="FF9900"/>
                </a:solidFill>
              </a:rPr>
            </a:br>
            <a:r>
              <a:rPr lang="en-US" altLang="en-US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rgbClr val="FFC000"/>
                </a:solidFill>
              </a:rPr>
              <a:t>I, </a:t>
            </a:r>
            <a:r>
              <a:rPr lang="en-US" altLang="en-US" i="0">
                <a:solidFill>
                  <a:srgbClr val="FF9900"/>
                </a:solidFill>
              </a:rPr>
              <a:t>M</a:t>
            </a:r>
            <a:r>
              <a:rPr lang="en-US" altLang="en-US" i="0" baseline="-25000">
                <a:solidFill>
                  <a:srgbClr val="FF9900"/>
                </a:solidFill>
              </a:rPr>
              <a:t>no</a:t>
            </a:r>
            <a:r>
              <a:rPr lang="en-US" altLang="en-US" i="0">
                <a:solidFill>
                  <a:srgbClr val="FF9900"/>
                </a:solidFill>
              </a:rPr>
              <a:t>(I)</a:t>
            </a:r>
            <a:r>
              <a:rPr lang="en-US" altLang="en-US" i="0">
                <a:solidFill>
                  <a:srgbClr val="FFFFFF"/>
                </a:solidFill>
              </a:rPr>
              <a:t> says </a:t>
            </a:r>
            <a:r>
              <a:rPr lang="en-US" altLang="en-US" i="0">
                <a:solidFill>
                  <a:srgbClr val="FF9900"/>
                </a:solidFill>
              </a:rPr>
              <a:t>no</a:t>
            </a:r>
          </a:p>
        </p:txBody>
      </p:sp>
      <p:sp>
        <p:nvSpPr>
          <p:cNvPr id="330760" name="Rectangle 39"/>
          <p:cNvSpPr>
            <a:spLocks noChangeArrowheads="1"/>
          </p:cNvSpPr>
          <p:nvPr/>
        </p:nvSpPr>
        <p:spPr bwMode="auto">
          <a:xfrm>
            <a:off x="2282825" y="17526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= </a:t>
            </a:r>
            <a:r>
              <a:rPr lang="en-US" altLang="en-US" sz="3000">
                <a:solidFill>
                  <a:srgbClr val="FFC000"/>
                </a:solidFill>
              </a:rPr>
              <a:t>Halting(I)</a:t>
            </a:r>
          </a:p>
        </p:txBody>
      </p:sp>
      <p:sp>
        <p:nvSpPr>
          <p:cNvPr id="46" name="AutoShape 42"/>
          <p:cNvSpPr>
            <a:spLocks noChangeArrowheads="1"/>
          </p:cNvSpPr>
          <p:nvPr/>
        </p:nvSpPr>
        <p:spPr bwMode="auto">
          <a:xfrm>
            <a:off x="2590800" y="5764213"/>
            <a:ext cx="4764088" cy="1193800"/>
          </a:xfrm>
          <a:prstGeom prst="wedgeRoundRectCallout">
            <a:avLst>
              <a:gd name="adj1" fmla="val -70097"/>
              <a:gd name="adj2" fmla="val -62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don’t know which, but one of these does the trick.</a:t>
            </a:r>
            <a:endParaRPr lang="en-US" altLang="en-US" i="0">
              <a:solidFill>
                <a:srgbClr val="FF9900"/>
              </a:solidFill>
            </a:endParaRPr>
          </a:p>
        </p:txBody>
      </p:sp>
      <p:sp>
        <p:nvSpPr>
          <p:cNvPr id="47" name="Text Box 43"/>
          <p:cNvSpPr txBox="1">
            <a:spLocks noChangeArrowheads="1"/>
          </p:cNvSpPr>
          <p:nvPr/>
        </p:nvSpPr>
        <p:spPr bwMode="auto">
          <a:xfrm>
            <a:off x="6721475" y="1668463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30763" name="Text Box 43"/>
          <p:cNvSpPr txBox="1">
            <a:spLocks noChangeArrowheads="1"/>
          </p:cNvSpPr>
          <p:nvPr/>
        </p:nvSpPr>
        <p:spPr bwMode="auto">
          <a:xfrm>
            <a:off x="8382000" y="10160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30764" name="Rectangle 2"/>
          <p:cNvSpPr>
            <a:spLocks noChangeArrowheads="1"/>
          </p:cNvSpPr>
          <p:nvPr/>
        </p:nvSpPr>
        <p:spPr bwMode="auto">
          <a:xfrm>
            <a:off x="2090738" y="13350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M(I)=Sorting(I)</a:t>
            </a:r>
          </a:p>
        </p:txBody>
      </p:sp>
      <p:sp>
        <p:nvSpPr>
          <p:cNvPr id="330765" name="Rectangle 2"/>
          <p:cNvSpPr>
            <a:spLocks noChangeArrowheads="1"/>
          </p:cNvSpPr>
          <p:nvPr/>
        </p:nvSpPr>
        <p:spPr bwMode="auto">
          <a:xfrm>
            <a:off x="13541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</a:t>
            </a:r>
          </a:p>
        </p:txBody>
      </p:sp>
      <p:sp>
        <p:nvSpPr>
          <p:cNvPr id="330766" name="Rectangle 2"/>
          <p:cNvSpPr>
            <a:spLocks noChangeArrowheads="1"/>
          </p:cNvSpPr>
          <p:nvPr/>
        </p:nvSpPr>
        <p:spPr bwMode="auto">
          <a:xfrm>
            <a:off x="6096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</a:t>
            </a:r>
          </a:p>
        </p:txBody>
      </p:sp>
      <p:sp>
        <p:nvSpPr>
          <p:cNvPr id="330767" name="Rectangle 51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sp>
        <p:nvSpPr>
          <p:cNvPr id="330768" name="Text Box 43"/>
          <p:cNvSpPr txBox="1">
            <a:spLocks noChangeArrowheads="1"/>
          </p:cNvSpPr>
          <p:nvPr/>
        </p:nvSpPr>
        <p:spPr bwMode="auto">
          <a:xfrm>
            <a:off x="320675" y="9398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30769" name="Rectangle 54"/>
          <p:cNvSpPr>
            <a:spLocks noChangeArrowheads="1"/>
          </p:cNvSpPr>
          <p:nvPr/>
        </p:nvSpPr>
        <p:spPr bwMode="auto">
          <a:xfrm>
            <a:off x="5118100" y="446088"/>
            <a:ext cx="28971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0000"/>
                </a:solidFill>
              </a:rPr>
              <a:t>un</a:t>
            </a: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30770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914400" y="3946525"/>
            <a:ext cx="1957388" cy="1006475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FFFFFF"/>
                </a:solidFill>
              </a:rPr>
              <a:t>A tricky one.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33077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7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0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 autoUpdateAnimBg="0"/>
      <p:bldP spid="57" grpId="0" animBg="1" autoUpdateAnimBg="0"/>
      <p:bldP spid="58" grpId="0" animBg="1" autoUpdateAnimBg="0"/>
      <p:bldP spid="46" grpId="0" animBg="1" autoUpdateAnimBg="0"/>
      <p:bldP spid="47" grpId="0"/>
      <p:bldP spid="51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Line 3"/>
          <p:cNvSpPr>
            <a:spLocks noChangeShapeType="1"/>
          </p:cNvSpPr>
          <p:nvPr/>
        </p:nvSpPr>
        <p:spPr bwMode="auto">
          <a:xfrm>
            <a:off x="853440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79" name="Line 4"/>
          <p:cNvSpPr>
            <a:spLocks noChangeShapeType="1"/>
          </p:cNvSpPr>
          <p:nvPr/>
        </p:nvSpPr>
        <p:spPr bwMode="auto">
          <a:xfrm>
            <a:off x="70104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80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81" name="Line 6"/>
          <p:cNvSpPr>
            <a:spLocks noChangeShapeType="1"/>
          </p:cNvSpPr>
          <p:nvPr/>
        </p:nvSpPr>
        <p:spPr bwMode="auto">
          <a:xfrm>
            <a:off x="8534400" y="17240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82" name="Line 7"/>
          <p:cNvSpPr>
            <a:spLocks noChangeShapeType="1"/>
          </p:cNvSpPr>
          <p:nvPr/>
        </p:nvSpPr>
        <p:spPr bwMode="auto">
          <a:xfrm>
            <a:off x="8534400" y="26685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83" name="Line 8"/>
          <p:cNvSpPr>
            <a:spLocks noChangeShapeType="1"/>
          </p:cNvSpPr>
          <p:nvPr/>
        </p:nvSpPr>
        <p:spPr bwMode="auto">
          <a:xfrm>
            <a:off x="7010400" y="34226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454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 Problem P is computable in polynomial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rgbClr val="FFFFFF"/>
                </a:solidFill>
              </a:rPr>
              <a:t>  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Problem P is not computable in polynomial time.</a:t>
            </a:r>
            <a:br>
              <a:rPr lang="en-CA" altLang="en-US" sz="2800" i="0">
                <a:solidFill>
                  <a:srgbClr val="FFFFFF"/>
                </a:solidFill>
              </a:rPr>
            </a:br>
            <a:r>
              <a:rPr lang="en-CA" altLang="en-US" i="0">
                <a:solidFill>
                  <a:srgbClr val="FFFFFF"/>
                </a:solidFill>
              </a:rPr>
              <a:t> </a:t>
            </a:r>
            <a:endParaRPr lang="en-CA" altLang="en-US" sz="2800" i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 Problem P is computable in exponential time.</a:t>
            </a:r>
            <a:br>
              <a:rPr lang="en-CA" altLang="en-US" sz="2800" i="0">
                <a:solidFill>
                  <a:srgbClr val="FFFFFF"/>
                </a:solidFill>
              </a:rPr>
            </a:br>
            <a:endParaRPr lang="en-CA" altLang="en-US" sz="2800" i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The computational class “Exponential Time"</a:t>
            </a:r>
            <a:br>
              <a:rPr lang="en-CA" altLang="en-US" sz="2800" i="0">
                <a:solidFill>
                  <a:srgbClr val="FFFFFF"/>
                </a:solidFill>
              </a:rPr>
            </a:br>
            <a:r>
              <a:rPr lang="en-CA" altLang="en-US" sz="2800" i="0">
                <a:solidFill>
                  <a:srgbClr val="FFFFFF"/>
                </a:solidFill>
              </a:rPr>
              <a:t>    is   strictly bigger than the computational </a:t>
            </a:r>
            <a:br>
              <a:rPr lang="en-CA" altLang="en-US" sz="2800" i="0">
                <a:solidFill>
                  <a:srgbClr val="FFFFFF"/>
                </a:solidFill>
              </a:rPr>
            </a:br>
            <a:r>
              <a:rPr lang="en-CA" altLang="en-US" sz="2800" i="0">
                <a:solidFill>
                  <a:srgbClr val="FFFFFF"/>
                </a:solidFill>
              </a:rPr>
              <a:t>    class “Polynomial Time”.</a:t>
            </a:r>
          </a:p>
        </p:txBody>
      </p:sp>
      <p:sp>
        <p:nvSpPr>
          <p:cNvPr id="65545" name="Rectangle 19"/>
          <p:cNvSpPr>
            <a:spLocks noChangeArrowheads="1"/>
          </p:cNvSpPr>
          <p:nvPr/>
        </p:nvSpPr>
        <p:spPr bwMode="auto">
          <a:xfrm>
            <a:off x="952500" y="1066800"/>
            <a:ext cx="8205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C000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rgbClr val="FFC000"/>
                </a:solidFill>
              </a:rPr>
              <a:t>M, c,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,</a:t>
            </a:r>
            <a:r>
              <a:rPr lang="en-US" altLang="en-US" sz="28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rgbClr val="FFC000"/>
                </a:solidFill>
              </a:rPr>
              <a:t>I, M(I)=P(I) &amp; (|I| &lt;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 or Time(M,I) 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≤ |I|</a:t>
            </a:r>
            <a:r>
              <a:rPr lang="en-US" altLang="en-US" sz="2800" baseline="30000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999445" name="Rectangle 21"/>
          <p:cNvSpPr>
            <a:spLocks noChangeArrowheads="1"/>
          </p:cNvSpPr>
          <p:nvPr/>
        </p:nvSpPr>
        <p:spPr bwMode="auto">
          <a:xfrm>
            <a:off x="990600" y="1995488"/>
            <a:ext cx="8340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C000"/>
                </a:solidFill>
                <a:sym typeface="Symbol" pitchFamily="18" charset="2"/>
              </a:rPr>
              <a:t> </a:t>
            </a:r>
            <a:r>
              <a:rPr lang="en-US" altLang="en-US" sz="2800">
                <a:solidFill>
                  <a:srgbClr val="FFC000"/>
                </a:solidFill>
              </a:rPr>
              <a:t>M, c,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, </a:t>
            </a:r>
            <a:r>
              <a:rPr lang="en-US" altLang="en-US" sz="28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>
                <a:solidFill>
                  <a:srgbClr val="FFC000"/>
                </a:solidFill>
              </a:rPr>
              <a:t> I, M(I)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>
                <a:solidFill>
                  <a:srgbClr val="FFC000"/>
                </a:solidFill>
              </a:rPr>
              <a:t>P(I) or (|I| 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≥</a:t>
            </a:r>
            <a:r>
              <a:rPr lang="en-US" altLang="en-US" sz="2800">
                <a:solidFill>
                  <a:srgbClr val="FFC000"/>
                </a:solidFill>
              </a:rPr>
              <a:t>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 &amp; Time(M,I) 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&gt; |I|</a:t>
            </a:r>
            <a:r>
              <a:rPr lang="en-US" altLang="en-US" sz="2800" baseline="30000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999446" name="Rectangle 22"/>
          <p:cNvSpPr>
            <a:spLocks noChangeArrowheads="1"/>
          </p:cNvSpPr>
          <p:nvPr/>
        </p:nvSpPr>
        <p:spPr bwMode="auto">
          <a:xfrm>
            <a:off x="914400" y="2909888"/>
            <a:ext cx="8277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C000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rgbClr val="FFC000"/>
                </a:solidFill>
              </a:rPr>
              <a:t>M, c,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,</a:t>
            </a:r>
            <a:r>
              <a:rPr lang="en-US" altLang="en-US" sz="28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rgbClr val="FFC000"/>
                </a:solidFill>
              </a:rPr>
              <a:t>I, M(I)=P(I) &amp; (|I| &lt;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 or Time(M,I) 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≤ </a:t>
            </a:r>
            <a:r>
              <a:rPr lang="en-US" altLang="en-US" sz="2800">
                <a:solidFill>
                  <a:srgbClr val="FFC000"/>
                </a:solidFill>
              </a:rPr>
              <a:t>2</a:t>
            </a:r>
            <a:r>
              <a:rPr lang="en-US" altLang="en-US" sz="2800" baseline="30000">
                <a:solidFill>
                  <a:srgbClr val="FFC000"/>
                </a:solidFill>
              </a:rPr>
              <a:t>c|I|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-103188" y="4827588"/>
            <a:ext cx="9439276" cy="1039812"/>
            <a:chOff x="476" y="3638"/>
            <a:chExt cx="5946" cy="655"/>
          </a:xfrm>
        </p:grpSpPr>
        <p:sp>
          <p:nvSpPr>
            <p:cNvPr id="331790" name="Rectangle 25"/>
            <p:cNvSpPr>
              <a:spLocks noChangeArrowheads="1"/>
            </p:cNvSpPr>
            <p:nvPr/>
          </p:nvSpPr>
          <p:spPr bwMode="auto">
            <a:xfrm>
              <a:off x="993" y="3638"/>
              <a:ext cx="54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C000"/>
                  </a:solidFill>
                  <a:sym typeface="Symbol" pitchFamily="18" charset="2"/>
                </a:rPr>
                <a:t>[ </a:t>
              </a:r>
              <a:r>
                <a:rPr lang="en-US" altLang="en-US" sz="2800">
                  <a:solidFill>
                    <a:srgbClr val="FFC000"/>
                  </a:solidFill>
                </a:rPr>
                <a:t>M, c, n</a:t>
              </a:r>
              <a:r>
                <a:rPr lang="en-US" altLang="en-US" sz="2800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>
                  <a:solidFill>
                    <a:srgbClr val="FFC000"/>
                  </a:solidFill>
                </a:rPr>
                <a:t>, </a:t>
              </a:r>
              <a:r>
                <a:rPr lang="en-US" altLang="en-US" sz="2800">
                  <a:solidFill>
                    <a:srgbClr val="FFC000"/>
                  </a:solidFill>
                  <a:latin typeface="Symbol" pitchFamily="18" charset="2"/>
                  <a:sym typeface="Symbol" pitchFamily="18" charset="2"/>
                </a:rPr>
                <a:t></a:t>
              </a:r>
              <a:r>
                <a:rPr lang="en-US" altLang="en-US" sz="2800">
                  <a:solidFill>
                    <a:srgbClr val="FFC000"/>
                  </a:solidFill>
                </a:rPr>
                <a:t> I, M(I)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≠</a:t>
              </a:r>
              <a:r>
                <a:rPr lang="en-US" altLang="en-US" sz="2800">
                  <a:solidFill>
                    <a:srgbClr val="FFC000"/>
                  </a:solidFill>
                </a:rPr>
                <a:t>P(I) or (|I| 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≥</a:t>
              </a:r>
              <a:r>
                <a:rPr lang="en-US" altLang="en-US" sz="2800">
                  <a:solidFill>
                    <a:srgbClr val="FFC000"/>
                  </a:solidFill>
                </a:rPr>
                <a:t> n</a:t>
              </a:r>
              <a:r>
                <a:rPr lang="en-US" altLang="en-US" sz="2800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>
                  <a:solidFill>
                    <a:srgbClr val="FFC000"/>
                  </a:solidFill>
                </a:rPr>
                <a:t> &amp; Time(M,I) 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&gt; |I|</a:t>
              </a:r>
              <a:r>
                <a:rPr lang="en-US" altLang="en-US" sz="2800" baseline="30000">
                  <a:solidFill>
                    <a:srgbClr val="FFC000"/>
                  </a:solidFill>
                  <a:cs typeface="Times New Roman" pitchFamily="18" charset="0"/>
                </a:rPr>
                <a:t>c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)</a:t>
              </a:r>
              <a:r>
                <a:rPr lang="en-US" altLang="en-US" sz="2800">
                  <a:solidFill>
                    <a:srgbClr val="FFC000"/>
                  </a:solidFill>
                </a:rPr>
                <a:t>]</a:t>
              </a:r>
            </a:p>
          </p:txBody>
        </p:sp>
        <p:sp>
          <p:nvSpPr>
            <p:cNvPr id="331791" name="Rectangle 26"/>
            <p:cNvSpPr>
              <a:spLocks noChangeArrowheads="1"/>
            </p:cNvSpPr>
            <p:nvPr/>
          </p:nvSpPr>
          <p:spPr bwMode="auto">
            <a:xfrm>
              <a:off x="997" y="3931"/>
              <a:ext cx="5390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C000"/>
                  </a:solidFill>
                  <a:sym typeface="Symbol" pitchFamily="18" charset="2"/>
                </a:rPr>
                <a:t>[ </a:t>
              </a:r>
              <a:r>
                <a:rPr lang="en-US" altLang="en-US" sz="2800">
                  <a:solidFill>
                    <a:srgbClr val="FFC000"/>
                  </a:solidFill>
                </a:rPr>
                <a:t>M, c, n</a:t>
              </a:r>
              <a:r>
                <a:rPr lang="en-US" altLang="en-US" sz="2800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>
                  <a:solidFill>
                    <a:srgbClr val="FFC000"/>
                  </a:solidFill>
                </a:rPr>
                <a:t>,</a:t>
              </a:r>
              <a:r>
                <a:rPr lang="en-US" altLang="en-US" sz="280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>
                  <a:solidFill>
                    <a:srgbClr val="FFC000"/>
                  </a:solidFill>
                </a:rPr>
                <a:t>I, M(I)=P(I) &amp; (|I| &lt; n</a:t>
              </a:r>
              <a:r>
                <a:rPr lang="en-US" altLang="en-US" sz="2800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>
                  <a:solidFill>
                    <a:srgbClr val="FFC000"/>
                  </a:solidFill>
                </a:rPr>
                <a:t> or Time(M,I) 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≤ </a:t>
              </a:r>
              <a:r>
                <a:rPr lang="en-US" altLang="en-US" sz="2800">
                  <a:solidFill>
                    <a:srgbClr val="FFC000"/>
                  </a:solidFill>
                </a:rPr>
                <a:t>2</a:t>
              </a:r>
              <a:r>
                <a:rPr lang="en-US" altLang="en-US" sz="2800" baseline="30000">
                  <a:solidFill>
                    <a:srgbClr val="FFC000"/>
                  </a:solidFill>
                </a:rPr>
                <a:t>c|I|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)</a:t>
              </a:r>
              <a:r>
                <a:rPr lang="en-US" altLang="en-US" sz="2800">
                  <a:solidFill>
                    <a:srgbClr val="FFC000"/>
                  </a:solidFill>
                </a:rPr>
                <a:t>]</a:t>
              </a:r>
            </a:p>
          </p:txBody>
        </p:sp>
        <p:sp>
          <p:nvSpPr>
            <p:cNvPr id="331792" name="Rectangle 27"/>
            <p:cNvSpPr>
              <a:spLocks noChangeArrowheads="1"/>
            </p:cNvSpPr>
            <p:nvPr/>
          </p:nvSpPr>
          <p:spPr bwMode="auto">
            <a:xfrm>
              <a:off x="476" y="3657"/>
              <a:ext cx="51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C000"/>
                  </a:solidFill>
                  <a:sym typeface="Symbol" pitchFamily="18" charset="2"/>
                </a:rPr>
                <a:t> </a:t>
              </a:r>
              <a:r>
                <a:rPr lang="en-US" altLang="en-US" sz="2800">
                  <a:solidFill>
                    <a:srgbClr val="FFC000"/>
                  </a:solidFill>
                </a:rPr>
                <a:t>P, </a:t>
              </a:r>
              <a:endParaRPr lang="en-CA" altLang="en-US" sz="2800">
                <a:solidFill>
                  <a:srgbClr val="FFC000"/>
                </a:solidFill>
              </a:endParaRPr>
            </a:p>
          </p:txBody>
        </p:sp>
        <p:sp>
          <p:nvSpPr>
            <p:cNvPr id="331793" name="Rectangle 28"/>
            <p:cNvSpPr>
              <a:spLocks noChangeArrowheads="1"/>
            </p:cNvSpPr>
            <p:nvPr/>
          </p:nvSpPr>
          <p:spPr bwMode="auto">
            <a:xfrm>
              <a:off x="758" y="3966"/>
              <a:ext cx="34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C000"/>
                  </a:solidFill>
                  <a:sym typeface="Symbol" pitchFamily="18" charset="2"/>
                </a:rPr>
                <a:t>&amp;</a:t>
              </a:r>
              <a:r>
                <a:rPr lang="en-US" altLang="en-US" sz="2800">
                  <a:solidFill>
                    <a:srgbClr val="FFC000"/>
                  </a:solidFill>
                </a:rPr>
                <a:t> </a:t>
              </a:r>
              <a:endParaRPr lang="en-CA" altLang="en-US" sz="2800">
                <a:solidFill>
                  <a:srgbClr val="FFC000"/>
                </a:solidFill>
              </a:endParaRPr>
            </a:p>
          </p:txBody>
        </p:sp>
      </p:grpSp>
      <p:sp>
        <p:nvSpPr>
          <p:cNvPr id="331789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</p:spTree>
    <p:extLst>
      <p:ext uri="{BB962C8B-B14F-4D97-AF65-F5344CB8AC3E}">
        <p14:creationId xmlns:p14="http://schemas.microsoft.com/office/powerpoint/2010/main" val="4142114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5" grpId="0"/>
      <p:bldP spid="999445" grpId="0"/>
      <p:bldP spid="999446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19200" y="5562600"/>
            <a:ext cx="2462213" cy="7620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 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285291" y="6396984"/>
            <a:ext cx="2085469" cy="461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 dirty="0">
                <a:solidFill>
                  <a:schemeClr val="accent2"/>
                </a:solidFill>
              </a:rPr>
              <a:t>COSC 2011</a:t>
            </a:r>
            <a:endParaRPr lang="en-US" altLang="en-US" sz="2400" i="0" dirty="0">
              <a:solidFill>
                <a:schemeClr val="accent2"/>
              </a:solidFill>
            </a:endParaRPr>
          </a:p>
        </p:txBody>
      </p:sp>
      <p:sp>
        <p:nvSpPr>
          <p:cNvPr id="3175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Lecture</a:t>
            </a:r>
            <a:r>
              <a:rPr lang="en-US" sz="2400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5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2056" name="Text Box 9"/>
          <p:cNvSpPr txBox="1">
            <a:spLocks noChangeArrowheads="1"/>
          </p:cNvSpPr>
          <p:nvPr/>
        </p:nvSpPr>
        <p:spPr bwMode="auto">
          <a:xfrm>
            <a:off x="5002213" y="914400"/>
            <a:ext cx="3312702" cy="5324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5" action="ppaction://hlinksldjump"/>
              </a:rPr>
              <a:t>One Step at a Time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6" action="ppaction://hlinksldjump"/>
              </a:rPr>
              <a:t>Stack of Stack Frames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7" action="ppaction://hlinksldjump"/>
              </a:rPr>
              <a:t>Friends and Strong Induction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8" action="ppaction://hlinksldjump"/>
              </a:rPr>
              <a:t>Recurrence Relations</a:t>
            </a:r>
            <a:endParaRPr lang="en-US" altLang="en-US" sz="2000" i="0" dirty="0">
              <a:hlinkClick r:id="rId9" action="ppaction://hlinksldjump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10" action="ppaction://hlinksldjump"/>
              </a:rPr>
              <a:t>Towers of Hanoi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11" action="ppaction://hlinksldjump"/>
              </a:rPr>
              <a:t>Check List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12" action="ppaction://hlinksldjump"/>
              </a:rPr>
              <a:t>Merge &amp; Quick Sort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Simple Recursion on Trees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13" action="ppaction://hlinksldjump"/>
              </a:rPr>
              <a:t>Binary Search Tree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Things not to do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14" action="ppaction://hlinksldjump"/>
              </a:rPr>
              <a:t>Heap Sort &amp; Priority Queues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Trees Representing Equations 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Pretty Print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15" action="ppaction://hlinksldjump"/>
              </a:rPr>
              <a:t>Parsing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" action="ppaction://noaction"/>
              </a:rPr>
              <a:t>Iterate over all s-t Paths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Recursive Images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Ackermann's Function</a:t>
            </a:r>
            <a:endParaRPr lang="en-US" altLang="en-US" sz="2000" i="0" dirty="0"/>
          </a:p>
        </p:txBody>
      </p:sp>
      <p:pic>
        <p:nvPicPr>
          <p:cNvPr id="2057" name="Picture 11" descr="02-01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371600"/>
            <a:ext cx="4191000" cy="413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1143000" y="-152400"/>
            <a:ext cx="6781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0" kern="0"/>
              <a:t>Recursion</a:t>
            </a:r>
          </a:p>
        </p:txBody>
      </p:sp>
    </p:spTree>
    <p:extLst>
      <p:ext uri="{BB962C8B-B14F-4D97-AF65-F5344CB8AC3E}">
        <p14:creationId xmlns:p14="http://schemas.microsoft.com/office/powerpoint/2010/main" val="520830970"/>
      </p:ext>
    </p:extLst>
  </p:cSld>
  <p:clrMapOvr>
    <a:masterClrMapping/>
  </p:clrMapOvr>
  <p:transition/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3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4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4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4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4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3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4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5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6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7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8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9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10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11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12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13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14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15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>
          <a:spcBef>
            <a:spcPts val="0"/>
          </a:spcBef>
          <a:defRPr sz="2800" i="0" dirty="0" smtClean="0">
            <a:solidFill>
              <a:schemeClr val="tx2"/>
            </a:solidFill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16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17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18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19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20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21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>
          <a:spcBef>
            <a:spcPts val="0"/>
          </a:spcBef>
          <a:defRPr sz="2800" i="0" dirty="0" smtClean="0">
            <a:solidFill>
              <a:schemeClr val="tx2"/>
            </a:solidFill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1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7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31750">
          <a:solidFill>
            <a:schemeClr val="hlink"/>
          </a:solidFill>
        </a:ln>
      </a:spPr>
      <a:bodyPr wrap="square" rtlCol="0" anchor="ctr">
        <a:spAutoFit/>
      </a:bodyPr>
      <a:lstStyle>
        <a:defPPr algn="ctr"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2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2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2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3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5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5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>
          <a:spcBef>
            <a:spcPts val="0"/>
          </a:spcBef>
          <a:defRPr sz="2800" i="0" dirty="0" smtClean="0">
            <a:solidFill>
              <a:schemeClr val="tx2"/>
            </a:solidFill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5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7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solidFill>
          <a:schemeClr val="bg1"/>
        </a:solidFill>
        <a:ln w="9525">
          <a:solidFill>
            <a:schemeClr val="tx1"/>
          </a:solidFill>
          <a:miter lim="800000"/>
          <a:headEnd/>
          <a:tailEnd/>
        </a:ln>
        <a:effectLst>
          <a:outerShdw blurRad="50800" dist="38100" dir="8100000" algn="tr" rotWithShape="0">
            <a:prstClr val="black">
              <a:alpha val="40000"/>
            </a:prstClr>
          </a:outerShdw>
        </a:effectLst>
      </a:spPr>
      <a:bodyPr wrap="square">
        <a:spAutoFit/>
      </a:bodyPr>
      <a:lstStyle>
        <a:defPPr algn="l" eaLnBrk="1" hangingPunct="1">
          <a:lnSpc>
            <a:spcPct val="95000"/>
          </a:lnSpc>
          <a:spcBef>
            <a:spcPct val="0"/>
          </a:spcBef>
          <a:buClr>
            <a:srgbClr val="D25814"/>
          </a:buClr>
          <a:buSzPct val="110000"/>
          <a:buFont typeface="Wingdings" charset="0"/>
          <a:buNone/>
          <a:defRPr sz="1800" dirty="0" smtClean="0">
            <a:solidFill>
              <a:schemeClr val="accent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+mj-lt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8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solidFill>
          <a:schemeClr val="bg1"/>
        </a:solidFill>
        <a:ln w="9525">
          <a:solidFill>
            <a:schemeClr val="tx1"/>
          </a:solidFill>
          <a:miter lim="800000"/>
          <a:headEnd/>
          <a:tailEnd/>
        </a:ln>
        <a:effectLst>
          <a:outerShdw blurRad="50800" dist="38100" dir="8100000" algn="tr" rotWithShape="0">
            <a:prstClr val="black">
              <a:alpha val="40000"/>
            </a:prstClr>
          </a:outerShdw>
        </a:effectLst>
      </a:spPr>
      <a:bodyPr wrap="square">
        <a:spAutoFit/>
      </a:bodyPr>
      <a:lstStyle>
        <a:defPPr algn="l" eaLnBrk="1" hangingPunct="1">
          <a:lnSpc>
            <a:spcPct val="95000"/>
          </a:lnSpc>
          <a:spcBef>
            <a:spcPct val="0"/>
          </a:spcBef>
          <a:buClr>
            <a:srgbClr val="D25814"/>
          </a:buClr>
          <a:buSzPct val="110000"/>
          <a:buFont typeface="Wingdings" charset="0"/>
          <a:buNone/>
          <a:defRPr sz="1800" dirty="0" smtClean="0">
            <a:solidFill>
              <a:schemeClr val="accent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+mj-lt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48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64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65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66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67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68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69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3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70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1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1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63.xml><?xml version="1.0" encoding="utf-8"?>
<a:theme xmlns:a="http://schemas.openxmlformats.org/drawingml/2006/main" name="2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64.xml><?xml version="1.0" encoding="utf-8"?>
<a:theme xmlns:a="http://schemas.openxmlformats.org/drawingml/2006/main" name="3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65.xml><?xml version="1.0" encoding="utf-8"?>
<a:theme xmlns:a="http://schemas.openxmlformats.org/drawingml/2006/main" name="4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66.xml><?xml version="1.0" encoding="utf-8"?>
<a:theme xmlns:a="http://schemas.openxmlformats.org/drawingml/2006/main" name="5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67.xml><?xml version="1.0" encoding="utf-8"?>
<a:theme xmlns:a="http://schemas.openxmlformats.org/drawingml/2006/main" name="6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68.xml><?xml version="1.0" encoding="utf-8"?>
<a:theme xmlns:a="http://schemas.openxmlformats.org/drawingml/2006/main" name="7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69.xml><?xml version="1.0" encoding="utf-8"?>
<a:theme xmlns:a="http://schemas.openxmlformats.org/drawingml/2006/main" name="8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.xml><?xml version="1.0" encoding="utf-8"?>
<a:theme xmlns:a="http://schemas.openxmlformats.org/drawingml/2006/main" name="3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9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1.xml><?xml version="1.0" encoding="utf-8"?>
<a:theme xmlns:a="http://schemas.openxmlformats.org/drawingml/2006/main" name="10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2.xml><?xml version="1.0" encoding="utf-8"?>
<a:theme xmlns:a="http://schemas.openxmlformats.org/drawingml/2006/main" name="11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3.xml><?xml version="1.0" encoding="utf-8"?>
<a:theme xmlns:a="http://schemas.openxmlformats.org/drawingml/2006/main" name="12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4.xml><?xml version="1.0" encoding="utf-8"?>
<a:theme xmlns:a="http://schemas.openxmlformats.org/drawingml/2006/main" name="13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5.xml><?xml version="1.0" encoding="utf-8"?>
<a:theme xmlns:a="http://schemas.openxmlformats.org/drawingml/2006/main" name="14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6.xml><?xml version="1.0" encoding="utf-8"?>
<a:theme xmlns:a="http://schemas.openxmlformats.org/drawingml/2006/main" name="15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7.xml><?xml version="1.0" encoding="utf-8"?>
<a:theme xmlns:a="http://schemas.openxmlformats.org/drawingml/2006/main" name="16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8.xml><?xml version="1.0" encoding="utf-8"?>
<a:theme xmlns:a="http://schemas.openxmlformats.org/drawingml/2006/main" name="17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79.xml><?xml version="1.0" encoding="utf-8"?>
<a:theme xmlns:a="http://schemas.openxmlformats.org/drawingml/2006/main" name="18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8.xml><?xml version="1.0" encoding="utf-8"?>
<a:theme xmlns:a="http://schemas.openxmlformats.org/drawingml/2006/main" name="3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19_Office Theme">
  <a:themeElements>
    <a:clrScheme name="Adjacency">
      <a:dk1>
        <a:srgbClr val="2F2B20"/>
      </a:dk1>
      <a:lt1>
        <a:srgbClr val="FFFFFF"/>
      </a:lt1>
      <a:dk2>
        <a:srgbClr val="675E47"/>
      </a:dk2>
      <a:lt2>
        <a:srgbClr val="DFDCB7"/>
      </a:lt2>
      <a:accent1>
        <a:srgbClr val="A9A57C"/>
      </a:accent1>
      <a:accent2>
        <a:srgbClr val="9CBEBD"/>
      </a:accent2>
      <a:accent3>
        <a:srgbClr val="D2CB6C"/>
      </a:accent3>
      <a:accent4>
        <a:srgbClr val="95A39D"/>
      </a:accent4>
      <a:accent5>
        <a:srgbClr val="C89F5D"/>
      </a:accent5>
      <a:accent6>
        <a:srgbClr val="B1A089"/>
      </a:accent6>
      <a:hlink>
        <a:srgbClr val="D25814"/>
      </a:hlink>
      <a:folHlink>
        <a:srgbClr val="849A0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9050">
          <a:solidFill>
            <a:srgbClr val="C00000"/>
          </a:solidFill>
          <a:prstDash val="dash"/>
          <a:tailEnd type="triangle" w="lg" len="lg"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auto">
        <a:noFill/>
        <a:ln w="19050">
          <a:solidFill>
            <a:schemeClr val="tx1"/>
          </a:solidFill>
          <a:round/>
          <a:headEnd/>
          <a:tailEnd/>
        </a:ln>
        <a:extLst>
          <a:ext uri="{909E8E84-426E-40DD-AFC4-6F175D3DCCD1}">
            <a14:hiddenFill xmlns:a14="http://schemas.microsoft.com/office/drawing/2010/main">
              <a:noFill/>
            </a14:hiddenFill>
          </a:ext>
        </a:extLst>
      </a:spPr>
      <a:bodyPr/>
      <a:lstStyle/>
    </a:lnDef>
  </a:objectDefaults>
  <a:extraClrSchemeLst/>
</a:theme>
</file>

<file path=ppt/theme/theme81.xml><?xml version="1.0" encoding="utf-8"?>
<a:theme xmlns:a="http://schemas.openxmlformats.org/drawingml/2006/main" name="1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2.xml><?xml version="1.0" encoding="utf-8"?>
<a:theme xmlns:a="http://schemas.openxmlformats.org/drawingml/2006/main" name="1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32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8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solidFill>
          <a:schemeClr val="bg1"/>
        </a:solidFill>
        <a:ln w="9525">
          <a:solidFill>
            <a:schemeClr val="tx1"/>
          </a:solidFill>
          <a:miter lim="800000"/>
          <a:headEnd/>
          <a:tailEnd/>
        </a:ln>
        <a:effectLst>
          <a:outerShdw blurRad="50800" dist="38100" dir="8100000" algn="tr" rotWithShape="0">
            <a:prstClr val="black">
              <a:alpha val="40000"/>
            </a:prstClr>
          </a:outerShdw>
        </a:effectLst>
      </a:spPr>
      <a:bodyPr wrap="square">
        <a:spAutoFit/>
      </a:bodyPr>
      <a:lstStyle>
        <a:defPPr algn="l" eaLnBrk="1" hangingPunct="1">
          <a:lnSpc>
            <a:spcPct val="95000"/>
          </a:lnSpc>
          <a:spcBef>
            <a:spcPct val="0"/>
          </a:spcBef>
          <a:buClr>
            <a:srgbClr val="D25814"/>
          </a:buClr>
          <a:buSzPct val="110000"/>
          <a:buFont typeface="Wingdings" charset="0"/>
          <a:buNone/>
          <a:defRPr sz="1800" dirty="0" smtClean="0">
            <a:solidFill>
              <a:schemeClr val="accent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+mj-lt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4.xml><?xml version="1.0" encoding="utf-8"?>
<a:theme xmlns:a="http://schemas.openxmlformats.org/drawingml/2006/main" name="2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5.xml><?xml version="1.0" encoding="utf-8"?>
<a:theme xmlns:a="http://schemas.openxmlformats.org/drawingml/2006/main" name="1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3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18881</TotalTime>
  <Words>20273</Words>
  <Application>Microsoft Office PowerPoint</Application>
  <PresentationFormat>On-screen Show (4:3)</PresentationFormat>
  <Paragraphs>4744</Paragraphs>
  <Slides>294</Slides>
  <Notes>197</Notes>
  <HiddenSlides>0</HiddenSlides>
  <MMClips>0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85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294</vt:i4>
      </vt:variant>
    </vt:vector>
  </HeadingPairs>
  <TitlesOfParts>
    <vt:vector size="396" baseType="lpstr">
      <vt:lpstr>Agency FB</vt:lpstr>
      <vt:lpstr>Arial</vt:lpstr>
      <vt:lpstr>Arial Rounded MT Bold</vt:lpstr>
      <vt:lpstr>Calibri</vt:lpstr>
      <vt:lpstr>Cambria Math</vt:lpstr>
      <vt:lpstr>Comic Sans MS</vt:lpstr>
      <vt:lpstr>Rockwell</vt:lpstr>
      <vt:lpstr>Symbol</vt:lpstr>
      <vt:lpstr>Tahoma</vt:lpstr>
      <vt:lpstr>Tempus Sans ITC</vt:lpstr>
      <vt:lpstr>Times</vt:lpstr>
      <vt:lpstr>Times New Roman</vt:lpstr>
      <vt:lpstr>Wingdings</vt:lpstr>
      <vt:lpstr>WP MathA</vt:lpstr>
      <vt:lpstr>Default Design</vt:lpstr>
      <vt:lpstr>2_3101</vt:lpstr>
      <vt:lpstr>3_Default Design</vt:lpstr>
      <vt:lpstr>1_Default Design</vt:lpstr>
      <vt:lpstr>2_Default Design</vt:lpstr>
      <vt:lpstr>35_Default Design</vt:lpstr>
      <vt:lpstr>36_Default Design</vt:lpstr>
      <vt:lpstr>37_Default Design</vt:lpstr>
      <vt:lpstr>38_Default Design</vt:lpstr>
      <vt:lpstr>39_Default Design</vt:lpstr>
      <vt:lpstr>40_Default Design</vt:lpstr>
      <vt:lpstr>41_Default Design</vt:lpstr>
      <vt:lpstr>42_Default Design</vt:lpstr>
      <vt:lpstr>43_Default Design</vt:lpstr>
      <vt:lpstr>3101</vt:lpstr>
      <vt:lpstr>1_3101</vt:lpstr>
      <vt:lpstr>3_3101</vt:lpstr>
      <vt:lpstr>4_3101</vt:lpstr>
      <vt:lpstr>5_3101</vt:lpstr>
      <vt:lpstr>6_3101</vt:lpstr>
      <vt:lpstr>7_3101</vt:lpstr>
      <vt:lpstr>8_3101</vt:lpstr>
      <vt:lpstr>9_3101</vt:lpstr>
      <vt:lpstr>10_3101</vt:lpstr>
      <vt:lpstr>11_3101</vt:lpstr>
      <vt:lpstr>12_3101</vt:lpstr>
      <vt:lpstr>13_3101</vt:lpstr>
      <vt:lpstr>14_3101</vt:lpstr>
      <vt:lpstr>15_3101</vt:lpstr>
      <vt:lpstr>16_3101</vt:lpstr>
      <vt:lpstr>17_3101</vt:lpstr>
      <vt:lpstr>18_3101</vt:lpstr>
      <vt:lpstr>19_3101</vt:lpstr>
      <vt:lpstr>20_3101</vt:lpstr>
      <vt:lpstr>21_3101</vt:lpstr>
      <vt:lpstr>6_Default Design</vt:lpstr>
      <vt:lpstr>7_Default Design</vt:lpstr>
      <vt:lpstr>8_Default Design</vt:lpstr>
      <vt:lpstr>9_Default Design</vt:lpstr>
      <vt:lpstr>10_Default Design</vt:lpstr>
      <vt:lpstr>4_Default Design</vt:lpstr>
      <vt:lpstr>5_Default Design</vt:lpstr>
      <vt:lpstr>74_Default Design</vt:lpstr>
      <vt:lpstr>25_Default Design</vt:lpstr>
      <vt:lpstr>26_Default Design</vt:lpstr>
      <vt:lpstr>29_Default Design</vt:lpstr>
      <vt:lpstr>30_Default Design</vt:lpstr>
      <vt:lpstr>57_Default Design</vt:lpstr>
      <vt:lpstr>58_Default Design</vt:lpstr>
      <vt:lpstr>59_Default Design</vt:lpstr>
      <vt:lpstr>79_Default Design</vt:lpstr>
      <vt:lpstr>80_Default Design</vt:lpstr>
      <vt:lpstr>48_Default Design</vt:lpstr>
      <vt:lpstr>64_Default Design</vt:lpstr>
      <vt:lpstr>65_Default Design</vt:lpstr>
      <vt:lpstr>66_Default Design</vt:lpstr>
      <vt:lpstr>67_Default Design</vt:lpstr>
      <vt:lpstr>68_Default Design</vt:lpstr>
      <vt:lpstr>69_Default Design</vt:lpstr>
      <vt:lpstr>70_Default Design</vt:lpstr>
      <vt:lpstr>11_Default Design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9_Office Theme</vt:lpstr>
      <vt:lpstr>10_Office Theme</vt:lpstr>
      <vt:lpstr>11_Office Theme</vt:lpstr>
      <vt:lpstr>12_Office Theme</vt:lpstr>
      <vt:lpstr>13_Office Theme</vt:lpstr>
      <vt:lpstr>14_Office Theme</vt:lpstr>
      <vt:lpstr>15_Office Theme</vt:lpstr>
      <vt:lpstr>16_Office Theme</vt:lpstr>
      <vt:lpstr>17_Office Theme</vt:lpstr>
      <vt:lpstr>18_Office Theme</vt:lpstr>
      <vt:lpstr>19_Office Theme</vt:lpstr>
      <vt:lpstr>12_Default Design</vt:lpstr>
      <vt:lpstr>13_Default Design</vt:lpstr>
      <vt:lpstr>81_Default Design</vt:lpstr>
      <vt:lpstr>27_Default Design</vt:lpstr>
      <vt:lpstr>14_Default Design</vt:lpstr>
      <vt:lpstr>Equation</vt:lpstr>
      <vt:lpstr>Clip</vt:lpstr>
      <vt:lpstr>Acrobat Document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Software Engineering</vt:lpstr>
      <vt:lpstr>Abstract Data Types (ADTs)</vt:lpstr>
      <vt:lpstr>Abstract Data Types</vt:lpstr>
      <vt:lpstr>Data Structures Implementations</vt:lpstr>
      <vt:lpstr>PowerPoint Presentation</vt:lpstr>
      <vt:lpstr>High Level Positions/Pointers</vt:lpstr>
      <vt:lpstr>PowerPoint Presentation</vt:lpstr>
      <vt:lpstr>Implementing Positions in Trees</vt:lpstr>
      <vt:lpstr>Implementing Positions in Trees</vt:lpstr>
      <vt:lpstr>Implementing Positions in Trees</vt:lpstr>
      <vt:lpstr>Implementing Positions in Trees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Parsing with a Stack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Some Math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Grade School     vs   Kindergarten </vt:lpstr>
      <vt:lpstr>Size of Input Instance</vt:lpstr>
      <vt:lpstr>PowerPoint Presentation</vt:lpstr>
      <vt:lpstr>  Grade School     vs   Kindergarten </vt:lpstr>
      <vt:lpstr>  Grade School     vs   Kindergarten </vt:lpstr>
      <vt:lpstr>  Grade School     vs   Kindergarten </vt:lpstr>
      <vt:lpstr>Time Complexity of Algorithm</vt:lpstr>
      <vt:lpstr>Time Complexity of Problem</vt:lpstr>
      <vt:lpstr>Classifying Functions</vt:lpstr>
      <vt:lpstr>Classifying Functions</vt:lpstr>
      <vt:lpstr>BigOh and Theta?</vt:lpstr>
      <vt:lpstr>Notations</vt:lpstr>
      <vt:lpstr>Definition of  Theta</vt:lpstr>
      <vt:lpstr>Definition of  Theta</vt:lpstr>
      <vt:lpstr>Definition of  Theta</vt:lpstr>
      <vt:lpstr>Definition of  Theta</vt:lpstr>
      <vt:lpstr>Definition of  Theta</vt:lpstr>
      <vt:lpstr>PowerPoint Presentation</vt:lpstr>
      <vt:lpstr>PowerPoint Presentation</vt:lpstr>
      <vt:lpstr>PowerPoint Presentation</vt:lpstr>
      <vt:lpstr>PowerPoint Presentation</vt:lpstr>
      <vt:lpstr>Logs and Exp</vt:lpstr>
      <vt:lpstr>Understand Quantifiers!!!</vt:lpstr>
      <vt:lpstr>Understand Quantifiers!!!</vt:lpstr>
      <vt:lpstr>Understand Quantifiers!!!</vt:lpstr>
      <vt:lpstr>Understand Quantifiers!!!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Friends &amp; Strong Induction</vt:lpstr>
      <vt:lpstr>Recurrence Relations » Time of Recursive Program</vt:lpstr>
      <vt:lpstr>PowerPoint Presentation</vt:lpstr>
      <vt:lpstr>Evaluating: T(n) = aT(n/b)+f(n)</vt:lpstr>
      <vt:lpstr>Evaluating: T(n) = aT(n/b)+f(n)</vt:lpstr>
      <vt:lpstr>Evaluating: T(n) = aT(n/b) + nc                            = 4T(n/2) + n </vt:lpstr>
      <vt:lpstr>Evaluating: T(n) = aT(n/b) + nc                            = 3T(n/2) + n </vt:lpstr>
      <vt:lpstr>Evaluating: T(n) = aT(n/b) + nc                            = 3T(n/2) + n </vt:lpstr>
      <vt:lpstr>Evaluating: T(n) = aT(n/b) + nc                            = 3T(n/2) + n </vt:lpstr>
      <vt:lpstr>Evaluating: T(n) = aT(n/b)+f(n)</vt:lpstr>
      <vt:lpstr>Evaluating: T(n) = aT(n/b)+f(n)</vt:lpstr>
      <vt:lpstr>Check Lists for Recursive Programs</vt:lpstr>
      <vt:lpstr>Merge Sort</vt:lpstr>
      <vt:lpstr>Merge Sort</vt:lpstr>
      <vt:lpstr>Java Implementation</vt:lpstr>
      <vt:lpstr>Java Implementation</vt:lpstr>
      <vt:lpstr>Quick Sort</vt:lpstr>
      <vt:lpstr>Quick Sort</vt:lpstr>
      <vt:lpstr>Quick Sort</vt:lpstr>
      <vt:lpstr>Java Implementation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Dictionary/Map ADT</vt:lpstr>
      <vt:lpstr>Dictionary/Map ADT</vt:lpstr>
      <vt:lpstr>Dictionary/Map ADT</vt:lpstr>
      <vt:lpstr>Dictionary/Map ADT</vt:lpstr>
      <vt:lpstr>Dictionary/Map ADT</vt:lpstr>
      <vt:lpstr>Dictionary/Map ADT</vt:lpstr>
      <vt:lpstr>Dictionary/Map ADT</vt:lpstr>
      <vt:lpstr>PowerPoint Presentation</vt:lpstr>
      <vt:lpstr>From binary search to Binary Search Trees</vt:lpstr>
      <vt:lpstr>Binary Search Tree</vt:lpstr>
      <vt:lpstr>Iterative Algorithm</vt:lpstr>
      <vt:lpstr>Recursive Algorithm</vt:lpstr>
      <vt:lpstr>Insertions/Deletions</vt:lpstr>
      <vt:lpstr>Insertions/Deletions</vt:lpstr>
      <vt:lpstr>Insertions/Deletions</vt:lpstr>
      <vt:lpstr>Performance</vt:lpstr>
      <vt:lpstr>AVL Trees</vt:lpstr>
      <vt:lpstr>Rebalancing after an Insertion</vt:lpstr>
      <vt:lpstr>Rebalancing after an Insertion</vt:lpstr>
      <vt:lpstr>Rebalancing after an Insertion</vt:lpstr>
      <vt:lpstr>Rebalancing after an Insertion</vt:lpstr>
      <vt:lpstr>Rebalancing after an Insertion</vt:lpstr>
      <vt:lpstr>Rebalancing after an Insertion</vt:lpstr>
      <vt:lpstr>Rebalancing after an Insertion</vt:lpstr>
      <vt:lpstr>Rebalancing after an Insertion</vt:lpstr>
      <vt:lpstr>Rebalancing after an Insertion</vt:lpstr>
      <vt:lpstr>Rebalancing after an Insertion</vt:lpstr>
      <vt:lpstr>Rebalancing after an Insertion</vt:lpstr>
      <vt:lpstr>Rebalancing after an Insertion</vt:lpstr>
      <vt:lpstr>Rebalancing after a deletion</vt:lpstr>
      <vt:lpstr>End </vt:lpstr>
      <vt:lpstr>PowerPoint Presentation</vt:lpstr>
      <vt:lpstr>PowerPoint Presentation</vt:lpstr>
      <vt:lpstr>Abstract Data Types</vt:lpstr>
      <vt:lpstr>Priority Queues </vt:lpstr>
      <vt:lpstr>Heap Definition</vt:lpstr>
      <vt:lpstr>Heap Data Structure</vt:lpstr>
      <vt:lpstr>Heap  Pop/Push/Changes</vt:lpstr>
      <vt:lpstr>Heap  Pop/Push/Changes</vt:lpstr>
      <vt:lpstr>Heap  Pop/Push/Changes</vt:lpstr>
      <vt:lpstr>Heap  Pop/Push/Changes</vt:lpstr>
      <vt:lpstr>Heap  Pop/Push/Changes</vt:lpstr>
      <vt:lpstr>PowerPoint Presentation</vt:lpstr>
      <vt:lpstr>PowerPoint Presentation</vt:lpstr>
      <vt:lpstr>PowerPoint Presentation</vt:lpstr>
      <vt:lpstr>PowerPoint Presentation</vt:lpstr>
      <vt:lpstr>Heap Implementation</vt:lpstr>
      <vt:lpstr>Selection Sort</vt:lpstr>
      <vt:lpstr>Heap Sort</vt:lpstr>
      <vt:lpstr>Communication &amp; Entropy</vt:lpstr>
      <vt:lpstr>Communication &amp; Entropy</vt:lpstr>
      <vt:lpstr>PowerPoint Presentation</vt:lpstr>
      <vt:lpstr>Random Balls in Bins </vt:lpstr>
      <vt:lpstr>Dictionary/Map ADT</vt:lpstr>
      <vt:lpstr>Dictionary/Map ADT</vt:lpstr>
      <vt:lpstr>Dictionary/Map ADT</vt:lpstr>
      <vt:lpstr>Dictionary/Map ADT</vt:lpstr>
      <vt:lpstr>Dictionary/Map ADT</vt:lpstr>
      <vt:lpstr>Dictionary/Map ADT</vt:lpstr>
      <vt:lpstr>Dictionary/Map ADT</vt:lpstr>
      <vt:lpstr>Hash Tables</vt:lpstr>
      <vt:lpstr>Hash Tables</vt:lpstr>
      <vt:lpstr>PowerPoint Presentation</vt:lpstr>
      <vt:lpstr>PowerPoint Presentation</vt:lpstr>
      <vt:lpstr>Random Hash Functions</vt:lpstr>
      <vt:lpstr>Random Hash Functions</vt:lpstr>
      <vt:lpstr>Random Hash Functions</vt:lpstr>
      <vt:lpstr>Random Hash Functions</vt:lpstr>
      <vt:lpstr>Random Hash Functions</vt:lpstr>
      <vt:lpstr>Random Hash Functions</vt:lpstr>
      <vt:lpstr>Random Hash Functions</vt:lpstr>
      <vt:lpstr>Handling Collisions</vt:lpstr>
      <vt:lpstr>Separate Chaining</vt:lpstr>
      <vt:lpstr>A Sequence of Probes</vt:lpstr>
      <vt:lpstr>A Sequence of Probes</vt:lpstr>
      <vt:lpstr>A Sequence of Probes</vt:lpstr>
      <vt:lpstr>A Sequence of Probes</vt:lpstr>
      <vt:lpstr>A Sequence of Probes</vt:lpstr>
      <vt:lpstr>A Sequence of Probes</vt:lpstr>
      <vt:lpstr>A Sequence of Probes</vt:lpstr>
      <vt:lpstr>Running Time</vt:lpstr>
      <vt:lpstr>Running Time</vt:lpstr>
      <vt:lpstr>Searching in a Graph</vt:lpstr>
      <vt:lpstr>Graphs</vt:lpstr>
      <vt:lpstr>Edge Types</vt:lpstr>
      <vt:lpstr>Applications</vt:lpstr>
      <vt:lpstr>Terminology</vt:lpstr>
      <vt:lpstr>Terminology (cont.)</vt:lpstr>
      <vt:lpstr>Terminology (cont.)</vt:lpstr>
      <vt:lpstr>Properties</vt:lpstr>
      <vt:lpstr>Vertices and Edges</vt:lpstr>
      <vt:lpstr>Graph ADT: part 1</vt:lpstr>
      <vt:lpstr>Graph ADT: part 2</vt:lpstr>
      <vt:lpstr>Edge List Structure</vt:lpstr>
      <vt:lpstr>Adjacency List Structure</vt:lpstr>
      <vt:lpstr>Adjacency Map Structure</vt:lpstr>
      <vt:lpstr>Adjacency Matrix Structure</vt:lpstr>
      <vt:lpstr>Performance</vt:lpstr>
      <vt:lpstr>Subgraphs</vt:lpstr>
      <vt:lpstr>Connectivity</vt:lpstr>
      <vt:lpstr>Trees and Forests</vt:lpstr>
      <vt:lpstr>Spanning Trees and Forests</vt:lpstr>
      <vt:lpstr>PowerPoint Presentation</vt:lpstr>
      <vt:lpstr>Graph Search</vt:lpstr>
      <vt:lpstr>BFS</vt:lpstr>
      <vt:lpstr>PowerPoint Presentation</vt:lpstr>
      <vt:lpstr>PowerPoint Presentation</vt:lpstr>
      <vt:lpstr>DFS</vt:lpstr>
      <vt:lpstr>Linear Order</vt:lpstr>
      <vt:lpstr>Algorithmic Paradigms</vt:lpstr>
      <vt:lpstr>Network Flow</vt:lpstr>
      <vt:lpstr>Primal-Dual Hill Climbing</vt:lpstr>
      <vt:lpstr>Primal-Dual Hill Climbing</vt:lpstr>
      <vt:lpstr>Linear Programing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Greedy Algorithms</vt:lpstr>
      <vt:lpstr>Greedy Algorithms</vt:lpstr>
      <vt:lpstr>PowerPoint Presentation</vt:lpstr>
      <vt:lpstr>PowerPoint Presentation</vt:lpstr>
      <vt:lpstr>PowerPoint Presentation</vt:lpstr>
      <vt:lpstr>PowerPoint Presentation</vt:lpstr>
      <vt:lpstr>Recursive Back Tracking Bellman Ford</vt:lpstr>
      <vt:lpstr>Recursive Back Tracking Bellman Ford</vt:lpstr>
      <vt:lpstr>Recursive Back Tracking Bellman Ford</vt:lpstr>
      <vt:lpstr>Recursive Back Tracking </vt:lpstr>
      <vt:lpstr>PowerPoint Presentation</vt:lpstr>
      <vt:lpstr>Dynamic Programming Leveled Graph</vt:lpstr>
      <vt:lpstr>PowerPoint Presentation</vt:lpstr>
      <vt:lpstr>PowerPoint Presentation</vt:lpstr>
      <vt:lpstr>PowerPoint Presentation</vt:lpstr>
      <vt:lpstr>PowerPoint Presentation</vt:lpstr>
      <vt:lpstr>Greedy Algorithm</vt:lpstr>
      <vt:lpstr>Greedy Algorithm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Stack of Stack Frames</dc:title>
  <dc:creator>Dept. of Computer Science</dc:creator>
  <cp:lastModifiedBy>Jeff Edmonds</cp:lastModifiedBy>
  <cp:revision>346</cp:revision>
  <dcterms:created xsi:type="dcterms:W3CDTF">2000-09-21T20:56:02Z</dcterms:created>
  <dcterms:modified xsi:type="dcterms:W3CDTF">2022-12-04T06:10:31Z</dcterms:modified>
</cp:coreProperties>
</file>