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mp" ContentType="image/p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slideLayouts/slideLayout14.xml" ContentType="application/vnd.openxmlformats-officedocument.presentationml.slideLayout+xml"/>
  <Override PartName="/ppt/theme/theme3.xml" ContentType="application/vnd.openxmlformats-officedocument.theme+xml"/>
  <Override PartName="/ppt/slideLayouts/slideLayout15.xml" ContentType="application/vnd.openxmlformats-officedocument.presentationml.slideLayout+xml"/>
  <Override PartName="/ppt/theme/theme4.xml" ContentType="application/vnd.openxmlformats-officedocument.theme+xml"/>
  <Override PartName="/ppt/slideLayouts/slideLayout16.xml" ContentType="application/vnd.openxmlformats-officedocument.presentationml.slideLayout+xml"/>
  <Override PartName="/ppt/theme/theme5.xml" ContentType="application/vnd.openxmlformats-officedocument.theme+xml"/>
  <Override PartName="/ppt/slideLayouts/slideLayout17.xml" ContentType="application/vnd.openxmlformats-officedocument.presentationml.slideLayout+xml"/>
  <Override PartName="/ppt/theme/theme6.xml" ContentType="application/vnd.openxmlformats-officedocument.theme+xml"/>
  <Override PartName="/ppt/slideLayouts/slideLayout18.xml" ContentType="application/vnd.openxmlformats-officedocument.presentationml.slideLayout+xml"/>
  <Override PartName="/ppt/theme/theme7.xml" ContentType="application/vnd.openxmlformats-officedocument.theme+xml"/>
  <Override PartName="/ppt/slideLayouts/slideLayout19.xml" ContentType="application/vnd.openxmlformats-officedocument.presentationml.slideLayout+xml"/>
  <Override PartName="/ppt/theme/theme8.xml" ContentType="application/vnd.openxmlformats-officedocument.theme+xml"/>
  <Override PartName="/ppt/slideLayouts/slideLayout20.xml" ContentType="application/vnd.openxmlformats-officedocument.presentationml.slideLayout+xml"/>
  <Override PartName="/ppt/theme/theme9.xml" ContentType="application/vnd.openxmlformats-officedocument.theme+xml"/>
  <Override PartName="/ppt/slideLayouts/slideLayout21.xml" ContentType="application/vnd.openxmlformats-officedocument.presentationml.slideLayout+xml"/>
  <Override PartName="/ppt/theme/theme10.xml" ContentType="application/vnd.openxmlformats-officedocument.theme+xml"/>
  <Override PartName="/ppt/slideLayouts/slideLayout22.xml" ContentType="application/vnd.openxmlformats-officedocument.presentationml.slideLayout+xml"/>
  <Override PartName="/ppt/theme/theme11.xml" ContentType="application/vnd.openxmlformats-officedocument.theme+xml"/>
  <Override PartName="/ppt/slideLayouts/slideLayout23.xml" ContentType="application/vnd.openxmlformats-officedocument.presentationml.slideLayout+xml"/>
  <Override PartName="/ppt/theme/theme12.xml" ContentType="application/vnd.openxmlformats-officedocument.theme+xml"/>
  <Override PartName="/ppt/slideLayouts/slideLayout24.xml" ContentType="application/vnd.openxmlformats-officedocument.presentationml.slideLayout+xml"/>
  <Override PartName="/ppt/theme/theme13.xml" ContentType="application/vnd.openxmlformats-officedocument.theme+xml"/>
  <Override PartName="/ppt/slideLayouts/slideLayout25.xml" ContentType="application/vnd.openxmlformats-officedocument.presentationml.slideLayout+xml"/>
  <Override PartName="/ppt/theme/theme14.xml" ContentType="application/vnd.openxmlformats-officedocument.theme+xml"/>
  <Override PartName="/ppt/slideLayouts/slideLayout26.xml" ContentType="application/vnd.openxmlformats-officedocument.presentationml.slideLayout+xml"/>
  <Override PartName="/ppt/theme/theme15.xml" ContentType="application/vnd.openxmlformats-officedocument.theme+xml"/>
  <Override PartName="/ppt/slideLayouts/slideLayout27.xml" ContentType="application/vnd.openxmlformats-officedocument.presentationml.slideLayout+xml"/>
  <Override PartName="/ppt/theme/theme16.xml" ContentType="application/vnd.openxmlformats-officedocument.theme+xml"/>
  <Override PartName="/ppt/slideLayouts/slideLayout28.xml" ContentType="application/vnd.openxmlformats-officedocument.presentationml.slideLayout+xml"/>
  <Override PartName="/ppt/theme/theme17.xml" ContentType="application/vnd.openxmlformats-officedocument.theme+xml"/>
  <Override PartName="/ppt/slideLayouts/slideLayout29.xml" ContentType="application/vnd.openxmlformats-officedocument.presentationml.slideLayout+xml"/>
  <Override PartName="/ppt/theme/theme18.xml" ContentType="application/vnd.openxmlformats-officedocument.theme+xml"/>
  <Override PartName="/ppt/slideLayouts/slideLayout30.xml" ContentType="application/vnd.openxmlformats-officedocument.presentationml.slideLayout+xml"/>
  <Override PartName="/ppt/theme/theme19.xml" ContentType="application/vnd.openxmlformats-officedocument.theme+xml"/>
  <Override PartName="/ppt/slideLayouts/slideLayout31.xml" ContentType="application/vnd.openxmlformats-officedocument.presentationml.slideLayout+xml"/>
  <Override PartName="/ppt/theme/theme20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1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22.xml" ContentType="application/vnd.openxmlformats-officedocument.theme+xml"/>
  <Override PartName="/ppt/theme/theme23.xml" ContentType="application/vnd.openxmlformats-officedocument.theme+xml"/>
  <Override PartName="/ppt/theme/theme2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  <p:sldMasterId id="2147483665" r:id="rId3"/>
    <p:sldMasterId id="2147483667" r:id="rId4"/>
    <p:sldMasterId id="2147483669" r:id="rId5"/>
    <p:sldMasterId id="2147483671" r:id="rId6"/>
    <p:sldMasterId id="2147483673" r:id="rId7"/>
    <p:sldMasterId id="2147483675" r:id="rId8"/>
    <p:sldMasterId id="2147483677" r:id="rId9"/>
    <p:sldMasterId id="2147483679" r:id="rId10"/>
    <p:sldMasterId id="2147483681" r:id="rId11"/>
    <p:sldMasterId id="2147483683" r:id="rId12"/>
    <p:sldMasterId id="2147483685" r:id="rId13"/>
    <p:sldMasterId id="2147483687" r:id="rId14"/>
    <p:sldMasterId id="2147483689" r:id="rId15"/>
    <p:sldMasterId id="2147483691" r:id="rId16"/>
    <p:sldMasterId id="2147483693" r:id="rId17"/>
    <p:sldMasterId id="2147483695" r:id="rId18"/>
    <p:sldMasterId id="2147483697" r:id="rId19"/>
    <p:sldMasterId id="2147483699" r:id="rId20"/>
    <p:sldMasterId id="2147483719" r:id="rId21"/>
    <p:sldMasterId id="2147483721" r:id="rId22"/>
  </p:sldMasterIdLst>
  <p:notesMasterIdLst>
    <p:notesMasterId r:id="rId215"/>
  </p:notesMasterIdLst>
  <p:handoutMasterIdLst>
    <p:handoutMasterId r:id="rId216"/>
  </p:handoutMasterIdLst>
  <p:sldIdLst>
    <p:sldId id="393" r:id="rId23"/>
    <p:sldId id="829" r:id="rId24"/>
    <p:sldId id="830" r:id="rId25"/>
    <p:sldId id="831" r:id="rId26"/>
    <p:sldId id="832" r:id="rId27"/>
    <p:sldId id="833" r:id="rId28"/>
    <p:sldId id="834" r:id="rId29"/>
    <p:sldId id="835" r:id="rId30"/>
    <p:sldId id="836" r:id="rId31"/>
    <p:sldId id="837" r:id="rId32"/>
    <p:sldId id="838" r:id="rId33"/>
    <p:sldId id="1227" r:id="rId34"/>
    <p:sldId id="1235" r:id="rId35"/>
    <p:sldId id="1232" r:id="rId36"/>
    <p:sldId id="839" r:id="rId37"/>
    <p:sldId id="840" r:id="rId38"/>
    <p:sldId id="841" r:id="rId39"/>
    <p:sldId id="955" r:id="rId40"/>
    <p:sldId id="842" r:id="rId41"/>
    <p:sldId id="843" r:id="rId42"/>
    <p:sldId id="844" r:id="rId43"/>
    <p:sldId id="845" r:id="rId44"/>
    <p:sldId id="846" r:id="rId45"/>
    <p:sldId id="847" r:id="rId46"/>
    <p:sldId id="930" r:id="rId47"/>
    <p:sldId id="569" r:id="rId48"/>
    <p:sldId id="502" r:id="rId49"/>
    <p:sldId id="570" r:id="rId50"/>
    <p:sldId id="571" r:id="rId51"/>
    <p:sldId id="574" r:id="rId52"/>
    <p:sldId id="575" r:id="rId53"/>
    <p:sldId id="576" r:id="rId54"/>
    <p:sldId id="577" r:id="rId55"/>
    <p:sldId id="579" r:id="rId56"/>
    <p:sldId id="592" r:id="rId57"/>
    <p:sldId id="581" r:id="rId58"/>
    <p:sldId id="583" r:id="rId59"/>
    <p:sldId id="582" r:id="rId60"/>
    <p:sldId id="480" r:id="rId61"/>
    <p:sldId id="584" r:id="rId62"/>
    <p:sldId id="585" r:id="rId63"/>
    <p:sldId id="586" r:id="rId64"/>
    <p:sldId id="587" r:id="rId65"/>
    <p:sldId id="588" r:id="rId66"/>
    <p:sldId id="589" r:id="rId67"/>
    <p:sldId id="822" r:id="rId68"/>
    <p:sldId id="595" r:id="rId69"/>
    <p:sldId id="596" r:id="rId70"/>
    <p:sldId id="629" r:id="rId71"/>
    <p:sldId id="597" r:id="rId72"/>
    <p:sldId id="598" r:id="rId73"/>
    <p:sldId id="599" r:id="rId74"/>
    <p:sldId id="600" r:id="rId75"/>
    <p:sldId id="626" r:id="rId76"/>
    <p:sldId id="601" r:id="rId77"/>
    <p:sldId id="602" r:id="rId78"/>
    <p:sldId id="603" r:id="rId79"/>
    <p:sldId id="604" r:id="rId80"/>
    <p:sldId id="605" r:id="rId81"/>
    <p:sldId id="627" r:id="rId82"/>
    <p:sldId id="606" r:id="rId83"/>
    <p:sldId id="607" r:id="rId84"/>
    <p:sldId id="608" r:id="rId85"/>
    <p:sldId id="609" r:id="rId86"/>
    <p:sldId id="628" r:id="rId87"/>
    <p:sldId id="610" r:id="rId88"/>
    <p:sldId id="823" r:id="rId89"/>
    <p:sldId id="824" r:id="rId90"/>
    <p:sldId id="464" r:id="rId91"/>
    <p:sldId id="825" r:id="rId92"/>
    <p:sldId id="481" r:id="rId93"/>
    <p:sldId id="826" r:id="rId94"/>
    <p:sldId id="617" r:id="rId95"/>
    <p:sldId id="752" r:id="rId96"/>
    <p:sldId id="739" r:id="rId97"/>
    <p:sldId id="743" r:id="rId98"/>
    <p:sldId id="744" r:id="rId99"/>
    <p:sldId id="749" r:id="rId100"/>
    <p:sldId id="745" r:id="rId101"/>
    <p:sldId id="750" r:id="rId102"/>
    <p:sldId id="751" r:id="rId103"/>
    <p:sldId id="753" r:id="rId104"/>
    <p:sldId id="803" r:id="rId105"/>
    <p:sldId id="754" r:id="rId106"/>
    <p:sldId id="755" r:id="rId107"/>
    <p:sldId id="756" r:id="rId108"/>
    <p:sldId id="759" r:id="rId109"/>
    <p:sldId id="761" r:id="rId110"/>
    <p:sldId id="797" r:id="rId111"/>
    <p:sldId id="632" r:id="rId112"/>
    <p:sldId id="637" r:id="rId113"/>
    <p:sldId id="638" r:id="rId114"/>
    <p:sldId id="640" r:id="rId115"/>
    <p:sldId id="800" r:id="rId116"/>
    <p:sldId id="700" r:id="rId117"/>
    <p:sldId id="701" r:id="rId118"/>
    <p:sldId id="702" r:id="rId119"/>
    <p:sldId id="703" r:id="rId120"/>
    <p:sldId id="704" r:id="rId121"/>
    <p:sldId id="705" r:id="rId122"/>
    <p:sldId id="706" r:id="rId123"/>
    <p:sldId id="707" r:id="rId124"/>
    <p:sldId id="708" r:id="rId125"/>
    <p:sldId id="709" r:id="rId126"/>
    <p:sldId id="710" r:id="rId127"/>
    <p:sldId id="711" r:id="rId128"/>
    <p:sldId id="828" r:id="rId129"/>
    <p:sldId id="1237" r:id="rId130"/>
    <p:sldId id="1238" r:id="rId131"/>
    <p:sldId id="1239" r:id="rId132"/>
    <p:sldId id="1240" r:id="rId133"/>
    <p:sldId id="643" r:id="rId134"/>
    <p:sldId id="645" r:id="rId135"/>
    <p:sldId id="827" r:id="rId136"/>
    <p:sldId id="518" r:id="rId137"/>
    <p:sldId id="734" r:id="rId138"/>
    <p:sldId id="519" r:id="rId139"/>
    <p:sldId id="520" r:id="rId140"/>
    <p:sldId id="521" r:id="rId141"/>
    <p:sldId id="522" r:id="rId142"/>
    <p:sldId id="655" r:id="rId143"/>
    <p:sldId id="525" r:id="rId144"/>
    <p:sldId id="552" r:id="rId145"/>
    <p:sldId id="526" r:id="rId146"/>
    <p:sldId id="527" r:id="rId147"/>
    <p:sldId id="528" r:id="rId148"/>
    <p:sldId id="529" r:id="rId149"/>
    <p:sldId id="530" r:id="rId150"/>
    <p:sldId id="531" r:id="rId151"/>
    <p:sldId id="532" r:id="rId152"/>
    <p:sldId id="546" r:id="rId153"/>
    <p:sldId id="547" r:id="rId154"/>
    <p:sldId id="533" r:id="rId155"/>
    <p:sldId id="553" r:id="rId156"/>
    <p:sldId id="534" r:id="rId157"/>
    <p:sldId id="535" r:id="rId158"/>
    <p:sldId id="536" r:id="rId159"/>
    <p:sldId id="555" r:id="rId160"/>
    <p:sldId id="537" r:id="rId161"/>
    <p:sldId id="538" r:id="rId162"/>
    <p:sldId id="539" r:id="rId163"/>
    <p:sldId id="540" r:id="rId164"/>
    <p:sldId id="541" r:id="rId165"/>
    <p:sldId id="542" r:id="rId166"/>
    <p:sldId id="543" r:id="rId167"/>
    <p:sldId id="544" r:id="rId168"/>
    <p:sldId id="545" r:id="rId169"/>
    <p:sldId id="548" r:id="rId170"/>
    <p:sldId id="549" r:id="rId171"/>
    <p:sldId id="550" r:id="rId172"/>
    <p:sldId id="551" r:id="rId173"/>
    <p:sldId id="556" r:id="rId174"/>
    <p:sldId id="557" r:id="rId175"/>
    <p:sldId id="558" r:id="rId176"/>
    <p:sldId id="559" r:id="rId177"/>
    <p:sldId id="560" r:id="rId178"/>
    <p:sldId id="561" r:id="rId179"/>
    <p:sldId id="562" r:id="rId180"/>
    <p:sldId id="563" r:id="rId181"/>
    <p:sldId id="564" r:id="rId182"/>
    <p:sldId id="565" r:id="rId183"/>
    <p:sldId id="566" r:id="rId184"/>
    <p:sldId id="567" r:id="rId185"/>
    <p:sldId id="568" r:id="rId186"/>
    <p:sldId id="523" r:id="rId187"/>
    <p:sldId id="697" r:id="rId188"/>
    <p:sldId id="471" r:id="rId189"/>
    <p:sldId id="666" r:id="rId190"/>
    <p:sldId id="712" r:id="rId191"/>
    <p:sldId id="713" r:id="rId192"/>
    <p:sldId id="715" r:id="rId193"/>
    <p:sldId id="714" r:id="rId194"/>
    <p:sldId id="716" r:id="rId195"/>
    <p:sldId id="717" r:id="rId196"/>
    <p:sldId id="719" r:id="rId197"/>
    <p:sldId id="720" r:id="rId198"/>
    <p:sldId id="721" r:id="rId199"/>
    <p:sldId id="718" r:id="rId200"/>
    <p:sldId id="722" r:id="rId201"/>
    <p:sldId id="724" r:id="rId202"/>
    <p:sldId id="725" r:id="rId203"/>
    <p:sldId id="723" r:id="rId204"/>
    <p:sldId id="726" r:id="rId205"/>
    <p:sldId id="728" r:id="rId206"/>
    <p:sldId id="727" r:id="rId207"/>
    <p:sldId id="729" r:id="rId208"/>
    <p:sldId id="730" r:id="rId209"/>
    <p:sldId id="731" r:id="rId210"/>
    <p:sldId id="732" r:id="rId211"/>
    <p:sldId id="733" r:id="rId212"/>
    <p:sldId id="857" r:id="rId213"/>
    <p:sldId id="501" r:id="rId214"/>
  </p:sldIdLst>
  <p:sldSz cx="9144000" cy="6858000" type="screen4x3"/>
  <p:notesSz cx="6934200" cy="9120188"/>
  <p:defaultTextStyle>
    <a:defPPr>
      <a:defRPr lang="en-CA"/>
    </a:defPPr>
    <a:lvl1pPr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968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72">
          <p15:clr>
            <a:srgbClr val="A4A3A4"/>
          </p15:clr>
        </p15:guide>
        <p15:guide id="2" pos="218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CC00CC"/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801" autoAdjust="0"/>
    <p:restoredTop sz="86387" autoAdjust="0"/>
  </p:normalViewPr>
  <p:slideViewPr>
    <p:cSldViewPr>
      <p:cViewPr varScale="1">
        <p:scale>
          <a:sx n="53" d="100"/>
          <a:sy n="53" d="100"/>
        </p:scale>
        <p:origin x="658" y="27"/>
      </p:cViewPr>
      <p:guideLst>
        <p:guide orient="horz" pos="1968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9570"/>
    </p:cViewPr>
  </p:sorterViewPr>
  <p:notesViewPr>
    <p:cSldViewPr>
      <p:cViewPr varScale="1">
        <p:scale>
          <a:sx n="59" d="100"/>
          <a:sy n="59" d="100"/>
        </p:scale>
        <p:origin x="-2484" y="-96"/>
      </p:cViewPr>
      <p:guideLst>
        <p:guide orient="horz" pos="2872"/>
        <p:guide pos="218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5.xml"/><Relationship Id="rId21" Type="http://schemas.openxmlformats.org/officeDocument/2006/relationships/slideMaster" Target="slideMasters/slideMaster21.xml"/><Relationship Id="rId42" Type="http://schemas.openxmlformats.org/officeDocument/2006/relationships/slide" Target="slides/slide20.xml"/><Relationship Id="rId63" Type="http://schemas.openxmlformats.org/officeDocument/2006/relationships/slide" Target="slides/slide41.xml"/><Relationship Id="rId84" Type="http://schemas.openxmlformats.org/officeDocument/2006/relationships/slide" Target="slides/slide62.xml"/><Relationship Id="rId138" Type="http://schemas.openxmlformats.org/officeDocument/2006/relationships/slide" Target="slides/slide116.xml"/><Relationship Id="rId159" Type="http://schemas.openxmlformats.org/officeDocument/2006/relationships/slide" Target="slides/slide137.xml"/><Relationship Id="rId170" Type="http://schemas.openxmlformats.org/officeDocument/2006/relationships/slide" Target="slides/slide148.xml"/><Relationship Id="rId191" Type="http://schemas.openxmlformats.org/officeDocument/2006/relationships/slide" Target="slides/slide169.xml"/><Relationship Id="rId205" Type="http://schemas.openxmlformats.org/officeDocument/2006/relationships/slide" Target="slides/slide183.xml"/><Relationship Id="rId107" Type="http://schemas.openxmlformats.org/officeDocument/2006/relationships/slide" Target="slides/slide85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10.xml"/><Relationship Id="rId53" Type="http://schemas.openxmlformats.org/officeDocument/2006/relationships/slide" Target="slides/slide31.xml"/><Relationship Id="rId74" Type="http://schemas.openxmlformats.org/officeDocument/2006/relationships/slide" Target="slides/slide52.xml"/><Relationship Id="rId128" Type="http://schemas.openxmlformats.org/officeDocument/2006/relationships/slide" Target="slides/slide106.xml"/><Relationship Id="rId149" Type="http://schemas.openxmlformats.org/officeDocument/2006/relationships/slide" Target="slides/slide127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73.xml"/><Relationship Id="rId160" Type="http://schemas.openxmlformats.org/officeDocument/2006/relationships/slide" Target="slides/slide138.xml"/><Relationship Id="rId181" Type="http://schemas.openxmlformats.org/officeDocument/2006/relationships/slide" Target="slides/slide159.xml"/><Relationship Id="rId216" Type="http://schemas.openxmlformats.org/officeDocument/2006/relationships/handoutMaster" Target="handoutMasters/handoutMaster1.xml"/><Relationship Id="rId22" Type="http://schemas.openxmlformats.org/officeDocument/2006/relationships/slideMaster" Target="slideMasters/slideMaster22.xml"/><Relationship Id="rId43" Type="http://schemas.openxmlformats.org/officeDocument/2006/relationships/slide" Target="slides/slide21.xml"/><Relationship Id="rId64" Type="http://schemas.openxmlformats.org/officeDocument/2006/relationships/slide" Target="slides/slide42.xml"/><Relationship Id="rId118" Type="http://schemas.openxmlformats.org/officeDocument/2006/relationships/slide" Target="slides/slide96.xml"/><Relationship Id="rId139" Type="http://schemas.openxmlformats.org/officeDocument/2006/relationships/slide" Target="slides/slide117.xml"/><Relationship Id="rId85" Type="http://schemas.openxmlformats.org/officeDocument/2006/relationships/slide" Target="slides/slide63.xml"/><Relationship Id="rId150" Type="http://schemas.openxmlformats.org/officeDocument/2006/relationships/slide" Target="slides/slide128.xml"/><Relationship Id="rId171" Type="http://schemas.openxmlformats.org/officeDocument/2006/relationships/slide" Target="slides/slide149.xml"/><Relationship Id="rId192" Type="http://schemas.openxmlformats.org/officeDocument/2006/relationships/slide" Target="slides/slide170.xml"/><Relationship Id="rId206" Type="http://schemas.openxmlformats.org/officeDocument/2006/relationships/slide" Target="slides/slide184.xml"/><Relationship Id="rId12" Type="http://schemas.openxmlformats.org/officeDocument/2006/relationships/slideMaster" Target="slideMasters/slideMaster12.xml"/><Relationship Id="rId33" Type="http://schemas.openxmlformats.org/officeDocument/2006/relationships/slide" Target="slides/slide11.xml"/><Relationship Id="rId108" Type="http://schemas.openxmlformats.org/officeDocument/2006/relationships/slide" Target="slides/slide86.xml"/><Relationship Id="rId129" Type="http://schemas.openxmlformats.org/officeDocument/2006/relationships/slide" Target="slides/slide107.xml"/><Relationship Id="rId54" Type="http://schemas.openxmlformats.org/officeDocument/2006/relationships/slide" Target="slides/slide32.xml"/><Relationship Id="rId75" Type="http://schemas.openxmlformats.org/officeDocument/2006/relationships/slide" Target="slides/slide53.xml"/><Relationship Id="rId96" Type="http://schemas.openxmlformats.org/officeDocument/2006/relationships/slide" Target="slides/slide74.xml"/><Relationship Id="rId140" Type="http://schemas.openxmlformats.org/officeDocument/2006/relationships/slide" Target="slides/slide118.xml"/><Relationship Id="rId161" Type="http://schemas.openxmlformats.org/officeDocument/2006/relationships/slide" Target="slides/slide139.xml"/><Relationship Id="rId182" Type="http://schemas.openxmlformats.org/officeDocument/2006/relationships/slide" Target="slides/slide160.xml"/><Relationship Id="rId217" Type="http://schemas.openxmlformats.org/officeDocument/2006/relationships/presProps" Target="presProps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.xml"/><Relationship Id="rId119" Type="http://schemas.openxmlformats.org/officeDocument/2006/relationships/slide" Target="slides/slide97.xml"/><Relationship Id="rId44" Type="http://schemas.openxmlformats.org/officeDocument/2006/relationships/slide" Target="slides/slide22.xml"/><Relationship Id="rId65" Type="http://schemas.openxmlformats.org/officeDocument/2006/relationships/slide" Target="slides/slide43.xml"/><Relationship Id="rId86" Type="http://schemas.openxmlformats.org/officeDocument/2006/relationships/slide" Target="slides/slide64.xml"/><Relationship Id="rId130" Type="http://schemas.openxmlformats.org/officeDocument/2006/relationships/slide" Target="slides/slide108.xml"/><Relationship Id="rId151" Type="http://schemas.openxmlformats.org/officeDocument/2006/relationships/slide" Target="slides/slide129.xml"/><Relationship Id="rId172" Type="http://schemas.openxmlformats.org/officeDocument/2006/relationships/slide" Target="slides/slide150.xml"/><Relationship Id="rId193" Type="http://schemas.openxmlformats.org/officeDocument/2006/relationships/slide" Target="slides/slide171.xml"/><Relationship Id="rId207" Type="http://schemas.openxmlformats.org/officeDocument/2006/relationships/slide" Target="slides/slide185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87.xml"/><Relationship Id="rId34" Type="http://schemas.openxmlformats.org/officeDocument/2006/relationships/slide" Target="slides/slide12.xml"/><Relationship Id="rId55" Type="http://schemas.openxmlformats.org/officeDocument/2006/relationships/slide" Target="slides/slide33.xml"/><Relationship Id="rId76" Type="http://schemas.openxmlformats.org/officeDocument/2006/relationships/slide" Target="slides/slide54.xml"/><Relationship Id="rId97" Type="http://schemas.openxmlformats.org/officeDocument/2006/relationships/slide" Target="slides/slide75.xml"/><Relationship Id="rId120" Type="http://schemas.openxmlformats.org/officeDocument/2006/relationships/slide" Target="slides/slide98.xml"/><Relationship Id="rId141" Type="http://schemas.openxmlformats.org/officeDocument/2006/relationships/slide" Target="slides/slide119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40.xml"/><Relationship Id="rId183" Type="http://schemas.openxmlformats.org/officeDocument/2006/relationships/slide" Target="slides/slide161.xml"/><Relationship Id="rId218" Type="http://schemas.openxmlformats.org/officeDocument/2006/relationships/viewProps" Target="viewProps.xml"/><Relationship Id="rId24" Type="http://schemas.openxmlformats.org/officeDocument/2006/relationships/slide" Target="slides/slide2.xml"/><Relationship Id="rId45" Type="http://schemas.openxmlformats.org/officeDocument/2006/relationships/slide" Target="slides/slide23.xml"/><Relationship Id="rId66" Type="http://schemas.openxmlformats.org/officeDocument/2006/relationships/slide" Target="slides/slide44.xml"/><Relationship Id="rId87" Type="http://schemas.openxmlformats.org/officeDocument/2006/relationships/slide" Target="slides/slide65.xml"/><Relationship Id="rId110" Type="http://schemas.openxmlformats.org/officeDocument/2006/relationships/slide" Target="slides/slide88.xml"/><Relationship Id="rId131" Type="http://schemas.openxmlformats.org/officeDocument/2006/relationships/slide" Target="slides/slide109.xml"/><Relationship Id="rId152" Type="http://schemas.openxmlformats.org/officeDocument/2006/relationships/slide" Target="slides/slide130.xml"/><Relationship Id="rId173" Type="http://schemas.openxmlformats.org/officeDocument/2006/relationships/slide" Target="slides/slide151.xml"/><Relationship Id="rId194" Type="http://schemas.openxmlformats.org/officeDocument/2006/relationships/slide" Target="slides/slide172.xml"/><Relationship Id="rId208" Type="http://schemas.openxmlformats.org/officeDocument/2006/relationships/slide" Target="slides/slide186.xml"/><Relationship Id="rId14" Type="http://schemas.openxmlformats.org/officeDocument/2006/relationships/slideMaster" Target="slideMasters/slideMaster14.xml"/><Relationship Id="rId30" Type="http://schemas.openxmlformats.org/officeDocument/2006/relationships/slide" Target="slides/slide8.xml"/><Relationship Id="rId35" Type="http://schemas.openxmlformats.org/officeDocument/2006/relationships/slide" Target="slides/slide13.xml"/><Relationship Id="rId56" Type="http://schemas.openxmlformats.org/officeDocument/2006/relationships/slide" Target="slides/slide34.xml"/><Relationship Id="rId77" Type="http://schemas.openxmlformats.org/officeDocument/2006/relationships/slide" Target="slides/slide55.xml"/><Relationship Id="rId100" Type="http://schemas.openxmlformats.org/officeDocument/2006/relationships/slide" Target="slides/slide78.xml"/><Relationship Id="rId105" Type="http://schemas.openxmlformats.org/officeDocument/2006/relationships/slide" Target="slides/slide83.xml"/><Relationship Id="rId126" Type="http://schemas.openxmlformats.org/officeDocument/2006/relationships/slide" Target="slides/slide104.xml"/><Relationship Id="rId147" Type="http://schemas.openxmlformats.org/officeDocument/2006/relationships/slide" Target="slides/slide125.xml"/><Relationship Id="rId168" Type="http://schemas.openxmlformats.org/officeDocument/2006/relationships/slide" Target="slides/slide146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9.xml"/><Relationship Id="rId72" Type="http://schemas.openxmlformats.org/officeDocument/2006/relationships/slide" Target="slides/slide50.xml"/><Relationship Id="rId93" Type="http://schemas.openxmlformats.org/officeDocument/2006/relationships/slide" Target="slides/slide71.xml"/><Relationship Id="rId98" Type="http://schemas.openxmlformats.org/officeDocument/2006/relationships/slide" Target="slides/slide76.xml"/><Relationship Id="rId121" Type="http://schemas.openxmlformats.org/officeDocument/2006/relationships/slide" Target="slides/slide99.xml"/><Relationship Id="rId142" Type="http://schemas.openxmlformats.org/officeDocument/2006/relationships/slide" Target="slides/slide120.xml"/><Relationship Id="rId163" Type="http://schemas.openxmlformats.org/officeDocument/2006/relationships/slide" Target="slides/slide141.xml"/><Relationship Id="rId184" Type="http://schemas.openxmlformats.org/officeDocument/2006/relationships/slide" Target="slides/slide162.xml"/><Relationship Id="rId189" Type="http://schemas.openxmlformats.org/officeDocument/2006/relationships/slide" Target="slides/slide167.xml"/><Relationship Id="rId21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192.xml"/><Relationship Id="rId25" Type="http://schemas.openxmlformats.org/officeDocument/2006/relationships/slide" Target="slides/slide3.xml"/><Relationship Id="rId46" Type="http://schemas.openxmlformats.org/officeDocument/2006/relationships/slide" Target="slides/slide24.xml"/><Relationship Id="rId67" Type="http://schemas.openxmlformats.org/officeDocument/2006/relationships/slide" Target="slides/slide45.xml"/><Relationship Id="rId116" Type="http://schemas.openxmlformats.org/officeDocument/2006/relationships/slide" Target="slides/slide94.xml"/><Relationship Id="rId137" Type="http://schemas.openxmlformats.org/officeDocument/2006/relationships/slide" Target="slides/slide115.xml"/><Relationship Id="rId158" Type="http://schemas.openxmlformats.org/officeDocument/2006/relationships/slide" Target="slides/slide136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9.xml"/><Relationship Id="rId62" Type="http://schemas.openxmlformats.org/officeDocument/2006/relationships/slide" Target="slides/slide40.xml"/><Relationship Id="rId83" Type="http://schemas.openxmlformats.org/officeDocument/2006/relationships/slide" Target="slides/slide61.xml"/><Relationship Id="rId88" Type="http://schemas.openxmlformats.org/officeDocument/2006/relationships/slide" Target="slides/slide66.xml"/><Relationship Id="rId111" Type="http://schemas.openxmlformats.org/officeDocument/2006/relationships/slide" Target="slides/slide89.xml"/><Relationship Id="rId132" Type="http://schemas.openxmlformats.org/officeDocument/2006/relationships/slide" Target="slides/slide110.xml"/><Relationship Id="rId153" Type="http://schemas.openxmlformats.org/officeDocument/2006/relationships/slide" Target="slides/slide131.xml"/><Relationship Id="rId174" Type="http://schemas.openxmlformats.org/officeDocument/2006/relationships/slide" Target="slides/slide152.xml"/><Relationship Id="rId179" Type="http://schemas.openxmlformats.org/officeDocument/2006/relationships/slide" Target="slides/slide157.xml"/><Relationship Id="rId195" Type="http://schemas.openxmlformats.org/officeDocument/2006/relationships/slide" Target="slides/slide173.xml"/><Relationship Id="rId209" Type="http://schemas.openxmlformats.org/officeDocument/2006/relationships/slide" Target="slides/slide187.xml"/><Relationship Id="rId190" Type="http://schemas.openxmlformats.org/officeDocument/2006/relationships/slide" Target="slides/slide168.xml"/><Relationship Id="rId204" Type="http://schemas.openxmlformats.org/officeDocument/2006/relationships/slide" Target="slides/slide182.xml"/><Relationship Id="rId220" Type="http://schemas.openxmlformats.org/officeDocument/2006/relationships/tableStyles" Target="tableStyles.xml"/><Relationship Id="rId15" Type="http://schemas.openxmlformats.org/officeDocument/2006/relationships/slideMaster" Target="slideMasters/slideMaster15.xml"/><Relationship Id="rId36" Type="http://schemas.openxmlformats.org/officeDocument/2006/relationships/slide" Target="slides/slide14.xml"/><Relationship Id="rId57" Type="http://schemas.openxmlformats.org/officeDocument/2006/relationships/slide" Target="slides/slide35.xml"/><Relationship Id="rId106" Type="http://schemas.openxmlformats.org/officeDocument/2006/relationships/slide" Target="slides/slide84.xml"/><Relationship Id="rId127" Type="http://schemas.openxmlformats.org/officeDocument/2006/relationships/slide" Target="slides/slide105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9.xml"/><Relationship Id="rId52" Type="http://schemas.openxmlformats.org/officeDocument/2006/relationships/slide" Target="slides/slide30.xml"/><Relationship Id="rId73" Type="http://schemas.openxmlformats.org/officeDocument/2006/relationships/slide" Target="slides/slide51.xml"/><Relationship Id="rId78" Type="http://schemas.openxmlformats.org/officeDocument/2006/relationships/slide" Target="slides/slide56.xml"/><Relationship Id="rId94" Type="http://schemas.openxmlformats.org/officeDocument/2006/relationships/slide" Target="slides/slide72.xml"/><Relationship Id="rId99" Type="http://schemas.openxmlformats.org/officeDocument/2006/relationships/slide" Target="slides/slide77.xml"/><Relationship Id="rId101" Type="http://schemas.openxmlformats.org/officeDocument/2006/relationships/slide" Target="slides/slide79.xml"/><Relationship Id="rId122" Type="http://schemas.openxmlformats.org/officeDocument/2006/relationships/slide" Target="slides/slide100.xml"/><Relationship Id="rId143" Type="http://schemas.openxmlformats.org/officeDocument/2006/relationships/slide" Target="slides/slide121.xml"/><Relationship Id="rId148" Type="http://schemas.openxmlformats.org/officeDocument/2006/relationships/slide" Target="slides/slide126.xml"/><Relationship Id="rId164" Type="http://schemas.openxmlformats.org/officeDocument/2006/relationships/slide" Target="slides/slide142.xml"/><Relationship Id="rId169" Type="http://schemas.openxmlformats.org/officeDocument/2006/relationships/slide" Target="slides/slide147.xml"/><Relationship Id="rId185" Type="http://schemas.openxmlformats.org/officeDocument/2006/relationships/slide" Target="slides/slide163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58.xml"/><Relationship Id="rId210" Type="http://schemas.openxmlformats.org/officeDocument/2006/relationships/slide" Target="slides/slide188.xml"/><Relationship Id="rId215" Type="http://schemas.openxmlformats.org/officeDocument/2006/relationships/notesMaster" Target="notesMasters/notesMaster1.xml"/><Relationship Id="rId26" Type="http://schemas.openxmlformats.org/officeDocument/2006/relationships/slide" Target="slides/slide4.xml"/><Relationship Id="rId47" Type="http://schemas.openxmlformats.org/officeDocument/2006/relationships/slide" Target="slides/slide25.xml"/><Relationship Id="rId68" Type="http://schemas.openxmlformats.org/officeDocument/2006/relationships/slide" Target="slides/slide46.xml"/><Relationship Id="rId89" Type="http://schemas.openxmlformats.org/officeDocument/2006/relationships/slide" Target="slides/slide67.xml"/><Relationship Id="rId112" Type="http://schemas.openxmlformats.org/officeDocument/2006/relationships/slide" Target="slides/slide90.xml"/><Relationship Id="rId133" Type="http://schemas.openxmlformats.org/officeDocument/2006/relationships/slide" Target="slides/slide111.xml"/><Relationship Id="rId154" Type="http://schemas.openxmlformats.org/officeDocument/2006/relationships/slide" Target="slides/slide132.xml"/><Relationship Id="rId175" Type="http://schemas.openxmlformats.org/officeDocument/2006/relationships/slide" Target="slides/slide153.xml"/><Relationship Id="rId196" Type="http://schemas.openxmlformats.org/officeDocument/2006/relationships/slide" Target="slides/slide174.xml"/><Relationship Id="rId200" Type="http://schemas.openxmlformats.org/officeDocument/2006/relationships/slide" Target="slides/slide178.xml"/><Relationship Id="rId16" Type="http://schemas.openxmlformats.org/officeDocument/2006/relationships/slideMaster" Target="slideMasters/slideMaster16.xml"/><Relationship Id="rId37" Type="http://schemas.openxmlformats.org/officeDocument/2006/relationships/slide" Target="slides/slide15.xml"/><Relationship Id="rId58" Type="http://schemas.openxmlformats.org/officeDocument/2006/relationships/slide" Target="slides/slide36.xml"/><Relationship Id="rId79" Type="http://schemas.openxmlformats.org/officeDocument/2006/relationships/slide" Target="slides/slide57.xml"/><Relationship Id="rId102" Type="http://schemas.openxmlformats.org/officeDocument/2006/relationships/slide" Target="slides/slide80.xml"/><Relationship Id="rId123" Type="http://schemas.openxmlformats.org/officeDocument/2006/relationships/slide" Target="slides/slide101.xml"/><Relationship Id="rId144" Type="http://schemas.openxmlformats.org/officeDocument/2006/relationships/slide" Target="slides/slide122.xml"/><Relationship Id="rId90" Type="http://schemas.openxmlformats.org/officeDocument/2006/relationships/slide" Target="slides/slide68.xml"/><Relationship Id="rId165" Type="http://schemas.openxmlformats.org/officeDocument/2006/relationships/slide" Target="slides/slide143.xml"/><Relationship Id="rId186" Type="http://schemas.openxmlformats.org/officeDocument/2006/relationships/slide" Target="slides/slide164.xml"/><Relationship Id="rId211" Type="http://schemas.openxmlformats.org/officeDocument/2006/relationships/slide" Target="slides/slide189.xml"/><Relationship Id="rId27" Type="http://schemas.openxmlformats.org/officeDocument/2006/relationships/slide" Target="slides/slide5.xml"/><Relationship Id="rId48" Type="http://schemas.openxmlformats.org/officeDocument/2006/relationships/slide" Target="slides/slide26.xml"/><Relationship Id="rId69" Type="http://schemas.openxmlformats.org/officeDocument/2006/relationships/slide" Target="slides/slide47.xml"/><Relationship Id="rId113" Type="http://schemas.openxmlformats.org/officeDocument/2006/relationships/slide" Target="slides/slide91.xml"/><Relationship Id="rId134" Type="http://schemas.openxmlformats.org/officeDocument/2006/relationships/slide" Target="slides/slide112.xml"/><Relationship Id="rId80" Type="http://schemas.openxmlformats.org/officeDocument/2006/relationships/slide" Target="slides/slide58.xml"/><Relationship Id="rId155" Type="http://schemas.openxmlformats.org/officeDocument/2006/relationships/slide" Target="slides/slide133.xml"/><Relationship Id="rId176" Type="http://schemas.openxmlformats.org/officeDocument/2006/relationships/slide" Target="slides/slide154.xml"/><Relationship Id="rId197" Type="http://schemas.openxmlformats.org/officeDocument/2006/relationships/slide" Target="slides/slide175.xml"/><Relationship Id="rId201" Type="http://schemas.openxmlformats.org/officeDocument/2006/relationships/slide" Target="slides/slide179.xml"/><Relationship Id="rId17" Type="http://schemas.openxmlformats.org/officeDocument/2006/relationships/slideMaster" Target="slideMasters/slideMaster17.xml"/><Relationship Id="rId38" Type="http://schemas.openxmlformats.org/officeDocument/2006/relationships/slide" Target="slides/slide16.xml"/><Relationship Id="rId59" Type="http://schemas.openxmlformats.org/officeDocument/2006/relationships/slide" Target="slides/slide37.xml"/><Relationship Id="rId103" Type="http://schemas.openxmlformats.org/officeDocument/2006/relationships/slide" Target="slides/slide81.xml"/><Relationship Id="rId124" Type="http://schemas.openxmlformats.org/officeDocument/2006/relationships/slide" Target="slides/slide102.xml"/><Relationship Id="rId70" Type="http://schemas.openxmlformats.org/officeDocument/2006/relationships/slide" Target="slides/slide48.xml"/><Relationship Id="rId91" Type="http://schemas.openxmlformats.org/officeDocument/2006/relationships/slide" Target="slides/slide69.xml"/><Relationship Id="rId145" Type="http://schemas.openxmlformats.org/officeDocument/2006/relationships/slide" Target="slides/slide123.xml"/><Relationship Id="rId166" Type="http://schemas.openxmlformats.org/officeDocument/2006/relationships/slide" Target="slides/slide144.xml"/><Relationship Id="rId187" Type="http://schemas.openxmlformats.org/officeDocument/2006/relationships/slide" Target="slides/slide16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190.xml"/><Relationship Id="rId28" Type="http://schemas.openxmlformats.org/officeDocument/2006/relationships/slide" Target="slides/slide6.xml"/><Relationship Id="rId49" Type="http://schemas.openxmlformats.org/officeDocument/2006/relationships/slide" Target="slides/slide27.xml"/><Relationship Id="rId114" Type="http://schemas.openxmlformats.org/officeDocument/2006/relationships/slide" Target="slides/slide92.xml"/><Relationship Id="rId60" Type="http://schemas.openxmlformats.org/officeDocument/2006/relationships/slide" Target="slides/slide38.xml"/><Relationship Id="rId81" Type="http://schemas.openxmlformats.org/officeDocument/2006/relationships/slide" Target="slides/slide59.xml"/><Relationship Id="rId135" Type="http://schemas.openxmlformats.org/officeDocument/2006/relationships/slide" Target="slides/slide113.xml"/><Relationship Id="rId156" Type="http://schemas.openxmlformats.org/officeDocument/2006/relationships/slide" Target="slides/slide134.xml"/><Relationship Id="rId177" Type="http://schemas.openxmlformats.org/officeDocument/2006/relationships/slide" Target="slides/slide155.xml"/><Relationship Id="rId198" Type="http://schemas.openxmlformats.org/officeDocument/2006/relationships/slide" Target="slides/slide176.xml"/><Relationship Id="rId202" Type="http://schemas.openxmlformats.org/officeDocument/2006/relationships/slide" Target="slides/slide180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17.xml"/><Relationship Id="rId50" Type="http://schemas.openxmlformats.org/officeDocument/2006/relationships/slide" Target="slides/slide28.xml"/><Relationship Id="rId104" Type="http://schemas.openxmlformats.org/officeDocument/2006/relationships/slide" Target="slides/slide82.xml"/><Relationship Id="rId125" Type="http://schemas.openxmlformats.org/officeDocument/2006/relationships/slide" Target="slides/slide103.xml"/><Relationship Id="rId146" Type="http://schemas.openxmlformats.org/officeDocument/2006/relationships/slide" Target="slides/slide124.xml"/><Relationship Id="rId167" Type="http://schemas.openxmlformats.org/officeDocument/2006/relationships/slide" Target="slides/slide145.xml"/><Relationship Id="rId188" Type="http://schemas.openxmlformats.org/officeDocument/2006/relationships/slide" Target="slides/slide166.xml"/><Relationship Id="rId71" Type="http://schemas.openxmlformats.org/officeDocument/2006/relationships/slide" Target="slides/slide49.xml"/><Relationship Id="rId92" Type="http://schemas.openxmlformats.org/officeDocument/2006/relationships/slide" Target="slides/slide70.xml"/><Relationship Id="rId213" Type="http://schemas.openxmlformats.org/officeDocument/2006/relationships/slide" Target="slides/slide19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7.xml"/><Relationship Id="rId40" Type="http://schemas.openxmlformats.org/officeDocument/2006/relationships/slide" Target="slides/slide18.xml"/><Relationship Id="rId115" Type="http://schemas.openxmlformats.org/officeDocument/2006/relationships/slide" Target="slides/slide93.xml"/><Relationship Id="rId136" Type="http://schemas.openxmlformats.org/officeDocument/2006/relationships/slide" Target="slides/slide114.xml"/><Relationship Id="rId157" Type="http://schemas.openxmlformats.org/officeDocument/2006/relationships/slide" Target="slides/slide135.xml"/><Relationship Id="rId178" Type="http://schemas.openxmlformats.org/officeDocument/2006/relationships/slide" Target="slides/slide156.xml"/><Relationship Id="rId61" Type="http://schemas.openxmlformats.org/officeDocument/2006/relationships/slide" Target="slides/slide39.xml"/><Relationship Id="rId82" Type="http://schemas.openxmlformats.org/officeDocument/2006/relationships/slide" Target="slides/slide60.xml"/><Relationship Id="rId199" Type="http://schemas.openxmlformats.org/officeDocument/2006/relationships/slide" Target="slides/slide177.xml"/><Relationship Id="rId203" Type="http://schemas.openxmlformats.org/officeDocument/2006/relationships/slide" Target="slides/slide181.xml"/><Relationship Id="rId19" Type="http://schemas.openxmlformats.org/officeDocument/2006/relationships/slideMaster" Target="slideMasters/slideMaster19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8.xml"/><Relationship Id="rId13" Type="http://schemas.openxmlformats.org/officeDocument/2006/relationships/slide" Target="slides/slide21.xml"/><Relationship Id="rId3" Type="http://schemas.openxmlformats.org/officeDocument/2006/relationships/slide" Target="slides/slide3.xml"/><Relationship Id="rId7" Type="http://schemas.openxmlformats.org/officeDocument/2006/relationships/slide" Target="slides/slide7.xml"/><Relationship Id="rId12" Type="http://schemas.openxmlformats.org/officeDocument/2006/relationships/slide" Target="slides/slide17.xml"/><Relationship Id="rId17" Type="http://schemas.openxmlformats.org/officeDocument/2006/relationships/slide" Target="slides/slide25.xml"/><Relationship Id="rId2" Type="http://schemas.openxmlformats.org/officeDocument/2006/relationships/slide" Target="slides/slide2.xml"/><Relationship Id="rId16" Type="http://schemas.openxmlformats.org/officeDocument/2006/relationships/slide" Target="slides/slide24.xml"/><Relationship Id="rId1" Type="http://schemas.openxmlformats.org/officeDocument/2006/relationships/slide" Target="slides/slide1.xml"/><Relationship Id="rId6" Type="http://schemas.openxmlformats.org/officeDocument/2006/relationships/slide" Target="slides/slide6.xml"/><Relationship Id="rId11" Type="http://schemas.openxmlformats.org/officeDocument/2006/relationships/slide" Target="slides/slide16.xml"/><Relationship Id="rId5" Type="http://schemas.openxmlformats.org/officeDocument/2006/relationships/slide" Target="slides/slide5.xml"/><Relationship Id="rId15" Type="http://schemas.openxmlformats.org/officeDocument/2006/relationships/slide" Target="slides/slide23.xml"/><Relationship Id="rId10" Type="http://schemas.openxmlformats.org/officeDocument/2006/relationships/slide" Target="slides/slide15.xml"/><Relationship Id="rId4" Type="http://schemas.openxmlformats.org/officeDocument/2006/relationships/slide" Target="slides/slide4.xml"/><Relationship Id="rId9" Type="http://schemas.openxmlformats.org/officeDocument/2006/relationships/slide" Target="slides/slide9.xml"/><Relationship Id="rId14" Type="http://schemas.openxmlformats.org/officeDocument/2006/relationships/slide" Target="slides/slide2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06C06539-50F4-4307-93D1-C29EBAE917D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777822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24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968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11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105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614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D4F1D240-6743-4E2F-A852-2CE47E8D31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61418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A8D649E-3EA1-4334-8361-1C220C3032A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</a:t>
            </a:fld>
            <a:endParaRPr lang="en-US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5E9ED3C-51F9-4D53-A1F0-7160CBC5D78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32</a:t>
            </a:fld>
            <a:endParaRPr lang="en-US" altLang="en-US"/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245DA90-63B7-4AC7-8DCD-8214CFA5E85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138</a:t>
            </a:fld>
            <a:endParaRPr lang="en-US" altLang="en-US"/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E13DFEC-82C1-41F3-9DDF-F5CBBA20035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139</a:t>
            </a:fld>
            <a:endParaRPr lang="en-US" altLang="en-US"/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056E896-943C-45F2-8664-479C74C5DA9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140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8A901DB-1334-440F-BDFF-1614E8B0ADB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141</a:t>
            </a:fld>
            <a:endParaRPr lang="en-US" altLang="en-US"/>
          </a:p>
        </p:txBody>
      </p:sp>
      <p:sp>
        <p:nvSpPr>
          <p:cNvPr id="300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94BB111-4AEC-4D98-82EB-F22883D9AC9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142</a:t>
            </a:fld>
            <a:endParaRPr lang="en-US" altLang="en-US"/>
          </a:p>
        </p:txBody>
      </p:sp>
      <p:sp>
        <p:nvSpPr>
          <p:cNvPr id="301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259CC77-25E5-4C79-80FB-309BB093FD7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143</a:t>
            </a:fld>
            <a:endParaRPr lang="en-US" altLang="en-US"/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6185ACC-99C5-4EBF-BEDB-5DF5C349BF8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144</a:t>
            </a:fld>
            <a:endParaRPr lang="en-US" altLang="en-US"/>
          </a:p>
        </p:txBody>
      </p:sp>
      <p:sp>
        <p:nvSpPr>
          <p:cNvPr id="303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913C3B8-49DA-431B-8C7C-C5E43566A3A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145</a:t>
            </a:fld>
            <a:endParaRPr lang="en-US" altLang="en-US"/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24232B8-7BA9-4786-9A8D-BCBAE9094DE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146</a:t>
            </a:fld>
            <a:endParaRPr lang="en-US" altLang="en-US"/>
          </a:p>
        </p:txBody>
      </p:sp>
      <p:sp>
        <p:nvSpPr>
          <p:cNvPr id="305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6E2AB3E-1302-45E8-9E69-9C939743BA0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147</a:t>
            </a:fld>
            <a:endParaRPr lang="en-US" altLang="en-US"/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52EFF39-9C09-4FA1-BABA-C5EACB121BC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33</a:t>
            </a:fld>
            <a:endParaRPr lang="en-US" altLang="en-US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3DD0B2F-8FA3-4477-B6AC-CF99E5EFC36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148</a:t>
            </a:fld>
            <a:endParaRPr lang="en-US" altLang="en-US"/>
          </a:p>
        </p:txBody>
      </p:sp>
      <p:sp>
        <p:nvSpPr>
          <p:cNvPr id="307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2B68E6F-E88A-453F-B590-A2805766549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149</a:t>
            </a:fld>
            <a:endParaRPr lang="en-US" altLang="en-US"/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003B34E-2F44-4001-BC18-0BA012DDFC0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150</a:t>
            </a:fld>
            <a:endParaRPr lang="en-US" altLang="en-US"/>
          </a:p>
        </p:txBody>
      </p:sp>
      <p:sp>
        <p:nvSpPr>
          <p:cNvPr id="309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F4F41F7-7828-4AEC-BB8D-E6B6FB8FCFC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151</a:t>
            </a:fld>
            <a:endParaRPr lang="en-US" altLang="en-US"/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F122EBB-A6CB-46C4-93B8-70606C31918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152</a:t>
            </a:fld>
            <a:endParaRPr lang="en-US" altLang="en-US"/>
          </a:p>
        </p:txBody>
      </p:sp>
      <p:sp>
        <p:nvSpPr>
          <p:cNvPr id="311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1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FBC68A8-5279-435B-BE6C-FCBD600DC27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153</a:t>
            </a:fld>
            <a:endParaRPr lang="en-US" altLang="en-US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32BB118-2249-44E8-B4A8-0D0C40D7175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154</a:t>
            </a:fld>
            <a:endParaRPr lang="en-US" altLang="en-US"/>
          </a:p>
        </p:txBody>
      </p:sp>
      <p:sp>
        <p:nvSpPr>
          <p:cNvPr id="313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3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3556D59-A617-4E4A-ACE4-053913C4A40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155</a:t>
            </a:fld>
            <a:endParaRPr lang="en-US" altLang="en-US"/>
          </a:p>
        </p:txBody>
      </p:sp>
      <p:sp>
        <p:nvSpPr>
          <p:cNvPr id="314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4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0C3F4B0-F0F5-4752-995B-792A72E5596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156</a:t>
            </a:fld>
            <a:endParaRPr lang="en-US" altLang="en-US"/>
          </a:p>
        </p:txBody>
      </p:sp>
      <p:sp>
        <p:nvSpPr>
          <p:cNvPr id="315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7763F9F-4954-461C-B862-5CC4D5F2224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157</a:t>
            </a:fld>
            <a:endParaRPr lang="en-US" altLang="en-US"/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A2F2441-C761-4F55-BE91-3B255756D44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34</a:t>
            </a:fld>
            <a:endParaRPr lang="en-US" altLang="en-US"/>
          </a:p>
        </p:txBody>
      </p:sp>
      <p:sp>
        <p:nvSpPr>
          <p:cNvPr id="209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9B3B4CC-2D6B-4882-9B67-3E54D6BB630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158</a:t>
            </a:fld>
            <a:endParaRPr lang="en-US" altLang="en-US"/>
          </a:p>
        </p:txBody>
      </p:sp>
      <p:sp>
        <p:nvSpPr>
          <p:cNvPr id="317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4B90CFE-604C-4F5F-AC03-C20402A07E0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159</a:t>
            </a:fld>
            <a:endParaRPr lang="en-US" altLang="en-US"/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8FBA242-2198-4DB8-BDB7-16437399671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160</a:t>
            </a:fld>
            <a:endParaRPr lang="en-US" altLang="en-US"/>
          </a:p>
        </p:txBody>
      </p:sp>
      <p:sp>
        <p:nvSpPr>
          <p:cNvPr id="319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9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C5F5572F-7166-4FC2-891E-23E0E37FEA0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161</a:t>
            </a:fld>
            <a:endParaRPr lang="en-US" altLang="en-US"/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3542265-9111-41A9-8A86-F9AF6338AEA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162</a:t>
            </a:fld>
            <a:endParaRPr lang="en-US" altLang="en-US"/>
          </a:p>
        </p:txBody>
      </p:sp>
      <p:sp>
        <p:nvSpPr>
          <p:cNvPr id="321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1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5CB67A9-4BD1-44A4-A677-C7B1BB3C402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163</a:t>
            </a:fld>
            <a:endParaRPr lang="en-US" altLang="en-US"/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3F9B4B1-AD4D-4B79-8B69-2711EEDA6DD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164</a:t>
            </a:fld>
            <a:endParaRPr lang="en-US" altLang="en-US"/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79AA0F4-3EF1-48F5-96E3-964EE43FC56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165</a:t>
            </a:fld>
            <a:endParaRPr lang="en-US" altLang="en-US"/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F153FE4-D68C-4424-B714-6724BD5F76A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166</a:t>
            </a:fld>
            <a:endParaRPr lang="en-US" altLang="en-US"/>
          </a:p>
        </p:txBody>
      </p:sp>
      <p:sp>
        <p:nvSpPr>
          <p:cNvPr id="325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5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481D73F-AA4B-4002-B114-B942E02C0A4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167</a:t>
            </a:fld>
            <a:endParaRPr lang="en-US" altLang="en-US"/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D4D1AD6-50C1-4A71-9A3F-302EE98D7A6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35</a:t>
            </a:fld>
            <a:endParaRPr lang="en-US" altLang="en-US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0CE560B-97FF-4FD7-989F-821EDD059FA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168</a:t>
            </a:fld>
            <a:endParaRPr lang="en-US" altLang="en-US"/>
          </a:p>
        </p:txBody>
      </p:sp>
      <p:sp>
        <p:nvSpPr>
          <p:cNvPr id="327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CD49FF79-DC5A-4AF0-A248-5389282272C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169</a:t>
            </a:fld>
            <a:endParaRPr lang="en-US" altLang="en-US"/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1CBD93B-9D15-42E9-9440-C0529A5B91B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170</a:t>
            </a:fld>
            <a:endParaRPr lang="en-US" altLang="en-US"/>
          </a:p>
        </p:txBody>
      </p:sp>
      <p:sp>
        <p:nvSpPr>
          <p:cNvPr id="329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9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CA047B4-107F-49E0-82B3-A2EBE28597D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171</a:t>
            </a:fld>
            <a:endParaRPr lang="en-US" altLang="en-US"/>
          </a:p>
        </p:txBody>
      </p:sp>
      <p:sp>
        <p:nvSpPr>
          <p:cNvPr id="330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0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92131FB-6749-4041-8594-BDEB40CB471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172</a:t>
            </a:fld>
            <a:endParaRPr lang="en-US" altLang="en-US"/>
          </a:p>
        </p:txBody>
      </p:sp>
      <p:sp>
        <p:nvSpPr>
          <p:cNvPr id="331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1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4274CB5-9EAB-4EE4-BDFD-66CF858C63C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173</a:t>
            </a:fld>
            <a:endParaRPr lang="en-US" altLang="en-US"/>
          </a:p>
        </p:txBody>
      </p:sp>
      <p:sp>
        <p:nvSpPr>
          <p:cNvPr id="332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2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64DD82F-B56D-4664-ACC3-58A15E470F9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174</a:t>
            </a:fld>
            <a:endParaRPr lang="en-US" altLang="en-US"/>
          </a:p>
        </p:txBody>
      </p:sp>
      <p:sp>
        <p:nvSpPr>
          <p:cNvPr id="333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3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1D6CD4E-D729-4F6A-84CD-69B69C1AE31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175</a:t>
            </a:fld>
            <a:endParaRPr lang="en-US" altLang="en-US"/>
          </a:p>
        </p:txBody>
      </p:sp>
      <p:sp>
        <p:nvSpPr>
          <p:cNvPr id="334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7A924EB-3A95-4D9E-8F5C-E9BD7A3E306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176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65F8413-4A4A-41F0-8CEF-6FDDEEA93A0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177</a:t>
            </a:fld>
            <a:endParaRPr lang="en-US" altLang="en-US"/>
          </a:p>
        </p:txBody>
      </p:sp>
      <p:sp>
        <p:nvSpPr>
          <p:cNvPr id="336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6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3041490-C579-4E00-A6F9-A836E76C7E2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36</a:t>
            </a:fld>
            <a:endParaRPr lang="en-US" altLang="en-US"/>
          </a:p>
        </p:txBody>
      </p:sp>
      <p:sp>
        <p:nvSpPr>
          <p:cNvPr id="211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789F701-4317-4B4D-97D1-6ABC0B32B93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178</a:t>
            </a:fld>
            <a:endParaRPr lang="en-US" altLang="en-US"/>
          </a:p>
        </p:txBody>
      </p:sp>
      <p:sp>
        <p:nvSpPr>
          <p:cNvPr id="337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E20BFFA-D969-4E6B-858F-6EB670F695E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179</a:t>
            </a:fld>
            <a:endParaRPr lang="en-US" altLang="en-US"/>
          </a:p>
        </p:txBody>
      </p:sp>
      <p:sp>
        <p:nvSpPr>
          <p:cNvPr id="338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8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18BC37F-069F-48A3-AEAB-C62C971D14D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180</a:t>
            </a:fld>
            <a:endParaRPr lang="en-US" altLang="en-US"/>
          </a:p>
        </p:txBody>
      </p:sp>
      <p:sp>
        <p:nvSpPr>
          <p:cNvPr id="339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9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2C5696F-761F-4F87-825C-F9491706427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181</a:t>
            </a:fld>
            <a:endParaRPr lang="en-US" altLang="en-US"/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FFF2E62-83C6-40D7-8EA2-15F2D45F83C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182</a:t>
            </a:fld>
            <a:endParaRPr lang="en-US" altLang="en-US"/>
          </a:p>
        </p:txBody>
      </p:sp>
      <p:sp>
        <p:nvSpPr>
          <p:cNvPr id="342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2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79EBFEF-7E4C-4E61-8CE0-9993443D03A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183</a:t>
            </a:fld>
            <a:endParaRPr lang="en-US" altLang="en-US"/>
          </a:p>
        </p:txBody>
      </p:sp>
      <p:sp>
        <p:nvSpPr>
          <p:cNvPr id="343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70EE4A1-DC67-4108-ACE3-D4FB47AEA59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184</a:t>
            </a:fld>
            <a:endParaRPr lang="en-US" altLang="en-US"/>
          </a:p>
        </p:txBody>
      </p:sp>
      <p:sp>
        <p:nvSpPr>
          <p:cNvPr id="344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649CA43-50E9-4F96-AB4F-20CC374FE5B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185</a:t>
            </a:fld>
            <a:endParaRPr lang="en-US" altLang="en-US"/>
          </a:p>
        </p:txBody>
      </p:sp>
      <p:sp>
        <p:nvSpPr>
          <p:cNvPr id="345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5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ADF395B-8872-4E8F-812E-B523510F459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186</a:t>
            </a:fld>
            <a:endParaRPr lang="en-US" altLang="en-US"/>
          </a:p>
        </p:txBody>
      </p:sp>
      <p:sp>
        <p:nvSpPr>
          <p:cNvPr id="346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5A032D2-C785-472D-B1C3-7BCA9F312E1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187</a:t>
            </a:fld>
            <a:endParaRPr lang="en-US" altLang="en-US"/>
          </a:p>
        </p:txBody>
      </p:sp>
      <p:sp>
        <p:nvSpPr>
          <p:cNvPr id="347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A387CA7-AD03-4DB7-895C-AC02DDB1E12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37</a:t>
            </a:fld>
            <a:endParaRPr lang="en-US" altLang="en-US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61BE5A5-0304-4EFA-AB4C-81CE624D7EC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188</a:t>
            </a:fld>
            <a:endParaRPr lang="en-US" altLang="en-US"/>
          </a:p>
        </p:txBody>
      </p:sp>
      <p:sp>
        <p:nvSpPr>
          <p:cNvPr id="348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59FE767-912C-40D1-A07C-3781EC9D852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189</a:t>
            </a:fld>
            <a:endParaRPr lang="en-US" altLang="en-US"/>
          </a:p>
        </p:txBody>
      </p:sp>
      <p:sp>
        <p:nvSpPr>
          <p:cNvPr id="349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E212749-A1CC-4D35-91B7-AEECB109A14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190</a:t>
            </a:fld>
            <a:endParaRPr lang="en-US" altLang="en-US"/>
          </a:p>
        </p:txBody>
      </p:sp>
      <p:sp>
        <p:nvSpPr>
          <p:cNvPr id="350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0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50304AC-8F8E-4DC4-A6A7-68ED4E3497D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191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943648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4AF69C0-4034-4338-B207-F820E25C5F8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192</a:t>
            </a:fld>
            <a:endParaRPr lang="en-US" altLang="en-US"/>
          </a:p>
        </p:txBody>
      </p:sp>
      <p:sp>
        <p:nvSpPr>
          <p:cNvPr id="351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63C5FAE-CF5E-41C7-9702-891A602FAB2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38</a:t>
            </a:fld>
            <a:endParaRPr lang="en-US" altLang="en-US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058CC8B-293D-406F-8F69-F7145B584F3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39</a:t>
            </a:fld>
            <a:endParaRPr lang="en-US" altLang="en-US"/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37801BD-86B5-468E-B66F-1DA54B5FF57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40</a:t>
            </a:fld>
            <a:endParaRPr lang="en-US" altLang="en-US"/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48D02D9-2417-45B1-B047-F77C90344A1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41</a:t>
            </a:fld>
            <a:endParaRPr lang="en-US" altLang="en-US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4F1D240-6743-4E2F-A852-2CE47E8D31E2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078496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BEFF7B8-0398-495D-9A8D-4F66EB5BA10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42</a:t>
            </a:fld>
            <a:endParaRPr lang="en-US" altLang="en-US"/>
          </a:p>
        </p:txBody>
      </p:sp>
      <p:sp>
        <p:nvSpPr>
          <p:cNvPr id="218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2140F8D-753C-443D-AADC-E8406C34852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43</a:t>
            </a:fld>
            <a:endParaRPr lang="en-US" altLang="en-US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320B198-526C-4341-8806-375108CF09E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44</a:t>
            </a:fld>
            <a:endParaRPr lang="en-US" altLang="en-US"/>
          </a:p>
        </p:txBody>
      </p:sp>
      <p:sp>
        <p:nvSpPr>
          <p:cNvPr id="220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9F603E4-A9E2-4350-A01C-6A47AFBBF93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45</a:t>
            </a:fld>
            <a:endParaRPr lang="en-US" altLang="en-US"/>
          </a:p>
        </p:txBody>
      </p:sp>
      <p:sp>
        <p:nvSpPr>
          <p:cNvPr id="221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A71B05D-173D-4E43-8711-64DC1B74204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46</a:t>
            </a:fld>
            <a:endParaRPr lang="en-US" altLang="en-US"/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74E77A3-8CF6-4558-BF09-7F87DE5DAFC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47</a:t>
            </a:fld>
            <a:endParaRPr lang="en-US" altLang="en-US"/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3FE6859-CC9E-48B9-9DDD-E4CE6B6D750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48</a:t>
            </a:fld>
            <a:endParaRPr lang="en-US" altLang="en-US"/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14A566C-81AC-4D49-9239-76DC115045A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49</a:t>
            </a:fld>
            <a:endParaRPr lang="en-US" altLang="en-US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DD402CC-F6F8-4BAE-8881-7C6F7A0EF1E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50</a:t>
            </a:fld>
            <a:endParaRPr lang="en-US" altLang="en-US"/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B5FFD7F-4271-48E7-9677-DAAFD83B2EA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51</a:t>
            </a:fld>
            <a:endParaRPr lang="en-US" altLang="en-US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A8D649E-3EA1-4334-8361-1C220C3032A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25</a:t>
            </a:fld>
            <a:endParaRPr lang="en-US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7FDF8CC-6AAB-408C-8ACE-655CD24C2CC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52</a:t>
            </a:fld>
            <a:endParaRPr lang="en-US" altLang="en-US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2449F34-82FB-479C-9E8C-C826E100D1A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53</a:t>
            </a:fld>
            <a:endParaRPr lang="en-US" altLang="en-US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2FDF4AD-E5BE-41D6-A57D-A85D96C88FF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54</a:t>
            </a:fld>
            <a:endParaRPr lang="en-US" altLang="en-US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B56D350-5FF3-42D9-9EB0-2C0DE90112E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55</a:t>
            </a:fld>
            <a:endParaRPr lang="en-US" altLang="en-US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22564C2-3794-4288-B772-11EF0027089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56</a:t>
            </a:fld>
            <a:endParaRPr lang="en-US" altLang="en-US"/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87F0655-DC52-4BEA-B3D6-78C2940A21F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57</a:t>
            </a:fld>
            <a:endParaRPr lang="en-US" altLang="en-US"/>
          </a:p>
        </p:txBody>
      </p:sp>
      <p:sp>
        <p:nvSpPr>
          <p:cNvPr id="233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B34DA9B-B0D7-4787-9DB6-7AD0566FC1E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58</a:t>
            </a:fld>
            <a:endParaRPr lang="en-US" altLang="en-US"/>
          </a:p>
        </p:txBody>
      </p:sp>
      <p:sp>
        <p:nvSpPr>
          <p:cNvPr id="234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9DD40D3-9719-44DE-80DD-71FDE34EE08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59</a:t>
            </a:fld>
            <a:endParaRPr lang="en-US" altLang="en-US"/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64CA3CE-B475-4A5F-A40E-D1C421E25FD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60</a:t>
            </a:fld>
            <a:endParaRPr lang="en-US" altLang="en-US"/>
          </a:p>
        </p:txBody>
      </p:sp>
      <p:sp>
        <p:nvSpPr>
          <p:cNvPr id="236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C9CCD3C-629B-4CE6-9474-9A75BE3D11C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61</a:t>
            </a:fld>
            <a:endParaRPr lang="en-US" altLang="en-US"/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56A7F71-72E8-428A-91A0-084A3A17C93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26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C3EB8CB-56F1-4C2B-AEAE-83D3EB6A211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62</a:t>
            </a:fld>
            <a:endParaRPr lang="en-US" altLang="en-US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215706C-4C08-4746-B63E-D5B50BC27EA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63</a:t>
            </a:fld>
            <a:endParaRPr lang="en-US" altLang="en-US"/>
          </a:p>
        </p:txBody>
      </p:sp>
      <p:sp>
        <p:nvSpPr>
          <p:cNvPr id="239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04527A0-90B1-4EA8-A0D3-5ADF38C3A67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64</a:t>
            </a:fld>
            <a:endParaRPr lang="en-US" altLang="en-US"/>
          </a:p>
        </p:txBody>
      </p:sp>
      <p:sp>
        <p:nvSpPr>
          <p:cNvPr id="240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A97F88B-C94E-4707-A67D-8EDB5C31375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65</a:t>
            </a:fld>
            <a:endParaRPr lang="en-US" altLang="en-US"/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ED5C033-5D3D-4F08-A029-82030A7E56A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66</a:t>
            </a:fld>
            <a:endParaRPr lang="en-US" altLang="en-US"/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567C9BA-C1BC-4274-BA48-B2350F5E31D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67</a:t>
            </a:fld>
            <a:endParaRPr lang="en-US" altLang="en-US"/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BFB0E44-FF92-4AE8-87D5-9B95C1A2C12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68</a:t>
            </a:fld>
            <a:endParaRPr lang="en-US" altLang="en-US"/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83F8924-7420-4ECE-BD8C-E03C741F86B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69</a:t>
            </a:fld>
            <a:endParaRPr lang="en-US" altLang="en-US"/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E4F3988-EE4A-4C87-8803-68E9C29536A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70</a:t>
            </a:fld>
            <a:endParaRPr lang="en-US" altLang="en-US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574500C-9C5E-4E65-A9D3-8F024C21035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71</a:t>
            </a:fld>
            <a:endParaRPr lang="en-US" altLang="en-US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2584EDB-C6D5-4FA6-9E55-A1A7C1FC7AF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27</a:t>
            </a:fld>
            <a:endParaRPr lang="en-US" altLang="en-US"/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995C5BE-2334-4460-ADA4-F40692C4BD4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72</a:t>
            </a:fld>
            <a:endParaRPr lang="en-US" altLang="en-US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D32CC90-F20E-4E45-A59D-64E21C8D12D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73</a:t>
            </a:fld>
            <a:endParaRPr lang="en-US" altLang="en-US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D44848A-AF1B-44D1-B0F4-7A40038BE5A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89</a:t>
            </a:fld>
            <a:endParaRPr lang="en-US" altLang="en-US"/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96F52E7-4877-4680-8232-A2C6D6BA843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90</a:t>
            </a:fld>
            <a:endParaRPr lang="en-US" altLang="en-US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B4CC3D0-E648-405E-8A27-98784D6FF7C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91</a:t>
            </a:fld>
            <a:endParaRPr lang="en-US" altLang="en-US"/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44CD936-21FD-447F-97E4-AB804E9B62D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92</a:t>
            </a:fld>
            <a:endParaRPr lang="en-US" altLang="en-US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1E29AE4-F8B5-42BE-92C3-6A9403803FC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93</a:t>
            </a:fld>
            <a:endParaRPr lang="en-US" altLang="en-US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34EEAFA-F307-4641-938D-3004BC0CD51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94</a:t>
            </a:fld>
            <a:endParaRPr lang="en-US" altLang="en-US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C358ABF-8217-4FBE-B3F3-D413B016A28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95</a:t>
            </a:fld>
            <a:endParaRPr lang="en-US" altLang="en-US"/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50AACE0-5CB4-4064-B92D-3D50EB3A55E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96</a:t>
            </a:fld>
            <a:endParaRPr lang="en-US" altLang="en-US"/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1FDB6C8-FB47-42CC-9270-7C7658FBAC8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28</a:t>
            </a:fld>
            <a:endParaRPr lang="en-US" altLang="en-US"/>
          </a:p>
        </p:txBody>
      </p:sp>
      <p:sp>
        <p:nvSpPr>
          <p:cNvPr id="203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AA966FA-BBD1-4612-AB69-7FEA41B5492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97</a:t>
            </a:fld>
            <a:endParaRPr lang="en-US" altLang="en-US"/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E656D7D-63DC-4A0A-BC62-86D1350E743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98</a:t>
            </a:fld>
            <a:endParaRPr lang="en-US" altLang="en-US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D96E137-431F-4A58-B948-5959F80B984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99</a:t>
            </a:fld>
            <a:endParaRPr lang="en-US" altLang="en-US"/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527526E-267C-40FA-AF4E-452AC992BBB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100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FEA1694-9321-4301-AF82-8042A984A59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101</a:t>
            </a:fld>
            <a:endParaRPr lang="en-US" altLang="en-US"/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83C5758-F521-418E-8B18-443022F3C52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102</a:t>
            </a:fld>
            <a:endParaRPr lang="en-US" altLang="en-US"/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0EA9977-C8E2-4D2B-80DB-3CF86AE347E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103</a:t>
            </a:fld>
            <a:endParaRPr lang="en-US" altLang="en-US"/>
          </a:p>
        </p:txBody>
      </p:sp>
      <p:sp>
        <p:nvSpPr>
          <p:cNvPr id="266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A3E830E-C734-40C1-8024-601D58468EE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104</a:t>
            </a:fld>
            <a:endParaRPr lang="en-US" altLang="en-US"/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E3CF6A9-2BAC-413E-8B97-17272D9BFA5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105</a:t>
            </a:fld>
            <a:endParaRPr lang="en-US" altLang="en-US"/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A304266-D30D-4E76-BFD0-AB0537497FB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106</a:t>
            </a:fld>
            <a:endParaRPr lang="en-US" altLang="en-US"/>
          </a:p>
        </p:txBody>
      </p:sp>
      <p:sp>
        <p:nvSpPr>
          <p:cNvPr id="269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2140834-107A-4295-9855-FC8F29C43BB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29</a:t>
            </a:fld>
            <a:endParaRPr lang="en-US" altLang="en-US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CCB7ACA-A8FA-4A72-8260-7E91796B408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107</a:t>
            </a:fld>
            <a:endParaRPr lang="en-US" altLang="en-US"/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78B0F9B-4EFC-4A39-86E1-C70AEC191EDB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108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/>
              <a:pPr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758272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/>
              <a:pPr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758272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C5E374A-6406-4408-A26F-972081CF2C8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112</a:t>
            </a:fld>
            <a:endParaRPr lang="en-US" altLang="en-US"/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DE783FF-F164-4711-9A61-378A067456E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113</a:t>
            </a:fld>
            <a:endParaRPr lang="en-US" altLang="en-US"/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FAF2914-4706-41AE-A3B5-8BDB2F14061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114</a:t>
            </a:fld>
            <a:endParaRPr lang="en-US" altLang="en-US"/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F6D3B38-B52D-44A4-A9FC-E6DEDFD744E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115</a:t>
            </a:fld>
            <a:endParaRPr lang="en-US" altLang="en-US"/>
          </a:p>
        </p:txBody>
      </p:sp>
      <p:sp>
        <p:nvSpPr>
          <p:cNvPr id="273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3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50493F3-2C30-4E14-9114-F2D2502FDD9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116</a:t>
            </a:fld>
            <a:endParaRPr lang="en-US" altLang="en-US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7E658AE-FF6D-4700-ABF7-CB6191C2E58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117</a:t>
            </a:fld>
            <a:endParaRPr lang="en-US" altLang="en-US"/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DBC550C-2F1E-40A3-ABB2-09A16182CC1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30</a:t>
            </a:fld>
            <a:endParaRPr lang="en-US" altLang="en-US"/>
          </a:p>
        </p:txBody>
      </p:sp>
      <p:sp>
        <p:nvSpPr>
          <p:cNvPr id="205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04E3028-9EC8-4EF2-8F11-EECD01D1ABF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118</a:t>
            </a:fld>
            <a:endParaRPr lang="en-US" altLang="en-US"/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4997FDF-D76D-48EF-8292-B59CD4F9D48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119</a:t>
            </a:fld>
            <a:endParaRPr lang="en-US" altLang="en-US"/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6A967E5-A20D-43D1-985D-BA7FF745360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120</a:t>
            </a:fld>
            <a:endParaRPr lang="en-US" altLang="en-US"/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51D8D20-3C76-48E4-A45C-7C5AD559E8B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121</a:t>
            </a:fld>
            <a:endParaRPr lang="en-US" altLang="en-US"/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697FD92-6DD7-458C-93D1-02F307063AF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122</a:t>
            </a:fld>
            <a:endParaRPr lang="en-US" altLang="en-US"/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BF8E12C-AEF1-495B-B556-2DDCF9D55D5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123</a:t>
            </a:fld>
            <a:endParaRPr lang="en-US" altLang="en-US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7E73503-B92E-4016-BEF6-9E618436774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124</a:t>
            </a:fld>
            <a:endParaRPr lang="en-US" altLang="en-US"/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4670EC4-9ED5-4B1C-AC0A-FA94F4B0CFE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125</a:t>
            </a:fld>
            <a:endParaRPr lang="en-US" altLang="en-US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F9F9013-376E-4F51-A8A0-C0D43B2A369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126</a:t>
            </a:fld>
            <a:endParaRPr lang="en-US" altLang="en-US"/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0150EFA-2E6E-4608-906F-63CDDD1D3AD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127</a:t>
            </a:fld>
            <a:endParaRPr lang="en-US" altLang="en-US"/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C006982-AD77-440A-B341-FC064C2849F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31</a:t>
            </a:fld>
            <a:endParaRPr lang="en-US" altLang="en-US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B6480F4-0BB4-4136-9A49-86C6C2C2F3C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128</a:t>
            </a:fld>
            <a:endParaRPr lang="en-US" altLang="en-US"/>
          </a:p>
        </p:txBody>
      </p:sp>
      <p:sp>
        <p:nvSpPr>
          <p:cNvPr id="286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729B5BC-B79C-40D0-BCEC-849F5770AB5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129</a:t>
            </a:fld>
            <a:endParaRPr lang="en-US" altLang="en-US"/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5CE3915-70E9-4F03-8A52-270BE93D7CD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130</a:t>
            </a:fld>
            <a:endParaRPr lang="en-US" altLang="en-US"/>
          </a:p>
        </p:txBody>
      </p:sp>
      <p:sp>
        <p:nvSpPr>
          <p:cNvPr id="288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8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126791C-EC95-4A1C-A724-C7682AA619E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131</a:t>
            </a:fld>
            <a:endParaRPr lang="en-US" altLang="en-US"/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F1FB779-AF82-4E60-9FBA-4EF41A1F138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132</a:t>
            </a:fld>
            <a:endParaRPr lang="en-US" altLang="en-US"/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1A3508E-31DC-4DCD-91E6-D93FED2F58E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133</a:t>
            </a:fld>
            <a:endParaRPr lang="en-US" altLang="en-US"/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3C3F396-E7A5-4436-98FE-A1E8C6F2C82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134</a:t>
            </a:fld>
            <a:endParaRPr lang="en-US" altLang="en-US"/>
          </a:p>
        </p:txBody>
      </p:sp>
      <p:sp>
        <p:nvSpPr>
          <p:cNvPr id="292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50F5BF5-8BCC-4C83-ABBB-29187DDC470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135</a:t>
            </a:fld>
            <a:endParaRPr lang="en-US" altLang="en-US"/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CD75A8E-9FF7-479A-A486-477978E7D02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136</a:t>
            </a:fld>
            <a:endParaRPr lang="en-US" altLang="en-US"/>
          </a:p>
        </p:txBody>
      </p:sp>
      <p:sp>
        <p:nvSpPr>
          <p:cNvPr id="294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4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6CFD07E-9341-4B73-84F2-07B00B28B54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137</a:t>
            </a:fld>
            <a:endParaRPr lang="en-US" altLang="en-US"/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31769C-40AF-4832-B122-BFEA4AC7F96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7378907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A0840E-509E-4B1A-AEE8-79880E7B53B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785770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716727-EDBB-4CE1-A297-A16BCE53EE1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433848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-228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41D45F-DBF4-4BEB-AD43-046103D5138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746050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97358D-66FB-4E62-8798-FED9A142BA2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7890712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838200" y="19050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65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2057400" cy="457200"/>
          </a:xfrm>
          <a:prstGeom prst="rect">
            <a:avLst/>
          </a:prstGeom>
        </p:spPr>
        <p:txBody>
          <a:bodyPr/>
          <a:lstStyle>
            <a:lvl1pPr>
              <a:defRPr smtClean="0">
                <a:cs typeface="+mn-cs"/>
              </a:defRPr>
            </a:lvl1pPr>
          </a:lstStyle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Rectangle 66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Rectangle 67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4DEB1DD-DD34-D04C-B808-7EEAFF24AA47}" type="slidenum">
              <a:rPr lang="en-US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1931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7802CB-F476-4635-8122-AFCE02C43F8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118750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08141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18F1E8-48EF-4BAD-B348-66F750FE2CB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94314351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A2E730-A56A-4A90-B7A2-091596201BA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965138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-228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9AC90E-AA3C-4920-B8DA-428DB0B508D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1308145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EDF2C8-36DB-42CB-A100-CAAC91E68C5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26082505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662BF1-5AA5-4394-9EE7-3568888B433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8200232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8A9DB1-420B-4F6A-B7AC-994D7B7ABE8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4955484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750896-1D92-4C32-B190-91C6E7CFC7A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81956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9B8AD0-9E4E-49D3-980E-95FA40E91C4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9337843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DCE005-71C8-4C7F-BB73-4E61841EC1E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4687390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0D977B-C00C-4152-BEEE-7595C2B6092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0111704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E9562D-9C94-42B6-95FA-8D6778D0942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8493809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B28CD6-5520-42E4-81B1-7A58DB96922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8902545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DB9EAA-6BBD-4217-BDD6-3A522EA57D9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72718049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9E7199-AF55-4425-A6CD-0730DC3E0B7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1397470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842543-993E-461F-9DBB-85675240B73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6142053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714D62-0A0B-4C2D-B70B-925FAD4FA85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027625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04E3E-56B6-46BE-A01F-109BDC9DDE0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197613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0F1EDB-6CEA-404E-9E08-8DEDEA7241F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148397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1F225-8262-4185-8A51-E849F53CA22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03182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F28209-7262-4000-8420-1B49C2848A6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365565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F89CD3-41BF-4EFF-BBB9-930ED3B2569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73227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AC33DB-C0EC-4BCD-8CFD-E71C2A3003A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169382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1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22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23.xml"/></Relationships>
</file>

<file path=ppt/slideMasters/_rels/slideMaster13.xml.rels><?xml version="1.0" encoding="UTF-8" standalone="yes"?>
<Relationships xmlns="http://schemas.openxmlformats.org/package/2006/relationships"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24.xml"/></Relationships>
</file>

<file path=ppt/slideMasters/_rels/slideMaster14.xml.rels><?xml version="1.0" encoding="UTF-8" standalone="yes"?>
<Relationships xmlns="http://schemas.openxmlformats.org/package/2006/relationships"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25.xml"/></Relationships>
</file>

<file path=ppt/slideMasters/_rels/slideMaster15.xml.rels><?xml version="1.0" encoding="UTF-8" standalone="yes"?>
<Relationships xmlns="http://schemas.openxmlformats.org/package/2006/relationships"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26.xml"/></Relationships>
</file>

<file path=ppt/slideMasters/_rels/slideMaster16.xml.rels><?xml version="1.0" encoding="UTF-8" standalone="yes"?>
<Relationships xmlns="http://schemas.openxmlformats.org/package/2006/relationships"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27.xml"/></Relationships>
</file>

<file path=ppt/slideMasters/_rels/slideMaster17.xml.rels><?xml version="1.0" encoding="UTF-8" standalone="yes"?>
<Relationships xmlns="http://schemas.openxmlformats.org/package/2006/relationships"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28.xml"/></Relationships>
</file>

<file path=ppt/slideMasters/_rels/slideMaster18.xml.rels><?xml version="1.0" encoding="UTF-8" standalone="yes"?>
<Relationships xmlns="http://schemas.openxmlformats.org/package/2006/relationships"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29.xml"/></Relationships>
</file>

<file path=ppt/slideMasters/_rels/slideMaster19.xml.rels><?xml version="1.0" encoding="UTF-8" standalone="yes"?>
<Relationships xmlns="http://schemas.openxmlformats.org/package/2006/relationships"><Relationship Id="rId2" Type="http://schemas.openxmlformats.org/officeDocument/2006/relationships/theme" Target="../theme/theme19.xml"/><Relationship Id="rId1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3.xml"/></Relationships>
</file>

<file path=ppt/slideMasters/_rels/slideMaster20.xml.rels><?xml version="1.0" encoding="UTF-8" standalone="yes"?>
<Relationships xmlns="http://schemas.openxmlformats.org/package/2006/relationships"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31.xml"/></Relationships>
</file>

<file path=ppt/slideMasters/_rels/slideMaster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5" Type="http://schemas.openxmlformats.org/officeDocument/2006/relationships/theme" Target="../theme/theme21.xml"/><Relationship Id="rId4" Type="http://schemas.openxmlformats.org/officeDocument/2006/relationships/slideLayout" Target="../slideLayouts/slideLayout35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theme" Target="../theme/theme2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4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5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16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7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8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19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0FC9C4BE-664F-4C2C-98A3-F83EA443C28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endParaRPr lang="en-US" altLang="en-US" sz="3000"/>
          </a:p>
          <a:p>
            <a:pPr eaLnBrk="1" hangingPunct="1">
              <a:spcBef>
                <a:spcPct val="0"/>
              </a:spcBef>
              <a:defRPr/>
            </a:pPr>
            <a:endParaRPr lang="en-US" altLang="en-US" sz="3000"/>
          </a:p>
        </p:txBody>
      </p:sp>
      <p:sp>
        <p:nvSpPr>
          <p:cNvPr id="1032" name="Rectangle 9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E8AEEA39-DF73-48DA-8E2C-1901E9D57C5B}" type="slidenum">
              <a:rPr lang="en-CA" altLang="en-US" sz="1400" smtClean="0"/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0" r:id="rId1"/>
    <p:sldLayoutId id="2147483736" r:id="rId2"/>
    <p:sldLayoutId id="2147483737" r:id="rId3"/>
    <p:sldLayoutId id="2147483738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fld id="{B550548A-1036-4EF5-992A-79A20CA943E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EC82B84-68D8-424D-BF6E-15F47A98ADED}" type="slidenum">
              <a:rPr lang="en-CA" altLang="en-US" sz="1400" i="0" smtClean="0"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918044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  <p:sldLayoutId id="2147483733" r:id="rId12"/>
    <p:sldLayoutId id="2147483734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>
                <a:latin typeface="Tahoma" charset="0"/>
                <a:ea typeface="ＭＳ Ｐゴシック" charset="0"/>
              </a:rPr>
              <a:t>Last Update: Dec 4, 2014</a:t>
            </a: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>
                <a:solidFill>
                  <a:srgbClr val="2F2B20"/>
                </a:solidFill>
                <a:latin typeface="Tahoma" charset="0"/>
                <a:ea typeface="ＭＳ Ｐゴシック" charset="0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fld id="{B49CA022-A5FD-E24B-A4FB-4F6C27F11529}" type="slidenum">
              <a:rPr lang="en-US" smtClean="0">
                <a:solidFill>
                  <a:srgbClr val="2F2B20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2F2B20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13" Type="http://schemas.openxmlformats.org/officeDocument/2006/relationships/slide" Target="slide168.xml"/><Relationship Id="rId3" Type="http://schemas.openxmlformats.org/officeDocument/2006/relationships/oleObject" Target="../embeddings/oleObject1.bin"/><Relationship Id="rId7" Type="http://schemas.openxmlformats.org/officeDocument/2006/relationships/image" Target="../media/image4.png"/><Relationship Id="rId12" Type="http://schemas.openxmlformats.org/officeDocument/2006/relationships/slide" Target="slide114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jpeg"/><Relationship Id="rId11" Type="http://schemas.openxmlformats.org/officeDocument/2006/relationships/slide" Target="slide72.xml"/><Relationship Id="rId5" Type="http://schemas.openxmlformats.org/officeDocument/2006/relationships/image" Target="../media/image2.png"/><Relationship Id="rId15" Type="http://schemas.openxmlformats.org/officeDocument/2006/relationships/image" Target="../media/image6.jpeg"/><Relationship Id="rId10" Type="http://schemas.openxmlformats.org/officeDocument/2006/relationships/slide" Target="slide45.xml"/><Relationship Id="rId4" Type="http://schemas.openxmlformats.org/officeDocument/2006/relationships/image" Target="../media/image1.wmf"/><Relationship Id="rId9" Type="http://schemas.openxmlformats.org/officeDocument/2006/relationships/slide" Target="slide27.xml"/><Relationship Id="rId14" Type="http://schemas.openxmlformats.org/officeDocument/2006/relationships/image" Target="../media/image5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tmp"/><Relationship Id="rId1" Type="http://schemas.openxmlformats.org/officeDocument/2006/relationships/slideLayout" Target="../slideLayouts/slideLayout2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5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5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5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5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5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5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5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4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tmp"/><Relationship Id="rId1" Type="http://schemas.openxmlformats.org/officeDocument/2006/relationships/slideLayout" Target="../slideLayouts/slideLayout2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3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3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4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3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3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3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8.jpeg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3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3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3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33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3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5.emf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7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3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3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3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33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33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3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33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3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33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3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5.emf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7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33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33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33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33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33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33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33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33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33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3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3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33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3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33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33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33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33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33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33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33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3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6.emf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33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33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33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33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33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3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51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3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wmf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54.wmf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wmf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3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5.emf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34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34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34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34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34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34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34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34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34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3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2.png"/><Relationship Id="rId4" Type="http://schemas.openxmlformats.org/officeDocument/2006/relationships/image" Target="../media/image10.png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34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34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34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34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34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34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34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34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34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3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6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34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3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jpeg"/><Relationship Id="rId5" Type="http://schemas.openxmlformats.org/officeDocument/2006/relationships/image" Target="../media/image17.jpeg"/><Relationship Id="rId4" Type="http://schemas.openxmlformats.org/officeDocument/2006/relationships/image" Target="../media/image1.wmf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tmp"/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1.w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1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1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1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18.jpeg"/><Relationship Id="rId5" Type="http://schemas.openxmlformats.org/officeDocument/2006/relationships/image" Target="../media/image22.wmf"/><Relationship Id="rId4" Type="http://schemas.openxmlformats.org/officeDocument/2006/relationships/oleObject" Target="../embeddings/oleObject7.bin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4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18.jpe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3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4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4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7" Type="http://schemas.openxmlformats.org/officeDocument/2006/relationships/image" Target="../media/image30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29.png"/><Relationship Id="rId5" Type="http://schemas.openxmlformats.org/officeDocument/2006/relationships/image" Target="../media/image28.jpeg"/><Relationship Id="rId4" Type="http://schemas.openxmlformats.org/officeDocument/2006/relationships/image" Target="../media/image32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3" Type="http://schemas.openxmlformats.org/officeDocument/2006/relationships/image" Target="../media/image32.png"/><Relationship Id="rId7" Type="http://schemas.openxmlformats.org/officeDocument/2006/relationships/image" Target="../media/image18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jpe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32.png"/><Relationship Id="rId7" Type="http://schemas.openxmlformats.org/officeDocument/2006/relationships/image" Target="../media/image18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11" Type="http://schemas.openxmlformats.org/officeDocument/2006/relationships/image" Target="../media/image36.jpeg"/><Relationship Id="rId5" Type="http://schemas.openxmlformats.org/officeDocument/2006/relationships/image" Target="../media/image29.png"/><Relationship Id="rId10" Type="http://schemas.openxmlformats.org/officeDocument/2006/relationships/image" Target="../media/image35.jpeg"/><Relationship Id="rId4" Type="http://schemas.openxmlformats.org/officeDocument/2006/relationships/image" Target="../media/image28.jpeg"/><Relationship Id="rId9" Type="http://schemas.openxmlformats.org/officeDocument/2006/relationships/image" Target="../media/image34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jpe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jpe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jpe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jpeg"/><Relationship Id="rId13" Type="http://schemas.openxmlformats.org/officeDocument/2006/relationships/image" Target="../media/image41.pn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12" Type="http://schemas.openxmlformats.org/officeDocument/2006/relationships/image" Target="../media/image40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11" Type="http://schemas.openxmlformats.org/officeDocument/2006/relationships/image" Target="../media/image39.jpeg"/><Relationship Id="rId5" Type="http://schemas.openxmlformats.org/officeDocument/2006/relationships/image" Target="../media/image29.png"/><Relationship Id="rId10" Type="http://schemas.openxmlformats.org/officeDocument/2006/relationships/image" Target="../media/image38.jpeg"/><Relationship Id="rId4" Type="http://schemas.openxmlformats.org/officeDocument/2006/relationships/image" Target="../media/image28.jpeg"/><Relationship Id="rId9" Type="http://schemas.openxmlformats.org/officeDocument/2006/relationships/image" Target="../media/image37.jpe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12" Type="http://schemas.openxmlformats.org/officeDocument/2006/relationships/image" Target="../media/image41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11" Type="http://schemas.openxmlformats.org/officeDocument/2006/relationships/image" Target="../media/image40.jpeg"/><Relationship Id="rId5" Type="http://schemas.openxmlformats.org/officeDocument/2006/relationships/image" Target="../media/image29.png"/><Relationship Id="rId10" Type="http://schemas.openxmlformats.org/officeDocument/2006/relationships/image" Target="../media/image39.jpeg"/><Relationship Id="rId4" Type="http://schemas.openxmlformats.org/officeDocument/2006/relationships/image" Target="../media/image28.jpeg"/><Relationship Id="rId9" Type="http://schemas.openxmlformats.org/officeDocument/2006/relationships/image" Target="../media/image38.jpe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12" Type="http://schemas.openxmlformats.org/officeDocument/2006/relationships/image" Target="../media/image41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11" Type="http://schemas.openxmlformats.org/officeDocument/2006/relationships/image" Target="../media/image40.jpeg"/><Relationship Id="rId5" Type="http://schemas.openxmlformats.org/officeDocument/2006/relationships/image" Target="../media/image29.png"/><Relationship Id="rId10" Type="http://schemas.openxmlformats.org/officeDocument/2006/relationships/image" Target="../media/image39.jpeg"/><Relationship Id="rId4" Type="http://schemas.openxmlformats.org/officeDocument/2006/relationships/image" Target="../media/image28.jpeg"/><Relationship Id="rId9" Type="http://schemas.openxmlformats.org/officeDocument/2006/relationships/image" Target="../media/image38.jpe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13" Type="http://schemas.openxmlformats.org/officeDocument/2006/relationships/image" Target="../media/image18.jpe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12" Type="http://schemas.openxmlformats.org/officeDocument/2006/relationships/image" Target="../media/image41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11" Type="http://schemas.openxmlformats.org/officeDocument/2006/relationships/image" Target="../media/image40.jpeg"/><Relationship Id="rId5" Type="http://schemas.openxmlformats.org/officeDocument/2006/relationships/image" Target="../media/image29.png"/><Relationship Id="rId10" Type="http://schemas.openxmlformats.org/officeDocument/2006/relationships/image" Target="../media/image39.jpeg"/><Relationship Id="rId4" Type="http://schemas.openxmlformats.org/officeDocument/2006/relationships/image" Target="../media/image28.jpeg"/><Relationship Id="rId9" Type="http://schemas.openxmlformats.org/officeDocument/2006/relationships/image" Target="../media/image38.jpe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13" Type="http://schemas.openxmlformats.org/officeDocument/2006/relationships/image" Target="../media/image18.jpe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12" Type="http://schemas.openxmlformats.org/officeDocument/2006/relationships/image" Target="../media/image41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11" Type="http://schemas.openxmlformats.org/officeDocument/2006/relationships/image" Target="../media/image40.jpeg"/><Relationship Id="rId5" Type="http://schemas.openxmlformats.org/officeDocument/2006/relationships/image" Target="../media/image29.png"/><Relationship Id="rId10" Type="http://schemas.openxmlformats.org/officeDocument/2006/relationships/image" Target="../media/image39.jpeg"/><Relationship Id="rId4" Type="http://schemas.openxmlformats.org/officeDocument/2006/relationships/image" Target="../media/image28.jpeg"/><Relationship Id="rId9" Type="http://schemas.openxmlformats.org/officeDocument/2006/relationships/image" Target="../media/image38.jpe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13" Type="http://schemas.openxmlformats.org/officeDocument/2006/relationships/image" Target="../media/image19.png"/><Relationship Id="rId3" Type="http://schemas.openxmlformats.org/officeDocument/2006/relationships/image" Target="../media/image32.png"/><Relationship Id="rId7" Type="http://schemas.openxmlformats.org/officeDocument/2006/relationships/image" Target="../media/image33.png"/><Relationship Id="rId12" Type="http://schemas.openxmlformats.org/officeDocument/2006/relationships/image" Target="../media/image41.png"/><Relationship Id="rId17" Type="http://schemas.openxmlformats.org/officeDocument/2006/relationships/image" Target="../media/image21.wmf"/><Relationship Id="rId2" Type="http://schemas.openxmlformats.org/officeDocument/2006/relationships/image" Target="../media/image31.jpeg"/><Relationship Id="rId16" Type="http://schemas.openxmlformats.org/officeDocument/2006/relationships/image" Target="../media/image18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11" Type="http://schemas.openxmlformats.org/officeDocument/2006/relationships/image" Target="../media/image40.jpeg"/><Relationship Id="rId5" Type="http://schemas.openxmlformats.org/officeDocument/2006/relationships/image" Target="../media/image29.png"/><Relationship Id="rId15" Type="http://schemas.openxmlformats.org/officeDocument/2006/relationships/image" Target="../media/image22.wmf"/><Relationship Id="rId10" Type="http://schemas.openxmlformats.org/officeDocument/2006/relationships/image" Target="../media/image39.jpeg"/><Relationship Id="rId4" Type="http://schemas.openxmlformats.org/officeDocument/2006/relationships/image" Target="../media/image28.jpeg"/><Relationship Id="rId9" Type="http://schemas.openxmlformats.org/officeDocument/2006/relationships/image" Target="../media/image38.jpeg"/><Relationship Id="rId14" Type="http://schemas.openxmlformats.org/officeDocument/2006/relationships/oleObject" Target="../embeddings/oleObject8.bin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5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5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5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5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-3810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dirty="0"/>
              <a:t>Graph ADT</a:t>
            </a:r>
            <a:br>
              <a:rPr lang="en-US" altLang="en-US" dirty="0"/>
            </a:br>
            <a:r>
              <a:rPr lang="en-US" altLang="en-US" sz="3600" dirty="0"/>
              <a:t>and Algorithmic Paradigms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400800" cy="17526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285291" y="6396984"/>
            <a:ext cx="2085469" cy="461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2400" b="1" dirty="0">
                <a:solidFill>
                  <a:schemeClr val="accent2"/>
                </a:solidFill>
              </a:rPr>
              <a:t>COSC 2011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8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9" name="Picture 4" descr="http://mathworld.wolfram.com/images/eps-gif/OctahedralGraphEmbeddings_1000.gif">
            <a:extLst>
              <a:ext uri="{FF2B5EF4-FFF2-40B4-BE49-F238E27FC236}">
                <a16:creationId xmlns:a16="http://schemas.microsoft.com/office/drawing/2014/main" id="{6DED88A3-C4EA-4329-85FE-C6869A0FB9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753" y="1575852"/>
            <a:ext cx="1815669" cy="13716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 descr="http://www.12ahead.com/sites/default/files/styles/article_top_image/public/network.computer.300.fotolia.jpg?itok=t8ZFJQDx">
            <a:extLst>
              <a:ext uri="{FF2B5EF4-FFF2-40B4-BE49-F238E27FC236}">
                <a16:creationId xmlns:a16="http://schemas.microsoft.com/office/drawing/2014/main" id="{98DE1313-18C5-4EA5-89DE-F35F765616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828" y="3039716"/>
            <a:ext cx="3411035" cy="19132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2" descr="http://www.tilman.de/uni/ws03/alp/gerichtetergraph.gif">
            <a:extLst>
              <a:ext uri="{FF2B5EF4-FFF2-40B4-BE49-F238E27FC236}">
                <a16:creationId xmlns:a16="http://schemas.microsoft.com/office/drawing/2014/main" id="{13A7C2A3-530C-4675-A735-F411C81CC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8406" y="1568595"/>
            <a:ext cx="139638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 Box 4">
            <a:extLst>
              <a:ext uri="{FF2B5EF4-FFF2-40B4-BE49-F238E27FC236}">
                <a16:creationId xmlns:a16="http://schemas.microsoft.com/office/drawing/2014/main" id="{DA5ED137-2353-F3F3-6055-E82A5E1FF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8321" y="1600200"/>
            <a:ext cx="318067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dirty="0">
                <a:hlinkClick r:id="rId8" action="ppaction://hlinksldjump"/>
              </a:rPr>
              <a:t>Graph ADT</a:t>
            </a:r>
            <a:endParaRPr lang="en-US" altLang="en-US" sz="2400" dirty="0"/>
          </a:p>
          <a:p>
            <a:pPr eaLnBrk="1" hangingPunct="1">
              <a:buFontTx/>
              <a:buNone/>
            </a:pPr>
            <a:r>
              <a:rPr lang="en-US" altLang="en-US" sz="2400" dirty="0">
                <a:hlinkClick r:id="rId9" action="ppaction://hlinksldjump"/>
              </a:rPr>
              <a:t>Generic Search</a:t>
            </a:r>
            <a:endParaRPr lang="en-US" altLang="en-US" sz="2400" dirty="0"/>
          </a:p>
          <a:p>
            <a:pPr eaLnBrk="1" hangingPunct="1">
              <a:buFontTx/>
              <a:buNone/>
            </a:pPr>
            <a:r>
              <a:rPr lang="en-US" altLang="en-US" sz="2400" dirty="0">
                <a:hlinkClick r:id="rId10" action="ppaction://hlinksldjump"/>
              </a:rPr>
              <a:t>Breadth First Search</a:t>
            </a:r>
            <a:endParaRPr lang="en-US" altLang="en-US" sz="2400" dirty="0"/>
          </a:p>
          <a:p>
            <a:pPr eaLnBrk="1" hangingPunct="1">
              <a:buFontTx/>
              <a:buNone/>
            </a:pPr>
            <a:r>
              <a:rPr lang="en-US" altLang="en-US" sz="2400" dirty="0">
                <a:hlinkClick r:id="rId11" action="ppaction://hlinksldjump"/>
              </a:rPr>
              <a:t>Dijkstra's Shortest Paths</a:t>
            </a:r>
            <a:endParaRPr lang="en-US" altLang="en-US" sz="2400" dirty="0"/>
          </a:p>
          <a:p>
            <a:pPr eaLnBrk="1" hangingPunct="1">
              <a:buFontTx/>
              <a:buNone/>
            </a:pPr>
            <a:r>
              <a:rPr lang="en-US" altLang="en-US" sz="2400" dirty="0">
                <a:hlinkClick r:id="rId12" action="ppaction://hlinksldjump"/>
              </a:rPr>
              <a:t>Depth First Search</a:t>
            </a:r>
            <a:endParaRPr lang="en-US" altLang="en-US" sz="2400" dirty="0"/>
          </a:p>
          <a:p>
            <a:pPr eaLnBrk="1" hangingPunct="1">
              <a:buFontTx/>
              <a:buNone/>
            </a:pPr>
            <a:r>
              <a:rPr lang="en-US" altLang="en-US" sz="2400" dirty="0">
                <a:hlinkClick r:id="rId13" action="ppaction://hlinksldjump"/>
              </a:rPr>
              <a:t>Linear Order</a:t>
            </a:r>
            <a:endParaRPr lang="en-US" altLang="en-US" sz="2400" dirty="0"/>
          </a:p>
        </p:txBody>
      </p:sp>
      <p:pic>
        <p:nvPicPr>
          <p:cNvPr id="3" name="Picture 13" descr="IMGP2232">
            <a:extLst>
              <a:ext uri="{FF2B5EF4-FFF2-40B4-BE49-F238E27FC236}">
                <a16:creationId xmlns:a16="http://schemas.microsoft.com/office/drawing/2014/main" id="{890CAD69-378B-BD1D-C8FB-1C03B89E1D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9532" y="4017337"/>
            <a:ext cx="1388268" cy="192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14" descr="IMGP2248liquid">
            <a:extLst>
              <a:ext uri="{FF2B5EF4-FFF2-40B4-BE49-F238E27FC236}">
                <a16:creationId xmlns:a16="http://schemas.microsoft.com/office/drawing/2014/main" id="{5CB62536-5DA9-3145-6D11-03A418FA03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6424" y="4002558"/>
            <a:ext cx="2797175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6858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rmAutofit fontScale="90000"/>
          </a:bodyPr>
          <a:lstStyle/>
          <a:p>
            <a:r>
              <a:rPr lang="en-US" dirty="0"/>
              <a:t>Graph ADT: part 1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solidFill>
                  <a:srgbClr val="2F2B20"/>
                </a:solidFill>
              </a:rPr>
              <a:t>Andy </a:t>
            </a:r>
            <a:r>
              <a:rPr lang="en-US" dirty="0" err="1">
                <a:solidFill>
                  <a:srgbClr val="2F2B20"/>
                </a:solidFill>
              </a:rPr>
              <a:t>Mirzaian</a:t>
            </a:r>
            <a:endParaRPr lang="en-US" dirty="0">
              <a:solidFill>
                <a:srgbClr val="2F2B20"/>
              </a:solidFill>
            </a:endParaRPr>
          </a:p>
        </p:txBody>
      </p:sp>
      <p:sp>
        <p:nvSpPr>
          <p:cNvPr id="4301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4604223-044E-0441-BFEC-F348D4984F94}" type="slidenum">
              <a:rPr lang="en-US" sz="1400">
                <a:solidFill>
                  <a:srgbClr val="2F2B20"/>
                </a:solidFill>
              </a:rPr>
              <a:pPr eaLnBrk="1" hangingPunct="1"/>
              <a:t>10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599" y="1219200"/>
            <a:ext cx="8736346" cy="4343400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75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76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9877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9878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9879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5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6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9888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89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9890" name="Text Box 19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9891" name="Text Box 20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9892" name="Oval 21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93" name="Text Box 22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9894" name="Oval 23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95" name="Text Box 24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9896" name="Oval 25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97" name="Text Box 26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9898" name="Oval 27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99" name="Text Box 28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9900" name="Line 29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1" name="Line 30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2" name="Line 31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9903" name="Line 32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4" name="Text Box 33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9905" name="Line 34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6" name="Line 35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7" name="Line 36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8" name="Line 37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9" name="Text Box 38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9910" name="Text Box 39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11" name="Text Box 40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9912" name="Text Box 41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9913" name="Text Box 42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14" name="Text Box 43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15" name="Text Box 44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9916" name="Text Box 45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9917" name="Text Box 46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18" name="Text Box 47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9919" name="Text Box 48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9920" name="Text Box 49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9921" name="Line 50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9922" name="Text Box 51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9923" name="Text Box 52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79924" name="Text Box 53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9925" name="Text Box 54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9926" name="Text Box 55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79927" name="Text Box 56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9928" name="Text Box 57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9929" name="Text Box 58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9930" name="Text Box 59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79931" name="Text Box 60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79932" name="Text Box 61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4926" name="Oval 62"/>
          <p:cNvSpPr>
            <a:spLocks noChangeArrowheads="1"/>
          </p:cNvSpPr>
          <p:nvPr/>
        </p:nvSpPr>
        <p:spPr bwMode="auto">
          <a:xfrm>
            <a:off x="2287588" y="36766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9934" name="Oval 6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935" name="Text Box 65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9936" name="Oval 66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937" name="Oval 67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938" name="Oval 18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939" name="Text Box 68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40" name="Text Box 69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9941" name="Text Box 70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9942" name="Line 71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9943" name="Text Box 72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9944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56720865-DB0B-4818-B148-8711A80B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890" y="365760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4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4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4926" grpId="0" animBg="1"/>
      <p:bldP spid="73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899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0900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0901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0902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3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4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5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6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7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8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9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0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0911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12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0913" name="Text Box 18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0914" name="Text Box 19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0915" name="Oval 20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16" name="Text Box 21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0917" name="Oval 22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18" name="Text Box 23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0919" name="Oval 24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20" name="Text Box 25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0921" name="Oval 26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22" name="Text Box 27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0923" name="Line 28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4" name="Line 29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25" name="Line 30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0926" name="Line 31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7" name="Text Box 32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0928" name="Line 33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29" name="Line 34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30" name="Line 35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31" name="Line 36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32" name="Text Box 37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0933" name="Text Box 38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34" name="Text Box 39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0935" name="Text Box 40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0936" name="Text Box 41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37" name="Text Box 42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38" name="Text Box 43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0939" name="Text Box 44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0940" name="Text Box 45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41" name="Text Box 46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0942" name="Text Box 47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0943" name="Text Box 48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0944" name="Line 49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0945" name="Text Box 50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0946" name="Text Box 51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0947" name="Text Box 52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0948" name="Text Box 53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0949" name="Text Box 54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0950" name="Text Box 55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0951" name="Text Box 56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9</a:t>
            </a:r>
          </a:p>
        </p:txBody>
      </p:sp>
      <p:sp>
        <p:nvSpPr>
          <p:cNvPr id="80952" name="Text Box 57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0953" name="Text Box 58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0954" name="Text Box 59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0955" name="Text Box 60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5949" name="Oval 61"/>
          <p:cNvSpPr>
            <a:spLocks noChangeArrowheads="1"/>
          </p:cNvSpPr>
          <p:nvPr/>
        </p:nvSpPr>
        <p:spPr bwMode="auto">
          <a:xfrm>
            <a:off x="4802188" y="51244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0957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58" name="Text Box 64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0959" name="Oval 65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60" name="Oval 66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61" name="Oval 67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62" name="Text Box 68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63" name="Text Box 69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0964" name="Text Box 70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0965" name="Line 71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0966" name="Text Box 72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0967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68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20C937A4-1818-4B6F-B8E9-7624623E9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66565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5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5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5949" grpId="0" animBg="1"/>
      <p:bldP spid="73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Oval 2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23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1924" name="Text Box 4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1925" name="Text Box 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1926" name="Line 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7" name="Line 7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8" name="Line 8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9" name="Line 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0" name="Line 10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1" name="Line 11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2" name="Line 12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3" name="Line 13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4" name="Rectangle 14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1935" name="Oval 15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36" name="Text Box 16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1937" name="Text Box 17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1938" name="Text Box 18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1939" name="Oval 19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40" name="Text Box 20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1941" name="Oval 21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42" name="Text Box 22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1943" name="Text Box 24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1944" name="Oval 25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45" name="Text Box 26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1946" name="Line 27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7" name="Line 28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48" name="Line 29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1949" name="Line 30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50" name="Text Box 31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1951" name="Line 32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52" name="Line 33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53" name="Line 34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54" name="Line 35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55" name="Text Box 36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1956" name="Text Box 37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57" name="Text Box 38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1958" name="Text Box 39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1959" name="Text Box 40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60" name="Text Box 41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61" name="Text Box 42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1962" name="Text Box 43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1963" name="Text Box 44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64" name="Text Box 45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1965" name="Text Box 46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1966" name="Text Box 47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1967" name="Line 48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1968" name="Text Box 49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1969" name="Text Box 50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1970" name="Text Box 51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1971" name="Text Box 52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1972" name="Text Box 53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1973" name="Text Box 54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15</a:t>
            </a:r>
          </a:p>
        </p:txBody>
      </p:sp>
      <p:sp>
        <p:nvSpPr>
          <p:cNvPr id="81974" name="Text Box 55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1975" name="Text Box 56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1976" name="Text Box 57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1977" name="Text Box 58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1978" name="Text Box 59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6972" name="Oval 60"/>
          <p:cNvSpPr>
            <a:spLocks noChangeArrowheads="1"/>
          </p:cNvSpPr>
          <p:nvPr/>
        </p:nvSpPr>
        <p:spPr bwMode="auto">
          <a:xfrm>
            <a:off x="5259388" y="14668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80" name="Oval 6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81" name="Text Box 63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1982" name="Oval 64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83" name="Oval 65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84" name="Oval 66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85" name="Text Box 67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86" name="Text Box 68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1987" name="Text Box 69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1988" name="Line 70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1989" name="Text Box 71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1990" name="Oval 7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91" name="Oval 23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92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CA5E9477-F4AC-4496-BEEF-BA645DCA0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3775" y="5118192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6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6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6972" grpId="0" animBg="1"/>
      <p:bldP spid="73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2947" name="Text Box 4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2948" name="Text Box 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2949" name="Line 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0" name="Line 7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1" name="Line 8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2" name="Line 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3" name="Line 10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4" name="Line 11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5" name="Line 12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6" name="Line 13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7" name="Rectangle 14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2958" name="Oval 15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959" name="Text Box 16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2960" name="Text Box 17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2961" name="Text Box 18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2962" name="Oval 19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963" name="Text Box 20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2964" name="Oval 21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965" name="Text Box 22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2966" name="Text Box 23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2967" name="Oval 24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968" name="Text Box 25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2969" name="Line 26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0" name="Line 27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1" name="Line 28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2972" name="Line 29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3" name="Text Box 30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2974" name="Line 31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5" name="Line 32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6" name="Line 33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7" name="Line 34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8" name="Text Box 35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2979" name="Text Box 36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2980" name="Text Box 37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2981" name="Text Box 38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2982" name="Text Box 39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2983" name="Text Box 40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2984" name="Text Box 41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2985" name="Text Box 42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2986" name="Text Box 43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2987" name="Text Box 44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2988" name="Text Box 45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2989" name="Text Box 46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2990" name="Line 47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2991" name="Text Box 48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2992" name="Text Box 49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2993" name="Text Box 50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2994" name="Text Box 51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2995" name="Text Box 52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2996" name="Text Box 53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82997" name="Text Box 54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2998" name="Text Box 55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2999" name="Text Box 56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3000" name="Text Box 57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3001" name="Text Box 58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7995" name="Oval 59"/>
          <p:cNvSpPr>
            <a:spLocks noChangeArrowheads="1"/>
          </p:cNvSpPr>
          <p:nvPr/>
        </p:nvSpPr>
        <p:spPr bwMode="auto">
          <a:xfrm>
            <a:off x="6478588" y="39052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003" name="Oval 60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04" name="Text Box 62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3005" name="Oval 63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06" name="Oval 64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07" name="Oval 65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08" name="Text Box 66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3009" name="Text Box 67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3010" name="Text Box 68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3011" name="Line 69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3012" name="Text Box 70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3013" name="Oval 71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14" name="Oval 72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15" name="Oval 2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16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11AE8C8C-C93B-4AF1-906F-DD2E72266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147021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7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7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7995" grpId="0" animBg="1"/>
      <p:bldP spid="73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3971" name="Text Box 3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3972" name="Text Box 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3973" name="Line 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4" name="Line 6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5" name="Line 7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Line 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Line 9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8" name="Line 10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Line 11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0" name="Line 12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1" name="Rectangle 13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3982" name="Oval 14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983" name="Text Box 15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3984" name="Text Box 16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3985" name="Text Box 17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3986" name="Oval 18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987" name="Text Box 19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3988" name="Oval 20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989" name="Text Box 21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3990" name="Text Box 22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3991" name="Oval 23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992" name="Text Box 24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3993" name="Line 25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4" name="Line 26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3995" name="Line 27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3996" name="Line 28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7" name="Text Box 29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3998" name="Line 30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3999" name="Line 31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000" name="Line 32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001" name="Line 33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002" name="Text Box 34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4003" name="Text Box 35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04" name="Text Box 36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4005" name="Text Box 37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4006" name="Text Box 38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07" name="Text Box 39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08" name="Text Box 40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4009" name="Text Box 41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4010" name="Text Box 42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11" name="Text Box 43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4012" name="Text Box 44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4013" name="Text Box 45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4014" name="Line 46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4015" name="Text Box 47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4016" name="Text Box 48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4017" name="Text Box 49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4018" name="Text Box 50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4019" name="Text Box 51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4020" name="Text Box 52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84021" name="Text Box 53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4022" name="Text Box 54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4023" name="Text Box 55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4024" name="Text Box 56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4025" name="Text Box 57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9018" name="Oval 58"/>
          <p:cNvSpPr>
            <a:spLocks noChangeArrowheads="1"/>
          </p:cNvSpPr>
          <p:nvPr/>
        </p:nvSpPr>
        <p:spPr bwMode="auto">
          <a:xfrm>
            <a:off x="2592388" y="62674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4027" name="Oval 5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28" name="Text Box 61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4029" name="Oval 62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0" name="Oval 63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1" name="Oval 64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2" name="Text Box 65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33" name="Text Box 66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4034" name="Text Box 67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4035" name="Line 68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4036" name="Text Box 69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4037" name="Oval 70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8" name="Oval 71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9" name="Oval 72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40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B7A04E2A-D056-43B0-9853-6412B0A31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0175" y="3907957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9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9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8" grpId="0" animBg="1"/>
      <p:bldP spid="73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4995" name="Text Box 3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4996" name="Text Box 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4997" name="Line 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9" name="Line 7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0" name="Line 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1" name="Line 9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2" name="Line 10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3" name="Line 11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4" name="Line 12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5" name="Rectangle 13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5006" name="Oval 14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07" name="Text Box 15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5008" name="Text Box 16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5009" name="Text Box 17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5010" name="Text Box 19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5011" name="Oval 20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12" name="Text Box 21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5013" name="Text Box 22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5014" name="Oval 23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15" name="Text Box 24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5016" name="Line 25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7" name="Line 26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18" name="Line 27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5019" name="Line 28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0" name="Text Box 29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5021" name="Line 30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22" name="Line 31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23" name="Line 32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24" name="Line 33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25" name="Text Box 34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5026" name="Text Box 35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27" name="Text Box 36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5028" name="Text Box 37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5029" name="Text Box 38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30" name="Text Box 39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31" name="Text Box 40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5032" name="Text Box 41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5033" name="Text Box 42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34" name="Text Box 43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5035" name="Text Box 44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5036" name="Text Box 45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5037" name="Line 46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5038" name="Text Box 47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5039" name="Text Box 48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5040" name="Text Box 49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5041" name="Text Box 50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5042" name="Text Box 51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5043" name="Text Box 52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85044" name="Text Box 53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5045" name="Text Box 54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5046" name="Text Box 55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5047" name="Text Box 56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5048" name="Text Box 57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10042" name="Oval 58"/>
          <p:cNvSpPr>
            <a:spLocks noChangeArrowheads="1"/>
          </p:cNvSpPr>
          <p:nvPr/>
        </p:nvSpPr>
        <p:spPr bwMode="auto">
          <a:xfrm>
            <a:off x="4344988" y="62674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rgbClr val="33CC33"/>
              </a:solidFill>
            </a:endParaRPr>
          </a:p>
        </p:txBody>
      </p:sp>
      <p:sp>
        <p:nvSpPr>
          <p:cNvPr id="85050" name="Oval 5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51" name="Text Box 61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5052" name="Oval 62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53" name="Oval 63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54" name="Oval 64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55" name="Text Box 65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56" name="Text Box 66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5057" name="Text Box 67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5058" name="Line 68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5059" name="Text Box 69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5060" name="Oval 70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61" name="Oval 71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62" name="Oval 72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63" name="Oval 18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64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0E102C02-319B-4893-BA4C-23C6EA5E8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6279122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0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0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042" grpId="0" animBg="1"/>
      <p:bldP spid="73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6019" name="Text Box 3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6020" name="Text Box 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6021" name="Line 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2" name="Line 6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3" name="Line 7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4" name="Line 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5" name="Line 9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6" name="Line 10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7" name="Line 11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8" name="Line 12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9" name="Rectangle 13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6030" name="Oval 14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31" name="Text Box 15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6032" name="Text Box 16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6033" name="Text Box 17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6034" name="Text Box 18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6035" name="Oval 19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36" name="Text Box 20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6037" name="Text Box 21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6038" name="Oval 22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39" name="Text Box 23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6040" name="Line 24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41" name="Line 25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2" name="Line 26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6043" name="Line 27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44" name="Text Box 28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6045" name="Line 29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6" name="Line 30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7" name="Line 31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8" name="Line 32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9" name="Text Box 33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6050" name="Text Box 34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51" name="Text Box 35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6052" name="Text Box 36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6053" name="Text Box 37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54" name="Text Box 38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55" name="Text Box 39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6056" name="Text Box 40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6057" name="Text Box 41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58" name="Text Box 42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6059" name="Text Box 43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6060" name="Text Box 44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6061" name="Line 45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6062" name="Text Box 46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6063" name="Text Box 47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6064" name="Text Box 48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6065" name="Text Box 49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6066" name="Text Box 50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6067" name="Text Box 51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86068" name="Text Box 52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6069" name="Text Box 53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6070" name="Text Box 54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6071" name="Text Box 55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6072" name="Text Box 56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6073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74" name="Text Box 60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6075" name="Oval 61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76" name="Oval 62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77" name="Oval 63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78" name="Text Box 64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79" name="Text Box 65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6080" name="Text Box 66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6081" name="Line 67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6082" name="Text Box 68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6083" name="Oval 69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84" name="Oval 70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85" name="Oval 71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86" name="Oval 72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1081" name="Text Box 73"/>
          <p:cNvSpPr txBox="1">
            <a:spLocks noChangeArrowheads="1"/>
          </p:cNvSpPr>
          <p:nvPr/>
        </p:nvSpPr>
        <p:spPr bwMode="auto">
          <a:xfrm>
            <a:off x="7146925" y="5943600"/>
            <a:ext cx="12112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solidFill>
                  <a:schemeClr val="hlink"/>
                </a:solidFill>
              </a:rPr>
              <a:t>DONE</a:t>
            </a:r>
          </a:p>
        </p:txBody>
      </p:sp>
      <p:sp>
        <p:nvSpPr>
          <p:cNvPr id="86088" name="Text Box 74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10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10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16"/>
          <p:cNvSpPr txBox="1">
            <a:spLocks noChangeArrowheads="1"/>
          </p:cNvSpPr>
          <p:nvPr/>
        </p:nvSpPr>
        <p:spPr bwMode="auto">
          <a:xfrm>
            <a:off x="593725" y="1676400"/>
            <a:ext cx="21574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Time = O(</a:t>
            </a:r>
            <a:r>
              <a:rPr lang="en-US" altLang="en-US" sz="3000" i="1"/>
              <a:t>E</a:t>
            </a:r>
            <a:r>
              <a:rPr lang="en-US" altLang="en-US" sz="3000"/>
              <a:t>)</a:t>
            </a:r>
          </a:p>
        </p:txBody>
      </p:sp>
      <p:sp>
        <p:nvSpPr>
          <p:cNvPr id="68611" name="Text Box 36"/>
          <p:cNvSpPr txBox="1">
            <a:spLocks noChangeArrowheads="1"/>
          </p:cNvSpPr>
          <p:nvPr/>
        </p:nvSpPr>
        <p:spPr bwMode="auto">
          <a:xfrm>
            <a:off x="639763" y="1160463"/>
            <a:ext cx="41481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Each edge visited,  </a:t>
            </a:r>
            <a:r>
              <a:rPr lang="en-US" altLang="en-US" sz="3000" baseline="-25000"/>
              <a:t> </a:t>
            </a:r>
            <a:r>
              <a:rPr lang="en-US" altLang="en-US" sz="3000"/>
              <a:t>times.</a:t>
            </a:r>
          </a:p>
        </p:txBody>
      </p:sp>
      <p:sp>
        <p:nvSpPr>
          <p:cNvPr id="68612" name="Text Box 37"/>
          <p:cNvSpPr txBox="1">
            <a:spLocks noChangeArrowheads="1"/>
          </p:cNvSpPr>
          <p:nvPr/>
        </p:nvSpPr>
        <p:spPr bwMode="auto">
          <a:xfrm>
            <a:off x="3435350" y="1143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2</a:t>
            </a:r>
          </a:p>
        </p:txBody>
      </p:sp>
      <p:sp>
        <p:nvSpPr>
          <p:cNvPr id="68613" name="Text Box 43"/>
          <p:cNvSpPr txBox="1">
            <a:spLocks noChangeArrowheads="1"/>
          </p:cNvSpPr>
          <p:nvPr/>
        </p:nvSpPr>
        <p:spPr bwMode="auto">
          <a:xfrm>
            <a:off x="2574925" y="17192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?</a:t>
            </a:r>
          </a:p>
        </p:txBody>
      </p:sp>
      <p:sp>
        <p:nvSpPr>
          <p:cNvPr id="68614" name="Rectangle 4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624686" name="Text Box 46"/>
          <p:cNvSpPr txBox="1">
            <a:spLocks noChangeArrowheads="1"/>
          </p:cNvSpPr>
          <p:nvPr/>
        </p:nvSpPr>
        <p:spPr bwMode="auto">
          <a:xfrm>
            <a:off x="1355725" y="2252663"/>
            <a:ext cx="64023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number of times following an edge.</a:t>
            </a:r>
          </a:p>
        </p:txBody>
      </p:sp>
      <p:sp>
        <p:nvSpPr>
          <p:cNvPr id="624688" name="Text Box 48"/>
          <p:cNvSpPr txBox="1">
            <a:spLocks noChangeArrowheads="1"/>
          </p:cNvSpPr>
          <p:nvPr/>
        </p:nvSpPr>
        <p:spPr bwMode="auto">
          <a:xfrm>
            <a:off x="1371600" y="3810000"/>
            <a:ext cx="45259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Must update Priority Queue.</a:t>
            </a:r>
          </a:p>
        </p:txBody>
      </p:sp>
      <p:sp>
        <p:nvSpPr>
          <p:cNvPr id="624689" name="Text Box 49"/>
          <p:cNvSpPr txBox="1">
            <a:spLocks noChangeArrowheads="1"/>
          </p:cNvSpPr>
          <p:nvPr/>
        </p:nvSpPr>
        <p:spPr bwMode="auto">
          <a:xfrm>
            <a:off x="1371600" y="4360863"/>
            <a:ext cx="34258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Takes time O(log(</a:t>
            </a:r>
            <a:r>
              <a:rPr lang="en-US" altLang="en-US" sz="3000" i="1"/>
              <a:t>n</a:t>
            </a:r>
            <a:r>
              <a:rPr lang="en-US" altLang="en-US" sz="3000"/>
              <a:t>))</a:t>
            </a:r>
          </a:p>
        </p:txBody>
      </p:sp>
      <p:sp>
        <p:nvSpPr>
          <p:cNvPr id="624690" name="Text Box 50"/>
          <p:cNvSpPr txBox="1">
            <a:spLocks noChangeArrowheads="1"/>
          </p:cNvSpPr>
          <p:nvPr/>
        </p:nvSpPr>
        <p:spPr bwMode="auto">
          <a:xfrm>
            <a:off x="609600" y="4894263"/>
            <a:ext cx="318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Time = O(</a:t>
            </a:r>
            <a:r>
              <a:rPr lang="en-US" altLang="en-US" sz="3000" i="1"/>
              <a:t>E</a:t>
            </a:r>
            <a:r>
              <a:rPr lang="en-US" altLang="en-US" sz="3000"/>
              <a:t> log(</a:t>
            </a:r>
            <a:r>
              <a:rPr lang="en-US" altLang="en-US" sz="3000" i="1"/>
              <a:t>n</a:t>
            </a:r>
            <a:r>
              <a:rPr lang="en-US" altLang="en-US" sz="3000"/>
              <a:t>))</a:t>
            </a:r>
          </a:p>
        </p:txBody>
      </p:sp>
      <p:sp useBgFill="1">
        <p:nvSpPr>
          <p:cNvPr id="624697" name="Rectangle 57"/>
          <p:cNvSpPr>
            <a:spLocks noChangeArrowheads="1"/>
          </p:cNvSpPr>
          <p:nvPr/>
        </p:nvSpPr>
        <p:spPr bwMode="auto">
          <a:xfrm>
            <a:off x="1447800" y="2803525"/>
            <a:ext cx="5462588" cy="1006475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each update,</a:t>
            </a:r>
            <a:br>
              <a:rPr lang="en-US" altLang="en-US" sz="3000">
                <a:solidFill>
                  <a:srgbClr val="33CC33"/>
                </a:solidFill>
              </a:rPr>
            </a:br>
            <a:r>
              <a:rPr lang="en-US" altLang="en-US" sz="3000">
                <a:solidFill>
                  <a:srgbClr val="33CC33"/>
                </a:solidFill>
              </a:rPr>
              <a:t>     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= min(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,</a:t>
            </a:r>
            <a:r>
              <a:rPr lang="en-US" altLang="en-US" sz="3000">
                <a:solidFill>
                  <a:srgbClr val="33CC33"/>
                </a:solidFill>
              </a:rPr>
              <a:t>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+</a:t>
            </a:r>
            <a:r>
              <a:rPr lang="en-US" altLang="en-US" sz="3000" i="1">
                <a:solidFill>
                  <a:schemeClr val="accent1"/>
                </a:solidFill>
              </a:rPr>
              <a:t>w</a:t>
            </a:r>
            <a:r>
              <a:rPr lang="en-US" altLang="en-US" sz="3000" i="1" baseline="-25000">
                <a:solidFill>
                  <a:schemeClr val="accent1"/>
                </a:solidFill>
              </a:rPr>
              <a:t>&lt;</a:t>
            </a:r>
            <a:r>
              <a:rPr lang="en-US" altLang="en-US" sz="3000" i="1" baseline="-25000"/>
              <a:t>u,v</a:t>
            </a:r>
            <a:r>
              <a:rPr lang="en-US" altLang="en-US" sz="3000" i="1" baseline="-25000">
                <a:solidFill>
                  <a:schemeClr val="accent1"/>
                </a:solidFill>
              </a:rPr>
              <a:t>&gt;</a:t>
            </a:r>
            <a:r>
              <a:rPr lang="en-US" altLang="en-US" sz="3000">
                <a:solidFill>
                  <a:srgbClr val="33CC33"/>
                </a:solidFill>
              </a:rPr>
              <a:t> </a:t>
            </a:r>
            <a:r>
              <a:rPr lang="en-US" altLang="en-US" sz="3000"/>
              <a:t>).</a:t>
            </a:r>
          </a:p>
        </p:txBody>
      </p:sp>
      <p:sp>
        <p:nvSpPr>
          <p:cNvPr id="624699" name="Text Box 59"/>
          <p:cNvSpPr txBox="1">
            <a:spLocks noChangeArrowheads="1"/>
          </p:cNvSpPr>
          <p:nvPr/>
        </p:nvSpPr>
        <p:spPr bwMode="auto">
          <a:xfrm>
            <a:off x="5121275" y="4403725"/>
            <a:ext cx="989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Heap</a:t>
            </a:r>
          </a:p>
        </p:txBody>
      </p:sp>
    </p:spTree>
    <p:extLst>
      <p:ext uri="{BB962C8B-B14F-4D97-AF65-F5344CB8AC3E}">
        <p14:creationId xmlns:p14="http://schemas.microsoft.com/office/powerpoint/2010/main" val="116646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4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4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4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4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4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4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4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4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4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4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4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4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686" grpId="0"/>
      <p:bldP spid="624688" grpId="0"/>
      <p:bldP spid="624689" grpId="0"/>
      <p:bldP spid="624690" grpId="0"/>
      <p:bldP spid="624697" grpId="0" animBg="1"/>
      <p:bldP spid="624699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9" y="890589"/>
            <a:ext cx="8258175" cy="513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 i="0">
                <a:solidFill>
                  <a:srgbClr val="FFFF00"/>
                </a:solidFill>
                <a:cs typeface="+mn-cs"/>
              </a:rPr>
              <a:t>Dijkstra's</a:t>
            </a:r>
          </a:p>
        </p:txBody>
      </p:sp>
      <p:sp>
        <p:nvSpPr>
          <p:cNvPr id="51" name="Rectangle 68"/>
          <p:cNvSpPr>
            <a:spLocks noChangeArrowheads="1"/>
          </p:cNvSpPr>
          <p:nvPr/>
        </p:nvSpPr>
        <p:spPr bwMode="auto">
          <a:xfrm>
            <a:off x="1998246" y="1816100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0</a:t>
            </a:r>
          </a:p>
        </p:txBody>
      </p:sp>
      <p:sp>
        <p:nvSpPr>
          <p:cNvPr id="53" name="Rectangle 68"/>
          <p:cNvSpPr>
            <a:spLocks noChangeArrowheads="1"/>
          </p:cNvSpPr>
          <p:nvPr/>
        </p:nvSpPr>
        <p:spPr bwMode="auto">
          <a:xfrm>
            <a:off x="5181600" y="3198167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13</a:t>
            </a:r>
          </a:p>
        </p:txBody>
      </p:sp>
      <p:sp>
        <p:nvSpPr>
          <p:cNvPr id="55" name="Rectangle 68"/>
          <p:cNvSpPr>
            <a:spLocks noChangeArrowheads="1"/>
          </p:cNvSpPr>
          <p:nvPr/>
        </p:nvSpPr>
        <p:spPr bwMode="auto">
          <a:xfrm>
            <a:off x="1869757" y="3424535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16</a:t>
            </a:r>
          </a:p>
        </p:txBody>
      </p:sp>
      <p:sp>
        <p:nvSpPr>
          <p:cNvPr id="58" name="Rectangle 68"/>
          <p:cNvSpPr>
            <a:spLocks noChangeArrowheads="1"/>
          </p:cNvSpPr>
          <p:nvPr/>
        </p:nvSpPr>
        <p:spPr bwMode="auto">
          <a:xfrm>
            <a:off x="1866900" y="4813300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17</a:t>
            </a:r>
          </a:p>
        </p:txBody>
      </p:sp>
      <p:sp>
        <p:nvSpPr>
          <p:cNvPr id="59" name="Rectangle 68"/>
          <p:cNvSpPr>
            <a:spLocks noChangeArrowheads="1"/>
          </p:cNvSpPr>
          <p:nvPr/>
        </p:nvSpPr>
        <p:spPr bwMode="auto">
          <a:xfrm>
            <a:off x="5113923" y="4559300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20</a:t>
            </a:r>
          </a:p>
        </p:txBody>
      </p:sp>
      <p:sp>
        <p:nvSpPr>
          <p:cNvPr id="60" name="Rectangle 68"/>
          <p:cNvSpPr>
            <a:spLocks noChangeArrowheads="1"/>
          </p:cNvSpPr>
          <p:nvPr/>
        </p:nvSpPr>
        <p:spPr bwMode="auto">
          <a:xfrm>
            <a:off x="7620000" y="4648200"/>
            <a:ext cx="40427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∞</a:t>
            </a:r>
          </a:p>
        </p:txBody>
      </p:sp>
      <p:sp>
        <p:nvSpPr>
          <p:cNvPr id="61" name="Rectangle 68"/>
          <p:cNvSpPr>
            <a:spLocks noChangeArrowheads="1"/>
          </p:cNvSpPr>
          <p:nvPr/>
        </p:nvSpPr>
        <p:spPr bwMode="auto">
          <a:xfrm>
            <a:off x="1412557" y="5329535"/>
            <a:ext cx="128592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33CC33"/>
                </a:solidFill>
                <a:cs typeface="+mn-cs"/>
              </a:rPr>
              <a:t>Handle c</a:t>
            </a:r>
          </a:p>
        </p:txBody>
      </p:sp>
      <p:sp>
        <p:nvSpPr>
          <p:cNvPr id="2" name="Freeform 1"/>
          <p:cNvSpPr/>
          <p:nvPr/>
        </p:nvSpPr>
        <p:spPr bwMode="auto">
          <a:xfrm>
            <a:off x="1256453" y="4076700"/>
            <a:ext cx="2121747" cy="1252835"/>
          </a:xfrm>
          <a:custGeom>
            <a:avLst/>
            <a:gdLst>
              <a:gd name="connsiteX0" fmla="*/ 13547 w 2121747"/>
              <a:gd name="connsiteY0" fmla="*/ 0 h 1459647"/>
              <a:gd name="connsiteX1" fmla="*/ 254847 w 2121747"/>
              <a:gd name="connsiteY1" fmla="*/ 1181100 h 1459647"/>
              <a:gd name="connsiteX2" fmla="*/ 1753447 w 2121747"/>
              <a:gd name="connsiteY2" fmla="*/ 1384300 h 1459647"/>
              <a:gd name="connsiteX3" fmla="*/ 2121747 w 2121747"/>
              <a:gd name="connsiteY3" fmla="*/ 152400 h 1459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1747" h="1459647">
                <a:moveTo>
                  <a:pt x="13547" y="0"/>
                </a:moveTo>
                <a:cubicBezTo>
                  <a:pt x="-10795" y="475191"/>
                  <a:pt x="-35136" y="950383"/>
                  <a:pt x="254847" y="1181100"/>
                </a:cubicBezTo>
                <a:cubicBezTo>
                  <a:pt x="544830" y="1411817"/>
                  <a:pt x="1442297" y="1555750"/>
                  <a:pt x="1753447" y="1384300"/>
                </a:cubicBezTo>
                <a:cubicBezTo>
                  <a:pt x="2064597" y="1212850"/>
                  <a:pt x="2093172" y="682625"/>
                  <a:pt x="2121747" y="152400"/>
                </a:cubicBezTo>
              </a:path>
            </a:pathLst>
          </a:custGeom>
          <a:noFill/>
          <a:ln w="9525" cap="flat" cmpd="sng" algn="ctr">
            <a:solidFill>
              <a:srgbClr val="33CC33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105400" y="4338935"/>
            <a:ext cx="492443" cy="540096"/>
            <a:chOff x="5105400" y="4338935"/>
            <a:chExt cx="492443" cy="540096"/>
          </a:xfrm>
        </p:grpSpPr>
        <p:sp>
          <p:nvSpPr>
            <p:cNvPr id="63" name="Rectangle 68"/>
            <p:cNvSpPr>
              <a:spLocks noChangeArrowheads="1"/>
            </p:cNvSpPr>
            <p:nvPr/>
          </p:nvSpPr>
          <p:spPr bwMode="auto">
            <a:xfrm>
              <a:off x="5105400" y="4338935"/>
              <a:ext cx="49244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 dirty="0">
                  <a:solidFill>
                    <a:srgbClr val="33CC33"/>
                  </a:solidFill>
                  <a:cs typeface="+mn-cs"/>
                </a:rPr>
                <a:t>19</a:t>
              </a: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 flipV="1">
              <a:off x="5240179" y="4648200"/>
              <a:ext cx="246221" cy="23083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68" name="Group 67"/>
          <p:cNvGrpSpPr/>
          <p:nvPr/>
        </p:nvGrpSpPr>
        <p:grpSpPr>
          <a:xfrm>
            <a:off x="7584757" y="4465935"/>
            <a:ext cx="492443" cy="540096"/>
            <a:chOff x="5105400" y="4338935"/>
            <a:chExt cx="492443" cy="540096"/>
          </a:xfrm>
        </p:grpSpPr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5105400" y="4338935"/>
              <a:ext cx="49244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 dirty="0">
                  <a:solidFill>
                    <a:srgbClr val="33CC33"/>
                  </a:solidFill>
                  <a:cs typeface="+mn-cs"/>
                </a:rPr>
                <a:t>37</a:t>
              </a:r>
            </a:p>
          </p:txBody>
        </p:sp>
        <p:cxnSp>
          <p:nvCxnSpPr>
            <p:cNvPr id="70" name="Straight Connector 69"/>
            <p:cNvCxnSpPr/>
            <p:nvPr/>
          </p:nvCxnSpPr>
          <p:spPr bwMode="auto">
            <a:xfrm flipV="1">
              <a:off x="5240179" y="4648200"/>
              <a:ext cx="246221" cy="23083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1" name="Rectangle 68"/>
          <p:cNvSpPr>
            <a:spLocks noChangeArrowheads="1"/>
          </p:cNvSpPr>
          <p:nvPr/>
        </p:nvSpPr>
        <p:spPr bwMode="auto">
          <a:xfrm>
            <a:off x="6695719" y="5041392"/>
            <a:ext cx="115288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l-GR" altLang="en-US" sz="2400" i="0" dirty="0">
                <a:solidFill>
                  <a:srgbClr val="33CC33"/>
                </a:solidFill>
                <a:cs typeface="+mn-cs"/>
              </a:rPr>
              <a:t>Π</a:t>
            </a:r>
            <a:r>
              <a:rPr lang="en-US" altLang="en-US" sz="2400" i="0" dirty="0">
                <a:solidFill>
                  <a:srgbClr val="33CC33"/>
                </a:solidFill>
                <a:cs typeface="+mn-cs"/>
              </a:rPr>
              <a:t>(h) =c</a:t>
            </a:r>
          </a:p>
        </p:txBody>
      </p:sp>
      <p:sp>
        <p:nvSpPr>
          <p:cNvPr id="22" name="Rectangle 68"/>
          <p:cNvSpPr>
            <a:spLocks noChangeArrowheads="1"/>
          </p:cNvSpPr>
          <p:nvPr/>
        </p:nvSpPr>
        <p:spPr bwMode="auto">
          <a:xfrm>
            <a:off x="4808353" y="4981576"/>
            <a:ext cx="113524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l-GR" altLang="en-US" sz="2400" i="0" dirty="0">
                <a:solidFill>
                  <a:srgbClr val="33CC33"/>
                </a:solidFill>
                <a:cs typeface="+mn-cs"/>
              </a:rPr>
              <a:t>Π</a:t>
            </a:r>
            <a:r>
              <a:rPr lang="en-US" altLang="en-US" sz="2400" i="0" dirty="0">
                <a:solidFill>
                  <a:srgbClr val="33CC33"/>
                </a:solidFill>
                <a:cs typeface="+mn-cs"/>
              </a:rPr>
              <a:t>(e) =c</a:t>
            </a:r>
          </a:p>
        </p:txBody>
      </p:sp>
    </p:spTree>
    <p:extLst>
      <p:ext uri="{BB962C8B-B14F-4D97-AF65-F5344CB8AC3E}">
        <p14:creationId xmlns:p14="http://schemas.microsoft.com/office/powerpoint/2010/main" val="238047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3" grpId="0"/>
      <p:bldP spid="55" grpId="0"/>
      <p:bldP spid="58" grpId="0"/>
      <p:bldP spid="59" grpId="0"/>
      <p:bldP spid="60" grpId="0"/>
      <p:bldP spid="61" grpId="0"/>
      <p:bldP spid="2" grpId="0" animBg="1"/>
      <p:bldP spid="21" grpId="0"/>
      <p:bldP spid="22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53267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685800" y="-3483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defTabSz="914400" eaLnBrk="1" hangingPunct="1"/>
            <a:r>
              <a:rPr lang="en-US" altLang="en-US" kern="0" dirty="0"/>
              <a:t>Adaptable Heap </a:t>
            </a:r>
            <a:br>
              <a:rPr lang="en-US" altLang="en-US" kern="0" dirty="0"/>
            </a:br>
            <a:r>
              <a:rPr lang="en-US" altLang="en-US" sz="3200" kern="0" dirty="0"/>
              <a:t>Pop/Push/Changes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2777053" y="1169131"/>
            <a:ext cx="39709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now it is not a heap!</a:t>
            </a:r>
          </a:p>
        </p:txBody>
      </p:sp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823546" y="1633148"/>
            <a:ext cx="802335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10 “bubbles” down or up until it finds its spot.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4757664" y="2470709"/>
            <a:ext cx="4342856" cy="332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Suppose some outside user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knows about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some data item </a:t>
            </a:r>
            <a:r>
              <a:rPr lang="en-US" altLang="en-US" sz="3000" i="1" dirty="0">
                <a:solidFill>
                  <a:srgbClr val="FFFFFF"/>
                </a:solidFill>
                <a:cs typeface="Arial" pitchFamily="34" charset="0"/>
              </a:rPr>
              <a:t>c</a:t>
            </a:r>
            <a:endParaRPr lang="en-US" altLang="en-US" sz="3000" dirty="0">
              <a:solidFill>
                <a:srgbClr val="FFFFFF"/>
              </a:solidFill>
              <a:cs typeface="Arial" pitchFamily="34" charset="0"/>
            </a:endParaRP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and remembers where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it is in the heap.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And changes its priority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from 21 to 10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247797" y="5181022"/>
            <a:ext cx="704760" cy="620026"/>
            <a:chOff x="3247797" y="5181022"/>
            <a:chExt cx="704760" cy="620026"/>
          </a:xfrm>
        </p:grpSpPr>
        <p:grpSp>
          <p:nvGrpSpPr>
            <p:cNvPr id="98" name="Group 97"/>
            <p:cNvGrpSpPr>
              <a:grpSpLocks/>
            </p:cNvGrpSpPr>
            <p:nvPr/>
          </p:nvGrpSpPr>
          <p:grpSpPr bwMode="auto">
            <a:xfrm>
              <a:off x="3266757" y="5223198"/>
              <a:ext cx="685800" cy="577850"/>
              <a:chOff x="3000" y="1152"/>
              <a:chExt cx="672" cy="480"/>
            </a:xfrm>
          </p:grpSpPr>
          <p:sp>
            <p:nvSpPr>
              <p:cNvPr id="103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4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5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99" name="Text Box 70"/>
            <p:cNvSpPr txBox="1">
              <a:spLocks noChangeArrowheads="1"/>
            </p:cNvSpPr>
            <p:nvPr/>
          </p:nvSpPr>
          <p:spPr bwMode="auto">
            <a:xfrm>
              <a:off x="3247797" y="5207323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21</a:t>
              </a:r>
            </a:p>
          </p:txBody>
        </p:sp>
        <p:sp>
          <p:nvSpPr>
            <p:cNvPr id="100" name="Text Box 71"/>
            <p:cNvSpPr txBox="1">
              <a:spLocks noChangeArrowheads="1"/>
            </p:cNvSpPr>
            <p:nvPr/>
          </p:nvSpPr>
          <p:spPr bwMode="auto">
            <a:xfrm>
              <a:off x="3627011" y="5181022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b="1" i="1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c</a:t>
              </a:r>
            </a:p>
          </p:txBody>
        </p:sp>
      </p:grpSp>
      <p:sp>
        <p:nvSpPr>
          <p:cNvPr id="102" name="Freeform 101"/>
          <p:cNvSpPr>
            <a:spLocks/>
          </p:cNvSpPr>
          <p:nvPr/>
        </p:nvSpPr>
        <p:spPr bwMode="auto">
          <a:xfrm rot="4466430" flipH="1">
            <a:off x="1732103" y="4472143"/>
            <a:ext cx="1641138" cy="1206459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97" h="11632">
                <a:moveTo>
                  <a:pt x="0" y="0"/>
                </a:moveTo>
                <a:cubicBezTo>
                  <a:pt x="2245" y="1148"/>
                  <a:pt x="4869" y="1504"/>
                  <a:pt x="6735" y="3443"/>
                </a:cubicBezTo>
                <a:cubicBezTo>
                  <a:pt x="8601" y="5382"/>
                  <a:pt x="9719" y="7227"/>
                  <a:pt x="11197" y="11632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400181" y="4069057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21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247797" y="5086157"/>
            <a:ext cx="556909" cy="369332"/>
            <a:chOff x="3247797" y="5086157"/>
            <a:chExt cx="556909" cy="369332"/>
          </a:xfrm>
        </p:grpSpPr>
        <p:cxnSp>
          <p:nvCxnSpPr>
            <p:cNvPr id="5" name="Straight Connector 4"/>
            <p:cNvCxnSpPr>
              <a:stCxn id="99" idx="1"/>
              <a:endCxn id="99" idx="3"/>
            </p:cNvCxnSpPr>
            <p:nvPr/>
          </p:nvCxnSpPr>
          <p:spPr bwMode="auto">
            <a:xfrm>
              <a:off x="3247797" y="5407378"/>
              <a:ext cx="441146" cy="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6" name="Text Box 4"/>
            <p:cNvSpPr txBox="1">
              <a:spLocks noChangeArrowheads="1"/>
            </p:cNvSpPr>
            <p:nvPr/>
          </p:nvSpPr>
          <p:spPr bwMode="auto">
            <a:xfrm>
              <a:off x="3389208" y="5086157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5000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800" dirty="0">
                  <a:solidFill>
                    <a:schemeClr val="bg2"/>
                  </a:solidFill>
                  <a:cs typeface="Arial" pitchFamily="34" charset="0"/>
                </a:rPr>
                <a:t>10</a:t>
              </a:r>
            </a:p>
          </p:txBody>
        </p:sp>
      </p:grpSp>
      <p:cxnSp>
        <p:nvCxnSpPr>
          <p:cNvPr id="107" name="Straight Connector 106"/>
          <p:cNvCxnSpPr/>
          <p:nvPr/>
        </p:nvCxnSpPr>
        <p:spPr bwMode="auto">
          <a:xfrm>
            <a:off x="1464260" y="4292023"/>
            <a:ext cx="441146" cy="0"/>
          </a:xfrm>
          <a:prstGeom prst="lin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8" name="Text Box 4"/>
          <p:cNvSpPr txBox="1">
            <a:spLocks noChangeArrowheads="1"/>
          </p:cNvSpPr>
          <p:nvPr/>
        </p:nvSpPr>
        <p:spPr bwMode="auto">
          <a:xfrm>
            <a:off x="1567200" y="3932702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10</a:t>
            </a:r>
          </a:p>
        </p:txBody>
      </p:sp>
      <p:sp>
        <p:nvSpPr>
          <p:cNvPr id="119" name="Freeform 9"/>
          <p:cNvSpPr>
            <a:spLocks/>
          </p:cNvSpPr>
          <p:nvPr/>
        </p:nvSpPr>
        <p:spPr bwMode="auto">
          <a:xfrm>
            <a:off x="1696988" y="3886800"/>
            <a:ext cx="557637" cy="489629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120" name="Rectangle 119"/>
          <p:cNvSpPr/>
          <p:nvPr/>
        </p:nvSpPr>
        <p:spPr bwMode="auto">
          <a:xfrm rot="2710800">
            <a:off x="1672150" y="3339492"/>
            <a:ext cx="549317" cy="136270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1" name="Text Box 4"/>
          <p:cNvSpPr txBox="1">
            <a:spLocks noChangeArrowheads="1"/>
          </p:cNvSpPr>
          <p:nvPr/>
        </p:nvSpPr>
        <p:spPr bwMode="auto">
          <a:xfrm>
            <a:off x="1917311" y="3553751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15</a:t>
            </a: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 rot="4466430" flipH="1">
            <a:off x="1815910" y="4454768"/>
            <a:ext cx="2120224" cy="623237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2742916" y="2904930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517987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302 0.01921 L 0.03837 -0.05509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69" y="-3727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1.85185E-6 L -0.0566 0.07801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0" y="3889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102" grpId="0" animBg="1"/>
      <p:bldP spid="102" grpId="1" animBg="1"/>
      <p:bldP spid="14" grpId="0"/>
      <p:bldP spid="108" grpId="0"/>
      <p:bldP spid="108" grpId="1"/>
      <p:bldP spid="119" grpId="0" animBg="1"/>
      <p:bldP spid="120" grpId="0" animBg="1"/>
      <p:bldP spid="121" grpId="0"/>
      <p:bldP spid="121" grpId="1"/>
      <p:bldP spid="122" grpId="0" animBg="1"/>
      <p:bldP spid="2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6858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rmAutofit fontScale="90000"/>
          </a:bodyPr>
          <a:lstStyle/>
          <a:p>
            <a:r>
              <a:rPr lang="en-US" dirty="0"/>
              <a:t>Graph ADT: part 2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solidFill>
                  <a:srgbClr val="2F2B20"/>
                </a:solidFill>
              </a:rPr>
              <a:t>Andy </a:t>
            </a:r>
            <a:r>
              <a:rPr lang="en-US" dirty="0" err="1">
                <a:solidFill>
                  <a:srgbClr val="2F2B20"/>
                </a:solidFill>
              </a:rPr>
              <a:t>Mirzaian</a:t>
            </a:r>
            <a:endParaRPr lang="en-US" dirty="0">
              <a:solidFill>
                <a:srgbClr val="2F2B20"/>
              </a:solidFill>
            </a:endParaRPr>
          </a:p>
        </p:txBody>
      </p:sp>
      <p:sp>
        <p:nvSpPr>
          <p:cNvPr id="4301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4604223-044E-0441-BFEC-F348D4984F94}" type="slidenum">
              <a:rPr lang="en-US" sz="1400">
                <a:solidFill>
                  <a:srgbClr val="2F2B20"/>
                </a:solidFill>
              </a:rPr>
              <a:pPr eaLnBrk="1" hangingPunct="1"/>
              <a:t>11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6" name="Picture 5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599" y="1162050"/>
            <a:ext cx="8689735" cy="5010150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3028141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53267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685800" y="-3483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defTabSz="914400" eaLnBrk="1" hangingPunct="1"/>
            <a:r>
              <a:rPr lang="en-US" altLang="en-US" kern="0" dirty="0"/>
              <a:t>Adaptable Heap </a:t>
            </a:r>
          </a:p>
          <a:p>
            <a:pPr defTabSz="914400" eaLnBrk="1" hangingPunct="1"/>
            <a:r>
              <a:rPr lang="en-US" altLang="en-US" sz="3200" kern="0" dirty="0"/>
              <a:t>Pop/Push/Changes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2777053" y="1169131"/>
            <a:ext cx="39709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now it is not a heap!</a:t>
            </a:r>
          </a:p>
        </p:txBody>
      </p:sp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823546" y="1633148"/>
            <a:ext cx="802335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10 “bubbles” down or up until it finds its spot.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4748855" y="2470709"/>
            <a:ext cx="4360488" cy="332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Suppose some outside user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also knows about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data item </a:t>
            </a:r>
            <a:r>
              <a:rPr lang="en-US" altLang="en-US" sz="3000" i="1" dirty="0">
                <a:solidFill>
                  <a:srgbClr val="FFFFFF"/>
                </a:solidFill>
                <a:cs typeface="Arial" pitchFamily="34" charset="0"/>
              </a:rPr>
              <a:t>f</a:t>
            </a: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 and its location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in the heap just changed.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The Heap must be able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to find this outside user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and tell him it moved.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247797" y="5181022"/>
            <a:ext cx="704760" cy="620026"/>
            <a:chOff x="3247797" y="5181022"/>
            <a:chExt cx="704760" cy="620026"/>
          </a:xfrm>
        </p:grpSpPr>
        <p:grpSp>
          <p:nvGrpSpPr>
            <p:cNvPr id="98" name="Group 97"/>
            <p:cNvGrpSpPr>
              <a:grpSpLocks/>
            </p:cNvGrpSpPr>
            <p:nvPr/>
          </p:nvGrpSpPr>
          <p:grpSpPr bwMode="auto">
            <a:xfrm>
              <a:off x="3266757" y="5223198"/>
              <a:ext cx="685800" cy="577850"/>
              <a:chOff x="3000" y="1152"/>
              <a:chExt cx="672" cy="480"/>
            </a:xfrm>
          </p:grpSpPr>
          <p:sp>
            <p:nvSpPr>
              <p:cNvPr id="103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4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5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99" name="Text Box 70"/>
            <p:cNvSpPr txBox="1">
              <a:spLocks noChangeArrowheads="1"/>
            </p:cNvSpPr>
            <p:nvPr/>
          </p:nvSpPr>
          <p:spPr bwMode="auto">
            <a:xfrm>
              <a:off x="3247797" y="5207323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21</a:t>
              </a:r>
            </a:p>
          </p:txBody>
        </p:sp>
        <p:sp>
          <p:nvSpPr>
            <p:cNvPr id="100" name="Text Box 71"/>
            <p:cNvSpPr txBox="1">
              <a:spLocks noChangeArrowheads="1"/>
            </p:cNvSpPr>
            <p:nvPr/>
          </p:nvSpPr>
          <p:spPr bwMode="auto">
            <a:xfrm>
              <a:off x="3627011" y="5181022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b="1" i="1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c</a:t>
              </a:r>
            </a:p>
          </p:txBody>
        </p:sp>
      </p:grp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400180" y="4069057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15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247797" y="5086157"/>
            <a:ext cx="556909" cy="369332"/>
            <a:chOff x="3247797" y="5086157"/>
            <a:chExt cx="556909" cy="369332"/>
          </a:xfrm>
        </p:grpSpPr>
        <p:cxnSp>
          <p:nvCxnSpPr>
            <p:cNvPr id="5" name="Straight Connector 4"/>
            <p:cNvCxnSpPr>
              <a:stCxn id="99" idx="1"/>
              <a:endCxn id="99" idx="3"/>
            </p:cNvCxnSpPr>
            <p:nvPr/>
          </p:nvCxnSpPr>
          <p:spPr bwMode="auto">
            <a:xfrm>
              <a:off x="3247797" y="5407378"/>
              <a:ext cx="441146" cy="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6" name="Text Box 4"/>
            <p:cNvSpPr txBox="1">
              <a:spLocks noChangeArrowheads="1"/>
            </p:cNvSpPr>
            <p:nvPr/>
          </p:nvSpPr>
          <p:spPr bwMode="auto">
            <a:xfrm>
              <a:off x="3389208" y="5086157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5000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800" dirty="0">
                  <a:solidFill>
                    <a:schemeClr val="bg2"/>
                  </a:solidFill>
                  <a:cs typeface="Arial" pitchFamily="34" charset="0"/>
                </a:rPr>
                <a:t>10</a:t>
              </a:r>
            </a:p>
          </p:txBody>
        </p:sp>
      </p:grpSp>
      <p:sp>
        <p:nvSpPr>
          <p:cNvPr id="119" name="Freeform 9"/>
          <p:cNvSpPr>
            <a:spLocks/>
          </p:cNvSpPr>
          <p:nvPr/>
        </p:nvSpPr>
        <p:spPr bwMode="auto">
          <a:xfrm>
            <a:off x="1696988" y="3886800"/>
            <a:ext cx="557637" cy="489629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120" name="Rectangle 119"/>
          <p:cNvSpPr/>
          <p:nvPr/>
        </p:nvSpPr>
        <p:spPr bwMode="auto">
          <a:xfrm rot="2710800">
            <a:off x="1672150" y="3339492"/>
            <a:ext cx="549317" cy="136270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1" name="Text Box 4"/>
          <p:cNvSpPr txBox="1">
            <a:spLocks noChangeArrowheads="1"/>
          </p:cNvSpPr>
          <p:nvPr/>
        </p:nvSpPr>
        <p:spPr bwMode="auto">
          <a:xfrm>
            <a:off x="1917311" y="3553751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10</a:t>
            </a:r>
          </a:p>
        </p:txBody>
      </p:sp>
      <p:grpSp>
        <p:nvGrpSpPr>
          <p:cNvPr id="123" name="Group 122"/>
          <p:cNvGrpSpPr/>
          <p:nvPr/>
        </p:nvGrpSpPr>
        <p:grpSpPr>
          <a:xfrm>
            <a:off x="2287677" y="5196262"/>
            <a:ext cx="704760" cy="620026"/>
            <a:chOff x="3247797" y="5181022"/>
            <a:chExt cx="704760" cy="620026"/>
          </a:xfrm>
        </p:grpSpPr>
        <p:grpSp>
          <p:nvGrpSpPr>
            <p:cNvPr id="124" name="Group 123"/>
            <p:cNvGrpSpPr>
              <a:grpSpLocks/>
            </p:cNvGrpSpPr>
            <p:nvPr/>
          </p:nvGrpSpPr>
          <p:grpSpPr bwMode="auto">
            <a:xfrm>
              <a:off x="3266757" y="5223198"/>
              <a:ext cx="685800" cy="577850"/>
              <a:chOff x="3000" y="1152"/>
              <a:chExt cx="672" cy="480"/>
            </a:xfrm>
          </p:grpSpPr>
          <p:sp>
            <p:nvSpPr>
              <p:cNvPr id="127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28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29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125" name="Text Box 70"/>
            <p:cNvSpPr txBox="1">
              <a:spLocks noChangeArrowheads="1"/>
            </p:cNvSpPr>
            <p:nvPr/>
          </p:nvSpPr>
          <p:spPr bwMode="auto">
            <a:xfrm>
              <a:off x="3247797" y="5207323"/>
              <a:ext cx="44114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15</a:t>
              </a:r>
            </a:p>
          </p:txBody>
        </p:sp>
        <p:sp>
          <p:nvSpPr>
            <p:cNvPr id="126" name="Text Box 71"/>
            <p:cNvSpPr txBox="1">
              <a:spLocks noChangeArrowheads="1"/>
            </p:cNvSpPr>
            <p:nvPr/>
          </p:nvSpPr>
          <p:spPr bwMode="auto">
            <a:xfrm>
              <a:off x="3640629" y="5181022"/>
              <a:ext cx="26962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b="1" i="1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f</a:t>
              </a:r>
            </a:p>
          </p:txBody>
        </p:sp>
      </p:grpSp>
      <p:sp>
        <p:nvSpPr>
          <p:cNvPr id="34" name="Freeform 33"/>
          <p:cNvSpPr>
            <a:spLocks/>
          </p:cNvSpPr>
          <p:nvPr/>
        </p:nvSpPr>
        <p:spPr bwMode="auto">
          <a:xfrm rot="4466430" flipH="1">
            <a:off x="1815910" y="4454768"/>
            <a:ext cx="2120224" cy="623237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 rot="4466430" flipH="1">
            <a:off x="1356937" y="4855051"/>
            <a:ext cx="1491197" cy="426738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 rot="4466430" flipH="1">
            <a:off x="2046667" y="4093226"/>
            <a:ext cx="1791299" cy="860314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arrow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 rot="4466430" flipH="1">
            <a:off x="1538314" y="4501802"/>
            <a:ext cx="1128442" cy="527745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arrow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2" name="Text Box 14"/>
          <p:cNvSpPr txBox="1">
            <a:spLocks noChangeArrowheads="1"/>
          </p:cNvSpPr>
          <p:nvPr/>
        </p:nvSpPr>
        <p:spPr bwMode="auto">
          <a:xfrm>
            <a:off x="4890299" y="6132145"/>
            <a:ext cx="270869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Time = O(log n)</a:t>
            </a:r>
          </a:p>
        </p:txBody>
      </p:sp>
      <p:sp>
        <p:nvSpPr>
          <p:cNvPr id="39" name="Text Box 4"/>
          <p:cNvSpPr txBox="1">
            <a:spLocks noChangeArrowheads="1"/>
          </p:cNvSpPr>
          <p:nvPr/>
        </p:nvSpPr>
        <p:spPr bwMode="auto">
          <a:xfrm>
            <a:off x="2742916" y="2904930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5638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7" grpId="0" animBg="1"/>
      <p:bldP spid="38" grpId="0" animBg="1"/>
      <p:bldP spid="32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8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Heap Implementation</a:t>
            </a:r>
          </a:p>
        </p:txBody>
      </p:sp>
      <p:sp>
        <p:nvSpPr>
          <p:cNvPr id="131075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57199" y="1676400"/>
            <a:ext cx="4030663" cy="4648200"/>
          </a:xfrm>
        </p:spPr>
        <p:txBody>
          <a:bodyPr>
            <a:noAutofit/>
          </a:bodyPr>
          <a:lstStyle/>
          <a:p>
            <a:pPr eaLnBrk="1" hangingPunct="1">
              <a:lnSpc>
                <a:spcPct val="110000"/>
              </a:lnSpc>
              <a:defRPr/>
            </a:pPr>
            <a:r>
              <a:rPr lang="en-US" sz="2400" dirty="0">
                <a:ea typeface="+mn-ea"/>
              </a:rPr>
              <a:t>A location-aware heap entry is an object storing</a:t>
            </a:r>
          </a:p>
          <a:p>
            <a:pPr lvl="1" eaLnBrk="1" hangingPunct="1">
              <a:lnSpc>
                <a:spcPct val="110000"/>
              </a:lnSpc>
              <a:buFont typeface="Wingdings" panose="05000000000000000000" pitchFamily="2" charset="2"/>
              <a:buChar char="§"/>
              <a:defRPr/>
            </a:pPr>
            <a:r>
              <a:rPr lang="en-US" sz="2000" dirty="0"/>
              <a:t>key</a:t>
            </a:r>
          </a:p>
          <a:p>
            <a:pPr lvl="1" eaLnBrk="1" hangingPunct="1">
              <a:lnSpc>
                <a:spcPct val="110000"/>
              </a:lnSpc>
              <a:buFont typeface="Wingdings" panose="05000000000000000000" pitchFamily="2" charset="2"/>
              <a:buChar char="§"/>
              <a:defRPr/>
            </a:pPr>
            <a:r>
              <a:rPr lang="en-US" sz="2000" dirty="0"/>
              <a:t>value</a:t>
            </a:r>
          </a:p>
          <a:p>
            <a:pPr lvl="1" eaLnBrk="1" hangingPunct="1">
              <a:lnSpc>
                <a:spcPct val="110000"/>
              </a:lnSpc>
              <a:buFont typeface="Wingdings" panose="05000000000000000000" pitchFamily="2" charset="2"/>
              <a:buChar char="§"/>
              <a:defRPr/>
            </a:pPr>
            <a:r>
              <a:rPr lang="en-US" sz="2000" dirty="0"/>
              <a:t>position of the entry in the underlying heap</a:t>
            </a:r>
          </a:p>
          <a:p>
            <a:pPr eaLnBrk="1" hangingPunct="1">
              <a:lnSpc>
                <a:spcPct val="110000"/>
              </a:lnSpc>
              <a:defRPr/>
            </a:pPr>
            <a:r>
              <a:rPr lang="en-US" sz="2400" dirty="0">
                <a:ea typeface="+mn-ea"/>
              </a:rPr>
              <a:t>In turn, each heap position stores an entry</a:t>
            </a:r>
          </a:p>
          <a:p>
            <a:pPr eaLnBrk="1" hangingPunct="1">
              <a:lnSpc>
                <a:spcPct val="110000"/>
              </a:lnSpc>
              <a:defRPr/>
            </a:pPr>
            <a:r>
              <a:rPr lang="en-US" sz="2400" dirty="0">
                <a:ea typeface="+mn-ea"/>
              </a:rPr>
              <a:t>Back pointers are updated during entry swaps</a:t>
            </a:r>
          </a:p>
        </p:txBody>
      </p:sp>
      <p:sp>
        <p:nvSpPr>
          <p:cNvPr id="11311" name="Date Placeholder 64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>
                <a:solidFill>
                  <a:srgbClr val="0070C0"/>
                </a:solidFill>
              </a:rPr>
              <a:t>Last Update: Oct 23, 2014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1126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prstClr val="black"/>
                </a:solidFill>
              </a:rPr>
              <a:t>Andy</a:t>
            </a:r>
          </a:p>
        </p:txBody>
      </p:sp>
      <p:sp>
        <p:nvSpPr>
          <p:cNvPr id="1126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769F6EA2-0D08-1044-970A-2DC65BAF5759}" type="slidenum">
              <a:rPr lang="en-US" sz="1400">
                <a:solidFill>
                  <a:prstClr val="black"/>
                </a:solidFill>
              </a:rPr>
              <a:pPr eaLnBrk="1" hangingPunct="1"/>
              <a:t>111</a:t>
            </a:fld>
            <a:endParaRPr lang="en-US" sz="1400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558460" y="1407319"/>
            <a:ext cx="4332091" cy="4291012"/>
            <a:chOff x="4558460" y="1407319"/>
            <a:chExt cx="4332091" cy="4291012"/>
          </a:xfrm>
        </p:grpSpPr>
        <p:sp>
          <p:nvSpPr>
            <p:cNvPr id="11270" name="Oval 5"/>
            <p:cNvSpPr>
              <a:spLocks noChangeArrowheads="1"/>
            </p:cNvSpPr>
            <p:nvPr/>
          </p:nvSpPr>
          <p:spPr bwMode="auto">
            <a:xfrm>
              <a:off x="6347573" y="2855119"/>
              <a:ext cx="320675" cy="319087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71" name="Oval 6"/>
            <p:cNvSpPr>
              <a:spLocks noChangeArrowheads="1"/>
            </p:cNvSpPr>
            <p:nvPr/>
          </p:nvSpPr>
          <p:spPr bwMode="auto">
            <a:xfrm>
              <a:off x="7758860" y="3366294"/>
              <a:ext cx="319088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72" name="Oval 7"/>
            <p:cNvSpPr>
              <a:spLocks noChangeArrowheads="1"/>
            </p:cNvSpPr>
            <p:nvPr/>
          </p:nvSpPr>
          <p:spPr bwMode="auto">
            <a:xfrm>
              <a:off x="5395073" y="3366294"/>
              <a:ext cx="319087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73" name="Oval 8"/>
            <p:cNvSpPr>
              <a:spLocks noChangeArrowheads="1"/>
            </p:cNvSpPr>
            <p:nvPr/>
          </p:nvSpPr>
          <p:spPr bwMode="auto">
            <a:xfrm>
              <a:off x="5982448" y="3861594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cxnSp>
          <p:nvCxnSpPr>
            <p:cNvPr id="11274" name="AutoShape 12"/>
            <p:cNvCxnSpPr>
              <a:cxnSpLocks noChangeShapeType="1"/>
              <a:stCxn id="11270" idx="3"/>
              <a:endCxn id="11272" idx="7"/>
            </p:cNvCxnSpPr>
            <p:nvPr/>
          </p:nvCxnSpPr>
          <p:spPr bwMode="auto">
            <a:xfrm flipH="1">
              <a:off x="5668123" y="3136106"/>
              <a:ext cx="727075" cy="26987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5" name="AutoShape 13"/>
            <p:cNvCxnSpPr>
              <a:cxnSpLocks noChangeShapeType="1"/>
              <a:stCxn id="11271" idx="1"/>
              <a:endCxn id="11270" idx="5"/>
            </p:cNvCxnSpPr>
            <p:nvPr/>
          </p:nvCxnSpPr>
          <p:spPr bwMode="auto">
            <a:xfrm flipH="1" flipV="1">
              <a:off x="6620623" y="3137694"/>
              <a:ext cx="1184275" cy="266700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6" name="AutoShape 15"/>
            <p:cNvCxnSpPr>
              <a:cxnSpLocks noChangeShapeType="1"/>
              <a:stCxn id="11280" idx="7"/>
              <a:endCxn id="11271" idx="3"/>
            </p:cNvCxnSpPr>
            <p:nvPr/>
          </p:nvCxnSpPr>
          <p:spPr bwMode="auto">
            <a:xfrm flipV="1">
              <a:off x="7538198" y="3648869"/>
              <a:ext cx="266700" cy="25082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7" name="AutoShape 18"/>
            <p:cNvCxnSpPr>
              <a:cxnSpLocks noChangeShapeType="1"/>
              <a:stCxn id="11279" idx="7"/>
              <a:endCxn id="11272" idx="3"/>
            </p:cNvCxnSpPr>
            <p:nvPr/>
          </p:nvCxnSpPr>
          <p:spPr bwMode="auto">
            <a:xfrm flipV="1">
              <a:off x="5080748" y="3648869"/>
              <a:ext cx="360362" cy="25082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8" name="AutoShape 19"/>
            <p:cNvCxnSpPr>
              <a:cxnSpLocks noChangeShapeType="1"/>
              <a:stCxn id="11273" idx="1"/>
              <a:endCxn id="11272" idx="5"/>
            </p:cNvCxnSpPr>
            <p:nvPr/>
          </p:nvCxnSpPr>
          <p:spPr bwMode="auto">
            <a:xfrm flipH="1" flipV="1">
              <a:off x="5668123" y="3648869"/>
              <a:ext cx="361950" cy="25082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279" name="Oval 20"/>
            <p:cNvSpPr>
              <a:spLocks noChangeArrowheads="1"/>
            </p:cNvSpPr>
            <p:nvPr/>
          </p:nvSpPr>
          <p:spPr bwMode="auto">
            <a:xfrm>
              <a:off x="4807698" y="3861594"/>
              <a:ext cx="319087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80" name="Oval 25"/>
            <p:cNvSpPr>
              <a:spLocks noChangeArrowheads="1"/>
            </p:cNvSpPr>
            <p:nvPr/>
          </p:nvSpPr>
          <p:spPr bwMode="auto">
            <a:xfrm>
              <a:off x="7265148" y="3861594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grpSp>
          <p:nvGrpSpPr>
            <p:cNvPr id="11281" name="Group 33"/>
            <p:cNvGrpSpPr>
              <a:grpSpLocks/>
            </p:cNvGrpSpPr>
            <p:nvPr/>
          </p:nvGrpSpPr>
          <p:grpSpPr bwMode="auto">
            <a:xfrm>
              <a:off x="4558460" y="2034381"/>
              <a:ext cx="685800" cy="577850"/>
              <a:chOff x="3000" y="1152"/>
              <a:chExt cx="672" cy="480"/>
            </a:xfrm>
          </p:grpSpPr>
          <p:sp>
            <p:nvSpPr>
              <p:cNvPr id="11327" name="AutoShape 30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8" name="Line 31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9" name="Line 32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82" name="Text Box 34"/>
            <p:cNvSpPr txBox="1">
              <a:spLocks noChangeArrowheads="1"/>
            </p:cNvSpPr>
            <p:nvPr/>
          </p:nvSpPr>
          <p:spPr bwMode="auto">
            <a:xfrm>
              <a:off x="4604498" y="20185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4</a:t>
              </a:r>
            </a:p>
          </p:txBody>
        </p:sp>
        <p:sp>
          <p:nvSpPr>
            <p:cNvPr id="11283" name="Text Box 35"/>
            <p:cNvSpPr txBox="1">
              <a:spLocks noChangeArrowheads="1"/>
            </p:cNvSpPr>
            <p:nvPr/>
          </p:nvSpPr>
          <p:spPr bwMode="auto">
            <a:xfrm>
              <a:off x="4887073" y="20169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a</a:t>
              </a:r>
            </a:p>
          </p:txBody>
        </p:sp>
        <p:grpSp>
          <p:nvGrpSpPr>
            <p:cNvPr id="11284" name="Group 38"/>
            <p:cNvGrpSpPr>
              <a:grpSpLocks/>
            </p:cNvGrpSpPr>
            <p:nvPr/>
          </p:nvGrpSpPr>
          <p:grpSpPr bwMode="auto">
            <a:xfrm>
              <a:off x="6234860" y="1424781"/>
              <a:ext cx="685800" cy="577850"/>
              <a:chOff x="3000" y="1152"/>
              <a:chExt cx="672" cy="480"/>
            </a:xfrm>
          </p:grpSpPr>
          <p:sp>
            <p:nvSpPr>
              <p:cNvPr id="11324" name="AutoShape 39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5" name="Line 40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6" name="Line 41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85" name="Text Box 42"/>
            <p:cNvSpPr txBox="1">
              <a:spLocks noChangeArrowheads="1"/>
            </p:cNvSpPr>
            <p:nvPr/>
          </p:nvSpPr>
          <p:spPr bwMode="auto">
            <a:xfrm>
              <a:off x="6280898" y="14089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2</a:t>
              </a:r>
            </a:p>
          </p:txBody>
        </p:sp>
        <p:sp>
          <p:nvSpPr>
            <p:cNvPr id="11286" name="Text Box 43"/>
            <p:cNvSpPr txBox="1">
              <a:spLocks noChangeArrowheads="1"/>
            </p:cNvSpPr>
            <p:nvPr/>
          </p:nvSpPr>
          <p:spPr bwMode="auto">
            <a:xfrm>
              <a:off x="6563473" y="14073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d</a:t>
              </a:r>
            </a:p>
          </p:txBody>
        </p:sp>
        <p:grpSp>
          <p:nvGrpSpPr>
            <p:cNvPr id="11287" name="Group 45"/>
            <p:cNvGrpSpPr>
              <a:grpSpLocks/>
            </p:cNvGrpSpPr>
            <p:nvPr/>
          </p:nvGrpSpPr>
          <p:grpSpPr bwMode="auto">
            <a:xfrm>
              <a:off x="7835060" y="2034381"/>
              <a:ext cx="685800" cy="577850"/>
              <a:chOff x="3000" y="1152"/>
              <a:chExt cx="672" cy="480"/>
            </a:xfrm>
          </p:grpSpPr>
          <p:sp>
            <p:nvSpPr>
              <p:cNvPr id="11321" name="AutoShape 46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2" name="Line 47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3" name="Line 48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88" name="Text Box 49"/>
            <p:cNvSpPr txBox="1">
              <a:spLocks noChangeArrowheads="1"/>
            </p:cNvSpPr>
            <p:nvPr/>
          </p:nvSpPr>
          <p:spPr bwMode="auto">
            <a:xfrm>
              <a:off x="7881098" y="20185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6</a:t>
              </a:r>
            </a:p>
          </p:txBody>
        </p:sp>
        <p:sp>
          <p:nvSpPr>
            <p:cNvPr id="11289" name="Text Box 50"/>
            <p:cNvSpPr txBox="1">
              <a:spLocks noChangeArrowheads="1"/>
            </p:cNvSpPr>
            <p:nvPr/>
          </p:nvSpPr>
          <p:spPr bwMode="auto">
            <a:xfrm>
              <a:off x="8163673" y="20169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b</a:t>
              </a:r>
            </a:p>
          </p:txBody>
        </p:sp>
        <p:grpSp>
          <p:nvGrpSpPr>
            <p:cNvPr id="11290" name="Group 52"/>
            <p:cNvGrpSpPr>
              <a:grpSpLocks/>
            </p:cNvGrpSpPr>
            <p:nvPr/>
          </p:nvGrpSpPr>
          <p:grpSpPr bwMode="auto">
            <a:xfrm>
              <a:off x="4710860" y="5120481"/>
              <a:ext cx="685800" cy="577850"/>
              <a:chOff x="3000" y="1152"/>
              <a:chExt cx="672" cy="480"/>
            </a:xfrm>
          </p:grpSpPr>
          <p:sp>
            <p:nvSpPr>
              <p:cNvPr id="11318" name="AutoShape 53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9" name="Line 54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0" name="Line 55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91" name="Text Box 56"/>
            <p:cNvSpPr txBox="1">
              <a:spLocks noChangeArrowheads="1"/>
            </p:cNvSpPr>
            <p:nvPr/>
          </p:nvSpPr>
          <p:spPr bwMode="auto">
            <a:xfrm>
              <a:off x="4756898" y="51046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8</a:t>
              </a:r>
            </a:p>
          </p:txBody>
        </p:sp>
        <p:sp>
          <p:nvSpPr>
            <p:cNvPr id="11292" name="Text Box 57"/>
            <p:cNvSpPr txBox="1">
              <a:spLocks noChangeArrowheads="1"/>
            </p:cNvSpPr>
            <p:nvPr/>
          </p:nvSpPr>
          <p:spPr bwMode="auto">
            <a:xfrm>
              <a:off x="5039473" y="51030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g</a:t>
              </a:r>
            </a:p>
          </p:txBody>
        </p:sp>
        <p:grpSp>
          <p:nvGrpSpPr>
            <p:cNvPr id="11293" name="Group 59"/>
            <p:cNvGrpSpPr>
              <a:grpSpLocks/>
            </p:cNvGrpSpPr>
            <p:nvPr/>
          </p:nvGrpSpPr>
          <p:grpSpPr bwMode="auto">
            <a:xfrm>
              <a:off x="6387260" y="5120481"/>
              <a:ext cx="685800" cy="577850"/>
              <a:chOff x="3000" y="1152"/>
              <a:chExt cx="672" cy="480"/>
            </a:xfrm>
          </p:grpSpPr>
          <p:sp>
            <p:nvSpPr>
              <p:cNvPr id="11315" name="AutoShape 60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6" name="Line 61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7" name="Line 62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94" name="Text Box 63"/>
            <p:cNvSpPr txBox="1">
              <a:spLocks noChangeArrowheads="1"/>
            </p:cNvSpPr>
            <p:nvPr/>
          </p:nvSpPr>
          <p:spPr bwMode="auto">
            <a:xfrm>
              <a:off x="6433298" y="51046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5</a:t>
              </a:r>
            </a:p>
          </p:txBody>
        </p:sp>
        <p:sp>
          <p:nvSpPr>
            <p:cNvPr id="11295" name="Text Box 64"/>
            <p:cNvSpPr txBox="1">
              <a:spLocks noChangeArrowheads="1"/>
            </p:cNvSpPr>
            <p:nvPr/>
          </p:nvSpPr>
          <p:spPr bwMode="auto">
            <a:xfrm>
              <a:off x="6722223" y="5103019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e</a:t>
              </a:r>
            </a:p>
          </p:txBody>
        </p:sp>
        <p:grpSp>
          <p:nvGrpSpPr>
            <p:cNvPr id="11296" name="Group 66"/>
            <p:cNvGrpSpPr>
              <a:grpSpLocks/>
            </p:cNvGrpSpPr>
            <p:nvPr/>
          </p:nvGrpSpPr>
          <p:grpSpPr bwMode="auto">
            <a:xfrm>
              <a:off x="7911260" y="5120481"/>
              <a:ext cx="685800" cy="577850"/>
              <a:chOff x="3000" y="1152"/>
              <a:chExt cx="672" cy="480"/>
            </a:xfrm>
          </p:grpSpPr>
          <p:sp>
            <p:nvSpPr>
              <p:cNvPr id="11312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3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4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97" name="Text Box 70"/>
            <p:cNvSpPr txBox="1">
              <a:spLocks noChangeArrowheads="1"/>
            </p:cNvSpPr>
            <p:nvPr/>
          </p:nvSpPr>
          <p:spPr bwMode="auto">
            <a:xfrm>
              <a:off x="7957298" y="51046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9</a:t>
              </a:r>
            </a:p>
          </p:txBody>
        </p:sp>
        <p:sp>
          <p:nvSpPr>
            <p:cNvPr id="11298" name="Text Box 71"/>
            <p:cNvSpPr txBox="1">
              <a:spLocks noChangeArrowheads="1"/>
            </p:cNvSpPr>
            <p:nvPr/>
          </p:nvSpPr>
          <p:spPr bwMode="auto">
            <a:xfrm>
              <a:off x="8246223" y="5103019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c</a:t>
              </a:r>
            </a:p>
          </p:txBody>
        </p:sp>
        <p:sp>
          <p:nvSpPr>
            <p:cNvPr id="11299" name="Freeform 72"/>
            <p:cNvSpPr>
              <a:spLocks/>
            </p:cNvSpPr>
            <p:nvPr/>
          </p:nvSpPr>
          <p:spPr bwMode="auto">
            <a:xfrm>
              <a:off x="6558710" y="1874044"/>
              <a:ext cx="590550" cy="1047750"/>
            </a:xfrm>
            <a:custGeom>
              <a:avLst/>
              <a:gdLst>
                <a:gd name="T0" fmla="*/ 0 w 372"/>
                <a:gd name="T1" fmla="*/ 0 h 660"/>
                <a:gd name="T2" fmla="*/ 360 w 372"/>
                <a:gd name="T3" fmla="*/ 300 h 660"/>
                <a:gd name="T4" fmla="*/ 72 w 372"/>
                <a:gd name="T5" fmla="*/ 660 h 660"/>
                <a:gd name="T6" fmla="*/ 0 60000 65536"/>
                <a:gd name="T7" fmla="*/ 0 60000 65536"/>
                <a:gd name="T8" fmla="*/ 0 60000 65536"/>
                <a:gd name="T9" fmla="*/ 0 w 372"/>
                <a:gd name="T10" fmla="*/ 0 h 660"/>
                <a:gd name="T11" fmla="*/ 372 w 372"/>
                <a:gd name="T12" fmla="*/ 660 h 6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660">
                  <a:moveTo>
                    <a:pt x="0" y="0"/>
                  </a:moveTo>
                  <a:cubicBezTo>
                    <a:pt x="60" y="50"/>
                    <a:pt x="348" y="190"/>
                    <a:pt x="360" y="300"/>
                  </a:cubicBezTo>
                  <a:cubicBezTo>
                    <a:pt x="372" y="410"/>
                    <a:pt x="132" y="585"/>
                    <a:pt x="72" y="66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0" name="Freeform 73"/>
            <p:cNvSpPr>
              <a:spLocks/>
            </p:cNvSpPr>
            <p:nvPr/>
          </p:nvSpPr>
          <p:spPr bwMode="auto">
            <a:xfrm>
              <a:off x="8082710" y="2474119"/>
              <a:ext cx="533400" cy="981075"/>
            </a:xfrm>
            <a:custGeom>
              <a:avLst/>
              <a:gdLst>
                <a:gd name="T0" fmla="*/ 72 w 336"/>
                <a:gd name="T1" fmla="*/ 0 h 618"/>
                <a:gd name="T2" fmla="*/ 324 w 336"/>
                <a:gd name="T3" fmla="*/ 372 h 618"/>
                <a:gd name="T4" fmla="*/ 0 w 336"/>
                <a:gd name="T5" fmla="*/ 618 h 618"/>
                <a:gd name="T6" fmla="*/ 0 60000 65536"/>
                <a:gd name="T7" fmla="*/ 0 60000 65536"/>
                <a:gd name="T8" fmla="*/ 0 60000 65536"/>
                <a:gd name="T9" fmla="*/ 0 w 336"/>
                <a:gd name="T10" fmla="*/ 0 h 618"/>
                <a:gd name="T11" fmla="*/ 336 w 336"/>
                <a:gd name="T12" fmla="*/ 618 h 6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18">
                  <a:moveTo>
                    <a:pt x="72" y="0"/>
                  </a:moveTo>
                  <a:cubicBezTo>
                    <a:pt x="114" y="62"/>
                    <a:pt x="336" y="269"/>
                    <a:pt x="324" y="372"/>
                  </a:cubicBezTo>
                  <a:cubicBezTo>
                    <a:pt x="312" y="475"/>
                    <a:pt x="67" y="567"/>
                    <a:pt x="0" y="618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1" name="Freeform 74"/>
            <p:cNvSpPr>
              <a:spLocks/>
            </p:cNvSpPr>
            <p:nvPr/>
          </p:nvSpPr>
          <p:spPr bwMode="auto">
            <a:xfrm>
              <a:off x="4702923" y="2483644"/>
              <a:ext cx="693737" cy="1000125"/>
            </a:xfrm>
            <a:custGeom>
              <a:avLst/>
              <a:gdLst>
                <a:gd name="T0" fmla="*/ 119 w 437"/>
                <a:gd name="T1" fmla="*/ 0 h 630"/>
                <a:gd name="T2" fmla="*/ 53 w 437"/>
                <a:gd name="T3" fmla="*/ 360 h 630"/>
                <a:gd name="T4" fmla="*/ 437 w 437"/>
                <a:gd name="T5" fmla="*/ 630 h 630"/>
                <a:gd name="T6" fmla="*/ 0 60000 65536"/>
                <a:gd name="T7" fmla="*/ 0 60000 65536"/>
                <a:gd name="T8" fmla="*/ 0 60000 65536"/>
                <a:gd name="T9" fmla="*/ 0 w 437"/>
                <a:gd name="T10" fmla="*/ 0 h 630"/>
                <a:gd name="T11" fmla="*/ 437 w 437"/>
                <a:gd name="T12" fmla="*/ 630 h 6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7" h="630">
                  <a:moveTo>
                    <a:pt x="119" y="0"/>
                  </a:moveTo>
                  <a:cubicBezTo>
                    <a:pt x="108" y="60"/>
                    <a:pt x="0" y="255"/>
                    <a:pt x="53" y="360"/>
                  </a:cubicBezTo>
                  <a:cubicBezTo>
                    <a:pt x="106" y="465"/>
                    <a:pt x="357" y="574"/>
                    <a:pt x="437" y="63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2" name="Freeform 75"/>
            <p:cNvSpPr>
              <a:spLocks/>
            </p:cNvSpPr>
            <p:nvPr/>
          </p:nvSpPr>
          <p:spPr bwMode="auto">
            <a:xfrm>
              <a:off x="5063285" y="4126497"/>
              <a:ext cx="696999" cy="1496461"/>
            </a:xfrm>
            <a:custGeom>
              <a:avLst/>
              <a:gdLst>
                <a:gd name="T0" fmla="*/ 0 w 421"/>
                <a:gd name="T1" fmla="*/ 978 h 1165"/>
                <a:gd name="T2" fmla="*/ 372 w 421"/>
                <a:gd name="T3" fmla="*/ 1038 h 1165"/>
                <a:gd name="T4" fmla="*/ 294 w 421"/>
                <a:gd name="T5" fmla="*/ 216 h 1165"/>
                <a:gd name="T6" fmla="*/ 54 w 421"/>
                <a:gd name="T7" fmla="*/ 0 h 1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1"/>
                <a:gd name="T13" fmla="*/ 0 h 1165"/>
                <a:gd name="T14" fmla="*/ 421 w 421"/>
                <a:gd name="T15" fmla="*/ 1165 h 1165"/>
                <a:gd name="connsiteX0" fmla="*/ 0 w 10308"/>
                <a:gd name="connsiteY0" fmla="*/ 8395 h 8609"/>
                <a:gd name="connsiteX1" fmla="*/ 10043 w 10308"/>
                <a:gd name="connsiteY1" fmla="*/ 7941 h 8609"/>
                <a:gd name="connsiteX2" fmla="*/ 6983 w 10308"/>
                <a:gd name="connsiteY2" fmla="*/ 1854 h 8609"/>
                <a:gd name="connsiteX3" fmla="*/ 1283 w 10308"/>
                <a:gd name="connsiteY3" fmla="*/ 0 h 8609"/>
                <a:gd name="connsiteX0" fmla="*/ 0 w 10094"/>
                <a:gd name="connsiteY0" fmla="*/ 9751 h 9906"/>
                <a:gd name="connsiteX1" fmla="*/ 9743 w 10094"/>
                <a:gd name="connsiteY1" fmla="*/ 9224 h 9906"/>
                <a:gd name="connsiteX2" fmla="*/ 7425 w 10094"/>
                <a:gd name="connsiteY2" fmla="*/ 3674 h 9906"/>
                <a:gd name="connsiteX3" fmla="*/ 1245 w 10094"/>
                <a:gd name="connsiteY3" fmla="*/ 0 h 9906"/>
                <a:gd name="connsiteX0" fmla="*/ 0 w 10127"/>
                <a:gd name="connsiteY0" fmla="*/ 9844 h 10000"/>
                <a:gd name="connsiteX1" fmla="*/ 9652 w 10127"/>
                <a:gd name="connsiteY1" fmla="*/ 9312 h 10000"/>
                <a:gd name="connsiteX2" fmla="*/ 7356 w 10127"/>
                <a:gd name="connsiteY2" fmla="*/ 3709 h 10000"/>
                <a:gd name="connsiteX3" fmla="*/ 1233 w 10127"/>
                <a:gd name="connsiteY3" fmla="*/ 0 h 10000"/>
                <a:gd name="connsiteX0" fmla="*/ 0 w 10040"/>
                <a:gd name="connsiteY0" fmla="*/ 9844 h 10000"/>
                <a:gd name="connsiteX1" fmla="*/ 9652 w 10040"/>
                <a:gd name="connsiteY1" fmla="*/ 9312 h 10000"/>
                <a:gd name="connsiteX2" fmla="*/ 7356 w 10040"/>
                <a:gd name="connsiteY2" fmla="*/ 3709 h 10000"/>
                <a:gd name="connsiteX3" fmla="*/ 1233 w 10040"/>
                <a:gd name="connsiteY3" fmla="*/ 0 h 10000"/>
                <a:gd name="connsiteX0" fmla="*/ 0 w 10193"/>
                <a:gd name="connsiteY0" fmla="*/ 9844 h 10000"/>
                <a:gd name="connsiteX1" fmla="*/ 9652 w 10193"/>
                <a:gd name="connsiteY1" fmla="*/ 9312 h 10000"/>
                <a:gd name="connsiteX2" fmla="*/ 7356 w 10193"/>
                <a:gd name="connsiteY2" fmla="*/ 3709 h 10000"/>
                <a:gd name="connsiteX3" fmla="*/ 1233 w 10193"/>
                <a:gd name="connsiteY3" fmla="*/ 0 h 10000"/>
                <a:gd name="connsiteX0" fmla="*/ 0 w 10023"/>
                <a:gd name="connsiteY0" fmla="*/ 9332 h 9488"/>
                <a:gd name="connsiteX1" fmla="*/ 9652 w 10023"/>
                <a:gd name="connsiteY1" fmla="*/ 8800 h 9488"/>
                <a:gd name="connsiteX2" fmla="*/ 7356 w 10023"/>
                <a:gd name="connsiteY2" fmla="*/ 3197 h 9488"/>
                <a:gd name="connsiteX3" fmla="*/ 975 w 10023"/>
                <a:gd name="connsiteY3" fmla="*/ 0 h 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3" h="9488">
                  <a:moveTo>
                    <a:pt x="0" y="9332"/>
                  </a:moveTo>
                  <a:cubicBezTo>
                    <a:pt x="1416" y="9432"/>
                    <a:pt x="8427" y="9822"/>
                    <a:pt x="9652" y="8800"/>
                  </a:cubicBezTo>
                  <a:cubicBezTo>
                    <a:pt x="10878" y="7777"/>
                    <a:pt x="8802" y="4664"/>
                    <a:pt x="7356" y="3197"/>
                  </a:cubicBezTo>
                  <a:cubicBezTo>
                    <a:pt x="5910" y="1730"/>
                    <a:pt x="2116" y="452"/>
                    <a:pt x="975" y="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3" name="Freeform 77"/>
            <p:cNvSpPr>
              <a:spLocks/>
            </p:cNvSpPr>
            <p:nvPr/>
          </p:nvSpPr>
          <p:spPr bwMode="auto">
            <a:xfrm>
              <a:off x="6330110" y="4055268"/>
              <a:ext cx="1012550" cy="1570830"/>
            </a:xfrm>
            <a:custGeom>
              <a:avLst/>
              <a:gdLst>
                <a:gd name="T0" fmla="*/ 257 w 648"/>
                <a:gd name="T1" fmla="*/ 953 h 1221"/>
                <a:gd name="T2" fmla="*/ 642 w 648"/>
                <a:gd name="T3" fmla="*/ 1104 h 1221"/>
                <a:gd name="T4" fmla="*/ 294 w 648"/>
                <a:gd name="T5" fmla="*/ 252 h 1221"/>
                <a:gd name="T6" fmla="*/ 0 w 648"/>
                <a:gd name="T7" fmla="*/ 0 h 12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8"/>
                <a:gd name="T13" fmla="*/ 0 h 1221"/>
                <a:gd name="T14" fmla="*/ 648 w 648"/>
                <a:gd name="T15" fmla="*/ 1221 h 1221"/>
                <a:gd name="connsiteX0" fmla="*/ 3966 w 9995"/>
                <a:gd name="connsiteY0" fmla="*/ 7805 h 8404"/>
                <a:gd name="connsiteX1" fmla="*/ 9994 w 9995"/>
                <a:gd name="connsiteY1" fmla="*/ 7978 h 8404"/>
                <a:gd name="connsiteX2" fmla="*/ 4537 w 9995"/>
                <a:gd name="connsiteY2" fmla="*/ 2064 h 8404"/>
                <a:gd name="connsiteX3" fmla="*/ 0 w 9995"/>
                <a:gd name="connsiteY3" fmla="*/ 0 h 8404"/>
                <a:gd name="connsiteX0" fmla="*/ 3968 w 10259"/>
                <a:gd name="connsiteY0" fmla="*/ 9287 h 10147"/>
                <a:gd name="connsiteX1" fmla="*/ 9999 w 10259"/>
                <a:gd name="connsiteY1" fmla="*/ 9493 h 10147"/>
                <a:gd name="connsiteX2" fmla="*/ 4539 w 10259"/>
                <a:gd name="connsiteY2" fmla="*/ 2456 h 10147"/>
                <a:gd name="connsiteX3" fmla="*/ 0 w 10259"/>
                <a:gd name="connsiteY3" fmla="*/ 0 h 10147"/>
                <a:gd name="connsiteX0" fmla="*/ 3968 w 10035"/>
                <a:gd name="connsiteY0" fmla="*/ 9287 h 9910"/>
                <a:gd name="connsiteX1" fmla="*/ 9999 w 10035"/>
                <a:gd name="connsiteY1" fmla="*/ 9493 h 9910"/>
                <a:gd name="connsiteX2" fmla="*/ 6196 w 10035"/>
                <a:gd name="connsiteY2" fmla="*/ 3667 h 9910"/>
                <a:gd name="connsiteX3" fmla="*/ 0 w 10035"/>
                <a:gd name="connsiteY3" fmla="*/ 0 h 9910"/>
                <a:gd name="connsiteX0" fmla="*/ 3954 w 10000"/>
                <a:gd name="connsiteY0" fmla="*/ 9371 h 10000"/>
                <a:gd name="connsiteX1" fmla="*/ 9964 w 10000"/>
                <a:gd name="connsiteY1" fmla="*/ 9579 h 10000"/>
                <a:gd name="connsiteX2" fmla="*/ 6174 w 10000"/>
                <a:gd name="connsiteY2" fmla="*/ 3700 h 10000"/>
                <a:gd name="connsiteX3" fmla="*/ 0 w 10000"/>
                <a:gd name="connsiteY3" fmla="*/ 0 h 10000"/>
                <a:gd name="connsiteX0" fmla="*/ 3954 w 10000"/>
                <a:gd name="connsiteY0" fmla="*/ 9371 h 10000"/>
                <a:gd name="connsiteX1" fmla="*/ 9964 w 10000"/>
                <a:gd name="connsiteY1" fmla="*/ 9579 h 10000"/>
                <a:gd name="connsiteX2" fmla="*/ 6174 w 10000"/>
                <a:gd name="connsiteY2" fmla="*/ 3700 h 10000"/>
                <a:gd name="connsiteX3" fmla="*/ 0 w 10000"/>
                <a:gd name="connsiteY3" fmla="*/ 0 h 10000"/>
                <a:gd name="connsiteX0" fmla="*/ 3954 w 10005"/>
                <a:gd name="connsiteY0" fmla="*/ 9371 h 10000"/>
                <a:gd name="connsiteX1" fmla="*/ 9964 w 10005"/>
                <a:gd name="connsiteY1" fmla="*/ 9579 h 10000"/>
                <a:gd name="connsiteX2" fmla="*/ 6174 w 10005"/>
                <a:gd name="connsiteY2" fmla="*/ 3700 h 10000"/>
                <a:gd name="connsiteX3" fmla="*/ 0 w 10005"/>
                <a:gd name="connsiteY3" fmla="*/ 0 h 10000"/>
                <a:gd name="connsiteX0" fmla="*/ 3954 w 10003"/>
                <a:gd name="connsiteY0" fmla="*/ 9371 h 10000"/>
                <a:gd name="connsiteX1" fmla="*/ 9964 w 10003"/>
                <a:gd name="connsiteY1" fmla="*/ 9579 h 10000"/>
                <a:gd name="connsiteX2" fmla="*/ 6174 w 10003"/>
                <a:gd name="connsiteY2" fmla="*/ 3700 h 10000"/>
                <a:gd name="connsiteX3" fmla="*/ 0 w 10003"/>
                <a:gd name="connsiteY3" fmla="*/ 0 h 10000"/>
                <a:gd name="connsiteX0" fmla="*/ 3954 w 9914"/>
                <a:gd name="connsiteY0" fmla="*/ 9371 h 9770"/>
                <a:gd name="connsiteX1" fmla="*/ 9877 w 9914"/>
                <a:gd name="connsiteY1" fmla="*/ 9246 h 9770"/>
                <a:gd name="connsiteX2" fmla="*/ 6174 w 9914"/>
                <a:gd name="connsiteY2" fmla="*/ 3700 h 9770"/>
                <a:gd name="connsiteX3" fmla="*/ 0 w 9914"/>
                <a:gd name="connsiteY3" fmla="*/ 0 h 9770"/>
                <a:gd name="connsiteX0" fmla="*/ 3988 w 10057"/>
                <a:gd name="connsiteY0" fmla="*/ 9592 h 10321"/>
                <a:gd name="connsiteX1" fmla="*/ 9963 w 10057"/>
                <a:gd name="connsiteY1" fmla="*/ 9464 h 10321"/>
                <a:gd name="connsiteX2" fmla="*/ 6228 w 10057"/>
                <a:gd name="connsiteY2" fmla="*/ 3787 h 10321"/>
                <a:gd name="connsiteX3" fmla="*/ 0 w 10057"/>
                <a:gd name="connsiteY3" fmla="*/ 0 h 10321"/>
                <a:gd name="connsiteX0" fmla="*/ 3988 w 9887"/>
                <a:gd name="connsiteY0" fmla="*/ 9592 h 9978"/>
                <a:gd name="connsiteX1" fmla="*/ 9788 w 9887"/>
                <a:gd name="connsiteY1" fmla="*/ 8896 h 9978"/>
                <a:gd name="connsiteX2" fmla="*/ 6228 w 9887"/>
                <a:gd name="connsiteY2" fmla="*/ 3787 h 9978"/>
                <a:gd name="connsiteX3" fmla="*/ 0 w 9887"/>
                <a:gd name="connsiteY3" fmla="*/ 0 h 9978"/>
                <a:gd name="connsiteX0" fmla="*/ 4034 w 9965"/>
                <a:gd name="connsiteY0" fmla="*/ 9613 h 9762"/>
                <a:gd name="connsiteX1" fmla="*/ 9900 w 9965"/>
                <a:gd name="connsiteY1" fmla="*/ 8916 h 9762"/>
                <a:gd name="connsiteX2" fmla="*/ 6742 w 9965"/>
                <a:gd name="connsiteY2" fmla="*/ 3738 h 9762"/>
                <a:gd name="connsiteX3" fmla="*/ 0 w 9965"/>
                <a:gd name="connsiteY3" fmla="*/ 0 h 9762"/>
                <a:gd name="connsiteX0" fmla="*/ 4048 w 10047"/>
                <a:gd name="connsiteY0" fmla="*/ 9847 h 10225"/>
                <a:gd name="connsiteX1" fmla="*/ 9935 w 10047"/>
                <a:gd name="connsiteY1" fmla="*/ 9133 h 10225"/>
                <a:gd name="connsiteX2" fmla="*/ 6766 w 10047"/>
                <a:gd name="connsiteY2" fmla="*/ 3829 h 10225"/>
                <a:gd name="connsiteX3" fmla="*/ 0 w 10047"/>
                <a:gd name="connsiteY3" fmla="*/ 0 h 1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47" h="10225">
                  <a:moveTo>
                    <a:pt x="4048" y="9847"/>
                  </a:moveTo>
                  <a:cubicBezTo>
                    <a:pt x="5057" y="10107"/>
                    <a:pt x="9305" y="10835"/>
                    <a:pt x="9935" y="9133"/>
                  </a:cubicBezTo>
                  <a:cubicBezTo>
                    <a:pt x="10565" y="7431"/>
                    <a:pt x="8421" y="5352"/>
                    <a:pt x="6766" y="3829"/>
                  </a:cubicBezTo>
                  <a:cubicBezTo>
                    <a:pt x="5111" y="2307"/>
                    <a:pt x="960" y="538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4" name="Freeform 78"/>
            <p:cNvSpPr>
              <a:spLocks/>
            </p:cNvSpPr>
            <p:nvPr/>
          </p:nvSpPr>
          <p:spPr bwMode="auto">
            <a:xfrm>
              <a:off x="7606460" y="4036219"/>
              <a:ext cx="1284091" cy="1628447"/>
            </a:xfrm>
            <a:custGeom>
              <a:avLst/>
              <a:gdLst>
                <a:gd name="T0" fmla="*/ 401 w 813"/>
                <a:gd name="T1" fmla="*/ 977 h 1237"/>
                <a:gd name="T2" fmla="*/ 786 w 813"/>
                <a:gd name="T3" fmla="*/ 1128 h 1237"/>
                <a:gd name="T4" fmla="*/ 564 w 813"/>
                <a:gd name="T5" fmla="*/ 324 h 1237"/>
                <a:gd name="T6" fmla="*/ 0 w 813"/>
                <a:gd name="T7" fmla="*/ 0 h 1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3"/>
                <a:gd name="T13" fmla="*/ 0 h 1237"/>
                <a:gd name="T14" fmla="*/ 813 w 813"/>
                <a:gd name="T15" fmla="*/ 1237 h 1237"/>
                <a:gd name="connsiteX0" fmla="*/ 4932 w 9782"/>
                <a:gd name="connsiteY0" fmla="*/ 7898 h 8162"/>
                <a:gd name="connsiteX1" fmla="*/ 9737 w 9782"/>
                <a:gd name="connsiteY1" fmla="*/ 7613 h 8162"/>
                <a:gd name="connsiteX2" fmla="*/ 6937 w 9782"/>
                <a:gd name="connsiteY2" fmla="*/ 2619 h 8162"/>
                <a:gd name="connsiteX3" fmla="*/ 0 w 9782"/>
                <a:gd name="connsiteY3" fmla="*/ 0 h 8162"/>
                <a:gd name="connsiteX0" fmla="*/ 5042 w 10147"/>
                <a:gd name="connsiteY0" fmla="*/ 9677 h 10160"/>
                <a:gd name="connsiteX1" fmla="*/ 9954 w 10147"/>
                <a:gd name="connsiteY1" fmla="*/ 9327 h 10160"/>
                <a:gd name="connsiteX2" fmla="*/ 7092 w 10147"/>
                <a:gd name="connsiteY2" fmla="*/ 3209 h 10160"/>
                <a:gd name="connsiteX3" fmla="*/ 0 w 10147"/>
                <a:gd name="connsiteY3" fmla="*/ 0 h 10160"/>
                <a:gd name="connsiteX0" fmla="*/ 5042 w 10147"/>
                <a:gd name="connsiteY0" fmla="*/ 9677 h 10160"/>
                <a:gd name="connsiteX1" fmla="*/ 9954 w 10147"/>
                <a:gd name="connsiteY1" fmla="*/ 9327 h 10160"/>
                <a:gd name="connsiteX2" fmla="*/ 7092 w 10147"/>
                <a:gd name="connsiteY2" fmla="*/ 3209 h 10160"/>
                <a:gd name="connsiteX3" fmla="*/ 0 w 10147"/>
                <a:gd name="connsiteY3" fmla="*/ 0 h 10160"/>
                <a:gd name="connsiteX0" fmla="*/ 5042 w 10171"/>
                <a:gd name="connsiteY0" fmla="*/ 9677 h 10160"/>
                <a:gd name="connsiteX1" fmla="*/ 9954 w 10171"/>
                <a:gd name="connsiteY1" fmla="*/ 9327 h 10160"/>
                <a:gd name="connsiteX2" fmla="*/ 7092 w 10171"/>
                <a:gd name="connsiteY2" fmla="*/ 3209 h 10160"/>
                <a:gd name="connsiteX3" fmla="*/ 0 w 10171"/>
                <a:gd name="connsiteY3" fmla="*/ 0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1" h="10160">
                  <a:moveTo>
                    <a:pt x="5042" y="9677"/>
                  </a:moveTo>
                  <a:cubicBezTo>
                    <a:pt x="5847" y="9924"/>
                    <a:pt x="9118" y="10798"/>
                    <a:pt x="9954" y="9327"/>
                  </a:cubicBezTo>
                  <a:cubicBezTo>
                    <a:pt x="10790" y="7856"/>
                    <a:pt x="9089" y="4690"/>
                    <a:pt x="7092" y="3209"/>
                  </a:cubicBezTo>
                  <a:cubicBezTo>
                    <a:pt x="4806" y="1514"/>
                    <a:pt x="1483" y="674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5" name="Freeform 79"/>
            <p:cNvSpPr>
              <a:spLocks/>
            </p:cNvSpPr>
            <p:nvPr/>
          </p:nvSpPr>
          <p:spPr bwMode="auto">
            <a:xfrm>
              <a:off x="5063285" y="2599531"/>
              <a:ext cx="604838" cy="912813"/>
            </a:xfrm>
            <a:custGeom>
              <a:avLst/>
              <a:gdLst>
                <a:gd name="T0" fmla="*/ 307 w 381"/>
                <a:gd name="T1" fmla="*/ 575 h 575"/>
                <a:gd name="T2" fmla="*/ 330 w 381"/>
                <a:gd name="T3" fmla="*/ 300 h 575"/>
                <a:gd name="T4" fmla="*/ 0 w 381"/>
                <a:gd name="T5" fmla="*/ 0 h 575"/>
                <a:gd name="T6" fmla="*/ 0 60000 65536"/>
                <a:gd name="T7" fmla="*/ 0 60000 65536"/>
                <a:gd name="T8" fmla="*/ 0 60000 65536"/>
                <a:gd name="T9" fmla="*/ 0 w 381"/>
                <a:gd name="T10" fmla="*/ 0 h 575"/>
                <a:gd name="T11" fmla="*/ 381 w 381"/>
                <a:gd name="T12" fmla="*/ 575 h 5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" h="575">
                  <a:moveTo>
                    <a:pt x="307" y="575"/>
                  </a:moveTo>
                  <a:cubicBezTo>
                    <a:pt x="311" y="529"/>
                    <a:pt x="381" y="396"/>
                    <a:pt x="330" y="300"/>
                  </a:cubicBezTo>
                  <a:cubicBezTo>
                    <a:pt x="279" y="204"/>
                    <a:pt x="69" y="62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6" name="Freeform 80"/>
            <p:cNvSpPr>
              <a:spLocks/>
            </p:cNvSpPr>
            <p:nvPr/>
          </p:nvSpPr>
          <p:spPr bwMode="auto">
            <a:xfrm>
              <a:off x="7898560" y="2618581"/>
              <a:ext cx="269875" cy="903288"/>
            </a:xfrm>
            <a:custGeom>
              <a:avLst/>
              <a:gdLst>
                <a:gd name="T0" fmla="*/ 14 w 170"/>
                <a:gd name="T1" fmla="*/ 569 h 569"/>
                <a:gd name="T2" fmla="*/ 26 w 170"/>
                <a:gd name="T3" fmla="*/ 252 h 569"/>
                <a:gd name="T4" fmla="*/ 170 w 170"/>
                <a:gd name="T5" fmla="*/ 0 h 569"/>
                <a:gd name="T6" fmla="*/ 0 60000 65536"/>
                <a:gd name="T7" fmla="*/ 0 60000 65536"/>
                <a:gd name="T8" fmla="*/ 0 60000 65536"/>
                <a:gd name="T9" fmla="*/ 0 w 170"/>
                <a:gd name="T10" fmla="*/ 0 h 569"/>
                <a:gd name="T11" fmla="*/ 170 w 170"/>
                <a:gd name="T12" fmla="*/ 569 h 5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0" h="569">
                  <a:moveTo>
                    <a:pt x="14" y="569"/>
                  </a:moveTo>
                  <a:cubicBezTo>
                    <a:pt x="16" y="516"/>
                    <a:pt x="0" y="347"/>
                    <a:pt x="26" y="252"/>
                  </a:cubicBezTo>
                  <a:cubicBezTo>
                    <a:pt x="52" y="157"/>
                    <a:pt x="140" y="52"/>
                    <a:pt x="17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7" name="Freeform 81"/>
            <p:cNvSpPr>
              <a:spLocks/>
            </p:cNvSpPr>
            <p:nvPr/>
          </p:nvSpPr>
          <p:spPr bwMode="auto">
            <a:xfrm>
              <a:off x="6230098" y="2008981"/>
              <a:ext cx="309562" cy="979488"/>
            </a:xfrm>
            <a:custGeom>
              <a:avLst/>
              <a:gdLst>
                <a:gd name="T0" fmla="*/ 177 w 195"/>
                <a:gd name="T1" fmla="*/ 617 h 617"/>
                <a:gd name="T2" fmla="*/ 3 w 195"/>
                <a:gd name="T3" fmla="*/ 312 h 617"/>
                <a:gd name="T4" fmla="*/ 195 w 195"/>
                <a:gd name="T5" fmla="*/ 0 h 617"/>
                <a:gd name="T6" fmla="*/ 0 60000 65536"/>
                <a:gd name="T7" fmla="*/ 0 60000 65536"/>
                <a:gd name="T8" fmla="*/ 0 60000 65536"/>
                <a:gd name="T9" fmla="*/ 0 w 195"/>
                <a:gd name="T10" fmla="*/ 0 h 617"/>
                <a:gd name="T11" fmla="*/ 195 w 195"/>
                <a:gd name="T12" fmla="*/ 617 h 6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5" h="617">
                  <a:moveTo>
                    <a:pt x="177" y="617"/>
                  </a:moveTo>
                  <a:cubicBezTo>
                    <a:pt x="148" y="566"/>
                    <a:pt x="0" y="415"/>
                    <a:pt x="3" y="312"/>
                  </a:cubicBezTo>
                  <a:cubicBezTo>
                    <a:pt x="6" y="209"/>
                    <a:pt x="155" y="65"/>
                    <a:pt x="195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8" name="Freeform 82"/>
            <p:cNvSpPr>
              <a:spLocks/>
            </p:cNvSpPr>
            <p:nvPr/>
          </p:nvSpPr>
          <p:spPr bwMode="auto">
            <a:xfrm>
              <a:off x="7360398" y="4029869"/>
              <a:ext cx="522287" cy="1284287"/>
            </a:xfrm>
            <a:custGeom>
              <a:avLst/>
              <a:gdLst>
                <a:gd name="T0" fmla="*/ 44 w 329"/>
                <a:gd name="T1" fmla="*/ 0 h 809"/>
                <a:gd name="T2" fmla="*/ 47 w 329"/>
                <a:gd name="T3" fmla="*/ 461 h 809"/>
                <a:gd name="T4" fmla="*/ 329 w 329"/>
                <a:gd name="T5" fmla="*/ 809 h 809"/>
                <a:gd name="T6" fmla="*/ 0 60000 65536"/>
                <a:gd name="T7" fmla="*/ 0 60000 65536"/>
                <a:gd name="T8" fmla="*/ 0 60000 65536"/>
                <a:gd name="T9" fmla="*/ 0 w 329"/>
                <a:gd name="T10" fmla="*/ 0 h 809"/>
                <a:gd name="T11" fmla="*/ 329 w 329"/>
                <a:gd name="T12" fmla="*/ 809 h 8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9" h="809">
                  <a:moveTo>
                    <a:pt x="44" y="0"/>
                  </a:moveTo>
                  <a:cubicBezTo>
                    <a:pt x="44" y="77"/>
                    <a:pt x="0" y="326"/>
                    <a:pt x="47" y="461"/>
                  </a:cubicBezTo>
                  <a:cubicBezTo>
                    <a:pt x="94" y="596"/>
                    <a:pt x="270" y="737"/>
                    <a:pt x="329" y="809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9" name="Freeform 83"/>
            <p:cNvSpPr>
              <a:spLocks/>
            </p:cNvSpPr>
            <p:nvPr/>
          </p:nvSpPr>
          <p:spPr bwMode="auto">
            <a:xfrm>
              <a:off x="6023723" y="4028281"/>
              <a:ext cx="363537" cy="1343025"/>
            </a:xfrm>
            <a:custGeom>
              <a:avLst/>
              <a:gdLst>
                <a:gd name="T0" fmla="*/ 81 w 229"/>
                <a:gd name="T1" fmla="*/ 0 h 846"/>
                <a:gd name="T2" fmla="*/ 25 w 229"/>
                <a:gd name="T3" fmla="*/ 558 h 846"/>
                <a:gd name="T4" fmla="*/ 229 w 229"/>
                <a:gd name="T5" fmla="*/ 846 h 846"/>
                <a:gd name="T6" fmla="*/ 0 60000 65536"/>
                <a:gd name="T7" fmla="*/ 0 60000 65536"/>
                <a:gd name="T8" fmla="*/ 0 60000 65536"/>
                <a:gd name="T9" fmla="*/ 0 w 229"/>
                <a:gd name="T10" fmla="*/ 0 h 846"/>
                <a:gd name="T11" fmla="*/ 229 w 229"/>
                <a:gd name="T12" fmla="*/ 846 h 8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9" h="846">
                  <a:moveTo>
                    <a:pt x="81" y="0"/>
                  </a:moveTo>
                  <a:cubicBezTo>
                    <a:pt x="72" y="93"/>
                    <a:pt x="0" y="417"/>
                    <a:pt x="25" y="558"/>
                  </a:cubicBezTo>
                  <a:cubicBezTo>
                    <a:pt x="50" y="699"/>
                    <a:pt x="187" y="786"/>
                    <a:pt x="229" y="846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10" name="Freeform 84"/>
            <p:cNvSpPr>
              <a:spLocks/>
            </p:cNvSpPr>
            <p:nvPr/>
          </p:nvSpPr>
          <p:spPr bwMode="auto">
            <a:xfrm>
              <a:off x="4891835" y="4018756"/>
              <a:ext cx="142875" cy="1076325"/>
            </a:xfrm>
            <a:custGeom>
              <a:avLst/>
              <a:gdLst>
                <a:gd name="T0" fmla="*/ 51 w 90"/>
                <a:gd name="T1" fmla="*/ 0 h 678"/>
                <a:gd name="T2" fmla="*/ 6 w 90"/>
                <a:gd name="T3" fmla="*/ 378 h 678"/>
                <a:gd name="T4" fmla="*/ 90 w 90"/>
                <a:gd name="T5" fmla="*/ 678 h 678"/>
                <a:gd name="T6" fmla="*/ 0 60000 65536"/>
                <a:gd name="T7" fmla="*/ 0 60000 65536"/>
                <a:gd name="T8" fmla="*/ 0 60000 65536"/>
                <a:gd name="T9" fmla="*/ 0 w 90"/>
                <a:gd name="T10" fmla="*/ 0 h 678"/>
                <a:gd name="T11" fmla="*/ 90 w 90"/>
                <a:gd name="T12" fmla="*/ 678 h 6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0" h="678">
                  <a:moveTo>
                    <a:pt x="51" y="0"/>
                  </a:moveTo>
                  <a:cubicBezTo>
                    <a:pt x="44" y="63"/>
                    <a:pt x="0" y="265"/>
                    <a:pt x="6" y="378"/>
                  </a:cubicBezTo>
                  <a:cubicBezTo>
                    <a:pt x="12" y="491"/>
                    <a:pt x="72" y="616"/>
                    <a:pt x="90" y="678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07530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2" descr="graphDI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266825"/>
            <a:ext cx="7915275" cy="536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Rectangle 3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pic>
        <p:nvPicPr>
          <p:cNvPr id="88067" name="Picture 3" descr="dijSo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216025"/>
            <a:ext cx="8839200" cy="534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89091" name="Group 7"/>
          <p:cNvGrpSpPr>
            <a:grpSpLocks/>
          </p:cNvGrpSpPr>
          <p:nvPr/>
        </p:nvGrpSpPr>
        <p:grpSpPr bwMode="auto">
          <a:xfrm>
            <a:off x="563563" y="492125"/>
            <a:ext cx="8123237" cy="649288"/>
            <a:chOff x="511" y="3191"/>
            <a:chExt cx="5117" cy="409"/>
          </a:xfrm>
        </p:grpSpPr>
        <p:sp>
          <p:nvSpPr>
            <p:cNvPr id="89096" name="Text Box 8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Which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 do we handle?</a:t>
              </a:r>
            </a:p>
          </p:txBody>
        </p:sp>
        <p:grpSp>
          <p:nvGrpSpPr>
            <p:cNvPr id="89097" name="Group 9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89098" name="Freeform 10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99" name="Freeform 11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0" name="Freeform 12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1" name="Freeform 13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2" name="Freeform 14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3" name="Freeform 15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9092" name="Rectangle 43"/>
          <p:cNvSpPr>
            <a:spLocks noChangeArrowheads="1"/>
          </p:cNvSpPr>
          <p:nvPr/>
        </p:nvSpPr>
        <p:spPr bwMode="auto">
          <a:xfrm>
            <a:off x="457200" y="1238250"/>
            <a:ext cx="8686800" cy="551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Queue: 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longest ago</a:t>
            </a:r>
          </a:p>
          <a:p>
            <a:pPr lvl="2" eaLnBrk="1" hangingPunct="1"/>
            <a:r>
              <a:rPr lang="en-US" altLang="en-US"/>
              <a:t>Likely closest to s (in # of edges).</a:t>
            </a:r>
          </a:p>
          <a:p>
            <a:pPr lvl="1" eaLnBrk="1" hangingPunct="1"/>
            <a:r>
              <a:rPr lang="en-US" altLang="en-US"/>
              <a:t>Breadth-First Search</a:t>
            </a:r>
          </a:p>
          <a:p>
            <a:pPr eaLnBrk="1" hangingPunct="1"/>
            <a:r>
              <a:rPr lang="en-US" altLang="en-US" sz="2800"/>
              <a:t>Priority Queue:</a:t>
            </a:r>
          </a:p>
          <a:p>
            <a:pPr lvl="1" eaLnBrk="1" hangingPunct="1"/>
            <a:r>
              <a:rPr lang="en-US" altLang="en-US"/>
              <a:t>Handle node that seems to be closest to </a:t>
            </a:r>
            <a:r>
              <a:rPr lang="en-US" altLang="en-US" i="1"/>
              <a:t>s </a:t>
            </a:r>
            <a:r>
              <a:rPr lang="en-US" altLang="en-US"/>
              <a:t>(weighted).</a:t>
            </a:r>
          </a:p>
          <a:p>
            <a:pPr lvl="1" eaLnBrk="1" hangingPunct="1"/>
            <a:r>
              <a:rPr lang="en-US" altLang="en-US"/>
              <a:t>Dijkstra's Shortest-Weighted Paths                   </a:t>
            </a:r>
          </a:p>
          <a:p>
            <a:pPr eaLnBrk="1" hangingPunct="1"/>
            <a:r>
              <a:rPr lang="en-US" altLang="en-US"/>
              <a:t>Stack: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most recently</a:t>
            </a:r>
          </a:p>
          <a:p>
            <a:pPr lvl="2" eaLnBrk="1" hangingPunct="1"/>
            <a:r>
              <a:rPr lang="en-US" altLang="en-US"/>
              <a:t>Likely farthest from s.</a:t>
            </a:r>
          </a:p>
          <a:p>
            <a:pPr lvl="1" eaLnBrk="1" hangingPunct="1"/>
            <a:r>
              <a:rPr lang="en-US" altLang="en-US"/>
              <a:t>Depth-First Search</a:t>
            </a:r>
          </a:p>
        </p:txBody>
      </p:sp>
      <p:sp>
        <p:nvSpPr>
          <p:cNvPr id="549932" name="Oval 44"/>
          <p:cNvSpPr>
            <a:spLocks noChangeArrowheads="1"/>
          </p:cNvSpPr>
          <p:nvPr/>
        </p:nvSpPr>
        <p:spPr bwMode="auto">
          <a:xfrm>
            <a:off x="-381000" y="4343400"/>
            <a:ext cx="5475288" cy="25146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89094" name="Picture 27" descr="treeB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495"/>
          <a:stretch>
            <a:fillRect/>
          </a:stretch>
        </p:blipFill>
        <p:spPr bwMode="auto">
          <a:xfrm>
            <a:off x="6288088" y="1676400"/>
            <a:ext cx="2398712" cy="161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095" name="Picture 3" descr="treeDF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06" r="50000" b="31618"/>
          <a:stretch>
            <a:fillRect/>
          </a:stretch>
        </p:blipFill>
        <p:spPr bwMode="auto">
          <a:xfrm>
            <a:off x="6858000" y="5105400"/>
            <a:ext cx="1557338" cy="143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932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title"/>
          </p:nvPr>
        </p:nvSpPr>
        <p:spPr>
          <a:xfrm>
            <a:off x="-2306638" y="-228600"/>
            <a:ext cx="7772401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pic>
        <p:nvPicPr>
          <p:cNvPr id="90115" name="Picture 6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1038" y="26988"/>
            <a:ext cx="5880100" cy="679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63"/>
          <p:cNvSpPr txBox="1">
            <a:spLocks noChangeArrowheads="1"/>
          </p:cNvSpPr>
          <p:nvPr/>
        </p:nvSpPr>
        <p:spPr bwMode="auto">
          <a:xfrm>
            <a:off x="228600" y="1452563"/>
            <a:ext cx="2819400" cy="4154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Breadth first search makes a lot of sense for dating in general actually. It suggests dating a bunch of people casually before getting serious rather than having a series of five year relationships.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1139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0" name="Oval 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1" name="Oval 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2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3" name="Oval 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4" name="Oval 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5" name="Oval 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6" name="Oval 1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7" name="Oval 1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8" name="Oval 1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9" name="Oval 1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50" name="Oval 1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51" name="Oval 1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52" name="Oval 1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53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1154" name="Text Box 1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1155" name="Text Box 1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1156" name="Text Box 2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1157" name="Text Box 2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1158" name="Text Box 2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1159" name="Text Box 2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1160" name="Text Box 2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1161" name="Text Box 2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1162" name="Text Box 2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1163" name="Text Box 2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1164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1165" name="Text Box 2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1166" name="Text Box 3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1167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8" name="Line 3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9" name="Line 3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0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1" name="Line 3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2" name="Line 3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3" name="Line 3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4" name="Line 3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5" name="Line 4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6" name="Line 4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7" name="Line 4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8" name="Line 4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9" name="Line 4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0" name="Line 4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1" name="Line 4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2" name="Line 4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3" name="Line 4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4" name="Line 4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5" name="Line 5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6" name="Line 5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7" name="Line 5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8" name="Line 5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9" name="Line 5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0" name="Line 5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1" name="Line 5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2" name="Line 6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3" name="Line 61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4" name="Line 62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5" name="Text Box 6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</a:t>
            </a:r>
          </a:p>
        </p:txBody>
      </p:sp>
      <p:sp>
        <p:nvSpPr>
          <p:cNvPr id="91196" name="Line 64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7" name="Line 65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2163" name="Oval 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4" name="Oval 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5" name="Oval 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6" name="Oval 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7" name="Oval 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8" name="Oval 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9" name="Oval 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0" name="Oval 1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1" name="Oval 1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2" name="Oval 1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3" name="Oval 1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4" name="Oval 1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5" name="Oval 1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6" name="Text Box 1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2177" name="Text Box 1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2178" name="Text Box 1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2179" name="Text Box 1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2180" name="Text Box 2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2181" name="Text Box 2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2182" name="Text Box 2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2183" name="Text Box 2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2184" name="Text Box 2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2185" name="Text Box 2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2186" name="Text Box 2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2187" name="Text Box 2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2188" name="Text Box 2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2189" name="Text Box 2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2190" name="Line 3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1" name="Line 3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2" name="Line 3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3" name="Line 3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4" name="Line 3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5" name="Line 3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6" name="Line 3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7" name="Line 3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8" name="Line 3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9" name="Line 3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0" name="Line 4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1" name="Line 4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2" name="Line 4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3" name="Line 4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4" name="Line 4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5" name="Line 4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6" name="Line 4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7" name="Line 4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8" name="Line 4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9" name="Line 5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0" name="Line 5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1" name="Line 5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2" name="Line 5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3" name="Line 5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4" name="Line 5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5" name="Line 5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6" name="Line 5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7" name="Line 6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8" name="Text Box 6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</a:t>
            </a:r>
          </a:p>
        </p:txBody>
      </p:sp>
      <p:sp>
        <p:nvSpPr>
          <p:cNvPr id="92219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220" name="Text Box 64"/>
          <p:cNvSpPr txBox="1">
            <a:spLocks noChangeArrowheads="1"/>
          </p:cNvSpPr>
          <p:nvPr/>
        </p:nvSpPr>
        <p:spPr bwMode="auto">
          <a:xfrm>
            <a:off x="7486650" y="4937125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2221" name="Line 6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22" name="Line 67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3187" name="Oval 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88" name="Oval 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89" name="Oval 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0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1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2" name="Oval 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3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4" name="Oval 1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5" name="Oval 1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6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3197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3198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3199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3200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3201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3202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3203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3204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3205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3206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3207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3208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3209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3210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1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2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3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4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5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6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7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8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9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0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1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2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3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4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5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6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7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8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9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0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1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2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3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4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5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6" name="Line 55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7" name="Line 56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8" name="Text Box 57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</a:t>
            </a:r>
          </a:p>
        </p:txBody>
      </p:sp>
      <p:sp>
        <p:nvSpPr>
          <p:cNvPr id="93239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0" name="Text Box 60"/>
          <p:cNvSpPr txBox="1">
            <a:spLocks noChangeArrowheads="1"/>
          </p:cNvSpPr>
          <p:nvPr/>
        </p:nvSpPr>
        <p:spPr bwMode="auto">
          <a:xfrm>
            <a:off x="7494588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3241" name="Text Box 61"/>
          <p:cNvSpPr txBox="1">
            <a:spLocks noChangeArrowheads="1"/>
          </p:cNvSpPr>
          <p:nvPr/>
        </p:nvSpPr>
        <p:spPr bwMode="auto">
          <a:xfrm>
            <a:off x="7502525" y="3733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3242" name="Text Box 62"/>
          <p:cNvSpPr txBox="1">
            <a:spLocks noChangeArrowheads="1"/>
          </p:cNvSpPr>
          <p:nvPr/>
        </p:nvSpPr>
        <p:spPr bwMode="auto">
          <a:xfrm>
            <a:off x="7486650" y="4098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3243" name="Text Box 63"/>
          <p:cNvSpPr txBox="1">
            <a:spLocks noChangeArrowheads="1"/>
          </p:cNvSpPr>
          <p:nvPr/>
        </p:nvSpPr>
        <p:spPr bwMode="auto">
          <a:xfrm>
            <a:off x="7496175" y="4572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3244" name="Oval 6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5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6" name="Oval 6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7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8" name="Line 69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49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4211" name="Oval 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2" name="Oval 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3" name="Oval 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4" name="Oval 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5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6" name="Oval 1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7" name="Oval 1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8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4219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4220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4221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4222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4223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4224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4225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4226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4227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4228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4229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4230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4231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4232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3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4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5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6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7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8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9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0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1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2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3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4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5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6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7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8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9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0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1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2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3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4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5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6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7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8" name="Line 55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9" name="Line 56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0" name="Text Box 57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</a:t>
            </a:r>
          </a:p>
        </p:txBody>
      </p:sp>
      <p:sp>
        <p:nvSpPr>
          <p:cNvPr id="94261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62" name="Text Box 60"/>
          <p:cNvSpPr txBox="1">
            <a:spLocks noChangeArrowheads="1"/>
          </p:cNvSpPr>
          <p:nvPr/>
        </p:nvSpPr>
        <p:spPr bwMode="auto">
          <a:xfrm>
            <a:off x="7494588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4263" name="Text Box 61"/>
          <p:cNvSpPr txBox="1">
            <a:spLocks noChangeArrowheads="1"/>
          </p:cNvSpPr>
          <p:nvPr/>
        </p:nvSpPr>
        <p:spPr bwMode="auto">
          <a:xfrm>
            <a:off x="7443788" y="37338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4264" name="Text Box 62"/>
          <p:cNvSpPr txBox="1">
            <a:spLocks noChangeArrowheads="1"/>
          </p:cNvSpPr>
          <p:nvPr/>
        </p:nvSpPr>
        <p:spPr bwMode="auto">
          <a:xfrm>
            <a:off x="7486650" y="4098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4265" name="Text Box 63"/>
          <p:cNvSpPr txBox="1">
            <a:spLocks noChangeArrowheads="1"/>
          </p:cNvSpPr>
          <p:nvPr/>
        </p:nvSpPr>
        <p:spPr bwMode="auto">
          <a:xfrm>
            <a:off x="7496175" y="4572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4266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67" name="Oval 6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68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69" name="Line 6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0" name="Oval 6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71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72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73" name="Text Box 69"/>
          <p:cNvSpPr txBox="1">
            <a:spLocks noChangeArrowheads="1"/>
          </p:cNvSpPr>
          <p:nvPr/>
        </p:nvSpPr>
        <p:spPr bwMode="auto">
          <a:xfrm>
            <a:off x="7480300" y="3413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4274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739626"/>
          </a:xfrm>
        </p:spPr>
        <p:txBody>
          <a:bodyPr/>
          <a:lstStyle/>
          <a:p>
            <a:r>
              <a:rPr lang="en-US" dirty="0"/>
              <a:t>Data Structures Implementations</a:t>
            </a:r>
          </a:p>
        </p:txBody>
      </p:sp>
      <p:pic>
        <p:nvPicPr>
          <p:cNvPr id="11" name="Picture 1">
            <a:extLst>
              <a:ext uri="{FF2B5EF4-FFF2-40B4-BE49-F238E27FC236}">
                <a16:creationId xmlns:a16="http://schemas.microsoft.com/office/drawing/2014/main" id="{4B84E6D1-E62B-428C-BD5A-1D8375D0D19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0788" y="805670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FDEFB6FF-7F3A-4BDF-94F8-D6BD8E0C6897}"/>
              </a:ext>
            </a:extLst>
          </p:cNvPr>
          <p:cNvGrpSpPr/>
          <p:nvPr/>
        </p:nvGrpSpPr>
        <p:grpSpPr>
          <a:xfrm>
            <a:off x="369627" y="3657600"/>
            <a:ext cx="2516188" cy="2457450"/>
            <a:chOff x="6477000" y="3562350"/>
            <a:chExt cx="2516188" cy="2457450"/>
          </a:xfrm>
        </p:grpSpPr>
        <p:pic>
          <p:nvPicPr>
            <p:cNvPr id="13" name="Picture 2">
              <a:extLst>
                <a:ext uri="{FF2B5EF4-FFF2-40B4-BE49-F238E27FC236}">
                  <a16:creationId xmlns:a16="http://schemas.microsoft.com/office/drawing/2014/main" id="{EF04FFF4-2791-4ADA-8E8F-CC0ECCD03EE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21" t="2273"/>
            <a:stretch/>
          </p:blipFill>
          <p:spPr bwMode="auto">
            <a:xfrm>
              <a:off x="6477000" y="3562350"/>
              <a:ext cx="2516188" cy="2457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94AE4D9-4316-49C6-8FB0-E2DDE13E9FA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6200000">
              <a:off x="7603245" y="2910366"/>
              <a:ext cx="448305" cy="1808163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BD98B599-D97A-414D-A644-208D3DC85CC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498595" y="4080328"/>
              <a:ext cx="448305" cy="1808163"/>
            </a:xfrm>
            <a:prstGeom prst="rect">
              <a:avLst/>
            </a:prstGeom>
          </p:spPr>
        </p:pic>
      </p:grp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56DB8632-BB7D-42C4-A8D8-57005C69BB4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887446"/>
            <a:ext cx="2191626" cy="461665"/>
          </a:xfrm>
        </p:spPr>
        <p:txBody>
          <a:bodyPr/>
          <a:lstStyle/>
          <a:p>
            <a:r>
              <a:rPr lang="en-US" sz="2800" dirty="0"/>
              <a:t>Graphs: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94BE883-CB31-4258-848E-05E184487800}"/>
              </a:ext>
            </a:extLst>
          </p:cNvPr>
          <p:cNvSpPr/>
          <p:nvPr/>
        </p:nvSpPr>
        <p:spPr>
          <a:xfrm>
            <a:off x="228600" y="6127690"/>
            <a:ext cx="265970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Entry for each edge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A50D5EA-55CE-433E-9E8A-85E793C3F387}"/>
              </a:ext>
            </a:extLst>
          </p:cNvPr>
          <p:cNvSpPr/>
          <p:nvPr/>
        </p:nvSpPr>
        <p:spPr>
          <a:xfrm>
            <a:off x="2540000" y="3295590"/>
            <a:ext cx="333296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Pointers between vertices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7B14B2EF-7D39-47DF-924F-6CAC781F3073}"/>
              </a:ext>
            </a:extLst>
          </p:cNvPr>
          <p:cNvSpPr/>
          <p:nvPr/>
        </p:nvSpPr>
        <p:spPr>
          <a:xfrm>
            <a:off x="-139700" y="3289300"/>
            <a:ext cx="307167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Column for each vertex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A99246E-5CA5-46DC-AFCF-A5FBE87C9E7D}"/>
              </a:ext>
            </a:extLst>
          </p:cNvPr>
          <p:cNvSpPr/>
          <p:nvPr/>
        </p:nvSpPr>
        <p:spPr>
          <a:xfrm rot="16200000">
            <a:off x="-1140464" y="4923726"/>
            <a:ext cx="273183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Row for each vertex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62EB0D2-84B6-4691-97C7-AB633BC70239}"/>
              </a:ext>
            </a:extLst>
          </p:cNvPr>
          <p:cNvSpPr/>
          <p:nvPr/>
        </p:nvSpPr>
        <p:spPr bwMode="auto">
          <a:xfrm>
            <a:off x="927971" y="4267201"/>
            <a:ext cx="1568455" cy="1600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C08BF58-FA71-4F5D-B6B2-C13CE974D6CB}"/>
              </a:ext>
            </a:extLst>
          </p:cNvPr>
          <p:cNvGrpSpPr/>
          <p:nvPr/>
        </p:nvGrpSpPr>
        <p:grpSpPr>
          <a:xfrm>
            <a:off x="3200400" y="3673475"/>
            <a:ext cx="2209800" cy="1186199"/>
            <a:chOff x="5229246" y="2238375"/>
            <a:chExt cx="2009754" cy="880655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D9ACC928-F3BD-4789-9B93-D271127B04A7}"/>
                </a:ext>
              </a:extLst>
            </p:cNvPr>
            <p:cNvSpPr/>
            <p:nvPr/>
          </p:nvSpPr>
          <p:spPr bwMode="auto">
            <a:xfrm>
              <a:off x="5232400" y="2811253"/>
              <a:ext cx="2006600" cy="3077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  <p:txBody>
            <a:bodyPr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pic>
          <p:nvPicPr>
            <p:cNvPr id="36" name="Picture 3">
              <a:extLst>
                <a:ext uri="{FF2B5EF4-FFF2-40B4-BE49-F238E27FC236}">
                  <a16:creationId xmlns:a16="http://schemas.microsoft.com/office/drawing/2014/main" id="{24089BFF-9C6B-4DE8-9A8A-10986A9A46A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8200"/>
            <a:stretch/>
          </p:blipFill>
          <p:spPr bwMode="auto">
            <a:xfrm>
              <a:off x="5229246" y="2238375"/>
              <a:ext cx="2009754" cy="66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58086590-DF23-4696-A129-DA1B7BCE5434}"/>
                </a:ext>
              </a:extLst>
            </p:cNvPr>
            <p:cNvSpPr/>
            <p:nvPr/>
          </p:nvSpPr>
          <p:spPr bwMode="auto">
            <a:xfrm>
              <a:off x="5235596" y="2322305"/>
              <a:ext cx="631803" cy="16054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  <p:txBody>
            <a:bodyPr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834ECA4B-61E6-4317-A0D0-D72F6FBA6EBF}"/>
                </a:ext>
              </a:extLst>
            </p:cNvPr>
            <p:cNvSpPr/>
            <p:nvPr/>
          </p:nvSpPr>
          <p:spPr bwMode="auto">
            <a:xfrm>
              <a:off x="5626101" y="2531854"/>
              <a:ext cx="317500" cy="16054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  <p:txBody>
            <a:bodyPr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F9F0740B-9334-41D2-949A-E0022F8C90DA}"/>
                </a:ext>
              </a:extLst>
            </p:cNvPr>
            <p:cNvSpPr/>
            <p:nvPr/>
          </p:nvSpPr>
          <p:spPr>
            <a:xfrm>
              <a:off x="5651500" y="2435423"/>
              <a:ext cx="23175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u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FEA0F5B-45CA-4D2C-8C32-F9B7508A2F07}"/>
                </a:ext>
              </a:extLst>
            </p:cNvPr>
            <p:cNvSpPr/>
            <p:nvPr/>
          </p:nvSpPr>
          <p:spPr bwMode="auto">
            <a:xfrm>
              <a:off x="6451600" y="2534831"/>
              <a:ext cx="317500" cy="16054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  <p:txBody>
            <a:bodyPr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B7B093E2-D54E-453D-9FFF-B3A39D961954}"/>
                </a:ext>
              </a:extLst>
            </p:cNvPr>
            <p:cNvSpPr/>
            <p:nvPr/>
          </p:nvSpPr>
          <p:spPr>
            <a:xfrm>
              <a:off x="6476999" y="2438400"/>
              <a:ext cx="23175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E2DAF0E-8C35-44F8-8D76-452874E0C793}"/>
              </a:ext>
            </a:extLst>
          </p:cNvPr>
          <p:cNvGrpSpPr/>
          <p:nvPr/>
        </p:nvGrpSpPr>
        <p:grpSpPr>
          <a:xfrm>
            <a:off x="3999824" y="4329796"/>
            <a:ext cx="1340556" cy="534304"/>
            <a:chOff x="6096001" y="3419673"/>
            <a:chExt cx="1219200" cy="396677"/>
          </a:xfrm>
        </p:grpSpPr>
        <p:pic>
          <p:nvPicPr>
            <p:cNvPr id="43" name="Picture 3">
              <a:extLst>
                <a:ext uri="{FF2B5EF4-FFF2-40B4-BE49-F238E27FC236}">
                  <a16:creationId xmlns:a16="http://schemas.microsoft.com/office/drawing/2014/main" id="{3B8F96A9-1E00-471F-A87F-22E67D98B3D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878" t="29695" r="49877" b="10525"/>
            <a:stretch/>
          </p:blipFill>
          <p:spPr bwMode="auto">
            <a:xfrm>
              <a:off x="6096001" y="3419673"/>
              <a:ext cx="1219200" cy="396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A53ED5B8-AAED-40AA-812C-5AFAE1CF557D}"/>
                </a:ext>
              </a:extLst>
            </p:cNvPr>
            <p:cNvSpPr/>
            <p:nvPr/>
          </p:nvSpPr>
          <p:spPr bwMode="auto">
            <a:xfrm>
              <a:off x="6604000" y="3519081"/>
              <a:ext cx="317500" cy="16054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  <p:txBody>
            <a:bodyPr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6619F2E4-635F-4347-88C6-A7ED6A8CB1B8}"/>
                </a:ext>
              </a:extLst>
            </p:cNvPr>
            <p:cNvSpPr/>
            <p:nvPr/>
          </p:nvSpPr>
          <p:spPr>
            <a:xfrm>
              <a:off x="6629399" y="3422650"/>
              <a:ext cx="23175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w</a:t>
              </a:r>
            </a:p>
          </p:txBody>
        </p:sp>
      </p:grpSp>
      <p:sp>
        <p:nvSpPr>
          <p:cNvPr id="46" name="Content Placeholder 2">
            <a:extLst>
              <a:ext uri="{FF2B5EF4-FFF2-40B4-BE49-F238E27FC236}">
                <a16:creationId xmlns:a16="http://schemas.microsoft.com/office/drawing/2014/main" id="{B8E0818F-E954-44ED-BD97-BB31F14AF662}"/>
              </a:ext>
            </a:extLst>
          </p:cNvPr>
          <p:cNvSpPr txBox="1">
            <a:spLocks/>
          </p:cNvSpPr>
          <p:nvPr/>
        </p:nvSpPr>
        <p:spPr bwMode="auto">
          <a:xfrm>
            <a:off x="3937935" y="5080001"/>
            <a:ext cx="4239994" cy="538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Need quick assess to vertices</a:t>
            </a:r>
          </a:p>
        </p:txBody>
      </p:sp>
      <p:grpSp>
        <p:nvGrpSpPr>
          <p:cNvPr id="47" name="Group 6">
            <a:extLst>
              <a:ext uri="{FF2B5EF4-FFF2-40B4-BE49-F238E27FC236}">
                <a16:creationId xmlns:a16="http://schemas.microsoft.com/office/drawing/2014/main" id="{563F34BD-ACC2-4262-9B36-2D49C494B67E}"/>
              </a:ext>
            </a:extLst>
          </p:cNvPr>
          <p:cNvGrpSpPr>
            <a:grpSpLocks/>
          </p:cNvGrpSpPr>
          <p:nvPr/>
        </p:nvGrpSpPr>
        <p:grpSpPr bwMode="auto">
          <a:xfrm>
            <a:off x="3548453" y="5123254"/>
            <a:ext cx="424670" cy="430682"/>
            <a:chOff x="2065" y="1551"/>
            <a:chExt cx="1628" cy="1988"/>
          </a:xfrm>
        </p:grpSpPr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E12D260B-ACEA-468D-BDCC-D8AD84C99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CF948EB5-5979-4F11-ACC6-806F1A8C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7871F37A-C50B-42D2-9865-163405500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A2EFEE5F-8839-480F-A090-4E8800257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2" name="Freeform 11">
              <a:extLst>
                <a:ext uri="{FF2B5EF4-FFF2-40B4-BE49-F238E27FC236}">
                  <a16:creationId xmlns:a16="http://schemas.microsoft.com/office/drawing/2014/main" id="{B96C4D67-D45A-4C21-B253-870AB5BD6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3" name="Freeform 12">
              <a:extLst>
                <a:ext uri="{FF2B5EF4-FFF2-40B4-BE49-F238E27FC236}">
                  <a16:creationId xmlns:a16="http://schemas.microsoft.com/office/drawing/2014/main" id="{F0014930-8DBE-4DDF-998E-D0E4ED5FE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Freeform 13">
              <a:extLst>
                <a:ext uri="{FF2B5EF4-FFF2-40B4-BE49-F238E27FC236}">
                  <a16:creationId xmlns:a16="http://schemas.microsoft.com/office/drawing/2014/main" id="{7377EBEA-AD4E-4179-B324-678BFDBE3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Freeform 14">
              <a:extLst>
                <a:ext uri="{FF2B5EF4-FFF2-40B4-BE49-F238E27FC236}">
                  <a16:creationId xmlns:a16="http://schemas.microsoft.com/office/drawing/2014/main" id="{7F93B034-5A1F-4A20-A04D-28EF77595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6" name="Freeform 15">
              <a:extLst>
                <a:ext uri="{FF2B5EF4-FFF2-40B4-BE49-F238E27FC236}">
                  <a16:creationId xmlns:a16="http://schemas.microsoft.com/office/drawing/2014/main" id="{3B961782-7AA8-4F13-A026-BB0C85E01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Freeform 16">
              <a:extLst>
                <a:ext uri="{FF2B5EF4-FFF2-40B4-BE49-F238E27FC236}">
                  <a16:creationId xmlns:a16="http://schemas.microsoft.com/office/drawing/2014/main" id="{A0662F3C-627E-48A0-A296-C9D573FB8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Freeform 17">
              <a:extLst>
                <a:ext uri="{FF2B5EF4-FFF2-40B4-BE49-F238E27FC236}">
                  <a16:creationId xmlns:a16="http://schemas.microsoft.com/office/drawing/2014/main" id="{0AC90409-0931-4EB5-8E7E-2C5EFA883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Freeform 18">
              <a:extLst>
                <a:ext uri="{FF2B5EF4-FFF2-40B4-BE49-F238E27FC236}">
                  <a16:creationId xmlns:a16="http://schemas.microsoft.com/office/drawing/2014/main" id="{4AF97A24-2F09-4DE2-A790-5B48DE87E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0" name="Freeform 19">
              <a:extLst>
                <a:ext uri="{FF2B5EF4-FFF2-40B4-BE49-F238E27FC236}">
                  <a16:creationId xmlns:a16="http://schemas.microsoft.com/office/drawing/2014/main" id="{E36DDDB2-BBAD-4CEB-A36C-E79C55BE4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Freeform 20">
              <a:extLst>
                <a:ext uri="{FF2B5EF4-FFF2-40B4-BE49-F238E27FC236}">
                  <a16:creationId xmlns:a16="http://schemas.microsoft.com/office/drawing/2014/main" id="{ADE2A3AD-D8D6-4C3D-864A-EADF6C7BC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Freeform 21">
              <a:extLst>
                <a:ext uri="{FF2B5EF4-FFF2-40B4-BE49-F238E27FC236}">
                  <a16:creationId xmlns:a16="http://schemas.microsoft.com/office/drawing/2014/main" id="{CE7D3733-3F14-4BF4-A18E-54C13575B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B4AB5F13-5D81-4B98-A481-384461E5D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0915A5C5-620B-4108-B2C4-6F00E039E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5" name="Content Placeholder 2">
            <a:extLst>
              <a:ext uri="{FF2B5EF4-FFF2-40B4-BE49-F238E27FC236}">
                <a16:creationId xmlns:a16="http://schemas.microsoft.com/office/drawing/2014/main" id="{237FD3C4-2A38-4BA4-A5D6-EF6BE42088FA}"/>
              </a:ext>
            </a:extLst>
          </p:cNvPr>
          <p:cNvSpPr txBox="1">
            <a:spLocks/>
          </p:cNvSpPr>
          <p:nvPr/>
        </p:nvSpPr>
        <p:spPr bwMode="auto">
          <a:xfrm>
            <a:off x="3945482" y="5582843"/>
            <a:ext cx="4239994" cy="538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Need to list edges for each vertex</a:t>
            </a:r>
          </a:p>
        </p:txBody>
      </p:sp>
      <p:grpSp>
        <p:nvGrpSpPr>
          <p:cNvPr id="66" name="Group 6">
            <a:extLst>
              <a:ext uri="{FF2B5EF4-FFF2-40B4-BE49-F238E27FC236}">
                <a16:creationId xmlns:a16="http://schemas.microsoft.com/office/drawing/2014/main" id="{8F4D383F-3570-4CF0-9508-5C055765CFDF}"/>
              </a:ext>
            </a:extLst>
          </p:cNvPr>
          <p:cNvGrpSpPr>
            <a:grpSpLocks/>
          </p:cNvGrpSpPr>
          <p:nvPr/>
        </p:nvGrpSpPr>
        <p:grpSpPr bwMode="auto">
          <a:xfrm>
            <a:off x="3556000" y="5626096"/>
            <a:ext cx="424670" cy="430682"/>
            <a:chOff x="2065" y="1551"/>
            <a:chExt cx="1628" cy="1988"/>
          </a:xfrm>
        </p:grpSpPr>
        <p:sp>
          <p:nvSpPr>
            <p:cNvPr id="67" name="Freeform 7">
              <a:extLst>
                <a:ext uri="{FF2B5EF4-FFF2-40B4-BE49-F238E27FC236}">
                  <a16:creationId xmlns:a16="http://schemas.microsoft.com/office/drawing/2014/main" id="{C3A7E26A-CF07-46EF-BE06-EEBBDE576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7AA47A71-8319-442C-A9B4-186AA378F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9" name="Freeform 9">
              <a:extLst>
                <a:ext uri="{FF2B5EF4-FFF2-40B4-BE49-F238E27FC236}">
                  <a16:creationId xmlns:a16="http://schemas.microsoft.com/office/drawing/2014/main" id="{1211B6AB-BD03-4617-ADEE-6C6BBF834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0" name="Freeform 10">
              <a:extLst>
                <a:ext uri="{FF2B5EF4-FFF2-40B4-BE49-F238E27FC236}">
                  <a16:creationId xmlns:a16="http://schemas.microsoft.com/office/drawing/2014/main" id="{9C377D65-8DC8-49A4-8173-3E7BE28C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1" name="Freeform 11">
              <a:extLst>
                <a:ext uri="{FF2B5EF4-FFF2-40B4-BE49-F238E27FC236}">
                  <a16:creationId xmlns:a16="http://schemas.microsoft.com/office/drawing/2014/main" id="{65A70C2A-3A79-4B34-9631-4098333ED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2" name="Freeform 12">
              <a:extLst>
                <a:ext uri="{FF2B5EF4-FFF2-40B4-BE49-F238E27FC236}">
                  <a16:creationId xmlns:a16="http://schemas.microsoft.com/office/drawing/2014/main" id="{CB57A089-CB3E-40E5-8AAF-D4C75E3F1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3" name="Freeform 13">
              <a:extLst>
                <a:ext uri="{FF2B5EF4-FFF2-40B4-BE49-F238E27FC236}">
                  <a16:creationId xmlns:a16="http://schemas.microsoft.com/office/drawing/2014/main" id="{5068EAA7-63FD-4354-975D-23D7F2FE0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4" name="Freeform 14">
              <a:extLst>
                <a:ext uri="{FF2B5EF4-FFF2-40B4-BE49-F238E27FC236}">
                  <a16:creationId xmlns:a16="http://schemas.microsoft.com/office/drawing/2014/main" id="{EEC2A878-D438-459C-8A85-F5A2F150D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5" name="Freeform 15">
              <a:extLst>
                <a:ext uri="{FF2B5EF4-FFF2-40B4-BE49-F238E27FC236}">
                  <a16:creationId xmlns:a16="http://schemas.microsoft.com/office/drawing/2014/main" id="{4095F3D0-C07F-401E-A9ED-0C6CF1901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6" name="Freeform 16">
              <a:extLst>
                <a:ext uri="{FF2B5EF4-FFF2-40B4-BE49-F238E27FC236}">
                  <a16:creationId xmlns:a16="http://schemas.microsoft.com/office/drawing/2014/main" id="{79D0699D-AF5C-4A7B-8F01-39B36136E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7" name="Freeform 17">
              <a:extLst>
                <a:ext uri="{FF2B5EF4-FFF2-40B4-BE49-F238E27FC236}">
                  <a16:creationId xmlns:a16="http://schemas.microsoft.com/office/drawing/2014/main" id="{3CB5DFA1-4321-4E94-ABDD-16FE5BEC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8" name="Freeform 18">
              <a:extLst>
                <a:ext uri="{FF2B5EF4-FFF2-40B4-BE49-F238E27FC236}">
                  <a16:creationId xmlns:a16="http://schemas.microsoft.com/office/drawing/2014/main" id="{6D39E80C-897E-45D3-9148-21782ECB2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9" name="Freeform 19">
              <a:extLst>
                <a:ext uri="{FF2B5EF4-FFF2-40B4-BE49-F238E27FC236}">
                  <a16:creationId xmlns:a16="http://schemas.microsoft.com/office/drawing/2014/main" id="{30072323-FCF1-48C4-AF6D-2B87788AC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0" name="Freeform 20">
              <a:extLst>
                <a:ext uri="{FF2B5EF4-FFF2-40B4-BE49-F238E27FC236}">
                  <a16:creationId xmlns:a16="http://schemas.microsoft.com/office/drawing/2014/main" id="{666FD45C-2949-4963-A003-68F11A347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1" name="Freeform 21">
              <a:extLst>
                <a:ext uri="{FF2B5EF4-FFF2-40B4-BE49-F238E27FC236}">
                  <a16:creationId xmlns:a16="http://schemas.microsoft.com/office/drawing/2014/main" id="{4AD3E552-889E-44D1-AE2E-D6738D8A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2" name="Freeform 22">
              <a:extLst>
                <a:ext uri="{FF2B5EF4-FFF2-40B4-BE49-F238E27FC236}">
                  <a16:creationId xmlns:a16="http://schemas.microsoft.com/office/drawing/2014/main" id="{EB729478-AE58-4B4A-BE82-1D8F44E3D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3" name="Freeform 23">
              <a:extLst>
                <a:ext uri="{FF2B5EF4-FFF2-40B4-BE49-F238E27FC236}">
                  <a16:creationId xmlns:a16="http://schemas.microsoft.com/office/drawing/2014/main" id="{AC253B91-9B83-4114-A390-A3F5F0713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4" name="Rectangle 83">
            <a:extLst>
              <a:ext uri="{FF2B5EF4-FFF2-40B4-BE49-F238E27FC236}">
                <a16:creationId xmlns:a16="http://schemas.microsoft.com/office/drawing/2014/main" id="{D84DBCF0-19BC-460B-B322-24B6E34DFC0D}"/>
              </a:ext>
            </a:extLst>
          </p:cNvPr>
          <p:cNvSpPr/>
          <p:nvPr/>
        </p:nvSpPr>
        <p:spPr>
          <a:xfrm>
            <a:off x="7298" y="2876490"/>
            <a:ext cx="25026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sz="2000" i="0" dirty="0"/>
              <a:t>Adjacency Matrix</a:t>
            </a:r>
          </a:p>
        </p:txBody>
      </p:sp>
    </p:spTree>
    <p:extLst>
      <p:ext uri="{BB962C8B-B14F-4D97-AF65-F5344CB8AC3E}">
        <p14:creationId xmlns:p14="http://schemas.microsoft.com/office/powerpoint/2010/main" val="2077717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9" grpId="0"/>
      <p:bldP spid="30" grpId="0"/>
      <p:bldP spid="31" grpId="0" animBg="1"/>
      <p:bldP spid="31" grpId="1" animBg="1"/>
      <p:bldP spid="84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3" descr="treeD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8625" y="1692275"/>
            <a:ext cx="8610600" cy="2651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95235" name="Rectangle 4"/>
          <p:cNvSpPr>
            <a:spLocks noChangeArrowheads="1"/>
          </p:cNvSpPr>
          <p:nvPr/>
        </p:nvSpPr>
        <p:spPr bwMode="auto">
          <a:xfrm>
            <a:off x="6248400" y="1600200"/>
            <a:ext cx="4191000" cy="36576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95236" name="Rectangle 7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Picture 4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838200"/>
            <a:ext cx="6924675" cy="414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Rectangle 5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228600" y="1371600"/>
            <a:ext cx="8153400" cy="5334000"/>
            <a:chOff x="144" y="864"/>
            <a:chExt cx="5136" cy="3360"/>
          </a:xfrm>
        </p:grpSpPr>
        <p:sp>
          <p:nvSpPr>
            <p:cNvPr id="96261" name="Freeform 7"/>
            <p:cNvSpPr>
              <a:spLocks/>
            </p:cNvSpPr>
            <p:nvPr/>
          </p:nvSpPr>
          <p:spPr bwMode="auto">
            <a:xfrm>
              <a:off x="2352" y="864"/>
              <a:ext cx="288" cy="1056"/>
            </a:xfrm>
            <a:custGeom>
              <a:avLst/>
              <a:gdLst>
                <a:gd name="T0" fmla="*/ 0 w 288"/>
                <a:gd name="T1" fmla="*/ 0 h 1056"/>
                <a:gd name="T2" fmla="*/ 288 w 288"/>
                <a:gd name="T3" fmla="*/ 376 h 1056"/>
                <a:gd name="T4" fmla="*/ 288 w 288"/>
                <a:gd name="T5" fmla="*/ 1056 h 1056"/>
                <a:gd name="T6" fmla="*/ 0 60000 65536"/>
                <a:gd name="T7" fmla="*/ 0 60000 65536"/>
                <a:gd name="T8" fmla="*/ 0 60000 65536"/>
                <a:gd name="T9" fmla="*/ 0 w 288"/>
                <a:gd name="T10" fmla="*/ 0 h 1056"/>
                <a:gd name="T11" fmla="*/ 288 w 288"/>
                <a:gd name="T12" fmla="*/ 1056 h 10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056">
                  <a:moveTo>
                    <a:pt x="0" y="0"/>
                  </a:moveTo>
                  <a:lnTo>
                    <a:pt x="288" y="376"/>
                  </a:lnTo>
                  <a:lnTo>
                    <a:pt x="288" y="1056"/>
                  </a:lnTo>
                </a:path>
              </a:pathLst>
            </a:custGeom>
            <a:noFill/>
            <a:ln w="3810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96262" name="Group 8"/>
            <p:cNvGrpSpPr>
              <a:grpSpLocks/>
            </p:cNvGrpSpPr>
            <p:nvPr/>
          </p:nvGrpSpPr>
          <p:grpSpPr bwMode="auto">
            <a:xfrm>
              <a:off x="144" y="3360"/>
              <a:ext cx="744" cy="672"/>
              <a:chOff x="1224" y="2539"/>
              <a:chExt cx="2280" cy="1785"/>
            </a:xfrm>
          </p:grpSpPr>
          <p:sp>
            <p:nvSpPr>
              <p:cNvPr id="96264" name="Freeform 9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6265" name="Group 10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96266" name="Group 11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96271" name="Freeform 12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2" name="Freeform 13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3" name="Freeform 14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4" name="Freeform 15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5" name="Freeform 16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6" name="Freeform 17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6267" name="Group 18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96268" name="Freeform 19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69" name="Freeform 20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0" name="Freeform 21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96263" name="Rectangle 22"/>
            <p:cNvSpPr>
              <a:spLocks noChangeArrowheads="1"/>
            </p:cNvSpPr>
            <p:nvPr/>
          </p:nvSpPr>
          <p:spPr bwMode="auto">
            <a:xfrm>
              <a:off x="619" y="3878"/>
              <a:ext cx="466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nodes in the stack form a path starting at </a:t>
              </a:r>
              <a:r>
                <a:rPr lang="en-US" altLang="en-US" sz="3000" i="1"/>
                <a:t>s</a:t>
              </a:r>
              <a:r>
                <a:rPr lang="en-US" altLang="en-US" sz="3000"/>
                <a:t>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7283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4" name="Oval 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5" name="Oval 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6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7" name="Oval 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8" name="Oval 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9" name="Oval 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0" name="Oval 1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1" name="Oval 1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2" name="Oval 1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3" name="Oval 1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4" name="Oval 1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5" name="Oval 1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6" name="Oval 1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7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7298" name="Text Box 1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7299" name="Text Box 1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7300" name="Text Box 2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7301" name="Text Box 2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7302" name="Text Box 2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7303" name="Text Box 2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7304" name="Text Box 2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7305" name="Text Box 2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7306" name="Text Box 2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7307" name="Text Box 2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7308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7309" name="Text Box 2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7310" name="Text Box 3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7311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2" name="Line 3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3" name="Line 3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4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5" name="Line 3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6" name="Line 3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7" name="Line 3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8" name="Line 4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9" name="Line 4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0" name="Line 4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1" name="Line 4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2" name="Line 4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3" name="Line 4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4" name="Line 4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5" name="Line 4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6" name="Line 4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7" name="Line 4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8" name="Line 5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9" name="Line 5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0" name="Line 5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1" name="Line 5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2" name="Line 5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3" name="Line 5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4" name="Line 5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5" name="Line 5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6" name="Line 6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7" name="Line 61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8" name="Line 62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9" name="Text Box 63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97340" name="Line 64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41" name="Line 6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8307" name="Oval 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08" name="Oval 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09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0" name="Oval 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1" name="Oval 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2" name="Oval 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3" name="Oval 1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4" name="Oval 1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5" name="Oval 1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6" name="Oval 1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7" name="Oval 1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8" name="Oval 1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9" name="Oval 1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20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8321" name="Text Box 1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8322" name="Text Box 1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8323" name="Text Box 2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8324" name="Text Box 2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8325" name="Text Box 2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8326" name="Text Box 2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8327" name="Text Box 2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8328" name="Text Box 2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8329" name="Text Box 2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8330" name="Text Box 2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8331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8332" name="Text Box 2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8333" name="Text Box 3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8334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5" name="Line 3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6" name="Line 3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7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8" name="Line 3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9" name="Line 3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0" name="Line 3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1" name="Line 4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2" name="Line 4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3" name="Line 4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4" name="Line 4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5" name="Line 4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6" name="Line 4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7" name="Line 4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8" name="Line 4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9" name="Line 4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0" name="Line 4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1" name="Line 5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2" name="Line 5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3" name="Line 5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4" name="Line 55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5" name="Line 56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6" name="Line 57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7" name="Line 58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8" name="Line 59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9" name="Line 60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0" name="Line 61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1" name="Text Box 62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98362" name="Line 63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3" name="Text Box 6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s,0</a:t>
            </a:r>
          </a:p>
        </p:txBody>
      </p:sp>
      <p:sp>
        <p:nvSpPr>
          <p:cNvPr id="98364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65" name="Line 65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6" name="Oval 66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67" name="Line 67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9331" name="Oval 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2" name="Oval 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3" name="Oval 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4" name="Oval 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5" name="Oval 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6" name="Oval 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7" name="Oval 1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8" name="Oval 1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9" name="Oval 1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40" name="Oval 1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41" name="Oval 1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42" name="Oval 1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43" name="Text Box 1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9344" name="Text Box 1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9345" name="Text Box 1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9346" name="Text Box 1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9347" name="Text Box 2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9348" name="Text Box 2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9349" name="Text Box 2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9350" name="Text Box 2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9351" name="Text Box 2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9352" name="Text Box 2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9353" name="Text Box 2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9354" name="Text Box 2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9355" name="Text Box 2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9356" name="Text Box 2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9357" name="Line 3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8" name="Line 3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9" name="Line 3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0" name="Line 3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1" name="Line 3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2" name="Line 3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3" name="Line 3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4" name="Line 3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5" name="Line 3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6" name="Line 3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7" name="Line 4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8" name="Line 4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9" name="Line 4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0" name="Line 4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1" name="Line 4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2" name="Line 4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3" name="Line 4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4" name="Line 4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5" name="Line 4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6" name="Line 5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7" name="Line 5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8" name="Line 5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9" name="Line 5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0" name="Line 5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1" name="Line 5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2" name="Line 5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3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84" name="Text Box 6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99385" name="Line 65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6" name="Line 66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7" name="Line 67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8" name="Text Box 68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99389" name="Oval 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90" name="Text Box 69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a,0</a:t>
            </a:r>
          </a:p>
        </p:txBody>
      </p:sp>
      <p:sp>
        <p:nvSpPr>
          <p:cNvPr id="99391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92" name="Oval 71"/>
          <p:cNvSpPr>
            <a:spLocks noChangeArrowheads="1"/>
          </p:cNvSpPr>
          <p:nvPr/>
        </p:nvSpPr>
        <p:spPr bwMode="auto">
          <a:xfrm>
            <a:off x="1371600" y="2057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035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5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57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58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59" name="Oval 8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0" name="Oval 9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1" name="Oval 1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2" name="Oval 1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3" name="Oval 1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4" name="Oval 1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5" name="Oval 1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6" name="Text Box 1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0367" name="Text Box 1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0368" name="Text Box 1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0369" name="Text Box 1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0370" name="Text Box 1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0371" name="Text Box 2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0372" name="Text Box 2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0373" name="Text Box 2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0374" name="Text Box 2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0375" name="Text Box 2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0376" name="Text Box 2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0377" name="Text Box 2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0378" name="Text Box 2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0379" name="Text Box 2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0380" name="Line 2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1" name="Line 3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2" name="Line 3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3" name="Line 3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4" name="Line 3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5" name="Line 3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6" name="Line 3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7" name="Line 3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8" name="Line 3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9" name="Line 3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0" name="Line 3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1" name="Line 4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2" name="Line 4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3" name="Line 4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4" name="Line 4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5" name="Line 4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6" name="Line 4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7" name="Line 4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8" name="Line 4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9" name="Line 5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0" name="Line 5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1" name="Line 5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2" name="Line 5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3" name="Line 5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4" name="Line 5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5" name="Line 5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6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407" name="Text Box 6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0408" name="Line 6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9" name="Line 6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10" name="Line 6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11" name="Text Box 6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0412" name="Oval 6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413" name="Text Box 6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0414" name="Text Box 6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c,0</a:t>
            </a:r>
          </a:p>
        </p:txBody>
      </p:sp>
      <p:sp>
        <p:nvSpPr>
          <p:cNvPr id="100415" name="Oval 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416" name="Line 68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17" name="Oval 69"/>
          <p:cNvSpPr>
            <a:spLocks noChangeArrowheads="1"/>
          </p:cNvSpPr>
          <p:nvPr/>
        </p:nvSpPr>
        <p:spPr bwMode="auto">
          <a:xfrm>
            <a:off x="533400" y="3429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137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1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2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3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4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5" name="Oval 1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6" name="Oval 1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7" name="Oval 12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8" name="Oval 13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9" name="Text Box 1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1390" name="Text Box 1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1391" name="Text Box 1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1392" name="Text Box 1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1393" name="Text Box 1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1394" name="Text Box 1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1395" name="Text Box 2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1396" name="Text Box 2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1397" name="Text Box 2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1398" name="Text Box 2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1399" name="Text Box 2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1400" name="Text Box 2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1401" name="Text Box 2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1402" name="Text Box 2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1403" name="Line 2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4" name="Line 2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5" name="Line 3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6" name="Line 3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7" name="Line 3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8" name="Line 3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9" name="Line 3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0" name="Line 3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1" name="Line 3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2" name="Line 3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3" name="Line 3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4" name="Line 3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5" name="Line 4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6" name="Line 4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7" name="Line 4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8" name="Line 4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9" name="Line 4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0" name="Line 4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1" name="Line 4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2" name="Line 49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3" name="Line 50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4" name="Line 52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5" name="Line 53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6" name="Line 54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7" name="Line 55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8" name="Line 56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9" name="Oval 57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430" name="Text Box 59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1431" name="Line 60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32" name="Line 61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33" name="Line 62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34" name="Text Box 63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1435" name="Oval 6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436" name="Text Box 65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1437" name="Text Box 66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c,1</a:t>
            </a:r>
          </a:p>
        </p:txBody>
      </p:sp>
      <p:sp>
        <p:nvSpPr>
          <p:cNvPr id="101438" name="Oval 6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439" name="Text Box 68"/>
          <p:cNvSpPr txBox="1">
            <a:spLocks noChangeArrowheads="1"/>
          </p:cNvSpPr>
          <p:nvPr/>
        </p:nvSpPr>
        <p:spPr bwMode="auto">
          <a:xfrm>
            <a:off x="7353300" y="38703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h,0</a:t>
            </a:r>
          </a:p>
        </p:txBody>
      </p:sp>
      <p:sp>
        <p:nvSpPr>
          <p:cNvPr id="101440" name="Oval 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441" name="Line 69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42" name="Oval 70"/>
          <p:cNvSpPr>
            <a:spLocks noChangeArrowheads="1"/>
          </p:cNvSpPr>
          <p:nvPr/>
        </p:nvSpPr>
        <p:spPr bwMode="auto">
          <a:xfrm>
            <a:off x="990600" y="5105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240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6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7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8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9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10" name="Oval 1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11" name="Oval 12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12" name="Text Box 1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2413" name="Text Box 1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2414" name="Text Box 1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2415" name="Text Box 1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2416" name="Text Box 1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2417" name="Text Box 1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2418" name="Text Box 1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2419" name="Text Box 2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2420" name="Text Box 2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2421" name="Text Box 2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2422" name="Text Box 2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2423" name="Text Box 2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2424" name="Text Box 2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2425" name="Text Box 2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2426" name="Line 2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27" name="Line 2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28" name="Line 2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29" name="Line 3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0" name="Line 3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1" name="Line 3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2" name="Line 3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3" name="Line 3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4" name="Line 3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5" name="Line 3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6" name="Line 3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7" name="Line 3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8" name="Line 3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9" name="Line 4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0" name="Line 4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1" name="Line 4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2" name="Line 4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3" name="Line 4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4" name="Line 4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5" name="Line 48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6" name="Line 49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7" name="Line 51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8" name="Line 52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9" name="Line 53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0" name="Line 54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1" name="Line 55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2" name="Oval 56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53" name="Text Box 58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2454" name="Line 59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5" name="Line 60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6" name="Line 61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7" name="Text Box 62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2458" name="Oval 6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59" name="Text Box 64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2460" name="Text Box 65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c,1</a:t>
            </a:r>
          </a:p>
        </p:txBody>
      </p:sp>
      <p:sp>
        <p:nvSpPr>
          <p:cNvPr id="102461" name="Oval 6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62" name="Text Box 67"/>
          <p:cNvSpPr txBox="1">
            <a:spLocks noChangeArrowheads="1"/>
          </p:cNvSpPr>
          <p:nvPr/>
        </p:nvSpPr>
        <p:spPr bwMode="auto">
          <a:xfrm>
            <a:off x="7353300" y="38703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h,1</a:t>
            </a:r>
          </a:p>
        </p:txBody>
      </p:sp>
      <p:sp>
        <p:nvSpPr>
          <p:cNvPr id="102463" name="Oval 6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64" name="Text Box 69"/>
          <p:cNvSpPr txBox="1">
            <a:spLocks noChangeArrowheads="1"/>
          </p:cNvSpPr>
          <p:nvPr/>
        </p:nvSpPr>
        <p:spPr bwMode="auto">
          <a:xfrm>
            <a:off x="7340600" y="3505200"/>
            <a:ext cx="639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k,0</a:t>
            </a:r>
          </a:p>
        </p:txBody>
      </p:sp>
      <p:sp>
        <p:nvSpPr>
          <p:cNvPr id="102465" name="Oval 1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66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67" name="Oval 71"/>
          <p:cNvSpPr>
            <a:spLocks noChangeArrowheads="1"/>
          </p:cNvSpPr>
          <p:nvPr/>
        </p:nvSpPr>
        <p:spPr bwMode="auto">
          <a:xfrm>
            <a:off x="2362200" y="60198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342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2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2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0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1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2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3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4" name="Oval 10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5" name="Oval 11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6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3437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3438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3439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3440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3441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3442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3443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3444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3445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3446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3447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3448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3449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3450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1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2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3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4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5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6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7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8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9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0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1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2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3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4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5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6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7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8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9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0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1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2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3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4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5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6" name="Oval 5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77" name="Text Box 5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3478" name="Line 5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9" name="Line 5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80" name="Line 6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81" name="Text Box 6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3482" name="Oval 6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83" name="Text Box 63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3484" name="Text Box 64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c,1</a:t>
            </a:r>
          </a:p>
        </p:txBody>
      </p:sp>
      <p:sp>
        <p:nvSpPr>
          <p:cNvPr id="103485" name="Oval 6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86" name="Text Box 66"/>
          <p:cNvSpPr txBox="1">
            <a:spLocks noChangeArrowheads="1"/>
          </p:cNvSpPr>
          <p:nvPr/>
        </p:nvSpPr>
        <p:spPr bwMode="auto">
          <a:xfrm>
            <a:off x="7353300" y="38703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h,1</a:t>
            </a:r>
          </a:p>
        </p:txBody>
      </p:sp>
      <p:sp>
        <p:nvSpPr>
          <p:cNvPr id="103487" name="Oval 6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88" name="Oval 6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89" name="Oval 7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90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91" name="Oval 73"/>
          <p:cNvSpPr>
            <a:spLocks noChangeArrowheads="1"/>
          </p:cNvSpPr>
          <p:nvPr/>
        </p:nvSpPr>
        <p:spPr bwMode="auto">
          <a:xfrm>
            <a:off x="990600" y="5105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81354" name="Text Box 74"/>
          <p:cNvSpPr txBox="1">
            <a:spLocks noChangeArrowheads="1"/>
          </p:cNvSpPr>
          <p:nvPr/>
        </p:nvSpPr>
        <p:spPr bwMode="auto">
          <a:xfrm>
            <a:off x="381000" y="5943600"/>
            <a:ext cx="1763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bg2"/>
                </a:solidFill>
              </a:rPr>
              <a:t>Tree Edge</a:t>
            </a:r>
          </a:p>
        </p:txBody>
      </p:sp>
      <p:sp>
        <p:nvSpPr>
          <p:cNvPr id="481355" name="Text Box 75"/>
          <p:cNvSpPr txBox="1">
            <a:spLocks noChangeArrowheads="1"/>
          </p:cNvSpPr>
          <p:nvPr/>
        </p:nvSpPr>
        <p:spPr bwMode="auto">
          <a:xfrm>
            <a:off x="123825" y="4343400"/>
            <a:ext cx="22812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Path on Stack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3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3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445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3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4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5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6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7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8" name="Oval 10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9" name="Oval 11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60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4461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4462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4463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4464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4465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4466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4467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4468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4469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4470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4471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4472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4473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4474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5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6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7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8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9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0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1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2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3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4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5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6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7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8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9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0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1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2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3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4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5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6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7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8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9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0" name="Oval 5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01" name="Text Box 5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4502" name="Line 5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3" name="Line 5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4" name="Line 6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5" name="Text Box 6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4506" name="Oval 6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07" name="Text Box 63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4508" name="Text Box 64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c,1</a:t>
            </a:r>
          </a:p>
        </p:txBody>
      </p:sp>
      <p:sp>
        <p:nvSpPr>
          <p:cNvPr id="104509" name="Oval 6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10" name="Oval 6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11" name="Oval 6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12" name="Oval 6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13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14" name="Oval 71"/>
          <p:cNvSpPr>
            <a:spLocks noChangeArrowheads="1"/>
          </p:cNvSpPr>
          <p:nvPr/>
        </p:nvSpPr>
        <p:spPr bwMode="auto">
          <a:xfrm>
            <a:off x="533400" y="3429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739626"/>
          </a:xfrm>
        </p:spPr>
        <p:txBody>
          <a:bodyPr/>
          <a:lstStyle/>
          <a:p>
            <a:r>
              <a:rPr lang="en-US" dirty="0"/>
              <a:t>Data Structures Implementations</a:t>
            </a:r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8B1CB076-C144-44F2-B44E-8311F5FABB5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5862" y="3657600"/>
            <a:ext cx="2573338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">
            <a:extLst>
              <a:ext uri="{FF2B5EF4-FFF2-40B4-BE49-F238E27FC236}">
                <a16:creationId xmlns:a16="http://schemas.microsoft.com/office/drawing/2014/main" id="{4B84E6D1-E62B-428C-BD5A-1D8375D0D19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0788" y="805670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FDEFB6FF-7F3A-4BDF-94F8-D6BD8E0C6897}"/>
              </a:ext>
            </a:extLst>
          </p:cNvPr>
          <p:cNvGrpSpPr/>
          <p:nvPr/>
        </p:nvGrpSpPr>
        <p:grpSpPr>
          <a:xfrm>
            <a:off x="369627" y="3657600"/>
            <a:ext cx="2516188" cy="2457450"/>
            <a:chOff x="6477000" y="3562350"/>
            <a:chExt cx="2516188" cy="2457450"/>
          </a:xfrm>
        </p:grpSpPr>
        <p:pic>
          <p:nvPicPr>
            <p:cNvPr id="13" name="Picture 2">
              <a:extLst>
                <a:ext uri="{FF2B5EF4-FFF2-40B4-BE49-F238E27FC236}">
                  <a16:creationId xmlns:a16="http://schemas.microsoft.com/office/drawing/2014/main" id="{EF04FFF4-2791-4ADA-8E8F-CC0ECCD03EE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21" t="2273"/>
            <a:stretch/>
          </p:blipFill>
          <p:spPr bwMode="auto">
            <a:xfrm>
              <a:off x="6477000" y="3562350"/>
              <a:ext cx="2516188" cy="2457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94AE4D9-4316-49C6-8FB0-E2DDE13E9FA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6200000">
              <a:off x="7603245" y="2910366"/>
              <a:ext cx="448305" cy="1808163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BD98B599-D97A-414D-A644-208D3DC85CC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498595" y="4080328"/>
              <a:ext cx="448305" cy="1808163"/>
            </a:xfrm>
            <a:prstGeom prst="rect">
              <a:avLst/>
            </a:prstGeom>
          </p:spPr>
        </p:pic>
      </p:grp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56DB8632-BB7D-42C4-A8D8-57005C69BB4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887446"/>
            <a:ext cx="2191626" cy="461665"/>
          </a:xfrm>
        </p:spPr>
        <p:txBody>
          <a:bodyPr/>
          <a:lstStyle/>
          <a:p>
            <a:r>
              <a:rPr lang="en-US" sz="2800" dirty="0"/>
              <a:t>Graphs:</a:t>
            </a:r>
          </a:p>
        </p:txBody>
      </p:sp>
      <p:graphicFrame>
        <p:nvGraphicFramePr>
          <p:cNvPr id="21" name="Object 20">
            <a:extLst>
              <a:ext uri="{FF2B5EF4-FFF2-40B4-BE49-F238E27FC236}">
                <a16:creationId xmlns:a16="http://schemas.microsoft.com/office/drawing/2014/main" id="{04A52E69-1608-4DC2-A116-016438E6499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143250" y="3657600"/>
          <a:ext cx="2647950" cy="315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Acrobat Document" r:id="rId6" imgW="1190476" imgH="1657260" progId="AcroExch.Document.7">
                  <p:embed/>
                </p:oleObj>
              </mc:Choice>
              <mc:Fallback>
                <p:oleObj name="Acrobat Document" r:id="rId6" imgW="1190476" imgH="1657260" progId="AcroExch.Document.7">
                  <p:embed/>
                  <p:pic>
                    <p:nvPicPr>
                      <p:cNvPr id="21" name="Object 20">
                        <a:extLst>
                          <a:ext uri="{FF2B5EF4-FFF2-40B4-BE49-F238E27FC236}">
                            <a16:creationId xmlns:a16="http://schemas.microsoft.com/office/drawing/2014/main" id="{04A52E69-1608-4DC2-A116-016438E649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3143250" y="3657600"/>
                        <a:ext cx="2647950" cy="31559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Rectangle 21">
            <a:extLst>
              <a:ext uri="{FF2B5EF4-FFF2-40B4-BE49-F238E27FC236}">
                <a16:creationId xmlns:a16="http://schemas.microsoft.com/office/drawing/2014/main" id="{094BE883-CB31-4258-848E-05E184487800}"/>
              </a:ext>
            </a:extLst>
          </p:cNvPr>
          <p:cNvSpPr/>
          <p:nvPr/>
        </p:nvSpPr>
        <p:spPr>
          <a:xfrm>
            <a:off x="228600" y="6127690"/>
            <a:ext cx="265970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Entry for each edge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A50D5EA-55CE-433E-9E8A-85E793C3F387}"/>
              </a:ext>
            </a:extLst>
          </p:cNvPr>
          <p:cNvSpPr/>
          <p:nvPr/>
        </p:nvSpPr>
        <p:spPr>
          <a:xfrm>
            <a:off x="2540000" y="3295590"/>
            <a:ext cx="177689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Vertex List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D019AC9-8DF3-4085-B5BD-17D400EC3B42}"/>
              </a:ext>
            </a:extLst>
          </p:cNvPr>
          <p:cNvSpPr/>
          <p:nvPr/>
        </p:nvSpPr>
        <p:spPr>
          <a:xfrm>
            <a:off x="7315200" y="3295590"/>
            <a:ext cx="163538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Edge List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7AC43B38-B27C-444B-9568-1499539F86FA}"/>
              </a:ext>
            </a:extLst>
          </p:cNvPr>
          <p:cNvSpPr/>
          <p:nvPr/>
        </p:nvSpPr>
        <p:spPr bwMode="auto">
          <a:xfrm>
            <a:off x="4191000" y="3648267"/>
            <a:ext cx="1945599" cy="320973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7B14B2EF-7D39-47DF-924F-6CAC781F3073}"/>
              </a:ext>
            </a:extLst>
          </p:cNvPr>
          <p:cNvSpPr/>
          <p:nvPr/>
        </p:nvSpPr>
        <p:spPr>
          <a:xfrm>
            <a:off x="-139700" y="3289300"/>
            <a:ext cx="307167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Column for each vertex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A99246E-5CA5-46DC-AFCF-A5FBE87C9E7D}"/>
              </a:ext>
            </a:extLst>
          </p:cNvPr>
          <p:cNvSpPr/>
          <p:nvPr/>
        </p:nvSpPr>
        <p:spPr>
          <a:xfrm rot="16200000">
            <a:off x="-1140464" y="4923726"/>
            <a:ext cx="273183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Row for each vertex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F3412644-67FF-41D6-AF0C-B63C49B04671}"/>
              </a:ext>
            </a:extLst>
          </p:cNvPr>
          <p:cNvSpPr/>
          <p:nvPr/>
        </p:nvSpPr>
        <p:spPr bwMode="auto">
          <a:xfrm>
            <a:off x="7168180" y="3581400"/>
            <a:ext cx="693120" cy="320973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2D16D2C6-8E9D-4398-A5E1-D8F9AE10D861}"/>
              </a:ext>
            </a:extLst>
          </p:cNvPr>
          <p:cNvSpPr/>
          <p:nvPr/>
        </p:nvSpPr>
        <p:spPr bwMode="auto">
          <a:xfrm>
            <a:off x="6235699" y="3556000"/>
            <a:ext cx="927539" cy="320973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561AFC7-76A3-48E7-80C5-BB18AFABF5A9}"/>
              </a:ext>
            </a:extLst>
          </p:cNvPr>
          <p:cNvSpPr/>
          <p:nvPr/>
        </p:nvSpPr>
        <p:spPr>
          <a:xfrm>
            <a:off x="4114800" y="3023969"/>
            <a:ext cx="208262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Edge List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For each vertex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184F7E2-C626-46D9-A533-ED86B8150345}"/>
              </a:ext>
            </a:extLst>
          </p:cNvPr>
          <p:cNvSpPr/>
          <p:nvPr/>
        </p:nvSpPr>
        <p:spPr>
          <a:xfrm>
            <a:off x="7298" y="2876490"/>
            <a:ext cx="25026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sz="2000" i="0" dirty="0"/>
              <a:t>Adjacency Matrix</a:t>
            </a:r>
          </a:p>
        </p:txBody>
      </p:sp>
    </p:spTree>
    <p:extLst>
      <p:ext uri="{BB962C8B-B14F-4D97-AF65-F5344CB8AC3E}">
        <p14:creationId xmlns:p14="http://schemas.microsoft.com/office/powerpoint/2010/main" val="2472119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8" grpId="0" animBg="1"/>
      <p:bldP spid="28" grpId="1" animBg="1"/>
      <p:bldP spid="32" grpId="0" animBg="1"/>
      <p:bldP spid="32" grpId="1" animBg="1"/>
      <p:bldP spid="33" grpId="0" animBg="1"/>
      <p:bldP spid="27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547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7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77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78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79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80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81" name="Oval 10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82" name="Oval 11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83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5484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5485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5486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5487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5488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5489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5490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5491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5492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5493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5494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5495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5496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5497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98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99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0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1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2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3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4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5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6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7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8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9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0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1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2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3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4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5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6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7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8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9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0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1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2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3" name="Oval 5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24" name="Text Box 5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5525" name="Line 5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6" name="Line 5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7" name="Line 6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8" name="Text Box 6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5529" name="Oval 6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0" name="Text Box 63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5531" name="Text Box 64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5532" name="Oval 6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3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4" name="Oval 6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5" name="Text Box 71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i,0</a:t>
            </a:r>
          </a:p>
        </p:txBody>
      </p:sp>
      <p:sp>
        <p:nvSpPr>
          <p:cNvPr id="105536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7" name="Oval 7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8" name="Oval 7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9" name="Line 74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40" name="Oval 75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Line 70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99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6500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1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2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3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4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5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6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7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8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6509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6510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6511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6512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6513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6514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6515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6516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6517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6518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6519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6520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6521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6522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3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4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5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6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7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8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9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0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1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2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3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4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5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6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7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8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9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0" name="Line 4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1" name="Line 4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2" name="Line 4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3" name="Line 4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4" name="Line 5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5" name="Line 5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6" name="Line 5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7" name="Oval 5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48" name="Text Box 5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6549" name="Line 5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50" name="Line 5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51" name="Line 5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52" name="Text Box 5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6553" name="Oval 6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54" name="Text Box 61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6555" name="Text Box 62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6556" name="Oval 63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57" name="Oval 6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58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59" name="Text Box 66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i,1</a:t>
            </a:r>
          </a:p>
        </p:txBody>
      </p:sp>
      <p:sp>
        <p:nvSpPr>
          <p:cNvPr id="106560" name="Oval 6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61" name="Oval 6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62" name="Oval 6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63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64" name="Oval 72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501833" name="Text Box 73"/>
          <p:cNvSpPr txBox="1">
            <a:spLocks noChangeArrowheads="1"/>
          </p:cNvSpPr>
          <p:nvPr/>
        </p:nvSpPr>
        <p:spPr bwMode="auto">
          <a:xfrm>
            <a:off x="46038" y="5927725"/>
            <a:ext cx="26209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CC00CC"/>
                </a:solidFill>
              </a:rPr>
              <a:t>Cross Edge</a:t>
            </a:r>
            <a:br>
              <a:rPr lang="en-US" altLang="en-US" sz="3000">
                <a:solidFill>
                  <a:srgbClr val="CC00CC"/>
                </a:solidFill>
              </a:rPr>
            </a:br>
            <a:r>
              <a:rPr lang="en-US" altLang="en-US" sz="3000">
                <a:solidFill>
                  <a:srgbClr val="CC00CC"/>
                </a:solidFill>
              </a:rPr>
              <a:t>to handled node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1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1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752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6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7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8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9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30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31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7532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7533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7534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7535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7536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7537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7538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7539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7540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7541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7542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7543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7544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7545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6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7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8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9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0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1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2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3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4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5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6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7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8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9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0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1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2" name="Line 4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3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4" name="Line 4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5" name="Line 4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6" name="Line 4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7" name="Line 4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8" name="Line 5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9" name="Line 5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0" name="Line 5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1" name="Oval 5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72" name="Text Box 5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7573" name="Line 5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4" name="Line 5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5" name="Line 5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6" name="Text Box 5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7577" name="Oval 6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78" name="Text Box 61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7579" name="Text Box 62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7580" name="Oval 63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1" name="Oval 6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2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3" name="Text Box 66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i,2</a:t>
            </a:r>
          </a:p>
        </p:txBody>
      </p:sp>
      <p:sp>
        <p:nvSpPr>
          <p:cNvPr id="107584" name="Oval 6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5" name="Oval 6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6" name="Oval 6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7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88" name="Oval 71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854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4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4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0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1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2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3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4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8555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8556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8557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8558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8559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8560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8561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8562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8563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8564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8565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8566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8567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8568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9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0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1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2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3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4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5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6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7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8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9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0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1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2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3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4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5" name="Line 4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6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7" name="Line 4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8" name="Line 4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9" name="Line 4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0" name="Line 5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1" name="Line 5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2" name="Line 5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3" name="Line 5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4" name="Oval 5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95" name="Text Box 5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8596" name="Line 5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7" name="Line 5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8" name="Line 5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9" name="Text Box 6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8600" name="Oval 6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1" name="Text Box 62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8602" name="Text Box 63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8603" name="Oval 64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4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5" name="Oval 6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6" name="Text Box 67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i,3</a:t>
            </a:r>
          </a:p>
        </p:txBody>
      </p:sp>
      <p:sp>
        <p:nvSpPr>
          <p:cNvPr id="108607" name="Oval 6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8" name="Text Box 69"/>
          <p:cNvSpPr txBox="1">
            <a:spLocks noChangeArrowheads="1"/>
          </p:cNvSpPr>
          <p:nvPr/>
        </p:nvSpPr>
        <p:spPr bwMode="auto">
          <a:xfrm>
            <a:off x="7340600" y="3489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l,0</a:t>
            </a:r>
          </a:p>
        </p:txBody>
      </p:sp>
      <p:sp>
        <p:nvSpPr>
          <p:cNvPr id="108609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10" name="Oval 7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11" name="Oval 7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12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13" name="Oval 73"/>
          <p:cNvSpPr>
            <a:spLocks noChangeArrowheads="1"/>
          </p:cNvSpPr>
          <p:nvPr/>
        </p:nvSpPr>
        <p:spPr bwMode="auto">
          <a:xfrm>
            <a:off x="4419600" y="6172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957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3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4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5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6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7" name="Oval 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8" name="Text Box 10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9579" name="Text Box 11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9580" name="Text Box 12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9581" name="Text Box 13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9582" name="Text Box 14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9583" name="Text Box 15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9584" name="Text Box 16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9585" name="Text Box 17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9586" name="Text Box 18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9587" name="Text Box 19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9588" name="Text Box 20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9589" name="Text Box 21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9590" name="Text Box 22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9591" name="Text Box 23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9592" name="Line 24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3" name="Line 25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4" name="Line 26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5" name="Line 27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6" name="Line 28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7" name="Line 29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8" name="Line 30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9" name="Line 31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0" name="Line 32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1" name="Line 33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2" name="Line 34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3" name="Line 35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4" name="Line 36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5" name="Line 37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6" name="Line 38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7" name="Line 39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8" name="Line 40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9" name="Line 41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0" name="Line 42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1" name="Line 45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2" name="Line 46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3" name="Line 47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4" name="Line 48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5" name="Line 49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6" name="Line 50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7" name="Line 51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8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19" name="Text Box 5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9620" name="Line 55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1" name="Line 56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2" name="Line 57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3" name="Text Box 58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9624" name="Oval 59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25" name="Text Box 60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9626" name="Text Box 61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9627" name="Oval 6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28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29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0" name="Text Box 65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i,3</a:t>
            </a:r>
          </a:p>
        </p:txBody>
      </p:sp>
      <p:sp>
        <p:nvSpPr>
          <p:cNvPr id="109631" name="Oval 6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2" name="Text Box 67"/>
          <p:cNvSpPr txBox="1">
            <a:spLocks noChangeArrowheads="1"/>
          </p:cNvSpPr>
          <p:nvPr/>
        </p:nvSpPr>
        <p:spPr bwMode="auto">
          <a:xfrm>
            <a:off x="7340600" y="3489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l,1</a:t>
            </a:r>
          </a:p>
        </p:txBody>
      </p:sp>
      <p:sp>
        <p:nvSpPr>
          <p:cNvPr id="109633" name="Oval 68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4" name="Oval 6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5" name="Oval 7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6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37" name="Oval 72"/>
          <p:cNvSpPr>
            <a:spLocks noChangeArrowheads="1"/>
          </p:cNvSpPr>
          <p:nvPr/>
        </p:nvSpPr>
        <p:spPr bwMode="auto">
          <a:xfrm>
            <a:off x="4419600" y="6172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059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59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597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598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599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00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01" name="Oval 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02" name="Text Box 10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0603" name="Text Box 11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0604" name="Text Box 12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</a:t>
            </a:r>
          </a:p>
        </p:txBody>
      </p:sp>
      <p:sp>
        <p:nvSpPr>
          <p:cNvPr id="110605" name="Text Box 13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0606" name="Text Box 14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0607" name="Text Box 15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0608" name="Text Box 16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0609" name="Text Box 17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0610" name="Text Box 18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0611" name="Text Box 19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0612" name="Text Box 20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0613" name="Text Box 21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0614" name="Text Box 22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0615" name="Text Box 23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0616" name="Line 24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7" name="Line 25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8" name="Line 26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9" name="Line 27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0" name="Line 28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1" name="Line 29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2" name="Line 30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3" name="Line 31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4" name="Line 32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5" name="Line 33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6" name="Line 34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7" name="Line 35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8" name="Line 36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9" name="Line 37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0" name="Line 38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1" name="Line 39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2" name="Line 40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3" name="Line 41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4" name="Line 42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5" name="Line 45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6" name="Line 46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7" name="Line 47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8" name="Line 48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9" name="Line 49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0" name="Line 50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1" name="Line 51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2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43" name="Text Box 5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0644" name="Line 55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5" name="Line 56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6" name="Line 57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7" name="Text Box 58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0648" name="Oval 59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49" name="Text Box 60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0650" name="Text Box 61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0651" name="Oval 6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2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3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4" name="Text Box 65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i,3</a:t>
            </a:r>
          </a:p>
        </p:txBody>
      </p:sp>
      <p:sp>
        <p:nvSpPr>
          <p:cNvPr id="110655" name="Oval 6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6" name="Oval 68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7" name="Oval 6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8" name="Oval 7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9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60" name="Oval 73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161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1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2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3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4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5" name="Text Box 10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1626" name="Text Box 11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1627" name="Text Box 12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1628" name="Text Box 13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1629" name="Text Box 14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1630" name="Text Box 15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1631" name="Text Box 16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1632" name="Text Box 17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1633" name="Text Box 18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1634" name="Text Box 19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1635" name="Text Box 20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1636" name="Text Box 21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1637" name="Text Box 22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1638" name="Text Box 23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1639" name="Line 24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0" name="Line 25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Line 26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2" name="Line 27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3" name="Line 28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4" name="Line 29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5" name="Line 30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6" name="Line 31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7" name="Line 32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8" name="Line 33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9" name="Line 34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0" name="Line 35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1" name="Line 36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2" name="Line 37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3" name="Line 38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4" name="Line 39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5" name="Line 40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6" name="Line 41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7" name="Line 42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8" name="Line 45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9" name="Line 46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0" name="Line 47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1" name="Line 48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2" name="Line 49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3" name="Line 50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4" name="Line 51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5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66" name="Text Box 5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1667" name="Line 55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8" name="Line 56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9" name="Line 57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70" name="Text Box 58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1671" name="Oval 59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2" name="Text Box 60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1673" name="Text Box 61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1674" name="Oval 6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5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6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7" name="Text Box 65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1678" name="Oval 6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9" name="Oval 6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80" name="Oval 6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81" name="Oval 6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82" name="Text Box 70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g,0</a:t>
            </a:r>
          </a:p>
        </p:txBody>
      </p:sp>
      <p:sp>
        <p:nvSpPr>
          <p:cNvPr id="111683" name="Oval 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84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85" name="Oval 72"/>
          <p:cNvSpPr>
            <a:spLocks noChangeArrowheads="1"/>
          </p:cNvSpPr>
          <p:nvPr/>
        </p:nvSpPr>
        <p:spPr bwMode="auto">
          <a:xfrm>
            <a:off x="4648200" y="3276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264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6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7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8" name="Text Box 9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2649" name="Text Box 10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2650" name="Text Box 11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2651" name="Text Box 12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2652" name="Text Box 13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2653" name="Text Box 14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2654" name="Text Box 15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2655" name="Text Box 16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2656" name="Text Box 17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2657" name="Text Box 18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2658" name="Text Box 19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2659" name="Text Box 20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2660" name="Text Box 21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2661" name="Text Box 22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2662" name="Line 23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3" name="Line 24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4" name="Line 25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5" name="Line 26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6" name="Line 27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7" name="Line 28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8" name="Line 29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9" name="Line 30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0" name="Line 31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1" name="Line 32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2" name="Line 33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3" name="Line 34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4" name="Line 35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5" name="Line 36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6" name="Line 37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7" name="Line 38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8" name="Line 39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9" name="Line 40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0" name="Line 41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1" name="Line 44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2" name="Line 45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3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4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5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6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7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8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89" name="Text Box 53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2690" name="Line 54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1" name="Line 55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2" name="Line 56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3" name="Text Box 57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2694" name="Oval 58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95" name="Text Box 59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2696" name="Text Box 60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2697" name="Oval 6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98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99" name="Oval 6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0" name="Text Box 64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2701" name="Oval 6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2" name="Oval 6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3" name="Oval 6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4" name="Oval 6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5" name="Text Box 69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2706" name="Oval 7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7" name="Text Box 71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j,0</a:t>
            </a:r>
          </a:p>
        </p:txBody>
      </p:sp>
      <p:sp>
        <p:nvSpPr>
          <p:cNvPr id="112708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9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0" name="Oval 73"/>
          <p:cNvSpPr>
            <a:spLocks noChangeArrowheads="1"/>
          </p:cNvSpPr>
          <p:nvPr/>
        </p:nvSpPr>
        <p:spPr bwMode="auto">
          <a:xfrm>
            <a:off x="6172200" y="4191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366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6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6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70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71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72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3673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3674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3675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3676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3677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3678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3679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3680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3681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3682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3683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3684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3685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3686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7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8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9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1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2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3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4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5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6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7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8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9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0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1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2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3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4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5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6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2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13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3714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5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6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7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3718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19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3720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3721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2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3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4" name="Text Box 61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3725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6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7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8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9" name="Text Box 66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3730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31" name="Text Box 68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j,1</a:t>
            </a:r>
          </a:p>
        </p:txBody>
      </p:sp>
      <p:sp>
        <p:nvSpPr>
          <p:cNvPr id="113732" name="Oval 6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33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34" name="Oval 71"/>
          <p:cNvSpPr>
            <a:spLocks noChangeArrowheads="1"/>
          </p:cNvSpPr>
          <p:nvPr/>
        </p:nvSpPr>
        <p:spPr bwMode="auto">
          <a:xfrm>
            <a:off x="6172200" y="4191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511048" name="Text Box 72"/>
          <p:cNvSpPr txBox="1">
            <a:spLocks noChangeArrowheads="1"/>
          </p:cNvSpPr>
          <p:nvPr/>
        </p:nvSpPr>
        <p:spPr bwMode="auto">
          <a:xfrm>
            <a:off x="6238875" y="5334000"/>
            <a:ext cx="27368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Back Edge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to node on Stack</a:t>
            </a:r>
          </a:p>
        </p:txBody>
      </p:sp>
      <p:sp>
        <p:nvSpPr>
          <p:cNvPr id="511049" name="Text Box 73"/>
          <p:cNvSpPr txBox="1">
            <a:spLocks noChangeArrowheads="1"/>
          </p:cNvSpPr>
          <p:nvPr/>
        </p:nvSpPr>
        <p:spPr bwMode="auto">
          <a:xfrm>
            <a:off x="6477000" y="6384925"/>
            <a:ext cx="2324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Forms a cycle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10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10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10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10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469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69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693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694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695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4696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4697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4698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4699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4700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4701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4702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4703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4704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4705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4706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4707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4708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4709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0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1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2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3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6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7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8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9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0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1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2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3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4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5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6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7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8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9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0" name="Line 45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1" name="Line 46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2" name="Line 47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3" name="Line 48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4" name="Line 49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5" name="Oval 50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36" name="Text Box 52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4737" name="Line 53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8" name="Line 54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9" name="Line 55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40" name="Text Box 56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4741" name="Oval 57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2" name="Text Box 58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4743" name="Text Box 59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4744" name="Oval 60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5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6" name="Oval 6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7" name="Text Box 63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4748" name="Oval 6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9" name="Oval 6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0" name="Oval 6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1" name="Oval 6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2" name="Text Box 68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4753" name="Oval 6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4" name="Text Box 70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j,2</a:t>
            </a:r>
          </a:p>
        </p:txBody>
      </p:sp>
      <p:sp>
        <p:nvSpPr>
          <p:cNvPr id="114755" name="Oval 7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6" name="Text Box 72"/>
          <p:cNvSpPr txBox="1">
            <a:spLocks noChangeArrowheads="1"/>
          </p:cNvSpPr>
          <p:nvPr/>
        </p:nvSpPr>
        <p:spPr bwMode="auto">
          <a:xfrm>
            <a:off x="7310438" y="2590800"/>
            <a:ext cx="7445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m,0</a:t>
            </a:r>
          </a:p>
        </p:txBody>
      </p:sp>
      <p:sp>
        <p:nvSpPr>
          <p:cNvPr id="114757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8" name="Line 7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59" name="Oval 74"/>
          <p:cNvSpPr>
            <a:spLocks noChangeArrowheads="1"/>
          </p:cNvSpPr>
          <p:nvPr/>
        </p:nvSpPr>
        <p:spPr bwMode="auto">
          <a:xfrm>
            <a:off x="5715000" y="548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739626"/>
          </a:xfrm>
        </p:spPr>
        <p:txBody>
          <a:bodyPr/>
          <a:lstStyle/>
          <a:p>
            <a:r>
              <a:rPr lang="en-US" dirty="0"/>
              <a:t>Data Structures Implementations</a:t>
            </a:r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8B1CB076-C144-44F2-B44E-8311F5FABB5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5862" y="3657600"/>
            <a:ext cx="2573338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">
            <a:extLst>
              <a:ext uri="{FF2B5EF4-FFF2-40B4-BE49-F238E27FC236}">
                <a16:creationId xmlns:a16="http://schemas.microsoft.com/office/drawing/2014/main" id="{4B84E6D1-E62B-428C-BD5A-1D8375D0D19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0788" y="805670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FDEFB6FF-7F3A-4BDF-94F8-D6BD8E0C6897}"/>
              </a:ext>
            </a:extLst>
          </p:cNvPr>
          <p:cNvGrpSpPr/>
          <p:nvPr/>
        </p:nvGrpSpPr>
        <p:grpSpPr>
          <a:xfrm>
            <a:off x="369627" y="3657600"/>
            <a:ext cx="2516188" cy="2457450"/>
            <a:chOff x="6477000" y="3562350"/>
            <a:chExt cx="2516188" cy="2457450"/>
          </a:xfrm>
        </p:grpSpPr>
        <p:pic>
          <p:nvPicPr>
            <p:cNvPr id="13" name="Picture 2">
              <a:extLst>
                <a:ext uri="{FF2B5EF4-FFF2-40B4-BE49-F238E27FC236}">
                  <a16:creationId xmlns:a16="http://schemas.microsoft.com/office/drawing/2014/main" id="{EF04FFF4-2791-4ADA-8E8F-CC0ECCD03EE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21" t="2273"/>
            <a:stretch/>
          </p:blipFill>
          <p:spPr bwMode="auto">
            <a:xfrm>
              <a:off x="6477000" y="3562350"/>
              <a:ext cx="2516188" cy="2457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94AE4D9-4316-49C6-8FB0-E2DDE13E9FA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6200000">
              <a:off x="7603245" y="2910366"/>
              <a:ext cx="448305" cy="1808163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BD98B599-D97A-414D-A644-208D3DC85CC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498595" y="4080328"/>
              <a:ext cx="448305" cy="1808163"/>
            </a:xfrm>
            <a:prstGeom prst="rect">
              <a:avLst/>
            </a:prstGeom>
          </p:spPr>
        </p:pic>
      </p:grp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56DB8632-BB7D-42C4-A8D8-57005C69BB4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887446"/>
            <a:ext cx="2191626" cy="461665"/>
          </a:xfrm>
        </p:spPr>
        <p:txBody>
          <a:bodyPr/>
          <a:lstStyle/>
          <a:p>
            <a:r>
              <a:rPr lang="en-US" sz="2800" dirty="0"/>
              <a:t>Graphs:</a:t>
            </a:r>
          </a:p>
        </p:txBody>
      </p:sp>
      <p:graphicFrame>
        <p:nvGraphicFramePr>
          <p:cNvPr id="21" name="Object 20">
            <a:extLst>
              <a:ext uri="{FF2B5EF4-FFF2-40B4-BE49-F238E27FC236}">
                <a16:creationId xmlns:a16="http://schemas.microsoft.com/office/drawing/2014/main" id="{04A52E69-1608-4DC2-A116-016438E6499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143250" y="3657600"/>
          <a:ext cx="2647950" cy="315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Acrobat Document" r:id="rId6" imgW="1190476" imgH="1657260" progId="AcroExch.Document.7">
                  <p:embed/>
                </p:oleObj>
              </mc:Choice>
              <mc:Fallback>
                <p:oleObj name="Acrobat Document" r:id="rId6" imgW="1190476" imgH="1657260" progId="AcroExch.Document.7">
                  <p:embed/>
                  <p:pic>
                    <p:nvPicPr>
                      <p:cNvPr id="21" name="Object 20">
                        <a:extLst>
                          <a:ext uri="{FF2B5EF4-FFF2-40B4-BE49-F238E27FC236}">
                            <a16:creationId xmlns:a16="http://schemas.microsoft.com/office/drawing/2014/main" id="{04A52E69-1608-4DC2-A116-016438E649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3143250" y="3657600"/>
                        <a:ext cx="2647950" cy="31559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Rectangle 21">
            <a:extLst>
              <a:ext uri="{FF2B5EF4-FFF2-40B4-BE49-F238E27FC236}">
                <a16:creationId xmlns:a16="http://schemas.microsoft.com/office/drawing/2014/main" id="{094BE883-CB31-4258-848E-05E184487800}"/>
              </a:ext>
            </a:extLst>
          </p:cNvPr>
          <p:cNvSpPr/>
          <p:nvPr/>
        </p:nvSpPr>
        <p:spPr>
          <a:xfrm>
            <a:off x="228600" y="6127690"/>
            <a:ext cx="265970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Entry for each edge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561AFC7-76A3-48E7-80C5-BB18AFABF5A9}"/>
              </a:ext>
            </a:extLst>
          </p:cNvPr>
          <p:cNvSpPr/>
          <p:nvPr/>
        </p:nvSpPr>
        <p:spPr>
          <a:xfrm>
            <a:off x="4114800" y="3023969"/>
            <a:ext cx="208262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Edge List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For each vertex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7B14B2EF-7D39-47DF-924F-6CAC781F3073}"/>
              </a:ext>
            </a:extLst>
          </p:cNvPr>
          <p:cNvSpPr/>
          <p:nvPr/>
        </p:nvSpPr>
        <p:spPr>
          <a:xfrm>
            <a:off x="-139700" y="3289300"/>
            <a:ext cx="307167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Column for each vertex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A99246E-5CA5-46DC-AFCF-A5FBE87C9E7D}"/>
              </a:ext>
            </a:extLst>
          </p:cNvPr>
          <p:cNvSpPr/>
          <p:nvPr/>
        </p:nvSpPr>
        <p:spPr>
          <a:xfrm rot="16200000">
            <a:off x="-1140464" y="4923726"/>
            <a:ext cx="273183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Row for each vertex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4B89D18-743B-4AB7-97C6-239719E557B1}"/>
              </a:ext>
            </a:extLst>
          </p:cNvPr>
          <p:cNvSpPr/>
          <p:nvPr/>
        </p:nvSpPr>
        <p:spPr>
          <a:xfrm>
            <a:off x="2540000" y="3295590"/>
            <a:ext cx="177689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Vertex List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5516D206-F0E8-42A8-8770-358EE9A9A6E9}"/>
              </a:ext>
            </a:extLst>
          </p:cNvPr>
          <p:cNvSpPr/>
          <p:nvPr/>
        </p:nvSpPr>
        <p:spPr>
          <a:xfrm>
            <a:off x="7315200" y="3295590"/>
            <a:ext cx="163538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Edge List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0A9D69B-8BD4-4687-9270-616F390D4C69}"/>
              </a:ext>
            </a:extLst>
          </p:cNvPr>
          <p:cNvSpPr/>
          <p:nvPr/>
        </p:nvSpPr>
        <p:spPr>
          <a:xfrm>
            <a:off x="7298" y="2876490"/>
            <a:ext cx="25026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sz="2000" i="0" dirty="0"/>
              <a:t>Adjacency Matrix</a:t>
            </a:r>
          </a:p>
        </p:txBody>
      </p:sp>
    </p:spTree>
    <p:extLst>
      <p:ext uri="{BB962C8B-B14F-4D97-AF65-F5344CB8AC3E}">
        <p14:creationId xmlns:p14="http://schemas.microsoft.com/office/powerpoint/2010/main" val="133581059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571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1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17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18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19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5720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5721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5722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5723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5724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5725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5726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5727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5728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5729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5730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5731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5732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5733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4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5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6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7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8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9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0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1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2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3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4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5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6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7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8" name="Line 36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9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0" name="Line 38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1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2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3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4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5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6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7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8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9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60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5761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2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3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4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5765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66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5767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5768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69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0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1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5772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3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4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5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6" name="Text Box 67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5777" name="Oval 6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8" name="Text Box 69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j,2</a:t>
            </a:r>
          </a:p>
        </p:txBody>
      </p:sp>
      <p:sp>
        <p:nvSpPr>
          <p:cNvPr id="115779" name="Oval 7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80" name="Text Box 71"/>
          <p:cNvSpPr txBox="1">
            <a:spLocks noChangeArrowheads="1"/>
          </p:cNvSpPr>
          <p:nvPr/>
        </p:nvSpPr>
        <p:spPr bwMode="auto">
          <a:xfrm>
            <a:off x="7310438" y="2590800"/>
            <a:ext cx="7445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m,1</a:t>
            </a:r>
          </a:p>
        </p:txBody>
      </p:sp>
      <p:sp>
        <p:nvSpPr>
          <p:cNvPr id="115781" name="Oval 72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82" name="Line 7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3" name="Oval 74"/>
          <p:cNvSpPr>
            <a:spLocks noChangeArrowheads="1"/>
          </p:cNvSpPr>
          <p:nvPr/>
        </p:nvSpPr>
        <p:spPr bwMode="auto">
          <a:xfrm>
            <a:off x="5715000" y="548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673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4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41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42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43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6744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6745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6746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6747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6748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6749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6750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6751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6752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6753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6754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6755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6756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6757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8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9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0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1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2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3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4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5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6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7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8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9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0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1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2" name="Line 36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3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4" name="Line 38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5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6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7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8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9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0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1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2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3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84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6785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6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7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8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6789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0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6791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6792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3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4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5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6796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7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8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9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800" name="Text Box 67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6801" name="Oval 6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802" name="Text Box 69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j,2</a:t>
            </a:r>
          </a:p>
        </p:txBody>
      </p:sp>
      <p:sp>
        <p:nvSpPr>
          <p:cNvPr id="116803" name="Oval 7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804" name="Oval 72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805" name="Line 7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6" name="Oval 74"/>
          <p:cNvSpPr>
            <a:spLocks noChangeArrowheads="1"/>
          </p:cNvSpPr>
          <p:nvPr/>
        </p:nvSpPr>
        <p:spPr bwMode="auto">
          <a:xfrm>
            <a:off x="6172200" y="4191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776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76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76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766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767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7768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7769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7770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7771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7772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7773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7774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7775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7776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7777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7778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7779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7780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7781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2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3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4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5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6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7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8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9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0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1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2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3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4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5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6" name="Line 36"/>
          <p:cNvSpPr>
            <a:spLocks noChangeShapeType="1"/>
          </p:cNvSpPr>
          <p:nvPr/>
        </p:nvSpPr>
        <p:spPr bwMode="auto">
          <a:xfrm flipH="1">
            <a:off x="2667000" y="4879975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7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8" name="Line 38"/>
          <p:cNvSpPr>
            <a:spLocks noChangeShapeType="1"/>
          </p:cNvSpPr>
          <p:nvPr/>
        </p:nvSpPr>
        <p:spPr bwMode="auto">
          <a:xfrm flipH="1">
            <a:off x="1371600" y="4879975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9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0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1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2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3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4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5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6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7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08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7809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0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1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2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7813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14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7815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7816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17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18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19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7820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1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2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3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4" name="Text Box 67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7825" name="Oval 6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6" name="Oval 7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7" name="Oval 7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8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9" name="Oval 73"/>
          <p:cNvSpPr>
            <a:spLocks noChangeArrowheads="1"/>
          </p:cNvSpPr>
          <p:nvPr/>
        </p:nvSpPr>
        <p:spPr bwMode="auto">
          <a:xfrm>
            <a:off x="4648200" y="3276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878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78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78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790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791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8792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8793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8794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8795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8796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8797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8798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8799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8800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8801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8802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8803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8804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8805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06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07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08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09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0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1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2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3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4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5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6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7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8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9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0" name="Line 36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1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2" name="Line 38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3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4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5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6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7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8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9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0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1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32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8833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4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5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6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8837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38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8839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8840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1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2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3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8844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5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6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7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8" name="Oval 6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9" name="Oval 6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50" name="Oval 7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51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52" name="Oval 72"/>
          <p:cNvSpPr>
            <a:spLocks noChangeArrowheads="1"/>
          </p:cNvSpPr>
          <p:nvPr/>
        </p:nvSpPr>
        <p:spPr bwMode="auto">
          <a:xfrm>
            <a:off x="3124200" y="4648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981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1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13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14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9815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9816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9817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9818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9819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9820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9821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9822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9823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9824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9825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9826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9827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9828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29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0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1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2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3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4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5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6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7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8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9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0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1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2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3" name="Line 36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4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5" name="Line 38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6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7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8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9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0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1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2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3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4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55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9856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7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8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9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9860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1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9862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9863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4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5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6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i,5</a:t>
            </a:r>
          </a:p>
        </p:txBody>
      </p:sp>
      <p:sp>
        <p:nvSpPr>
          <p:cNvPr id="119867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8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9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0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1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2" name="Oval 6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3" name="Oval 6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4" name="Text Box 70"/>
          <p:cNvSpPr txBox="1">
            <a:spLocks noChangeArrowheads="1"/>
          </p:cNvSpPr>
          <p:nvPr/>
        </p:nvSpPr>
        <p:spPr bwMode="auto">
          <a:xfrm>
            <a:off x="7373938" y="3441700"/>
            <a:ext cx="5762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f,0</a:t>
            </a:r>
          </a:p>
        </p:txBody>
      </p:sp>
      <p:sp>
        <p:nvSpPr>
          <p:cNvPr id="11987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6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7" name="Oval 72"/>
          <p:cNvSpPr>
            <a:spLocks noChangeArrowheads="1"/>
          </p:cNvSpPr>
          <p:nvPr/>
        </p:nvSpPr>
        <p:spPr bwMode="auto">
          <a:xfrm>
            <a:off x="1981200" y="3657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083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3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37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38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0839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0840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0841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0842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0843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0844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0845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0846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0847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0848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0849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0850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0851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0852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3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4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5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6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7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8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9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0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1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2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3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4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5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6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7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8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9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0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1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2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3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4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5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6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7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8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79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0880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1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2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3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0884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85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0886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20887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88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89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0" name="Text Box 61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i,5</a:t>
            </a:r>
          </a:p>
        </p:txBody>
      </p:sp>
      <p:sp>
        <p:nvSpPr>
          <p:cNvPr id="120891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2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3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4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5" name="Oval 6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6" name="Oval 6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7" name="Oval 68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8" name="Text Box 69"/>
          <p:cNvSpPr txBox="1">
            <a:spLocks noChangeArrowheads="1"/>
          </p:cNvSpPr>
          <p:nvPr/>
        </p:nvSpPr>
        <p:spPr bwMode="auto">
          <a:xfrm>
            <a:off x="7373938" y="3441700"/>
            <a:ext cx="5762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f,1</a:t>
            </a:r>
          </a:p>
        </p:txBody>
      </p:sp>
      <p:sp>
        <p:nvSpPr>
          <p:cNvPr id="120899" name="Oval 70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900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01" name="Oval 72"/>
          <p:cNvSpPr>
            <a:spLocks noChangeArrowheads="1"/>
          </p:cNvSpPr>
          <p:nvPr/>
        </p:nvSpPr>
        <p:spPr bwMode="auto">
          <a:xfrm>
            <a:off x="1981200" y="3657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185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86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861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862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1863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1864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1865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1866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1867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1868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1869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1870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1871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1872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1873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1874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1875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1876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7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8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9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0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1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2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3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4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5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6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7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8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9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0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1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2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3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4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5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6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2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03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1904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5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6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7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1908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09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1910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21911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2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3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4" name="Text Box 61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i,5</a:t>
            </a:r>
          </a:p>
        </p:txBody>
      </p:sp>
      <p:sp>
        <p:nvSpPr>
          <p:cNvPr id="121915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6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7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8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9" name="Oval 6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20" name="Oval 6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21" name="Oval 68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22" name="Oval 70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23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24" name="Oval 72"/>
          <p:cNvSpPr>
            <a:spLocks noChangeArrowheads="1"/>
          </p:cNvSpPr>
          <p:nvPr/>
        </p:nvSpPr>
        <p:spPr bwMode="auto">
          <a:xfrm>
            <a:off x="3124200" y="4648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288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88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885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886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2887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2888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2889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2890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2891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2892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2893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2894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2896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2897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2898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2899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2900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1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2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3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4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5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6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7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8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9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0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1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2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3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4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5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6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7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8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9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0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1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2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3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4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5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6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27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2928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9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30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31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2932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3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2934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22935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6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7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8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9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0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1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2" name="Oval 6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3" name="Oval 6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4" name="Oval 68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5" name="Oval 69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6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47" name="Oval 71"/>
          <p:cNvSpPr>
            <a:spLocks noChangeArrowheads="1"/>
          </p:cNvSpPr>
          <p:nvPr/>
        </p:nvSpPr>
        <p:spPr bwMode="auto">
          <a:xfrm>
            <a:off x="533400" y="3429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390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0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09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10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3911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3912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3913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3914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3915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3916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3917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3918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3919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3920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3921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3922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3923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3924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5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6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7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8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9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0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1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2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3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4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5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6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7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8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9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0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1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2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3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4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5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6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7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8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9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0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51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3952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3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4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5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3956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57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3958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c,3</a:t>
            </a:r>
          </a:p>
        </p:txBody>
      </p:sp>
      <p:sp>
        <p:nvSpPr>
          <p:cNvPr id="123959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0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1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2" name="Oval 61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3" name="Oval 62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4" name="Oval 6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5" name="Oval 6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6" name="Oval 6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7" name="Oval 66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8" name="Oval 6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9" name="Oval 6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70" name="Line 69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71" name="Oval 70"/>
          <p:cNvSpPr>
            <a:spLocks noChangeArrowheads="1"/>
          </p:cNvSpPr>
          <p:nvPr/>
        </p:nvSpPr>
        <p:spPr bwMode="auto">
          <a:xfrm>
            <a:off x="533400" y="3429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493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3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33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34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4935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4936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4937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4938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4939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4940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4941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4942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4943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4944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4945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4946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4947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4948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49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0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1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2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3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4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5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6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7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8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9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0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1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2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3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4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5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6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7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8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9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0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1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2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3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4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75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4976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7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8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9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4980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1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4982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3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4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5" name="Oval 61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6" name="Oval 62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7" name="Oval 6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8" name="Oval 6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9" name="Oval 6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90" name="Oval 66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91" name="Oval 6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92" name="Oval 6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93" name="Line 69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94" name="Oval 70"/>
          <p:cNvSpPr>
            <a:spLocks noChangeArrowheads="1"/>
          </p:cNvSpPr>
          <p:nvPr/>
        </p:nvSpPr>
        <p:spPr bwMode="auto">
          <a:xfrm>
            <a:off x="1371600" y="2057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80772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Edge List Structure</a:t>
            </a:r>
            <a:endParaRPr lang="en-US" dirty="0">
              <a:cs typeface="Tahoma" charset="0"/>
            </a:endParaRPr>
          </a:p>
        </p:txBody>
      </p:sp>
      <p:sp>
        <p:nvSpPr>
          <p:cNvPr id="2662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662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E81633B5-5B2B-FA43-8576-1404BAD381DE}" type="slidenum">
              <a:rPr lang="en-US" sz="1400">
                <a:solidFill>
                  <a:srgbClr val="2F2B20"/>
                </a:solidFill>
              </a:rPr>
              <a:pPr eaLnBrk="1" hangingPunct="1"/>
              <a:t>15</a:t>
            </a:fld>
            <a:endParaRPr lang="en-US" sz="1400">
              <a:solidFill>
                <a:srgbClr val="2F2B20"/>
              </a:solidFill>
            </a:endParaRPr>
          </a:p>
        </p:txBody>
      </p:sp>
      <p:pic>
        <p:nvPicPr>
          <p:cNvPr id="26629" name="Picture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185862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0" name="Picture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9931" y="3143250"/>
            <a:ext cx="2573338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26628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00050" y="1473200"/>
            <a:ext cx="5715000" cy="4603750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Vertex object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element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 to position in vertex sequence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Edge object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element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origin vertex object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destination vertex object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 to position in edge sequence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Vertex sequence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vertex objects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Edge sequence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edge objects</a:t>
            </a: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595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595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5957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5958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5959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5960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5961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5962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5963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5964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5965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5966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5967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5968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5969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5970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5971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5972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3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4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5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6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7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8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9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0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1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2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3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4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5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6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7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8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9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0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1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2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3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4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5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6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7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8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5999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6000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1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2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3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6004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05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a,2</a:t>
            </a:r>
          </a:p>
        </p:txBody>
      </p:sp>
      <p:sp>
        <p:nvSpPr>
          <p:cNvPr id="126006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07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08" name="Oval 5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09" name="Oval 60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0" name="Oval 6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1" name="Oval 6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2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3" name="Oval 6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4" name="Oval 65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5" name="Oval 6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6" name="Oval 6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7" name="Line 68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18" name="Oval 69"/>
          <p:cNvSpPr>
            <a:spLocks noChangeArrowheads="1"/>
          </p:cNvSpPr>
          <p:nvPr/>
        </p:nvSpPr>
        <p:spPr bwMode="auto">
          <a:xfrm>
            <a:off x="1371600" y="2057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697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98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981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982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6983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6984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6985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6986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6987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6988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6989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6990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6991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6992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6993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6994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6995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6996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7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8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9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0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1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2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3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4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5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6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7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8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9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0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1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2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3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4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5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6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2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23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7024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5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6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7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7028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29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0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1" name="Oval 5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2" name="Oval 60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3" name="Oval 6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4" name="Oval 6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5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6" name="Oval 6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7" name="Oval 65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8" name="Oval 6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9" name="Oval 6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40" name="Line 68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41" name="Oval 69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8003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04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05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8006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8007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8008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8009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8010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8011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8012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8013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8014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8015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8016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8017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8018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8019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0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1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2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3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4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5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6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7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8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9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0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1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2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3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4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5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6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7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8" name="Line 39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9" name="Line 40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0" name="Line 41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1" name="Line 42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2" name="Line 43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3" name="Line 44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4" name="Line 45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5" name="Oval 46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46" name="Text Box 48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28047" name="Line 49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8" name="Line 50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9" name="Line 51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50" name="Text Box 52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8051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2" name="Oval 54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3" name="Oval 5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4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5" name="Oval 5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6" name="Oval 58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7" name="Oval 5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8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9" name="Oval 61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0" name="Oval 6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1" name="Oval 63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2" name="Oval 64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3" name="Line 65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64" name="Text Box 66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d,1</a:t>
            </a:r>
          </a:p>
        </p:txBody>
      </p:sp>
      <p:sp>
        <p:nvSpPr>
          <p:cNvPr id="12806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6" name="Oval 67"/>
          <p:cNvSpPr>
            <a:spLocks noChangeArrowheads="1"/>
          </p:cNvSpPr>
          <p:nvPr/>
        </p:nvSpPr>
        <p:spPr bwMode="auto">
          <a:xfrm>
            <a:off x="3200400" y="2895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9027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28" name="Oval 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29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9030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9031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9032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9033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9034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9035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9036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9037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9038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9039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9040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9041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9042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9043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4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5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6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7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8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9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0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1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2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3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4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5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6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7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8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9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0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1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2" name="Line 38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3" name="Line 39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4" name="Line 4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5" name="Line 4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6" name="Line 4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7" name="Line 4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8" name="Line 4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9" name="Oval 4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0" name="Text Box 4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29071" name="Line 4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2" name="Line 4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3" name="Line 5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4" name="Text Box 5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9075" name="Oval 5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6" name="Oval 53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7" name="Oval 5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8" name="Oval 5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9" name="Oval 5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0" name="Oval 5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1" name="Oval 5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2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3" name="Oval 6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4" name="Oval 6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5" name="Oval 62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6" name="Oval 6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7" name="Line 64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8" name="Text Box 65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d,2</a:t>
            </a:r>
          </a:p>
        </p:txBody>
      </p:sp>
      <p:sp>
        <p:nvSpPr>
          <p:cNvPr id="129089" name="Oval 66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90" name="Oval 67"/>
          <p:cNvSpPr>
            <a:spLocks noChangeArrowheads="1"/>
          </p:cNvSpPr>
          <p:nvPr/>
        </p:nvSpPr>
        <p:spPr bwMode="auto">
          <a:xfrm>
            <a:off x="3200400" y="2895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0051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052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0053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0054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0055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0056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0057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0058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0059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0060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0061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0062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0063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0064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0065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0066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7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8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9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0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1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2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3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4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5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6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7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8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9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0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1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2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3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4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5" name="Line 38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6" name="Line 39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7" name="Line 4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8" name="Line 4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9" name="Line 4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0" name="Line 4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1" name="Line 4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2" name="Oval 4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093" name="Text Box 4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30094" name="Line 4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5" name="Line 4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6" name="Line 5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7" name="Text Box 5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0098" name="Oval 5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099" name="Oval 53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0" name="Oval 5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1" name="Oval 5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2" name="Oval 5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3" name="Oval 5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4" name="Oval 5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5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6" name="Oval 6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7" name="Oval 6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8" name="Oval 62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9" name="Oval 6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10" name="Line 64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1" name="Text Box 65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d,3</a:t>
            </a:r>
          </a:p>
        </p:txBody>
      </p:sp>
      <p:sp>
        <p:nvSpPr>
          <p:cNvPr id="130112" name="Oval 66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13" name="Oval 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14" name="Text Box 67"/>
          <p:cNvSpPr txBox="1">
            <a:spLocks noChangeArrowheads="1"/>
          </p:cNvSpPr>
          <p:nvPr/>
        </p:nvSpPr>
        <p:spPr bwMode="auto">
          <a:xfrm>
            <a:off x="7366000" y="4098925"/>
            <a:ext cx="639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e,0</a:t>
            </a:r>
          </a:p>
        </p:txBody>
      </p:sp>
      <p:sp>
        <p:nvSpPr>
          <p:cNvPr id="130115" name="Oval 68"/>
          <p:cNvSpPr>
            <a:spLocks noChangeArrowheads="1"/>
          </p:cNvSpPr>
          <p:nvPr/>
        </p:nvSpPr>
        <p:spPr bwMode="auto">
          <a:xfrm>
            <a:off x="6019800" y="25908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1075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076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1077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1078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1079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1080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1081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1082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1083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1084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1085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1086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1087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1088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1089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1090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1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2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3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4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5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6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7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9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2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3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4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5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6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7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8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9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0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1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2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3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4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5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6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17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31118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9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20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21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1122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3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4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5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6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7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8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9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0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1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2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3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4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35" name="Text Box 64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d,3</a:t>
            </a:r>
          </a:p>
        </p:txBody>
      </p:sp>
      <p:sp>
        <p:nvSpPr>
          <p:cNvPr id="131136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7" name="Oval 6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8" name="Text Box 67"/>
          <p:cNvSpPr txBox="1">
            <a:spLocks noChangeArrowheads="1"/>
          </p:cNvSpPr>
          <p:nvPr/>
        </p:nvSpPr>
        <p:spPr bwMode="auto">
          <a:xfrm>
            <a:off x="7366000" y="4098925"/>
            <a:ext cx="639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e,1</a:t>
            </a:r>
          </a:p>
        </p:txBody>
      </p:sp>
      <p:sp>
        <p:nvSpPr>
          <p:cNvPr id="131139" name="Oval 68"/>
          <p:cNvSpPr>
            <a:spLocks noChangeArrowheads="1"/>
          </p:cNvSpPr>
          <p:nvPr/>
        </p:nvSpPr>
        <p:spPr bwMode="auto">
          <a:xfrm>
            <a:off x="6019800" y="25908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2099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00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2101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2102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2104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2105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2106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2107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2108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2109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2110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2111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2112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2113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2114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5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6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7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8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9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0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1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2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3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4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5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6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7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8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9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0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1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2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3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4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5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6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7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8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9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40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41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32142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43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44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45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2146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47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48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49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0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1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2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3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4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5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6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7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8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59" name="Text Box 64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d,3</a:t>
            </a:r>
          </a:p>
        </p:txBody>
      </p:sp>
      <p:sp>
        <p:nvSpPr>
          <p:cNvPr id="132160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61" name="Oval 6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62" name="Oval 68"/>
          <p:cNvSpPr>
            <a:spLocks noChangeArrowheads="1"/>
          </p:cNvSpPr>
          <p:nvPr/>
        </p:nvSpPr>
        <p:spPr bwMode="auto">
          <a:xfrm>
            <a:off x="3200400" y="2895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3123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24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3125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3126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3127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3128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3129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3130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3131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3132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3133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3134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3135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3136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3137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3138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9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0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1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2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3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4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5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6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7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8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9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0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1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2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3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4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5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6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7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8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9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0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1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2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3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4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65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33166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7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8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9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3170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1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2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3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4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5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6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7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8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9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0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1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2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83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4" name="Oval 6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5" name="Oval 67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4147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48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4149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4150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4151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4152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4153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4154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4155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4156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4157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4158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4159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4160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4161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4162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3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4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5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6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7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8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9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0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1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2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3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4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5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6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7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8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9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0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1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2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3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4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5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6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7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8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89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s,3</a:t>
            </a:r>
          </a:p>
        </p:txBody>
      </p:sp>
      <p:sp>
        <p:nvSpPr>
          <p:cNvPr id="134190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1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2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3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4194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5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6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7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8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9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0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1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2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3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4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5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6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207" name="Oval 6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8" name="Oval 6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9" name="Oval 66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5171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5172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5173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5174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5175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5176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5177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5178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5179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5180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5181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5182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5183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5184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5185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6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7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8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9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0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1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2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3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4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5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6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7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8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9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0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1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2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3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4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5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6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7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8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9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0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1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12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5213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4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5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6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5217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18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19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0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1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2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3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4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5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6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7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8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9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30" name="Oval 6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31" name="Oval 6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32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33" name="Text Box 66"/>
          <p:cNvSpPr txBox="1">
            <a:spLocks noChangeArrowheads="1"/>
          </p:cNvSpPr>
          <p:nvPr/>
        </p:nvSpPr>
        <p:spPr bwMode="auto">
          <a:xfrm>
            <a:off x="73406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b,0</a:t>
            </a:r>
          </a:p>
        </p:txBody>
      </p:sp>
      <p:sp>
        <p:nvSpPr>
          <p:cNvPr id="135234" name="Oval 67"/>
          <p:cNvSpPr>
            <a:spLocks noChangeArrowheads="1"/>
          </p:cNvSpPr>
          <p:nvPr/>
        </p:nvSpPr>
        <p:spPr bwMode="auto">
          <a:xfrm>
            <a:off x="5257800" y="167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924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Adjacency List Structure</a:t>
            </a:r>
            <a:endParaRPr lang="en-US" dirty="0">
              <a:cs typeface="Tahoma" charset="0"/>
            </a:endParaRPr>
          </a:p>
        </p:txBody>
      </p:sp>
      <p:sp>
        <p:nvSpPr>
          <p:cNvPr id="2764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765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CE6308AF-0394-BA47-88B0-37C6B40F9EBE}" type="slidenum">
              <a:rPr lang="en-US" sz="1400">
                <a:solidFill>
                  <a:srgbClr val="2F2B20"/>
                </a:solidFill>
              </a:rPr>
              <a:pPr eaLnBrk="1" hangingPunct="1"/>
              <a:t>16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9" name="Picture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185862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838200" y="1671638"/>
            <a:ext cx="5105400" cy="2595562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Incidence sequence for each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references to edge objects of incident edges</a:t>
            </a:r>
            <a:br>
              <a:rPr lang="en-US" sz="2000" dirty="0"/>
            </a:br>
            <a:endParaRPr lang="en-US" sz="2000" dirty="0"/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Augmented edge objects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references to associated positions in incidence sequences of end vertices</a:t>
            </a:r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15285343"/>
              </p:ext>
            </p:extLst>
          </p:nvPr>
        </p:nvGraphicFramePr>
        <p:xfrm>
          <a:off x="5943600" y="3152775"/>
          <a:ext cx="2743200" cy="27212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Acrobat Document" r:id="rId3" imgW="1190476" imgH="1371600" progId="AcroExch.Document.7">
                  <p:embed/>
                </p:oleObj>
              </mc:Choice>
              <mc:Fallback>
                <p:oleObj name="Acrobat Document" r:id="rId3" imgW="1190476" imgH="1371600" progId="AcroExch.Document.7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943600" y="3152775"/>
                        <a:ext cx="2743200" cy="272125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6195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6196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6197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6198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6199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6200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6201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6202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6203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6204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6205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6206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6207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6208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6209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0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1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2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3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4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5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6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7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8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9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0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1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2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3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4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5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6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7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8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9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0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1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2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3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4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5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36" name="Text Box 4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6237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8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9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40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6241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2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3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4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5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6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7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8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9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0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1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2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3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54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5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6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7" name="Text Box 66"/>
          <p:cNvSpPr txBox="1">
            <a:spLocks noChangeArrowheads="1"/>
          </p:cNvSpPr>
          <p:nvPr/>
        </p:nvSpPr>
        <p:spPr bwMode="auto">
          <a:xfrm>
            <a:off x="73406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b,1</a:t>
            </a:r>
          </a:p>
        </p:txBody>
      </p:sp>
      <p:sp>
        <p:nvSpPr>
          <p:cNvPr id="136258" name="Oval 67"/>
          <p:cNvSpPr>
            <a:spLocks noChangeArrowheads="1"/>
          </p:cNvSpPr>
          <p:nvPr/>
        </p:nvSpPr>
        <p:spPr bwMode="auto">
          <a:xfrm>
            <a:off x="5257800" y="167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7219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7220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7221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7222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7223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7224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7225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7226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7227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7228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7229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7230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7231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7232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7233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4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5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6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7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8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9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0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1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2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3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4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5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6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7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8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9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0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1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2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3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4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5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6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7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8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9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0" name="Text Box 4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7261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62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63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64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7265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6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7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8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9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0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1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2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3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4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5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6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7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78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9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80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81" name="Text Box 66"/>
          <p:cNvSpPr txBox="1">
            <a:spLocks noChangeArrowheads="1"/>
          </p:cNvSpPr>
          <p:nvPr/>
        </p:nvSpPr>
        <p:spPr bwMode="auto">
          <a:xfrm>
            <a:off x="73406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b,2</a:t>
            </a:r>
          </a:p>
        </p:txBody>
      </p:sp>
      <p:sp>
        <p:nvSpPr>
          <p:cNvPr id="137282" name="Oval 67"/>
          <p:cNvSpPr>
            <a:spLocks noChangeArrowheads="1"/>
          </p:cNvSpPr>
          <p:nvPr/>
        </p:nvSpPr>
        <p:spPr bwMode="auto">
          <a:xfrm>
            <a:off x="5257800" y="167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8243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8244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8245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8246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8247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8248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8249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8250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8251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8252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8253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8254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8255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8256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8257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8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9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0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1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2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3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4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5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6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7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8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9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0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1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2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3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4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5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6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7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8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9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0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1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2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3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84" name="Text Box 4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8285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6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7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8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8289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0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1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2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3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4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5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6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7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8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9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0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1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02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3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4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5" name="Text Box 66"/>
          <p:cNvSpPr txBox="1">
            <a:spLocks noChangeArrowheads="1"/>
          </p:cNvSpPr>
          <p:nvPr/>
        </p:nvSpPr>
        <p:spPr bwMode="auto">
          <a:xfrm>
            <a:off x="73406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b,3</a:t>
            </a:r>
          </a:p>
        </p:txBody>
      </p:sp>
      <p:sp>
        <p:nvSpPr>
          <p:cNvPr id="138306" name="Oval 67"/>
          <p:cNvSpPr>
            <a:spLocks noChangeArrowheads="1"/>
          </p:cNvSpPr>
          <p:nvPr/>
        </p:nvSpPr>
        <p:spPr bwMode="auto">
          <a:xfrm>
            <a:off x="5257800" y="167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9267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9268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9269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9270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9271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9272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9273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9274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9275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9276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9277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9278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9279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9280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9281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2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3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4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5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6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7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8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9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0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1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2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3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4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5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6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7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8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9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0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1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2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3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4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5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6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7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08" name="Text Box 4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9309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10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11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12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9313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4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5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6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7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8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9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0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1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2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3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4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5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26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7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8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9" name="Oval 67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40291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40292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0293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0294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0295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0296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0297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0298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0299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40300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0301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0302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0303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0304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0305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6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7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8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9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0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1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2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3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4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5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6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7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8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9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0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1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2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3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4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5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6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7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8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9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0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1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32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3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4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5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40336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37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38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39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0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1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2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3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4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5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6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7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8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49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50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51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524355" name="Text Box 67"/>
          <p:cNvSpPr txBox="1">
            <a:spLocks noChangeArrowheads="1"/>
          </p:cNvSpPr>
          <p:nvPr/>
        </p:nvSpPr>
        <p:spPr bwMode="auto">
          <a:xfrm>
            <a:off x="7964488" y="6162675"/>
            <a:ext cx="874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done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4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4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2" descr="capture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-74613"/>
            <a:ext cx="7162800" cy="708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2" descr="rd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75088"/>
            <a:ext cx="9067800" cy="294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2339" name="Picture 3" descr="captur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93663"/>
            <a:ext cx="6281738" cy="364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0" name="Text Box 5"/>
          <p:cNvSpPr txBox="1">
            <a:spLocks noChangeArrowheads="1"/>
          </p:cNvSpPr>
          <p:nvPr/>
        </p:nvSpPr>
        <p:spPr bwMode="auto">
          <a:xfrm>
            <a:off x="382588" y="0"/>
            <a:ext cx="2125662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Recursive</a:t>
            </a:r>
            <a:br>
              <a:rPr lang="en-US" altLang="en-US">
                <a:solidFill>
                  <a:schemeClr val="tx2"/>
                </a:solidFill>
              </a:rPr>
            </a:br>
            <a:r>
              <a:rPr lang="en-US" altLang="en-US">
                <a:solidFill>
                  <a:schemeClr val="tx2"/>
                </a:solidFill>
              </a:rPr>
              <a:t>Depth First </a:t>
            </a:r>
          </a:p>
          <a:p>
            <a:pPr algn="ctr" eaLnBrk="1" hangingPunct="1"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Search</a:t>
            </a:r>
          </a:p>
        </p:txBody>
      </p:sp>
      <p:sp>
        <p:nvSpPr>
          <p:cNvPr id="677894" name="Text Box 6"/>
          <p:cNvSpPr txBox="1">
            <a:spLocks noChangeArrowheads="1"/>
          </p:cNvSpPr>
          <p:nvPr/>
        </p:nvSpPr>
        <p:spPr bwMode="auto">
          <a:xfrm>
            <a:off x="152400" y="1600200"/>
            <a:ext cx="25654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/>
              <a:t>Get help from </a:t>
            </a:r>
            <a:br>
              <a:rPr lang="en-US" altLang="en-US"/>
            </a:br>
            <a:r>
              <a:rPr lang="en-US" altLang="en-US"/>
              <a:t>friends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78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78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7894" grpId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2" descr="graphD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738" y="171450"/>
            <a:ext cx="6994525" cy="651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4387" name="Oval 4"/>
          <p:cNvSpPr>
            <a:spLocks noChangeArrowheads="1"/>
          </p:cNvSpPr>
          <p:nvPr/>
        </p:nvSpPr>
        <p:spPr bwMode="auto">
          <a:xfrm>
            <a:off x="3041650" y="1981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4388" name="Oval 5"/>
          <p:cNvSpPr>
            <a:spLocks noChangeArrowheads="1"/>
          </p:cNvSpPr>
          <p:nvPr/>
        </p:nvSpPr>
        <p:spPr bwMode="auto">
          <a:xfrm>
            <a:off x="3048000" y="37052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4389" name="Oval 6"/>
          <p:cNvSpPr>
            <a:spLocks noChangeArrowheads="1"/>
          </p:cNvSpPr>
          <p:nvPr/>
        </p:nvSpPr>
        <p:spPr bwMode="auto">
          <a:xfrm>
            <a:off x="5592763" y="1981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4390" name="Text Box 7"/>
          <p:cNvSpPr txBox="1">
            <a:spLocks noChangeArrowheads="1"/>
          </p:cNvSpPr>
          <p:nvPr/>
        </p:nvSpPr>
        <p:spPr bwMode="auto">
          <a:xfrm>
            <a:off x="1406525" y="1524000"/>
            <a:ext cx="17938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underwear</a:t>
            </a:r>
          </a:p>
        </p:txBody>
      </p:sp>
      <p:sp>
        <p:nvSpPr>
          <p:cNvPr id="144391" name="Text Box 8"/>
          <p:cNvSpPr txBox="1">
            <a:spLocks noChangeArrowheads="1"/>
          </p:cNvSpPr>
          <p:nvPr/>
        </p:nvSpPr>
        <p:spPr bwMode="auto">
          <a:xfrm>
            <a:off x="2133600" y="3336925"/>
            <a:ext cx="989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pants</a:t>
            </a:r>
          </a:p>
        </p:txBody>
      </p:sp>
      <p:sp>
        <p:nvSpPr>
          <p:cNvPr id="144392" name="Text Box 9"/>
          <p:cNvSpPr txBox="1">
            <a:spLocks noChangeArrowheads="1"/>
          </p:cNvSpPr>
          <p:nvPr/>
        </p:nvSpPr>
        <p:spPr bwMode="auto">
          <a:xfrm>
            <a:off x="5675313" y="1524000"/>
            <a:ext cx="1030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socks</a:t>
            </a:r>
          </a:p>
        </p:txBody>
      </p:sp>
      <p:sp>
        <p:nvSpPr>
          <p:cNvPr id="144393" name="Line 10"/>
          <p:cNvSpPr>
            <a:spLocks noChangeShapeType="1"/>
          </p:cNvSpPr>
          <p:nvPr/>
        </p:nvSpPr>
        <p:spPr bwMode="auto">
          <a:xfrm>
            <a:off x="3124200" y="2057400"/>
            <a:ext cx="0" cy="1676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4" name="Line 12"/>
          <p:cNvSpPr>
            <a:spLocks noChangeShapeType="1"/>
          </p:cNvSpPr>
          <p:nvPr/>
        </p:nvSpPr>
        <p:spPr bwMode="auto">
          <a:xfrm flipV="1">
            <a:off x="3124200" y="3810000"/>
            <a:ext cx="24384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5" name="Line 13"/>
          <p:cNvSpPr>
            <a:spLocks noChangeShapeType="1"/>
          </p:cNvSpPr>
          <p:nvPr/>
        </p:nvSpPr>
        <p:spPr bwMode="auto">
          <a:xfrm flipH="1">
            <a:off x="5638800" y="2057400"/>
            <a:ext cx="0" cy="1676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6" name="Oval 14"/>
          <p:cNvSpPr>
            <a:spLocks noChangeArrowheads="1"/>
          </p:cNvSpPr>
          <p:nvPr/>
        </p:nvSpPr>
        <p:spPr bwMode="auto">
          <a:xfrm>
            <a:off x="5562600" y="37179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4397" name="Text Box 15"/>
          <p:cNvSpPr txBox="1">
            <a:spLocks noChangeArrowheads="1"/>
          </p:cNvSpPr>
          <p:nvPr/>
        </p:nvSpPr>
        <p:spPr bwMode="auto">
          <a:xfrm>
            <a:off x="5675313" y="3336925"/>
            <a:ext cx="1030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shoes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1295400" y="4130675"/>
            <a:ext cx="2708275" cy="2362200"/>
            <a:chOff x="816" y="2602"/>
            <a:chExt cx="1706" cy="1488"/>
          </a:xfrm>
        </p:grpSpPr>
        <p:pic>
          <p:nvPicPr>
            <p:cNvPr id="144410" name="Picture 21" descr="j023290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" y="2602"/>
              <a:ext cx="480" cy="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11" name="Text Box 25"/>
            <p:cNvSpPr txBox="1">
              <a:spLocks noChangeArrowheads="1"/>
            </p:cNvSpPr>
            <p:nvPr/>
          </p:nvSpPr>
          <p:spPr bwMode="auto">
            <a:xfrm>
              <a:off x="1392" y="2880"/>
              <a:ext cx="1130" cy="1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underwear</a:t>
              </a:r>
              <a:br>
                <a:rPr lang="en-US" altLang="en-US" sz="3000"/>
              </a:br>
              <a:r>
                <a:rPr lang="en-US" altLang="en-US" sz="3000"/>
                <a:t>pants</a:t>
              </a:r>
              <a:br>
                <a:rPr lang="en-US" altLang="en-US" sz="3000"/>
              </a:br>
              <a:r>
                <a:rPr lang="en-US" altLang="en-US" sz="3000"/>
                <a:t>socks</a:t>
              </a:r>
              <a:br>
                <a:rPr lang="en-US" altLang="en-US" sz="3000"/>
              </a:br>
              <a:r>
                <a:rPr lang="en-US" altLang="en-US" sz="3000"/>
                <a:t>shoes</a:t>
              </a:r>
            </a:p>
          </p:txBody>
        </p:sp>
      </p:grpSp>
      <p:grpSp>
        <p:nvGrpSpPr>
          <p:cNvPr id="3" name="Group 45"/>
          <p:cNvGrpSpPr>
            <a:grpSpLocks/>
          </p:cNvGrpSpPr>
          <p:nvPr/>
        </p:nvGrpSpPr>
        <p:grpSpPr bwMode="auto">
          <a:xfrm>
            <a:off x="4649788" y="4343400"/>
            <a:ext cx="2894012" cy="2203450"/>
            <a:chOff x="2929" y="2736"/>
            <a:chExt cx="1823" cy="1388"/>
          </a:xfrm>
        </p:grpSpPr>
        <p:pic>
          <p:nvPicPr>
            <p:cNvPr id="144408" name="Picture 33" descr="j039751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9" y="2736"/>
              <a:ext cx="623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09" name="Text Box 35"/>
            <p:cNvSpPr txBox="1">
              <a:spLocks noChangeArrowheads="1"/>
            </p:cNvSpPr>
            <p:nvPr/>
          </p:nvSpPr>
          <p:spPr bwMode="auto">
            <a:xfrm>
              <a:off x="3622" y="2933"/>
              <a:ext cx="1130" cy="1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socks </a:t>
              </a:r>
              <a:br>
                <a:rPr lang="en-US" altLang="en-US" sz="2800"/>
              </a:br>
              <a:r>
                <a:rPr lang="en-US" altLang="en-US" sz="3000"/>
                <a:t>underwear</a:t>
              </a:r>
              <a:br>
                <a:rPr lang="en-US" altLang="en-US" sz="3000"/>
              </a:br>
              <a:r>
                <a:rPr lang="en-US" altLang="en-US" sz="3000"/>
                <a:t>pants</a:t>
              </a:r>
              <a:br>
                <a:rPr lang="en-US" altLang="en-US" sz="3000"/>
              </a:br>
              <a:r>
                <a:rPr lang="en-US" altLang="en-US" sz="3000"/>
                <a:t>shoes</a:t>
              </a:r>
            </a:p>
          </p:txBody>
        </p:sp>
      </p:grpSp>
      <p:grpSp>
        <p:nvGrpSpPr>
          <p:cNvPr id="4" name="Group 44"/>
          <p:cNvGrpSpPr>
            <a:grpSpLocks/>
          </p:cNvGrpSpPr>
          <p:nvPr/>
        </p:nvGrpSpPr>
        <p:grpSpPr bwMode="auto">
          <a:xfrm>
            <a:off x="3419475" y="4953000"/>
            <a:ext cx="874713" cy="1314450"/>
            <a:chOff x="2154" y="3120"/>
            <a:chExt cx="551" cy="828"/>
          </a:xfrm>
        </p:grpSpPr>
        <p:sp>
          <p:nvSpPr>
            <p:cNvPr id="144405" name="Freeform 40"/>
            <p:cNvSpPr>
              <a:spLocks/>
            </p:cNvSpPr>
            <p:nvPr/>
          </p:nvSpPr>
          <p:spPr bwMode="auto">
            <a:xfrm>
              <a:off x="2154" y="3120"/>
              <a:ext cx="551" cy="246"/>
            </a:xfrm>
            <a:custGeom>
              <a:avLst/>
              <a:gdLst>
                <a:gd name="T0" fmla="*/ 390 w 551"/>
                <a:gd name="T1" fmla="*/ 0 h 246"/>
                <a:gd name="T2" fmla="*/ 486 w 551"/>
                <a:gd name="T3" fmla="*/ 120 h 246"/>
                <a:gd name="T4" fmla="*/ 0 w 551"/>
                <a:gd name="T5" fmla="*/ 246 h 246"/>
                <a:gd name="T6" fmla="*/ 0 60000 65536"/>
                <a:gd name="T7" fmla="*/ 0 60000 65536"/>
                <a:gd name="T8" fmla="*/ 0 60000 65536"/>
                <a:gd name="T9" fmla="*/ 0 w 551"/>
                <a:gd name="T10" fmla="*/ 0 h 246"/>
                <a:gd name="T11" fmla="*/ 551 w 551"/>
                <a:gd name="T12" fmla="*/ 246 h 2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1" h="246">
                  <a:moveTo>
                    <a:pt x="390" y="0"/>
                  </a:moveTo>
                  <a:cubicBezTo>
                    <a:pt x="390" y="0"/>
                    <a:pt x="551" y="79"/>
                    <a:pt x="486" y="120"/>
                  </a:cubicBezTo>
                  <a:cubicBezTo>
                    <a:pt x="486" y="160"/>
                    <a:pt x="101" y="220"/>
                    <a:pt x="0" y="246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6" name="Freeform 41"/>
            <p:cNvSpPr>
              <a:spLocks/>
            </p:cNvSpPr>
            <p:nvPr/>
          </p:nvSpPr>
          <p:spPr bwMode="auto">
            <a:xfrm>
              <a:off x="2196" y="3420"/>
              <a:ext cx="333" cy="504"/>
            </a:xfrm>
            <a:custGeom>
              <a:avLst/>
              <a:gdLst>
                <a:gd name="T0" fmla="*/ 0 w 333"/>
                <a:gd name="T1" fmla="*/ 0 h 504"/>
                <a:gd name="T2" fmla="*/ 246 w 333"/>
                <a:gd name="T3" fmla="*/ 90 h 504"/>
                <a:gd name="T4" fmla="*/ 312 w 333"/>
                <a:gd name="T5" fmla="*/ 414 h 504"/>
                <a:gd name="T6" fmla="*/ 120 w 333"/>
                <a:gd name="T7" fmla="*/ 504 h 5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3"/>
                <a:gd name="T13" fmla="*/ 0 h 504"/>
                <a:gd name="T14" fmla="*/ 333 w 333"/>
                <a:gd name="T15" fmla="*/ 504 h 5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3" h="504">
                  <a:moveTo>
                    <a:pt x="0" y="0"/>
                  </a:moveTo>
                  <a:cubicBezTo>
                    <a:pt x="55" y="33"/>
                    <a:pt x="208" y="31"/>
                    <a:pt x="246" y="90"/>
                  </a:cubicBezTo>
                  <a:cubicBezTo>
                    <a:pt x="284" y="149"/>
                    <a:pt x="333" y="345"/>
                    <a:pt x="312" y="414"/>
                  </a:cubicBezTo>
                  <a:cubicBezTo>
                    <a:pt x="291" y="483"/>
                    <a:pt x="160" y="485"/>
                    <a:pt x="120" y="504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7" name="Freeform 42"/>
            <p:cNvSpPr>
              <a:spLocks/>
            </p:cNvSpPr>
            <p:nvPr/>
          </p:nvSpPr>
          <p:spPr bwMode="auto">
            <a:xfrm>
              <a:off x="2184" y="3720"/>
              <a:ext cx="161" cy="228"/>
            </a:xfrm>
            <a:custGeom>
              <a:avLst/>
              <a:gdLst>
                <a:gd name="T0" fmla="*/ 0 w 161"/>
                <a:gd name="T1" fmla="*/ 0 h 228"/>
                <a:gd name="T2" fmla="*/ 114 w 161"/>
                <a:gd name="T3" fmla="*/ 24 h 228"/>
                <a:gd name="T4" fmla="*/ 144 w 161"/>
                <a:gd name="T5" fmla="*/ 126 h 228"/>
                <a:gd name="T6" fmla="*/ 12 w 161"/>
                <a:gd name="T7" fmla="*/ 228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1"/>
                <a:gd name="T13" fmla="*/ 0 h 228"/>
                <a:gd name="T14" fmla="*/ 161 w 161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1" h="228">
                  <a:moveTo>
                    <a:pt x="0" y="0"/>
                  </a:moveTo>
                  <a:cubicBezTo>
                    <a:pt x="19" y="4"/>
                    <a:pt x="90" y="3"/>
                    <a:pt x="114" y="24"/>
                  </a:cubicBezTo>
                  <a:cubicBezTo>
                    <a:pt x="138" y="45"/>
                    <a:pt x="161" y="92"/>
                    <a:pt x="144" y="126"/>
                  </a:cubicBezTo>
                  <a:cubicBezTo>
                    <a:pt x="144" y="166"/>
                    <a:pt x="40" y="207"/>
                    <a:pt x="12" y="228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50"/>
          <p:cNvGrpSpPr>
            <a:grpSpLocks/>
          </p:cNvGrpSpPr>
          <p:nvPr/>
        </p:nvGrpSpPr>
        <p:grpSpPr bwMode="auto">
          <a:xfrm>
            <a:off x="6896100" y="4924425"/>
            <a:ext cx="1014413" cy="1495425"/>
            <a:chOff x="4344" y="3102"/>
            <a:chExt cx="639" cy="942"/>
          </a:xfrm>
        </p:grpSpPr>
        <p:sp>
          <p:nvSpPr>
            <p:cNvPr id="144402" name="Freeform 47"/>
            <p:cNvSpPr>
              <a:spLocks/>
            </p:cNvSpPr>
            <p:nvPr/>
          </p:nvSpPr>
          <p:spPr bwMode="auto">
            <a:xfrm>
              <a:off x="4344" y="3102"/>
              <a:ext cx="639" cy="936"/>
            </a:xfrm>
            <a:custGeom>
              <a:avLst/>
              <a:gdLst>
                <a:gd name="T0" fmla="*/ 0 w 639"/>
                <a:gd name="T1" fmla="*/ 0 h 936"/>
                <a:gd name="T2" fmla="*/ 486 w 639"/>
                <a:gd name="T3" fmla="*/ 138 h 936"/>
                <a:gd name="T4" fmla="*/ 582 w 639"/>
                <a:gd name="T5" fmla="*/ 690 h 936"/>
                <a:gd name="T6" fmla="*/ 144 w 639"/>
                <a:gd name="T7" fmla="*/ 936 h 9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9"/>
                <a:gd name="T13" fmla="*/ 0 h 936"/>
                <a:gd name="T14" fmla="*/ 639 w 639"/>
                <a:gd name="T15" fmla="*/ 936 h 9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9" h="936">
                  <a:moveTo>
                    <a:pt x="0" y="0"/>
                  </a:moveTo>
                  <a:cubicBezTo>
                    <a:pt x="81" y="23"/>
                    <a:pt x="389" y="23"/>
                    <a:pt x="486" y="138"/>
                  </a:cubicBezTo>
                  <a:cubicBezTo>
                    <a:pt x="563" y="192"/>
                    <a:pt x="639" y="557"/>
                    <a:pt x="582" y="690"/>
                  </a:cubicBezTo>
                  <a:cubicBezTo>
                    <a:pt x="525" y="823"/>
                    <a:pt x="235" y="885"/>
                    <a:pt x="144" y="936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3" name="Freeform 48"/>
            <p:cNvSpPr>
              <a:spLocks/>
            </p:cNvSpPr>
            <p:nvPr/>
          </p:nvSpPr>
          <p:spPr bwMode="auto">
            <a:xfrm>
              <a:off x="4410" y="3408"/>
              <a:ext cx="506" cy="343"/>
            </a:xfrm>
            <a:custGeom>
              <a:avLst/>
              <a:gdLst>
                <a:gd name="T0" fmla="*/ 324 w 506"/>
                <a:gd name="T1" fmla="*/ 0 h 343"/>
                <a:gd name="T2" fmla="*/ 468 w 506"/>
                <a:gd name="T3" fmla="*/ 120 h 343"/>
                <a:gd name="T4" fmla="*/ 414 w 506"/>
                <a:gd name="T5" fmla="*/ 306 h 343"/>
                <a:gd name="T6" fmla="*/ 0 w 506"/>
                <a:gd name="T7" fmla="*/ 342 h 3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6"/>
                <a:gd name="T13" fmla="*/ 0 h 343"/>
                <a:gd name="T14" fmla="*/ 506 w 506"/>
                <a:gd name="T15" fmla="*/ 343 h 3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6" h="343">
                  <a:moveTo>
                    <a:pt x="324" y="0"/>
                  </a:moveTo>
                  <a:cubicBezTo>
                    <a:pt x="379" y="33"/>
                    <a:pt x="430" y="61"/>
                    <a:pt x="468" y="120"/>
                  </a:cubicBezTo>
                  <a:cubicBezTo>
                    <a:pt x="506" y="179"/>
                    <a:pt x="492" y="269"/>
                    <a:pt x="414" y="306"/>
                  </a:cubicBezTo>
                  <a:cubicBezTo>
                    <a:pt x="336" y="343"/>
                    <a:pt x="86" y="334"/>
                    <a:pt x="0" y="342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4" name="Freeform 49"/>
            <p:cNvSpPr>
              <a:spLocks/>
            </p:cNvSpPr>
            <p:nvPr/>
          </p:nvSpPr>
          <p:spPr bwMode="auto">
            <a:xfrm>
              <a:off x="4386" y="3756"/>
              <a:ext cx="211" cy="288"/>
            </a:xfrm>
            <a:custGeom>
              <a:avLst/>
              <a:gdLst>
                <a:gd name="T0" fmla="*/ 0 w 211"/>
                <a:gd name="T1" fmla="*/ 0 h 288"/>
                <a:gd name="T2" fmla="*/ 174 w 211"/>
                <a:gd name="T3" fmla="*/ 78 h 288"/>
                <a:gd name="T4" fmla="*/ 186 w 211"/>
                <a:gd name="T5" fmla="*/ 174 h 288"/>
                <a:gd name="T6" fmla="*/ 24 w 211"/>
                <a:gd name="T7" fmla="*/ 288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88"/>
                <a:gd name="T14" fmla="*/ 211 w 211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88">
                  <a:moveTo>
                    <a:pt x="0" y="0"/>
                  </a:moveTo>
                  <a:cubicBezTo>
                    <a:pt x="29" y="13"/>
                    <a:pt x="143" y="49"/>
                    <a:pt x="174" y="78"/>
                  </a:cubicBezTo>
                  <a:cubicBezTo>
                    <a:pt x="205" y="107"/>
                    <a:pt x="211" y="139"/>
                    <a:pt x="186" y="174"/>
                  </a:cubicBezTo>
                  <a:cubicBezTo>
                    <a:pt x="186" y="214"/>
                    <a:pt x="58" y="264"/>
                    <a:pt x="24" y="288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5411" name="Oval 3"/>
          <p:cNvSpPr>
            <a:spLocks noChangeArrowheads="1"/>
          </p:cNvSpPr>
          <p:nvPr/>
        </p:nvSpPr>
        <p:spPr bwMode="auto">
          <a:xfrm>
            <a:off x="3041650" y="1981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5412" name="Oval 4"/>
          <p:cNvSpPr>
            <a:spLocks noChangeArrowheads="1"/>
          </p:cNvSpPr>
          <p:nvPr/>
        </p:nvSpPr>
        <p:spPr bwMode="auto">
          <a:xfrm>
            <a:off x="3048000" y="37052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5413" name="Oval 5"/>
          <p:cNvSpPr>
            <a:spLocks noChangeArrowheads="1"/>
          </p:cNvSpPr>
          <p:nvPr/>
        </p:nvSpPr>
        <p:spPr bwMode="auto">
          <a:xfrm>
            <a:off x="5592763" y="1981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5414" name="Text Box 6"/>
          <p:cNvSpPr txBox="1">
            <a:spLocks noChangeArrowheads="1"/>
          </p:cNvSpPr>
          <p:nvPr/>
        </p:nvSpPr>
        <p:spPr bwMode="auto">
          <a:xfrm>
            <a:off x="1406525" y="1524000"/>
            <a:ext cx="17938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underwear</a:t>
            </a:r>
          </a:p>
        </p:txBody>
      </p:sp>
      <p:sp>
        <p:nvSpPr>
          <p:cNvPr id="145415" name="Text Box 7"/>
          <p:cNvSpPr txBox="1">
            <a:spLocks noChangeArrowheads="1"/>
          </p:cNvSpPr>
          <p:nvPr/>
        </p:nvSpPr>
        <p:spPr bwMode="auto">
          <a:xfrm>
            <a:off x="2133600" y="3336925"/>
            <a:ext cx="989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pants</a:t>
            </a:r>
          </a:p>
        </p:txBody>
      </p:sp>
      <p:sp>
        <p:nvSpPr>
          <p:cNvPr id="145416" name="Text Box 8"/>
          <p:cNvSpPr txBox="1">
            <a:spLocks noChangeArrowheads="1"/>
          </p:cNvSpPr>
          <p:nvPr/>
        </p:nvSpPr>
        <p:spPr bwMode="auto">
          <a:xfrm>
            <a:off x="5675313" y="1524000"/>
            <a:ext cx="1030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socks</a:t>
            </a:r>
          </a:p>
        </p:txBody>
      </p:sp>
      <p:sp>
        <p:nvSpPr>
          <p:cNvPr id="145417" name="Line 9"/>
          <p:cNvSpPr>
            <a:spLocks noChangeShapeType="1"/>
          </p:cNvSpPr>
          <p:nvPr/>
        </p:nvSpPr>
        <p:spPr bwMode="auto">
          <a:xfrm>
            <a:off x="3124200" y="2057400"/>
            <a:ext cx="0" cy="1676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18" name="Line 11"/>
          <p:cNvSpPr>
            <a:spLocks noChangeShapeType="1"/>
          </p:cNvSpPr>
          <p:nvPr/>
        </p:nvSpPr>
        <p:spPr bwMode="auto">
          <a:xfrm flipV="1">
            <a:off x="3124200" y="3810000"/>
            <a:ext cx="24384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19" name="Line 12"/>
          <p:cNvSpPr>
            <a:spLocks noChangeShapeType="1"/>
          </p:cNvSpPr>
          <p:nvPr/>
        </p:nvSpPr>
        <p:spPr bwMode="auto">
          <a:xfrm flipH="1">
            <a:off x="5638800" y="2057400"/>
            <a:ext cx="0" cy="1676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20" name="Oval 13"/>
          <p:cNvSpPr>
            <a:spLocks noChangeArrowheads="1"/>
          </p:cNvSpPr>
          <p:nvPr/>
        </p:nvSpPr>
        <p:spPr bwMode="auto">
          <a:xfrm>
            <a:off x="5562600" y="37179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5421" name="Text Box 14"/>
          <p:cNvSpPr txBox="1">
            <a:spLocks noChangeArrowheads="1"/>
          </p:cNvSpPr>
          <p:nvPr/>
        </p:nvSpPr>
        <p:spPr bwMode="auto">
          <a:xfrm>
            <a:off x="5675313" y="3336925"/>
            <a:ext cx="1030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shoes</a:t>
            </a:r>
          </a:p>
        </p:txBody>
      </p:sp>
      <p:sp>
        <p:nvSpPr>
          <p:cNvPr id="814098" name="Text Box 18"/>
          <p:cNvSpPr txBox="1">
            <a:spLocks noChangeArrowheads="1"/>
          </p:cNvSpPr>
          <p:nvPr/>
        </p:nvSpPr>
        <p:spPr bwMode="auto">
          <a:xfrm>
            <a:off x="4267200" y="4387850"/>
            <a:ext cx="4667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5000">
                <a:solidFill>
                  <a:schemeClr val="hlink"/>
                </a:solidFill>
              </a:rPr>
              <a:t>?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2895600" y="2133600"/>
            <a:ext cx="2743200" cy="2957513"/>
            <a:chOff x="1824" y="1344"/>
            <a:chExt cx="1728" cy="1863"/>
          </a:xfrm>
        </p:grpSpPr>
        <p:pic>
          <p:nvPicPr>
            <p:cNvPr id="145424" name="Picture 19" descr="j023213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4" y="2592"/>
              <a:ext cx="811" cy="6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25" name="Line 20"/>
            <p:cNvSpPr>
              <a:spLocks noChangeShapeType="1"/>
            </p:cNvSpPr>
            <p:nvPr/>
          </p:nvSpPr>
          <p:spPr bwMode="auto">
            <a:xfrm flipH="1" flipV="1">
              <a:off x="2016" y="1344"/>
              <a:ext cx="1536" cy="105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409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924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Adjacency Map Structure</a:t>
            </a:r>
            <a:endParaRPr lang="en-US" dirty="0">
              <a:cs typeface="Tahoma" charset="0"/>
            </a:endParaRPr>
          </a:p>
        </p:txBody>
      </p:sp>
      <p:sp>
        <p:nvSpPr>
          <p:cNvPr id="2764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765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CE6308AF-0394-BA47-88B0-37C6B40F9EBE}" type="slidenum">
              <a:rPr lang="en-US" sz="1400">
                <a:solidFill>
                  <a:srgbClr val="2F2B20"/>
                </a:solidFill>
              </a:rPr>
              <a:pPr eaLnBrk="1" hangingPunct="1"/>
              <a:t>17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9" name="Picture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185862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838200" y="1671638"/>
            <a:ext cx="5105400" cy="2595562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Incidence sequence for each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references to adjacent vertices, each mapped to edge object of the incident edge</a:t>
            </a:r>
            <a:br>
              <a:rPr lang="en-US" sz="2000" dirty="0"/>
            </a:br>
            <a:endParaRPr lang="en-US" sz="2000" dirty="0"/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Augmented edge objects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references to associated positions in incidence sequences of end vertices</a:t>
            </a:r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80423132"/>
              </p:ext>
            </p:extLst>
          </p:nvPr>
        </p:nvGraphicFramePr>
        <p:xfrm>
          <a:off x="5886450" y="3238856"/>
          <a:ext cx="2647950" cy="31555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Acrobat Document" r:id="rId3" imgW="1190476" imgH="1657260" progId="AcroExch.Document.7">
                  <p:embed/>
                </p:oleObj>
              </mc:Choice>
              <mc:Fallback>
                <p:oleObj name="Acrobat Document" r:id="rId3" imgW="1190476" imgH="1657260" progId="AcroExch.Document.7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886450" y="3238856"/>
                        <a:ext cx="2647950" cy="315559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977770587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6435" name="Oval 3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36" name="Text Box 6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6437" name="Line 9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38" name="Text Box 19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6439" name="Text Box 21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6440" name="Oval 30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1" name="Oval 31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2" name="Text Box 51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6443" name="Text Box 52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6444" name="Oval 53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5" name="Oval 54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6" name="Text Box 56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6447" name="Text Box 57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6448" name="Oval 58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9" name="Oval 59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0" name="Text Box 61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6451" name="Text Box 62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6452" name="Oval 6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3" name="Oval 6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4" name="Text Box 66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6455" name="Text Box 6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6456" name="Oval 68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6197" name="Oval 69"/>
          <p:cNvSpPr>
            <a:spLocks noChangeArrowheads="1"/>
          </p:cNvSpPr>
          <p:nvPr/>
        </p:nvSpPr>
        <p:spPr bwMode="auto">
          <a:xfrm>
            <a:off x="3790950" y="4956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8" name="Oval 70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9" name="Text Box 71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6460" name="Line 72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1" name="Line 73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2" name="Line 74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3" name="Line 75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4" name="Line 76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5" name="Line 77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6" name="Line 78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7" name="Line 79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8" name="Line 80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9" name="Line 81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70" name="Line 82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71" name="Text Box 83"/>
          <p:cNvSpPr txBox="1">
            <a:spLocks noChangeArrowheads="1"/>
          </p:cNvSpPr>
          <p:nvPr/>
        </p:nvSpPr>
        <p:spPr bwMode="auto">
          <a:xfrm>
            <a:off x="4419600" y="914400"/>
            <a:ext cx="4329113" cy="244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&lt;preCond&gt;: </a:t>
            </a:r>
            <a:br>
              <a:rPr lang="en-US" altLang="en-US" sz="2800"/>
            </a:br>
            <a:r>
              <a:rPr lang="en-US" altLang="en-US" sz="2800"/>
              <a:t>   A Directed Acyclic Graph</a:t>
            </a:r>
            <a:br>
              <a:rPr lang="en-US" altLang="en-US" sz="2800"/>
            </a:br>
            <a:r>
              <a:rPr lang="en-US" altLang="en-US" sz="2800"/>
              <a:t>     (DAG)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&lt;postCond&gt;:</a:t>
            </a:r>
            <a:br>
              <a:rPr lang="en-US" altLang="en-US" sz="2800"/>
            </a:br>
            <a:r>
              <a:rPr lang="en-US" altLang="en-US" sz="2800"/>
              <a:t>    Find one valid linear order</a:t>
            </a:r>
          </a:p>
        </p:txBody>
      </p:sp>
      <p:sp>
        <p:nvSpPr>
          <p:cNvPr id="816213" name="Text Box 85"/>
          <p:cNvSpPr txBox="1">
            <a:spLocks noChangeArrowheads="1"/>
          </p:cNvSpPr>
          <p:nvPr/>
        </p:nvSpPr>
        <p:spPr bwMode="auto">
          <a:xfrm>
            <a:off x="5181600" y="6003925"/>
            <a:ext cx="105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…..  </a:t>
            </a:r>
            <a:r>
              <a:rPr lang="en-US" altLang="en-US" sz="3000" i="1"/>
              <a:t>l</a:t>
            </a:r>
          </a:p>
        </p:txBody>
      </p:sp>
      <p:sp>
        <p:nvSpPr>
          <p:cNvPr id="816212" name="Text Box 84"/>
          <p:cNvSpPr txBox="1">
            <a:spLocks noChangeArrowheads="1"/>
          </p:cNvSpPr>
          <p:nvPr/>
        </p:nvSpPr>
        <p:spPr bwMode="auto">
          <a:xfrm>
            <a:off x="4600575" y="3810000"/>
            <a:ext cx="2943225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Algorithm: </a:t>
            </a:r>
          </a:p>
          <a:p>
            <a:pPr eaLnBrk="1" hangingPunct="1"/>
            <a:r>
              <a:rPr lang="en-US" altLang="en-US" sz="2800"/>
              <a:t>Find a sink.</a:t>
            </a:r>
          </a:p>
          <a:p>
            <a:pPr eaLnBrk="1" hangingPunct="1"/>
            <a:r>
              <a:rPr lang="en-US" altLang="en-US" sz="2800"/>
              <a:t>Put it last in order.</a:t>
            </a:r>
          </a:p>
          <a:p>
            <a:pPr eaLnBrk="1" hangingPunct="1"/>
            <a:r>
              <a:rPr lang="en-US" altLang="en-US" sz="2800"/>
              <a:t>Delete &amp; Repeat</a:t>
            </a:r>
            <a:br>
              <a:rPr lang="en-US" altLang="en-US" sz="2800"/>
            </a:br>
            <a:endParaRPr lang="en-US" altLang="en-US" sz="2800"/>
          </a:p>
        </p:txBody>
      </p:sp>
      <p:sp>
        <p:nvSpPr>
          <p:cNvPr id="816214" name="Text Box 86"/>
          <p:cNvSpPr txBox="1">
            <a:spLocks noChangeArrowheads="1"/>
          </p:cNvSpPr>
          <p:nvPr/>
        </p:nvSpPr>
        <p:spPr bwMode="auto">
          <a:xfrm>
            <a:off x="6611938" y="4257675"/>
            <a:ext cx="3413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6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6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6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6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500" fill="hold"/>
                                        <p:tgtEl>
                                          <p:spTgt spid="816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816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0" fill="hold"/>
                                        <p:tgtEl>
                                          <p:spTgt spid="8161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6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6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16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16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16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16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16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16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6213" grpId="0"/>
      <p:bldP spid="816214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7459" name="Oval 3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60" name="Text Box 4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7461" name="Line 5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2" name="Text Box 7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7463" name="Text Box 8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7464" name="Oval 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65" name="Oval 1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66" name="Text Box 12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7467" name="Text Box 13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7468" name="Oval 14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69" name="Oval 15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0" name="Text Box 17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7471" name="Text Box 18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7472" name="Oval 19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3" name="Oval 20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4" name="Text Box 22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7475" name="Text Box 23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7476" name="Oval 24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7" name="Oval 25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8" name="Text Box 27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7479" name="Text Box 28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7480" name="Oval 29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81" name="Oval 30"/>
          <p:cNvSpPr>
            <a:spLocks noChangeArrowheads="1"/>
          </p:cNvSpPr>
          <p:nvPr/>
        </p:nvSpPr>
        <p:spPr bwMode="auto">
          <a:xfrm>
            <a:off x="3790950" y="4956175"/>
            <a:ext cx="152400" cy="152400"/>
          </a:xfrm>
          <a:prstGeom prst="ellipse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82" name="Oval 31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83" name="Text Box 32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7484" name="Line 33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5" name="Line 34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6" name="Line 35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7" name="Line 36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8" name="Line 37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9" name="Line 38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0" name="Line 39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1" name="Line 40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2" name="Line 41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3" name="Line 42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4" name="Line 43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5" name="Text Box 44"/>
          <p:cNvSpPr txBox="1">
            <a:spLocks noChangeArrowheads="1"/>
          </p:cNvSpPr>
          <p:nvPr/>
        </p:nvSpPr>
        <p:spPr bwMode="auto">
          <a:xfrm>
            <a:off x="4419600" y="914400"/>
            <a:ext cx="4329113" cy="244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&lt;preCond&gt;: </a:t>
            </a:r>
            <a:br>
              <a:rPr lang="en-US" altLang="en-US" sz="2800"/>
            </a:br>
            <a:r>
              <a:rPr lang="en-US" altLang="en-US" sz="2800"/>
              <a:t>   A Directed Acyclic Graph</a:t>
            </a:r>
            <a:br>
              <a:rPr lang="en-US" altLang="en-US" sz="2800"/>
            </a:br>
            <a:r>
              <a:rPr lang="en-US" altLang="en-US" sz="2800"/>
              <a:t>     (DAG)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&lt;postCond&gt;:</a:t>
            </a:r>
            <a:br>
              <a:rPr lang="en-US" altLang="en-US" sz="2800"/>
            </a:br>
            <a:r>
              <a:rPr lang="en-US" altLang="en-US" sz="2800"/>
              <a:t>    Find one valid linear order</a:t>
            </a:r>
          </a:p>
        </p:txBody>
      </p:sp>
      <p:sp>
        <p:nvSpPr>
          <p:cNvPr id="818222" name="Text Box 46"/>
          <p:cNvSpPr txBox="1">
            <a:spLocks noChangeArrowheads="1"/>
          </p:cNvSpPr>
          <p:nvPr/>
        </p:nvSpPr>
        <p:spPr bwMode="auto">
          <a:xfrm>
            <a:off x="7543800" y="4692650"/>
            <a:ext cx="9842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ym typeface="Symbol" pitchFamily="18" charset="2"/>
              </a:rPr>
              <a:t></a:t>
            </a:r>
            <a:r>
              <a:rPr lang="en-US" altLang="en-US" sz="2800"/>
              <a:t>(</a:t>
            </a:r>
            <a:r>
              <a:rPr lang="en-US" altLang="en-US" sz="2800" i="1"/>
              <a:t>n</a:t>
            </a:r>
            <a:r>
              <a:rPr lang="en-US" altLang="en-US" sz="2800"/>
              <a:t>)</a:t>
            </a:r>
            <a:br>
              <a:rPr lang="en-US" altLang="en-US" sz="2800"/>
            </a:br>
            <a:r>
              <a:rPr lang="en-US" altLang="en-US" sz="2800">
                <a:sym typeface="Symbol" pitchFamily="18" charset="2"/>
              </a:rPr>
              <a:t></a:t>
            </a:r>
            <a:r>
              <a:rPr lang="en-US" altLang="en-US" sz="2800"/>
              <a:t>(</a:t>
            </a:r>
            <a:r>
              <a:rPr lang="en-US" altLang="en-US" sz="2800" i="1"/>
              <a:t>n</a:t>
            </a:r>
            <a:r>
              <a:rPr lang="en-US" altLang="en-US" sz="2800" baseline="30000"/>
              <a:t>2</a:t>
            </a:r>
            <a:r>
              <a:rPr lang="en-US" altLang="en-US" sz="2800"/>
              <a:t>)</a:t>
            </a:r>
          </a:p>
        </p:txBody>
      </p:sp>
      <p:sp>
        <p:nvSpPr>
          <p:cNvPr id="147497" name="Text Box 47"/>
          <p:cNvSpPr txBox="1">
            <a:spLocks noChangeArrowheads="1"/>
          </p:cNvSpPr>
          <p:nvPr/>
        </p:nvSpPr>
        <p:spPr bwMode="auto">
          <a:xfrm>
            <a:off x="4600575" y="3810000"/>
            <a:ext cx="2943225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Algorithm: </a:t>
            </a:r>
          </a:p>
          <a:p>
            <a:pPr eaLnBrk="1" hangingPunct="1"/>
            <a:r>
              <a:rPr lang="en-US" altLang="en-US" sz="2800"/>
              <a:t>Find a sink.</a:t>
            </a:r>
          </a:p>
          <a:p>
            <a:pPr eaLnBrk="1" hangingPunct="1"/>
            <a:r>
              <a:rPr lang="en-US" altLang="en-US" sz="2800"/>
              <a:t>Put it last in order.</a:t>
            </a:r>
          </a:p>
          <a:p>
            <a:pPr eaLnBrk="1" hangingPunct="1"/>
            <a:r>
              <a:rPr lang="en-US" altLang="en-US" sz="2800"/>
              <a:t>Delete &amp; Repeat</a:t>
            </a:r>
            <a:br>
              <a:rPr lang="en-US" altLang="en-US" sz="2800"/>
            </a:br>
            <a:endParaRPr lang="en-US" altLang="en-US" sz="2800"/>
          </a:p>
        </p:txBody>
      </p:sp>
      <p:sp>
        <p:nvSpPr>
          <p:cNvPr id="147498" name="Text Box 48"/>
          <p:cNvSpPr txBox="1">
            <a:spLocks noChangeArrowheads="1"/>
          </p:cNvSpPr>
          <p:nvPr/>
        </p:nvSpPr>
        <p:spPr bwMode="auto">
          <a:xfrm>
            <a:off x="5181600" y="6003925"/>
            <a:ext cx="105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…..  </a:t>
            </a:r>
            <a:r>
              <a:rPr lang="en-US" altLang="en-US" sz="3000" i="1"/>
              <a:t>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8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8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8222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8483" name="Text Box 4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8484" name="Line 5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85" name="Text Box 7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8486" name="Text Box 8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8487" name="Text Box 16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8488" name="Text Box 17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8489" name="Oval 19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490" name="Text Box 21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8491" name="Text Box 22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8492" name="Text Box 2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8493" name="Text Box 2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8494" name="Text Box 31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8495" name="Text Box 36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8496" name="Line 37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7" name="Line 38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8" name="Line 40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9" name="Line 41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0" name="Line 42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1" name="Line 43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2" name="Line 44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3" name="Line 45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4" name="Line 46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5" name="Line 47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49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48525" name="Line 10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26" name="Line 11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27" name="Text Box 12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48528" name="Text Box 48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Alg: DFS</a:t>
              </a:r>
            </a:p>
          </p:txBody>
        </p:sp>
      </p:grpSp>
      <p:sp>
        <p:nvSpPr>
          <p:cNvPr id="817202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17175" name="Oval 23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204" name="Text Box 52"/>
          <p:cNvSpPr txBox="1">
            <a:spLocks noChangeArrowheads="1"/>
          </p:cNvSpPr>
          <p:nvPr/>
        </p:nvSpPr>
        <p:spPr bwMode="auto">
          <a:xfrm>
            <a:off x="7391400" y="4632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17205" name="Text Box 53"/>
          <p:cNvSpPr txBox="1">
            <a:spLocks noChangeArrowheads="1"/>
          </p:cNvSpPr>
          <p:nvPr/>
        </p:nvSpPr>
        <p:spPr bwMode="auto">
          <a:xfrm>
            <a:off x="7391400" y="4327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17206" name="Text Box 54"/>
          <p:cNvSpPr txBox="1">
            <a:spLocks noChangeArrowheads="1"/>
          </p:cNvSpPr>
          <p:nvPr/>
        </p:nvSpPr>
        <p:spPr bwMode="auto">
          <a:xfrm>
            <a:off x="7391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8512" name="Text Box 55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8513" name="Oval 3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4" name="Oval 13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5" name="Oval 14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6" name="Oval 18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7" name="Oval 24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180" name="Oval 28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9" name="Oval 29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185" name="Oval 33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187" name="Oval 35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22" name="Line 39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23" name="Oval 51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208" name="Text Box 56"/>
          <p:cNvSpPr txBox="1">
            <a:spLocks noChangeArrowheads="1"/>
          </p:cNvSpPr>
          <p:nvPr/>
        </p:nvSpPr>
        <p:spPr bwMode="auto">
          <a:xfrm>
            <a:off x="5181600" y="6156325"/>
            <a:ext cx="105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…..  </a:t>
            </a:r>
            <a:r>
              <a:rPr lang="en-US" altLang="en-US" sz="3000" i="1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7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7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500" fill="hold"/>
                                        <p:tgtEl>
                                          <p:spTgt spid="8171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8171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0" fill="hold"/>
                                        <p:tgtEl>
                                          <p:spTgt spid="81717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7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7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6" dur="500" fill="hold"/>
                                        <p:tgtEl>
                                          <p:spTgt spid="817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817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81718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17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17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8171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8171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81718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17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17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500" fill="hold"/>
                                        <p:tgtEl>
                                          <p:spTgt spid="8171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8171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8171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17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17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7202" grpId="0"/>
      <p:bldP spid="817204" grpId="0"/>
      <p:bldP spid="817205" grpId="0"/>
      <p:bldP spid="817206" grpId="0"/>
      <p:bldP spid="817208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9507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9508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9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9510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9511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9512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9513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14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9515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9516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9517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9518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9519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9520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1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2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3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4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5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6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7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8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9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30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49550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551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552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49553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49531" name="Text Box 35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9532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33" name="Text Box 37"/>
          <p:cNvSpPr txBox="1">
            <a:spLocks noChangeArrowheads="1"/>
          </p:cNvSpPr>
          <p:nvPr/>
        </p:nvSpPr>
        <p:spPr bwMode="auto">
          <a:xfrm>
            <a:off x="7391400" y="4632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9534" name="Text Box 38"/>
          <p:cNvSpPr txBox="1">
            <a:spLocks noChangeArrowheads="1"/>
          </p:cNvSpPr>
          <p:nvPr/>
        </p:nvSpPr>
        <p:spPr bwMode="auto">
          <a:xfrm>
            <a:off x="7391400" y="4327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21287" name="Text Box 39"/>
          <p:cNvSpPr txBox="1">
            <a:spLocks noChangeArrowheads="1"/>
          </p:cNvSpPr>
          <p:nvPr/>
        </p:nvSpPr>
        <p:spPr bwMode="auto">
          <a:xfrm>
            <a:off x="7391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9536" name="Text Box 40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9537" name="Oval 41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38" name="Oval 42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39" name="Oval 43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0" name="Oval 44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1" name="Oval 45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2" name="Oval 46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3" name="Oval 47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4" name="Oval 48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5" name="Oval 49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6" name="Line 50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299" name="Oval 51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1300" name="Text Box 52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49549" name="Text Box 53"/>
          <p:cNvSpPr txBox="1">
            <a:spLocks noChangeArrowheads="1"/>
          </p:cNvSpPr>
          <p:nvPr/>
        </p:nvSpPr>
        <p:spPr bwMode="auto">
          <a:xfrm>
            <a:off x="5181600" y="6156325"/>
            <a:ext cx="105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…..  </a:t>
            </a:r>
            <a:r>
              <a:rPr lang="en-US" altLang="en-US" sz="3000" i="1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1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1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1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1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500" fill="hold"/>
                                        <p:tgtEl>
                                          <p:spTgt spid="8212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8212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0" fill="hold"/>
                                        <p:tgtEl>
                                          <p:spTgt spid="82129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1287" grpId="0"/>
      <p:bldP spid="821300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0531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0532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3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0534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0535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0536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0537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38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0539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0540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0541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0542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0543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0544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5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6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7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8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9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0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1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2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3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554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0573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4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5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0576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0555" name="Text Box 35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0556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57" name="Text Box 37"/>
          <p:cNvSpPr txBox="1">
            <a:spLocks noChangeArrowheads="1"/>
          </p:cNvSpPr>
          <p:nvPr/>
        </p:nvSpPr>
        <p:spPr bwMode="auto">
          <a:xfrm>
            <a:off x="7391400" y="4632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0558" name="Text Box 38"/>
          <p:cNvSpPr txBox="1">
            <a:spLocks noChangeArrowheads="1"/>
          </p:cNvSpPr>
          <p:nvPr/>
        </p:nvSpPr>
        <p:spPr bwMode="auto">
          <a:xfrm>
            <a:off x="7391400" y="4327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0559" name="Text Box 40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0560" name="Oval 41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1" name="Oval 42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2" name="Oval 43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3" name="Oval 44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4" name="Oval 45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5" name="Oval 46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6" name="Oval 47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7" name="Oval 48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8" name="Oval 49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9" name="Line 50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0" name="Oval 51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71" name="Text Box 52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0572" name="Text Box 53"/>
          <p:cNvSpPr txBox="1">
            <a:spLocks noChangeArrowheads="1"/>
          </p:cNvSpPr>
          <p:nvPr/>
        </p:nvSpPr>
        <p:spPr bwMode="auto">
          <a:xfrm>
            <a:off x="5762625" y="6156325"/>
            <a:ext cx="492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l,f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1555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1556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57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1558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1559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1560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1561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62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1563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1564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1565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1566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1567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1568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9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0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1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2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3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4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5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6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7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1578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1596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597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598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1599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1579" name="Text Box 35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1580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1" name="Text Box 37"/>
          <p:cNvSpPr txBox="1">
            <a:spLocks noChangeArrowheads="1"/>
          </p:cNvSpPr>
          <p:nvPr/>
        </p:nvSpPr>
        <p:spPr bwMode="auto">
          <a:xfrm>
            <a:off x="7391400" y="4632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1582" name="Text Box 39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1583" name="Oval 40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4" name="Oval 41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5" name="Oval 42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6" name="Oval 43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7" name="Oval 44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8" name="Oval 45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9" name="Oval 46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90" name="Oval 47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91" name="Oval 48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92" name="Line 49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93" name="Oval 50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94" name="Text Box 51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1595" name="Text Box 52"/>
          <p:cNvSpPr txBox="1">
            <a:spLocks noChangeArrowheads="1"/>
          </p:cNvSpPr>
          <p:nvPr/>
        </p:nvSpPr>
        <p:spPr bwMode="auto">
          <a:xfrm>
            <a:off x="5476875" y="6156325"/>
            <a:ext cx="7778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g,l,f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2579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2580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1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2582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2583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2584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2585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586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2587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2588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2589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2590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2591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2592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3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4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5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6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7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8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9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00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01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2602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2619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620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621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2622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2603" name="Text Box 35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2604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05" name="Text Box 39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2606" name="Oval 40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07" name="Oval 41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08" name="Oval 42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09" name="Oval 43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0" name="Oval 44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1" name="Oval 45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2" name="Oval 46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3" name="Oval 47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4" name="Oval 48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5" name="Line 49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16" name="Oval 50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7" name="Text Box 51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2618" name="Text Box 52"/>
          <p:cNvSpPr txBox="1">
            <a:spLocks noChangeArrowheads="1"/>
          </p:cNvSpPr>
          <p:nvPr/>
        </p:nvSpPr>
        <p:spPr bwMode="auto">
          <a:xfrm>
            <a:off x="5211763" y="6156325"/>
            <a:ext cx="10429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e,g,l,f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3603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3604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05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3606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3607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3608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3609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10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3611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3612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3613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3614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3615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3616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7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8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9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0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1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2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3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4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5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3626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3642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43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44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3645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3627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28" name="Text Box 39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3629" name="Oval 40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0" name="Oval 41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1" name="Oval 42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2" name="Oval 43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3" name="Oval 44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4" name="Oval 45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5" name="Oval 46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6" name="Oval 47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7" name="Oval 48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8" name="Line 49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39" name="Oval 50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40" name="Text Box 51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3641" name="Text Box 52"/>
          <p:cNvSpPr txBox="1">
            <a:spLocks noChangeArrowheads="1"/>
          </p:cNvSpPr>
          <p:nvPr/>
        </p:nvSpPr>
        <p:spPr bwMode="auto">
          <a:xfrm>
            <a:off x="4926013" y="6156325"/>
            <a:ext cx="13287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d,e,g,l,f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4627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4628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29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4630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4631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4632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4633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4634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4635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4636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4637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4638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4639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0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1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2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3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4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5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6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7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8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4649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4669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70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71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4672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4650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3335" name="Text Box 39"/>
          <p:cNvSpPr txBox="1">
            <a:spLocks noChangeArrowheads="1"/>
          </p:cNvSpPr>
          <p:nvPr/>
        </p:nvSpPr>
        <p:spPr bwMode="auto">
          <a:xfrm>
            <a:off x="7429500" y="4860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4652" name="Text Box 40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4653" name="Oval 41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4" name="Oval 42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5" name="Oval 43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6" name="Oval 44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3341" name="Oval 45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8" name="Oval 46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3343" name="Oval 47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0" name="Oval 48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1" name="Oval 49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2" name="Line 50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63" name="Oval 51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4" name="Text Box 52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4665" name="Text Box 54"/>
          <p:cNvSpPr txBox="1">
            <a:spLocks noChangeArrowheads="1"/>
          </p:cNvSpPr>
          <p:nvPr/>
        </p:nvSpPr>
        <p:spPr bwMode="auto">
          <a:xfrm>
            <a:off x="4926013" y="6156325"/>
            <a:ext cx="13287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d,e,g,l,f</a:t>
            </a:r>
          </a:p>
        </p:txBody>
      </p:sp>
      <p:sp>
        <p:nvSpPr>
          <p:cNvPr id="823351" name="Text Box 55"/>
          <p:cNvSpPr txBox="1">
            <a:spLocks noChangeArrowheads="1"/>
          </p:cNvSpPr>
          <p:nvPr/>
        </p:nvSpPr>
        <p:spPr bwMode="auto">
          <a:xfrm>
            <a:off x="7410450" y="43910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23352" name="Text Box 56"/>
          <p:cNvSpPr txBox="1">
            <a:spLocks noChangeArrowheads="1"/>
          </p:cNvSpPr>
          <p:nvPr/>
        </p:nvSpPr>
        <p:spPr bwMode="auto">
          <a:xfrm>
            <a:off x="7391400" y="3921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823307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3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3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3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3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8233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8233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8233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23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23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8233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8233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8233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3335" grpId="0"/>
      <p:bldP spid="823351" grpId="0"/>
      <p:bldP spid="823352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5651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5652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53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5654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5655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5656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5657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5658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5659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5660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5661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5662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5663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4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5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6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7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8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9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70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71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72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5673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5692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693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694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5695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5674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75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5676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5677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78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79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0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1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2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3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4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5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6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87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8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5689" name="Text Box 50"/>
          <p:cNvSpPr txBox="1">
            <a:spLocks noChangeArrowheads="1"/>
          </p:cNvSpPr>
          <p:nvPr/>
        </p:nvSpPr>
        <p:spPr bwMode="auto">
          <a:xfrm>
            <a:off x="4660900" y="6156325"/>
            <a:ext cx="15938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k,d,e,g,l,f</a:t>
            </a:r>
          </a:p>
        </p:txBody>
      </p:sp>
      <p:sp>
        <p:nvSpPr>
          <p:cNvPr id="155690" name="Text Box 51"/>
          <p:cNvSpPr txBox="1">
            <a:spLocks noChangeArrowheads="1"/>
          </p:cNvSpPr>
          <p:nvPr/>
        </p:nvSpPr>
        <p:spPr bwMode="auto">
          <a:xfrm>
            <a:off x="7410450" y="43910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5691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3025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Adjacency Matrix Structure</a:t>
            </a:r>
            <a:endParaRPr lang="en-US" dirty="0">
              <a:cs typeface="Tahoma" charset="0"/>
            </a:endParaRPr>
          </a:p>
        </p:txBody>
      </p:sp>
      <p:sp>
        <p:nvSpPr>
          <p:cNvPr id="2867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867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4BEB3071-50A8-E345-8DD0-563EEA8C0815}" type="slidenum">
              <a:rPr lang="en-US" sz="1400">
                <a:solidFill>
                  <a:srgbClr val="2F2B20"/>
                </a:solidFill>
              </a:rPr>
              <a:pPr eaLnBrk="1" hangingPunct="1"/>
              <a:t>18</a:t>
            </a:fld>
            <a:endParaRPr lang="en-US" sz="1400">
              <a:solidFill>
                <a:srgbClr val="2F2B20"/>
              </a:solidFill>
            </a:endParaRPr>
          </a:p>
        </p:txBody>
      </p:sp>
      <p:pic>
        <p:nvPicPr>
          <p:cNvPr id="28678" name="Picture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505200"/>
            <a:ext cx="4040188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9" name="Picture 1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185862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6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38150" y="1476375"/>
            <a:ext cx="5800725" cy="3933825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Edge list structure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Augmented vertex objects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Integer key (index) associated with vertex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2D-array adjacency array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 to edge object for adjacent vertices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Null for non-adjacent vertices</a:t>
            </a:r>
            <a:br>
              <a:rPr lang="en-US" sz="2000" dirty="0"/>
            </a:br>
            <a:endParaRPr lang="en-US" sz="2000" dirty="0"/>
          </a:p>
          <a:p>
            <a:pPr eaLnBrk="1" hangingPunct="1"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The </a:t>
            </a:r>
            <a:r>
              <a:rPr lang="ja-JP" altLang="en-US" sz="2400" dirty="0">
                <a:solidFill>
                  <a:srgbClr val="C00000"/>
                </a:solidFill>
              </a:rPr>
              <a:t>“</a:t>
            </a:r>
            <a:r>
              <a:rPr lang="en-US" altLang="ja-JP" sz="2400" dirty="0">
                <a:solidFill>
                  <a:srgbClr val="C00000"/>
                </a:solidFill>
              </a:rPr>
              <a:t>old fashioned</a:t>
            </a:r>
            <a:r>
              <a:rPr lang="ja-JP" altLang="en-US" sz="2400" dirty="0">
                <a:solidFill>
                  <a:srgbClr val="C00000"/>
                </a:solidFill>
              </a:rPr>
              <a:t>”</a:t>
            </a:r>
            <a:r>
              <a:rPr lang="en-US" altLang="ja-JP" sz="2400" dirty="0">
                <a:solidFill>
                  <a:srgbClr val="C00000"/>
                </a:solidFill>
              </a:rPr>
              <a:t> </a:t>
            </a:r>
            <a:br>
              <a:rPr lang="en-US" altLang="ja-JP" sz="2400" dirty="0">
                <a:solidFill>
                  <a:srgbClr val="C00000"/>
                </a:solidFill>
              </a:rPr>
            </a:br>
            <a:r>
              <a:rPr lang="en-US" altLang="ja-JP" sz="2400" dirty="0">
                <a:solidFill>
                  <a:srgbClr val="C00000"/>
                </a:solidFill>
              </a:rPr>
              <a:t>version just has</a:t>
            </a:r>
            <a:br>
              <a:rPr lang="en-US" altLang="ja-JP" sz="2400" dirty="0">
                <a:solidFill>
                  <a:srgbClr val="C00000"/>
                </a:solidFill>
              </a:rPr>
            </a:br>
            <a:r>
              <a:rPr lang="en-US" altLang="ja-JP" sz="2400" dirty="0">
                <a:solidFill>
                  <a:srgbClr val="C00000"/>
                </a:solidFill>
              </a:rPr>
              <a:t>0 for no edge and </a:t>
            </a:r>
            <a:br>
              <a:rPr lang="en-US" altLang="ja-JP" sz="2400" dirty="0">
                <a:solidFill>
                  <a:srgbClr val="C00000"/>
                </a:solidFill>
              </a:rPr>
            </a:br>
            <a:r>
              <a:rPr lang="en-US" altLang="ja-JP" sz="2400" dirty="0">
                <a:solidFill>
                  <a:srgbClr val="C00000"/>
                </a:solidFill>
              </a:rPr>
              <a:t>1 for edge</a:t>
            </a:r>
          </a:p>
          <a:p>
            <a:pPr eaLnBrk="1" hangingPunct="1">
              <a:lnSpc>
                <a:spcPct val="90000"/>
              </a:lnSpc>
            </a:pPr>
            <a:endParaRPr lang="en-US" sz="2400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F5AF918-D1CB-4090-9A1C-F447CCCE022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6200000">
            <a:off x="7603245" y="2910366"/>
            <a:ext cx="448305" cy="180816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E41D0045-76B7-43D5-B35F-3E4EF3479E14}"/>
              </a:ext>
            </a:extLst>
          </p:cNvPr>
          <p:cNvGrpSpPr/>
          <p:nvPr/>
        </p:nvGrpSpPr>
        <p:grpSpPr>
          <a:xfrm>
            <a:off x="5181600" y="4024312"/>
            <a:ext cx="1690914" cy="1851479"/>
            <a:chOff x="5181600" y="4024312"/>
            <a:chExt cx="1690914" cy="1851479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27F8B372-3401-4505-82AF-E7EF85F2CA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424209" y="4067628"/>
              <a:ext cx="448305" cy="1808163"/>
            </a:xfrm>
            <a:prstGeom prst="rect">
              <a:avLst/>
            </a:prstGeom>
          </p:spPr>
        </p:pic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E048F03D-CA1B-4B56-9058-654301EC1001}"/>
                </a:ext>
              </a:extLst>
            </p:cNvPr>
            <p:cNvSpPr/>
            <p:nvPr/>
          </p:nvSpPr>
          <p:spPr>
            <a:xfrm>
              <a:off x="5181600" y="4024312"/>
              <a:ext cx="1295400" cy="1851479"/>
            </a:xfrm>
            <a:prstGeom prst="rect">
              <a:avLst/>
            </a:prstGeom>
            <a:solidFill>
              <a:srgbClr val="FFFFFF"/>
            </a:solidFill>
            <a:ln w="19050">
              <a:noFill/>
              <a:prstDash val="dash"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74758435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6676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77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6678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6679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6680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6681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6682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6683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6684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6685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6686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6687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8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9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0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1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2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3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4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5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6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6697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6715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716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717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6718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6698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699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6700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6701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2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3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4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5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6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7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8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9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10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711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12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6713" name="Text Box 50"/>
          <p:cNvSpPr txBox="1">
            <a:spLocks noChangeArrowheads="1"/>
          </p:cNvSpPr>
          <p:nvPr/>
        </p:nvSpPr>
        <p:spPr bwMode="auto">
          <a:xfrm>
            <a:off x="4459288" y="6156325"/>
            <a:ext cx="1795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j,k,d,e,g,l,f</a:t>
            </a:r>
          </a:p>
        </p:txBody>
      </p:sp>
      <p:sp>
        <p:nvSpPr>
          <p:cNvPr id="156714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7699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7700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01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7702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7703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7704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7705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7706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7707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7708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7709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7710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7711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2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3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4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5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6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7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8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9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20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7721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7738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39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40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7741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7722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3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7724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5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6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7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8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9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0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1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2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3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34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5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7736" name="Text Box 50"/>
          <p:cNvSpPr txBox="1">
            <a:spLocks noChangeArrowheads="1"/>
          </p:cNvSpPr>
          <p:nvPr/>
        </p:nvSpPr>
        <p:spPr bwMode="auto">
          <a:xfrm>
            <a:off x="4257675" y="6156325"/>
            <a:ext cx="1997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i,j,k,d,e,g,l,f</a:t>
            </a:r>
          </a:p>
        </p:txBody>
      </p:sp>
      <p:sp>
        <p:nvSpPr>
          <p:cNvPr id="157737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8723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8724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25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8726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8727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8728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8729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8730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8731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8732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8733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8734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8735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36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37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38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39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0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1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2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3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4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8745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8764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765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766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8767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8746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8452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8748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8749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8455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1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8457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3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4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5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6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7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8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59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60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828467" name="Text Box 51"/>
          <p:cNvSpPr txBox="1">
            <a:spLocks noChangeArrowheads="1"/>
          </p:cNvSpPr>
          <p:nvPr/>
        </p:nvSpPr>
        <p:spPr bwMode="auto">
          <a:xfrm>
            <a:off x="7410450" y="43910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8762" name="Text Box 53"/>
          <p:cNvSpPr txBox="1">
            <a:spLocks noChangeArrowheads="1"/>
          </p:cNvSpPr>
          <p:nvPr/>
        </p:nvSpPr>
        <p:spPr bwMode="auto">
          <a:xfrm>
            <a:off x="4257675" y="6156325"/>
            <a:ext cx="1997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i,j,k,d,e,g,l,f</a:t>
            </a:r>
          </a:p>
        </p:txBody>
      </p:sp>
      <p:sp>
        <p:nvSpPr>
          <p:cNvPr id="158763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8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8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8284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8284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8284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8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8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8284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8284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8284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8452" grpId="0"/>
      <p:bldP spid="828467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9747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9748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49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9750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9751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9752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9753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9754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9755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9756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9757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9758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9759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1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2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3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4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5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6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7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8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9769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9787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88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89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9790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9770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1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9772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9773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4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5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6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7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8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9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80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81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82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83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84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9785" name="Text Box 51"/>
          <p:cNvSpPr txBox="1">
            <a:spLocks noChangeArrowheads="1"/>
          </p:cNvSpPr>
          <p:nvPr/>
        </p:nvSpPr>
        <p:spPr bwMode="auto">
          <a:xfrm>
            <a:off x="3992563" y="6156325"/>
            <a:ext cx="22621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c,i,j,k,d,e,g,l,f</a:t>
            </a:r>
          </a:p>
        </p:txBody>
      </p:sp>
      <p:sp>
        <p:nvSpPr>
          <p:cNvPr id="159786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0771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0772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73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60774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0775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60776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60777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60778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60779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60780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60781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60782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60783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4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5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6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7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8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9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90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91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92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0793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60810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811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812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60813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60794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795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60796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797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798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799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0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1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2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3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4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5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806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7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60808" name="Text Box 50"/>
          <p:cNvSpPr txBox="1">
            <a:spLocks noChangeArrowheads="1"/>
          </p:cNvSpPr>
          <p:nvPr/>
        </p:nvSpPr>
        <p:spPr bwMode="auto">
          <a:xfrm>
            <a:off x="3706813" y="6156325"/>
            <a:ext cx="25479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b,c,i,j,k,d,e,g,l,f</a:t>
            </a:r>
          </a:p>
        </p:txBody>
      </p:sp>
      <p:sp>
        <p:nvSpPr>
          <p:cNvPr id="160809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1795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1796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7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61798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1799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61800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61801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61802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61803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61804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61805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61806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61807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8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9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0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1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2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3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4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5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6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7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61836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37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38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61839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61818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33572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1820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833574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2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33576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4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5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6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7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8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9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30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31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32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833586" name="Text Box 50"/>
          <p:cNvSpPr txBox="1">
            <a:spLocks noChangeArrowheads="1"/>
          </p:cNvSpPr>
          <p:nvPr/>
        </p:nvSpPr>
        <p:spPr bwMode="auto">
          <a:xfrm>
            <a:off x="7410450" y="43910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1834" name="Text Box 51"/>
          <p:cNvSpPr txBox="1">
            <a:spLocks noChangeArrowheads="1"/>
          </p:cNvSpPr>
          <p:nvPr/>
        </p:nvSpPr>
        <p:spPr bwMode="auto">
          <a:xfrm>
            <a:off x="3706813" y="6156325"/>
            <a:ext cx="25479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b,c,i,j,k,d,e,g,l,f</a:t>
            </a:r>
          </a:p>
        </p:txBody>
      </p:sp>
      <p:sp>
        <p:nvSpPr>
          <p:cNvPr id="161835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3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3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8335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8335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8335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83357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83357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83357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3572" grpId="0"/>
      <p:bldP spid="833586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2819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2820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1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62822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2823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62824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62825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62826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62827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62828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62829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62830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62831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2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3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4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5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6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7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8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9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40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41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62859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0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1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62862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62842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3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2844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62845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6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7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8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9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0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1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2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3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4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55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6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62857" name="Text Box 51"/>
          <p:cNvSpPr txBox="1">
            <a:spLocks noChangeArrowheads="1"/>
          </p:cNvSpPr>
          <p:nvPr/>
        </p:nvSpPr>
        <p:spPr bwMode="auto">
          <a:xfrm>
            <a:off x="3427413" y="6156325"/>
            <a:ext cx="28273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h,b,c</a:t>
            </a:r>
            <a:r>
              <a:rPr lang="en-US" altLang="en-US" sz="2800" i="1"/>
              <a:t>,</a:t>
            </a:r>
            <a:r>
              <a:rPr lang="en-US" altLang="en-US" sz="3000" i="1"/>
              <a:t>i,j,k,d,e,g,l,f</a:t>
            </a:r>
          </a:p>
        </p:txBody>
      </p:sp>
      <p:sp>
        <p:nvSpPr>
          <p:cNvPr id="162858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3843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3844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5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63846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3847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63848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63849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63850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63851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63852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63853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63854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63855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6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7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8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9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0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1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2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3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4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3865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63883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84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85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63886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63866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67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63868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69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0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1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2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3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4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5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6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7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8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9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63880" name="Text Box 50"/>
          <p:cNvSpPr txBox="1">
            <a:spLocks noChangeArrowheads="1"/>
          </p:cNvSpPr>
          <p:nvPr/>
        </p:nvSpPr>
        <p:spPr bwMode="auto">
          <a:xfrm>
            <a:off x="3135313" y="6156325"/>
            <a:ext cx="31194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a,h,b,c,i,j,k,d,e,g,l,f</a:t>
            </a:r>
          </a:p>
        </p:txBody>
      </p:sp>
      <p:sp>
        <p:nvSpPr>
          <p:cNvPr id="836659" name="Text Box 51"/>
          <p:cNvSpPr txBox="1">
            <a:spLocks noChangeArrowheads="1"/>
          </p:cNvSpPr>
          <p:nvPr/>
        </p:nvSpPr>
        <p:spPr bwMode="auto">
          <a:xfrm>
            <a:off x="7964488" y="6162675"/>
            <a:ext cx="874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done</a:t>
            </a:r>
          </a:p>
        </p:txBody>
      </p:sp>
      <p:sp>
        <p:nvSpPr>
          <p:cNvPr id="163882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6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6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4867" name="Line 30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68" name="Line 31"/>
          <p:cNvSpPr>
            <a:spLocks noChangeShapeType="1"/>
          </p:cNvSpPr>
          <p:nvPr/>
        </p:nvSpPr>
        <p:spPr bwMode="auto">
          <a:xfrm flipH="1">
            <a:off x="7848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69" name="Text Box 32"/>
          <p:cNvSpPr txBox="1">
            <a:spLocks noChangeArrowheads="1"/>
          </p:cNvSpPr>
          <p:nvPr/>
        </p:nvSpPr>
        <p:spPr bwMode="auto">
          <a:xfrm>
            <a:off x="6553200" y="441325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</a:p>
        </p:txBody>
      </p:sp>
      <p:sp>
        <p:nvSpPr>
          <p:cNvPr id="837665" name="Text Box 33"/>
          <p:cNvSpPr txBox="1">
            <a:spLocks noChangeArrowheads="1"/>
          </p:cNvSpPr>
          <p:nvPr/>
        </p:nvSpPr>
        <p:spPr bwMode="auto">
          <a:xfrm>
            <a:off x="685800" y="1049338"/>
            <a:ext cx="562451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</a:p>
          <a:p>
            <a:pPr eaLnBrk="1" hangingPunct="1"/>
            <a:r>
              <a:rPr lang="en-US" altLang="en-US" sz="2800"/>
              <a:t>Case 1: </a:t>
            </a:r>
            <a:r>
              <a:rPr lang="en-US" altLang="en-US" sz="2800" i="1"/>
              <a:t>u</a:t>
            </a:r>
            <a:r>
              <a:rPr lang="en-US" altLang="en-US" sz="2800"/>
              <a:t> goes on stack first before </a:t>
            </a:r>
            <a:r>
              <a:rPr lang="en-US" altLang="en-US" sz="2800" i="1"/>
              <a:t>v</a:t>
            </a:r>
            <a:r>
              <a:rPr lang="en-US" altLang="en-US" sz="2800"/>
              <a:t>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Because of edge,</a:t>
            </a:r>
          </a:p>
          <a:p>
            <a:pPr lvl="1" eaLnBrk="1" hangingPunct="1">
              <a:buFontTx/>
              <a:buNone/>
            </a:pPr>
            <a:r>
              <a:rPr lang="en-US" altLang="en-US"/>
              <a:t>    </a:t>
            </a:r>
            <a:r>
              <a:rPr lang="en-US" altLang="en-US" i="1"/>
              <a:t>v</a:t>
            </a:r>
            <a:r>
              <a:rPr lang="en-US" altLang="en-US"/>
              <a:t> goes on before </a:t>
            </a:r>
            <a:r>
              <a:rPr lang="en-US" altLang="en-US" i="1"/>
              <a:t>u</a:t>
            </a:r>
            <a:r>
              <a:rPr lang="en-US" altLang="en-US"/>
              <a:t> comes off</a:t>
            </a:r>
          </a:p>
          <a:p>
            <a:pPr lvl="1" eaLnBrk="1" hangingPunct="1">
              <a:buFontTx/>
              <a:buChar char="•"/>
            </a:pPr>
            <a:r>
              <a:rPr lang="en-US" altLang="en-US" i="1"/>
              <a:t>v</a:t>
            </a:r>
            <a:r>
              <a:rPr lang="en-US" altLang="en-US"/>
              <a:t> comes off before </a:t>
            </a:r>
            <a:r>
              <a:rPr lang="en-US" altLang="en-US" i="1"/>
              <a:t>u</a:t>
            </a:r>
            <a:r>
              <a:rPr lang="en-US" altLang="en-US"/>
              <a:t> comes off</a:t>
            </a:r>
          </a:p>
          <a:p>
            <a:pPr lvl="1" eaLnBrk="1" hangingPunct="1">
              <a:buFontTx/>
              <a:buChar char="•"/>
            </a:pPr>
            <a:r>
              <a:rPr lang="en-US" altLang="en-US" i="1"/>
              <a:t>v</a:t>
            </a:r>
            <a:r>
              <a:rPr lang="en-US" altLang="en-US"/>
              <a:t> goes after </a:t>
            </a:r>
            <a:r>
              <a:rPr lang="en-US" altLang="en-US" i="1"/>
              <a:t>u </a:t>
            </a:r>
            <a:r>
              <a:rPr lang="en-US" altLang="en-US"/>
              <a:t>in order. </a:t>
            </a:r>
            <a:r>
              <a:rPr lang="en-US" altLang="en-US">
                <a:sym typeface="Wingdings" pitchFamily="2" charset="2"/>
              </a:rPr>
              <a:t></a:t>
            </a:r>
            <a:endParaRPr lang="en-US" altLang="en-US"/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2260600" y="5756275"/>
            <a:ext cx="1681163" cy="568325"/>
            <a:chOff x="1132" y="698"/>
            <a:chExt cx="1059" cy="358"/>
          </a:xfrm>
        </p:grpSpPr>
        <p:sp>
          <p:nvSpPr>
            <p:cNvPr id="164881" name="Text Box 6"/>
            <p:cNvSpPr txBox="1">
              <a:spLocks noChangeArrowheads="1"/>
            </p:cNvSpPr>
            <p:nvPr/>
          </p:nvSpPr>
          <p:spPr bwMode="auto">
            <a:xfrm>
              <a:off x="1132" y="69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4882" name="Text Box 9"/>
            <p:cNvSpPr txBox="1">
              <a:spLocks noChangeArrowheads="1"/>
            </p:cNvSpPr>
            <p:nvPr/>
          </p:nvSpPr>
          <p:spPr bwMode="auto">
            <a:xfrm>
              <a:off x="1968" y="710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4883" name="Line 22"/>
            <p:cNvSpPr>
              <a:spLocks noChangeShapeType="1"/>
            </p:cNvSpPr>
            <p:nvPr/>
          </p:nvSpPr>
          <p:spPr bwMode="auto">
            <a:xfrm>
              <a:off x="1383" y="912"/>
              <a:ext cx="489" cy="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84" name="Oval 37"/>
            <p:cNvSpPr>
              <a:spLocks noChangeArrowheads="1"/>
            </p:cNvSpPr>
            <p:nvPr/>
          </p:nvSpPr>
          <p:spPr bwMode="auto">
            <a:xfrm>
              <a:off x="1335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64885" name="Oval 39"/>
            <p:cNvSpPr>
              <a:spLocks noChangeArrowheads="1"/>
            </p:cNvSpPr>
            <p:nvPr/>
          </p:nvSpPr>
          <p:spPr bwMode="auto">
            <a:xfrm>
              <a:off x="1872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837688" name="Text Box 56"/>
          <p:cNvSpPr txBox="1">
            <a:spLocks noChangeArrowheads="1"/>
          </p:cNvSpPr>
          <p:nvPr/>
        </p:nvSpPr>
        <p:spPr bwMode="auto">
          <a:xfrm>
            <a:off x="5505450" y="6186488"/>
            <a:ext cx="657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v…</a:t>
            </a:r>
          </a:p>
        </p:txBody>
      </p:sp>
      <p:sp>
        <p:nvSpPr>
          <p:cNvPr id="837689" name="Text Box 57"/>
          <p:cNvSpPr txBox="1">
            <a:spLocks noChangeArrowheads="1"/>
          </p:cNvSpPr>
          <p:nvPr/>
        </p:nvSpPr>
        <p:spPr bwMode="auto">
          <a:xfrm>
            <a:off x="5048250" y="6186488"/>
            <a:ext cx="6778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u…</a:t>
            </a:r>
          </a:p>
        </p:txBody>
      </p:sp>
      <p:sp>
        <p:nvSpPr>
          <p:cNvPr id="837690" name="Rectangle 58"/>
          <p:cNvSpPr>
            <a:spLocks noChangeArrowheads="1"/>
          </p:cNvSpPr>
          <p:nvPr/>
        </p:nvSpPr>
        <p:spPr bwMode="auto">
          <a:xfrm>
            <a:off x="1752600" y="1047750"/>
            <a:ext cx="29638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Consider each edge</a:t>
            </a:r>
          </a:p>
        </p:txBody>
      </p:sp>
      <p:grpSp>
        <p:nvGrpSpPr>
          <p:cNvPr id="3" name="Group 64"/>
          <p:cNvGrpSpPr>
            <a:grpSpLocks/>
          </p:cNvGrpSpPr>
          <p:nvPr/>
        </p:nvGrpSpPr>
        <p:grpSpPr bwMode="auto">
          <a:xfrm>
            <a:off x="7239000" y="3657600"/>
            <a:ext cx="531813" cy="976313"/>
            <a:chOff x="4560" y="2304"/>
            <a:chExt cx="335" cy="615"/>
          </a:xfrm>
        </p:grpSpPr>
        <p:sp>
          <p:nvSpPr>
            <p:cNvPr id="164879" name="Text Box 54"/>
            <p:cNvSpPr txBox="1">
              <a:spLocks noChangeArrowheads="1"/>
            </p:cNvSpPr>
            <p:nvPr/>
          </p:nvSpPr>
          <p:spPr bwMode="auto">
            <a:xfrm>
              <a:off x="4672" y="2304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4880" name="Text Box 59"/>
            <p:cNvSpPr txBox="1">
              <a:spLocks noChangeArrowheads="1"/>
            </p:cNvSpPr>
            <p:nvPr/>
          </p:nvSpPr>
          <p:spPr bwMode="auto">
            <a:xfrm rot="-5400000">
              <a:off x="4566" y="2598"/>
              <a:ext cx="3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…</a:t>
              </a:r>
            </a:p>
          </p:txBody>
        </p:sp>
      </p:grpSp>
      <p:grpSp>
        <p:nvGrpSpPr>
          <p:cNvPr id="4" name="Group 63"/>
          <p:cNvGrpSpPr>
            <a:grpSpLocks/>
          </p:cNvGrpSpPr>
          <p:nvPr/>
        </p:nvGrpSpPr>
        <p:grpSpPr bwMode="auto">
          <a:xfrm>
            <a:off x="7248525" y="4486275"/>
            <a:ext cx="536575" cy="909638"/>
            <a:chOff x="4566" y="2826"/>
            <a:chExt cx="338" cy="573"/>
          </a:xfrm>
        </p:grpSpPr>
        <p:sp>
          <p:nvSpPr>
            <p:cNvPr id="164877" name="Text Box 53"/>
            <p:cNvSpPr txBox="1">
              <a:spLocks noChangeArrowheads="1"/>
            </p:cNvSpPr>
            <p:nvPr/>
          </p:nvSpPr>
          <p:spPr bwMode="auto">
            <a:xfrm>
              <a:off x="4668" y="2826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4878" name="Text Box 60"/>
            <p:cNvSpPr txBox="1">
              <a:spLocks noChangeArrowheads="1"/>
            </p:cNvSpPr>
            <p:nvPr/>
          </p:nvSpPr>
          <p:spPr bwMode="auto">
            <a:xfrm rot="-5400000">
              <a:off x="4572" y="3078"/>
              <a:ext cx="3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…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7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7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7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7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7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7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37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37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37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37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37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37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37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37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37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37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376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376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88" grpId="0"/>
      <p:bldP spid="837689" grpId="0"/>
      <p:bldP spid="837690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5891" name="Line 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2" name="Line 4"/>
          <p:cNvSpPr>
            <a:spLocks noChangeShapeType="1"/>
          </p:cNvSpPr>
          <p:nvPr/>
        </p:nvSpPr>
        <p:spPr bwMode="auto">
          <a:xfrm flipH="1">
            <a:off x="7848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3" name="Text Box 5"/>
          <p:cNvSpPr txBox="1">
            <a:spLocks noChangeArrowheads="1"/>
          </p:cNvSpPr>
          <p:nvPr/>
        </p:nvSpPr>
        <p:spPr bwMode="auto">
          <a:xfrm>
            <a:off x="6553200" y="441325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</a:p>
        </p:txBody>
      </p:sp>
      <p:sp>
        <p:nvSpPr>
          <p:cNvPr id="838662" name="Text Box 6"/>
          <p:cNvSpPr txBox="1">
            <a:spLocks noChangeArrowheads="1"/>
          </p:cNvSpPr>
          <p:nvPr/>
        </p:nvSpPr>
        <p:spPr bwMode="auto">
          <a:xfrm>
            <a:off x="685800" y="1049338"/>
            <a:ext cx="5624513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</a:p>
          <a:p>
            <a:pPr eaLnBrk="1" hangingPunct="1"/>
            <a:r>
              <a:rPr lang="en-US" altLang="en-US" sz="2800"/>
              <a:t>Case 1: </a:t>
            </a:r>
            <a:r>
              <a:rPr lang="en-US" altLang="en-US" sz="2800" i="1"/>
              <a:t>u</a:t>
            </a:r>
            <a:r>
              <a:rPr lang="en-US" altLang="en-US" sz="2800"/>
              <a:t> goes on stack first before</a:t>
            </a:r>
            <a:r>
              <a:rPr lang="en-US" altLang="en-US" sz="2800" i="1"/>
              <a:t> v</a:t>
            </a:r>
            <a:r>
              <a:rPr lang="en-US" altLang="en-US" sz="2800"/>
              <a:t>.</a:t>
            </a:r>
          </a:p>
          <a:p>
            <a:pPr eaLnBrk="1" hangingPunct="1"/>
            <a:r>
              <a:rPr lang="en-US" altLang="en-US" sz="2800"/>
              <a:t>Case 2: </a:t>
            </a:r>
            <a:r>
              <a:rPr lang="en-US" altLang="en-US" sz="2800" i="1"/>
              <a:t>v</a:t>
            </a:r>
            <a:r>
              <a:rPr lang="en-US" altLang="en-US" sz="2800"/>
              <a:t> goes on stack first before </a:t>
            </a:r>
            <a:r>
              <a:rPr lang="en-US" altLang="en-US" sz="2800" i="1"/>
              <a:t>u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</a:t>
            </a:r>
            <a:r>
              <a:rPr lang="en-US" altLang="en-US" sz="2800" i="1"/>
              <a:t>v </a:t>
            </a:r>
            <a:r>
              <a:rPr lang="en-US" altLang="en-US" sz="2800"/>
              <a:t>comes off before </a:t>
            </a:r>
            <a:r>
              <a:rPr lang="en-US" altLang="en-US" sz="2800" i="1"/>
              <a:t>u</a:t>
            </a:r>
            <a:r>
              <a:rPr lang="en-US" altLang="en-US" sz="2800"/>
              <a:t> goes on.</a:t>
            </a:r>
          </a:p>
          <a:p>
            <a:pPr lvl="1" eaLnBrk="1" hangingPunct="1">
              <a:buFontTx/>
              <a:buChar char="•"/>
            </a:pPr>
            <a:r>
              <a:rPr lang="en-US" altLang="en-US" i="1"/>
              <a:t>v</a:t>
            </a:r>
            <a:r>
              <a:rPr lang="en-US" altLang="en-US"/>
              <a:t> goes after </a:t>
            </a:r>
            <a:r>
              <a:rPr lang="en-US" altLang="en-US" i="1"/>
              <a:t>u</a:t>
            </a:r>
            <a:r>
              <a:rPr lang="en-US" altLang="en-US"/>
              <a:t> in order. </a:t>
            </a:r>
            <a:r>
              <a:rPr lang="en-US" altLang="en-US">
                <a:sym typeface="Wingdings" pitchFamily="2" charset="2"/>
              </a:rPr>
              <a:t></a:t>
            </a:r>
          </a:p>
        </p:txBody>
      </p:sp>
      <p:grpSp>
        <p:nvGrpSpPr>
          <p:cNvPr id="165895" name="Group 7"/>
          <p:cNvGrpSpPr>
            <a:grpSpLocks/>
          </p:cNvGrpSpPr>
          <p:nvPr/>
        </p:nvGrpSpPr>
        <p:grpSpPr bwMode="auto">
          <a:xfrm>
            <a:off x="2260600" y="5756275"/>
            <a:ext cx="1681163" cy="568325"/>
            <a:chOff x="1132" y="698"/>
            <a:chExt cx="1059" cy="358"/>
          </a:xfrm>
        </p:grpSpPr>
        <p:sp>
          <p:nvSpPr>
            <p:cNvPr id="165905" name="Text Box 8"/>
            <p:cNvSpPr txBox="1">
              <a:spLocks noChangeArrowheads="1"/>
            </p:cNvSpPr>
            <p:nvPr/>
          </p:nvSpPr>
          <p:spPr bwMode="auto">
            <a:xfrm>
              <a:off x="1132" y="69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5906" name="Text Box 9"/>
            <p:cNvSpPr txBox="1">
              <a:spLocks noChangeArrowheads="1"/>
            </p:cNvSpPr>
            <p:nvPr/>
          </p:nvSpPr>
          <p:spPr bwMode="auto">
            <a:xfrm>
              <a:off x="1968" y="710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5907" name="Line 10"/>
            <p:cNvSpPr>
              <a:spLocks noChangeShapeType="1"/>
            </p:cNvSpPr>
            <p:nvPr/>
          </p:nvSpPr>
          <p:spPr bwMode="auto">
            <a:xfrm>
              <a:off x="1383" y="912"/>
              <a:ext cx="489" cy="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08" name="Oval 11"/>
            <p:cNvSpPr>
              <a:spLocks noChangeArrowheads="1"/>
            </p:cNvSpPr>
            <p:nvPr/>
          </p:nvSpPr>
          <p:spPr bwMode="auto">
            <a:xfrm>
              <a:off x="1335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65909" name="Oval 12"/>
            <p:cNvSpPr>
              <a:spLocks noChangeArrowheads="1"/>
            </p:cNvSpPr>
            <p:nvPr/>
          </p:nvSpPr>
          <p:spPr bwMode="auto">
            <a:xfrm>
              <a:off x="1872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</p:grpSp>
      <p:sp>
        <p:nvSpPr>
          <p:cNvPr id="838669" name="Text Box 13"/>
          <p:cNvSpPr txBox="1">
            <a:spLocks noChangeArrowheads="1"/>
          </p:cNvSpPr>
          <p:nvPr/>
        </p:nvSpPr>
        <p:spPr bwMode="auto">
          <a:xfrm>
            <a:off x="5505450" y="6186488"/>
            <a:ext cx="657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v…</a:t>
            </a:r>
          </a:p>
        </p:txBody>
      </p:sp>
      <p:sp>
        <p:nvSpPr>
          <p:cNvPr id="838670" name="Text Box 14"/>
          <p:cNvSpPr txBox="1">
            <a:spLocks noChangeArrowheads="1"/>
          </p:cNvSpPr>
          <p:nvPr/>
        </p:nvSpPr>
        <p:spPr bwMode="auto">
          <a:xfrm>
            <a:off x="5048250" y="6186488"/>
            <a:ext cx="6778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u…</a:t>
            </a:r>
          </a:p>
        </p:txBody>
      </p:sp>
      <p:sp>
        <p:nvSpPr>
          <p:cNvPr id="165898" name="Rectangle 15"/>
          <p:cNvSpPr>
            <a:spLocks noChangeArrowheads="1"/>
          </p:cNvSpPr>
          <p:nvPr/>
        </p:nvSpPr>
        <p:spPr bwMode="auto">
          <a:xfrm>
            <a:off x="1752600" y="1047750"/>
            <a:ext cx="29638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Consider each edge</a:t>
            </a:r>
          </a:p>
        </p:txBody>
      </p: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7239000" y="3733800"/>
            <a:ext cx="552450" cy="996950"/>
            <a:chOff x="4560" y="2304"/>
            <a:chExt cx="348" cy="628"/>
          </a:xfrm>
        </p:grpSpPr>
        <p:sp>
          <p:nvSpPr>
            <p:cNvPr id="165903" name="Text Box 17"/>
            <p:cNvSpPr txBox="1">
              <a:spLocks noChangeArrowheads="1"/>
            </p:cNvSpPr>
            <p:nvPr/>
          </p:nvSpPr>
          <p:spPr bwMode="auto">
            <a:xfrm>
              <a:off x="4672" y="2304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65904" name="Text Box 18"/>
            <p:cNvSpPr txBox="1">
              <a:spLocks noChangeArrowheads="1"/>
            </p:cNvSpPr>
            <p:nvPr/>
          </p:nvSpPr>
          <p:spPr bwMode="auto">
            <a:xfrm rot="-5400000">
              <a:off x="4554" y="2598"/>
              <a:ext cx="3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…</a:t>
              </a:r>
            </a:p>
          </p:txBody>
        </p: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7248525" y="4486275"/>
            <a:ext cx="536575" cy="930275"/>
            <a:chOff x="4566" y="2826"/>
            <a:chExt cx="338" cy="586"/>
          </a:xfrm>
        </p:grpSpPr>
        <p:sp>
          <p:nvSpPr>
            <p:cNvPr id="165901" name="Text Box 20"/>
            <p:cNvSpPr txBox="1">
              <a:spLocks noChangeArrowheads="1"/>
            </p:cNvSpPr>
            <p:nvPr/>
          </p:nvSpPr>
          <p:spPr bwMode="auto">
            <a:xfrm>
              <a:off x="4668" y="2826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65902" name="Text Box 21"/>
            <p:cNvSpPr txBox="1">
              <a:spLocks noChangeArrowheads="1"/>
            </p:cNvSpPr>
            <p:nvPr/>
          </p:nvSpPr>
          <p:spPr bwMode="auto">
            <a:xfrm rot="-5400000">
              <a:off x="4560" y="3078"/>
              <a:ext cx="3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…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86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86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86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86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8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8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8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8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386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386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8669" grpId="0"/>
      <p:bldP spid="83867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3025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Adjacency Matrix Structure</a:t>
            </a:r>
            <a:endParaRPr lang="en-US" dirty="0">
              <a:cs typeface="Tahoma" charset="0"/>
            </a:endParaRPr>
          </a:p>
        </p:txBody>
      </p:sp>
      <p:sp>
        <p:nvSpPr>
          <p:cNvPr id="2867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867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4BEB3071-50A8-E345-8DD0-563EEA8C0815}" type="slidenum">
              <a:rPr lang="en-US" sz="1400">
                <a:solidFill>
                  <a:srgbClr val="2F2B20"/>
                </a:solidFill>
              </a:rPr>
              <a:pPr eaLnBrk="1" hangingPunct="1"/>
              <a:t>19</a:t>
            </a:fld>
            <a:endParaRPr lang="en-US" sz="1400">
              <a:solidFill>
                <a:srgbClr val="2F2B20"/>
              </a:solidFill>
            </a:endParaRPr>
          </a:p>
        </p:txBody>
      </p:sp>
      <p:pic>
        <p:nvPicPr>
          <p:cNvPr id="28678" name="Picture 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505200"/>
            <a:ext cx="4040188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9" name="Picture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185862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6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38150" y="1476375"/>
            <a:ext cx="5800725" cy="3933825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Edge list structure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Augmented vertex objects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Integer key (index) associated with vertex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2D-array adjacency array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 to edge object for adjacent vertices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Null for non-adjacent vertices</a:t>
            </a:r>
            <a:br>
              <a:rPr lang="en-US" sz="2000" dirty="0"/>
            </a:br>
            <a:endParaRPr lang="en-US" sz="2000" dirty="0"/>
          </a:p>
          <a:p>
            <a:pPr eaLnBrk="1" hangingPunct="1"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The </a:t>
            </a:r>
            <a:r>
              <a:rPr lang="ja-JP" altLang="en-US" sz="2400" dirty="0">
                <a:solidFill>
                  <a:srgbClr val="C00000"/>
                </a:solidFill>
              </a:rPr>
              <a:t>“</a:t>
            </a:r>
            <a:r>
              <a:rPr lang="en-US" altLang="ja-JP" sz="2400" dirty="0">
                <a:solidFill>
                  <a:srgbClr val="C00000"/>
                </a:solidFill>
              </a:rPr>
              <a:t>old fashioned</a:t>
            </a:r>
            <a:r>
              <a:rPr lang="ja-JP" altLang="en-US" sz="2400" dirty="0">
                <a:solidFill>
                  <a:srgbClr val="C00000"/>
                </a:solidFill>
              </a:rPr>
              <a:t>”</a:t>
            </a:r>
            <a:r>
              <a:rPr lang="en-US" altLang="ja-JP" sz="2400" dirty="0">
                <a:solidFill>
                  <a:srgbClr val="C00000"/>
                </a:solidFill>
              </a:rPr>
              <a:t> </a:t>
            </a:r>
            <a:br>
              <a:rPr lang="en-US" altLang="ja-JP" sz="2400" dirty="0">
                <a:solidFill>
                  <a:srgbClr val="C00000"/>
                </a:solidFill>
              </a:rPr>
            </a:br>
            <a:r>
              <a:rPr lang="en-US" altLang="ja-JP" sz="2400" dirty="0">
                <a:solidFill>
                  <a:srgbClr val="C00000"/>
                </a:solidFill>
              </a:rPr>
              <a:t>version just has</a:t>
            </a:r>
            <a:br>
              <a:rPr lang="en-US" altLang="ja-JP" sz="2400" dirty="0">
                <a:solidFill>
                  <a:srgbClr val="C00000"/>
                </a:solidFill>
              </a:rPr>
            </a:br>
            <a:r>
              <a:rPr lang="en-US" altLang="ja-JP" sz="2400" dirty="0">
                <a:solidFill>
                  <a:srgbClr val="C00000"/>
                </a:solidFill>
              </a:rPr>
              <a:t>0 for no edge and </a:t>
            </a:r>
            <a:br>
              <a:rPr lang="en-US" altLang="ja-JP" sz="2400" dirty="0">
                <a:solidFill>
                  <a:srgbClr val="C00000"/>
                </a:solidFill>
              </a:rPr>
            </a:br>
            <a:r>
              <a:rPr lang="en-US" altLang="ja-JP" sz="2400" dirty="0">
                <a:solidFill>
                  <a:srgbClr val="C00000"/>
                </a:solidFill>
              </a:rPr>
              <a:t>1 for edge</a:t>
            </a:r>
          </a:p>
          <a:p>
            <a:pPr eaLnBrk="1" hangingPunct="1">
              <a:lnSpc>
                <a:spcPct val="90000"/>
              </a:lnSpc>
            </a:pPr>
            <a:endParaRPr lang="en-US" sz="2400" dirty="0"/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6915" name="Line 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16" name="Line 4"/>
          <p:cNvSpPr>
            <a:spLocks noChangeShapeType="1"/>
          </p:cNvSpPr>
          <p:nvPr/>
        </p:nvSpPr>
        <p:spPr bwMode="auto">
          <a:xfrm flipH="1">
            <a:off x="7848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17" name="Text Box 5"/>
          <p:cNvSpPr txBox="1">
            <a:spLocks noChangeArrowheads="1"/>
          </p:cNvSpPr>
          <p:nvPr/>
        </p:nvSpPr>
        <p:spPr bwMode="auto">
          <a:xfrm>
            <a:off x="6553200" y="441325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</a:p>
        </p:txBody>
      </p:sp>
      <p:sp>
        <p:nvSpPr>
          <p:cNvPr id="839686" name="Text Box 6"/>
          <p:cNvSpPr txBox="1">
            <a:spLocks noChangeArrowheads="1"/>
          </p:cNvSpPr>
          <p:nvPr/>
        </p:nvSpPr>
        <p:spPr bwMode="auto">
          <a:xfrm>
            <a:off x="685800" y="1049338"/>
            <a:ext cx="5624513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</a:p>
          <a:p>
            <a:pPr eaLnBrk="1" hangingPunct="1"/>
            <a:r>
              <a:rPr lang="en-US" altLang="en-US" sz="2800"/>
              <a:t>Case 1: </a:t>
            </a:r>
            <a:r>
              <a:rPr lang="en-US" altLang="en-US" sz="2800" i="1"/>
              <a:t>u</a:t>
            </a:r>
            <a:r>
              <a:rPr lang="en-US" altLang="en-US" sz="2800"/>
              <a:t> goes on stack first before </a:t>
            </a:r>
            <a:r>
              <a:rPr lang="en-US" altLang="en-US" sz="2800" i="1"/>
              <a:t>v</a:t>
            </a:r>
            <a:r>
              <a:rPr lang="en-US" altLang="en-US" sz="2800"/>
              <a:t>.</a:t>
            </a:r>
          </a:p>
          <a:p>
            <a:pPr eaLnBrk="1" hangingPunct="1"/>
            <a:r>
              <a:rPr lang="en-US" altLang="en-US" sz="2800"/>
              <a:t>Case 2: </a:t>
            </a:r>
            <a:r>
              <a:rPr lang="en-US" altLang="en-US" sz="2800" i="1"/>
              <a:t>v </a:t>
            </a:r>
            <a:r>
              <a:rPr lang="en-US" altLang="en-US" sz="2800"/>
              <a:t>goes on stack first before </a:t>
            </a:r>
            <a:r>
              <a:rPr lang="en-US" altLang="en-US" sz="2800" i="1"/>
              <a:t>u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</a:t>
            </a:r>
            <a:r>
              <a:rPr lang="en-US" altLang="en-US" sz="2800" i="1"/>
              <a:t>v</a:t>
            </a:r>
            <a:r>
              <a:rPr lang="en-US" altLang="en-US" sz="2800"/>
              <a:t> comes off before </a:t>
            </a:r>
            <a:r>
              <a:rPr lang="en-US" altLang="en-US" sz="2800" i="1"/>
              <a:t>u</a:t>
            </a:r>
            <a:r>
              <a:rPr lang="en-US" altLang="en-US" sz="2800"/>
              <a:t> goes on.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Case 3: </a:t>
            </a:r>
            <a:r>
              <a:rPr lang="en-US" altLang="en-US" sz="2800" i="1"/>
              <a:t>v</a:t>
            </a:r>
            <a:r>
              <a:rPr lang="en-US" altLang="en-US" sz="2800"/>
              <a:t> goes on stack first before </a:t>
            </a:r>
            <a:r>
              <a:rPr lang="en-US" altLang="en-US" sz="2800" i="1"/>
              <a:t>u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</a:t>
            </a:r>
            <a:r>
              <a:rPr lang="en-US" altLang="en-US" sz="2800" i="1"/>
              <a:t>u</a:t>
            </a:r>
            <a:r>
              <a:rPr lang="en-US" altLang="en-US" sz="2800"/>
              <a:t> goes on before</a:t>
            </a:r>
            <a:r>
              <a:rPr lang="en-US" altLang="en-US" sz="2800" i="1"/>
              <a:t> v</a:t>
            </a:r>
            <a:r>
              <a:rPr lang="en-US" altLang="en-US" sz="2800"/>
              <a:t> comes off.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Panic: </a:t>
            </a:r>
            <a:r>
              <a:rPr lang="en-US" altLang="en-US" i="1"/>
              <a:t>u</a:t>
            </a:r>
            <a:r>
              <a:rPr lang="en-US" altLang="en-US"/>
              <a:t> goes after </a:t>
            </a:r>
            <a:r>
              <a:rPr lang="en-US" altLang="en-US" i="1"/>
              <a:t>v</a:t>
            </a:r>
            <a:r>
              <a:rPr lang="en-US" altLang="en-US"/>
              <a:t> in order. </a:t>
            </a:r>
            <a:r>
              <a:rPr lang="en-US" altLang="en-US">
                <a:sym typeface="Wingdings" pitchFamily="2" charset="2"/>
              </a:rPr>
              <a:t>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ym typeface="Wingdings" pitchFamily="2" charset="2"/>
              </a:rPr>
              <a:t>Cycle means linear order </a:t>
            </a:r>
            <a:br>
              <a:rPr lang="en-US" altLang="en-US">
                <a:sym typeface="Wingdings" pitchFamily="2" charset="2"/>
              </a:rPr>
            </a:br>
            <a:r>
              <a:rPr lang="en-US" altLang="en-US">
                <a:sym typeface="Wingdings" pitchFamily="2" charset="2"/>
              </a:rPr>
              <a:t>     is impossible </a:t>
            </a:r>
          </a:p>
        </p:txBody>
      </p:sp>
      <p:grpSp>
        <p:nvGrpSpPr>
          <p:cNvPr id="166919" name="Group 7"/>
          <p:cNvGrpSpPr>
            <a:grpSpLocks/>
          </p:cNvGrpSpPr>
          <p:nvPr/>
        </p:nvGrpSpPr>
        <p:grpSpPr bwMode="auto">
          <a:xfrm>
            <a:off x="2260600" y="5756275"/>
            <a:ext cx="1681163" cy="568325"/>
            <a:chOff x="1132" y="698"/>
            <a:chExt cx="1059" cy="358"/>
          </a:xfrm>
        </p:grpSpPr>
        <p:sp>
          <p:nvSpPr>
            <p:cNvPr id="166949" name="Text Box 8"/>
            <p:cNvSpPr txBox="1">
              <a:spLocks noChangeArrowheads="1"/>
            </p:cNvSpPr>
            <p:nvPr/>
          </p:nvSpPr>
          <p:spPr bwMode="auto">
            <a:xfrm>
              <a:off x="1132" y="69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6950" name="Text Box 9"/>
            <p:cNvSpPr txBox="1">
              <a:spLocks noChangeArrowheads="1"/>
            </p:cNvSpPr>
            <p:nvPr/>
          </p:nvSpPr>
          <p:spPr bwMode="auto">
            <a:xfrm>
              <a:off x="1968" y="710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6951" name="Line 10"/>
            <p:cNvSpPr>
              <a:spLocks noChangeShapeType="1"/>
            </p:cNvSpPr>
            <p:nvPr/>
          </p:nvSpPr>
          <p:spPr bwMode="auto">
            <a:xfrm>
              <a:off x="1383" y="912"/>
              <a:ext cx="489" cy="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952" name="Oval 11"/>
            <p:cNvSpPr>
              <a:spLocks noChangeArrowheads="1"/>
            </p:cNvSpPr>
            <p:nvPr/>
          </p:nvSpPr>
          <p:spPr bwMode="auto">
            <a:xfrm>
              <a:off x="1335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66953" name="Oval 12"/>
            <p:cNvSpPr>
              <a:spLocks noChangeArrowheads="1"/>
            </p:cNvSpPr>
            <p:nvPr/>
          </p:nvSpPr>
          <p:spPr bwMode="auto">
            <a:xfrm>
              <a:off x="1872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</p:grp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5059363" y="6186488"/>
            <a:ext cx="1123950" cy="519112"/>
            <a:chOff x="3187" y="3897"/>
            <a:chExt cx="708" cy="327"/>
          </a:xfrm>
        </p:grpSpPr>
        <p:sp>
          <p:nvSpPr>
            <p:cNvPr id="166947" name="Text Box 13"/>
            <p:cNvSpPr txBox="1">
              <a:spLocks noChangeArrowheads="1"/>
            </p:cNvSpPr>
            <p:nvPr/>
          </p:nvSpPr>
          <p:spPr bwMode="auto">
            <a:xfrm>
              <a:off x="3468" y="3897"/>
              <a:ext cx="4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u…</a:t>
              </a:r>
            </a:p>
          </p:txBody>
        </p:sp>
        <p:sp>
          <p:nvSpPr>
            <p:cNvPr id="166948" name="Text Box 14"/>
            <p:cNvSpPr txBox="1">
              <a:spLocks noChangeArrowheads="1"/>
            </p:cNvSpPr>
            <p:nvPr/>
          </p:nvSpPr>
          <p:spPr bwMode="auto">
            <a:xfrm>
              <a:off x="3187" y="3897"/>
              <a:ext cx="41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v…</a:t>
              </a:r>
            </a:p>
          </p:txBody>
        </p:sp>
      </p:grpSp>
      <p:sp>
        <p:nvSpPr>
          <p:cNvPr id="166921" name="Rectangle 15"/>
          <p:cNvSpPr>
            <a:spLocks noChangeArrowheads="1"/>
          </p:cNvSpPr>
          <p:nvPr/>
        </p:nvSpPr>
        <p:spPr bwMode="auto">
          <a:xfrm>
            <a:off x="1752600" y="1047750"/>
            <a:ext cx="29638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Consider each edge</a:t>
            </a:r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7239000" y="3803650"/>
            <a:ext cx="552450" cy="976313"/>
            <a:chOff x="4560" y="2304"/>
            <a:chExt cx="348" cy="615"/>
          </a:xfrm>
        </p:grpSpPr>
        <p:sp>
          <p:nvSpPr>
            <p:cNvPr id="166945" name="Text Box 17"/>
            <p:cNvSpPr txBox="1">
              <a:spLocks noChangeArrowheads="1"/>
            </p:cNvSpPr>
            <p:nvPr/>
          </p:nvSpPr>
          <p:spPr bwMode="auto">
            <a:xfrm>
              <a:off x="4672" y="2304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6946" name="Text Box 18"/>
            <p:cNvSpPr txBox="1">
              <a:spLocks noChangeArrowheads="1"/>
            </p:cNvSpPr>
            <p:nvPr/>
          </p:nvSpPr>
          <p:spPr bwMode="auto">
            <a:xfrm rot="-5400000">
              <a:off x="4566" y="2598"/>
              <a:ext cx="3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…</a:t>
              </a:r>
            </a:p>
          </p:txBody>
        </p:sp>
      </p:grpSp>
      <p:grpSp>
        <p:nvGrpSpPr>
          <p:cNvPr id="5" name="Group 19"/>
          <p:cNvGrpSpPr>
            <a:grpSpLocks/>
          </p:cNvGrpSpPr>
          <p:nvPr/>
        </p:nvGrpSpPr>
        <p:grpSpPr bwMode="auto">
          <a:xfrm>
            <a:off x="7248525" y="4556125"/>
            <a:ext cx="519113" cy="909638"/>
            <a:chOff x="4566" y="2826"/>
            <a:chExt cx="327" cy="573"/>
          </a:xfrm>
        </p:grpSpPr>
        <p:sp>
          <p:nvSpPr>
            <p:cNvPr id="166943" name="Text Box 20"/>
            <p:cNvSpPr txBox="1">
              <a:spLocks noChangeArrowheads="1"/>
            </p:cNvSpPr>
            <p:nvPr/>
          </p:nvSpPr>
          <p:spPr bwMode="auto">
            <a:xfrm>
              <a:off x="4668" y="2826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6944" name="Text Box 21"/>
            <p:cNvSpPr txBox="1">
              <a:spLocks noChangeArrowheads="1"/>
            </p:cNvSpPr>
            <p:nvPr/>
          </p:nvSpPr>
          <p:spPr bwMode="auto">
            <a:xfrm rot="-5400000">
              <a:off x="4572" y="3078"/>
              <a:ext cx="3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…</a:t>
              </a:r>
            </a:p>
          </p:txBody>
        </p:sp>
      </p:grpSp>
      <p:grpSp>
        <p:nvGrpSpPr>
          <p:cNvPr id="6" name="Group 40"/>
          <p:cNvGrpSpPr>
            <a:grpSpLocks/>
          </p:cNvGrpSpPr>
          <p:nvPr/>
        </p:nvGrpSpPr>
        <p:grpSpPr bwMode="auto">
          <a:xfrm>
            <a:off x="228600" y="4133850"/>
            <a:ext cx="8153400" cy="1733550"/>
            <a:chOff x="144" y="2604"/>
            <a:chExt cx="5136" cy="1092"/>
          </a:xfrm>
        </p:grpSpPr>
        <p:sp>
          <p:nvSpPr>
            <p:cNvPr id="166927" name="Freeform 24"/>
            <p:cNvSpPr>
              <a:spLocks/>
            </p:cNvSpPr>
            <p:nvPr/>
          </p:nvSpPr>
          <p:spPr bwMode="auto">
            <a:xfrm>
              <a:off x="4896" y="2604"/>
              <a:ext cx="291" cy="486"/>
            </a:xfrm>
            <a:custGeom>
              <a:avLst/>
              <a:gdLst>
                <a:gd name="T0" fmla="*/ 0 w 291"/>
                <a:gd name="T1" fmla="*/ 0 h 486"/>
                <a:gd name="T2" fmla="*/ 240 w 291"/>
                <a:gd name="T3" fmla="*/ 120 h 486"/>
                <a:gd name="T4" fmla="*/ 252 w 291"/>
                <a:gd name="T5" fmla="*/ 354 h 486"/>
                <a:gd name="T6" fmla="*/ 24 w 291"/>
                <a:gd name="T7" fmla="*/ 486 h 4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486"/>
                <a:gd name="T14" fmla="*/ 291 w 291"/>
                <a:gd name="T15" fmla="*/ 486 h 4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486">
                  <a:moveTo>
                    <a:pt x="0" y="0"/>
                  </a:moveTo>
                  <a:cubicBezTo>
                    <a:pt x="40" y="20"/>
                    <a:pt x="198" y="61"/>
                    <a:pt x="240" y="120"/>
                  </a:cubicBezTo>
                  <a:cubicBezTo>
                    <a:pt x="291" y="229"/>
                    <a:pt x="288" y="293"/>
                    <a:pt x="252" y="354"/>
                  </a:cubicBezTo>
                  <a:cubicBezTo>
                    <a:pt x="216" y="415"/>
                    <a:pt x="72" y="458"/>
                    <a:pt x="24" y="486"/>
                  </a:cubicBezTo>
                </a:path>
              </a:pathLst>
            </a:custGeom>
            <a:noFill/>
            <a:ln w="38100" cap="flat" cmpd="sng">
              <a:solidFill>
                <a:schemeClr val="accent5">
                  <a:lumMod val="75000"/>
                </a:schemeClr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166928" name="Group 25"/>
            <p:cNvGrpSpPr>
              <a:grpSpLocks/>
            </p:cNvGrpSpPr>
            <p:nvPr/>
          </p:nvGrpSpPr>
          <p:grpSpPr bwMode="auto">
            <a:xfrm>
              <a:off x="144" y="2832"/>
              <a:ext cx="744" cy="672"/>
              <a:chOff x="1224" y="2539"/>
              <a:chExt cx="2280" cy="1785"/>
            </a:xfrm>
          </p:grpSpPr>
          <p:sp>
            <p:nvSpPr>
              <p:cNvPr id="166930" name="Freeform 26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6931" name="Group 27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66932" name="Group 28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66937" name="Freeform 29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38" name="Freeform 30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39" name="Freeform 31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40" name="Freeform 32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41" name="Freeform 33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42" name="Freeform 34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6933" name="Group 35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66934" name="Freeform 36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35" name="Freeform 37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36" name="Freeform 38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166929" name="Rectangle 39"/>
            <p:cNvSpPr>
              <a:spLocks noChangeArrowheads="1"/>
            </p:cNvSpPr>
            <p:nvPr/>
          </p:nvSpPr>
          <p:spPr bwMode="auto">
            <a:xfrm>
              <a:off x="619" y="3350"/>
              <a:ext cx="466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nodes in the stack form a path starting at </a:t>
              </a:r>
              <a:r>
                <a:rPr lang="en-US" altLang="en-US" sz="3000" i="1"/>
                <a:t>s</a:t>
              </a:r>
              <a:r>
                <a:rPr lang="en-US" altLang="en-US" sz="3000"/>
                <a:t>.</a:t>
              </a:r>
            </a:p>
          </p:txBody>
        </p:sp>
      </p:grpSp>
      <p:sp>
        <p:nvSpPr>
          <p:cNvPr id="839739" name="Freeform 59"/>
          <p:cNvSpPr>
            <a:spLocks/>
          </p:cNvSpPr>
          <p:nvPr/>
        </p:nvSpPr>
        <p:spPr bwMode="auto">
          <a:xfrm flipH="1" flipV="1">
            <a:off x="6934200" y="4143375"/>
            <a:ext cx="461963" cy="771525"/>
          </a:xfrm>
          <a:custGeom>
            <a:avLst/>
            <a:gdLst>
              <a:gd name="T0" fmla="*/ 0 w 291"/>
              <a:gd name="T1" fmla="*/ 0 h 486"/>
              <a:gd name="T2" fmla="*/ 2147483647 w 291"/>
              <a:gd name="T3" fmla="*/ 2147483647 h 486"/>
              <a:gd name="T4" fmla="*/ 2147483647 w 291"/>
              <a:gd name="T5" fmla="*/ 2147483647 h 486"/>
              <a:gd name="T6" fmla="*/ 2147483647 w 291"/>
              <a:gd name="T7" fmla="*/ 2147483647 h 486"/>
              <a:gd name="T8" fmla="*/ 0 60000 65536"/>
              <a:gd name="T9" fmla="*/ 0 60000 65536"/>
              <a:gd name="T10" fmla="*/ 0 60000 65536"/>
              <a:gd name="T11" fmla="*/ 0 60000 65536"/>
              <a:gd name="T12" fmla="*/ 0 w 291"/>
              <a:gd name="T13" fmla="*/ 0 h 486"/>
              <a:gd name="T14" fmla="*/ 291 w 291"/>
              <a:gd name="T15" fmla="*/ 486 h 48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1" h="486">
                <a:moveTo>
                  <a:pt x="0" y="0"/>
                </a:moveTo>
                <a:cubicBezTo>
                  <a:pt x="40" y="20"/>
                  <a:pt x="198" y="61"/>
                  <a:pt x="240" y="120"/>
                </a:cubicBezTo>
                <a:cubicBezTo>
                  <a:pt x="291" y="229"/>
                  <a:pt x="288" y="293"/>
                  <a:pt x="252" y="354"/>
                </a:cubicBezTo>
                <a:cubicBezTo>
                  <a:pt x="216" y="415"/>
                  <a:pt x="72" y="458"/>
                  <a:pt x="24" y="486"/>
                </a:cubicBezTo>
              </a:path>
            </a:pathLst>
          </a:custGeom>
          <a:noFill/>
          <a:ln w="38100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39772" name="Text Box 92"/>
          <p:cNvSpPr txBox="1">
            <a:spLocks noChangeArrowheads="1"/>
          </p:cNvSpPr>
          <p:nvPr/>
        </p:nvSpPr>
        <p:spPr bwMode="auto">
          <a:xfrm>
            <a:off x="7964488" y="6162675"/>
            <a:ext cx="874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done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6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96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96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6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96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96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68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968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968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39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39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68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3968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3968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397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397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39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Text Box 2"/>
          <p:cNvSpPr txBox="1">
            <a:spLocks noChangeArrowheads="1"/>
          </p:cNvSpPr>
          <p:nvPr/>
        </p:nvSpPr>
        <p:spPr bwMode="auto">
          <a:xfrm>
            <a:off x="381000" y="1541463"/>
            <a:ext cx="85344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Ingredients: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Instances:</a:t>
            </a:r>
            <a:r>
              <a:rPr lang="en-US" altLang="en-US" sz="3200">
                <a:solidFill>
                  <a:srgbClr val="FFFFFF"/>
                </a:solidFill>
              </a:rPr>
              <a:t> The possible inputs to the problem. </a:t>
            </a:r>
            <a:r>
              <a:rPr lang="en-US" altLang="en-US" sz="3200">
                <a:solidFill>
                  <a:srgbClr val="00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Solutions for Instance:</a:t>
            </a:r>
            <a:r>
              <a:rPr lang="en-US" altLang="en-US" sz="3200">
                <a:solidFill>
                  <a:srgbClr val="FFFFFF"/>
                </a:solidFill>
              </a:rPr>
              <a:t> Each instance has an exponentially large set of solutions. </a:t>
            </a:r>
            <a:r>
              <a:rPr lang="en-US" altLang="en-US" sz="3200">
                <a:solidFill>
                  <a:srgbClr val="00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Cost of Solution:</a:t>
            </a:r>
            <a:r>
              <a:rPr lang="en-US" altLang="en-US" sz="3200">
                <a:solidFill>
                  <a:srgbClr val="FFFFFF"/>
                </a:solidFill>
              </a:rPr>
              <a:t> Each solution has an easy to compute cost or value.  </a:t>
            </a:r>
          </a:p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Specification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&lt;preCond&gt;:</a:t>
            </a:r>
            <a:r>
              <a:rPr lang="en-US" altLang="en-US" sz="3200">
                <a:solidFill>
                  <a:srgbClr val="FFFFFF"/>
                </a:solidFill>
              </a:rPr>
              <a:t> The input is one instance.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&lt;postCond&gt;:</a:t>
            </a:r>
            <a:r>
              <a:rPr lang="en-US" altLang="en-US" sz="3200">
                <a:solidFill>
                  <a:srgbClr val="FFFFFF"/>
                </a:solidFill>
              </a:rPr>
              <a:t> A valid solution with optimal cost. (minimum or maximum)</a:t>
            </a:r>
          </a:p>
        </p:txBody>
      </p:sp>
      <p:sp>
        <p:nvSpPr>
          <p:cNvPr id="3075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rgbClr val="FFFF00"/>
                </a:solidFill>
              </a:rPr>
              <a:t>Optimization Problems</a:t>
            </a:r>
          </a:p>
        </p:txBody>
      </p:sp>
    </p:spTree>
    <p:extLst>
      <p:ext uri="{BB962C8B-B14F-4D97-AF65-F5344CB8AC3E}">
        <p14:creationId xmlns:p14="http://schemas.microsoft.com/office/powerpoint/2010/main" val="2379005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42" grpId="0" build="p" bldLvl="2" autoUpdateAnimBg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</a:t>
            </a:r>
            <a:endParaRPr lang="en-CA" alt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>
                <a:cs typeface="Tahoma" panose="020B0604030504040204" pitchFamily="34" charset="0"/>
              </a:rPr>
              <a:t>Graphs</a:t>
            </a:r>
          </a:p>
        </p:txBody>
      </p:sp>
      <p:sp>
        <p:nvSpPr>
          <p:cNvPr id="18436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sz="half" idx="1"/>
          </p:nvPr>
        </p:nvSpPr>
        <p:spPr>
          <a:xfrm>
            <a:off x="696912" y="1314854"/>
            <a:ext cx="8145463" cy="2869204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dirty="0"/>
              <a:t>A graph is a pair (</a:t>
            </a:r>
            <a:r>
              <a:rPr lang="en-US" sz="2400" b="1" i="1" dirty="0"/>
              <a:t>V, E</a:t>
            </a:r>
            <a:r>
              <a:rPr lang="en-US" sz="2400" dirty="0"/>
              <a:t>), where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i="1" dirty="0"/>
              <a:t>V</a:t>
            </a:r>
            <a:r>
              <a:rPr lang="en-US" sz="2000" dirty="0"/>
              <a:t> is a set of nodes, called </a:t>
            </a:r>
            <a:r>
              <a:rPr lang="en-US" sz="2000" dirty="0">
                <a:solidFill>
                  <a:srgbClr val="0000FF"/>
                </a:solidFill>
              </a:rPr>
              <a:t>vertices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i="1" dirty="0"/>
              <a:t>E</a:t>
            </a:r>
            <a:r>
              <a:rPr lang="en-US" sz="2000" dirty="0"/>
              <a:t> is a collection of pairs of vertices, called </a:t>
            </a:r>
            <a:r>
              <a:rPr lang="en-US" sz="2000" dirty="0">
                <a:solidFill>
                  <a:srgbClr val="0000FF"/>
                </a:solidFill>
              </a:rPr>
              <a:t>edges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Vertices and edges are positions and store elements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>
                <a:solidFill>
                  <a:srgbClr val="0000FF"/>
                </a:solidFill>
              </a:rPr>
              <a:t>Example: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 vertex represents an airport and stores the three-letter airport code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An edge represents a flight route between two airports and stores the mileage of the route</a:t>
            </a:r>
          </a:p>
        </p:txBody>
      </p:sp>
      <p:sp>
        <p:nvSpPr>
          <p:cNvPr id="18433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096B6AA-F6EC-9441-82B1-E5D9809D56AE}" type="slidenum">
              <a:rPr lang="en-US" sz="1400">
                <a:solidFill>
                  <a:srgbClr val="2F2B20"/>
                </a:solidFill>
              </a:rPr>
              <a:pPr eaLnBrk="1" hangingPunct="1"/>
              <a:t>2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056837" y="3926269"/>
            <a:ext cx="7489825" cy="2384425"/>
            <a:chOff x="762000" y="3940175"/>
            <a:chExt cx="7489825" cy="2384425"/>
          </a:xfrm>
        </p:grpSpPr>
        <p:sp>
          <p:nvSpPr>
            <p:cNvPr id="18437" name="Oval 12"/>
            <p:cNvSpPr>
              <a:spLocks noChangeArrowheads="1"/>
            </p:cNvSpPr>
            <p:nvPr/>
          </p:nvSpPr>
          <p:spPr bwMode="auto">
            <a:xfrm>
              <a:off x="4800600" y="41148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ORD</a:t>
              </a:r>
            </a:p>
          </p:txBody>
        </p:sp>
        <p:sp>
          <p:nvSpPr>
            <p:cNvPr id="18438" name="Oval 99"/>
            <p:cNvSpPr>
              <a:spLocks noChangeArrowheads="1"/>
            </p:cNvSpPr>
            <p:nvPr/>
          </p:nvSpPr>
          <p:spPr bwMode="auto">
            <a:xfrm>
              <a:off x="7315200" y="3959225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PVD</a:t>
              </a:r>
            </a:p>
          </p:txBody>
        </p:sp>
        <p:sp>
          <p:nvSpPr>
            <p:cNvPr id="18439" name="Oval 100"/>
            <p:cNvSpPr>
              <a:spLocks noChangeArrowheads="1"/>
            </p:cNvSpPr>
            <p:nvPr/>
          </p:nvSpPr>
          <p:spPr bwMode="auto">
            <a:xfrm>
              <a:off x="7064375" y="58674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MIA</a:t>
              </a:r>
            </a:p>
          </p:txBody>
        </p:sp>
        <p:sp>
          <p:nvSpPr>
            <p:cNvPr id="18440" name="Oval 101"/>
            <p:cNvSpPr>
              <a:spLocks noChangeArrowheads="1"/>
            </p:cNvSpPr>
            <p:nvPr/>
          </p:nvSpPr>
          <p:spPr bwMode="auto">
            <a:xfrm>
              <a:off x="4511675" y="5629275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DFW</a:t>
              </a:r>
            </a:p>
          </p:txBody>
        </p:sp>
        <p:sp>
          <p:nvSpPr>
            <p:cNvPr id="18441" name="Oval 102"/>
            <p:cNvSpPr>
              <a:spLocks noChangeArrowheads="1"/>
            </p:cNvSpPr>
            <p:nvPr/>
          </p:nvSpPr>
          <p:spPr bwMode="auto">
            <a:xfrm>
              <a:off x="2590800" y="43434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SFO</a:t>
              </a:r>
            </a:p>
          </p:txBody>
        </p:sp>
        <p:sp>
          <p:nvSpPr>
            <p:cNvPr id="18442" name="Oval 103"/>
            <p:cNvSpPr>
              <a:spLocks noChangeArrowheads="1"/>
            </p:cNvSpPr>
            <p:nvPr/>
          </p:nvSpPr>
          <p:spPr bwMode="auto">
            <a:xfrm>
              <a:off x="2743200" y="54864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LAX</a:t>
              </a:r>
            </a:p>
          </p:txBody>
        </p:sp>
        <p:sp>
          <p:nvSpPr>
            <p:cNvPr id="18443" name="Oval 104"/>
            <p:cNvSpPr>
              <a:spLocks noChangeArrowheads="1"/>
            </p:cNvSpPr>
            <p:nvPr/>
          </p:nvSpPr>
          <p:spPr bwMode="auto">
            <a:xfrm>
              <a:off x="6378575" y="47244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LGA</a:t>
              </a:r>
            </a:p>
          </p:txBody>
        </p:sp>
        <p:sp>
          <p:nvSpPr>
            <p:cNvPr id="18444" name="Oval 105"/>
            <p:cNvSpPr>
              <a:spLocks noChangeArrowheads="1"/>
            </p:cNvSpPr>
            <p:nvPr/>
          </p:nvSpPr>
          <p:spPr bwMode="auto">
            <a:xfrm>
              <a:off x="762000" y="52578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HNL</a:t>
              </a:r>
            </a:p>
          </p:txBody>
        </p:sp>
        <p:cxnSp>
          <p:nvCxnSpPr>
            <p:cNvPr id="18445" name="AutoShape 106"/>
            <p:cNvCxnSpPr>
              <a:cxnSpLocks noChangeShapeType="1"/>
              <a:stCxn id="18441" idx="6"/>
              <a:endCxn id="18437" idx="2"/>
            </p:cNvCxnSpPr>
            <p:nvPr/>
          </p:nvCxnSpPr>
          <p:spPr bwMode="auto">
            <a:xfrm flipV="1">
              <a:off x="3536950" y="4343400"/>
              <a:ext cx="1254125" cy="2286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46" name="AutoShape 107"/>
            <p:cNvCxnSpPr>
              <a:cxnSpLocks noChangeShapeType="1"/>
              <a:stCxn id="18440" idx="0"/>
              <a:endCxn id="18437" idx="4"/>
            </p:cNvCxnSpPr>
            <p:nvPr/>
          </p:nvCxnSpPr>
          <p:spPr bwMode="auto">
            <a:xfrm flipV="1">
              <a:off x="4979988" y="4581525"/>
              <a:ext cx="288925" cy="103822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47" name="AutoShape 108"/>
            <p:cNvCxnSpPr>
              <a:cxnSpLocks noChangeShapeType="1"/>
              <a:stCxn id="18440" idx="7"/>
              <a:endCxn id="18443" idx="3"/>
            </p:cNvCxnSpPr>
            <p:nvPr/>
          </p:nvCxnSpPr>
          <p:spPr bwMode="auto">
            <a:xfrm flipV="1">
              <a:off x="5311775" y="5124450"/>
              <a:ext cx="1203325" cy="5619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48" name="AutoShape 109"/>
            <p:cNvCxnSpPr>
              <a:cxnSpLocks noChangeShapeType="1"/>
              <a:stCxn id="18443" idx="0"/>
              <a:endCxn id="18438" idx="3"/>
            </p:cNvCxnSpPr>
            <p:nvPr/>
          </p:nvCxnSpPr>
          <p:spPr bwMode="auto">
            <a:xfrm flipV="1">
              <a:off x="6846888" y="4359275"/>
              <a:ext cx="604837" cy="3556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49" name="AutoShape 110"/>
            <p:cNvCxnSpPr>
              <a:cxnSpLocks noChangeShapeType="1"/>
              <a:stCxn id="18437" idx="6"/>
              <a:endCxn id="18438" idx="2"/>
            </p:cNvCxnSpPr>
            <p:nvPr/>
          </p:nvCxnSpPr>
          <p:spPr bwMode="auto">
            <a:xfrm flipV="1">
              <a:off x="5746750" y="4187825"/>
              <a:ext cx="1558925" cy="1555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0" name="AutoShape 111"/>
            <p:cNvCxnSpPr>
              <a:cxnSpLocks noChangeShapeType="1"/>
              <a:stCxn id="18444" idx="6"/>
              <a:endCxn id="18442" idx="2"/>
            </p:cNvCxnSpPr>
            <p:nvPr/>
          </p:nvCxnSpPr>
          <p:spPr bwMode="auto">
            <a:xfrm>
              <a:off x="1708150" y="5486400"/>
              <a:ext cx="1025525" cy="2286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1" name="AutoShape 112"/>
            <p:cNvCxnSpPr>
              <a:cxnSpLocks noChangeShapeType="1"/>
              <a:stCxn id="18441" idx="4"/>
              <a:endCxn id="18442" idx="0"/>
            </p:cNvCxnSpPr>
            <p:nvPr/>
          </p:nvCxnSpPr>
          <p:spPr bwMode="auto">
            <a:xfrm>
              <a:off x="3059113" y="4810125"/>
              <a:ext cx="152400" cy="6667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2" name="AutoShape 113"/>
            <p:cNvCxnSpPr>
              <a:cxnSpLocks noChangeShapeType="1"/>
              <a:stCxn id="18443" idx="4"/>
              <a:endCxn id="18439" idx="0"/>
            </p:cNvCxnSpPr>
            <p:nvPr/>
          </p:nvCxnSpPr>
          <p:spPr bwMode="auto">
            <a:xfrm>
              <a:off x="6846888" y="5191125"/>
              <a:ext cx="685800" cy="6667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3" name="AutoShape 114"/>
            <p:cNvCxnSpPr>
              <a:cxnSpLocks noChangeShapeType="1"/>
              <a:endCxn id="18440" idx="6"/>
            </p:cNvCxnSpPr>
            <p:nvPr/>
          </p:nvCxnSpPr>
          <p:spPr bwMode="auto">
            <a:xfrm flipH="1" flipV="1">
              <a:off x="5457825" y="5857875"/>
              <a:ext cx="1597025" cy="23812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4" name="AutoShape 115"/>
            <p:cNvCxnSpPr>
              <a:cxnSpLocks noChangeShapeType="1"/>
              <a:stCxn id="18442" idx="6"/>
              <a:endCxn id="18440" idx="2"/>
            </p:cNvCxnSpPr>
            <p:nvPr/>
          </p:nvCxnSpPr>
          <p:spPr bwMode="auto">
            <a:xfrm>
              <a:off x="3689350" y="5715000"/>
              <a:ext cx="812800" cy="1428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5" name="AutoShape 116"/>
            <p:cNvCxnSpPr>
              <a:cxnSpLocks noChangeShapeType="1"/>
              <a:stCxn id="18442" idx="7"/>
              <a:endCxn id="18437" idx="3"/>
            </p:cNvCxnSpPr>
            <p:nvPr/>
          </p:nvCxnSpPr>
          <p:spPr bwMode="auto">
            <a:xfrm flipV="1">
              <a:off x="3543300" y="4514850"/>
              <a:ext cx="1393825" cy="10287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456" name="Text Box 118"/>
            <p:cNvSpPr txBox="1">
              <a:spLocks noChangeArrowheads="1"/>
            </p:cNvSpPr>
            <p:nvPr/>
          </p:nvSpPr>
          <p:spPr bwMode="auto">
            <a:xfrm rot="-347285">
              <a:off x="6081713" y="3940175"/>
              <a:ext cx="5984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849</a:t>
              </a:r>
            </a:p>
          </p:txBody>
        </p:sp>
        <p:sp>
          <p:nvSpPr>
            <p:cNvPr id="18457" name="Text Box 119"/>
            <p:cNvSpPr txBox="1">
              <a:spLocks noChangeArrowheads="1"/>
            </p:cNvSpPr>
            <p:nvPr/>
          </p:nvSpPr>
          <p:spPr bwMode="auto">
            <a:xfrm rot="-4662247">
              <a:off x="4760119" y="4672806"/>
              <a:ext cx="5984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802</a:t>
              </a:r>
            </a:p>
          </p:txBody>
        </p:sp>
        <p:sp>
          <p:nvSpPr>
            <p:cNvPr id="18458" name="Text Box 120"/>
            <p:cNvSpPr txBox="1">
              <a:spLocks noChangeArrowheads="1"/>
            </p:cNvSpPr>
            <p:nvPr/>
          </p:nvSpPr>
          <p:spPr bwMode="auto">
            <a:xfrm rot="-1544869">
              <a:off x="5435600" y="5089525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1387</a:t>
              </a:r>
            </a:p>
          </p:txBody>
        </p:sp>
        <p:sp>
          <p:nvSpPr>
            <p:cNvPr id="18459" name="Text Box 121"/>
            <p:cNvSpPr txBox="1">
              <a:spLocks noChangeArrowheads="1"/>
            </p:cNvSpPr>
            <p:nvPr/>
          </p:nvSpPr>
          <p:spPr bwMode="auto">
            <a:xfrm rot="-2136302">
              <a:off x="3622675" y="4851400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1743</a:t>
              </a:r>
            </a:p>
          </p:txBody>
        </p:sp>
        <p:sp>
          <p:nvSpPr>
            <p:cNvPr id="18460" name="Text Box 122"/>
            <p:cNvSpPr txBox="1">
              <a:spLocks noChangeArrowheads="1"/>
            </p:cNvSpPr>
            <p:nvPr/>
          </p:nvSpPr>
          <p:spPr bwMode="auto">
            <a:xfrm rot="-689345">
              <a:off x="3733800" y="4114800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1843</a:t>
              </a:r>
            </a:p>
          </p:txBody>
        </p:sp>
        <p:sp>
          <p:nvSpPr>
            <p:cNvPr id="18461" name="Text Box 123"/>
            <p:cNvSpPr txBox="1">
              <a:spLocks noChangeArrowheads="1"/>
            </p:cNvSpPr>
            <p:nvPr/>
          </p:nvSpPr>
          <p:spPr bwMode="auto">
            <a:xfrm rot="2626382">
              <a:off x="7031038" y="5318125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1099</a:t>
              </a:r>
            </a:p>
          </p:txBody>
        </p:sp>
        <p:sp>
          <p:nvSpPr>
            <p:cNvPr id="18462" name="Text Box 124"/>
            <p:cNvSpPr txBox="1">
              <a:spLocks noChangeArrowheads="1"/>
            </p:cNvSpPr>
            <p:nvPr/>
          </p:nvSpPr>
          <p:spPr bwMode="auto">
            <a:xfrm rot="565849">
              <a:off x="5975350" y="5622925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1120</a:t>
              </a:r>
            </a:p>
          </p:txBody>
        </p:sp>
        <p:sp>
          <p:nvSpPr>
            <p:cNvPr id="18463" name="Text Box 125"/>
            <p:cNvSpPr txBox="1">
              <a:spLocks noChangeArrowheads="1"/>
            </p:cNvSpPr>
            <p:nvPr/>
          </p:nvSpPr>
          <p:spPr bwMode="auto">
            <a:xfrm rot="695916">
              <a:off x="3775075" y="5441950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1233</a:t>
              </a:r>
            </a:p>
          </p:txBody>
        </p:sp>
        <p:sp>
          <p:nvSpPr>
            <p:cNvPr id="18464" name="Text Box 126"/>
            <p:cNvSpPr txBox="1">
              <a:spLocks noChangeArrowheads="1"/>
            </p:cNvSpPr>
            <p:nvPr/>
          </p:nvSpPr>
          <p:spPr bwMode="auto">
            <a:xfrm rot="4665015">
              <a:off x="2994819" y="4979194"/>
              <a:ext cx="5984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337</a:t>
              </a:r>
            </a:p>
          </p:txBody>
        </p:sp>
        <p:sp>
          <p:nvSpPr>
            <p:cNvPr id="18465" name="Text Box 127"/>
            <p:cNvSpPr txBox="1">
              <a:spLocks noChangeArrowheads="1"/>
            </p:cNvSpPr>
            <p:nvPr/>
          </p:nvSpPr>
          <p:spPr bwMode="auto">
            <a:xfrm rot="832501">
              <a:off x="1927225" y="5257800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2555</a:t>
              </a:r>
            </a:p>
          </p:txBody>
        </p:sp>
        <p:sp>
          <p:nvSpPr>
            <p:cNvPr id="18466" name="Text Box 128"/>
            <p:cNvSpPr txBox="1">
              <a:spLocks noChangeArrowheads="1"/>
            </p:cNvSpPr>
            <p:nvPr/>
          </p:nvSpPr>
          <p:spPr bwMode="auto">
            <a:xfrm rot="-1891667">
              <a:off x="6783388" y="4251325"/>
              <a:ext cx="5984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142</a:t>
              </a: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Last Update: Dec 4, 2014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9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Performance</a:t>
            </a:r>
          </a:p>
        </p:txBody>
      </p:sp>
      <p:graphicFrame>
        <p:nvGraphicFramePr>
          <p:cNvPr id="216215" name="Group 151"/>
          <p:cNvGraphicFramePr>
            <a:graphicFrameLocks noGrp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3497827992"/>
              </p:ext>
            </p:extLst>
          </p:nvPr>
        </p:nvGraphicFramePr>
        <p:xfrm>
          <a:off x="838200" y="1600200"/>
          <a:ext cx="7924800" cy="4243473"/>
        </p:xfrm>
        <a:graphic>
          <a:graphicData uri="http://schemas.openxmlformats.org/drawingml/2006/table">
            <a:tbl>
              <a:tblPr/>
              <a:tblGrid>
                <a:gridCol w="2719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82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67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00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240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10000"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n</a:t>
                      </a: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vertices, </a:t>
                      </a:r>
                      <a:r>
                        <a:rPr kumimoji="0" lang="en-US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</a:t>
                      </a: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edges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10000"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no parallel edges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10000"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no self-loops</a:t>
                      </a:r>
                    </a:p>
                  </a:txBody>
                  <a:tcPr marT="45717" marB="4571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Edge</a:t>
                      </a:r>
                      <a:b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List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Adjacency</a:t>
                      </a:r>
                      <a:b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List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Adjacency Matrix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3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Space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 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+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 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+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</a:t>
                      </a:r>
                      <a:r>
                        <a:rPr kumimoji="0" lang="en-US" sz="24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incidentEdges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areAdjacent 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v, w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min(</a:t>
                      </a:r>
                      <a:r>
                        <a:rPr kumimoji="0" lang="en-US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</a:t>
                      </a: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), </a:t>
                      </a:r>
                      <a:r>
                        <a:rPr kumimoji="0" lang="en-US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</a:t>
                      </a: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</a:t>
                      </a: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))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insertVertex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</a:t>
                      </a:r>
                      <a:r>
                        <a:rPr kumimoji="0" lang="en-US" sz="24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03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insertEdge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v, w, o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removeVertex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</a:t>
                      </a:r>
                      <a:r>
                        <a:rPr kumimoji="0" lang="en-US" sz="24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removeEdge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e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max(</a:t>
                      </a:r>
                      <a:r>
                        <a:rPr kumimoji="0" lang="en-US" sz="23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</a:t>
                      </a: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), </a:t>
                      </a:r>
                      <a:r>
                        <a:rPr kumimoji="0" lang="en-US" sz="23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</a:t>
                      </a: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</a:t>
                      </a: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))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969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969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3E4D522-CEA6-C143-A2F1-37EB91AC4341}" type="slidenum">
              <a:rPr lang="en-US" sz="1400">
                <a:solidFill>
                  <a:srgbClr val="2F2B20"/>
                </a:solidFill>
              </a:rPr>
              <a:pPr eaLnBrk="1" hangingPunct="1"/>
              <a:t>20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 err="1"/>
              <a:t>Subgraphs</a:t>
            </a:r>
            <a:endParaRPr lang="en-US" dirty="0"/>
          </a:p>
        </p:txBody>
      </p:sp>
      <p:sp>
        <p:nvSpPr>
          <p:cNvPr id="17412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590550" y="1295400"/>
            <a:ext cx="8105775" cy="2397919"/>
          </a:xfrm>
        </p:spPr>
        <p:txBody>
          <a:bodyPr>
            <a:noAutofit/>
          </a:bodyPr>
          <a:lstStyle/>
          <a:p>
            <a:pPr eaLnBrk="1" hangingPunct="1"/>
            <a:r>
              <a:rPr lang="en-US" sz="2800" dirty="0"/>
              <a:t>A </a:t>
            </a:r>
            <a:r>
              <a:rPr lang="en-US" sz="2800" dirty="0" err="1"/>
              <a:t>subgraph</a:t>
            </a:r>
            <a:r>
              <a:rPr lang="en-US" sz="2800" dirty="0"/>
              <a:t> S of a graph G is a graph such that </a:t>
            </a:r>
          </a:p>
          <a:p>
            <a:pPr lvl="1" eaLnBrk="1" hangingPunct="1"/>
            <a:r>
              <a:rPr lang="en-US" sz="2400" dirty="0"/>
              <a:t>The vertices of S are a subset of the vertices of G</a:t>
            </a:r>
          </a:p>
          <a:p>
            <a:pPr lvl="1" eaLnBrk="1" hangingPunct="1"/>
            <a:r>
              <a:rPr lang="en-US" sz="2400" dirty="0"/>
              <a:t>The edges of S are a subset of the edges of G</a:t>
            </a:r>
          </a:p>
          <a:p>
            <a:pPr eaLnBrk="1" hangingPunct="1"/>
            <a:r>
              <a:rPr lang="en-US" sz="2800" dirty="0"/>
              <a:t>A spanning </a:t>
            </a:r>
            <a:r>
              <a:rPr lang="en-US" sz="2800" dirty="0" err="1"/>
              <a:t>subgraph</a:t>
            </a:r>
            <a:r>
              <a:rPr lang="en-US" sz="2800" dirty="0"/>
              <a:t> of G is a </a:t>
            </a:r>
            <a:r>
              <a:rPr lang="en-US" sz="2800" dirty="0" err="1"/>
              <a:t>subgraph</a:t>
            </a:r>
            <a:r>
              <a:rPr lang="en-US" sz="2800" dirty="0"/>
              <a:t> that contains all the vertices of G</a:t>
            </a:r>
          </a:p>
        </p:txBody>
      </p:sp>
      <p:sp>
        <p:nvSpPr>
          <p:cNvPr id="1740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741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B499EDB-4D6C-0F47-8E6C-DBCD7689B47B}" type="slidenum">
              <a:rPr lang="en-US" sz="1400">
                <a:solidFill>
                  <a:srgbClr val="2F2B20"/>
                </a:solidFill>
              </a:rPr>
              <a:pPr eaLnBrk="1" hangingPunct="1"/>
              <a:t>21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914400" y="3800475"/>
            <a:ext cx="3081338" cy="2295525"/>
            <a:chOff x="5324475" y="1219200"/>
            <a:chExt cx="3081338" cy="2295525"/>
          </a:xfrm>
        </p:grpSpPr>
        <p:sp>
          <p:nvSpPr>
            <p:cNvPr id="17413" name="Text Box 16"/>
            <p:cNvSpPr txBox="1">
              <a:spLocks noChangeArrowheads="1"/>
            </p:cNvSpPr>
            <p:nvPr/>
          </p:nvSpPr>
          <p:spPr bwMode="auto">
            <a:xfrm>
              <a:off x="5435600" y="3117850"/>
              <a:ext cx="28575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Subgraph</a:t>
              </a:r>
            </a:p>
          </p:txBody>
        </p:sp>
        <p:sp>
          <p:nvSpPr>
            <p:cNvPr id="17415" name="Oval 5"/>
            <p:cNvSpPr>
              <a:spLocks noChangeAspect="1" noChangeArrowheads="1"/>
            </p:cNvSpPr>
            <p:nvPr/>
          </p:nvSpPr>
          <p:spPr bwMode="auto">
            <a:xfrm>
              <a:off x="6788150" y="1951038"/>
              <a:ext cx="366713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16" name="Oval 6"/>
            <p:cNvSpPr>
              <a:spLocks noChangeAspect="1" noChangeArrowheads="1"/>
            </p:cNvSpPr>
            <p:nvPr/>
          </p:nvSpPr>
          <p:spPr bwMode="auto">
            <a:xfrm>
              <a:off x="5324475" y="1951038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17" name="Oval 7"/>
            <p:cNvSpPr>
              <a:spLocks noChangeAspect="1" noChangeArrowheads="1"/>
            </p:cNvSpPr>
            <p:nvPr/>
          </p:nvSpPr>
          <p:spPr bwMode="auto">
            <a:xfrm>
              <a:off x="6056313" y="1219200"/>
              <a:ext cx="366712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18" name="Oval 8"/>
            <p:cNvSpPr>
              <a:spLocks noChangeAspect="1" noChangeArrowheads="1"/>
            </p:cNvSpPr>
            <p:nvPr/>
          </p:nvSpPr>
          <p:spPr bwMode="auto">
            <a:xfrm>
              <a:off x="6056313" y="2682875"/>
              <a:ext cx="366712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17419" name="AutoShape 9"/>
            <p:cNvCxnSpPr>
              <a:cxnSpLocks noChangeAspect="1" noChangeShapeType="1"/>
              <a:stCxn id="17417" idx="3"/>
              <a:endCxn id="17416" idx="7"/>
            </p:cNvCxnSpPr>
            <p:nvPr/>
          </p:nvCxnSpPr>
          <p:spPr bwMode="auto">
            <a:xfrm flipH="1">
              <a:off x="5635625" y="1538288"/>
              <a:ext cx="474663" cy="45878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0" name="AutoShape 10"/>
            <p:cNvCxnSpPr>
              <a:cxnSpLocks noChangeAspect="1" noChangeShapeType="1"/>
              <a:stCxn id="17418" idx="1"/>
              <a:endCxn id="17416" idx="5"/>
            </p:cNvCxnSpPr>
            <p:nvPr/>
          </p:nvCxnSpPr>
          <p:spPr bwMode="auto">
            <a:xfrm flipH="1" flipV="1">
              <a:off x="5635625" y="2270125"/>
              <a:ext cx="474663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1" name="AutoShape 11"/>
            <p:cNvCxnSpPr>
              <a:cxnSpLocks noChangeAspect="1" noChangeShapeType="1"/>
              <a:stCxn id="17418" idx="7"/>
              <a:endCxn id="17415" idx="3"/>
            </p:cNvCxnSpPr>
            <p:nvPr/>
          </p:nvCxnSpPr>
          <p:spPr bwMode="auto">
            <a:xfrm flipV="1">
              <a:off x="6367463" y="2270125"/>
              <a:ext cx="474662" cy="458788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2" name="AutoShape 12"/>
            <p:cNvCxnSpPr>
              <a:cxnSpLocks noChangeAspect="1" noChangeShapeType="1"/>
              <a:stCxn id="17417" idx="5"/>
              <a:endCxn id="17415" idx="1"/>
            </p:cNvCxnSpPr>
            <p:nvPr/>
          </p:nvCxnSpPr>
          <p:spPr bwMode="auto">
            <a:xfrm>
              <a:off x="6367463" y="1538288"/>
              <a:ext cx="474662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3" name="AutoShape 13"/>
            <p:cNvCxnSpPr>
              <a:cxnSpLocks noChangeAspect="1" noChangeShapeType="1"/>
              <a:stCxn id="17417" idx="4"/>
              <a:endCxn id="17418" idx="0"/>
            </p:cNvCxnSpPr>
            <p:nvPr/>
          </p:nvCxnSpPr>
          <p:spPr bwMode="auto">
            <a:xfrm>
              <a:off x="6237288" y="1592263"/>
              <a:ext cx="0" cy="1082675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24" name="Oval 14"/>
            <p:cNvSpPr>
              <a:spLocks noChangeAspect="1" noChangeArrowheads="1"/>
            </p:cNvSpPr>
            <p:nvPr/>
          </p:nvSpPr>
          <p:spPr bwMode="auto">
            <a:xfrm>
              <a:off x="8039100" y="1951038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17425" name="AutoShape 15"/>
            <p:cNvCxnSpPr>
              <a:cxnSpLocks noChangeAspect="1" noChangeShapeType="1"/>
              <a:stCxn id="17415" idx="6"/>
              <a:endCxn id="17424" idx="2"/>
            </p:cNvCxnSpPr>
            <p:nvPr/>
          </p:nvCxnSpPr>
          <p:spPr bwMode="auto">
            <a:xfrm>
              <a:off x="7161213" y="2133600"/>
              <a:ext cx="869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6" name="AutoShape 28"/>
            <p:cNvCxnSpPr>
              <a:cxnSpLocks noChangeAspect="1" noChangeShapeType="1"/>
              <a:stCxn id="17418" idx="6"/>
              <a:endCxn id="17424" idx="3"/>
            </p:cNvCxnSpPr>
            <p:nvPr/>
          </p:nvCxnSpPr>
          <p:spPr bwMode="auto">
            <a:xfrm flipV="1">
              <a:off x="6430963" y="2273300"/>
              <a:ext cx="1660525" cy="59213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7" name="AutoShape 29"/>
            <p:cNvCxnSpPr>
              <a:cxnSpLocks noChangeAspect="1" noChangeShapeType="1"/>
              <a:stCxn id="17424" idx="1"/>
              <a:endCxn id="17417" idx="6"/>
            </p:cNvCxnSpPr>
            <p:nvPr/>
          </p:nvCxnSpPr>
          <p:spPr bwMode="auto">
            <a:xfrm flipH="1" flipV="1">
              <a:off x="6430963" y="1401763"/>
              <a:ext cx="1660525" cy="59213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3"/>
          <p:cNvGrpSpPr/>
          <p:nvPr/>
        </p:nvGrpSpPr>
        <p:grpSpPr>
          <a:xfrm>
            <a:off x="5041900" y="3800475"/>
            <a:ext cx="3644900" cy="2295525"/>
            <a:chOff x="5041900" y="3800475"/>
            <a:chExt cx="3644900" cy="2295525"/>
          </a:xfrm>
        </p:grpSpPr>
        <p:sp>
          <p:nvSpPr>
            <p:cNvPr id="17414" name="Text Box 27"/>
            <p:cNvSpPr txBox="1">
              <a:spLocks noChangeArrowheads="1"/>
            </p:cNvSpPr>
            <p:nvPr/>
          </p:nvSpPr>
          <p:spPr bwMode="auto">
            <a:xfrm>
              <a:off x="5041900" y="5699125"/>
              <a:ext cx="36449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Spanning subgraph</a:t>
              </a:r>
            </a:p>
          </p:txBody>
        </p:sp>
        <p:sp>
          <p:nvSpPr>
            <p:cNvPr id="17428" name="Oval 32"/>
            <p:cNvSpPr>
              <a:spLocks noChangeAspect="1" noChangeArrowheads="1"/>
            </p:cNvSpPr>
            <p:nvPr/>
          </p:nvSpPr>
          <p:spPr bwMode="auto">
            <a:xfrm>
              <a:off x="6786563" y="4532313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29" name="Oval 33"/>
            <p:cNvSpPr>
              <a:spLocks noChangeAspect="1" noChangeArrowheads="1"/>
            </p:cNvSpPr>
            <p:nvPr/>
          </p:nvSpPr>
          <p:spPr bwMode="auto">
            <a:xfrm>
              <a:off x="5322888" y="4532313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30" name="Oval 34"/>
            <p:cNvSpPr>
              <a:spLocks noChangeAspect="1" noChangeArrowheads="1"/>
            </p:cNvSpPr>
            <p:nvPr/>
          </p:nvSpPr>
          <p:spPr bwMode="auto">
            <a:xfrm>
              <a:off x="6054725" y="3800475"/>
              <a:ext cx="366713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31" name="Oval 35"/>
            <p:cNvSpPr>
              <a:spLocks noChangeAspect="1" noChangeArrowheads="1"/>
            </p:cNvSpPr>
            <p:nvPr/>
          </p:nvSpPr>
          <p:spPr bwMode="auto">
            <a:xfrm>
              <a:off x="6054725" y="5264150"/>
              <a:ext cx="366713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17432" name="AutoShape 36"/>
            <p:cNvCxnSpPr>
              <a:cxnSpLocks noChangeAspect="1" noChangeShapeType="1"/>
              <a:stCxn id="17430" idx="3"/>
              <a:endCxn id="17429" idx="7"/>
            </p:cNvCxnSpPr>
            <p:nvPr/>
          </p:nvCxnSpPr>
          <p:spPr bwMode="auto">
            <a:xfrm flipH="1">
              <a:off x="5634038" y="4119563"/>
              <a:ext cx="474662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3" name="AutoShape 37"/>
            <p:cNvCxnSpPr>
              <a:cxnSpLocks noChangeAspect="1" noChangeShapeType="1"/>
              <a:stCxn id="17431" idx="1"/>
              <a:endCxn id="17429" idx="5"/>
            </p:cNvCxnSpPr>
            <p:nvPr/>
          </p:nvCxnSpPr>
          <p:spPr bwMode="auto">
            <a:xfrm flipH="1" flipV="1">
              <a:off x="5634038" y="4851400"/>
              <a:ext cx="474662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4" name="AutoShape 38"/>
            <p:cNvCxnSpPr>
              <a:cxnSpLocks noChangeAspect="1" noChangeShapeType="1"/>
              <a:stCxn id="17431" idx="7"/>
              <a:endCxn id="17428" idx="3"/>
            </p:cNvCxnSpPr>
            <p:nvPr/>
          </p:nvCxnSpPr>
          <p:spPr bwMode="auto">
            <a:xfrm flipV="1">
              <a:off x="6365875" y="4851400"/>
              <a:ext cx="474663" cy="458788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5" name="AutoShape 39"/>
            <p:cNvCxnSpPr>
              <a:cxnSpLocks noChangeAspect="1" noChangeShapeType="1"/>
              <a:stCxn id="17430" idx="5"/>
              <a:endCxn id="17428" idx="1"/>
            </p:cNvCxnSpPr>
            <p:nvPr/>
          </p:nvCxnSpPr>
          <p:spPr bwMode="auto">
            <a:xfrm>
              <a:off x="6365875" y="4119563"/>
              <a:ext cx="474663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6" name="AutoShape 40"/>
            <p:cNvCxnSpPr>
              <a:cxnSpLocks noChangeAspect="1" noChangeShapeType="1"/>
              <a:stCxn id="17430" idx="4"/>
              <a:endCxn id="17431" idx="0"/>
            </p:cNvCxnSpPr>
            <p:nvPr/>
          </p:nvCxnSpPr>
          <p:spPr bwMode="auto">
            <a:xfrm>
              <a:off x="6235700" y="4173538"/>
              <a:ext cx="0" cy="1082675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37" name="Oval 41"/>
            <p:cNvSpPr>
              <a:spLocks noChangeAspect="1" noChangeArrowheads="1"/>
            </p:cNvSpPr>
            <p:nvPr/>
          </p:nvSpPr>
          <p:spPr bwMode="auto">
            <a:xfrm>
              <a:off x="8037513" y="4532313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17438" name="AutoShape 42"/>
            <p:cNvCxnSpPr>
              <a:cxnSpLocks noChangeAspect="1" noChangeShapeType="1"/>
              <a:stCxn id="17428" idx="6"/>
              <a:endCxn id="17437" idx="2"/>
            </p:cNvCxnSpPr>
            <p:nvPr/>
          </p:nvCxnSpPr>
          <p:spPr bwMode="auto">
            <a:xfrm>
              <a:off x="7159625" y="4714875"/>
              <a:ext cx="869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9" name="AutoShape 43"/>
            <p:cNvCxnSpPr>
              <a:cxnSpLocks noChangeAspect="1" noChangeShapeType="1"/>
              <a:stCxn id="17431" idx="6"/>
              <a:endCxn id="17437" idx="3"/>
            </p:cNvCxnSpPr>
            <p:nvPr/>
          </p:nvCxnSpPr>
          <p:spPr bwMode="auto">
            <a:xfrm flipV="1">
              <a:off x="6429375" y="4854575"/>
              <a:ext cx="1660525" cy="59213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40" name="AutoShape 44"/>
            <p:cNvCxnSpPr>
              <a:cxnSpLocks noChangeAspect="1" noChangeShapeType="1"/>
              <a:stCxn id="17437" idx="1"/>
              <a:endCxn id="17430" idx="6"/>
            </p:cNvCxnSpPr>
            <p:nvPr/>
          </p:nvCxnSpPr>
          <p:spPr bwMode="auto">
            <a:xfrm flipH="1" flipV="1">
              <a:off x="6429375" y="3983038"/>
              <a:ext cx="1660525" cy="59213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986839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Connectivity</a:t>
            </a:r>
          </a:p>
        </p:txBody>
      </p:sp>
      <p:sp>
        <p:nvSpPr>
          <p:cNvPr id="18436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sz="half" idx="1"/>
          </p:nvPr>
        </p:nvSpPr>
        <p:spPr>
          <a:xfrm>
            <a:off x="481806" y="1388269"/>
            <a:ext cx="8458200" cy="196453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dirty="0"/>
              <a:t>A graph is connected if there is a path between every pair of vertices</a:t>
            </a:r>
          </a:p>
          <a:p>
            <a:pPr eaLnBrk="1" hangingPunct="1">
              <a:lnSpc>
                <a:spcPct val="90000"/>
              </a:lnSpc>
            </a:pPr>
            <a:r>
              <a:rPr lang="en-US" dirty="0"/>
              <a:t>A connected component of a graph G is a maximal connected </a:t>
            </a:r>
            <a:r>
              <a:rPr lang="en-US" dirty="0" err="1"/>
              <a:t>subgraph</a:t>
            </a:r>
            <a:r>
              <a:rPr lang="en-US" dirty="0"/>
              <a:t> of G</a:t>
            </a:r>
          </a:p>
        </p:txBody>
      </p:sp>
      <p:sp>
        <p:nvSpPr>
          <p:cNvPr id="18433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2864A557-D386-2A4A-ACC6-39106BC730CF}" type="slidenum">
              <a:rPr lang="en-US" sz="1400">
                <a:solidFill>
                  <a:srgbClr val="2F2B20"/>
                </a:solidFill>
              </a:rPr>
              <a:pPr eaLnBrk="1" hangingPunct="1"/>
              <a:t>22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020499" y="3316288"/>
            <a:ext cx="3081338" cy="2225675"/>
            <a:chOff x="5324475" y="1219200"/>
            <a:chExt cx="3081338" cy="2225675"/>
          </a:xfrm>
        </p:grpSpPr>
        <p:grpSp>
          <p:nvGrpSpPr>
            <p:cNvPr id="18437" name="Group 34"/>
            <p:cNvGrpSpPr>
              <a:grpSpLocks noChangeAspect="1"/>
            </p:cNvGrpSpPr>
            <p:nvPr/>
          </p:nvGrpSpPr>
          <p:grpSpPr bwMode="auto">
            <a:xfrm>
              <a:off x="5324475" y="1219200"/>
              <a:ext cx="3081338" cy="1830388"/>
              <a:chOff x="2855" y="994"/>
              <a:chExt cx="2425" cy="1440"/>
            </a:xfrm>
          </p:grpSpPr>
          <p:sp>
            <p:nvSpPr>
              <p:cNvPr id="18450" name="Oval 6"/>
              <p:cNvSpPr>
                <a:spLocks noChangeAspect="1" noChangeArrowheads="1"/>
              </p:cNvSpPr>
              <p:nvPr/>
            </p:nvSpPr>
            <p:spPr bwMode="auto">
              <a:xfrm>
                <a:off x="4007" y="1570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8451" name="Oval 7"/>
              <p:cNvSpPr>
                <a:spLocks noChangeAspect="1" noChangeArrowheads="1"/>
              </p:cNvSpPr>
              <p:nvPr/>
            </p:nvSpPr>
            <p:spPr bwMode="auto">
              <a:xfrm>
                <a:off x="2855" y="1570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8452" name="Oval 8"/>
              <p:cNvSpPr>
                <a:spLocks noChangeAspect="1" noChangeArrowheads="1"/>
              </p:cNvSpPr>
              <p:nvPr/>
            </p:nvSpPr>
            <p:spPr bwMode="auto">
              <a:xfrm>
                <a:off x="3431" y="994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8453" name="Oval 9"/>
              <p:cNvSpPr>
                <a:spLocks noChangeAspect="1" noChangeArrowheads="1"/>
              </p:cNvSpPr>
              <p:nvPr/>
            </p:nvSpPr>
            <p:spPr bwMode="auto">
              <a:xfrm>
                <a:off x="3431" y="2146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cxnSp>
            <p:nvCxnSpPr>
              <p:cNvPr id="18454" name="AutoShape 11"/>
              <p:cNvCxnSpPr>
                <a:cxnSpLocks noChangeAspect="1" noChangeShapeType="1"/>
                <a:stCxn id="18452" idx="3"/>
                <a:endCxn id="18451" idx="7"/>
              </p:cNvCxnSpPr>
              <p:nvPr/>
            </p:nvCxnSpPr>
            <p:spPr bwMode="auto">
              <a:xfrm flipH="1">
                <a:off x="3100" y="1245"/>
                <a:ext cx="373" cy="36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55" name="AutoShape 12"/>
              <p:cNvCxnSpPr>
                <a:cxnSpLocks noChangeAspect="1" noChangeShapeType="1"/>
                <a:stCxn id="18453" idx="1"/>
                <a:endCxn id="18451" idx="5"/>
              </p:cNvCxnSpPr>
              <p:nvPr/>
            </p:nvCxnSpPr>
            <p:spPr bwMode="auto">
              <a:xfrm flipH="1" flipV="1">
                <a:off x="3100" y="1821"/>
                <a:ext cx="373" cy="36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56" name="AutoShape 13"/>
              <p:cNvCxnSpPr>
                <a:cxnSpLocks noChangeAspect="1" noChangeShapeType="1"/>
                <a:stCxn id="18453" idx="7"/>
                <a:endCxn id="18450" idx="3"/>
              </p:cNvCxnSpPr>
              <p:nvPr/>
            </p:nvCxnSpPr>
            <p:spPr bwMode="auto">
              <a:xfrm flipV="1">
                <a:off x="3676" y="1821"/>
                <a:ext cx="373" cy="36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57" name="AutoShape 14"/>
              <p:cNvCxnSpPr>
                <a:cxnSpLocks noChangeAspect="1" noChangeShapeType="1"/>
                <a:stCxn id="18452" idx="5"/>
                <a:endCxn id="18450" idx="1"/>
              </p:cNvCxnSpPr>
              <p:nvPr/>
            </p:nvCxnSpPr>
            <p:spPr bwMode="auto">
              <a:xfrm>
                <a:off x="3676" y="1245"/>
                <a:ext cx="373" cy="36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58" name="AutoShape 15"/>
              <p:cNvCxnSpPr>
                <a:cxnSpLocks noChangeAspect="1" noChangeShapeType="1"/>
                <a:stCxn id="18452" idx="4"/>
                <a:endCxn id="18453" idx="0"/>
              </p:cNvCxnSpPr>
              <p:nvPr/>
            </p:nvCxnSpPr>
            <p:spPr bwMode="auto">
              <a:xfrm>
                <a:off x="3574" y="1287"/>
                <a:ext cx="0" cy="852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8459" name="Oval 32"/>
              <p:cNvSpPr>
                <a:spLocks noChangeAspect="1" noChangeArrowheads="1"/>
              </p:cNvSpPr>
              <p:nvPr/>
            </p:nvSpPr>
            <p:spPr bwMode="auto">
              <a:xfrm>
                <a:off x="4992" y="1570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cxnSp>
            <p:nvCxnSpPr>
              <p:cNvPr id="18460" name="AutoShape 33"/>
              <p:cNvCxnSpPr>
                <a:cxnSpLocks noChangeAspect="1" noChangeShapeType="1"/>
                <a:stCxn id="18450" idx="6"/>
                <a:endCxn id="18459" idx="2"/>
              </p:cNvCxnSpPr>
              <p:nvPr/>
            </p:nvCxnSpPr>
            <p:spPr bwMode="auto">
              <a:xfrm>
                <a:off x="4300" y="1713"/>
                <a:ext cx="685" cy="0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8438" name="Text Box 35"/>
            <p:cNvSpPr txBox="1">
              <a:spLocks noChangeArrowheads="1"/>
            </p:cNvSpPr>
            <p:nvPr/>
          </p:nvSpPr>
          <p:spPr bwMode="auto">
            <a:xfrm>
              <a:off x="5355813" y="3048000"/>
              <a:ext cx="28575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 dirty="0">
                  <a:solidFill>
                    <a:srgbClr val="2F2B20"/>
                  </a:solidFill>
                </a:rPr>
                <a:t>Connected graph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965700" y="3163094"/>
            <a:ext cx="3644900" cy="2532063"/>
            <a:chOff x="5041900" y="3651250"/>
            <a:chExt cx="3644900" cy="2532063"/>
          </a:xfrm>
        </p:grpSpPr>
        <p:grpSp>
          <p:nvGrpSpPr>
            <p:cNvPr id="18439" name="Group 49"/>
            <p:cNvGrpSpPr>
              <a:grpSpLocks/>
            </p:cNvGrpSpPr>
            <p:nvPr/>
          </p:nvGrpSpPr>
          <p:grpSpPr bwMode="auto">
            <a:xfrm>
              <a:off x="5324475" y="3651250"/>
              <a:ext cx="3081338" cy="1830388"/>
              <a:chOff x="3353" y="2543"/>
              <a:chExt cx="1941" cy="1153"/>
            </a:xfrm>
          </p:grpSpPr>
          <p:sp>
            <p:nvSpPr>
              <p:cNvPr id="18441" name="Oval 37"/>
              <p:cNvSpPr>
                <a:spLocks noChangeAspect="1" noChangeArrowheads="1"/>
              </p:cNvSpPr>
              <p:nvPr/>
            </p:nvSpPr>
            <p:spPr bwMode="auto">
              <a:xfrm>
                <a:off x="4275" y="3004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8442" name="Oval 38"/>
              <p:cNvSpPr>
                <a:spLocks noChangeAspect="1" noChangeArrowheads="1"/>
              </p:cNvSpPr>
              <p:nvPr/>
            </p:nvSpPr>
            <p:spPr bwMode="auto">
              <a:xfrm>
                <a:off x="3353" y="3004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8443" name="Oval 39"/>
              <p:cNvSpPr>
                <a:spLocks noChangeAspect="1" noChangeArrowheads="1"/>
              </p:cNvSpPr>
              <p:nvPr/>
            </p:nvSpPr>
            <p:spPr bwMode="auto">
              <a:xfrm>
                <a:off x="3814" y="2543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8444" name="Oval 40"/>
              <p:cNvSpPr>
                <a:spLocks noChangeAspect="1" noChangeArrowheads="1"/>
              </p:cNvSpPr>
              <p:nvPr/>
            </p:nvSpPr>
            <p:spPr bwMode="auto">
              <a:xfrm>
                <a:off x="3814" y="3465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cxnSp>
            <p:nvCxnSpPr>
              <p:cNvPr id="18445" name="AutoShape 41"/>
              <p:cNvCxnSpPr>
                <a:cxnSpLocks noChangeAspect="1" noChangeShapeType="1"/>
                <a:stCxn id="18443" idx="3"/>
                <a:endCxn id="18442" idx="7"/>
              </p:cNvCxnSpPr>
              <p:nvPr/>
            </p:nvCxnSpPr>
            <p:spPr bwMode="auto">
              <a:xfrm flipH="1">
                <a:off x="3549" y="2744"/>
                <a:ext cx="299" cy="289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46" name="AutoShape 42"/>
              <p:cNvCxnSpPr>
                <a:cxnSpLocks noChangeAspect="1" noChangeShapeType="1"/>
                <a:stCxn id="18444" idx="1"/>
                <a:endCxn id="18442" idx="5"/>
              </p:cNvCxnSpPr>
              <p:nvPr/>
            </p:nvCxnSpPr>
            <p:spPr bwMode="auto">
              <a:xfrm flipH="1" flipV="1">
                <a:off x="3549" y="3205"/>
                <a:ext cx="299" cy="289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47" name="AutoShape 45"/>
              <p:cNvCxnSpPr>
                <a:cxnSpLocks noChangeAspect="1" noChangeShapeType="1"/>
                <a:stCxn id="18443" idx="4"/>
                <a:endCxn id="18444" idx="0"/>
              </p:cNvCxnSpPr>
              <p:nvPr/>
            </p:nvCxnSpPr>
            <p:spPr bwMode="auto">
              <a:xfrm>
                <a:off x="3928" y="2778"/>
                <a:ext cx="0" cy="682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8448" name="Oval 46"/>
              <p:cNvSpPr>
                <a:spLocks noChangeAspect="1" noChangeArrowheads="1"/>
              </p:cNvSpPr>
              <p:nvPr/>
            </p:nvSpPr>
            <p:spPr bwMode="auto">
              <a:xfrm>
                <a:off x="5063" y="3004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cxnSp>
            <p:nvCxnSpPr>
              <p:cNvPr id="18449" name="AutoShape 47"/>
              <p:cNvCxnSpPr>
                <a:cxnSpLocks noChangeAspect="1" noChangeShapeType="1"/>
                <a:stCxn id="18441" idx="6"/>
                <a:endCxn id="18448" idx="2"/>
              </p:cNvCxnSpPr>
              <p:nvPr/>
            </p:nvCxnSpPr>
            <p:spPr bwMode="auto">
              <a:xfrm>
                <a:off x="4510" y="3119"/>
                <a:ext cx="548" cy="0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8440" name="Text Box 48"/>
            <p:cNvSpPr txBox="1">
              <a:spLocks noChangeArrowheads="1"/>
            </p:cNvSpPr>
            <p:nvPr/>
          </p:nvSpPr>
          <p:spPr bwMode="auto">
            <a:xfrm>
              <a:off x="5041900" y="5481638"/>
              <a:ext cx="3644900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Non connected graph with two connected components</a:t>
              </a: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717495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Trees and Forests</a:t>
            </a:r>
          </a:p>
        </p:txBody>
      </p:sp>
      <p:sp>
        <p:nvSpPr>
          <p:cNvPr id="1946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57200" y="1371600"/>
            <a:ext cx="8686800" cy="2895600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800" dirty="0"/>
              <a:t>A</a:t>
            </a:r>
            <a:r>
              <a:rPr lang="en-US" sz="2800" b="1" dirty="0"/>
              <a:t> (free) tree </a:t>
            </a:r>
            <a:r>
              <a:rPr lang="en-US" sz="2800" dirty="0"/>
              <a:t>is an undirected graph T such that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dirty="0"/>
              <a:t>T is connected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dirty="0"/>
              <a:t>T has no cycles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400" dirty="0">
                <a:solidFill>
                  <a:srgbClr val="C00000"/>
                </a:solidFill>
              </a:rPr>
              <a:t>This definition of tree is different from the one of a </a:t>
            </a:r>
            <a:r>
              <a:rPr lang="en-US" sz="2400" b="1" dirty="0">
                <a:solidFill>
                  <a:srgbClr val="C00000"/>
                </a:solidFill>
              </a:rPr>
              <a:t>rooted</a:t>
            </a:r>
            <a:r>
              <a:rPr lang="en-US" sz="2400" dirty="0">
                <a:solidFill>
                  <a:srgbClr val="C00000"/>
                </a:solidFill>
              </a:rPr>
              <a:t> tree</a:t>
            </a:r>
          </a:p>
          <a:p>
            <a:pPr eaLnBrk="1" hangingPunct="1">
              <a:lnSpc>
                <a:spcPct val="90000"/>
              </a:lnSpc>
            </a:pPr>
            <a:r>
              <a:rPr lang="en-US" sz="2800" dirty="0"/>
              <a:t>A </a:t>
            </a:r>
            <a:r>
              <a:rPr lang="en-US" sz="2800" b="1" dirty="0"/>
              <a:t>forest</a:t>
            </a:r>
            <a:r>
              <a:rPr lang="en-US" sz="2800" dirty="0"/>
              <a:t> is an undirected graph without cycles</a:t>
            </a:r>
          </a:p>
          <a:p>
            <a:pPr eaLnBrk="1" hangingPunct="1">
              <a:lnSpc>
                <a:spcPct val="90000"/>
              </a:lnSpc>
            </a:pPr>
            <a:r>
              <a:rPr lang="en-US" sz="2800" dirty="0"/>
              <a:t>The connected components of a forest are trees</a:t>
            </a:r>
          </a:p>
        </p:txBody>
      </p:sp>
      <p:sp>
        <p:nvSpPr>
          <p:cNvPr id="1945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945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6AE316D6-1578-DC4E-B691-1908A2395C08}" type="slidenum">
              <a:rPr lang="en-US" sz="1400">
                <a:solidFill>
                  <a:srgbClr val="2F2B20"/>
                </a:solidFill>
              </a:rPr>
              <a:pPr eaLnBrk="1" hangingPunct="1"/>
              <a:t>23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57225" y="4527550"/>
            <a:ext cx="2857500" cy="1568450"/>
            <a:chOff x="5429250" y="1946275"/>
            <a:chExt cx="2857500" cy="1568450"/>
          </a:xfrm>
        </p:grpSpPr>
        <p:sp>
          <p:nvSpPr>
            <p:cNvPr id="19461" name="Text Box 4"/>
            <p:cNvSpPr txBox="1">
              <a:spLocks noChangeArrowheads="1"/>
            </p:cNvSpPr>
            <p:nvPr/>
          </p:nvSpPr>
          <p:spPr bwMode="auto">
            <a:xfrm>
              <a:off x="5429250" y="3117850"/>
              <a:ext cx="28575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Tree</a:t>
              </a:r>
            </a:p>
          </p:txBody>
        </p:sp>
        <p:sp>
          <p:nvSpPr>
            <p:cNvPr id="19463" name="Oval 6"/>
            <p:cNvSpPr>
              <a:spLocks noChangeAspect="1" noChangeArrowheads="1"/>
            </p:cNvSpPr>
            <p:nvPr/>
          </p:nvSpPr>
          <p:spPr bwMode="auto">
            <a:xfrm>
              <a:off x="7569200" y="1951038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464" name="Oval 7"/>
            <p:cNvSpPr>
              <a:spLocks noChangeAspect="1" noChangeArrowheads="1"/>
            </p:cNvSpPr>
            <p:nvPr/>
          </p:nvSpPr>
          <p:spPr bwMode="auto">
            <a:xfrm>
              <a:off x="6659563" y="1952625"/>
              <a:ext cx="366712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465" name="Oval 8"/>
            <p:cNvSpPr>
              <a:spLocks noChangeAspect="1" noChangeArrowheads="1"/>
            </p:cNvSpPr>
            <p:nvPr/>
          </p:nvSpPr>
          <p:spPr bwMode="auto">
            <a:xfrm>
              <a:off x="5780088" y="1946275"/>
              <a:ext cx="366712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466" name="Oval 9"/>
            <p:cNvSpPr>
              <a:spLocks noChangeAspect="1" noChangeArrowheads="1"/>
            </p:cNvSpPr>
            <p:nvPr/>
          </p:nvSpPr>
          <p:spPr bwMode="auto">
            <a:xfrm>
              <a:off x="6664325" y="2682875"/>
              <a:ext cx="366713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19467" name="AutoShape 10"/>
            <p:cNvCxnSpPr>
              <a:cxnSpLocks noChangeAspect="1" noChangeShapeType="1"/>
              <a:stCxn id="19465" idx="6"/>
              <a:endCxn id="19464" idx="2"/>
            </p:cNvCxnSpPr>
            <p:nvPr/>
          </p:nvCxnSpPr>
          <p:spPr bwMode="auto">
            <a:xfrm>
              <a:off x="6154738" y="2128838"/>
              <a:ext cx="493712" cy="63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68" name="AutoShape 11"/>
            <p:cNvCxnSpPr>
              <a:cxnSpLocks noChangeAspect="1" noChangeShapeType="1"/>
              <a:stCxn id="19466" idx="0"/>
              <a:endCxn id="19464" idx="4"/>
            </p:cNvCxnSpPr>
            <p:nvPr/>
          </p:nvCxnSpPr>
          <p:spPr bwMode="auto">
            <a:xfrm flipH="1" flipV="1">
              <a:off x="6842125" y="2327275"/>
              <a:ext cx="4763" cy="3444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69" name="Oval 15"/>
            <p:cNvSpPr>
              <a:spLocks noChangeAspect="1" noChangeArrowheads="1"/>
            </p:cNvSpPr>
            <p:nvPr/>
          </p:nvSpPr>
          <p:spPr bwMode="auto">
            <a:xfrm>
              <a:off x="7569200" y="2681288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19470" name="AutoShape 16"/>
            <p:cNvCxnSpPr>
              <a:cxnSpLocks noChangeAspect="1" noChangeShapeType="1"/>
              <a:stCxn id="19463" idx="2"/>
              <a:endCxn id="19464" idx="6"/>
            </p:cNvCxnSpPr>
            <p:nvPr/>
          </p:nvCxnSpPr>
          <p:spPr bwMode="auto">
            <a:xfrm flipH="1">
              <a:off x="7034213" y="2133600"/>
              <a:ext cx="523875" cy="15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71" name="AutoShape 17"/>
            <p:cNvCxnSpPr>
              <a:cxnSpLocks noChangeAspect="1" noChangeShapeType="1"/>
              <a:stCxn id="19466" idx="6"/>
              <a:endCxn id="19469" idx="2"/>
            </p:cNvCxnSpPr>
            <p:nvPr/>
          </p:nvCxnSpPr>
          <p:spPr bwMode="auto">
            <a:xfrm flipV="1">
              <a:off x="7038975" y="2863850"/>
              <a:ext cx="519113" cy="15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3"/>
          <p:cNvGrpSpPr/>
          <p:nvPr/>
        </p:nvGrpSpPr>
        <p:grpSpPr>
          <a:xfrm>
            <a:off x="5029200" y="4368800"/>
            <a:ext cx="3657600" cy="1727200"/>
            <a:chOff x="5029200" y="4368800"/>
            <a:chExt cx="3657600" cy="1727200"/>
          </a:xfrm>
        </p:grpSpPr>
        <p:sp>
          <p:nvSpPr>
            <p:cNvPr id="19462" name="Text Box 5"/>
            <p:cNvSpPr txBox="1">
              <a:spLocks noChangeArrowheads="1"/>
            </p:cNvSpPr>
            <p:nvPr/>
          </p:nvSpPr>
          <p:spPr bwMode="auto">
            <a:xfrm>
              <a:off x="5041900" y="5699125"/>
              <a:ext cx="36449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>
                  <a:solidFill>
                    <a:srgbClr val="2F2B20"/>
                  </a:solidFill>
                </a:rPr>
                <a:t>Forest</a:t>
              </a:r>
            </a:p>
          </p:txBody>
        </p:sp>
        <p:grpSp>
          <p:nvGrpSpPr>
            <p:cNvPr id="19472" name="Group 51"/>
            <p:cNvGrpSpPr>
              <a:grpSpLocks/>
            </p:cNvGrpSpPr>
            <p:nvPr/>
          </p:nvGrpSpPr>
          <p:grpSpPr bwMode="auto">
            <a:xfrm>
              <a:off x="5029200" y="4368800"/>
              <a:ext cx="3657600" cy="1098550"/>
              <a:chOff x="3168" y="2752"/>
              <a:chExt cx="2304" cy="692"/>
            </a:xfrm>
          </p:grpSpPr>
          <p:sp>
            <p:nvSpPr>
              <p:cNvPr id="19473" name="Oval 34"/>
              <p:cNvSpPr>
                <a:spLocks noChangeAspect="1" noChangeArrowheads="1"/>
              </p:cNvSpPr>
              <p:nvPr/>
            </p:nvSpPr>
            <p:spPr bwMode="auto">
              <a:xfrm>
                <a:off x="3168" y="2982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</a:pPr>
                <a:endPara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19474" name="Group 50"/>
              <p:cNvGrpSpPr>
                <a:grpSpLocks/>
              </p:cNvGrpSpPr>
              <p:nvPr/>
            </p:nvGrpSpPr>
            <p:grpSpPr bwMode="auto">
              <a:xfrm>
                <a:off x="3691" y="2752"/>
                <a:ext cx="685" cy="692"/>
                <a:chOff x="3722" y="2755"/>
                <a:chExt cx="685" cy="692"/>
              </a:xfrm>
            </p:grpSpPr>
            <p:sp>
              <p:nvSpPr>
                <p:cNvPr id="19483" name="Oval 32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755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9484" name="Oval 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22" y="275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9485" name="Oval 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25" y="321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cxnSp>
              <p:nvCxnSpPr>
                <p:cNvPr id="19486" name="AutoShape 37"/>
                <p:cNvCxnSpPr>
                  <a:cxnSpLocks noChangeAspect="1" noChangeShapeType="1"/>
                  <a:stCxn id="19485" idx="0"/>
                  <a:endCxn id="19484" idx="4"/>
                </p:cNvCxnSpPr>
                <p:nvPr/>
              </p:nvCxnSpPr>
              <p:spPr bwMode="auto">
                <a:xfrm flipH="1" flipV="1">
                  <a:off x="3837" y="2992"/>
                  <a:ext cx="3" cy="217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9487" name="Oval 38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3215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cxnSp>
              <p:nvCxnSpPr>
                <p:cNvPr id="19488" name="AutoShape 39"/>
                <p:cNvCxnSpPr>
                  <a:cxnSpLocks noChangeAspect="1" noChangeShapeType="1"/>
                  <a:stCxn id="19483" idx="2"/>
                  <a:endCxn id="19484" idx="6"/>
                </p:cNvCxnSpPr>
                <p:nvPr/>
              </p:nvCxnSpPr>
              <p:spPr bwMode="auto">
                <a:xfrm flipH="1">
                  <a:off x="3958" y="2870"/>
                  <a:ext cx="211" cy="1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9489" name="AutoShape 40"/>
                <p:cNvCxnSpPr>
                  <a:cxnSpLocks noChangeAspect="1" noChangeShapeType="1"/>
                  <a:stCxn id="19485" idx="6"/>
                  <a:endCxn id="19487" idx="2"/>
                </p:cNvCxnSpPr>
                <p:nvPr/>
              </p:nvCxnSpPr>
              <p:spPr bwMode="auto">
                <a:xfrm flipV="1">
                  <a:off x="3961" y="3330"/>
                  <a:ext cx="208" cy="1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9475" name="Group 49"/>
              <p:cNvGrpSpPr>
                <a:grpSpLocks/>
              </p:cNvGrpSpPr>
              <p:nvPr/>
            </p:nvGrpSpPr>
            <p:grpSpPr bwMode="auto">
              <a:xfrm flipH="1">
                <a:off x="4668" y="2752"/>
                <a:ext cx="804" cy="692"/>
                <a:chOff x="4668" y="2755"/>
                <a:chExt cx="804" cy="692"/>
              </a:xfrm>
            </p:grpSpPr>
            <p:sp>
              <p:nvSpPr>
                <p:cNvPr id="19476" name="Oval 41"/>
                <p:cNvSpPr>
                  <a:spLocks noChangeAspect="1" noChangeArrowheads="1"/>
                </p:cNvSpPr>
                <p:nvPr/>
              </p:nvSpPr>
              <p:spPr bwMode="auto">
                <a:xfrm>
                  <a:off x="5241" y="2755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9477" name="Oval 42"/>
                <p:cNvSpPr>
                  <a:spLocks noChangeAspect="1" noChangeArrowheads="1"/>
                </p:cNvSpPr>
                <p:nvPr/>
              </p:nvSpPr>
              <p:spPr bwMode="auto">
                <a:xfrm>
                  <a:off x="4668" y="275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9478" name="Oval 43"/>
                <p:cNvSpPr>
                  <a:spLocks noChangeAspect="1" noChangeArrowheads="1"/>
                </p:cNvSpPr>
                <p:nvPr/>
              </p:nvSpPr>
              <p:spPr bwMode="auto">
                <a:xfrm>
                  <a:off x="4671" y="321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9479" name="Oval 44"/>
                <p:cNvSpPr>
                  <a:spLocks noChangeAspect="1" noChangeArrowheads="1"/>
                </p:cNvSpPr>
                <p:nvPr/>
              </p:nvSpPr>
              <p:spPr bwMode="auto">
                <a:xfrm>
                  <a:off x="4956" y="3024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</a:pPr>
                  <a:endParaRPr lang="en-US" sz="2400">
                    <a:solidFill>
                      <a:srgbClr val="2F2B2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cxnSp>
              <p:nvCxnSpPr>
                <p:cNvPr id="19480" name="AutoShape 46"/>
                <p:cNvCxnSpPr>
                  <a:cxnSpLocks noChangeAspect="1" noChangeShapeType="1"/>
                  <a:stCxn id="19479" idx="1"/>
                  <a:endCxn id="19477" idx="5"/>
                </p:cNvCxnSpPr>
                <p:nvPr/>
              </p:nvCxnSpPr>
              <p:spPr bwMode="auto">
                <a:xfrm flipH="1" flipV="1">
                  <a:off x="4865" y="2959"/>
                  <a:ext cx="124" cy="92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9481" name="AutoShape 47"/>
                <p:cNvCxnSpPr>
                  <a:cxnSpLocks noChangeAspect="1" noChangeShapeType="1"/>
                  <a:stCxn id="19478" idx="0"/>
                  <a:endCxn id="19477" idx="4"/>
                </p:cNvCxnSpPr>
                <p:nvPr/>
              </p:nvCxnSpPr>
              <p:spPr bwMode="auto">
                <a:xfrm flipH="1" flipV="1">
                  <a:off x="4783" y="2992"/>
                  <a:ext cx="3" cy="217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9482" name="AutoShape 48"/>
                <p:cNvCxnSpPr>
                  <a:cxnSpLocks noChangeAspect="1" noChangeShapeType="1"/>
                  <a:stCxn id="19476" idx="2"/>
                  <a:endCxn id="19477" idx="6"/>
                </p:cNvCxnSpPr>
                <p:nvPr/>
              </p:nvCxnSpPr>
              <p:spPr bwMode="auto">
                <a:xfrm flipH="1">
                  <a:off x="4904" y="2870"/>
                  <a:ext cx="330" cy="1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60214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Spanning Trees and Forests</a:t>
            </a:r>
          </a:p>
        </p:txBody>
      </p:sp>
      <p:sp>
        <p:nvSpPr>
          <p:cNvPr id="20484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1026318" y="1323976"/>
            <a:ext cx="7406482" cy="2666998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dirty="0"/>
              <a:t>A spanning tree of a connected graph is a spanning </a:t>
            </a:r>
            <a:r>
              <a:rPr lang="en-US" sz="2400" dirty="0" err="1"/>
              <a:t>subgraph</a:t>
            </a:r>
            <a:r>
              <a:rPr lang="en-US" sz="2400" dirty="0"/>
              <a:t> that is a tree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dirty="0"/>
              <a:t>A spanning tree is not unique unless the graph is a tree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dirty="0"/>
              <a:t>Spanning trees have applications to the design of communication networks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dirty="0"/>
              <a:t>A spanning forest of a graph is a spanning </a:t>
            </a:r>
            <a:r>
              <a:rPr lang="en-US" sz="2400" dirty="0" err="1"/>
              <a:t>subgraph</a:t>
            </a:r>
            <a:r>
              <a:rPr lang="en-US" sz="2400" dirty="0"/>
              <a:t> that is a forest</a:t>
            </a:r>
          </a:p>
        </p:txBody>
      </p:sp>
      <p:sp>
        <p:nvSpPr>
          <p:cNvPr id="2048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D22DA30E-D5A6-E841-9A30-7B36EA61486E}" type="slidenum">
              <a:rPr lang="en-US" sz="1400">
                <a:solidFill>
                  <a:srgbClr val="2F2B20"/>
                </a:solidFill>
              </a:rPr>
              <a:pPr eaLnBrk="1" hangingPunct="1"/>
              <a:t>24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097756" y="4076698"/>
            <a:ext cx="3081338" cy="2070101"/>
            <a:chOff x="5324475" y="1457325"/>
            <a:chExt cx="3081338" cy="2070101"/>
          </a:xfrm>
        </p:grpSpPr>
        <p:sp>
          <p:nvSpPr>
            <p:cNvPr id="20485" name="Text Box 4"/>
            <p:cNvSpPr txBox="1">
              <a:spLocks noChangeArrowheads="1"/>
            </p:cNvSpPr>
            <p:nvPr/>
          </p:nvSpPr>
          <p:spPr bwMode="auto">
            <a:xfrm>
              <a:off x="6736556" y="3130551"/>
              <a:ext cx="10493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 dirty="0">
                  <a:solidFill>
                    <a:srgbClr val="2F2B20"/>
                  </a:solidFill>
                </a:rPr>
                <a:t>Graph</a:t>
              </a:r>
            </a:p>
          </p:txBody>
        </p:sp>
        <p:sp>
          <p:nvSpPr>
            <p:cNvPr id="20487" name="Oval 6"/>
            <p:cNvSpPr>
              <a:spLocks noChangeAspect="1" noChangeArrowheads="1"/>
            </p:cNvSpPr>
            <p:nvPr/>
          </p:nvSpPr>
          <p:spPr bwMode="auto">
            <a:xfrm>
              <a:off x="6788150" y="2189163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488" name="Oval 7"/>
            <p:cNvSpPr>
              <a:spLocks noChangeAspect="1" noChangeArrowheads="1"/>
            </p:cNvSpPr>
            <p:nvPr/>
          </p:nvSpPr>
          <p:spPr bwMode="auto">
            <a:xfrm>
              <a:off x="5324475" y="2189163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489" name="Oval 8"/>
            <p:cNvSpPr>
              <a:spLocks noChangeAspect="1" noChangeArrowheads="1"/>
            </p:cNvSpPr>
            <p:nvPr/>
          </p:nvSpPr>
          <p:spPr bwMode="auto">
            <a:xfrm>
              <a:off x="6056313" y="1457325"/>
              <a:ext cx="366712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490" name="Oval 9"/>
            <p:cNvSpPr>
              <a:spLocks noChangeAspect="1" noChangeArrowheads="1"/>
            </p:cNvSpPr>
            <p:nvPr/>
          </p:nvSpPr>
          <p:spPr bwMode="auto">
            <a:xfrm>
              <a:off x="6056313" y="2921000"/>
              <a:ext cx="366712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20491" name="AutoShape 10"/>
            <p:cNvCxnSpPr>
              <a:cxnSpLocks noChangeAspect="1" noChangeShapeType="1"/>
              <a:stCxn id="20489" idx="3"/>
              <a:endCxn id="20488" idx="7"/>
            </p:cNvCxnSpPr>
            <p:nvPr/>
          </p:nvCxnSpPr>
          <p:spPr bwMode="auto">
            <a:xfrm flipH="1">
              <a:off x="5635625" y="1776413"/>
              <a:ext cx="474663" cy="45878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2" name="AutoShape 11"/>
            <p:cNvCxnSpPr>
              <a:cxnSpLocks noChangeAspect="1" noChangeShapeType="1"/>
              <a:stCxn id="20490" idx="1"/>
              <a:endCxn id="20488" idx="5"/>
            </p:cNvCxnSpPr>
            <p:nvPr/>
          </p:nvCxnSpPr>
          <p:spPr bwMode="auto">
            <a:xfrm flipH="1" flipV="1">
              <a:off x="5635625" y="2508250"/>
              <a:ext cx="474663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3" name="AutoShape 12"/>
            <p:cNvCxnSpPr>
              <a:cxnSpLocks noChangeAspect="1" noChangeShapeType="1"/>
              <a:stCxn id="20490" idx="7"/>
              <a:endCxn id="20487" idx="3"/>
            </p:cNvCxnSpPr>
            <p:nvPr/>
          </p:nvCxnSpPr>
          <p:spPr bwMode="auto">
            <a:xfrm flipV="1">
              <a:off x="6367463" y="2508250"/>
              <a:ext cx="474662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4" name="AutoShape 13"/>
            <p:cNvCxnSpPr>
              <a:cxnSpLocks noChangeAspect="1" noChangeShapeType="1"/>
              <a:stCxn id="20489" idx="5"/>
              <a:endCxn id="20487" idx="1"/>
            </p:cNvCxnSpPr>
            <p:nvPr/>
          </p:nvCxnSpPr>
          <p:spPr bwMode="auto">
            <a:xfrm>
              <a:off x="6367463" y="1776413"/>
              <a:ext cx="474662" cy="45878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5" name="AutoShape 14"/>
            <p:cNvCxnSpPr>
              <a:cxnSpLocks noChangeAspect="1" noChangeShapeType="1"/>
              <a:stCxn id="20489" idx="4"/>
              <a:endCxn id="20490" idx="0"/>
            </p:cNvCxnSpPr>
            <p:nvPr/>
          </p:nvCxnSpPr>
          <p:spPr bwMode="auto">
            <a:xfrm>
              <a:off x="6237288" y="1830388"/>
              <a:ext cx="0" cy="10826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96" name="Oval 15"/>
            <p:cNvSpPr>
              <a:spLocks noChangeAspect="1" noChangeArrowheads="1"/>
            </p:cNvSpPr>
            <p:nvPr/>
          </p:nvSpPr>
          <p:spPr bwMode="auto">
            <a:xfrm>
              <a:off x="8039100" y="2189163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20497" name="AutoShape 16"/>
            <p:cNvCxnSpPr>
              <a:cxnSpLocks noChangeAspect="1" noChangeShapeType="1"/>
              <a:stCxn id="20487" idx="6"/>
              <a:endCxn id="20496" idx="2"/>
            </p:cNvCxnSpPr>
            <p:nvPr/>
          </p:nvCxnSpPr>
          <p:spPr bwMode="auto">
            <a:xfrm>
              <a:off x="7161213" y="2371725"/>
              <a:ext cx="869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8" name="AutoShape 17"/>
            <p:cNvCxnSpPr>
              <a:cxnSpLocks noChangeAspect="1" noChangeShapeType="1"/>
              <a:stCxn id="20490" idx="6"/>
              <a:endCxn id="20496" idx="3"/>
            </p:cNvCxnSpPr>
            <p:nvPr/>
          </p:nvCxnSpPr>
          <p:spPr bwMode="auto">
            <a:xfrm flipV="1">
              <a:off x="6430963" y="2511425"/>
              <a:ext cx="1660525" cy="59213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9" name="AutoShape 18"/>
            <p:cNvCxnSpPr>
              <a:cxnSpLocks noChangeAspect="1" noChangeShapeType="1"/>
              <a:stCxn id="20496" idx="1"/>
              <a:endCxn id="20489" idx="6"/>
            </p:cNvCxnSpPr>
            <p:nvPr/>
          </p:nvCxnSpPr>
          <p:spPr bwMode="auto">
            <a:xfrm flipH="1" flipV="1">
              <a:off x="6430963" y="1639888"/>
              <a:ext cx="1660525" cy="59213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3"/>
          <p:cNvGrpSpPr/>
          <p:nvPr/>
        </p:nvGrpSpPr>
        <p:grpSpPr>
          <a:xfrm>
            <a:off x="5139532" y="3943348"/>
            <a:ext cx="3081337" cy="2097087"/>
            <a:chOff x="5322888" y="4038600"/>
            <a:chExt cx="3081337" cy="2097087"/>
          </a:xfrm>
        </p:grpSpPr>
        <p:sp>
          <p:nvSpPr>
            <p:cNvPr id="20486" name="Text Box 5"/>
            <p:cNvSpPr txBox="1">
              <a:spLocks noChangeArrowheads="1"/>
            </p:cNvSpPr>
            <p:nvPr/>
          </p:nvSpPr>
          <p:spPr bwMode="auto">
            <a:xfrm>
              <a:off x="6380163" y="5738812"/>
              <a:ext cx="1928019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sz="2000" dirty="0">
                  <a:solidFill>
                    <a:srgbClr val="2F2B20"/>
                  </a:solidFill>
                </a:rPr>
                <a:t>Spanning tree</a:t>
              </a:r>
            </a:p>
          </p:txBody>
        </p:sp>
        <p:sp>
          <p:nvSpPr>
            <p:cNvPr id="20500" name="Oval 19"/>
            <p:cNvSpPr>
              <a:spLocks noChangeAspect="1" noChangeArrowheads="1"/>
            </p:cNvSpPr>
            <p:nvPr/>
          </p:nvSpPr>
          <p:spPr bwMode="auto">
            <a:xfrm>
              <a:off x="6786563" y="4770438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501" name="Oval 20"/>
            <p:cNvSpPr>
              <a:spLocks noChangeAspect="1" noChangeArrowheads="1"/>
            </p:cNvSpPr>
            <p:nvPr/>
          </p:nvSpPr>
          <p:spPr bwMode="auto">
            <a:xfrm>
              <a:off x="5322888" y="4770438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502" name="Oval 21"/>
            <p:cNvSpPr>
              <a:spLocks noChangeAspect="1" noChangeArrowheads="1"/>
            </p:cNvSpPr>
            <p:nvPr/>
          </p:nvSpPr>
          <p:spPr bwMode="auto">
            <a:xfrm>
              <a:off x="6054725" y="4038600"/>
              <a:ext cx="366713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503" name="Oval 22"/>
            <p:cNvSpPr>
              <a:spLocks noChangeAspect="1" noChangeArrowheads="1"/>
            </p:cNvSpPr>
            <p:nvPr/>
          </p:nvSpPr>
          <p:spPr bwMode="auto">
            <a:xfrm>
              <a:off x="6054725" y="5502275"/>
              <a:ext cx="366713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20504" name="AutoShape 23"/>
            <p:cNvCxnSpPr>
              <a:cxnSpLocks noChangeAspect="1" noChangeShapeType="1"/>
              <a:stCxn id="20502" idx="3"/>
              <a:endCxn id="20501" idx="7"/>
            </p:cNvCxnSpPr>
            <p:nvPr/>
          </p:nvCxnSpPr>
          <p:spPr bwMode="auto">
            <a:xfrm flipH="1">
              <a:off x="5634038" y="4357688"/>
              <a:ext cx="474662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05" name="AutoShape 24"/>
            <p:cNvCxnSpPr>
              <a:cxnSpLocks noChangeAspect="1" noChangeShapeType="1"/>
              <a:stCxn id="20503" idx="1"/>
              <a:endCxn id="20501" idx="5"/>
            </p:cNvCxnSpPr>
            <p:nvPr/>
          </p:nvCxnSpPr>
          <p:spPr bwMode="auto">
            <a:xfrm flipH="1" flipV="1">
              <a:off x="5634038" y="5089525"/>
              <a:ext cx="474662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06" name="AutoShape 25"/>
            <p:cNvCxnSpPr>
              <a:cxnSpLocks noChangeAspect="1" noChangeShapeType="1"/>
              <a:stCxn id="20503" idx="7"/>
              <a:endCxn id="20500" idx="3"/>
            </p:cNvCxnSpPr>
            <p:nvPr/>
          </p:nvCxnSpPr>
          <p:spPr bwMode="auto">
            <a:xfrm flipV="1">
              <a:off x="6365875" y="5089525"/>
              <a:ext cx="474663" cy="458788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07" name="AutoShape 26"/>
            <p:cNvCxnSpPr>
              <a:cxnSpLocks noChangeAspect="1" noChangeShapeType="1"/>
              <a:stCxn id="20502" idx="5"/>
              <a:endCxn id="20500" idx="1"/>
            </p:cNvCxnSpPr>
            <p:nvPr/>
          </p:nvCxnSpPr>
          <p:spPr bwMode="auto">
            <a:xfrm>
              <a:off x="6365875" y="4357688"/>
              <a:ext cx="474663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08" name="AutoShape 27"/>
            <p:cNvCxnSpPr>
              <a:cxnSpLocks noChangeAspect="1" noChangeShapeType="1"/>
              <a:stCxn id="20502" idx="4"/>
              <a:endCxn id="20503" idx="0"/>
            </p:cNvCxnSpPr>
            <p:nvPr/>
          </p:nvCxnSpPr>
          <p:spPr bwMode="auto">
            <a:xfrm>
              <a:off x="6235700" y="4411663"/>
              <a:ext cx="0" cy="10826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509" name="Oval 28"/>
            <p:cNvSpPr>
              <a:spLocks noChangeAspect="1" noChangeArrowheads="1"/>
            </p:cNvSpPr>
            <p:nvPr/>
          </p:nvSpPr>
          <p:spPr bwMode="auto">
            <a:xfrm>
              <a:off x="8037513" y="4770438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20510" name="AutoShape 29"/>
            <p:cNvCxnSpPr>
              <a:cxnSpLocks noChangeAspect="1" noChangeShapeType="1"/>
              <a:stCxn id="20500" idx="6"/>
              <a:endCxn id="20509" idx="2"/>
            </p:cNvCxnSpPr>
            <p:nvPr/>
          </p:nvCxnSpPr>
          <p:spPr bwMode="auto">
            <a:xfrm>
              <a:off x="7159625" y="4953000"/>
              <a:ext cx="869950" cy="0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11" name="AutoShape 30"/>
            <p:cNvCxnSpPr>
              <a:cxnSpLocks noChangeAspect="1" noChangeShapeType="1"/>
              <a:stCxn id="20503" idx="6"/>
              <a:endCxn id="20509" idx="3"/>
            </p:cNvCxnSpPr>
            <p:nvPr/>
          </p:nvCxnSpPr>
          <p:spPr bwMode="auto">
            <a:xfrm flipV="1">
              <a:off x="6429375" y="5092700"/>
              <a:ext cx="1660525" cy="59213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12" name="AutoShape 31"/>
            <p:cNvCxnSpPr>
              <a:cxnSpLocks noChangeAspect="1" noChangeShapeType="1"/>
              <a:stCxn id="20509" idx="1"/>
              <a:endCxn id="20502" idx="6"/>
            </p:cNvCxnSpPr>
            <p:nvPr/>
          </p:nvCxnSpPr>
          <p:spPr bwMode="auto">
            <a:xfrm flipH="1" flipV="1">
              <a:off x="6429375" y="4221163"/>
              <a:ext cx="1660525" cy="59213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50933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56" name="Picture 13" descr="IMGP223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838" y="2030413"/>
            <a:ext cx="2011362" cy="279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7" name="Picture 14" descr="IMGP2248liqui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5825" y="3771900"/>
            <a:ext cx="2797175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</p:spTree>
    <p:extLst>
      <p:ext uri="{BB962C8B-B14F-4D97-AF65-F5344CB8AC3E}">
        <p14:creationId xmlns:p14="http://schemas.microsoft.com/office/powerpoint/2010/main" val="1092594697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Graph</a:t>
            </a:r>
          </a:p>
        </p:txBody>
      </p:sp>
      <p:sp>
        <p:nvSpPr>
          <p:cNvPr id="3075" name="Oval 3"/>
          <p:cNvSpPr>
            <a:spLocks noChangeArrowheads="1"/>
          </p:cNvSpPr>
          <p:nvPr/>
        </p:nvSpPr>
        <p:spPr bwMode="auto">
          <a:xfrm>
            <a:off x="811213" y="1600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076" name="Oval 6"/>
          <p:cNvSpPr>
            <a:spLocks noChangeArrowheads="1"/>
          </p:cNvSpPr>
          <p:nvPr/>
        </p:nvSpPr>
        <p:spPr bwMode="auto">
          <a:xfrm>
            <a:off x="2640013" y="2057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077" name="Text Box 18"/>
          <p:cNvSpPr txBox="1">
            <a:spLocks noChangeArrowheads="1"/>
          </p:cNvSpPr>
          <p:nvPr/>
        </p:nvSpPr>
        <p:spPr bwMode="auto">
          <a:xfrm>
            <a:off x="533400" y="1219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078" name="Text Box 19"/>
          <p:cNvSpPr txBox="1">
            <a:spLocks noChangeArrowheads="1"/>
          </p:cNvSpPr>
          <p:nvPr/>
        </p:nvSpPr>
        <p:spPr bwMode="auto">
          <a:xfrm>
            <a:off x="2133600" y="37179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079" name="Text Box 28"/>
          <p:cNvSpPr txBox="1">
            <a:spLocks noChangeArrowheads="1"/>
          </p:cNvSpPr>
          <p:nvPr/>
        </p:nvSpPr>
        <p:spPr bwMode="auto">
          <a:xfrm>
            <a:off x="2716213" y="17748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080" name="Line 34"/>
          <p:cNvSpPr>
            <a:spLocks noChangeShapeType="1"/>
          </p:cNvSpPr>
          <p:nvPr/>
        </p:nvSpPr>
        <p:spPr bwMode="auto">
          <a:xfrm>
            <a:off x="887413" y="1676400"/>
            <a:ext cx="1219200" cy="2057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1" name="Line 35"/>
          <p:cNvSpPr>
            <a:spLocks noChangeShapeType="1"/>
          </p:cNvSpPr>
          <p:nvPr/>
        </p:nvSpPr>
        <p:spPr bwMode="auto">
          <a:xfrm>
            <a:off x="887413" y="16764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2" name="Line 36"/>
          <p:cNvSpPr>
            <a:spLocks noChangeShapeType="1"/>
          </p:cNvSpPr>
          <p:nvPr/>
        </p:nvSpPr>
        <p:spPr bwMode="auto">
          <a:xfrm flipH="1">
            <a:off x="2106613" y="21336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3" name="Oval 64"/>
          <p:cNvSpPr>
            <a:spLocks noChangeArrowheads="1"/>
          </p:cNvSpPr>
          <p:nvPr/>
        </p:nvSpPr>
        <p:spPr bwMode="auto">
          <a:xfrm>
            <a:off x="2030413" y="3657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084" name="Text Box 66"/>
          <p:cNvSpPr txBox="1">
            <a:spLocks noChangeArrowheads="1"/>
          </p:cNvSpPr>
          <p:nvPr/>
        </p:nvSpPr>
        <p:spPr bwMode="auto">
          <a:xfrm>
            <a:off x="3124200" y="1812925"/>
            <a:ext cx="39290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Node ~ city or computer</a:t>
            </a:r>
          </a:p>
        </p:txBody>
      </p:sp>
      <p:sp>
        <p:nvSpPr>
          <p:cNvPr id="3085" name="Text Box 67"/>
          <p:cNvSpPr txBox="1">
            <a:spLocks noChangeArrowheads="1"/>
          </p:cNvSpPr>
          <p:nvPr/>
        </p:nvSpPr>
        <p:spPr bwMode="auto">
          <a:xfrm>
            <a:off x="2447925" y="2651125"/>
            <a:ext cx="3800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Edge ~ road or network</a:t>
            </a:r>
          </a:p>
        </p:txBody>
      </p:sp>
      <p:sp>
        <p:nvSpPr>
          <p:cNvPr id="3086" name="Text Box 68"/>
          <p:cNvSpPr txBox="1">
            <a:spLocks noChangeArrowheads="1"/>
          </p:cNvSpPr>
          <p:nvPr/>
        </p:nvSpPr>
        <p:spPr bwMode="auto">
          <a:xfrm>
            <a:off x="869950" y="4114800"/>
            <a:ext cx="37020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Undirected or Directed</a:t>
            </a:r>
          </a:p>
        </p:txBody>
      </p:sp>
      <p:sp>
        <p:nvSpPr>
          <p:cNvPr id="3087" name="Text Box 69"/>
          <p:cNvSpPr txBox="1">
            <a:spLocks noChangeArrowheads="1"/>
          </p:cNvSpPr>
          <p:nvPr/>
        </p:nvSpPr>
        <p:spPr bwMode="auto">
          <a:xfrm>
            <a:off x="1103313" y="5105400"/>
            <a:ext cx="6516687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 surprisingly large number of problems </a:t>
            </a:r>
            <a:br>
              <a:rPr lang="en-US" altLang="en-US" sz="3000"/>
            </a:br>
            <a:r>
              <a:rPr lang="en-US" altLang="en-US" sz="3000"/>
              <a:t>in computer science can be expressed </a:t>
            </a:r>
            <a:br>
              <a:rPr lang="en-US" altLang="en-US" sz="3000"/>
            </a:br>
            <a:r>
              <a:rPr lang="en-US" altLang="en-US" sz="3000"/>
              <a:t>as a graph theory problem. 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Graph Search</a:t>
            </a:r>
          </a:p>
        </p:txBody>
      </p:sp>
      <p:sp>
        <p:nvSpPr>
          <p:cNvPr id="441348" name="Text Box 4"/>
          <p:cNvSpPr txBox="1">
            <a:spLocks noChangeArrowheads="1"/>
          </p:cNvSpPr>
          <p:nvPr/>
        </p:nvSpPr>
        <p:spPr bwMode="auto">
          <a:xfrm>
            <a:off x="304800" y="1358900"/>
            <a:ext cx="9372600" cy="390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dirty="0"/>
              <a:t>Specification: </a:t>
            </a:r>
            <a:r>
              <a:rPr lang="en-US" altLang="en-US" sz="3000" dirty="0"/>
              <a:t>Reachability-from-single-source </a:t>
            </a:r>
            <a:r>
              <a:rPr lang="en-US" altLang="en-US" sz="3000" i="1" dirty="0"/>
              <a:t>s</a:t>
            </a:r>
            <a:endParaRPr lang="en-US" altLang="en-US" i="1" dirty="0"/>
          </a:p>
          <a:p>
            <a:pPr lvl="1" eaLnBrk="1" hangingPunct="1">
              <a:buFontTx/>
              <a:buChar char="•"/>
            </a:pPr>
            <a:r>
              <a:rPr lang="en-US" altLang="en-US" sz="3200" dirty="0"/>
              <a:t>&lt;</a:t>
            </a:r>
            <a:r>
              <a:rPr lang="en-US" altLang="en-US" sz="3200" dirty="0" err="1"/>
              <a:t>preCond</a:t>
            </a:r>
            <a:r>
              <a:rPr lang="en-US" altLang="en-US" sz="3200" dirty="0"/>
              <a:t>&gt;: </a:t>
            </a:r>
            <a:br>
              <a:rPr lang="en-US" altLang="en-US" sz="3200" dirty="0"/>
            </a:br>
            <a:r>
              <a:rPr lang="en-US" altLang="en-US" sz="3200" dirty="0"/>
              <a:t>    </a:t>
            </a:r>
            <a:r>
              <a:rPr lang="en-US" altLang="en-US" sz="3000" dirty="0"/>
              <a:t>The input is a graph </a:t>
            </a:r>
            <a:r>
              <a:rPr lang="en-US" altLang="en-US" sz="3000" i="1" dirty="0"/>
              <a:t>G</a:t>
            </a:r>
            <a:r>
              <a:rPr lang="en-US" altLang="en-US" sz="3000" dirty="0"/>
              <a:t> </a:t>
            </a:r>
            <a:br>
              <a:rPr lang="en-US" altLang="en-US" sz="3000" dirty="0"/>
            </a:br>
            <a:r>
              <a:rPr lang="en-US" altLang="en-US" sz="3000" dirty="0"/>
              <a:t>(either directed or undirected) </a:t>
            </a:r>
            <a:br>
              <a:rPr lang="en-US" altLang="en-US" sz="3000" dirty="0"/>
            </a:br>
            <a:r>
              <a:rPr lang="en-US" altLang="en-US" sz="3000" dirty="0"/>
              <a:t>         and a source node </a:t>
            </a:r>
            <a:r>
              <a:rPr lang="en-US" altLang="en-US" sz="3000" i="1" dirty="0"/>
              <a:t>s</a:t>
            </a:r>
            <a:r>
              <a:rPr lang="en-US" altLang="en-US" sz="3000" dirty="0"/>
              <a:t>.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dirty="0"/>
              <a:t>&lt;</a:t>
            </a:r>
            <a:r>
              <a:rPr lang="en-US" altLang="en-US" sz="3200" dirty="0" err="1"/>
              <a:t>postCond</a:t>
            </a:r>
            <a:r>
              <a:rPr lang="en-US" altLang="en-US" sz="3200" dirty="0"/>
              <a:t>&gt;: </a:t>
            </a:r>
            <a:br>
              <a:rPr lang="en-US" altLang="en-US" sz="3200" dirty="0"/>
            </a:br>
            <a:r>
              <a:rPr lang="en-US" altLang="en-US" sz="3200" dirty="0"/>
              <a:t>  </a:t>
            </a:r>
            <a:r>
              <a:rPr lang="en-US" altLang="en-US" sz="3000" dirty="0"/>
              <a:t>Output all the nodes </a:t>
            </a:r>
            <a:r>
              <a:rPr lang="en-US" altLang="en-US" sz="3000" i="1" dirty="0"/>
              <a:t>u</a:t>
            </a:r>
            <a:r>
              <a:rPr lang="en-US" altLang="en-US" sz="3000" dirty="0"/>
              <a:t> that are </a:t>
            </a:r>
            <a:br>
              <a:rPr lang="en-US" altLang="en-US" sz="3000" dirty="0"/>
            </a:br>
            <a:r>
              <a:rPr lang="en-US" altLang="en-US" sz="3000" dirty="0"/>
              <a:t>  reachable by a path in </a:t>
            </a:r>
            <a:r>
              <a:rPr lang="en-US" altLang="en-US" sz="3000" i="1" dirty="0"/>
              <a:t>G</a:t>
            </a:r>
            <a:r>
              <a:rPr lang="en-US" altLang="en-US" sz="3000" dirty="0"/>
              <a:t> from </a:t>
            </a:r>
            <a:r>
              <a:rPr lang="en-US" altLang="en-US" sz="3000" i="1" dirty="0"/>
              <a:t>s</a:t>
            </a:r>
            <a:r>
              <a:rPr lang="en-US" altLang="en-US" sz="3000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13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13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13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13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13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13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8" grpId="0"/>
      <p:bldP spid="441348" grpId="0" build="p" bldLvl="2" autoUpdateAnimBg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sp>
        <p:nvSpPr>
          <p:cNvPr id="5123" name="Rectangle 6"/>
          <p:cNvSpPr>
            <a:spLocks noChangeArrowheads="1"/>
          </p:cNvSpPr>
          <p:nvPr/>
        </p:nvSpPr>
        <p:spPr bwMode="auto">
          <a:xfrm>
            <a:off x="762000" y="1295400"/>
            <a:ext cx="20589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Basic Steps:</a:t>
            </a:r>
          </a:p>
        </p:txBody>
      </p:sp>
      <p:sp>
        <p:nvSpPr>
          <p:cNvPr id="5124" name="Oval 7"/>
          <p:cNvSpPr>
            <a:spLocks noChangeArrowheads="1"/>
          </p:cNvSpPr>
          <p:nvPr/>
        </p:nvSpPr>
        <p:spPr bwMode="auto">
          <a:xfrm>
            <a:off x="2139950" y="25527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125" name="Oval 8"/>
          <p:cNvSpPr>
            <a:spLocks noChangeArrowheads="1"/>
          </p:cNvSpPr>
          <p:nvPr/>
        </p:nvSpPr>
        <p:spPr bwMode="auto">
          <a:xfrm>
            <a:off x="4191000" y="3025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126" name="Text Box 9"/>
          <p:cNvSpPr txBox="1">
            <a:spLocks noChangeArrowheads="1"/>
          </p:cNvSpPr>
          <p:nvPr/>
        </p:nvSpPr>
        <p:spPr bwMode="auto">
          <a:xfrm>
            <a:off x="1862138" y="21717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5127" name="Text Box 10"/>
          <p:cNvSpPr txBox="1">
            <a:spLocks noChangeArrowheads="1"/>
          </p:cNvSpPr>
          <p:nvPr/>
        </p:nvSpPr>
        <p:spPr bwMode="auto">
          <a:xfrm>
            <a:off x="4076700" y="25368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5128" name="Freeform 15"/>
          <p:cNvSpPr>
            <a:spLocks/>
          </p:cNvSpPr>
          <p:nvPr/>
        </p:nvSpPr>
        <p:spPr bwMode="auto">
          <a:xfrm>
            <a:off x="2209800" y="2628900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9" name="Rectangle 16"/>
          <p:cNvSpPr>
            <a:spLocks noChangeArrowheads="1"/>
          </p:cNvSpPr>
          <p:nvPr/>
        </p:nvSpPr>
        <p:spPr bwMode="auto">
          <a:xfrm>
            <a:off x="457200" y="3276600"/>
            <a:ext cx="384651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Suppose you know that </a:t>
            </a:r>
            <a:br>
              <a:rPr lang="en-US" altLang="en-US" sz="3000"/>
            </a:br>
            <a:r>
              <a:rPr lang="en-US" altLang="en-US" sz="3000" i="1"/>
              <a:t>u</a:t>
            </a:r>
            <a:r>
              <a:rPr lang="en-US" altLang="en-US" sz="3000"/>
              <a:t> is reachable from </a:t>
            </a:r>
            <a:r>
              <a:rPr lang="en-US" altLang="en-US" sz="3000" i="1"/>
              <a:t>s</a:t>
            </a: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4292600" y="2346325"/>
            <a:ext cx="3479800" cy="1936750"/>
            <a:chOff x="2704" y="1478"/>
            <a:chExt cx="2192" cy="1220"/>
          </a:xfrm>
        </p:grpSpPr>
        <p:sp>
          <p:nvSpPr>
            <p:cNvPr id="5133" name="Freeform 12"/>
            <p:cNvSpPr>
              <a:spLocks/>
            </p:cNvSpPr>
            <p:nvPr/>
          </p:nvSpPr>
          <p:spPr bwMode="auto">
            <a:xfrm>
              <a:off x="2704" y="1728"/>
              <a:ext cx="368" cy="224"/>
            </a:xfrm>
            <a:custGeom>
              <a:avLst/>
              <a:gdLst>
                <a:gd name="T0" fmla="*/ 0 w 368"/>
                <a:gd name="T1" fmla="*/ 224 h 224"/>
                <a:gd name="T2" fmla="*/ 368 w 368"/>
                <a:gd name="T3" fmla="*/ 0 h 224"/>
                <a:gd name="T4" fmla="*/ 0 60000 65536"/>
                <a:gd name="T5" fmla="*/ 0 60000 65536"/>
                <a:gd name="T6" fmla="*/ 0 w 368"/>
                <a:gd name="T7" fmla="*/ 0 h 224"/>
                <a:gd name="T8" fmla="*/ 368 w 368"/>
                <a:gd name="T9" fmla="*/ 224 h 2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" h="224">
                  <a:moveTo>
                    <a:pt x="0" y="224"/>
                  </a:moveTo>
                  <a:lnTo>
                    <a:pt x="36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4" name="Oval 13"/>
            <p:cNvSpPr>
              <a:spLocks noChangeArrowheads="1"/>
            </p:cNvSpPr>
            <p:nvPr/>
          </p:nvSpPr>
          <p:spPr bwMode="auto">
            <a:xfrm>
              <a:off x="3076" y="165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5135" name="Text Box 14"/>
            <p:cNvSpPr txBox="1">
              <a:spLocks noChangeArrowheads="1"/>
            </p:cNvSpPr>
            <p:nvPr/>
          </p:nvSpPr>
          <p:spPr bwMode="auto">
            <a:xfrm>
              <a:off x="3124" y="1478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5136" name="Rectangle 17"/>
            <p:cNvSpPr>
              <a:spLocks noChangeArrowheads="1"/>
            </p:cNvSpPr>
            <p:nvPr/>
          </p:nvSpPr>
          <p:spPr bwMode="auto">
            <a:xfrm>
              <a:off x="2971" y="2064"/>
              <a:ext cx="192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&amp; there is an edge </a:t>
              </a:r>
              <a:br>
                <a:rPr lang="en-US" altLang="en-US" sz="3000"/>
              </a:br>
              <a:r>
                <a:rPr lang="en-US" altLang="en-US" sz="3000"/>
                <a:t>from </a:t>
              </a:r>
              <a:r>
                <a:rPr lang="en-US" altLang="en-US" sz="3000" i="1"/>
                <a:t>u</a:t>
              </a:r>
              <a:r>
                <a:rPr lang="en-US" altLang="en-US" sz="3000"/>
                <a:t> to </a:t>
              </a:r>
              <a:r>
                <a:rPr lang="en-US" altLang="en-US" sz="3000" i="1"/>
                <a:t>v</a:t>
              </a:r>
            </a:p>
          </p:txBody>
        </p:sp>
      </p:grpSp>
      <p:sp>
        <p:nvSpPr>
          <p:cNvPr id="526354" name="Rectangle 18"/>
          <p:cNvSpPr>
            <a:spLocks noChangeArrowheads="1"/>
          </p:cNvSpPr>
          <p:nvPr/>
        </p:nvSpPr>
        <p:spPr bwMode="auto">
          <a:xfrm>
            <a:off x="2640013" y="4708525"/>
            <a:ext cx="33416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You know that </a:t>
            </a:r>
            <a:br>
              <a:rPr lang="en-US" altLang="en-US" sz="3000"/>
            </a:br>
            <a:r>
              <a:rPr lang="en-US" altLang="en-US" sz="3000" i="1"/>
              <a:t>v</a:t>
            </a:r>
            <a:r>
              <a:rPr lang="en-US" altLang="en-US" sz="3000"/>
              <a:t> is reachable from </a:t>
            </a:r>
            <a:r>
              <a:rPr lang="en-US" altLang="en-US" sz="3000" i="1"/>
              <a:t>s</a:t>
            </a:r>
          </a:p>
        </p:txBody>
      </p:sp>
      <p:sp>
        <p:nvSpPr>
          <p:cNvPr id="526356" name="Rectangle 20"/>
          <p:cNvSpPr>
            <a:spLocks noChangeArrowheads="1"/>
          </p:cNvSpPr>
          <p:nvPr/>
        </p:nvSpPr>
        <p:spPr bwMode="auto">
          <a:xfrm>
            <a:off x="1828800" y="5943600"/>
            <a:ext cx="5343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20000"/>
              </a:spcBef>
              <a:buFontTx/>
              <a:buNone/>
            </a:pPr>
            <a:r>
              <a:rPr lang="en-US" altLang="en-US" sz="3000"/>
              <a:t>Build up a set of reachable nodes.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6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6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6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6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6354" grpId="0"/>
      <p:bldP spid="52635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sp>
        <p:nvSpPr>
          <p:cNvPr id="6147" name="Oval 4"/>
          <p:cNvSpPr>
            <a:spLocks noChangeArrowheads="1"/>
          </p:cNvSpPr>
          <p:nvPr/>
        </p:nvSpPr>
        <p:spPr bwMode="auto">
          <a:xfrm>
            <a:off x="1390650" y="33750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6148" name="Text Box 6"/>
          <p:cNvSpPr txBox="1">
            <a:spLocks noChangeArrowheads="1"/>
          </p:cNvSpPr>
          <p:nvPr/>
        </p:nvSpPr>
        <p:spPr bwMode="auto">
          <a:xfrm>
            <a:off x="1112838" y="2994025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grpSp>
        <p:nvGrpSpPr>
          <p:cNvPr id="2" name="Group 180"/>
          <p:cNvGrpSpPr>
            <a:grpSpLocks/>
          </p:cNvGrpSpPr>
          <p:nvPr/>
        </p:nvGrpSpPr>
        <p:grpSpPr bwMode="auto">
          <a:xfrm>
            <a:off x="1460500" y="2660650"/>
            <a:ext cx="1981200" cy="1835150"/>
            <a:chOff x="920" y="1676"/>
            <a:chExt cx="1248" cy="1156"/>
          </a:xfrm>
        </p:grpSpPr>
        <p:sp>
          <p:nvSpPr>
            <p:cNvPr id="6211" name="Text Box 7"/>
            <p:cNvSpPr txBox="1">
              <a:spLocks noChangeArrowheads="1"/>
            </p:cNvSpPr>
            <p:nvPr/>
          </p:nvSpPr>
          <p:spPr bwMode="auto">
            <a:xfrm>
              <a:off x="1130" y="2486"/>
              <a:ext cx="103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reachable</a:t>
              </a:r>
            </a:p>
          </p:txBody>
        </p:sp>
        <p:sp>
          <p:nvSpPr>
            <p:cNvPr id="6212" name="Freeform 12"/>
            <p:cNvSpPr>
              <a:spLocks/>
            </p:cNvSpPr>
            <p:nvPr/>
          </p:nvSpPr>
          <p:spPr bwMode="auto">
            <a:xfrm>
              <a:off x="928" y="1926"/>
              <a:ext cx="408" cy="248"/>
            </a:xfrm>
            <a:custGeom>
              <a:avLst/>
              <a:gdLst>
                <a:gd name="T0" fmla="*/ 0 w 408"/>
                <a:gd name="T1" fmla="*/ 248 h 248"/>
                <a:gd name="T2" fmla="*/ 408 w 408"/>
                <a:gd name="T3" fmla="*/ 0 h 248"/>
                <a:gd name="T4" fmla="*/ 0 60000 65536"/>
                <a:gd name="T5" fmla="*/ 0 60000 65536"/>
                <a:gd name="T6" fmla="*/ 0 w 408"/>
                <a:gd name="T7" fmla="*/ 0 h 248"/>
                <a:gd name="T8" fmla="*/ 408 w 408"/>
                <a:gd name="T9" fmla="*/ 248 h 2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8" h="248">
                  <a:moveTo>
                    <a:pt x="0" y="248"/>
                  </a:moveTo>
                  <a:lnTo>
                    <a:pt x="40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13" name="Oval 13"/>
            <p:cNvSpPr>
              <a:spLocks noChangeArrowheads="1"/>
            </p:cNvSpPr>
            <p:nvPr/>
          </p:nvSpPr>
          <p:spPr bwMode="auto">
            <a:xfrm>
              <a:off x="1340" y="185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214" name="Text Box 14"/>
            <p:cNvSpPr txBox="1">
              <a:spLocks noChangeArrowheads="1"/>
            </p:cNvSpPr>
            <p:nvPr/>
          </p:nvSpPr>
          <p:spPr bwMode="auto">
            <a:xfrm>
              <a:off x="1388" y="1676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</a:p>
          </p:txBody>
        </p:sp>
        <p:sp>
          <p:nvSpPr>
            <p:cNvPr id="6215" name="Freeform 19"/>
            <p:cNvSpPr>
              <a:spLocks/>
            </p:cNvSpPr>
            <p:nvPr/>
          </p:nvSpPr>
          <p:spPr bwMode="auto">
            <a:xfrm>
              <a:off x="920" y="2142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16" name="Oval 20"/>
            <p:cNvSpPr>
              <a:spLocks noChangeArrowheads="1"/>
            </p:cNvSpPr>
            <p:nvPr/>
          </p:nvSpPr>
          <p:spPr bwMode="auto">
            <a:xfrm>
              <a:off x="1336" y="207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217" name="Text Box 21"/>
            <p:cNvSpPr txBox="1">
              <a:spLocks noChangeArrowheads="1"/>
            </p:cNvSpPr>
            <p:nvPr/>
          </p:nvSpPr>
          <p:spPr bwMode="auto">
            <a:xfrm>
              <a:off x="1384" y="194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6218" name="Freeform 23"/>
            <p:cNvSpPr>
              <a:spLocks/>
            </p:cNvSpPr>
            <p:nvPr/>
          </p:nvSpPr>
          <p:spPr bwMode="auto">
            <a:xfrm>
              <a:off x="928" y="2174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19" name="Oval 24"/>
            <p:cNvSpPr>
              <a:spLocks noChangeArrowheads="1"/>
            </p:cNvSpPr>
            <p:nvPr/>
          </p:nvSpPr>
          <p:spPr bwMode="auto">
            <a:xfrm>
              <a:off x="1332" y="228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220" name="Text Box 25"/>
            <p:cNvSpPr txBox="1">
              <a:spLocks noChangeArrowheads="1"/>
            </p:cNvSpPr>
            <p:nvPr/>
          </p:nvSpPr>
          <p:spPr bwMode="auto">
            <a:xfrm>
              <a:off x="1380" y="2150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j</a:t>
              </a:r>
            </a:p>
          </p:txBody>
        </p:sp>
      </p:grpSp>
      <p:grpSp>
        <p:nvGrpSpPr>
          <p:cNvPr id="3" name="Group 173"/>
          <p:cNvGrpSpPr>
            <a:grpSpLocks/>
          </p:cNvGrpSpPr>
          <p:nvPr/>
        </p:nvGrpSpPr>
        <p:grpSpPr bwMode="auto">
          <a:xfrm>
            <a:off x="2209800" y="2209800"/>
            <a:ext cx="2209800" cy="1803400"/>
            <a:chOff x="2064" y="816"/>
            <a:chExt cx="1392" cy="1136"/>
          </a:xfrm>
        </p:grpSpPr>
        <p:sp>
          <p:nvSpPr>
            <p:cNvPr id="6200" name="Text Box 43"/>
            <p:cNvSpPr txBox="1">
              <a:spLocks noChangeArrowheads="1"/>
            </p:cNvSpPr>
            <p:nvPr/>
          </p:nvSpPr>
          <p:spPr bwMode="auto">
            <a:xfrm>
              <a:off x="2418" y="1606"/>
              <a:ext cx="103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reachable</a:t>
              </a:r>
            </a:p>
          </p:txBody>
        </p:sp>
        <p:grpSp>
          <p:nvGrpSpPr>
            <p:cNvPr id="6201" name="Group 172"/>
            <p:cNvGrpSpPr>
              <a:grpSpLocks/>
            </p:cNvGrpSpPr>
            <p:nvPr/>
          </p:nvGrpSpPr>
          <p:grpSpPr bwMode="auto">
            <a:xfrm>
              <a:off x="2064" y="816"/>
              <a:ext cx="736" cy="820"/>
              <a:chOff x="2064" y="816"/>
              <a:chExt cx="736" cy="820"/>
            </a:xfrm>
          </p:grpSpPr>
          <p:sp>
            <p:nvSpPr>
              <p:cNvPr id="6202" name="Freeform 46"/>
              <p:cNvSpPr>
                <a:spLocks/>
              </p:cNvSpPr>
              <p:nvPr/>
            </p:nvSpPr>
            <p:spPr bwMode="auto">
              <a:xfrm>
                <a:off x="2072" y="1066"/>
                <a:ext cx="408" cy="248"/>
              </a:xfrm>
              <a:custGeom>
                <a:avLst/>
                <a:gdLst>
                  <a:gd name="T0" fmla="*/ 0 w 408"/>
                  <a:gd name="T1" fmla="*/ 248 h 248"/>
                  <a:gd name="T2" fmla="*/ 408 w 408"/>
                  <a:gd name="T3" fmla="*/ 0 h 248"/>
                  <a:gd name="T4" fmla="*/ 0 60000 65536"/>
                  <a:gd name="T5" fmla="*/ 0 60000 65536"/>
                  <a:gd name="T6" fmla="*/ 0 w 408"/>
                  <a:gd name="T7" fmla="*/ 0 h 248"/>
                  <a:gd name="T8" fmla="*/ 408 w 408"/>
                  <a:gd name="T9" fmla="*/ 248 h 24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08" h="248">
                    <a:moveTo>
                      <a:pt x="0" y="248"/>
                    </a:moveTo>
                    <a:lnTo>
                      <a:pt x="408" y="0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203" name="Oval 47"/>
              <p:cNvSpPr>
                <a:spLocks noChangeArrowheads="1"/>
              </p:cNvSpPr>
              <p:nvPr/>
            </p:nvSpPr>
            <p:spPr bwMode="auto">
              <a:xfrm>
                <a:off x="2484" y="994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6204" name="Text Box 48"/>
              <p:cNvSpPr txBox="1">
                <a:spLocks noChangeArrowheads="1"/>
              </p:cNvSpPr>
              <p:nvPr/>
            </p:nvSpPr>
            <p:spPr bwMode="auto">
              <a:xfrm>
                <a:off x="2532" y="816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d</a:t>
                </a:r>
              </a:p>
            </p:txBody>
          </p:sp>
          <p:sp>
            <p:nvSpPr>
              <p:cNvPr id="6205" name="Freeform 50"/>
              <p:cNvSpPr>
                <a:spLocks/>
              </p:cNvSpPr>
              <p:nvPr/>
            </p:nvSpPr>
            <p:spPr bwMode="auto">
              <a:xfrm>
                <a:off x="2064" y="1282"/>
                <a:ext cx="412" cy="32"/>
              </a:xfrm>
              <a:custGeom>
                <a:avLst/>
                <a:gdLst>
                  <a:gd name="T0" fmla="*/ 0 w 412"/>
                  <a:gd name="T1" fmla="*/ 32 h 32"/>
                  <a:gd name="T2" fmla="*/ 412 w 412"/>
                  <a:gd name="T3" fmla="*/ 0 h 32"/>
                  <a:gd name="T4" fmla="*/ 0 60000 65536"/>
                  <a:gd name="T5" fmla="*/ 0 60000 65536"/>
                  <a:gd name="T6" fmla="*/ 0 w 412"/>
                  <a:gd name="T7" fmla="*/ 0 h 32"/>
                  <a:gd name="T8" fmla="*/ 412 w 412"/>
                  <a:gd name="T9" fmla="*/ 32 h 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12" h="32">
                    <a:moveTo>
                      <a:pt x="0" y="32"/>
                    </a:moveTo>
                    <a:lnTo>
                      <a:pt x="412" y="0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206" name="Oval 51"/>
              <p:cNvSpPr>
                <a:spLocks noChangeArrowheads="1"/>
              </p:cNvSpPr>
              <p:nvPr/>
            </p:nvSpPr>
            <p:spPr bwMode="auto">
              <a:xfrm>
                <a:off x="2480" y="1210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6207" name="Text Box 52"/>
              <p:cNvSpPr txBox="1">
                <a:spLocks noChangeArrowheads="1"/>
              </p:cNvSpPr>
              <p:nvPr/>
            </p:nvSpPr>
            <p:spPr bwMode="auto">
              <a:xfrm>
                <a:off x="2528" y="1088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6208" name="Freeform 53"/>
              <p:cNvSpPr>
                <a:spLocks/>
              </p:cNvSpPr>
              <p:nvPr/>
            </p:nvSpPr>
            <p:spPr bwMode="auto">
              <a:xfrm>
                <a:off x="2072" y="1314"/>
                <a:ext cx="400" cy="184"/>
              </a:xfrm>
              <a:custGeom>
                <a:avLst/>
                <a:gdLst>
                  <a:gd name="T0" fmla="*/ 0 w 400"/>
                  <a:gd name="T1" fmla="*/ 0 h 184"/>
                  <a:gd name="T2" fmla="*/ 400 w 400"/>
                  <a:gd name="T3" fmla="*/ 184 h 184"/>
                  <a:gd name="T4" fmla="*/ 0 60000 65536"/>
                  <a:gd name="T5" fmla="*/ 0 60000 65536"/>
                  <a:gd name="T6" fmla="*/ 0 w 400"/>
                  <a:gd name="T7" fmla="*/ 0 h 184"/>
                  <a:gd name="T8" fmla="*/ 400 w 400"/>
                  <a:gd name="T9" fmla="*/ 184 h 18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00" h="184">
                    <a:moveTo>
                      <a:pt x="0" y="0"/>
                    </a:moveTo>
                    <a:lnTo>
                      <a:pt x="400" y="184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209" name="Oval 54"/>
              <p:cNvSpPr>
                <a:spLocks noChangeArrowheads="1"/>
              </p:cNvSpPr>
              <p:nvPr/>
            </p:nvSpPr>
            <p:spPr bwMode="auto">
              <a:xfrm>
                <a:off x="2476" y="1426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6210" name="Text Box 55"/>
              <p:cNvSpPr txBox="1">
                <a:spLocks noChangeArrowheads="1"/>
              </p:cNvSpPr>
              <p:nvPr/>
            </p:nvSpPr>
            <p:spPr bwMode="auto">
              <a:xfrm>
                <a:off x="2524" y="1290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w</a:t>
                </a:r>
              </a:p>
            </p:txBody>
          </p:sp>
        </p:grpSp>
      </p:grpSp>
      <p:grpSp>
        <p:nvGrpSpPr>
          <p:cNvPr id="5" name="Group 183"/>
          <p:cNvGrpSpPr>
            <a:grpSpLocks/>
          </p:cNvGrpSpPr>
          <p:nvPr/>
        </p:nvGrpSpPr>
        <p:grpSpPr bwMode="auto">
          <a:xfrm>
            <a:off x="2971800" y="1752600"/>
            <a:ext cx="2193925" cy="1784350"/>
            <a:chOff x="3352" y="1382"/>
            <a:chExt cx="1382" cy="1124"/>
          </a:xfrm>
        </p:grpSpPr>
        <p:sp>
          <p:nvSpPr>
            <p:cNvPr id="6190" name="Text Box 58"/>
            <p:cNvSpPr txBox="1">
              <a:spLocks noChangeArrowheads="1"/>
            </p:cNvSpPr>
            <p:nvPr/>
          </p:nvSpPr>
          <p:spPr bwMode="auto">
            <a:xfrm>
              <a:off x="3696" y="2160"/>
              <a:ext cx="103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reachable</a:t>
              </a:r>
            </a:p>
          </p:txBody>
        </p:sp>
        <p:sp>
          <p:nvSpPr>
            <p:cNvPr id="6191" name="Freeform 61"/>
            <p:cNvSpPr>
              <a:spLocks/>
            </p:cNvSpPr>
            <p:nvPr/>
          </p:nvSpPr>
          <p:spPr bwMode="auto">
            <a:xfrm>
              <a:off x="3360" y="1632"/>
              <a:ext cx="408" cy="248"/>
            </a:xfrm>
            <a:custGeom>
              <a:avLst/>
              <a:gdLst>
                <a:gd name="T0" fmla="*/ 0 w 408"/>
                <a:gd name="T1" fmla="*/ 248 h 248"/>
                <a:gd name="T2" fmla="*/ 408 w 408"/>
                <a:gd name="T3" fmla="*/ 0 h 248"/>
                <a:gd name="T4" fmla="*/ 0 60000 65536"/>
                <a:gd name="T5" fmla="*/ 0 60000 65536"/>
                <a:gd name="T6" fmla="*/ 0 w 408"/>
                <a:gd name="T7" fmla="*/ 0 h 248"/>
                <a:gd name="T8" fmla="*/ 408 w 408"/>
                <a:gd name="T9" fmla="*/ 248 h 2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8" h="248">
                  <a:moveTo>
                    <a:pt x="0" y="248"/>
                  </a:moveTo>
                  <a:lnTo>
                    <a:pt x="40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92" name="Oval 62"/>
            <p:cNvSpPr>
              <a:spLocks noChangeArrowheads="1"/>
            </p:cNvSpPr>
            <p:nvPr/>
          </p:nvSpPr>
          <p:spPr bwMode="auto">
            <a:xfrm>
              <a:off x="3772" y="156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93" name="Text Box 63"/>
            <p:cNvSpPr txBox="1">
              <a:spLocks noChangeArrowheads="1"/>
            </p:cNvSpPr>
            <p:nvPr/>
          </p:nvSpPr>
          <p:spPr bwMode="auto">
            <a:xfrm>
              <a:off x="3820" y="1382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e</a:t>
              </a:r>
            </a:p>
          </p:txBody>
        </p:sp>
        <p:sp>
          <p:nvSpPr>
            <p:cNvPr id="6194" name="Freeform 65"/>
            <p:cNvSpPr>
              <a:spLocks/>
            </p:cNvSpPr>
            <p:nvPr/>
          </p:nvSpPr>
          <p:spPr bwMode="auto">
            <a:xfrm>
              <a:off x="3352" y="1848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95" name="Oval 66"/>
            <p:cNvSpPr>
              <a:spLocks noChangeArrowheads="1"/>
            </p:cNvSpPr>
            <p:nvPr/>
          </p:nvSpPr>
          <p:spPr bwMode="auto">
            <a:xfrm>
              <a:off x="3768" y="177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96" name="Text Box 67"/>
            <p:cNvSpPr txBox="1">
              <a:spLocks noChangeArrowheads="1"/>
            </p:cNvSpPr>
            <p:nvPr/>
          </p:nvSpPr>
          <p:spPr bwMode="auto">
            <a:xfrm>
              <a:off x="3816" y="1654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h</a:t>
              </a:r>
            </a:p>
          </p:txBody>
        </p:sp>
        <p:sp>
          <p:nvSpPr>
            <p:cNvPr id="6197" name="Freeform 68"/>
            <p:cNvSpPr>
              <a:spLocks/>
            </p:cNvSpPr>
            <p:nvPr/>
          </p:nvSpPr>
          <p:spPr bwMode="auto">
            <a:xfrm>
              <a:off x="3360" y="1880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98" name="Oval 69"/>
            <p:cNvSpPr>
              <a:spLocks noChangeArrowheads="1"/>
            </p:cNvSpPr>
            <p:nvPr/>
          </p:nvSpPr>
          <p:spPr bwMode="auto">
            <a:xfrm>
              <a:off x="3744" y="201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99" name="Text Box 70"/>
            <p:cNvSpPr txBox="1">
              <a:spLocks noChangeArrowheads="1"/>
            </p:cNvSpPr>
            <p:nvPr/>
          </p:nvSpPr>
          <p:spPr bwMode="auto">
            <a:xfrm>
              <a:off x="3812" y="1856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d</a:t>
              </a:r>
            </a:p>
          </p:txBody>
        </p:sp>
      </p:grpSp>
      <p:grpSp>
        <p:nvGrpSpPr>
          <p:cNvPr id="6" name="Group 185"/>
          <p:cNvGrpSpPr>
            <a:grpSpLocks/>
          </p:cNvGrpSpPr>
          <p:nvPr/>
        </p:nvGrpSpPr>
        <p:grpSpPr bwMode="auto">
          <a:xfrm>
            <a:off x="2133600" y="1676400"/>
            <a:ext cx="3733800" cy="1395413"/>
            <a:chOff x="3408" y="-240"/>
            <a:chExt cx="2352" cy="879"/>
          </a:xfrm>
        </p:grpSpPr>
        <p:sp>
          <p:nvSpPr>
            <p:cNvPr id="6182" name="Text Box 73"/>
            <p:cNvSpPr txBox="1">
              <a:spLocks noChangeArrowheads="1"/>
            </p:cNvSpPr>
            <p:nvPr/>
          </p:nvSpPr>
          <p:spPr bwMode="auto">
            <a:xfrm>
              <a:off x="4722" y="293"/>
              <a:ext cx="103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reachable</a:t>
              </a:r>
            </a:p>
          </p:txBody>
        </p:sp>
        <p:sp>
          <p:nvSpPr>
            <p:cNvPr id="6183" name="Freeform 76"/>
            <p:cNvSpPr>
              <a:spLocks/>
            </p:cNvSpPr>
            <p:nvPr/>
          </p:nvSpPr>
          <p:spPr bwMode="auto">
            <a:xfrm>
              <a:off x="3408" y="-240"/>
              <a:ext cx="1128" cy="711"/>
            </a:xfrm>
            <a:custGeom>
              <a:avLst/>
              <a:gdLst>
                <a:gd name="T0" fmla="*/ 968 w 1128"/>
                <a:gd name="T1" fmla="*/ 249 h 711"/>
                <a:gd name="T2" fmla="*/ 1016 w 1128"/>
                <a:gd name="T3" fmla="*/ 15 h 711"/>
                <a:gd name="T4" fmla="*/ 296 w 1128"/>
                <a:gd name="T5" fmla="*/ 159 h 711"/>
                <a:gd name="T6" fmla="*/ 0 w 1128"/>
                <a:gd name="T7" fmla="*/ 711 h 7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8"/>
                <a:gd name="T13" fmla="*/ 0 h 711"/>
                <a:gd name="T14" fmla="*/ 1128 w 1128"/>
                <a:gd name="T15" fmla="*/ 711 h 7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8" h="711">
                  <a:moveTo>
                    <a:pt x="968" y="249"/>
                  </a:moveTo>
                  <a:cubicBezTo>
                    <a:pt x="976" y="210"/>
                    <a:pt x="1128" y="30"/>
                    <a:pt x="1016" y="15"/>
                  </a:cubicBezTo>
                  <a:cubicBezTo>
                    <a:pt x="904" y="0"/>
                    <a:pt x="465" y="43"/>
                    <a:pt x="296" y="159"/>
                  </a:cubicBezTo>
                  <a:cubicBezTo>
                    <a:pt x="127" y="275"/>
                    <a:pt x="62" y="596"/>
                    <a:pt x="0" y="711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84" name="Freeform 80"/>
            <p:cNvSpPr>
              <a:spLocks/>
            </p:cNvSpPr>
            <p:nvPr/>
          </p:nvSpPr>
          <p:spPr bwMode="auto">
            <a:xfrm>
              <a:off x="4368" y="-31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85" name="Oval 81"/>
            <p:cNvSpPr>
              <a:spLocks noChangeArrowheads="1"/>
            </p:cNvSpPr>
            <p:nvPr/>
          </p:nvSpPr>
          <p:spPr bwMode="auto">
            <a:xfrm>
              <a:off x="4784" y="-10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86" name="Text Box 82"/>
            <p:cNvSpPr txBox="1">
              <a:spLocks noChangeArrowheads="1"/>
            </p:cNvSpPr>
            <p:nvPr/>
          </p:nvSpPr>
          <p:spPr bwMode="auto">
            <a:xfrm>
              <a:off x="4832" y="-225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b</a:t>
              </a:r>
            </a:p>
          </p:txBody>
        </p:sp>
        <p:sp>
          <p:nvSpPr>
            <p:cNvPr id="6187" name="Freeform 83"/>
            <p:cNvSpPr>
              <a:spLocks/>
            </p:cNvSpPr>
            <p:nvPr/>
          </p:nvSpPr>
          <p:spPr bwMode="auto">
            <a:xfrm>
              <a:off x="4376" y="1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88" name="Oval 84"/>
            <p:cNvSpPr>
              <a:spLocks noChangeArrowheads="1"/>
            </p:cNvSpPr>
            <p:nvPr/>
          </p:nvSpPr>
          <p:spPr bwMode="auto">
            <a:xfrm>
              <a:off x="4780" y="11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89" name="Text Box 85"/>
            <p:cNvSpPr txBox="1">
              <a:spLocks noChangeArrowheads="1"/>
            </p:cNvSpPr>
            <p:nvPr/>
          </p:nvSpPr>
          <p:spPr bwMode="auto">
            <a:xfrm>
              <a:off x="4828" y="-23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" name="Group 186"/>
          <p:cNvGrpSpPr>
            <a:grpSpLocks/>
          </p:cNvGrpSpPr>
          <p:nvPr/>
        </p:nvGrpSpPr>
        <p:grpSpPr bwMode="auto">
          <a:xfrm>
            <a:off x="2286000" y="2209800"/>
            <a:ext cx="1168400" cy="1301750"/>
            <a:chOff x="1440" y="1392"/>
            <a:chExt cx="736" cy="820"/>
          </a:xfrm>
        </p:grpSpPr>
        <p:sp>
          <p:nvSpPr>
            <p:cNvPr id="6173" name="Freeform 134"/>
            <p:cNvSpPr>
              <a:spLocks/>
            </p:cNvSpPr>
            <p:nvPr/>
          </p:nvSpPr>
          <p:spPr bwMode="auto">
            <a:xfrm>
              <a:off x="1448" y="1642"/>
              <a:ext cx="408" cy="248"/>
            </a:xfrm>
            <a:custGeom>
              <a:avLst/>
              <a:gdLst>
                <a:gd name="T0" fmla="*/ 0 w 408"/>
                <a:gd name="T1" fmla="*/ 248 h 248"/>
                <a:gd name="T2" fmla="*/ 408 w 408"/>
                <a:gd name="T3" fmla="*/ 0 h 248"/>
                <a:gd name="T4" fmla="*/ 0 60000 65536"/>
                <a:gd name="T5" fmla="*/ 0 60000 65536"/>
                <a:gd name="T6" fmla="*/ 0 w 408"/>
                <a:gd name="T7" fmla="*/ 0 h 248"/>
                <a:gd name="T8" fmla="*/ 408 w 408"/>
                <a:gd name="T9" fmla="*/ 248 h 2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8" h="248">
                  <a:moveTo>
                    <a:pt x="0" y="248"/>
                  </a:moveTo>
                  <a:lnTo>
                    <a:pt x="40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74" name="Oval 135"/>
            <p:cNvSpPr>
              <a:spLocks noChangeArrowheads="1"/>
            </p:cNvSpPr>
            <p:nvPr/>
          </p:nvSpPr>
          <p:spPr bwMode="auto">
            <a:xfrm>
              <a:off x="1860" y="157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75" name="Text Box 136"/>
            <p:cNvSpPr txBox="1">
              <a:spLocks noChangeArrowheads="1"/>
            </p:cNvSpPr>
            <p:nvPr/>
          </p:nvSpPr>
          <p:spPr bwMode="auto">
            <a:xfrm>
              <a:off x="1908" y="1392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d</a:t>
              </a:r>
            </a:p>
          </p:txBody>
        </p:sp>
        <p:sp>
          <p:nvSpPr>
            <p:cNvPr id="6176" name="Freeform 138"/>
            <p:cNvSpPr>
              <a:spLocks/>
            </p:cNvSpPr>
            <p:nvPr/>
          </p:nvSpPr>
          <p:spPr bwMode="auto">
            <a:xfrm>
              <a:off x="1440" y="1858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77" name="Oval 139"/>
            <p:cNvSpPr>
              <a:spLocks noChangeArrowheads="1"/>
            </p:cNvSpPr>
            <p:nvPr/>
          </p:nvSpPr>
          <p:spPr bwMode="auto">
            <a:xfrm>
              <a:off x="1856" y="178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78" name="Text Box 140"/>
            <p:cNvSpPr txBox="1">
              <a:spLocks noChangeArrowheads="1"/>
            </p:cNvSpPr>
            <p:nvPr/>
          </p:nvSpPr>
          <p:spPr bwMode="auto">
            <a:xfrm>
              <a:off x="1904" y="1664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6179" name="Freeform 141"/>
            <p:cNvSpPr>
              <a:spLocks/>
            </p:cNvSpPr>
            <p:nvPr/>
          </p:nvSpPr>
          <p:spPr bwMode="auto">
            <a:xfrm>
              <a:off x="1448" y="1890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80" name="Oval 142"/>
            <p:cNvSpPr>
              <a:spLocks noChangeArrowheads="1"/>
            </p:cNvSpPr>
            <p:nvPr/>
          </p:nvSpPr>
          <p:spPr bwMode="auto">
            <a:xfrm>
              <a:off x="1852" y="200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81" name="Text Box 143"/>
            <p:cNvSpPr txBox="1">
              <a:spLocks noChangeArrowheads="1"/>
            </p:cNvSpPr>
            <p:nvPr/>
          </p:nvSpPr>
          <p:spPr bwMode="auto">
            <a:xfrm>
              <a:off x="1900" y="1866"/>
              <a:ext cx="27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w</a:t>
              </a:r>
            </a:p>
          </p:txBody>
        </p:sp>
      </p:grpSp>
      <p:grpSp>
        <p:nvGrpSpPr>
          <p:cNvPr id="8" name="Group 187"/>
          <p:cNvGrpSpPr>
            <a:grpSpLocks/>
          </p:cNvGrpSpPr>
          <p:nvPr/>
        </p:nvGrpSpPr>
        <p:grpSpPr bwMode="auto">
          <a:xfrm>
            <a:off x="3048000" y="1752600"/>
            <a:ext cx="1111250" cy="1301750"/>
            <a:chOff x="1920" y="1104"/>
            <a:chExt cx="700" cy="820"/>
          </a:xfrm>
        </p:grpSpPr>
        <p:sp>
          <p:nvSpPr>
            <p:cNvPr id="6164" name="Text Box 150"/>
            <p:cNvSpPr txBox="1">
              <a:spLocks noChangeArrowheads="1"/>
            </p:cNvSpPr>
            <p:nvPr/>
          </p:nvSpPr>
          <p:spPr bwMode="auto">
            <a:xfrm>
              <a:off x="2388" y="1104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e</a:t>
              </a:r>
            </a:p>
          </p:txBody>
        </p:sp>
        <p:sp>
          <p:nvSpPr>
            <p:cNvPr id="6165" name="Freeform 148"/>
            <p:cNvSpPr>
              <a:spLocks/>
            </p:cNvSpPr>
            <p:nvPr/>
          </p:nvSpPr>
          <p:spPr bwMode="auto">
            <a:xfrm>
              <a:off x="1928" y="1354"/>
              <a:ext cx="408" cy="248"/>
            </a:xfrm>
            <a:custGeom>
              <a:avLst/>
              <a:gdLst>
                <a:gd name="T0" fmla="*/ 0 w 408"/>
                <a:gd name="T1" fmla="*/ 248 h 248"/>
                <a:gd name="T2" fmla="*/ 408 w 408"/>
                <a:gd name="T3" fmla="*/ 0 h 248"/>
                <a:gd name="T4" fmla="*/ 0 60000 65536"/>
                <a:gd name="T5" fmla="*/ 0 60000 65536"/>
                <a:gd name="T6" fmla="*/ 0 w 408"/>
                <a:gd name="T7" fmla="*/ 0 h 248"/>
                <a:gd name="T8" fmla="*/ 408 w 408"/>
                <a:gd name="T9" fmla="*/ 248 h 2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8" h="248">
                  <a:moveTo>
                    <a:pt x="0" y="248"/>
                  </a:moveTo>
                  <a:lnTo>
                    <a:pt x="40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6" name="Oval 149"/>
            <p:cNvSpPr>
              <a:spLocks noChangeArrowheads="1"/>
            </p:cNvSpPr>
            <p:nvPr/>
          </p:nvSpPr>
          <p:spPr bwMode="auto">
            <a:xfrm>
              <a:off x="2340" y="128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67" name="Freeform 152"/>
            <p:cNvSpPr>
              <a:spLocks/>
            </p:cNvSpPr>
            <p:nvPr/>
          </p:nvSpPr>
          <p:spPr bwMode="auto">
            <a:xfrm>
              <a:off x="1920" y="1570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8" name="Oval 153"/>
            <p:cNvSpPr>
              <a:spLocks noChangeArrowheads="1"/>
            </p:cNvSpPr>
            <p:nvPr/>
          </p:nvSpPr>
          <p:spPr bwMode="auto">
            <a:xfrm>
              <a:off x="2336" y="149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69" name="Text Box 154"/>
            <p:cNvSpPr txBox="1">
              <a:spLocks noChangeArrowheads="1"/>
            </p:cNvSpPr>
            <p:nvPr/>
          </p:nvSpPr>
          <p:spPr bwMode="auto">
            <a:xfrm>
              <a:off x="2384" y="1376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h</a:t>
              </a:r>
            </a:p>
          </p:txBody>
        </p:sp>
        <p:sp>
          <p:nvSpPr>
            <p:cNvPr id="6170" name="Freeform 155"/>
            <p:cNvSpPr>
              <a:spLocks/>
            </p:cNvSpPr>
            <p:nvPr/>
          </p:nvSpPr>
          <p:spPr bwMode="auto">
            <a:xfrm>
              <a:off x="1928" y="1602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71" name="Oval 156"/>
            <p:cNvSpPr>
              <a:spLocks noChangeArrowheads="1"/>
            </p:cNvSpPr>
            <p:nvPr/>
          </p:nvSpPr>
          <p:spPr bwMode="auto">
            <a:xfrm>
              <a:off x="2304" y="172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72" name="Text Box 157"/>
            <p:cNvSpPr txBox="1">
              <a:spLocks noChangeArrowheads="1"/>
            </p:cNvSpPr>
            <p:nvPr/>
          </p:nvSpPr>
          <p:spPr bwMode="auto">
            <a:xfrm>
              <a:off x="2380" y="157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d</a:t>
              </a:r>
            </a:p>
          </p:txBody>
        </p:sp>
      </p:grpSp>
      <p:grpSp>
        <p:nvGrpSpPr>
          <p:cNvPr id="9" name="Group 188"/>
          <p:cNvGrpSpPr>
            <a:grpSpLocks/>
          </p:cNvGrpSpPr>
          <p:nvPr/>
        </p:nvGrpSpPr>
        <p:grpSpPr bwMode="auto">
          <a:xfrm>
            <a:off x="2209800" y="1676400"/>
            <a:ext cx="2635250" cy="1128713"/>
            <a:chOff x="1392" y="1056"/>
            <a:chExt cx="1660" cy="711"/>
          </a:xfrm>
        </p:grpSpPr>
        <p:sp>
          <p:nvSpPr>
            <p:cNvPr id="6157" name="Freeform 162"/>
            <p:cNvSpPr>
              <a:spLocks/>
            </p:cNvSpPr>
            <p:nvPr/>
          </p:nvSpPr>
          <p:spPr bwMode="auto">
            <a:xfrm>
              <a:off x="1392" y="1056"/>
              <a:ext cx="1128" cy="711"/>
            </a:xfrm>
            <a:custGeom>
              <a:avLst/>
              <a:gdLst>
                <a:gd name="T0" fmla="*/ 968 w 1128"/>
                <a:gd name="T1" fmla="*/ 249 h 711"/>
                <a:gd name="T2" fmla="*/ 1016 w 1128"/>
                <a:gd name="T3" fmla="*/ 15 h 711"/>
                <a:gd name="T4" fmla="*/ 296 w 1128"/>
                <a:gd name="T5" fmla="*/ 159 h 711"/>
                <a:gd name="T6" fmla="*/ 0 w 1128"/>
                <a:gd name="T7" fmla="*/ 711 h 7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8"/>
                <a:gd name="T13" fmla="*/ 0 h 711"/>
                <a:gd name="T14" fmla="*/ 1128 w 1128"/>
                <a:gd name="T15" fmla="*/ 711 h 7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8" h="711">
                  <a:moveTo>
                    <a:pt x="968" y="249"/>
                  </a:moveTo>
                  <a:cubicBezTo>
                    <a:pt x="976" y="210"/>
                    <a:pt x="1128" y="30"/>
                    <a:pt x="1016" y="15"/>
                  </a:cubicBezTo>
                  <a:cubicBezTo>
                    <a:pt x="904" y="0"/>
                    <a:pt x="465" y="43"/>
                    <a:pt x="296" y="159"/>
                  </a:cubicBezTo>
                  <a:cubicBezTo>
                    <a:pt x="127" y="275"/>
                    <a:pt x="62" y="596"/>
                    <a:pt x="0" y="711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8" name="Freeform 164"/>
            <p:cNvSpPr>
              <a:spLocks/>
            </p:cNvSpPr>
            <p:nvPr/>
          </p:nvSpPr>
          <p:spPr bwMode="auto">
            <a:xfrm>
              <a:off x="2352" y="1265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9" name="Oval 165"/>
            <p:cNvSpPr>
              <a:spLocks noChangeArrowheads="1"/>
            </p:cNvSpPr>
            <p:nvPr/>
          </p:nvSpPr>
          <p:spPr bwMode="auto">
            <a:xfrm>
              <a:off x="2768" y="119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60" name="Text Box 166"/>
            <p:cNvSpPr txBox="1">
              <a:spLocks noChangeArrowheads="1"/>
            </p:cNvSpPr>
            <p:nvPr/>
          </p:nvSpPr>
          <p:spPr bwMode="auto">
            <a:xfrm>
              <a:off x="2816" y="107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b</a:t>
              </a:r>
            </a:p>
          </p:txBody>
        </p:sp>
        <p:sp>
          <p:nvSpPr>
            <p:cNvPr id="6161" name="Freeform 167"/>
            <p:cNvSpPr>
              <a:spLocks/>
            </p:cNvSpPr>
            <p:nvPr/>
          </p:nvSpPr>
          <p:spPr bwMode="auto">
            <a:xfrm>
              <a:off x="2360" y="1297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2" name="Oval 168"/>
            <p:cNvSpPr>
              <a:spLocks noChangeArrowheads="1"/>
            </p:cNvSpPr>
            <p:nvPr/>
          </p:nvSpPr>
          <p:spPr bwMode="auto">
            <a:xfrm>
              <a:off x="2764" y="1409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63" name="Text Box 169"/>
            <p:cNvSpPr txBox="1">
              <a:spLocks noChangeArrowheads="1"/>
            </p:cNvSpPr>
            <p:nvPr/>
          </p:nvSpPr>
          <p:spPr bwMode="auto">
            <a:xfrm>
              <a:off x="2812" y="1273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sp>
        <p:nvSpPr>
          <p:cNvPr id="527530" name="Text Box 170"/>
          <p:cNvSpPr txBox="1">
            <a:spLocks noChangeArrowheads="1"/>
          </p:cNvSpPr>
          <p:nvPr/>
        </p:nvSpPr>
        <p:spPr bwMode="auto">
          <a:xfrm>
            <a:off x="3421063" y="4632325"/>
            <a:ext cx="4405312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How do we keep track of </a:t>
            </a:r>
            <a:br>
              <a:rPr lang="en-US" altLang="en-US" sz="3000"/>
            </a:br>
            <a:r>
              <a:rPr lang="en-US" altLang="en-US" sz="3000"/>
              <a:t>all of this information?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/>
              <a:t>How do we avoid cycling?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27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27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27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27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7530" grpId="0" build="p" autoUpdateAnimBg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80772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Edge Types</a:t>
            </a:r>
          </a:p>
        </p:txBody>
      </p:sp>
      <p:sp>
        <p:nvSpPr>
          <p:cNvPr id="1946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28650" y="1371600"/>
            <a:ext cx="4419600" cy="4984750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Directed edge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ordered pair of vertices (</a:t>
            </a:r>
            <a:r>
              <a:rPr lang="en-US" sz="2000" b="1" i="1" dirty="0" err="1"/>
              <a:t>u</a:t>
            </a:r>
            <a:r>
              <a:rPr lang="en-US" sz="2000" dirty="0" err="1"/>
              <a:t>,</a:t>
            </a:r>
            <a:r>
              <a:rPr lang="en-US" sz="2000" b="1" i="1" dirty="0" err="1"/>
              <a:t>v</a:t>
            </a:r>
            <a:r>
              <a:rPr lang="en-US" sz="2000" dirty="0"/>
              <a:t>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first vertex </a:t>
            </a:r>
            <a:r>
              <a:rPr lang="en-US" sz="2000" b="1" i="1" dirty="0"/>
              <a:t>u</a:t>
            </a:r>
            <a:r>
              <a:rPr lang="en-US" sz="2000" dirty="0"/>
              <a:t> is the origin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second vertex </a:t>
            </a:r>
            <a:r>
              <a:rPr lang="en-US" sz="2000" b="1" i="1" dirty="0"/>
              <a:t>v</a:t>
            </a:r>
            <a:r>
              <a:rPr lang="en-US" sz="2000" dirty="0"/>
              <a:t> is the destination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e.g., a flight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Undirected edge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unordered pair of vertices (</a:t>
            </a:r>
            <a:r>
              <a:rPr lang="en-US" sz="2000" b="1" i="1" dirty="0" err="1"/>
              <a:t>u</a:t>
            </a:r>
            <a:r>
              <a:rPr lang="en-US" sz="2000" dirty="0" err="1"/>
              <a:t>,</a:t>
            </a:r>
            <a:r>
              <a:rPr lang="en-US" sz="2000" b="1" i="1" dirty="0" err="1"/>
              <a:t>v</a:t>
            </a:r>
            <a:r>
              <a:rPr lang="en-US" sz="2000" dirty="0"/>
              <a:t>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e.g., a flight route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Directed graph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all the edges are directed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e.g., route network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Undirected graph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all the edges are undirected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e.g., flight network</a:t>
            </a:r>
          </a:p>
        </p:txBody>
      </p:sp>
      <p:sp>
        <p:nvSpPr>
          <p:cNvPr id="1945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945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15A16451-E28A-6743-99D7-7F3BFB492443}" type="slidenum">
              <a:rPr lang="en-US" sz="1400">
                <a:solidFill>
                  <a:srgbClr val="2F2B20"/>
                </a:solidFill>
              </a:rPr>
              <a:pPr eaLnBrk="1" hangingPunct="1"/>
              <a:t>3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19461" name="Oval 4"/>
          <p:cNvSpPr>
            <a:spLocks noChangeArrowheads="1"/>
          </p:cNvSpPr>
          <p:nvPr/>
        </p:nvSpPr>
        <p:spPr bwMode="auto">
          <a:xfrm>
            <a:off x="5257800" y="2200275"/>
            <a:ext cx="936625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2400">
                <a:solidFill>
                  <a:srgbClr val="2F2B20"/>
                </a:solidFill>
                <a:latin typeface="Tahoma" charset="0"/>
                <a:ea typeface="ＭＳ Ｐゴシック" charset="0"/>
              </a:rPr>
              <a:t>ORD</a:t>
            </a:r>
          </a:p>
        </p:txBody>
      </p:sp>
      <p:sp>
        <p:nvSpPr>
          <p:cNvPr id="19462" name="Oval 5"/>
          <p:cNvSpPr>
            <a:spLocks noChangeArrowheads="1"/>
          </p:cNvSpPr>
          <p:nvPr/>
        </p:nvSpPr>
        <p:spPr bwMode="auto">
          <a:xfrm>
            <a:off x="7750175" y="2200275"/>
            <a:ext cx="936625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2400">
                <a:solidFill>
                  <a:srgbClr val="2F2B20"/>
                </a:solidFill>
                <a:latin typeface="Tahoma" charset="0"/>
                <a:ea typeface="ＭＳ Ｐゴシック" charset="0"/>
              </a:rPr>
              <a:t>PVD</a:t>
            </a:r>
          </a:p>
        </p:txBody>
      </p:sp>
      <p:cxnSp>
        <p:nvCxnSpPr>
          <p:cNvPr id="19463" name="AutoShape 7"/>
          <p:cNvCxnSpPr>
            <a:cxnSpLocks noChangeShapeType="1"/>
            <a:stCxn id="19461" idx="6"/>
            <a:endCxn id="19462" idx="2"/>
          </p:cNvCxnSpPr>
          <p:nvPr/>
        </p:nvCxnSpPr>
        <p:spPr bwMode="auto">
          <a:xfrm>
            <a:off x="6203950" y="2428875"/>
            <a:ext cx="15367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64" name="Text Box 8"/>
          <p:cNvSpPr txBox="1">
            <a:spLocks noChangeArrowheads="1"/>
          </p:cNvSpPr>
          <p:nvPr/>
        </p:nvSpPr>
        <p:spPr bwMode="auto">
          <a:xfrm>
            <a:off x="5972175" y="1981200"/>
            <a:ext cx="19875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>
                <a:solidFill>
                  <a:srgbClr val="2F2B20"/>
                </a:solidFill>
              </a:rPr>
              <a:t>flight</a:t>
            </a:r>
          </a:p>
          <a:p>
            <a:pPr eaLnBrk="1" hangingPunct="1">
              <a:spcBef>
                <a:spcPct val="0"/>
              </a:spcBef>
            </a:pPr>
            <a:r>
              <a:rPr lang="en-US">
                <a:solidFill>
                  <a:srgbClr val="2F2B20"/>
                </a:solidFill>
              </a:rPr>
              <a:t>AA 1206</a:t>
            </a:r>
          </a:p>
        </p:txBody>
      </p:sp>
      <p:sp>
        <p:nvSpPr>
          <p:cNvPr id="19465" name="Oval 9"/>
          <p:cNvSpPr>
            <a:spLocks noChangeArrowheads="1"/>
          </p:cNvSpPr>
          <p:nvPr/>
        </p:nvSpPr>
        <p:spPr bwMode="auto">
          <a:xfrm>
            <a:off x="5267325" y="3536950"/>
            <a:ext cx="936625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2400">
                <a:solidFill>
                  <a:srgbClr val="2F2B20"/>
                </a:solidFill>
                <a:latin typeface="Tahoma" charset="0"/>
                <a:ea typeface="ＭＳ Ｐゴシック" charset="0"/>
              </a:rPr>
              <a:t>ORD</a:t>
            </a:r>
          </a:p>
        </p:txBody>
      </p:sp>
      <p:sp>
        <p:nvSpPr>
          <p:cNvPr id="19466" name="Oval 10"/>
          <p:cNvSpPr>
            <a:spLocks noChangeArrowheads="1"/>
          </p:cNvSpPr>
          <p:nvPr/>
        </p:nvSpPr>
        <p:spPr bwMode="auto">
          <a:xfrm>
            <a:off x="7759700" y="3536950"/>
            <a:ext cx="936625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2400">
                <a:solidFill>
                  <a:srgbClr val="2F2B20"/>
                </a:solidFill>
                <a:latin typeface="Tahoma" charset="0"/>
                <a:ea typeface="ＭＳ Ｐゴシック" charset="0"/>
              </a:rPr>
              <a:t>PVD</a:t>
            </a:r>
          </a:p>
        </p:txBody>
      </p:sp>
      <p:cxnSp>
        <p:nvCxnSpPr>
          <p:cNvPr id="19467" name="AutoShape 11"/>
          <p:cNvCxnSpPr>
            <a:cxnSpLocks noChangeShapeType="1"/>
            <a:stCxn id="19465" idx="6"/>
            <a:endCxn id="19466" idx="2"/>
          </p:cNvCxnSpPr>
          <p:nvPr/>
        </p:nvCxnSpPr>
        <p:spPr bwMode="auto">
          <a:xfrm>
            <a:off x="6213475" y="3765550"/>
            <a:ext cx="15367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68" name="Text Box 12"/>
          <p:cNvSpPr txBox="1">
            <a:spLocks noChangeArrowheads="1"/>
          </p:cNvSpPr>
          <p:nvPr/>
        </p:nvSpPr>
        <p:spPr bwMode="auto">
          <a:xfrm>
            <a:off x="6527800" y="3352800"/>
            <a:ext cx="8763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>
                <a:solidFill>
                  <a:srgbClr val="2F2B20"/>
                </a:solidFill>
              </a:rPr>
              <a:t>849</a:t>
            </a:r>
          </a:p>
          <a:p>
            <a:pPr eaLnBrk="1" hangingPunct="1">
              <a:spcBef>
                <a:spcPct val="0"/>
              </a:spcBef>
            </a:pPr>
            <a:r>
              <a:rPr lang="en-US">
                <a:solidFill>
                  <a:srgbClr val="2F2B20"/>
                </a:solidFill>
              </a:rPr>
              <a:t>miles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Oval 3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1" name="Oval 4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2" name="Oval 5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3" name="Oval 6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4" name="Oval 7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5" name="Oval 8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6" name="Oval 9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7" name="Oval 10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8" name="Oval 11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9" name="Oval 12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80" name="Oval 13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81" name="Oval 14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82" name="Oval 15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83" name="Line 30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4" name="Line 31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5" name="Line 32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6" name="Line 33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7" name="Line 34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" name="Line 35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9" name="Line 36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0" name="Line 37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1" name="Line 38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2" name="Line 39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3" name="Line 40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4" name="Line 41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5" name="Line 42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6" name="Line 43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7" name="Line 44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" name="Line 45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9" name="Line 46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0" name="Line 47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1" name="Line 48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2" name="Line 49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3" name="Line 50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4" name="Line 51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5" name="Line 52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6" name="Line 53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7" name="Line 54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8" name="Line 55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" name="Line 56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0" name="Line 57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1" name="Line 58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2" name="Text Box 16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213" name="Text Box 17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214" name="Text Box 18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215" name="Text Box 19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216" name="Text Box 20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7217" name="Text Box 21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218" name="Text Box 22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219" name="Text Box 23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7220" name="Text Box 24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7221" name="Text Box 25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222" name="Text Box 26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223" name="Text Box 27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224" name="Text Box 28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225" name="Text Box 29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226" name="Oval 62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227" name="Rectangle 68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72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sp>
        <p:nvSpPr>
          <p:cNvPr id="8195" name="Oval 130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6" name="Oval 131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7" name="Oval 132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8" name="Oval 133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9" name="Oval 134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0" name="Oval 135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1" name="Oval 136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2" name="Oval 137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3" name="Oval 138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4" name="Oval 139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5" name="Oval 140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6" name="Oval 141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7" name="Oval 142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8" name="Line 143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9" name="Line 144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0" name="Line 145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1" name="Line 146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2" name="Line 147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3" name="Line 148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4" name="Line 149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5" name="Line 150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6" name="Line 151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7" name="Line 152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8" name="Line 153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9" name="Line 154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0" name="Line 155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1" name="Line 156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2" name="Line 157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3" name="Line 158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4" name="Line 159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5" name="Line 160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6" name="Line 161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7" name="Line 162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8" name="Line 163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9" name="Line 164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0" name="Line 165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1" name="Line 166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2" name="Line 167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3" name="Line 168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4" name="Line 169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5" name="Line 170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6" name="Line 171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7" name="Text Box 172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238" name="Text Box 173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239" name="Text Box 174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240" name="Text Box 175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241" name="Text Box 176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8242" name="Text Box 177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243" name="Text Box 178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244" name="Text Box 179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8245" name="Text Box 180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8246" name="Text Box 181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247" name="Text Box 182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248" name="Text Box 183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249" name="Text Box 184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250" name="Text Box 185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251" name="Oval 186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3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sp>
        <p:nvSpPr>
          <p:cNvPr id="9219" name="Oval 132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0" name="Oval 133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1" name="Oval 134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2" name="Oval 135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3" name="Oval 136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4" name="Oval 137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5" name="Oval 138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6" name="Oval 139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7" name="Oval 140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8" name="Oval 141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9" name="Oval 142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30" name="Oval 143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31" name="Oval 144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32" name="Line 145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3" name="Line 146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4" name="Line 147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5" name="Line 148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6" name="Line 149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7" name="Line 150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8" name="Line 151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9" name="Line 152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0" name="Line 153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1" name="Line 154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2" name="Line 155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3" name="Line 156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4" name="Line 157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5" name="Line 158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6" name="Line 159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7" name="Line 160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8" name="Line 161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9" name="Line 162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0" name="Line 163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1" name="Line 164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2" name="Line 165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3" name="Line 166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4" name="Line 167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5" name="Line 168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6" name="Line 169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7" name="Line 170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8" name="Line 171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9" name="Line 172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0" name="Line 173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1" name="Text Box 174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262" name="Text Box 175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263" name="Text Box 176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264" name="Text Box 177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265" name="Text Box 178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266" name="Text Box 179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267" name="Text Box 180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268" name="Text Box 181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269" name="Text Box 182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270" name="Text Box 183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271" name="Text Box 184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272" name="Text Box 185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273" name="Text Box 186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274" name="Text Box 187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275" name="Oval 188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88" name="Rectangle 84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 </a:t>
            </a:r>
            <a:r>
              <a:rPr lang="en-US" altLang="en-US" sz="3000"/>
              <a:t>because we have traced out a path. </a:t>
            </a:r>
          </a:p>
        </p:txBody>
      </p:sp>
      <p:sp>
        <p:nvSpPr>
          <p:cNvPr id="533590" name="Rectangle 86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0244" name="Rectangle 87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3175000" y="1235075"/>
            <a:ext cx="1076325" cy="1720850"/>
            <a:chOff x="2000" y="1746"/>
            <a:chExt cx="678" cy="1084"/>
          </a:xfrm>
        </p:grpSpPr>
        <p:grpSp>
          <p:nvGrpSpPr>
            <p:cNvPr id="10304" name="Group 89"/>
            <p:cNvGrpSpPr>
              <a:grpSpLocks/>
            </p:cNvGrpSpPr>
            <p:nvPr/>
          </p:nvGrpSpPr>
          <p:grpSpPr bwMode="auto">
            <a:xfrm>
              <a:off x="2166" y="1746"/>
              <a:ext cx="512" cy="1084"/>
              <a:chOff x="2166" y="1746"/>
              <a:chExt cx="512" cy="1084"/>
            </a:xfrm>
          </p:grpSpPr>
          <p:grpSp>
            <p:nvGrpSpPr>
              <p:cNvPr id="10306" name="Group 74"/>
              <p:cNvGrpSpPr>
                <a:grpSpLocks/>
              </p:cNvGrpSpPr>
              <p:nvPr/>
            </p:nvGrpSpPr>
            <p:grpSpPr bwMode="auto">
              <a:xfrm rot="21072228" flipH="1">
                <a:off x="2166" y="1812"/>
                <a:ext cx="512" cy="1018"/>
                <a:chOff x="2545" y="2054"/>
                <a:chExt cx="512" cy="1018"/>
              </a:xfrm>
            </p:grpSpPr>
            <p:sp>
              <p:nvSpPr>
                <p:cNvPr id="10308" name="Freeform 75"/>
                <p:cNvSpPr>
                  <a:spLocks/>
                </p:cNvSpPr>
                <p:nvPr/>
              </p:nvSpPr>
              <p:spPr bwMode="auto">
                <a:xfrm>
                  <a:off x="2708" y="2111"/>
                  <a:ext cx="200" cy="222"/>
                </a:xfrm>
                <a:custGeom>
                  <a:avLst/>
                  <a:gdLst>
                    <a:gd name="T0" fmla="*/ 0 w 601"/>
                    <a:gd name="T1" fmla="*/ 0 h 667"/>
                    <a:gd name="T2" fmla="*/ 0 w 601"/>
                    <a:gd name="T3" fmla="*/ 0 h 667"/>
                    <a:gd name="T4" fmla="*/ 0 w 601"/>
                    <a:gd name="T5" fmla="*/ 0 h 667"/>
                    <a:gd name="T6" fmla="*/ 0 w 601"/>
                    <a:gd name="T7" fmla="*/ 0 h 667"/>
                    <a:gd name="T8" fmla="*/ 0 w 601"/>
                    <a:gd name="T9" fmla="*/ 0 h 667"/>
                    <a:gd name="T10" fmla="*/ 0 w 601"/>
                    <a:gd name="T11" fmla="*/ 0 h 667"/>
                    <a:gd name="T12" fmla="*/ 0 w 601"/>
                    <a:gd name="T13" fmla="*/ 0 h 667"/>
                    <a:gd name="T14" fmla="*/ 0 w 601"/>
                    <a:gd name="T15" fmla="*/ 0 h 667"/>
                    <a:gd name="T16" fmla="*/ 0 w 601"/>
                    <a:gd name="T17" fmla="*/ 1 h 667"/>
                    <a:gd name="T18" fmla="*/ 0 w 601"/>
                    <a:gd name="T19" fmla="*/ 1 h 667"/>
                    <a:gd name="T20" fmla="*/ 0 w 601"/>
                    <a:gd name="T21" fmla="*/ 1 h 667"/>
                    <a:gd name="T22" fmla="*/ 0 w 601"/>
                    <a:gd name="T23" fmla="*/ 1 h 667"/>
                    <a:gd name="T24" fmla="*/ 0 w 601"/>
                    <a:gd name="T25" fmla="*/ 1 h 667"/>
                    <a:gd name="T26" fmla="*/ 0 w 601"/>
                    <a:gd name="T27" fmla="*/ 1 h 667"/>
                    <a:gd name="T28" fmla="*/ 1 w 601"/>
                    <a:gd name="T29" fmla="*/ 1 h 667"/>
                    <a:gd name="T30" fmla="*/ 1 w 601"/>
                    <a:gd name="T31" fmla="*/ 1 h 667"/>
                    <a:gd name="T32" fmla="*/ 1 w 601"/>
                    <a:gd name="T33" fmla="*/ 0 h 667"/>
                    <a:gd name="T34" fmla="*/ 1 w 601"/>
                    <a:gd name="T35" fmla="*/ 1 h 667"/>
                    <a:gd name="T36" fmla="*/ 1 w 601"/>
                    <a:gd name="T37" fmla="*/ 0 h 667"/>
                    <a:gd name="T38" fmla="*/ 1 w 601"/>
                    <a:gd name="T39" fmla="*/ 0 h 667"/>
                    <a:gd name="T40" fmla="*/ 0 w 601"/>
                    <a:gd name="T41" fmla="*/ 0 h 667"/>
                    <a:gd name="T42" fmla="*/ 0 w 601"/>
                    <a:gd name="T43" fmla="*/ 0 h 66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1"/>
                    <a:gd name="T67" fmla="*/ 0 h 667"/>
                    <a:gd name="T68" fmla="*/ 601 w 601"/>
                    <a:gd name="T69" fmla="*/ 667 h 66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1" h="667">
                      <a:moveTo>
                        <a:pt x="313" y="154"/>
                      </a:moveTo>
                      <a:lnTo>
                        <a:pt x="260" y="85"/>
                      </a:lnTo>
                      <a:lnTo>
                        <a:pt x="187" y="34"/>
                      </a:lnTo>
                      <a:lnTo>
                        <a:pt x="121" y="0"/>
                      </a:lnTo>
                      <a:lnTo>
                        <a:pt x="68" y="9"/>
                      </a:lnTo>
                      <a:lnTo>
                        <a:pt x="30" y="47"/>
                      </a:lnTo>
                      <a:lnTo>
                        <a:pt x="0" y="163"/>
                      </a:lnTo>
                      <a:lnTo>
                        <a:pt x="12" y="296"/>
                      </a:lnTo>
                      <a:lnTo>
                        <a:pt x="43" y="423"/>
                      </a:lnTo>
                      <a:lnTo>
                        <a:pt x="78" y="522"/>
                      </a:lnTo>
                      <a:lnTo>
                        <a:pt x="143" y="625"/>
                      </a:lnTo>
                      <a:lnTo>
                        <a:pt x="200" y="667"/>
                      </a:lnTo>
                      <a:lnTo>
                        <a:pt x="278" y="667"/>
                      </a:lnTo>
                      <a:lnTo>
                        <a:pt x="356" y="638"/>
                      </a:lnTo>
                      <a:lnTo>
                        <a:pt x="396" y="564"/>
                      </a:lnTo>
                      <a:lnTo>
                        <a:pt x="417" y="471"/>
                      </a:lnTo>
                      <a:lnTo>
                        <a:pt x="409" y="355"/>
                      </a:lnTo>
                      <a:lnTo>
                        <a:pt x="592" y="368"/>
                      </a:lnTo>
                      <a:lnTo>
                        <a:pt x="601" y="317"/>
                      </a:lnTo>
                      <a:lnTo>
                        <a:pt x="392" y="296"/>
                      </a:lnTo>
                      <a:lnTo>
                        <a:pt x="339" y="176"/>
                      </a:lnTo>
                      <a:lnTo>
                        <a:pt x="313" y="15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09" name="Freeform 76"/>
                <p:cNvSpPr>
                  <a:spLocks/>
                </p:cNvSpPr>
                <p:nvPr/>
              </p:nvSpPr>
              <p:spPr bwMode="auto">
                <a:xfrm>
                  <a:off x="2545" y="2054"/>
                  <a:ext cx="231" cy="356"/>
                </a:xfrm>
                <a:custGeom>
                  <a:avLst/>
                  <a:gdLst>
                    <a:gd name="T0" fmla="*/ 1 w 692"/>
                    <a:gd name="T1" fmla="*/ 0 h 1069"/>
                    <a:gd name="T2" fmla="*/ 1 w 692"/>
                    <a:gd name="T3" fmla="*/ 0 h 1069"/>
                    <a:gd name="T4" fmla="*/ 1 w 692"/>
                    <a:gd name="T5" fmla="*/ 0 h 1069"/>
                    <a:gd name="T6" fmla="*/ 1 w 692"/>
                    <a:gd name="T7" fmla="*/ 0 h 1069"/>
                    <a:gd name="T8" fmla="*/ 1 w 692"/>
                    <a:gd name="T9" fmla="*/ 0 h 1069"/>
                    <a:gd name="T10" fmla="*/ 1 w 692"/>
                    <a:gd name="T11" fmla="*/ 0 h 1069"/>
                    <a:gd name="T12" fmla="*/ 1 w 692"/>
                    <a:gd name="T13" fmla="*/ 0 h 1069"/>
                    <a:gd name="T14" fmla="*/ 1 w 692"/>
                    <a:gd name="T15" fmla="*/ 0 h 1069"/>
                    <a:gd name="T16" fmla="*/ 1 w 692"/>
                    <a:gd name="T17" fmla="*/ 0 h 1069"/>
                    <a:gd name="T18" fmla="*/ 1 w 692"/>
                    <a:gd name="T19" fmla="*/ 0 h 1069"/>
                    <a:gd name="T20" fmla="*/ 1 w 692"/>
                    <a:gd name="T21" fmla="*/ 0 h 1069"/>
                    <a:gd name="T22" fmla="*/ 1 w 692"/>
                    <a:gd name="T23" fmla="*/ 0 h 1069"/>
                    <a:gd name="T24" fmla="*/ 1 w 692"/>
                    <a:gd name="T25" fmla="*/ 0 h 1069"/>
                    <a:gd name="T26" fmla="*/ 1 w 692"/>
                    <a:gd name="T27" fmla="*/ 0 h 1069"/>
                    <a:gd name="T28" fmla="*/ 1 w 692"/>
                    <a:gd name="T29" fmla="*/ 0 h 1069"/>
                    <a:gd name="T30" fmla="*/ 0 w 692"/>
                    <a:gd name="T31" fmla="*/ 0 h 1069"/>
                    <a:gd name="T32" fmla="*/ 0 w 692"/>
                    <a:gd name="T33" fmla="*/ 0 h 1069"/>
                    <a:gd name="T34" fmla="*/ 0 w 692"/>
                    <a:gd name="T35" fmla="*/ 0 h 1069"/>
                    <a:gd name="T36" fmla="*/ 0 w 692"/>
                    <a:gd name="T37" fmla="*/ 0 h 1069"/>
                    <a:gd name="T38" fmla="*/ 0 w 692"/>
                    <a:gd name="T39" fmla="*/ 1 h 1069"/>
                    <a:gd name="T40" fmla="*/ 0 w 692"/>
                    <a:gd name="T41" fmla="*/ 1 h 1069"/>
                    <a:gd name="T42" fmla="*/ 0 w 692"/>
                    <a:gd name="T43" fmla="*/ 1 h 1069"/>
                    <a:gd name="T44" fmla="*/ 0 w 692"/>
                    <a:gd name="T45" fmla="*/ 1 h 1069"/>
                    <a:gd name="T46" fmla="*/ 0 w 692"/>
                    <a:gd name="T47" fmla="*/ 1 h 1069"/>
                    <a:gd name="T48" fmla="*/ 0 w 692"/>
                    <a:gd name="T49" fmla="*/ 1 h 1069"/>
                    <a:gd name="T50" fmla="*/ 1 w 692"/>
                    <a:gd name="T51" fmla="*/ 1 h 1069"/>
                    <a:gd name="T52" fmla="*/ 1 w 692"/>
                    <a:gd name="T53" fmla="*/ 1 h 1069"/>
                    <a:gd name="T54" fmla="*/ 1 w 692"/>
                    <a:gd name="T55" fmla="*/ 1 h 1069"/>
                    <a:gd name="T56" fmla="*/ 1 w 692"/>
                    <a:gd name="T57" fmla="*/ 1 h 1069"/>
                    <a:gd name="T58" fmla="*/ 1 w 692"/>
                    <a:gd name="T59" fmla="*/ 1 h 1069"/>
                    <a:gd name="T60" fmla="*/ 1 w 692"/>
                    <a:gd name="T61" fmla="*/ 1 h 1069"/>
                    <a:gd name="T62" fmla="*/ 1 w 692"/>
                    <a:gd name="T63" fmla="*/ 1 h 1069"/>
                    <a:gd name="T64" fmla="*/ 1 w 692"/>
                    <a:gd name="T65" fmla="*/ 1 h 1069"/>
                    <a:gd name="T66" fmla="*/ 0 w 692"/>
                    <a:gd name="T67" fmla="*/ 1 h 1069"/>
                    <a:gd name="T68" fmla="*/ 0 w 692"/>
                    <a:gd name="T69" fmla="*/ 1 h 1069"/>
                    <a:gd name="T70" fmla="*/ 0 w 692"/>
                    <a:gd name="T71" fmla="*/ 1 h 1069"/>
                    <a:gd name="T72" fmla="*/ 0 w 692"/>
                    <a:gd name="T73" fmla="*/ 1 h 1069"/>
                    <a:gd name="T74" fmla="*/ 0 w 692"/>
                    <a:gd name="T75" fmla="*/ 1 h 1069"/>
                    <a:gd name="T76" fmla="*/ 0 w 692"/>
                    <a:gd name="T77" fmla="*/ 1 h 1069"/>
                    <a:gd name="T78" fmla="*/ 0 w 692"/>
                    <a:gd name="T79" fmla="*/ 1 h 1069"/>
                    <a:gd name="T80" fmla="*/ 0 w 692"/>
                    <a:gd name="T81" fmla="*/ 0 h 1069"/>
                    <a:gd name="T82" fmla="*/ 0 w 692"/>
                    <a:gd name="T83" fmla="*/ 0 h 1069"/>
                    <a:gd name="T84" fmla="*/ 0 w 692"/>
                    <a:gd name="T85" fmla="*/ 0 h 1069"/>
                    <a:gd name="T86" fmla="*/ 1 w 692"/>
                    <a:gd name="T87" fmla="*/ 0 h 1069"/>
                    <a:gd name="T88" fmla="*/ 1 w 692"/>
                    <a:gd name="T89" fmla="*/ 0 h 106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92"/>
                    <a:gd name="T136" fmla="*/ 0 h 1069"/>
                    <a:gd name="T137" fmla="*/ 692 w 692"/>
                    <a:gd name="T138" fmla="*/ 1069 h 106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92" h="1069">
                      <a:moveTo>
                        <a:pt x="403" y="25"/>
                      </a:moveTo>
                      <a:lnTo>
                        <a:pt x="490" y="0"/>
                      </a:lnTo>
                      <a:lnTo>
                        <a:pt x="560" y="4"/>
                      </a:lnTo>
                      <a:lnTo>
                        <a:pt x="613" y="42"/>
                      </a:lnTo>
                      <a:lnTo>
                        <a:pt x="648" y="102"/>
                      </a:lnTo>
                      <a:lnTo>
                        <a:pt x="635" y="165"/>
                      </a:lnTo>
                      <a:lnTo>
                        <a:pt x="586" y="165"/>
                      </a:lnTo>
                      <a:lnTo>
                        <a:pt x="599" y="114"/>
                      </a:lnTo>
                      <a:lnTo>
                        <a:pt x="560" y="68"/>
                      </a:lnTo>
                      <a:lnTo>
                        <a:pt x="522" y="51"/>
                      </a:lnTo>
                      <a:lnTo>
                        <a:pt x="456" y="68"/>
                      </a:lnTo>
                      <a:lnTo>
                        <a:pt x="482" y="119"/>
                      </a:lnTo>
                      <a:lnTo>
                        <a:pt x="490" y="165"/>
                      </a:lnTo>
                      <a:lnTo>
                        <a:pt x="482" y="205"/>
                      </a:lnTo>
                      <a:lnTo>
                        <a:pt x="417" y="222"/>
                      </a:lnTo>
                      <a:lnTo>
                        <a:pt x="347" y="209"/>
                      </a:lnTo>
                      <a:lnTo>
                        <a:pt x="334" y="179"/>
                      </a:lnTo>
                      <a:lnTo>
                        <a:pt x="260" y="260"/>
                      </a:lnTo>
                      <a:lnTo>
                        <a:pt x="217" y="350"/>
                      </a:lnTo>
                      <a:lnTo>
                        <a:pt x="156" y="465"/>
                      </a:lnTo>
                      <a:lnTo>
                        <a:pt x="117" y="568"/>
                      </a:lnTo>
                      <a:lnTo>
                        <a:pt x="100" y="667"/>
                      </a:lnTo>
                      <a:lnTo>
                        <a:pt x="113" y="718"/>
                      </a:lnTo>
                      <a:lnTo>
                        <a:pt x="182" y="783"/>
                      </a:lnTo>
                      <a:lnTo>
                        <a:pt x="326" y="838"/>
                      </a:lnTo>
                      <a:lnTo>
                        <a:pt x="403" y="863"/>
                      </a:lnTo>
                      <a:lnTo>
                        <a:pt x="482" y="876"/>
                      </a:lnTo>
                      <a:lnTo>
                        <a:pt x="599" y="923"/>
                      </a:lnTo>
                      <a:lnTo>
                        <a:pt x="686" y="954"/>
                      </a:lnTo>
                      <a:lnTo>
                        <a:pt x="692" y="1013"/>
                      </a:lnTo>
                      <a:lnTo>
                        <a:pt x="648" y="1056"/>
                      </a:lnTo>
                      <a:lnTo>
                        <a:pt x="596" y="1069"/>
                      </a:lnTo>
                      <a:lnTo>
                        <a:pt x="517" y="1030"/>
                      </a:lnTo>
                      <a:lnTo>
                        <a:pt x="334" y="936"/>
                      </a:lnTo>
                      <a:lnTo>
                        <a:pt x="182" y="872"/>
                      </a:lnTo>
                      <a:lnTo>
                        <a:pt x="77" y="800"/>
                      </a:lnTo>
                      <a:lnTo>
                        <a:pt x="8" y="735"/>
                      </a:lnTo>
                      <a:lnTo>
                        <a:pt x="0" y="658"/>
                      </a:lnTo>
                      <a:lnTo>
                        <a:pt x="38" y="555"/>
                      </a:lnTo>
                      <a:lnTo>
                        <a:pt x="117" y="401"/>
                      </a:lnTo>
                      <a:lnTo>
                        <a:pt x="190" y="273"/>
                      </a:lnTo>
                      <a:lnTo>
                        <a:pt x="282" y="140"/>
                      </a:lnTo>
                      <a:lnTo>
                        <a:pt x="352" y="63"/>
                      </a:lnTo>
                      <a:lnTo>
                        <a:pt x="439" y="25"/>
                      </a:lnTo>
                      <a:lnTo>
                        <a:pt x="403" y="2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0" name="Freeform 77"/>
                <p:cNvSpPr>
                  <a:spLocks/>
                </p:cNvSpPr>
                <p:nvPr/>
              </p:nvSpPr>
              <p:spPr bwMode="auto">
                <a:xfrm>
                  <a:off x="2762" y="2349"/>
                  <a:ext cx="121" cy="335"/>
                </a:xfrm>
                <a:custGeom>
                  <a:avLst/>
                  <a:gdLst>
                    <a:gd name="T0" fmla="*/ 0 w 362"/>
                    <a:gd name="T1" fmla="*/ 0 h 1004"/>
                    <a:gd name="T2" fmla="*/ 0 w 362"/>
                    <a:gd name="T3" fmla="*/ 0 h 1004"/>
                    <a:gd name="T4" fmla="*/ 0 w 362"/>
                    <a:gd name="T5" fmla="*/ 0 h 1004"/>
                    <a:gd name="T6" fmla="*/ 0 w 362"/>
                    <a:gd name="T7" fmla="*/ 0 h 1004"/>
                    <a:gd name="T8" fmla="*/ 0 w 362"/>
                    <a:gd name="T9" fmla="*/ 0 h 1004"/>
                    <a:gd name="T10" fmla="*/ 0 w 362"/>
                    <a:gd name="T11" fmla="*/ 0 h 1004"/>
                    <a:gd name="T12" fmla="*/ 0 w 362"/>
                    <a:gd name="T13" fmla="*/ 0 h 1004"/>
                    <a:gd name="T14" fmla="*/ 0 w 362"/>
                    <a:gd name="T15" fmla="*/ 0 h 1004"/>
                    <a:gd name="T16" fmla="*/ 0 w 362"/>
                    <a:gd name="T17" fmla="*/ 1 h 1004"/>
                    <a:gd name="T18" fmla="*/ 0 w 362"/>
                    <a:gd name="T19" fmla="*/ 1 h 1004"/>
                    <a:gd name="T20" fmla="*/ 0 w 362"/>
                    <a:gd name="T21" fmla="*/ 1 h 1004"/>
                    <a:gd name="T22" fmla="*/ 0 w 362"/>
                    <a:gd name="T23" fmla="*/ 1 h 1004"/>
                    <a:gd name="T24" fmla="*/ 0 w 362"/>
                    <a:gd name="T25" fmla="*/ 1 h 1004"/>
                    <a:gd name="T26" fmla="*/ 0 w 362"/>
                    <a:gd name="T27" fmla="*/ 1 h 1004"/>
                    <a:gd name="T28" fmla="*/ 0 w 362"/>
                    <a:gd name="T29" fmla="*/ 1 h 1004"/>
                    <a:gd name="T30" fmla="*/ 0 w 362"/>
                    <a:gd name="T31" fmla="*/ 1 h 1004"/>
                    <a:gd name="T32" fmla="*/ 0 w 362"/>
                    <a:gd name="T33" fmla="*/ 1 h 1004"/>
                    <a:gd name="T34" fmla="*/ 0 w 362"/>
                    <a:gd name="T35" fmla="*/ 1 h 1004"/>
                    <a:gd name="T36" fmla="*/ 0 w 362"/>
                    <a:gd name="T37" fmla="*/ 1 h 1004"/>
                    <a:gd name="T38" fmla="*/ 0 w 362"/>
                    <a:gd name="T39" fmla="*/ 1 h 1004"/>
                    <a:gd name="T40" fmla="*/ 0 w 362"/>
                    <a:gd name="T41" fmla="*/ 0 h 1004"/>
                    <a:gd name="T42" fmla="*/ 0 w 362"/>
                    <a:gd name="T43" fmla="*/ 0 h 1004"/>
                    <a:gd name="T44" fmla="*/ 0 w 362"/>
                    <a:gd name="T45" fmla="*/ 0 h 100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2"/>
                    <a:gd name="T70" fmla="*/ 0 h 1004"/>
                    <a:gd name="T71" fmla="*/ 362 w 362"/>
                    <a:gd name="T72" fmla="*/ 1004 h 100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2" h="1004">
                      <a:moveTo>
                        <a:pt x="22" y="78"/>
                      </a:moveTo>
                      <a:lnTo>
                        <a:pt x="36" y="27"/>
                      </a:lnTo>
                      <a:lnTo>
                        <a:pt x="92" y="0"/>
                      </a:lnTo>
                      <a:lnTo>
                        <a:pt x="143" y="0"/>
                      </a:lnTo>
                      <a:lnTo>
                        <a:pt x="209" y="39"/>
                      </a:lnTo>
                      <a:lnTo>
                        <a:pt x="271" y="129"/>
                      </a:lnTo>
                      <a:lnTo>
                        <a:pt x="314" y="223"/>
                      </a:lnTo>
                      <a:lnTo>
                        <a:pt x="335" y="350"/>
                      </a:lnTo>
                      <a:lnTo>
                        <a:pt x="354" y="500"/>
                      </a:lnTo>
                      <a:lnTo>
                        <a:pt x="362" y="645"/>
                      </a:lnTo>
                      <a:lnTo>
                        <a:pt x="362" y="833"/>
                      </a:lnTo>
                      <a:lnTo>
                        <a:pt x="335" y="949"/>
                      </a:lnTo>
                      <a:lnTo>
                        <a:pt x="288" y="991"/>
                      </a:lnTo>
                      <a:lnTo>
                        <a:pt x="205" y="1004"/>
                      </a:lnTo>
                      <a:lnTo>
                        <a:pt x="118" y="1001"/>
                      </a:lnTo>
                      <a:lnTo>
                        <a:pt x="74" y="949"/>
                      </a:lnTo>
                      <a:lnTo>
                        <a:pt x="49" y="860"/>
                      </a:lnTo>
                      <a:lnTo>
                        <a:pt x="26" y="770"/>
                      </a:lnTo>
                      <a:lnTo>
                        <a:pt x="9" y="607"/>
                      </a:lnTo>
                      <a:lnTo>
                        <a:pt x="0" y="424"/>
                      </a:lnTo>
                      <a:lnTo>
                        <a:pt x="0" y="210"/>
                      </a:lnTo>
                      <a:lnTo>
                        <a:pt x="22" y="116"/>
                      </a:lnTo>
                      <a:lnTo>
                        <a:pt x="22" y="7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1" name="Freeform 78"/>
                <p:cNvSpPr>
                  <a:spLocks/>
                </p:cNvSpPr>
                <p:nvPr/>
              </p:nvSpPr>
              <p:spPr bwMode="auto">
                <a:xfrm>
                  <a:off x="2818" y="2358"/>
                  <a:ext cx="184" cy="257"/>
                </a:xfrm>
                <a:custGeom>
                  <a:avLst/>
                  <a:gdLst>
                    <a:gd name="T0" fmla="*/ 0 w 553"/>
                    <a:gd name="T1" fmla="*/ 0 h 771"/>
                    <a:gd name="T2" fmla="*/ 0 w 553"/>
                    <a:gd name="T3" fmla="*/ 0 h 771"/>
                    <a:gd name="T4" fmla="*/ 0 w 553"/>
                    <a:gd name="T5" fmla="*/ 0 h 771"/>
                    <a:gd name="T6" fmla="*/ 1 w 553"/>
                    <a:gd name="T7" fmla="*/ 0 h 771"/>
                    <a:gd name="T8" fmla="*/ 1 w 553"/>
                    <a:gd name="T9" fmla="*/ 0 h 771"/>
                    <a:gd name="T10" fmla="*/ 1 w 553"/>
                    <a:gd name="T11" fmla="*/ 0 h 771"/>
                    <a:gd name="T12" fmla="*/ 1 w 553"/>
                    <a:gd name="T13" fmla="*/ 0 h 771"/>
                    <a:gd name="T14" fmla="*/ 1 w 553"/>
                    <a:gd name="T15" fmla="*/ 1 h 771"/>
                    <a:gd name="T16" fmla="*/ 1 w 553"/>
                    <a:gd name="T17" fmla="*/ 1 h 771"/>
                    <a:gd name="T18" fmla="*/ 0 w 553"/>
                    <a:gd name="T19" fmla="*/ 1 h 771"/>
                    <a:gd name="T20" fmla="*/ 0 w 553"/>
                    <a:gd name="T21" fmla="*/ 1 h 771"/>
                    <a:gd name="T22" fmla="*/ 0 w 553"/>
                    <a:gd name="T23" fmla="*/ 1 h 771"/>
                    <a:gd name="T24" fmla="*/ 0 w 553"/>
                    <a:gd name="T25" fmla="*/ 1 h 771"/>
                    <a:gd name="T26" fmla="*/ 0 w 553"/>
                    <a:gd name="T27" fmla="*/ 1 h 771"/>
                    <a:gd name="T28" fmla="*/ 0 w 553"/>
                    <a:gd name="T29" fmla="*/ 1 h 771"/>
                    <a:gd name="T30" fmla="*/ 1 w 553"/>
                    <a:gd name="T31" fmla="*/ 1 h 771"/>
                    <a:gd name="T32" fmla="*/ 1 w 553"/>
                    <a:gd name="T33" fmla="*/ 1 h 771"/>
                    <a:gd name="T34" fmla="*/ 0 w 553"/>
                    <a:gd name="T35" fmla="*/ 1 h 771"/>
                    <a:gd name="T36" fmla="*/ 0 w 553"/>
                    <a:gd name="T37" fmla="*/ 1 h 771"/>
                    <a:gd name="T38" fmla="*/ 0 w 553"/>
                    <a:gd name="T39" fmla="*/ 1 h 771"/>
                    <a:gd name="T40" fmla="*/ 0 w 553"/>
                    <a:gd name="T41" fmla="*/ 1 h 771"/>
                    <a:gd name="T42" fmla="*/ 0 w 553"/>
                    <a:gd name="T43" fmla="*/ 1 h 771"/>
                    <a:gd name="T44" fmla="*/ 0 w 553"/>
                    <a:gd name="T45" fmla="*/ 1 h 771"/>
                    <a:gd name="T46" fmla="*/ 0 w 553"/>
                    <a:gd name="T47" fmla="*/ 1 h 771"/>
                    <a:gd name="T48" fmla="*/ 0 w 553"/>
                    <a:gd name="T49" fmla="*/ 1 h 771"/>
                    <a:gd name="T50" fmla="*/ 1 w 553"/>
                    <a:gd name="T51" fmla="*/ 1 h 771"/>
                    <a:gd name="T52" fmla="*/ 1 w 553"/>
                    <a:gd name="T53" fmla="*/ 0 h 771"/>
                    <a:gd name="T54" fmla="*/ 1 w 553"/>
                    <a:gd name="T55" fmla="*/ 0 h 771"/>
                    <a:gd name="T56" fmla="*/ 1 w 553"/>
                    <a:gd name="T57" fmla="*/ 0 h 771"/>
                    <a:gd name="T58" fmla="*/ 0 w 553"/>
                    <a:gd name="T59" fmla="*/ 0 h 771"/>
                    <a:gd name="T60" fmla="*/ 0 w 553"/>
                    <a:gd name="T61" fmla="*/ 0 h 771"/>
                    <a:gd name="T62" fmla="*/ 0 w 553"/>
                    <a:gd name="T63" fmla="*/ 0 h 771"/>
                    <a:gd name="T64" fmla="*/ 0 w 553"/>
                    <a:gd name="T65" fmla="*/ 0 h 771"/>
                    <a:gd name="T66" fmla="*/ 0 w 553"/>
                    <a:gd name="T67" fmla="*/ 0 h 771"/>
                    <a:gd name="T68" fmla="*/ 0 w 553"/>
                    <a:gd name="T69" fmla="*/ 0 h 77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53"/>
                    <a:gd name="T106" fmla="*/ 0 h 771"/>
                    <a:gd name="T107" fmla="*/ 553 w 553"/>
                    <a:gd name="T108" fmla="*/ 771 h 77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53" h="771">
                      <a:moveTo>
                        <a:pt x="30" y="0"/>
                      </a:moveTo>
                      <a:lnTo>
                        <a:pt x="143" y="13"/>
                      </a:lnTo>
                      <a:lnTo>
                        <a:pt x="261" y="34"/>
                      </a:lnTo>
                      <a:lnTo>
                        <a:pt x="383" y="103"/>
                      </a:lnTo>
                      <a:lnTo>
                        <a:pt x="470" y="154"/>
                      </a:lnTo>
                      <a:lnTo>
                        <a:pt x="526" y="228"/>
                      </a:lnTo>
                      <a:lnTo>
                        <a:pt x="553" y="270"/>
                      </a:lnTo>
                      <a:lnTo>
                        <a:pt x="500" y="395"/>
                      </a:lnTo>
                      <a:lnTo>
                        <a:pt x="417" y="471"/>
                      </a:lnTo>
                      <a:lnTo>
                        <a:pt x="317" y="526"/>
                      </a:lnTo>
                      <a:lnTo>
                        <a:pt x="265" y="561"/>
                      </a:lnTo>
                      <a:lnTo>
                        <a:pt x="174" y="578"/>
                      </a:lnTo>
                      <a:lnTo>
                        <a:pt x="170" y="612"/>
                      </a:lnTo>
                      <a:lnTo>
                        <a:pt x="240" y="642"/>
                      </a:lnTo>
                      <a:lnTo>
                        <a:pt x="339" y="669"/>
                      </a:lnTo>
                      <a:lnTo>
                        <a:pt x="434" y="720"/>
                      </a:lnTo>
                      <a:lnTo>
                        <a:pt x="396" y="758"/>
                      </a:lnTo>
                      <a:lnTo>
                        <a:pt x="357" y="771"/>
                      </a:lnTo>
                      <a:lnTo>
                        <a:pt x="300" y="715"/>
                      </a:lnTo>
                      <a:lnTo>
                        <a:pt x="213" y="680"/>
                      </a:lnTo>
                      <a:lnTo>
                        <a:pt x="143" y="655"/>
                      </a:lnTo>
                      <a:lnTo>
                        <a:pt x="143" y="604"/>
                      </a:lnTo>
                      <a:lnTo>
                        <a:pt x="157" y="549"/>
                      </a:lnTo>
                      <a:lnTo>
                        <a:pt x="200" y="526"/>
                      </a:lnTo>
                      <a:lnTo>
                        <a:pt x="339" y="471"/>
                      </a:lnTo>
                      <a:lnTo>
                        <a:pt x="417" y="386"/>
                      </a:lnTo>
                      <a:lnTo>
                        <a:pt x="474" y="296"/>
                      </a:lnTo>
                      <a:lnTo>
                        <a:pt x="461" y="253"/>
                      </a:lnTo>
                      <a:lnTo>
                        <a:pt x="417" y="201"/>
                      </a:lnTo>
                      <a:lnTo>
                        <a:pt x="313" y="129"/>
                      </a:lnTo>
                      <a:lnTo>
                        <a:pt x="187" y="103"/>
                      </a:lnTo>
                      <a:lnTo>
                        <a:pt x="104" y="99"/>
                      </a:lnTo>
                      <a:lnTo>
                        <a:pt x="30" y="99"/>
                      </a:lnTo>
                      <a:lnTo>
                        <a:pt x="0" y="5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2" name="Freeform 79"/>
                <p:cNvSpPr>
                  <a:spLocks/>
                </p:cNvSpPr>
                <p:nvPr/>
              </p:nvSpPr>
              <p:spPr bwMode="auto">
                <a:xfrm>
                  <a:off x="2833" y="2650"/>
                  <a:ext cx="224" cy="415"/>
                </a:xfrm>
                <a:custGeom>
                  <a:avLst/>
                  <a:gdLst>
                    <a:gd name="T0" fmla="*/ 0 w 672"/>
                    <a:gd name="T1" fmla="*/ 0 h 1246"/>
                    <a:gd name="T2" fmla="*/ 0 w 672"/>
                    <a:gd name="T3" fmla="*/ 0 h 1246"/>
                    <a:gd name="T4" fmla="*/ 0 w 672"/>
                    <a:gd name="T5" fmla="*/ 0 h 1246"/>
                    <a:gd name="T6" fmla="*/ 0 w 672"/>
                    <a:gd name="T7" fmla="*/ 0 h 1246"/>
                    <a:gd name="T8" fmla="*/ 0 w 672"/>
                    <a:gd name="T9" fmla="*/ 0 h 1246"/>
                    <a:gd name="T10" fmla="*/ 0 w 672"/>
                    <a:gd name="T11" fmla="*/ 1 h 1246"/>
                    <a:gd name="T12" fmla="*/ 1 w 672"/>
                    <a:gd name="T13" fmla="*/ 1 h 1246"/>
                    <a:gd name="T14" fmla="*/ 1 w 672"/>
                    <a:gd name="T15" fmla="*/ 1 h 1246"/>
                    <a:gd name="T16" fmla="*/ 1 w 672"/>
                    <a:gd name="T17" fmla="*/ 1 h 1246"/>
                    <a:gd name="T18" fmla="*/ 0 w 672"/>
                    <a:gd name="T19" fmla="*/ 1 h 1246"/>
                    <a:gd name="T20" fmla="*/ 0 w 672"/>
                    <a:gd name="T21" fmla="*/ 1 h 1246"/>
                    <a:gd name="T22" fmla="*/ 0 w 672"/>
                    <a:gd name="T23" fmla="*/ 2 h 1246"/>
                    <a:gd name="T24" fmla="*/ 0 w 672"/>
                    <a:gd name="T25" fmla="*/ 2 h 1246"/>
                    <a:gd name="T26" fmla="*/ 0 w 672"/>
                    <a:gd name="T27" fmla="*/ 2 h 1246"/>
                    <a:gd name="T28" fmla="*/ 1 w 672"/>
                    <a:gd name="T29" fmla="*/ 2 h 1246"/>
                    <a:gd name="T30" fmla="*/ 1 w 672"/>
                    <a:gd name="T31" fmla="*/ 2 h 1246"/>
                    <a:gd name="T32" fmla="*/ 1 w 672"/>
                    <a:gd name="T33" fmla="*/ 2 h 1246"/>
                    <a:gd name="T34" fmla="*/ 1 w 672"/>
                    <a:gd name="T35" fmla="*/ 2 h 1246"/>
                    <a:gd name="T36" fmla="*/ 1 w 672"/>
                    <a:gd name="T37" fmla="*/ 2 h 1246"/>
                    <a:gd name="T38" fmla="*/ 1 w 672"/>
                    <a:gd name="T39" fmla="*/ 2 h 1246"/>
                    <a:gd name="T40" fmla="*/ 1 w 672"/>
                    <a:gd name="T41" fmla="*/ 2 h 1246"/>
                    <a:gd name="T42" fmla="*/ 1 w 672"/>
                    <a:gd name="T43" fmla="*/ 2 h 1246"/>
                    <a:gd name="T44" fmla="*/ 1 w 672"/>
                    <a:gd name="T45" fmla="*/ 2 h 1246"/>
                    <a:gd name="T46" fmla="*/ 0 w 672"/>
                    <a:gd name="T47" fmla="*/ 2 h 1246"/>
                    <a:gd name="T48" fmla="*/ 0 w 672"/>
                    <a:gd name="T49" fmla="*/ 2 h 1246"/>
                    <a:gd name="T50" fmla="*/ 1 w 672"/>
                    <a:gd name="T51" fmla="*/ 1 h 1246"/>
                    <a:gd name="T52" fmla="*/ 1 w 672"/>
                    <a:gd name="T53" fmla="*/ 1 h 1246"/>
                    <a:gd name="T54" fmla="*/ 1 w 672"/>
                    <a:gd name="T55" fmla="*/ 1 h 1246"/>
                    <a:gd name="T56" fmla="*/ 1 w 672"/>
                    <a:gd name="T57" fmla="*/ 1 h 1246"/>
                    <a:gd name="T58" fmla="*/ 1 w 672"/>
                    <a:gd name="T59" fmla="*/ 1 h 1246"/>
                    <a:gd name="T60" fmla="*/ 0 w 672"/>
                    <a:gd name="T61" fmla="*/ 0 h 1246"/>
                    <a:gd name="T62" fmla="*/ 0 w 672"/>
                    <a:gd name="T63" fmla="*/ 0 h 1246"/>
                    <a:gd name="T64" fmla="*/ 0 w 672"/>
                    <a:gd name="T65" fmla="*/ 0 h 1246"/>
                    <a:gd name="T66" fmla="*/ 0 w 672"/>
                    <a:gd name="T67" fmla="*/ 0 h 12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72"/>
                    <a:gd name="T103" fmla="*/ 0 h 1246"/>
                    <a:gd name="T104" fmla="*/ 672 w 672"/>
                    <a:gd name="T105" fmla="*/ 1246 h 124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72" h="1246">
                      <a:moveTo>
                        <a:pt x="77" y="0"/>
                      </a:moveTo>
                      <a:lnTo>
                        <a:pt x="17" y="0"/>
                      </a:lnTo>
                      <a:lnTo>
                        <a:pt x="0" y="89"/>
                      </a:lnTo>
                      <a:lnTo>
                        <a:pt x="43" y="142"/>
                      </a:lnTo>
                      <a:lnTo>
                        <a:pt x="182" y="266"/>
                      </a:lnTo>
                      <a:lnTo>
                        <a:pt x="305" y="424"/>
                      </a:lnTo>
                      <a:lnTo>
                        <a:pt x="384" y="587"/>
                      </a:lnTo>
                      <a:lnTo>
                        <a:pt x="395" y="693"/>
                      </a:lnTo>
                      <a:lnTo>
                        <a:pt x="392" y="771"/>
                      </a:lnTo>
                      <a:lnTo>
                        <a:pt x="357" y="946"/>
                      </a:lnTo>
                      <a:lnTo>
                        <a:pt x="313" y="1088"/>
                      </a:lnTo>
                      <a:lnTo>
                        <a:pt x="274" y="1170"/>
                      </a:lnTo>
                      <a:lnTo>
                        <a:pt x="265" y="1221"/>
                      </a:lnTo>
                      <a:lnTo>
                        <a:pt x="305" y="1221"/>
                      </a:lnTo>
                      <a:lnTo>
                        <a:pt x="365" y="1204"/>
                      </a:lnTo>
                      <a:lnTo>
                        <a:pt x="384" y="1208"/>
                      </a:lnTo>
                      <a:lnTo>
                        <a:pt x="510" y="1216"/>
                      </a:lnTo>
                      <a:lnTo>
                        <a:pt x="606" y="1246"/>
                      </a:lnTo>
                      <a:lnTo>
                        <a:pt x="640" y="1229"/>
                      </a:lnTo>
                      <a:lnTo>
                        <a:pt x="672" y="1164"/>
                      </a:lnTo>
                      <a:lnTo>
                        <a:pt x="640" y="1130"/>
                      </a:lnTo>
                      <a:lnTo>
                        <a:pt x="497" y="1126"/>
                      </a:lnTo>
                      <a:lnTo>
                        <a:pt x="395" y="1139"/>
                      </a:lnTo>
                      <a:lnTo>
                        <a:pt x="344" y="1164"/>
                      </a:lnTo>
                      <a:lnTo>
                        <a:pt x="352" y="1105"/>
                      </a:lnTo>
                      <a:lnTo>
                        <a:pt x="405" y="1014"/>
                      </a:lnTo>
                      <a:lnTo>
                        <a:pt x="448" y="874"/>
                      </a:lnTo>
                      <a:lnTo>
                        <a:pt x="484" y="754"/>
                      </a:lnTo>
                      <a:lnTo>
                        <a:pt x="457" y="617"/>
                      </a:lnTo>
                      <a:lnTo>
                        <a:pt x="418" y="471"/>
                      </a:lnTo>
                      <a:lnTo>
                        <a:pt x="339" y="304"/>
                      </a:lnTo>
                      <a:lnTo>
                        <a:pt x="226" y="150"/>
                      </a:lnTo>
                      <a:lnTo>
                        <a:pt x="130" y="3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3" name="Freeform 80"/>
                <p:cNvSpPr>
                  <a:spLocks/>
                </p:cNvSpPr>
                <p:nvPr/>
              </p:nvSpPr>
              <p:spPr bwMode="auto">
                <a:xfrm>
                  <a:off x="2692" y="2649"/>
                  <a:ext cx="151" cy="423"/>
                </a:xfrm>
                <a:custGeom>
                  <a:avLst/>
                  <a:gdLst>
                    <a:gd name="T0" fmla="*/ 0 w 453"/>
                    <a:gd name="T1" fmla="*/ 0 h 1270"/>
                    <a:gd name="T2" fmla="*/ 0 w 453"/>
                    <a:gd name="T3" fmla="*/ 0 h 1270"/>
                    <a:gd name="T4" fmla="*/ 0 w 453"/>
                    <a:gd name="T5" fmla="*/ 0 h 1270"/>
                    <a:gd name="T6" fmla="*/ 0 w 453"/>
                    <a:gd name="T7" fmla="*/ 1 h 1270"/>
                    <a:gd name="T8" fmla="*/ 0 w 453"/>
                    <a:gd name="T9" fmla="*/ 1 h 1270"/>
                    <a:gd name="T10" fmla="*/ 0 w 453"/>
                    <a:gd name="T11" fmla="*/ 1 h 1270"/>
                    <a:gd name="T12" fmla="*/ 0 w 453"/>
                    <a:gd name="T13" fmla="*/ 1 h 1270"/>
                    <a:gd name="T14" fmla="*/ 0 w 453"/>
                    <a:gd name="T15" fmla="*/ 1 h 1270"/>
                    <a:gd name="T16" fmla="*/ 0 w 453"/>
                    <a:gd name="T17" fmla="*/ 1 h 1270"/>
                    <a:gd name="T18" fmla="*/ 0 w 453"/>
                    <a:gd name="T19" fmla="*/ 2 h 1270"/>
                    <a:gd name="T20" fmla="*/ 0 w 453"/>
                    <a:gd name="T21" fmla="*/ 2 h 1270"/>
                    <a:gd name="T22" fmla="*/ 0 w 453"/>
                    <a:gd name="T23" fmla="*/ 2 h 1270"/>
                    <a:gd name="T24" fmla="*/ 0 w 453"/>
                    <a:gd name="T25" fmla="*/ 2 h 1270"/>
                    <a:gd name="T26" fmla="*/ 0 w 453"/>
                    <a:gd name="T27" fmla="*/ 2 h 1270"/>
                    <a:gd name="T28" fmla="*/ 0 w 453"/>
                    <a:gd name="T29" fmla="*/ 2 h 1270"/>
                    <a:gd name="T30" fmla="*/ 0 w 453"/>
                    <a:gd name="T31" fmla="*/ 2 h 1270"/>
                    <a:gd name="T32" fmla="*/ 0 w 453"/>
                    <a:gd name="T33" fmla="*/ 2 h 1270"/>
                    <a:gd name="T34" fmla="*/ 0 w 453"/>
                    <a:gd name="T35" fmla="*/ 2 h 1270"/>
                    <a:gd name="T36" fmla="*/ 1 w 453"/>
                    <a:gd name="T37" fmla="*/ 2 h 1270"/>
                    <a:gd name="T38" fmla="*/ 1 w 453"/>
                    <a:gd name="T39" fmla="*/ 2 h 1270"/>
                    <a:gd name="T40" fmla="*/ 1 w 453"/>
                    <a:gd name="T41" fmla="*/ 2 h 1270"/>
                    <a:gd name="T42" fmla="*/ 0 w 453"/>
                    <a:gd name="T43" fmla="*/ 1 h 1270"/>
                    <a:gd name="T44" fmla="*/ 0 w 453"/>
                    <a:gd name="T45" fmla="*/ 1 h 1270"/>
                    <a:gd name="T46" fmla="*/ 0 w 453"/>
                    <a:gd name="T47" fmla="*/ 1 h 1270"/>
                    <a:gd name="T48" fmla="*/ 0 w 453"/>
                    <a:gd name="T49" fmla="*/ 1 h 1270"/>
                    <a:gd name="T50" fmla="*/ 0 w 453"/>
                    <a:gd name="T51" fmla="*/ 1 h 1270"/>
                    <a:gd name="T52" fmla="*/ 0 w 453"/>
                    <a:gd name="T53" fmla="*/ 1 h 1270"/>
                    <a:gd name="T54" fmla="*/ 0 w 453"/>
                    <a:gd name="T55" fmla="*/ 0 h 1270"/>
                    <a:gd name="T56" fmla="*/ 1 w 453"/>
                    <a:gd name="T57" fmla="*/ 0 h 1270"/>
                    <a:gd name="T58" fmla="*/ 1 w 453"/>
                    <a:gd name="T59" fmla="*/ 0 h 1270"/>
                    <a:gd name="T60" fmla="*/ 0 w 453"/>
                    <a:gd name="T61" fmla="*/ 0 h 1270"/>
                    <a:gd name="T62" fmla="*/ 0 w 453"/>
                    <a:gd name="T63" fmla="*/ 0 h 127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53"/>
                    <a:gd name="T97" fmla="*/ 0 h 1270"/>
                    <a:gd name="T98" fmla="*/ 453 w 453"/>
                    <a:gd name="T99" fmla="*/ 1270 h 127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53" h="1270">
                      <a:moveTo>
                        <a:pt x="313" y="0"/>
                      </a:moveTo>
                      <a:lnTo>
                        <a:pt x="257" y="120"/>
                      </a:lnTo>
                      <a:lnTo>
                        <a:pt x="217" y="295"/>
                      </a:lnTo>
                      <a:lnTo>
                        <a:pt x="170" y="488"/>
                      </a:lnTo>
                      <a:lnTo>
                        <a:pt x="127" y="684"/>
                      </a:lnTo>
                      <a:lnTo>
                        <a:pt x="127" y="757"/>
                      </a:lnTo>
                      <a:lnTo>
                        <a:pt x="170" y="886"/>
                      </a:lnTo>
                      <a:lnTo>
                        <a:pt x="230" y="954"/>
                      </a:lnTo>
                      <a:lnTo>
                        <a:pt x="287" y="1040"/>
                      </a:lnTo>
                      <a:lnTo>
                        <a:pt x="327" y="1103"/>
                      </a:lnTo>
                      <a:lnTo>
                        <a:pt x="309" y="1133"/>
                      </a:lnTo>
                      <a:lnTo>
                        <a:pt x="209" y="1146"/>
                      </a:lnTo>
                      <a:lnTo>
                        <a:pt x="48" y="1171"/>
                      </a:lnTo>
                      <a:lnTo>
                        <a:pt x="0" y="1211"/>
                      </a:lnTo>
                      <a:lnTo>
                        <a:pt x="40" y="1245"/>
                      </a:lnTo>
                      <a:lnTo>
                        <a:pt x="131" y="1270"/>
                      </a:lnTo>
                      <a:lnTo>
                        <a:pt x="236" y="1219"/>
                      </a:lnTo>
                      <a:lnTo>
                        <a:pt x="313" y="1184"/>
                      </a:lnTo>
                      <a:lnTo>
                        <a:pt x="413" y="1171"/>
                      </a:lnTo>
                      <a:lnTo>
                        <a:pt x="453" y="1159"/>
                      </a:lnTo>
                      <a:lnTo>
                        <a:pt x="440" y="1116"/>
                      </a:lnTo>
                      <a:lnTo>
                        <a:pt x="327" y="1006"/>
                      </a:lnTo>
                      <a:lnTo>
                        <a:pt x="261" y="890"/>
                      </a:lnTo>
                      <a:lnTo>
                        <a:pt x="204" y="812"/>
                      </a:lnTo>
                      <a:lnTo>
                        <a:pt x="196" y="736"/>
                      </a:lnTo>
                      <a:lnTo>
                        <a:pt x="223" y="608"/>
                      </a:lnTo>
                      <a:lnTo>
                        <a:pt x="283" y="475"/>
                      </a:lnTo>
                      <a:lnTo>
                        <a:pt x="349" y="249"/>
                      </a:lnTo>
                      <a:lnTo>
                        <a:pt x="405" y="116"/>
                      </a:lnTo>
                      <a:lnTo>
                        <a:pt x="400" y="38"/>
                      </a:lnTo>
                      <a:lnTo>
                        <a:pt x="349" y="0"/>
                      </a:lnTo>
                      <a:lnTo>
                        <a:pt x="31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307" name="Freeform 82"/>
              <p:cNvSpPr>
                <a:spLocks/>
              </p:cNvSpPr>
              <p:nvPr/>
            </p:nvSpPr>
            <p:spPr bwMode="auto">
              <a:xfrm rot="-2291931">
                <a:off x="2201" y="1746"/>
                <a:ext cx="75" cy="87"/>
              </a:xfrm>
              <a:custGeom>
                <a:avLst/>
                <a:gdLst>
                  <a:gd name="T0" fmla="*/ 0 w 224"/>
                  <a:gd name="T1" fmla="*/ 0 h 260"/>
                  <a:gd name="T2" fmla="*/ 0 w 224"/>
                  <a:gd name="T3" fmla="*/ 0 h 260"/>
                  <a:gd name="T4" fmla="*/ 0 w 224"/>
                  <a:gd name="T5" fmla="*/ 0 h 260"/>
                  <a:gd name="T6" fmla="*/ 0 w 224"/>
                  <a:gd name="T7" fmla="*/ 0 h 260"/>
                  <a:gd name="T8" fmla="*/ 0 w 224"/>
                  <a:gd name="T9" fmla="*/ 0 h 260"/>
                  <a:gd name="T10" fmla="*/ 0 w 224"/>
                  <a:gd name="T11" fmla="*/ 0 h 260"/>
                  <a:gd name="T12" fmla="*/ 0 w 224"/>
                  <a:gd name="T13" fmla="*/ 0 h 260"/>
                  <a:gd name="T14" fmla="*/ 0 w 224"/>
                  <a:gd name="T15" fmla="*/ 0 h 260"/>
                  <a:gd name="T16" fmla="*/ 0 w 224"/>
                  <a:gd name="T17" fmla="*/ 0 h 260"/>
                  <a:gd name="T18" fmla="*/ 0 w 224"/>
                  <a:gd name="T19" fmla="*/ 0 h 260"/>
                  <a:gd name="T20" fmla="*/ 0 w 224"/>
                  <a:gd name="T21" fmla="*/ 0 h 260"/>
                  <a:gd name="T22" fmla="*/ 0 w 224"/>
                  <a:gd name="T23" fmla="*/ 0 h 260"/>
                  <a:gd name="T24" fmla="*/ 0 w 224"/>
                  <a:gd name="T25" fmla="*/ 0 h 260"/>
                  <a:gd name="T26" fmla="*/ 0 w 224"/>
                  <a:gd name="T27" fmla="*/ 0 h 260"/>
                  <a:gd name="T28" fmla="*/ 0 w 224"/>
                  <a:gd name="T29" fmla="*/ 0 h 260"/>
                  <a:gd name="T30" fmla="*/ 0 w 224"/>
                  <a:gd name="T31" fmla="*/ 0 h 260"/>
                  <a:gd name="T32" fmla="*/ 0 w 224"/>
                  <a:gd name="T33" fmla="*/ 0 h 260"/>
                  <a:gd name="T34" fmla="*/ 0 w 224"/>
                  <a:gd name="T35" fmla="*/ 0 h 260"/>
                  <a:gd name="T36" fmla="*/ 0 w 224"/>
                  <a:gd name="T37" fmla="*/ 0 h 260"/>
                  <a:gd name="T38" fmla="*/ 0 w 224"/>
                  <a:gd name="T39" fmla="*/ 0 h 260"/>
                  <a:gd name="T40" fmla="*/ 0 w 224"/>
                  <a:gd name="T41" fmla="*/ 0 h 260"/>
                  <a:gd name="T42" fmla="*/ 0 w 224"/>
                  <a:gd name="T43" fmla="*/ 0 h 2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4"/>
                  <a:gd name="T67" fmla="*/ 0 h 260"/>
                  <a:gd name="T68" fmla="*/ 224 w 224"/>
                  <a:gd name="T69" fmla="*/ 260 h 26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05" name="Oval 88"/>
            <p:cNvSpPr>
              <a:spLocks noChangeArrowheads="1"/>
            </p:cNvSpPr>
            <p:nvPr/>
          </p:nvSpPr>
          <p:spPr bwMode="auto">
            <a:xfrm>
              <a:off x="2000" y="2256"/>
              <a:ext cx="240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  <p:sp>
        <p:nvSpPr>
          <p:cNvPr id="10246" name="Text Box 137"/>
          <p:cNvSpPr txBox="1">
            <a:spLocks noChangeAspect="1" noChangeArrowheads="1"/>
          </p:cNvSpPr>
          <p:nvPr/>
        </p:nvSpPr>
        <p:spPr bwMode="auto">
          <a:xfrm>
            <a:off x="2560638" y="39909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247" name="Oval 138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48" name="Oval 139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49" name="Oval 140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0" name="Oval 141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1" name="Oval 142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2" name="Oval 143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3" name="Oval 144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4" name="Oval 145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5" name="Oval 146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6" name="Oval 147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7" name="Oval 148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8" name="Oval 149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9" name="Oval 150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60" name="Line 151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1" name="Line 152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2" name="Line 153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3" name="Line 154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4" name="Line 155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5" name="Line 156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6" name="Line 157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7" name="Line 158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8" name="Line 159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9" name="Line 160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0" name="Line 161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1" name="Line 162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2" name="Line 163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3" name="Line 164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4" name="Line 165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5" name="Line 166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6" name="Line 167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7" name="Line 168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8" name="Line 169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9" name="Line 170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0" name="Line 171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1" name="Line 172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2" name="Line 173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3" name="Line 174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4" name="Line 175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5" name="Line 176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6" name="Line 177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7" name="Line 178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8" name="Line 179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9" name="Text Box 180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290" name="Text Box 181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291" name="Text Box 182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292" name="Text Box 183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293" name="Text Box 184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294" name="Text Box 185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295" name="Text Box 186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296" name="Text Box 187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297" name="Text Box 188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298" name="Text Box 189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299" name="Text Box 190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300" name="Text Box 191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301" name="Text Box 192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302" name="Text Box 193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303" name="Oval 194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3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3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7 L -0.15608 0.01481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13" y="7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33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3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3588" grpId="0"/>
      <p:bldP spid="533590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6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1267" name="Rectangle 63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1268" name="Rectangle 6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1269" name="Group 76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1340" name="Freeform 7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41" name="Group 7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1342" name="Group 7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1347" name="Freeform 8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8" name="Freeform 8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9" name="Freeform 8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0" name="Freeform 8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1" name="Freeform 8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2" name="Freeform 8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343" name="Group 8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1344" name="Freeform 8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5" name="Freeform 8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6" name="Freeform 8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37706" name="Oval 106"/>
          <p:cNvSpPr>
            <a:spLocks noChangeArrowheads="1"/>
          </p:cNvSpPr>
          <p:nvPr/>
        </p:nvSpPr>
        <p:spPr bwMode="auto">
          <a:xfrm>
            <a:off x="1143000" y="2590800"/>
            <a:ext cx="381000" cy="3810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37707" name="Text Box 107"/>
          <p:cNvSpPr txBox="1">
            <a:spLocks noChangeArrowheads="1"/>
          </p:cNvSpPr>
          <p:nvPr/>
        </p:nvSpPr>
        <p:spPr bwMode="auto">
          <a:xfrm>
            <a:off x="1965325" y="5681663"/>
            <a:ext cx="3414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i.e. find its neighbors</a:t>
            </a:r>
          </a:p>
        </p:txBody>
      </p:sp>
      <p:sp>
        <p:nvSpPr>
          <p:cNvPr id="537708" name="Text Box 108"/>
          <p:cNvSpPr txBox="1">
            <a:spLocks noChangeArrowheads="1"/>
          </p:cNvSpPr>
          <p:nvPr/>
        </p:nvSpPr>
        <p:spPr bwMode="auto">
          <a:xfrm>
            <a:off x="1981200" y="6138863"/>
            <a:ext cx="3403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Don’t re-find a node.</a:t>
            </a:r>
          </a:p>
        </p:txBody>
      </p:sp>
      <p:grpSp>
        <p:nvGrpSpPr>
          <p:cNvPr id="11273" name="Group 109"/>
          <p:cNvGrpSpPr>
            <a:grpSpLocks noChangeAspect="1"/>
          </p:cNvGrpSpPr>
          <p:nvPr/>
        </p:nvGrpSpPr>
        <p:grpSpPr bwMode="auto">
          <a:xfrm rot="2360341">
            <a:off x="801688" y="5106988"/>
            <a:ext cx="668337" cy="836612"/>
            <a:chOff x="2227" y="1194"/>
            <a:chExt cx="1944" cy="2413"/>
          </a:xfrm>
        </p:grpSpPr>
        <p:sp>
          <p:nvSpPr>
            <p:cNvPr id="11334" name="Freeform 11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5" name="Freeform 11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6" name="Freeform 11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7" name="Freeform 11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8" name="Freeform 11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9" name="Freeform 11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74" name="Oval 116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5" name="Oval 117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6" name="Oval 118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7" name="Oval 119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8" name="Oval 120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9" name="Oval 121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0" name="Oval 122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1" name="Oval 123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2" name="Oval 124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3" name="Oval 125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4" name="Oval 126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5" name="Oval 127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6" name="Oval 128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7" name="Line 129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" name="Line 130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9" name="Line 131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0" name="Line 132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1" name="Line 133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2" name="Line 134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3" name="Line 135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4" name="Line 136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5" name="Line 137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6" name="Line 138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7" name="Line 139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8" name="Line 140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9" name="Line 141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0" name="Line 142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1" name="Line 143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2" name="Line 144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3" name="Line 145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4" name="Line 146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5" name="Line 147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6" name="Line 148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7" name="Line 149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8" name="Line 150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9" name="Line 151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0" name="Line 152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1" name="Line 153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2" name="Line 154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3" name="Line 155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4" name="Line 156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5" name="Line 157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6" name="Text Box 158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317" name="Text Box 159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318" name="Text Box 160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319" name="Text Box 161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320" name="Text Box 162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321" name="Text Box 163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322" name="Text Box 164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323" name="Text Box 165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324" name="Text Box 166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325" name="Text Box 167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326" name="Text Box 168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327" name="Text Box 169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328" name="Text Box 170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329" name="Text Box 171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330" name="Oval 172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grpSp>
        <p:nvGrpSpPr>
          <p:cNvPr id="7" name="Group 103"/>
          <p:cNvGrpSpPr>
            <a:grpSpLocks/>
          </p:cNvGrpSpPr>
          <p:nvPr/>
        </p:nvGrpSpPr>
        <p:grpSpPr bwMode="auto">
          <a:xfrm>
            <a:off x="454025" y="2514600"/>
            <a:ext cx="7165975" cy="3276600"/>
            <a:chOff x="288" y="1584"/>
            <a:chExt cx="4514" cy="2064"/>
          </a:xfrm>
        </p:grpSpPr>
        <p:sp>
          <p:nvSpPr>
            <p:cNvPr id="11332" name="Text Box 101"/>
            <p:cNvSpPr txBox="1">
              <a:spLocks noChangeArrowheads="1"/>
            </p:cNvSpPr>
            <p:nvPr/>
          </p:nvSpPr>
          <p:spPr bwMode="auto">
            <a:xfrm>
              <a:off x="1104" y="3302"/>
              <a:ext cx="369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Handle some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</a:t>
              </a:r>
            </a:p>
          </p:txBody>
        </p:sp>
        <p:sp>
          <p:nvSpPr>
            <p:cNvPr id="11333" name="Oval 102"/>
            <p:cNvSpPr>
              <a:spLocks noChangeArrowheads="1"/>
            </p:cNvSpPr>
            <p:nvPr/>
          </p:nvSpPr>
          <p:spPr bwMode="auto">
            <a:xfrm>
              <a:off x="288" y="1584"/>
              <a:ext cx="192" cy="1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7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7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7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7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37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37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7706" grpId="0" animBg="1" autoUpdateAnimBg="0"/>
      <p:bldP spid="537707" grpId="0" autoUpdateAnimBg="0"/>
      <p:bldP spid="537708" grpId="0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Oval 233"/>
          <p:cNvSpPr>
            <a:spLocks noChangeAspect="1" noChangeArrowheads="1"/>
          </p:cNvSpPr>
          <p:nvPr/>
        </p:nvSpPr>
        <p:spPr bwMode="auto">
          <a:xfrm>
            <a:off x="1001713" y="1943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1" name="Oval 234"/>
          <p:cNvSpPr>
            <a:spLocks noChangeAspect="1" noChangeArrowheads="1"/>
          </p:cNvSpPr>
          <p:nvPr/>
        </p:nvSpPr>
        <p:spPr bwMode="auto">
          <a:xfrm>
            <a:off x="1919288" y="23622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2" name="Oval 235"/>
          <p:cNvSpPr>
            <a:spLocks noChangeAspect="1" noChangeArrowheads="1"/>
          </p:cNvSpPr>
          <p:nvPr/>
        </p:nvSpPr>
        <p:spPr bwMode="auto">
          <a:xfrm>
            <a:off x="2952750" y="17526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3" name="Oval 236"/>
          <p:cNvSpPr>
            <a:spLocks noChangeAspect="1" noChangeArrowheads="1"/>
          </p:cNvSpPr>
          <p:nvPr/>
        </p:nvSpPr>
        <p:spPr bwMode="auto">
          <a:xfrm>
            <a:off x="1308100" y="27432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4" name="Oval 237"/>
          <p:cNvSpPr>
            <a:spLocks noChangeAspect="1" noChangeArrowheads="1"/>
          </p:cNvSpPr>
          <p:nvPr/>
        </p:nvSpPr>
        <p:spPr bwMode="auto">
          <a:xfrm>
            <a:off x="1881188" y="3236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5" name="Oval 238"/>
          <p:cNvSpPr>
            <a:spLocks noChangeAspect="1" noChangeArrowheads="1"/>
          </p:cNvSpPr>
          <p:nvPr/>
        </p:nvSpPr>
        <p:spPr bwMode="auto">
          <a:xfrm>
            <a:off x="581025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6" name="Oval 239"/>
          <p:cNvSpPr>
            <a:spLocks noChangeAspect="1" noChangeArrowheads="1"/>
          </p:cNvSpPr>
          <p:nvPr/>
        </p:nvSpPr>
        <p:spPr bwMode="auto">
          <a:xfrm>
            <a:off x="3181350" y="36560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7" name="Oval 240"/>
          <p:cNvSpPr>
            <a:spLocks noChangeAspect="1" noChangeArrowheads="1"/>
          </p:cNvSpPr>
          <p:nvPr/>
        </p:nvSpPr>
        <p:spPr bwMode="auto">
          <a:xfrm>
            <a:off x="3335338" y="2209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8" name="Oval 241"/>
          <p:cNvSpPr>
            <a:spLocks noChangeAspect="1" noChangeArrowheads="1"/>
          </p:cNvSpPr>
          <p:nvPr/>
        </p:nvSpPr>
        <p:spPr bwMode="auto">
          <a:xfrm>
            <a:off x="809625" y="34655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9" name="Oval 242"/>
          <p:cNvSpPr>
            <a:spLocks noChangeAspect="1" noChangeArrowheads="1"/>
          </p:cNvSpPr>
          <p:nvPr/>
        </p:nvSpPr>
        <p:spPr bwMode="auto">
          <a:xfrm>
            <a:off x="3411538" y="30083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300" name="Oval 243"/>
          <p:cNvSpPr>
            <a:spLocks noChangeAspect="1" noChangeArrowheads="1"/>
          </p:cNvSpPr>
          <p:nvPr/>
        </p:nvSpPr>
        <p:spPr bwMode="auto">
          <a:xfrm>
            <a:off x="1498600" y="39227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301" name="Oval 244"/>
          <p:cNvSpPr>
            <a:spLocks noChangeAspect="1" noChangeArrowheads="1"/>
          </p:cNvSpPr>
          <p:nvPr/>
        </p:nvSpPr>
        <p:spPr bwMode="auto">
          <a:xfrm>
            <a:off x="2532063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302" name="Oval 245"/>
          <p:cNvSpPr>
            <a:spLocks noChangeAspect="1" noChangeArrowheads="1"/>
          </p:cNvSpPr>
          <p:nvPr/>
        </p:nvSpPr>
        <p:spPr bwMode="auto">
          <a:xfrm>
            <a:off x="2646363" y="25527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303" name="Line 246"/>
          <p:cNvSpPr>
            <a:spLocks noChangeAspect="1" noChangeShapeType="1"/>
          </p:cNvSpPr>
          <p:nvPr/>
        </p:nvSpPr>
        <p:spPr bwMode="auto">
          <a:xfrm flipH="1">
            <a:off x="1077913" y="15621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4" name="Line 247"/>
          <p:cNvSpPr>
            <a:spLocks noChangeAspect="1" noChangeShapeType="1"/>
          </p:cNvSpPr>
          <p:nvPr/>
        </p:nvSpPr>
        <p:spPr bwMode="auto">
          <a:xfrm flipH="1">
            <a:off x="1957388" y="15589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5" name="Line 248"/>
          <p:cNvSpPr>
            <a:spLocks noChangeAspect="1" noChangeShapeType="1"/>
          </p:cNvSpPr>
          <p:nvPr/>
        </p:nvSpPr>
        <p:spPr bwMode="auto">
          <a:xfrm>
            <a:off x="2071688" y="15621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6" name="Line 249"/>
          <p:cNvSpPr>
            <a:spLocks noChangeAspect="1" noChangeShapeType="1"/>
          </p:cNvSpPr>
          <p:nvPr/>
        </p:nvSpPr>
        <p:spPr bwMode="auto">
          <a:xfrm>
            <a:off x="2071688" y="15621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7" name="Line 250"/>
          <p:cNvSpPr>
            <a:spLocks noChangeAspect="1" noChangeShapeType="1"/>
          </p:cNvSpPr>
          <p:nvPr/>
        </p:nvSpPr>
        <p:spPr bwMode="auto">
          <a:xfrm flipH="1">
            <a:off x="2684463" y="17907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8" name="Line 251"/>
          <p:cNvSpPr>
            <a:spLocks noChangeAspect="1" noChangeShapeType="1"/>
          </p:cNvSpPr>
          <p:nvPr/>
        </p:nvSpPr>
        <p:spPr bwMode="auto">
          <a:xfrm flipV="1">
            <a:off x="1919288" y="26289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9" name="Line 252"/>
          <p:cNvSpPr>
            <a:spLocks noChangeAspect="1" noChangeShapeType="1"/>
          </p:cNvSpPr>
          <p:nvPr/>
        </p:nvSpPr>
        <p:spPr bwMode="auto">
          <a:xfrm flipV="1">
            <a:off x="1957388" y="22479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0" name="Line 253"/>
          <p:cNvSpPr>
            <a:spLocks noChangeAspect="1" noChangeShapeType="1"/>
          </p:cNvSpPr>
          <p:nvPr/>
        </p:nvSpPr>
        <p:spPr bwMode="auto">
          <a:xfrm>
            <a:off x="3028950" y="17907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1" name="Line 254"/>
          <p:cNvSpPr>
            <a:spLocks noChangeAspect="1" noChangeShapeType="1"/>
          </p:cNvSpPr>
          <p:nvPr/>
        </p:nvSpPr>
        <p:spPr bwMode="auto">
          <a:xfrm>
            <a:off x="2684463" y="26289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2" name="Line 255"/>
          <p:cNvSpPr>
            <a:spLocks noChangeAspect="1" noChangeShapeType="1"/>
          </p:cNvSpPr>
          <p:nvPr/>
        </p:nvSpPr>
        <p:spPr bwMode="auto">
          <a:xfrm>
            <a:off x="3373438" y="22479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3" name="Line 256"/>
          <p:cNvSpPr>
            <a:spLocks noChangeAspect="1" noChangeShapeType="1"/>
          </p:cNvSpPr>
          <p:nvPr/>
        </p:nvSpPr>
        <p:spPr bwMode="auto">
          <a:xfrm>
            <a:off x="1957388" y="24384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4" name="Line 257"/>
          <p:cNvSpPr>
            <a:spLocks noChangeAspect="1" noChangeShapeType="1"/>
          </p:cNvSpPr>
          <p:nvPr/>
        </p:nvSpPr>
        <p:spPr bwMode="auto">
          <a:xfrm flipH="1">
            <a:off x="1384300" y="24003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5" name="Line 258"/>
          <p:cNvSpPr>
            <a:spLocks noChangeAspect="1" noChangeShapeType="1"/>
          </p:cNvSpPr>
          <p:nvPr/>
        </p:nvSpPr>
        <p:spPr bwMode="auto">
          <a:xfrm>
            <a:off x="1039813" y="19812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6" name="Line 259"/>
          <p:cNvSpPr>
            <a:spLocks noChangeAspect="1" noChangeShapeType="1"/>
          </p:cNvSpPr>
          <p:nvPr/>
        </p:nvSpPr>
        <p:spPr bwMode="auto">
          <a:xfrm flipH="1">
            <a:off x="657225" y="19812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7" name="Line 260"/>
          <p:cNvSpPr>
            <a:spLocks noChangeAspect="1" noChangeShapeType="1"/>
          </p:cNvSpPr>
          <p:nvPr/>
        </p:nvSpPr>
        <p:spPr bwMode="auto">
          <a:xfrm>
            <a:off x="619125" y="2667000"/>
            <a:ext cx="1223963" cy="5699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8" name="Line 261"/>
          <p:cNvSpPr>
            <a:spLocks noChangeAspect="1" noChangeShapeType="1"/>
          </p:cNvSpPr>
          <p:nvPr/>
        </p:nvSpPr>
        <p:spPr bwMode="auto">
          <a:xfrm flipH="1">
            <a:off x="1574800" y="32750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9" name="Line 262"/>
          <p:cNvSpPr>
            <a:spLocks noChangeAspect="1" noChangeShapeType="1"/>
          </p:cNvSpPr>
          <p:nvPr/>
        </p:nvSpPr>
        <p:spPr bwMode="auto">
          <a:xfrm>
            <a:off x="1919288" y="32750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0" name="Line 263"/>
          <p:cNvSpPr>
            <a:spLocks noChangeAspect="1" noChangeShapeType="1"/>
          </p:cNvSpPr>
          <p:nvPr/>
        </p:nvSpPr>
        <p:spPr bwMode="auto">
          <a:xfrm flipH="1">
            <a:off x="925513" y="32750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1" name="Line 264"/>
          <p:cNvSpPr>
            <a:spLocks noChangeAspect="1" noChangeShapeType="1"/>
          </p:cNvSpPr>
          <p:nvPr/>
        </p:nvSpPr>
        <p:spPr bwMode="auto">
          <a:xfrm flipH="1">
            <a:off x="2608263" y="36941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2" name="Line 265"/>
          <p:cNvSpPr>
            <a:spLocks noChangeAspect="1" noChangeShapeType="1"/>
          </p:cNvSpPr>
          <p:nvPr/>
        </p:nvSpPr>
        <p:spPr bwMode="auto">
          <a:xfrm flipV="1">
            <a:off x="3257550" y="30845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3" name="Line 266"/>
          <p:cNvSpPr>
            <a:spLocks noChangeAspect="1" noChangeShapeType="1"/>
          </p:cNvSpPr>
          <p:nvPr/>
        </p:nvSpPr>
        <p:spPr bwMode="auto">
          <a:xfrm flipH="1" flipV="1">
            <a:off x="2684463" y="26670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4" name="Line 267"/>
          <p:cNvSpPr>
            <a:spLocks noChangeAspect="1" noChangeShapeType="1"/>
          </p:cNvSpPr>
          <p:nvPr/>
        </p:nvSpPr>
        <p:spPr bwMode="auto">
          <a:xfrm flipH="1" flipV="1">
            <a:off x="1384300" y="28194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5" name="Line 268"/>
          <p:cNvSpPr>
            <a:spLocks noChangeAspect="1" noChangeShapeType="1"/>
          </p:cNvSpPr>
          <p:nvPr/>
        </p:nvSpPr>
        <p:spPr bwMode="auto">
          <a:xfrm flipH="1">
            <a:off x="3219450" y="30464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6" name="Line 269"/>
          <p:cNvSpPr>
            <a:spLocks noChangeAspect="1" noChangeShapeType="1"/>
          </p:cNvSpPr>
          <p:nvPr/>
        </p:nvSpPr>
        <p:spPr bwMode="auto">
          <a:xfrm flipV="1">
            <a:off x="2570163" y="27051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7" name="Line 270"/>
          <p:cNvSpPr>
            <a:spLocks noChangeAspect="1" noChangeShapeType="1"/>
          </p:cNvSpPr>
          <p:nvPr/>
        </p:nvSpPr>
        <p:spPr bwMode="auto">
          <a:xfrm flipH="1" flipV="1">
            <a:off x="1612900" y="39989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8" name="Line 271"/>
          <p:cNvSpPr>
            <a:spLocks noChangeAspect="1" noChangeShapeType="1"/>
          </p:cNvSpPr>
          <p:nvPr/>
        </p:nvSpPr>
        <p:spPr bwMode="auto">
          <a:xfrm flipV="1">
            <a:off x="1346200" y="16383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9" name="Line 272"/>
          <p:cNvSpPr>
            <a:spLocks noChangeAspect="1" noChangeShapeType="1"/>
          </p:cNvSpPr>
          <p:nvPr/>
        </p:nvSpPr>
        <p:spPr bwMode="auto">
          <a:xfrm>
            <a:off x="847725" y="35036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0" name="Line 273"/>
          <p:cNvSpPr>
            <a:spLocks noChangeAspect="1" noChangeShapeType="1"/>
          </p:cNvSpPr>
          <p:nvPr/>
        </p:nvSpPr>
        <p:spPr bwMode="auto">
          <a:xfrm>
            <a:off x="619125" y="2667000"/>
            <a:ext cx="190500" cy="7985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1" name="Line 274"/>
          <p:cNvSpPr>
            <a:spLocks noChangeAspect="1" noChangeShapeType="1"/>
          </p:cNvSpPr>
          <p:nvPr/>
        </p:nvSpPr>
        <p:spPr bwMode="auto">
          <a:xfrm>
            <a:off x="619125" y="2667000"/>
            <a:ext cx="688975" cy="1143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2" name="Text Box 275"/>
          <p:cNvSpPr txBox="1">
            <a:spLocks noChangeAspect="1" noChangeArrowheads="1"/>
          </p:cNvSpPr>
          <p:nvPr/>
        </p:nvSpPr>
        <p:spPr bwMode="auto">
          <a:xfrm>
            <a:off x="1981200" y="10668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333" name="Text Box 276"/>
          <p:cNvSpPr txBox="1">
            <a:spLocks noChangeAspect="1" noChangeArrowheads="1"/>
          </p:cNvSpPr>
          <p:nvPr/>
        </p:nvSpPr>
        <p:spPr bwMode="auto">
          <a:xfrm>
            <a:off x="685800" y="1676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334" name="Text Box 277"/>
          <p:cNvSpPr txBox="1">
            <a:spLocks noChangeAspect="1" noChangeArrowheads="1"/>
          </p:cNvSpPr>
          <p:nvPr/>
        </p:nvSpPr>
        <p:spPr bwMode="auto">
          <a:xfrm>
            <a:off x="438150" y="25066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335" name="Text Box 278"/>
          <p:cNvSpPr txBox="1">
            <a:spLocks noChangeAspect="1" noChangeArrowheads="1"/>
          </p:cNvSpPr>
          <p:nvPr/>
        </p:nvSpPr>
        <p:spPr bwMode="auto">
          <a:xfrm>
            <a:off x="657225" y="33813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336" name="Text Box 279"/>
          <p:cNvSpPr txBox="1">
            <a:spLocks noChangeAspect="1" noChangeArrowheads="1"/>
          </p:cNvSpPr>
          <p:nvPr/>
        </p:nvSpPr>
        <p:spPr bwMode="auto">
          <a:xfrm>
            <a:off x="1346200" y="38846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337" name="Text Box 280"/>
          <p:cNvSpPr txBox="1">
            <a:spLocks noChangeAspect="1" noChangeArrowheads="1"/>
          </p:cNvSpPr>
          <p:nvPr/>
        </p:nvSpPr>
        <p:spPr bwMode="auto">
          <a:xfrm>
            <a:off x="1404938" y="26209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338" name="Text Box 281"/>
          <p:cNvSpPr txBox="1">
            <a:spLocks noChangeAspect="1" noChangeArrowheads="1"/>
          </p:cNvSpPr>
          <p:nvPr/>
        </p:nvSpPr>
        <p:spPr bwMode="auto">
          <a:xfrm>
            <a:off x="1938338" y="31146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339" name="Text Box 282"/>
          <p:cNvSpPr txBox="1">
            <a:spLocks noChangeAspect="1" noChangeArrowheads="1"/>
          </p:cNvSpPr>
          <p:nvPr/>
        </p:nvSpPr>
        <p:spPr bwMode="auto">
          <a:xfrm>
            <a:off x="2551113" y="39909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340" name="Text Box 283"/>
          <p:cNvSpPr txBox="1">
            <a:spLocks noChangeAspect="1" noChangeArrowheads="1"/>
          </p:cNvSpPr>
          <p:nvPr/>
        </p:nvSpPr>
        <p:spPr bwMode="auto">
          <a:xfrm>
            <a:off x="3246438" y="35718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341" name="Text Box 284"/>
          <p:cNvSpPr txBox="1">
            <a:spLocks noChangeAspect="1" noChangeArrowheads="1"/>
          </p:cNvSpPr>
          <p:nvPr/>
        </p:nvSpPr>
        <p:spPr bwMode="auto">
          <a:xfrm>
            <a:off x="3443288" y="28622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342" name="Text Box 285"/>
          <p:cNvSpPr txBox="1">
            <a:spLocks noChangeAspect="1" noChangeArrowheads="1"/>
          </p:cNvSpPr>
          <p:nvPr/>
        </p:nvSpPr>
        <p:spPr bwMode="auto">
          <a:xfrm>
            <a:off x="3368675" y="20764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343" name="Text Box 286"/>
          <p:cNvSpPr txBox="1">
            <a:spLocks noChangeAspect="1" noChangeArrowheads="1"/>
          </p:cNvSpPr>
          <p:nvPr/>
        </p:nvSpPr>
        <p:spPr bwMode="auto">
          <a:xfrm>
            <a:off x="2990850" y="16113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344" name="Text Box 287"/>
          <p:cNvSpPr txBox="1">
            <a:spLocks noChangeAspect="1" noChangeArrowheads="1"/>
          </p:cNvSpPr>
          <p:nvPr/>
        </p:nvSpPr>
        <p:spPr bwMode="auto">
          <a:xfrm>
            <a:off x="2725738" y="2362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345" name="Text Box 288"/>
          <p:cNvSpPr txBox="1">
            <a:spLocks noChangeAspect="1" noChangeArrowheads="1"/>
          </p:cNvSpPr>
          <p:nvPr/>
        </p:nvSpPr>
        <p:spPr bwMode="auto">
          <a:xfrm>
            <a:off x="1960563" y="2133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346" name="Oval 289"/>
          <p:cNvSpPr>
            <a:spLocks noChangeAspect="1" noChangeArrowheads="1"/>
          </p:cNvSpPr>
          <p:nvPr/>
        </p:nvSpPr>
        <p:spPr bwMode="auto">
          <a:xfrm>
            <a:off x="2033588" y="15240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47" name="Rectangle 57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2348" name="Rectangle 58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2349" name="Rectangle 59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2350" name="Group 60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2371" name="Freeform 61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72" name="Group 62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2373" name="Group 63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2378" name="Freeform 64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9" name="Freeform 65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0" name="Freeform 66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1" name="Freeform 67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2" name="Freeform 68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3" name="Freeform 69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374" name="Group 70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2375" name="Freeform 71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6" name="Freeform 72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7" name="Freeform 73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2351" name="Text Box 76"/>
          <p:cNvSpPr txBox="1">
            <a:spLocks noChangeArrowheads="1"/>
          </p:cNvSpPr>
          <p:nvPr/>
        </p:nvSpPr>
        <p:spPr bwMode="auto">
          <a:xfrm>
            <a:off x="1749425" y="5241925"/>
            <a:ext cx="5870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Handle some </a:t>
            </a:r>
            <a:r>
              <a:rPr lang="en-US" altLang="en-US" sz="3000">
                <a:solidFill>
                  <a:schemeClr val="hlink"/>
                </a:solidFill>
              </a:rPr>
              <a:t>foundNotHandled</a:t>
            </a:r>
            <a:r>
              <a:rPr lang="en-US" altLang="en-US" sz="3000"/>
              <a:t> node</a:t>
            </a:r>
          </a:p>
        </p:txBody>
      </p:sp>
      <p:sp>
        <p:nvSpPr>
          <p:cNvPr id="12352" name="Text Box 81"/>
          <p:cNvSpPr txBox="1">
            <a:spLocks noChangeArrowheads="1"/>
          </p:cNvSpPr>
          <p:nvPr/>
        </p:nvSpPr>
        <p:spPr bwMode="auto">
          <a:xfrm>
            <a:off x="1965325" y="5681663"/>
            <a:ext cx="3414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i.e. find its neighbors</a:t>
            </a:r>
          </a:p>
        </p:txBody>
      </p:sp>
      <p:grpSp>
        <p:nvGrpSpPr>
          <p:cNvPr id="12353" name="Group 91"/>
          <p:cNvGrpSpPr>
            <a:grpSpLocks noChangeAspect="1"/>
          </p:cNvGrpSpPr>
          <p:nvPr/>
        </p:nvGrpSpPr>
        <p:grpSpPr bwMode="auto">
          <a:xfrm rot="2360341">
            <a:off x="520700" y="5092700"/>
            <a:ext cx="1079500" cy="1079500"/>
            <a:chOff x="1224" y="1212"/>
            <a:chExt cx="3144" cy="3112"/>
          </a:xfrm>
        </p:grpSpPr>
        <p:sp>
          <p:nvSpPr>
            <p:cNvPr id="12362" name="Freeform 9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9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64" name="Group 9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2365" name="Freeform 9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6" name="Freeform 9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7" name="Freeform 9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8" name="Freeform 9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9" name="Freeform 9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0" name="Freeform 10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" name="Group 167"/>
          <p:cNvGrpSpPr>
            <a:grpSpLocks/>
          </p:cNvGrpSpPr>
          <p:nvPr/>
        </p:nvGrpSpPr>
        <p:grpSpPr bwMode="auto">
          <a:xfrm>
            <a:off x="2514600" y="2667000"/>
            <a:ext cx="6629400" cy="3276600"/>
            <a:chOff x="1584" y="1680"/>
            <a:chExt cx="4176" cy="2064"/>
          </a:xfrm>
        </p:grpSpPr>
        <p:sp>
          <p:nvSpPr>
            <p:cNvPr id="12360" name="Oval 161"/>
            <p:cNvSpPr>
              <a:spLocks noChangeArrowheads="1"/>
            </p:cNvSpPr>
            <p:nvPr/>
          </p:nvSpPr>
          <p:spPr bwMode="auto">
            <a:xfrm>
              <a:off x="2496" y="1680"/>
              <a:ext cx="3264" cy="1104"/>
            </a:xfrm>
            <a:prstGeom prst="ellips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2361" name="Line 162"/>
            <p:cNvSpPr>
              <a:spLocks noChangeShapeType="1"/>
            </p:cNvSpPr>
            <p:nvPr/>
          </p:nvSpPr>
          <p:spPr bwMode="auto">
            <a:xfrm>
              <a:off x="1584" y="3504"/>
              <a:ext cx="144" cy="24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9" name="Group 168"/>
          <p:cNvGrpSpPr>
            <a:grpSpLocks/>
          </p:cNvGrpSpPr>
          <p:nvPr/>
        </p:nvGrpSpPr>
        <p:grpSpPr bwMode="auto">
          <a:xfrm>
            <a:off x="1752600" y="1066800"/>
            <a:ext cx="7391400" cy="2362200"/>
            <a:chOff x="1104" y="672"/>
            <a:chExt cx="4656" cy="1488"/>
          </a:xfrm>
        </p:grpSpPr>
        <p:sp>
          <p:nvSpPr>
            <p:cNvPr id="12358" name="Oval 164"/>
            <p:cNvSpPr>
              <a:spLocks noChangeArrowheads="1"/>
            </p:cNvSpPr>
            <p:nvPr/>
          </p:nvSpPr>
          <p:spPr bwMode="auto">
            <a:xfrm>
              <a:off x="2496" y="672"/>
              <a:ext cx="3264" cy="1104"/>
            </a:xfrm>
            <a:prstGeom prst="ellips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2359" name="Oval 166"/>
            <p:cNvSpPr>
              <a:spLocks noChangeArrowheads="1"/>
            </p:cNvSpPr>
            <p:nvPr/>
          </p:nvSpPr>
          <p:spPr bwMode="auto">
            <a:xfrm>
              <a:off x="1104" y="1968"/>
              <a:ext cx="192" cy="192"/>
            </a:xfrm>
            <a:prstGeom prst="ellips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  <p:sp>
        <p:nvSpPr>
          <p:cNvPr id="554157" name="Freeform 173"/>
          <p:cNvSpPr>
            <a:spLocks/>
          </p:cNvSpPr>
          <p:nvPr/>
        </p:nvSpPr>
        <p:spPr bwMode="auto">
          <a:xfrm>
            <a:off x="609600" y="1524000"/>
            <a:ext cx="1447800" cy="1143000"/>
          </a:xfrm>
          <a:custGeom>
            <a:avLst/>
            <a:gdLst>
              <a:gd name="T0" fmla="*/ 2147483647 w 912"/>
              <a:gd name="T1" fmla="*/ 0 h 720"/>
              <a:gd name="T2" fmla="*/ 2147483647 w 912"/>
              <a:gd name="T3" fmla="*/ 2147483647 h 720"/>
              <a:gd name="T4" fmla="*/ 0 w 912"/>
              <a:gd name="T5" fmla="*/ 2147483647 h 720"/>
              <a:gd name="T6" fmla="*/ 0 60000 65536"/>
              <a:gd name="T7" fmla="*/ 0 60000 65536"/>
              <a:gd name="T8" fmla="*/ 0 60000 65536"/>
              <a:gd name="T9" fmla="*/ 0 w 912"/>
              <a:gd name="T10" fmla="*/ 0 h 720"/>
              <a:gd name="T11" fmla="*/ 912 w 912"/>
              <a:gd name="T12" fmla="*/ 720 h 7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720">
                <a:moveTo>
                  <a:pt x="912" y="0"/>
                </a:moveTo>
                <a:lnTo>
                  <a:pt x="240" y="256"/>
                </a:lnTo>
                <a:lnTo>
                  <a:pt x="0" y="720"/>
                </a:lnTo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554159" name="Line 175"/>
          <p:cNvSpPr>
            <a:spLocks noChangeShapeType="1"/>
          </p:cNvSpPr>
          <p:nvPr/>
        </p:nvSpPr>
        <p:spPr bwMode="auto">
          <a:xfrm>
            <a:off x="685800" y="2743200"/>
            <a:ext cx="1143000" cy="5334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4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4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4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4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4157" grpId="0" animBg="1"/>
      <p:bldP spid="554159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59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3315" name="Rectangle 60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3316" name="Rectangle 61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3317" name="Group 62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3382" name="Freeform 63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383" name="Group 64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3384" name="Group 65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3389" name="Freeform 66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0" name="Freeform 67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1" name="Freeform 68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2" name="Freeform 69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3" name="Freeform 70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4" name="Freeform 71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3385" name="Group 72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3386" name="Freeform 73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7" name="Freeform 74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8" name="Freeform 75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39736" name="Text Box 88"/>
          <p:cNvSpPr txBox="1">
            <a:spLocks noChangeArrowheads="1"/>
          </p:cNvSpPr>
          <p:nvPr/>
        </p:nvSpPr>
        <p:spPr bwMode="auto">
          <a:xfrm>
            <a:off x="1749425" y="4937125"/>
            <a:ext cx="29130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# of </a:t>
            </a:r>
            <a:r>
              <a:rPr lang="en-US" altLang="en-US" sz="3000" b="1" u="sng"/>
              <a:t>found</a:t>
            </a:r>
            <a:r>
              <a:rPr lang="en-US" altLang="en-US" sz="3000"/>
              <a:t> nodes.</a:t>
            </a:r>
          </a:p>
        </p:txBody>
      </p:sp>
      <p:grpSp>
        <p:nvGrpSpPr>
          <p:cNvPr id="13319" name="Group 90"/>
          <p:cNvGrpSpPr>
            <a:grpSpLocks/>
          </p:cNvGrpSpPr>
          <p:nvPr/>
        </p:nvGrpSpPr>
        <p:grpSpPr bwMode="auto">
          <a:xfrm>
            <a:off x="381000" y="4953000"/>
            <a:ext cx="1219200" cy="1066800"/>
            <a:chOff x="1584" y="3063"/>
            <a:chExt cx="768" cy="672"/>
          </a:xfrm>
        </p:grpSpPr>
        <p:sp>
          <p:nvSpPr>
            <p:cNvPr id="13380" name="AutoShape 91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1600">
                  <a:solidFill>
                    <a:schemeClr val="bg2"/>
                  </a:solidFill>
                </a:rPr>
                <a:t>measure</a:t>
              </a:r>
              <a:br>
                <a:rPr lang="en-US" altLang="en-US" sz="1600">
                  <a:solidFill>
                    <a:schemeClr val="bg2"/>
                  </a:solidFill>
                </a:rPr>
              </a:br>
              <a:r>
                <a:rPr lang="en-US" altLang="en-US" sz="1600">
                  <a:solidFill>
                    <a:schemeClr val="bg2"/>
                  </a:solidFill>
                </a:rPr>
                <a:t>progress</a:t>
              </a:r>
            </a:p>
            <a:p>
              <a:pPr algn="ctr" eaLnBrk="1" hangingPunct="1">
                <a:buFontTx/>
                <a:buNone/>
              </a:pPr>
              <a:endParaRPr lang="en-US" altLang="en-US" sz="1200" baseline="-8000">
                <a:solidFill>
                  <a:schemeClr val="bg2"/>
                </a:solidFill>
              </a:endParaRPr>
            </a:p>
          </p:txBody>
        </p:sp>
        <p:sp>
          <p:nvSpPr>
            <p:cNvPr id="13381" name="Line 92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9741" name="Text Box 93"/>
          <p:cNvSpPr txBox="1">
            <a:spLocks noChangeArrowheads="1"/>
          </p:cNvSpPr>
          <p:nvPr/>
        </p:nvSpPr>
        <p:spPr bwMode="auto">
          <a:xfrm>
            <a:off x="1752600" y="5334000"/>
            <a:ext cx="32734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# of </a:t>
            </a:r>
            <a:r>
              <a:rPr lang="en-US" altLang="en-US" sz="3000" b="1" u="sng"/>
              <a:t>handled</a:t>
            </a:r>
            <a:r>
              <a:rPr lang="en-US" altLang="en-US" sz="3000"/>
              <a:t> nodes.</a:t>
            </a:r>
          </a:p>
        </p:txBody>
      </p:sp>
      <p:sp>
        <p:nvSpPr>
          <p:cNvPr id="539742" name="Text Box 94"/>
          <p:cNvSpPr txBox="1">
            <a:spLocks noChangeArrowheads="1"/>
          </p:cNvSpPr>
          <p:nvPr/>
        </p:nvSpPr>
        <p:spPr bwMode="auto">
          <a:xfrm>
            <a:off x="5002213" y="4937125"/>
            <a:ext cx="3140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Might not increase.</a:t>
            </a:r>
          </a:p>
        </p:txBody>
      </p:sp>
      <p:sp>
        <p:nvSpPr>
          <p:cNvPr id="539743" name="Line 95"/>
          <p:cNvSpPr>
            <a:spLocks noChangeShapeType="1"/>
          </p:cNvSpPr>
          <p:nvPr/>
        </p:nvSpPr>
        <p:spPr bwMode="auto">
          <a:xfrm flipV="1">
            <a:off x="1754188" y="5108575"/>
            <a:ext cx="2590800" cy="228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23" name="Oval 101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4" name="Oval 102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5" name="Oval 103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6" name="Oval 104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7" name="Oval 105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8" name="Oval 106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9" name="Oval 107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0" name="Oval 108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1" name="Oval 109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2" name="Oval 110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3" name="Oval 111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4" name="Oval 112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5" name="Oval 113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6" name="Line 114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37" name="Line 115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38" name="Line 116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39" name="Line 117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0" name="Line 118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1" name="Line 119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2" name="Line 120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3" name="Line 121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4" name="Line 122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5" name="Line 123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6" name="Line 124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7" name="Line 125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8" name="Line 126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9" name="Line 127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0" name="Line 128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1" name="Line 129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2" name="Line 130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3" name="Line 131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4" name="Line 132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5" name="Line 133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6" name="Line 134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7" name="Line 135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8" name="Line 136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9" name="Line 137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0" name="Line 138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1" name="Line 139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2" name="Line 140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3" name="Line 141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4" name="Line 142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5" name="Text Box 143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366" name="Text Box 144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367" name="Text Box 145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368" name="Text Box 146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369" name="Text Box 147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370" name="Text Box 148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371" name="Text Box 149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372" name="Text Box 150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373" name="Text Box 151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374" name="Text Box 152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375" name="Text Box 153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376" name="Text Box 154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377" name="Text Box 155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378" name="Text Box 156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379" name="Oval 157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9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9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9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9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9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39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9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9736" grpId="0"/>
      <p:bldP spid="539741" grpId="0"/>
      <p:bldP spid="539742" grpId="0"/>
      <p:bldP spid="539743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4339" name="Rectangle 3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4340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4414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15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4416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4421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2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3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4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5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6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417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4418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9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0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41715" name="Text Box 19"/>
          <p:cNvSpPr txBox="1">
            <a:spLocks noChangeArrowheads="1"/>
          </p:cNvSpPr>
          <p:nvPr/>
        </p:nvSpPr>
        <p:spPr bwMode="auto">
          <a:xfrm>
            <a:off x="1752600" y="5241925"/>
            <a:ext cx="4449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Node </a:t>
            </a:r>
            <a:r>
              <a:rPr lang="en-US" altLang="en-US" sz="3000" i="1"/>
              <a:t>s</a:t>
            </a:r>
            <a:r>
              <a:rPr lang="en-US" altLang="en-US" sz="3000"/>
              <a:t> is</a:t>
            </a:r>
            <a:r>
              <a:rPr lang="en-US" altLang="en-US" sz="3000">
                <a:solidFill>
                  <a:schemeClr val="hlink"/>
                </a:solidFill>
              </a:rPr>
              <a:t> foundNotHandled</a:t>
            </a:r>
            <a:endParaRPr lang="en-US" altLang="en-US" sz="3000"/>
          </a:p>
        </p:txBody>
      </p:sp>
      <p:grpSp>
        <p:nvGrpSpPr>
          <p:cNvPr id="14343" name="Group 20"/>
          <p:cNvGrpSpPr>
            <a:grpSpLocks noChangeAspect="1"/>
          </p:cNvGrpSpPr>
          <p:nvPr/>
        </p:nvGrpSpPr>
        <p:grpSpPr bwMode="auto">
          <a:xfrm>
            <a:off x="381000" y="4876800"/>
            <a:ext cx="1169988" cy="1169988"/>
            <a:chOff x="3077" y="2352"/>
            <a:chExt cx="907" cy="907"/>
          </a:xfrm>
        </p:grpSpPr>
        <p:grpSp>
          <p:nvGrpSpPr>
            <p:cNvPr id="14403" name="Group 2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4411" name="Freeform 2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2" name="Oval 2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pic>
            <p:nvPicPr>
              <p:cNvPr id="14413" name="Picture 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404" name="Group 2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4405" name="Freeform 2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6" name="Freeform 2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7" name="Freeform 2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8" name="Freeform 2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9" name="Freeform 3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0" name="Freeform 3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4344" name="Line 89"/>
          <p:cNvSpPr>
            <a:spLocks noChangeAspect="1" noChangeShapeType="1"/>
          </p:cNvSpPr>
          <p:nvPr/>
        </p:nvSpPr>
        <p:spPr bwMode="auto">
          <a:xfrm>
            <a:off x="2071688" y="16383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786" name="Text Box 90"/>
          <p:cNvSpPr txBox="1">
            <a:spLocks noChangeArrowheads="1"/>
          </p:cNvSpPr>
          <p:nvPr/>
        </p:nvSpPr>
        <p:spPr bwMode="auto">
          <a:xfrm>
            <a:off x="1752600" y="5715000"/>
            <a:ext cx="359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Other nodes </a:t>
            </a:r>
            <a:r>
              <a:rPr lang="en-US" altLang="en-US" sz="3000">
                <a:solidFill>
                  <a:schemeClr val="hlink"/>
                </a:solidFill>
              </a:rPr>
              <a:t>notFound</a:t>
            </a:r>
          </a:p>
        </p:txBody>
      </p:sp>
      <p:sp>
        <p:nvSpPr>
          <p:cNvPr id="14346" name="Oval 91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47" name="Oval 92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48" name="Oval 93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49" name="Oval 94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0" name="Oval 95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1" name="Oval 96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2" name="Oval 97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3" name="Oval 98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4" name="Oval 99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5" name="Oval 100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6" name="Oval 101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7" name="Oval 102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8" name="Oval 103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9" name="Line 104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0" name="Line 105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1" name="Line 106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2" name="Line 107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3" name="Line 108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4" name="Line 109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5" name="Line 110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6" name="Line 111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7" name="Line 112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8" name="Line 113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9" name="Line 114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0" name="Line 115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1" name="Line 116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2" name="Line 117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3" name="Line 118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4" name="Line 119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5" name="Line 120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6" name="Line 121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7" name="Line 122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8" name="Line 123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9" name="Line 124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0" name="Line 125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1" name="Line 126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2" name="Line 127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3" name="Line 128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4" name="Line 129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5" name="Line 130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6" name="Line 131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7" name="Line 132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8" name="Text Box 133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4389" name="Text Box 134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390" name="Text Box 135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391" name="Text Box 136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392" name="Text Box 137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393" name="Text Box 138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394" name="Text Box 139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395" name="Text Box 140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396" name="Text Box 141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4397" name="Text Box 142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398" name="Text Box 143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399" name="Text Box 144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400" name="Text Box 145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401" name="Text Box 146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402" name="Oval 147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1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1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1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1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1715" grpId="0" autoUpdateAnimBg="0"/>
      <p:bldP spid="541786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5363" name="Rectangle 3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5364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5445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446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5447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5452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3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4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5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6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7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448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5449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0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1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40691" name="Text Box 19"/>
          <p:cNvSpPr txBox="1">
            <a:spLocks noChangeArrowheads="1"/>
          </p:cNvSpPr>
          <p:nvPr/>
        </p:nvSpPr>
        <p:spPr bwMode="auto">
          <a:xfrm>
            <a:off x="1828800" y="4937125"/>
            <a:ext cx="27971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All nodes </a:t>
            </a:r>
            <a:r>
              <a:rPr lang="en-US" altLang="en-US" sz="3000" b="1" u="sng"/>
              <a:t>found</a:t>
            </a:r>
            <a:r>
              <a:rPr lang="en-US" altLang="en-US" sz="3000"/>
              <a:t>.</a:t>
            </a:r>
          </a:p>
        </p:txBody>
      </p:sp>
      <p:grpSp>
        <p:nvGrpSpPr>
          <p:cNvPr id="15367" name="Group 90"/>
          <p:cNvGrpSpPr>
            <a:grpSpLocks/>
          </p:cNvGrpSpPr>
          <p:nvPr/>
        </p:nvGrpSpPr>
        <p:grpSpPr bwMode="auto">
          <a:xfrm>
            <a:off x="381000" y="4953000"/>
            <a:ext cx="1219200" cy="1066800"/>
            <a:chOff x="1584" y="2256"/>
            <a:chExt cx="768" cy="672"/>
          </a:xfrm>
        </p:grpSpPr>
        <p:sp>
          <p:nvSpPr>
            <p:cNvPr id="15443" name="AutoShape 91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baseline="-8000">
                  <a:solidFill>
                    <a:schemeClr val="bg2"/>
                  </a:solidFill>
                </a:rPr>
                <a:t>Exit</a:t>
              </a:r>
              <a:endParaRPr lang="en-CA" altLang="en-US" sz="4400" baseline="-8000">
                <a:solidFill>
                  <a:schemeClr val="bg2"/>
                </a:solidFill>
              </a:endParaRPr>
            </a:p>
          </p:txBody>
        </p:sp>
        <p:sp>
          <p:nvSpPr>
            <p:cNvPr id="15444" name="Line 92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157"/>
          <p:cNvGrpSpPr>
            <a:grpSpLocks/>
          </p:cNvGrpSpPr>
          <p:nvPr/>
        </p:nvGrpSpPr>
        <p:grpSpPr bwMode="auto">
          <a:xfrm>
            <a:off x="2628900" y="4102100"/>
            <a:ext cx="723900" cy="644525"/>
            <a:chOff x="1656" y="2584"/>
            <a:chExt cx="456" cy="406"/>
          </a:xfrm>
        </p:grpSpPr>
        <p:sp>
          <p:nvSpPr>
            <p:cNvPr id="15440" name="Oval 150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5441" name="Oval 151"/>
            <p:cNvSpPr>
              <a:spLocks noChangeAspect="1" noChangeArrowheads="1"/>
            </p:cNvSpPr>
            <p:nvPr/>
          </p:nvSpPr>
          <p:spPr bwMode="auto">
            <a:xfrm>
              <a:off x="2064" y="2942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5442" name="Freeform 153"/>
            <p:cNvSpPr>
              <a:spLocks noChangeAspect="1"/>
            </p:cNvSpPr>
            <p:nvPr/>
          </p:nvSpPr>
          <p:spPr bwMode="auto">
            <a:xfrm>
              <a:off x="1656" y="2584"/>
              <a:ext cx="400" cy="368"/>
            </a:xfrm>
            <a:custGeom>
              <a:avLst/>
              <a:gdLst>
                <a:gd name="T0" fmla="*/ 400 w 400"/>
                <a:gd name="T1" fmla="*/ 368 h 368"/>
                <a:gd name="T2" fmla="*/ 0 w 400"/>
                <a:gd name="T3" fmla="*/ 0 h 368"/>
                <a:gd name="T4" fmla="*/ 0 60000 65536"/>
                <a:gd name="T5" fmla="*/ 0 60000 65536"/>
                <a:gd name="T6" fmla="*/ 0 w 400"/>
                <a:gd name="T7" fmla="*/ 0 h 368"/>
                <a:gd name="T8" fmla="*/ 400 w 400"/>
                <a:gd name="T9" fmla="*/ 368 h 36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368">
                  <a:moveTo>
                    <a:pt x="400" y="368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0826" name="Text Box 154"/>
          <p:cNvSpPr txBox="1">
            <a:spLocks noChangeArrowheads="1"/>
          </p:cNvSpPr>
          <p:nvPr/>
        </p:nvSpPr>
        <p:spPr bwMode="auto">
          <a:xfrm>
            <a:off x="1752600" y="5394325"/>
            <a:ext cx="5883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When can’t make any more progress.</a:t>
            </a:r>
          </a:p>
        </p:txBody>
      </p:sp>
      <p:sp>
        <p:nvSpPr>
          <p:cNvPr id="540827" name="Text Box 155"/>
          <p:cNvSpPr txBox="1">
            <a:spLocks noChangeArrowheads="1"/>
          </p:cNvSpPr>
          <p:nvPr/>
        </p:nvSpPr>
        <p:spPr bwMode="auto">
          <a:xfrm>
            <a:off x="5002213" y="4937125"/>
            <a:ext cx="36369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/>
              <a:t>No</a:t>
            </a:r>
            <a:r>
              <a:rPr lang="en-US" altLang="en-US" sz="3000"/>
              <a:t>. Might not find all.</a:t>
            </a:r>
          </a:p>
        </p:txBody>
      </p:sp>
      <p:sp>
        <p:nvSpPr>
          <p:cNvPr id="540828" name="Line 156"/>
          <p:cNvSpPr>
            <a:spLocks noChangeShapeType="1"/>
          </p:cNvSpPr>
          <p:nvPr/>
        </p:nvSpPr>
        <p:spPr bwMode="auto">
          <a:xfrm flipV="1">
            <a:off x="1754188" y="5108575"/>
            <a:ext cx="2590800" cy="228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40830" name="Text Box 158"/>
          <p:cNvSpPr txBox="1">
            <a:spLocks noChangeArrowheads="1"/>
          </p:cNvSpPr>
          <p:nvPr/>
        </p:nvSpPr>
        <p:spPr bwMode="auto">
          <a:xfrm>
            <a:off x="1752600" y="6308725"/>
            <a:ext cx="72993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When all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have been </a:t>
            </a:r>
            <a:r>
              <a:rPr lang="en-US" altLang="en-US" sz="3000" b="1" u="sng"/>
              <a:t>handled</a:t>
            </a:r>
            <a:r>
              <a:rPr lang="en-US" altLang="en-US" sz="3000"/>
              <a:t>.</a:t>
            </a:r>
          </a:p>
        </p:txBody>
      </p:sp>
      <p:grpSp>
        <p:nvGrpSpPr>
          <p:cNvPr id="8" name="Group 159"/>
          <p:cNvGrpSpPr>
            <a:grpSpLocks/>
          </p:cNvGrpSpPr>
          <p:nvPr/>
        </p:nvGrpSpPr>
        <p:grpSpPr bwMode="auto">
          <a:xfrm>
            <a:off x="2074863" y="5638800"/>
            <a:ext cx="6535737" cy="836613"/>
            <a:chOff x="683" y="3169"/>
            <a:chExt cx="4117" cy="527"/>
          </a:xfrm>
        </p:grpSpPr>
        <p:grpSp>
          <p:nvGrpSpPr>
            <p:cNvPr id="15432" name="Group 160"/>
            <p:cNvGrpSpPr>
              <a:grpSpLocks noChangeAspect="1"/>
            </p:cNvGrpSpPr>
            <p:nvPr/>
          </p:nvGrpSpPr>
          <p:grpSpPr bwMode="auto">
            <a:xfrm rot="2360341">
              <a:off x="683" y="3169"/>
              <a:ext cx="421" cy="527"/>
              <a:chOff x="2227" y="1194"/>
              <a:chExt cx="1944" cy="2413"/>
            </a:xfrm>
          </p:grpSpPr>
          <p:sp>
            <p:nvSpPr>
              <p:cNvPr id="15434" name="Freeform 16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5" name="Freeform 16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6" name="Freeform 16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7" name="Freeform 16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8" name="Freeform 16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9" name="Freeform 16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433" name="Text Box 167"/>
            <p:cNvSpPr txBox="1">
              <a:spLocks noChangeArrowheads="1"/>
            </p:cNvSpPr>
            <p:nvPr/>
          </p:nvSpPr>
          <p:spPr bwMode="auto">
            <a:xfrm>
              <a:off x="1102" y="3302"/>
              <a:ext cx="369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Handle some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</a:t>
              </a:r>
            </a:p>
          </p:txBody>
        </p:sp>
      </p:grpSp>
      <p:sp>
        <p:nvSpPr>
          <p:cNvPr id="15374" name="Line 169"/>
          <p:cNvSpPr>
            <a:spLocks noChangeAspect="1" noChangeShapeType="1"/>
          </p:cNvSpPr>
          <p:nvPr/>
        </p:nvSpPr>
        <p:spPr bwMode="auto">
          <a:xfrm>
            <a:off x="2071688" y="16383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5" name="Oval 227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76" name="Oval 228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77" name="Oval 229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78" name="Oval 230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79" name="Oval 231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0" name="Oval 232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1" name="Oval 233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2" name="Oval 234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3" name="Oval 235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4" name="Oval 236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5" name="Oval 237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6" name="Oval 238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7" name="Oval 239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8" name="Line 240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89" name="Line 241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0" name="Line 242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1" name="Line 243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2" name="Line 244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3" name="Line 245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4" name="Line 246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5" name="Line 247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6" name="Line 248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7" name="Line 249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8" name="Line 250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9" name="Line 251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0" name="Line 252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1" name="Line 253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2" name="Line 254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3" name="Line 255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4" name="Line 256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5" name="Line 257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6" name="Line 258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7" name="Line 259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8" name="Line 260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9" name="Line 261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0" name="Line 262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1" name="Line 263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2" name="Line 264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3" name="Line 265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4" name="Line 266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5" name="Line 267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6" name="Line 268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7" name="Text Box 269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5418" name="Text Box 270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419" name="Text Box 271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420" name="Text Box 272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421" name="Text Box 273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422" name="Text Box 274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423" name="Text Box 275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424" name="Text Box 276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425" name="Text Box 277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5426" name="Text Box 278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427" name="Text Box 279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428" name="Text Box 280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429" name="Text Box 281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430" name="Text Box 282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431" name="Oval 283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0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0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0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0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0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0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40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40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0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0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0691" grpId="0"/>
      <p:bldP spid="540826" grpId="0"/>
      <p:bldP spid="540827" grpId="0"/>
      <p:bldP spid="540828" grpId="0" animBg="1"/>
      <p:bldP spid="54083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"/>
            <a:ext cx="8839200" cy="713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Rectangle 2050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Applications</a:t>
            </a:r>
          </a:p>
        </p:txBody>
      </p:sp>
      <p:sp>
        <p:nvSpPr>
          <p:cNvPr id="20485" name="Rectangle 2051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85800" y="1524000"/>
            <a:ext cx="4114800" cy="4724400"/>
          </a:xfrm>
        </p:spPr>
        <p:txBody>
          <a:bodyPr/>
          <a:lstStyle/>
          <a:p>
            <a:pPr eaLnBrk="1" hangingPunct="1"/>
            <a:r>
              <a:rPr lang="en-US" sz="2400" b="1" dirty="0"/>
              <a:t>Electronic circuits</a:t>
            </a:r>
          </a:p>
          <a:p>
            <a:pPr lvl="1" eaLnBrk="1" hangingPunct="1"/>
            <a:r>
              <a:rPr lang="en-US" sz="2000" dirty="0"/>
              <a:t>Printed circuit board</a:t>
            </a:r>
          </a:p>
          <a:p>
            <a:pPr lvl="1" eaLnBrk="1" hangingPunct="1"/>
            <a:r>
              <a:rPr lang="en-US" sz="2000" dirty="0"/>
              <a:t>Integrated circuit</a:t>
            </a:r>
          </a:p>
          <a:p>
            <a:pPr eaLnBrk="1" hangingPunct="1"/>
            <a:r>
              <a:rPr lang="en-US" sz="2400" b="1" dirty="0"/>
              <a:t>Transportation networks</a:t>
            </a:r>
          </a:p>
          <a:p>
            <a:pPr lvl="1" eaLnBrk="1" hangingPunct="1"/>
            <a:r>
              <a:rPr lang="en-US" sz="2000" dirty="0"/>
              <a:t>Highway network</a:t>
            </a:r>
          </a:p>
          <a:p>
            <a:pPr lvl="1" eaLnBrk="1" hangingPunct="1"/>
            <a:r>
              <a:rPr lang="en-US" sz="2000" dirty="0"/>
              <a:t>Flight network</a:t>
            </a:r>
          </a:p>
          <a:p>
            <a:pPr eaLnBrk="1" hangingPunct="1"/>
            <a:r>
              <a:rPr lang="en-US" sz="2400" b="1" dirty="0"/>
              <a:t>Computer networks</a:t>
            </a:r>
          </a:p>
          <a:p>
            <a:pPr lvl="1" eaLnBrk="1" hangingPunct="1"/>
            <a:r>
              <a:rPr lang="en-US" sz="2000" dirty="0"/>
              <a:t>Local area network</a:t>
            </a:r>
          </a:p>
          <a:p>
            <a:pPr lvl="1" eaLnBrk="1" hangingPunct="1"/>
            <a:r>
              <a:rPr lang="en-US" sz="2000" dirty="0"/>
              <a:t>Internet</a:t>
            </a:r>
          </a:p>
          <a:p>
            <a:pPr lvl="1" eaLnBrk="1" hangingPunct="1"/>
            <a:r>
              <a:rPr lang="en-US" sz="2000" dirty="0"/>
              <a:t>Web</a:t>
            </a:r>
          </a:p>
          <a:p>
            <a:pPr eaLnBrk="1" hangingPunct="1"/>
            <a:r>
              <a:rPr lang="en-US" sz="2400" b="1" dirty="0"/>
              <a:t>Databases</a:t>
            </a:r>
          </a:p>
          <a:p>
            <a:pPr lvl="1" eaLnBrk="1" hangingPunct="1"/>
            <a:r>
              <a:rPr lang="en-US" sz="2000" dirty="0"/>
              <a:t>Entity-relationship diagram</a:t>
            </a:r>
          </a:p>
        </p:txBody>
      </p:sp>
      <p:sp>
        <p:nvSpPr>
          <p:cNvPr id="2048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F437396-1A00-CA4C-B94A-DAE96AB3F8B0}" type="slidenum">
              <a:rPr lang="en-US" sz="1400">
                <a:solidFill>
                  <a:srgbClr val="2F2B20"/>
                </a:solidFill>
              </a:rPr>
              <a:pPr eaLnBrk="1" hangingPunct="1"/>
              <a:t>4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0125" y="1524000"/>
            <a:ext cx="3406441" cy="4496502"/>
          </a:xfrm>
          <a:prstGeom prst="rect">
            <a:avLst/>
          </a:prstGeom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2" name="Group 106"/>
          <p:cNvGrpSpPr>
            <a:grpSpLocks/>
          </p:cNvGrpSpPr>
          <p:nvPr/>
        </p:nvGrpSpPr>
        <p:grpSpPr bwMode="auto">
          <a:xfrm>
            <a:off x="4419600" y="228600"/>
            <a:ext cx="4591050" cy="4054475"/>
            <a:chOff x="2784" y="144"/>
            <a:chExt cx="2892" cy="2554"/>
          </a:xfrm>
        </p:grpSpPr>
        <p:sp>
          <p:nvSpPr>
            <p:cNvPr id="17494" name="Rectangle 2"/>
            <p:cNvSpPr>
              <a:spLocks noChangeArrowheads="1"/>
            </p:cNvSpPr>
            <p:nvPr/>
          </p:nvSpPr>
          <p:spPr bwMode="auto">
            <a:xfrm>
              <a:off x="2784" y="760"/>
              <a:ext cx="288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We know </a:t>
              </a:r>
              <a:r>
                <a:rPr lang="en-US" altLang="en-US" sz="3000" b="1" u="sng"/>
                <a:t>found</a:t>
              </a:r>
              <a:r>
                <a:rPr lang="en-US" altLang="en-US" sz="3000"/>
                <a:t> nodes are reachable from </a:t>
              </a:r>
              <a:r>
                <a:rPr lang="en-US" altLang="en-US" sz="3000" i="1"/>
                <a:t>s</a:t>
              </a:r>
              <a:r>
                <a:rPr lang="en-US" altLang="en-US" sz="3000"/>
                <a:t> because we have traced out a path. </a:t>
              </a:r>
            </a:p>
          </p:txBody>
        </p:sp>
        <p:sp>
          <p:nvSpPr>
            <p:cNvPr id="17495" name="Rectangle 3"/>
            <p:cNvSpPr>
              <a:spLocks noChangeArrowheads="1"/>
            </p:cNvSpPr>
            <p:nvPr/>
          </p:nvSpPr>
          <p:spPr bwMode="auto">
            <a:xfrm>
              <a:off x="2806" y="1776"/>
              <a:ext cx="287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If a node has been </a:t>
              </a:r>
              <a:r>
                <a:rPr lang="en-US" altLang="en-US" sz="3000" b="1" u="sng"/>
                <a:t>handled</a:t>
              </a:r>
              <a:r>
                <a:rPr lang="en-US" altLang="en-US" sz="3000"/>
                <a:t>, </a:t>
              </a:r>
              <a:br>
                <a:rPr lang="en-US" altLang="en-US" sz="3000"/>
              </a:br>
              <a:r>
                <a:rPr lang="en-US" altLang="en-US" sz="3000"/>
                <a:t>then all of its neighbors </a:t>
              </a:r>
              <a:br>
                <a:rPr lang="en-US" altLang="en-US" sz="3000"/>
              </a:br>
              <a:r>
                <a:rPr lang="en-US" altLang="en-US" sz="3000"/>
                <a:t>have been </a:t>
              </a:r>
              <a:r>
                <a:rPr lang="en-US" altLang="en-US" sz="3000" b="1" u="sng"/>
                <a:t>found</a:t>
              </a:r>
              <a:r>
                <a:rPr lang="en-US" altLang="en-US" sz="3000"/>
                <a:t>. </a:t>
              </a:r>
            </a:p>
          </p:txBody>
        </p:sp>
        <p:grpSp>
          <p:nvGrpSpPr>
            <p:cNvPr id="17496" name="Group 5"/>
            <p:cNvGrpSpPr>
              <a:grpSpLocks/>
            </p:cNvGrpSpPr>
            <p:nvPr/>
          </p:nvGrpSpPr>
          <p:grpSpPr bwMode="auto">
            <a:xfrm>
              <a:off x="4032" y="144"/>
              <a:ext cx="744" cy="672"/>
              <a:chOff x="1224" y="2539"/>
              <a:chExt cx="2280" cy="1785"/>
            </a:xfrm>
          </p:grpSpPr>
          <p:sp>
            <p:nvSpPr>
              <p:cNvPr id="17497" name="Freeform 6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498" name="Group 7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7499" name="Group 8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7504" name="Freeform 9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5" name="Freeform 10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6" name="Freeform 11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7" name="Freeform 12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8" name="Freeform 13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9" name="Freeform 14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500" name="Group 15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7501" name="Freeform 16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2" name="Freeform 17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3" name="Freeform 18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7412" name="Line 23"/>
          <p:cNvSpPr>
            <a:spLocks noChangeAspect="1" noChangeShapeType="1"/>
          </p:cNvSpPr>
          <p:nvPr/>
        </p:nvSpPr>
        <p:spPr bwMode="auto">
          <a:xfrm>
            <a:off x="625475" y="2674938"/>
            <a:ext cx="1220788" cy="571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" name="Line 24"/>
          <p:cNvSpPr>
            <a:spLocks noChangeAspect="1" noChangeShapeType="1"/>
          </p:cNvSpPr>
          <p:nvPr/>
        </p:nvSpPr>
        <p:spPr bwMode="auto">
          <a:xfrm>
            <a:off x="625475" y="2674938"/>
            <a:ext cx="190500" cy="800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4" name="Line 25"/>
          <p:cNvSpPr>
            <a:spLocks noChangeAspect="1" noChangeShapeType="1"/>
          </p:cNvSpPr>
          <p:nvPr/>
        </p:nvSpPr>
        <p:spPr bwMode="auto">
          <a:xfrm>
            <a:off x="625475" y="2674938"/>
            <a:ext cx="685800" cy="1143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5" name="Oval 26"/>
          <p:cNvSpPr>
            <a:spLocks noChangeAspect="1" noChangeArrowheads="1"/>
          </p:cNvSpPr>
          <p:nvPr/>
        </p:nvSpPr>
        <p:spPr bwMode="auto">
          <a:xfrm>
            <a:off x="3411538" y="30178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6" name="Oval 27"/>
          <p:cNvSpPr>
            <a:spLocks noChangeAspect="1" noChangeArrowheads="1"/>
          </p:cNvSpPr>
          <p:nvPr/>
        </p:nvSpPr>
        <p:spPr bwMode="auto">
          <a:xfrm>
            <a:off x="1503363" y="39338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7" name="Oval 28"/>
          <p:cNvSpPr>
            <a:spLocks noChangeAspect="1" noChangeArrowheads="1"/>
          </p:cNvSpPr>
          <p:nvPr/>
        </p:nvSpPr>
        <p:spPr bwMode="auto">
          <a:xfrm>
            <a:off x="2533650" y="40100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8" name="Oval 29"/>
          <p:cNvSpPr>
            <a:spLocks noChangeAspect="1" noChangeArrowheads="1"/>
          </p:cNvSpPr>
          <p:nvPr/>
        </p:nvSpPr>
        <p:spPr bwMode="auto">
          <a:xfrm>
            <a:off x="2647950" y="25590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9" name="Text Box 30"/>
          <p:cNvSpPr txBox="1">
            <a:spLocks noChangeAspect="1" noChangeArrowheads="1"/>
          </p:cNvSpPr>
          <p:nvPr/>
        </p:nvSpPr>
        <p:spPr bwMode="auto">
          <a:xfrm>
            <a:off x="863600" y="1758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420" name="Text Box 31"/>
          <p:cNvSpPr txBox="1">
            <a:spLocks noChangeAspect="1" noChangeArrowheads="1"/>
          </p:cNvSpPr>
          <p:nvPr/>
        </p:nvSpPr>
        <p:spPr bwMode="auto">
          <a:xfrm>
            <a:off x="444500" y="25130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421" name="Text Box 32"/>
          <p:cNvSpPr txBox="1">
            <a:spLocks noChangeAspect="1" noChangeArrowheads="1"/>
          </p:cNvSpPr>
          <p:nvPr/>
        </p:nvSpPr>
        <p:spPr bwMode="auto">
          <a:xfrm>
            <a:off x="663575" y="3390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422" name="Text Box 33"/>
          <p:cNvSpPr txBox="1">
            <a:spLocks noChangeAspect="1" noChangeArrowheads="1"/>
          </p:cNvSpPr>
          <p:nvPr/>
        </p:nvSpPr>
        <p:spPr bwMode="auto">
          <a:xfrm>
            <a:off x="1349375" y="3895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423" name="Text Box 34"/>
          <p:cNvSpPr txBox="1">
            <a:spLocks noChangeAspect="1" noChangeArrowheads="1"/>
          </p:cNvSpPr>
          <p:nvPr/>
        </p:nvSpPr>
        <p:spPr bwMode="auto">
          <a:xfrm>
            <a:off x="1409700" y="2627313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424" name="Text Box 35"/>
          <p:cNvSpPr txBox="1">
            <a:spLocks noChangeAspect="1" noChangeArrowheads="1"/>
          </p:cNvSpPr>
          <p:nvPr/>
        </p:nvSpPr>
        <p:spPr bwMode="auto">
          <a:xfrm>
            <a:off x="1941513" y="3124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425" name="Text Box 36"/>
          <p:cNvSpPr txBox="1">
            <a:spLocks noChangeAspect="1" noChangeArrowheads="1"/>
          </p:cNvSpPr>
          <p:nvPr/>
        </p:nvSpPr>
        <p:spPr bwMode="auto">
          <a:xfrm>
            <a:off x="3246438" y="35814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426" name="Text Box 37"/>
          <p:cNvSpPr txBox="1">
            <a:spLocks noChangeAspect="1" noChangeArrowheads="1"/>
          </p:cNvSpPr>
          <p:nvPr/>
        </p:nvSpPr>
        <p:spPr bwMode="auto">
          <a:xfrm>
            <a:off x="3443288" y="2871788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427" name="Text Box 38"/>
          <p:cNvSpPr txBox="1">
            <a:spLocks noChangeAspect="1" noChangeArrowheads="1"/>
          </p:cNvSpPr>
          <p:nvPr/>
        </p:nvSpPr>
        <p:spPr bwMode="auto">
          <a:xfrm>
            <a:off x="3368675" y="20828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428" name="Text Box 39"/>
          <p:cNvSpPr txBox="1">
            <a:spLocks noChangeAspect="1" noChangeArrowheads="1"/>
          </p:cNvSpPr>
          <p:nvPr/>
        </p:nvSpPr>
        <p:spPr bwMode="auto">
          <a:xfrm>
            <a:off x="2990850" y="1616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429" name="Text Box 40"/>
          <p:cNvSpPr txBox="1">
            <a:spLocks noChangeAspect="1" noChangeArrowheads="1"/>
          </p:cNvSpPr>
          <p:nvPr/>
        </p:nvSpPr>
        <p:spPr bwMode="auto">
          <a:xfrm>
            <a:off x="2727325" y="2368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430" name="Text Box 41"/>
          <p:cNvSpPr txBox="1">
            <a:spLocks noChangeAspect="1" noChangeArrowheads="1"/>
          </p:cNvSpPr>
          <p:nvPr/>
        </p:nvSpPr>
        <p:spPr bwMode="auto">
          <a:xfrm>
            <a:off x="1963738" y="2139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431" name="Line 42"/>
          <p:cNvSpPr>
            <a:spLocks noChangeAspect="1" noChangeShapeType="1"/>
          </p:cNvSpPr>
          <p:nvPr/>
        </p:nvSpPr>
        <p:spPr bwMode="auto">
          <a:xfrm flipH="1">
            <a:off x="1082675" y="1566863"/>
            <a:ext cx="992188" cy="3825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2" name="Line 43"/>
          <p:cNvSpPr>
            <a:spLocks noChangeAspect="1" noChangeShapeType="1"/>
          </p:cNvSpPr>
          <p:nvPr/>
        </p:nvSpPr>
        <p:spPr bwMode="auto">
          <a:xfrm flipH="1">
            <a:off x="1960563" y="1565275"/>
            <a:ext cx="114300" cy="8016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3" name="Line 44"/>
          <p:cNvSpPr>
            <a:spLocks noChangeAspect="1" noChangeShapeType="1"/>
          </p:cNvSpPr>
          <p:nvPr/>
        </p:nvSpPr>
        <p:spPr bwMode="auto">
          <a:xfrm>
            <a:off x="2074863" y="1566863"/>
            <a:ext cx="573087" cy="992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4" name="Line 45"/>
          <p:cNvSpPr>
            <a:spLocks noChangeAspect="1" noChangeShapeType="1"/>
          </p:cNvSpPr>
          <p:nvPr/>
        </p:nvSpPr>
        <p:spPr bwMode="auto">
          <a:xfrm>
            <a:off x="2074863" y="1566863"/>
            <a:ext cx="877887" cy="230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5" name="Line 46"/>
          <p:cNvSpPr>
            <a:spLocks noChangeAspect="1" noChangeShapeType="1"/>
          </p:cNvSpPr>
          <p:nvPr/>
        </p:nvSpPr>
        <p:spPr bwMode="auto">
          <a:xfrm flipH="1">
            <a:off x="2686050" y="1797050"/>
            <a:ext cx="3048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6" name="Line 47"/>
          <p:cNvSpPr>
            <a:spLocks noChangeAspect="1" noChangeShapeType="1"/>
          </p:cNvSpPr>
          <p:nvPr/>
        </p:nvSpPr>
        <p:spPr bwMode="auto">
          <a:xfrm flipV="1">
            <a:off x="1922463" y="2635250"/>
            <a:ext cx="725487" cy="6492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7" name="Line 48"/>
          <p:cNvSpPr>
            <a:spLocks noChangeAspect="1" noChangeShapeType="1"/>
          </p:cNvSpPr>
          <p:nvPr/>
        </p:nvSpPr>
        <p:spPr bwMode="auto">
          <a:xfrm flipV="1">
            <a:off x="1960563" y="2254250"/>
            <a:ext cx="1374775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8" name="Line 49"/>
          <p:cNvSpPr>
            <a:spLocks noChangeAspect="1" noChangeShapeType="1"/>
          </p:cNvSpPr>
          <p:nvPr/>
        </p:nvSpPr>
        <p:spPr bwMode="auto">
          <a:xfrm>
            <a:off x="3028950" y="1797050"/>
            <a:ext cx="344488" cy="419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9" name="Line 50"/>
          <p:cNvSpPr>
            <a:spLocks noChangeAspect="1" noChangeShapeType="1"/>
          </p:cNvSpPr>
          <p:nvPr/>
        </p:nvSpPr>
        <p:spPr bwMode="auto">
          <a:xfrm>
            <a:off x="2686050" y="2635250"/>
            <a:ext cx="725488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0" name="Line 51"/>
          <p:cNvSpPr>
            <a:spLocks noChangeAspect="1" noChangeShapeType="1"/>
          </p:cNvSpPr>
          <p:nvPr/>
        </p:nvSpPr>
        <p:spPr bwMode="auto">
          <a:xfrm>
            <a:off x="3373438" y="2254250"/>
            <a:ext cx="76200" cy="725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1" name="Line 52"/>
          <p:cNvSpPr>
            <a:spLocks noChangeAspect="1" noChangeShapeType="1"/>
          </p:cNvSpPr>
          <p:nvPr/>
        </p:nvSpPr>
        <p:spPr bwMode="auto">
          <a:xfrm>
            <a:off x="1960563" y="2444750"/>
            <a:ext cx="1220787" cy="12223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2" name="Line 53"/>
          <p:cNvSpPr>
            <a:spLocks noChangeAspect="1" noChangeShapeType="1"/>
          </p:cNvSpPr>
          <p:nvPr/>
        </p:nvSpPr>
        <p:spPr bwMode="auto">
          <a:xfrm flipH="1">
            <a:off x="1389063" y="2406650"/>
            <a:ext cx="571500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3" name="Line 54"/>
          <p:cNvSpPr>
            <a:spLocks noChangeAspect="1" noChangeShapeType="1"/>
          </p:cNvSpPr>
          <p:nvPr/>
        </p:nvSpPr>
        <p:spPr bwMode="auto">
          <a:xfrm>
            <a:off x="1044575" y="1987550"/>
            <a:ext cx="304800" cy="7635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4" name="Line 55"/>
          <p:cNvSpPr>
            <a:spLocks noChangeAspect="1" noChangeShapeType="1"/>
          </p:cNvSpPr>
          <p:nvPr/>
        </p:nvSpPr>
        <p:spPr bwMode="auto">
          <a:xfrm flipH="1">
            <a:off x="663575" y="1987550"/>
            <a:ext cx="381000" cy="609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5" name="Line 56"/>
          <p:cNvSpPr>
            <a:spLocks noChangeAspect="1" noChangeShapeType="1"/>
          </p:cNvSpPr>
          <p:nvPr/>
        </p:nvSpPr>
        <p:spPr bwMode="auto">
          <a:xfrm flipH="1">
            <a:off x="1579563" y="3284538"/>
            <a:ext cx="342900" cy="6492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6" name="Line 57"/>
          <p:cNvSpPr>
            <a:spLocks noChangeAspect="1" noChangeShapeType="1"/>
          </p:cNvSpPr>
          <p:nvPr/>
        </p:nvSpPr>
        <p:spPr bwMode="auto">
          <a:xfrm>
            <a:off x="1922463" y="3284538"/>
            <a:ext cx="611187" cy="7254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7" name="Line 58"/>
          <p:cNvSpPr>
            <a:spLocks noChangeAspect="1" noChangeShapeType="1"/>
          </p:cNvSpPr>
          <p:nvPr/>
        </p:nvSpPr>
        <p:spPr bwMode="auto">
          <a:xfrm flipH="1">
            <a:off x="930275" y="3284538"/>
            <a:ext cx="992188" cy="190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8" name="Line 59"/>
          <p:cNvSpPr>
            <a:spLocks noChangeAspect="1" noChangeShapeType="1"/>
          </p:cNvSpPr>
          <p:nvPr/>
        </p:nvSpPr>
        <p:spPr bwMode="auto">
          <a:xfrm flipH="1">
            <a:off x="2609850" y="3705225"/>
            <a:ext cx="609600" cy="3429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9" name="Line 60"/>
          <p:cNvSpPr>
            <a:spLocks noChangeAspect="1" noChangeShapeType="1"/>
          </p:cNvSpPr>
          <p:nvPr/>
        </p:nvSpPr>
        <p:spPr bwMode="auto">
          <a:xfrm flipV="1">
            <a:off x="3257550" y="30940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0" name="Line 61"/>
          <p:cNvSpPr>
            <a:spLocks noChangeAspect="1" noChangeShapeType="1"/>
          </p:cNvSpPr>
          <p:nvPr/>
        </p:nvSpPr>
        <p:spPr bwMode="auto">
          <a:xfrm flipH="1" flipV="1">
            <a:off x="2686050" y="2674938"/>
            <a:ext cx="763588" cy="381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1" name="Line 62"/>
          <p:cNvSpPr>
            <a:spLocks noChangeAspect="1" noChangeShapeType="1"/>
          </p:cNvSpPr>
          <p:nvPr/>
        </p:nvSpPr>
        <p:spPr bwMode="auto">
          <a:xfrm flipH="1" flipV="1">
            <a:off x="1389063" y="2827338"/>
            <a:ext cx="5334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2" name="Line 63"/>
          <p:cNvSpPr>
            <a:spLocks noChangeAspect="1" noChangeShapeType="1"/>
          </p:cNvSpPr>
          <p:nvPr/>
        </p:nvSpPr>
        <p:spPr bwMode="auto">
          <a:xfrm flipH="1">
            <a:off x="3219450" y="30559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3" name="Line 64"/>
          <p:cNvSpPr>
            <a:spLocks noChangeAspect="1" noChangeShapeType="1"/>
          </p:cNvSpPr>
          <p:nvPr/>
        </p:nvSpPr>
        <p:spPr bwMode="auto">
          <a:xfrm flipV="1">
            <a:off x="2571750" y="2713038"/>
            <a:ext cx="76200" cy="13350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4" name="Line 65"/>
          <p:cNvSpPr>
            <a:spLocks noChangeAspect="1" noChangeShapeType="1"/>
          </p:cNvSpPr>
          <p:nvPr/>
        </p:nvSpPr>
        <p:spPr bwMode="auto">
          <a:xfrm flipH="1" flipV="1">
            <a:off x="1617663" y="4010025"/>
            <a:ext cx="954087" cy="38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5" name="Line 66"/>
          <p:cNvSpPr>
            <a:spLocks noChangeAspect="1" noChangeShapeType="1"/>
          </p:cNvSpPr>
          <p:nvPr/>
        </p:nvSpPr>
        <p:spPr bwMode="auto">
          <a:xfrm flipV="1">
            <a:off x="1349375" y="1643063"/>
            <a:ext cx="649288" cy="11461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6" name="Line 67"/>
          <p:cNvSpPr>
            <a:spLocks noChangeAspect="1" noChangeShapeType="1"/>
          </p:cNvSpPr>
          <p:nvPr/>
        </p:nvSpPr>
        <p:spPr bwMode="auto">
          <a:xfrm>
            <a:off x="854075" y="3513138"/>
            <a:ext cx="649288" cy="4206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7" name="Oval 68"/>
          <p:cNvSpPr>
            <a:spLocks noChangeAspect="1" noChangeArrowheads="1"/>
          </p:cNvSpPr>
          <p:nvPr/>
        </p:nvSpPr>
        <p:spPr bwMode="auto">
          <a:xfrm>
            <a:off x="2036763" y="1528763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58" name="Line 69"/>
          <p:cNvSpPr>
            <a:spLocks noChangeAspect="1" noChangeShapeType="1"/>
          </p:cNvSpPr>
          <p:nvPr/>
        </p:nvSpPr>
        <p:spPr bwMode="auto">
          <a:xfrm>
            <a:off x="2074863" y="1566863"/>
            <a:ext cx="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9" name="Oval 70"/>
          <p:cNvSpPr>
            <a:spLocks noChangeAspect="1" noChangeArrowheads="1"/>
          </p:cNvSpPr>
          <p:nvPr/>
        </p:nvSpPr>
        <p:spPr bwMode="auto">
          <a:xfrm>
            <a:off x="1006475" y="19494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0" name="Oval 71"/>
          <p:cNvSpPr>
            <a:spLocks noChangeAspect="1" noChangeArrowheads="1"/>
          </p:cNvSpPr>
          <p:nvPr/>
        </p:nvSpPr>
        <p:spPr bwMode="auto">
          <a:xfrm>
            <a:off x="1922463" y="23685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1" name="Oval 72"/>
          <p:cNvSpPr>
            <a:spLocks noChangeAspect="1" noChangeArrowheads="1"/>
          </p:cNvSpPr>
          <p:nvPr/>
        </p:nvSpPr>
        <p:spPr bwMode="auto">
          <a:xfrm>
            <a:off x="2952750" y="17589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2" name="Oval 73"/>
          <p:cNvSpPr>
            <a:spLocks noChangeAspect="1" noChangeArrowheads="1"/>
          </p:cNvSpPr>
          <p:nvPr/>
        </p:nvSpPr>
        <p:spPr bwMode="auto">
          <a:xfrm>
            <a:off x="587375" y="2635250"/>
            <a:ext cx="76200" cy="77788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3" name="Oval 74"/>
          <p:cNvSpPr>
            <a:spLocks noChangeAspect="1" noChangeArrowheads="1"/>
          </p:cNvSpPr>
          <p:nvPr/>
        </p:nvSpPr>
        <p:spPr bwMode="auto">
          <a:xfrm>
            <a:off x="1311275" y="2751138"/>
            <a:ext cx="77788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4" name="Oval 75"/>
          <p:cNvSpPr>
            <a:spLocks noChangeAspect="1" noChangeArrowheads="1"/>
          </p:cNvSpPr>
          <p:nvPr/>
        </p:nvSpPr>
        <p:spPr bwMode="auto">
          <a:xfrm>
            <a:off x="3335338" y="22161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5" name="Oval 76"/>
          <p:cNvSpPr>
            <a:spLocks noChangeAspect="1" noChangeArrowheads="1"/>
          </p:cNvSpPr>
          <p:nvPr/>
        </p:nvSpPr>
        <p:spPr bwMode="auto">
          <a:xfrm>
            <a:off x="3181350" y="36671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6" name="Text Box 77"/>
          <p:cNvSpPr txBox="1">
            <a:spLocks noChangeAspect="1" noChangeArrowheads="1"/>
          </p:cNvSpPr>
          <p:nvPr/>
        </p:nvSpPr>
        <p:spPr bwMode="auto">
          <a:xfrm>
            <a:off x="2438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467" name="Oval 78"/>
          <p:cNvSpPr>
            <a:spLocks noChangeAspect="1" noChangeArrowheads="1"/>
          </p:cNvSpPr>
          <p:nvPr/>
        </p:nvSpPr>
        <p:spPr bwMode="auto">
          <a:xfrm>
            <a:off x="1884363" y="32464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8" name="Oval 79"/>
          <p:cNvSpPr>
            <a:spLocks noChangeAspect="1" noChangeArrowheads="1"/>
          </p:cNvSpPr>
          <p:nvPr/>
        </p:nvSpPr>
        <p:spPr bwMode="auto">
          <a:xfrm>
            <a:off x="815975" y="3475038"/>
            <a:ext cx="76200" cy="77787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grpSp>
        <p:nvGrpSpPr>
          <p:cNvPr id="17469" name="Group 80"/>
          <p:cNvGrpSpPr>
            <a:grpSpLocks/>
          </p:cNvGrpSpPr>
          <p:nvPr/>
        </p:nvGrpSpPr>
        <p:grpSpPr bwMode="auto">
          <a:xfrm>
            <a:off x="2628900" y="4102100"/>
            <a:ext cx="723900" cy="644525"/>
            <a:chOff x="1656" y="2584"/>
            <a:chExt cx="456" cy="406"/>
          </a:xfrm>
        </p:grpSpPr>
        <p:sp>
          <p:nvSpPr>
            <p:cNvPr id="17491" name="Oval 81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7492" name="Oval 82"/>
            <p:cNvSpPr>
              <a:spLocks noChangeAspect="1" noChangeArrowheads="1"/>
            </p:cNvSpPr>
            <p:nvPr/>
          </p:nvSpPr>
          <p:spPr bwMode="auto">
            <a:xfrm>
              <a:off x="2064" y="2942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7493" name="Freeform 83"/>
            <p:cNvSpPr>
              <a:spLocks noChangeAspect="1"/>
            </p:cNvSpPr>
            <p:nvPr/>
          </p:nvSpPr>
          <p:spPr bwMode="auto">
            <a:xfrm>
              <a:off x="1656" y="2584"/>
              <a:ext cx="400" cy="368"/>
            </a:xfrm>
            <a:custGeom>
              <a:avLst/>
              <a:gdLst>
                <a:gd name="T0" fmla="*/ 400 w 400"/>
                <a:gd name="T1" fmla="*/ 368 h 368"/>
                <a:gd name="T2" fmla="*/ 0 w 400"/>
                <a:gd name="T3" fmla="*/ 0 h 368"/>
                <a:gd name="T4" fmla="*/ 0 60000 65536"/>
                <a:gd name="T5" fmla="*/ 0 60000 65536"/>
                <a:gd name="T6" fmla="*/ 0 w 400"/>
                <a:gd name="T7" fmla="*/ 0 h 368"/>
                <a:gd name="T8" fmla="*/ 400 w 400"/>
                <a:gd name="T9" fmla="*/ 368 h 36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368">
                  <a:moveTo>
                    <a:pt x="400" y="368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Group 105"/>
          <p:cNvGrpSpPr>
            <a:grpSpLocks/>
          </p:cNvGrpSpPr>
          <p:nvPr/>
        </p:nvGrpSpPr>
        <p:grpSpPr bwMode="auto">
          <a:xfrm>
            <a:off x="3581400" y="4343400"/>
            <a:ext cx="5575300" cy="762000"/>
            <a:chOff x="2256" y="2736"/>
            <a:chExt cx="3512" cy="480"/>
          </a:xfrm>
        </p:grpSpPr>
        <p:grpSp>
          <p:nvGrpSpPr>
            <p:cNvPr id="17487" name="Group 20"/>
            <p:cNvGrpSpPr>
              <a:grpSpLocks/>
            </p:cNvGrpSpPr>
            <p:nvPr/>
          </p:nvGrpSpPr>
          <p:grpSpPr bwMode="auto">
            <a:xfrm>
              <a:off x="2256" y="2736"/>
              <a:ext cx="576" cy="480"/>
              <a:chOff x="1584" y="2256"/>
              <a:chExt cx="768" cy="672"/>
            </a:xfrm>
          </p:grpSpPr>
          <p:sp>
            <p:nvSpPr>
              <p:cNvPr id="17489" name="AutoShape 21"/>
              <p:cNvSpPr>
                <a:spLocks noChangeArrowheads="1"/>
              </p:cNvSpPr>
              <p:nvPr/>
            </p:nvSpPr>
            <p:spPr bwMode="auto">
              <a:xfrm>
                <a:off x="1584" y="2256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4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4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7490" name="Line 22"/>
              <p:cNvSpPr>
                <a:spLocks noChangeShapeType="1"/>
              </p:cNvSpPr>
              <p:nvPr/>
            </p:nvSpPr>
            <p:spPr bwMode="auto">
              <a:xfrm>
                <a:off x="1968" y="2784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88" name="Text Box 87"/>
            <p:cNvSpPr txBox="1">
              <a:spLocks noChangeArrowheads="1"/>
            </p:cNvSpPr>
            <p:nvPr/>
          </p:nvSpPr>
          <p:spPr bwMode="auto">
            <a:xfrm>
              <a:off x="2766" y="2774"/>
              <a:ext cx="300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All </a:t>
              </a:r>
              <a:r>
                <a:rPr lang="en-US" altLang="en-US" sz="3000" b="1" u="sng"/>
                <a:t>found</a:t>
              </a:r>
              <a:r>
                <a:rPr lang="en-US" altLang="en-US" sz="3000"/>
                <a:t> nodes are </a:t>
              </a:r>
              <a:r>
                <a:rPr lang="en-US" altLang="en-US" sz="3000" b="1" u="sng"/>
                <a:t>handled</a:t>
              </a:r>
              <a:r>
                <a:rPr lang="en-US" altLang="en-US" sz="3000"/>
                <a:t>.</a:t>
              </a:r>
            </a:p>
          </p:txBody>
        </p:sp>
      </p:grpSp>
      <p:grpSp>
        <p:nvGrpSpPr>
          <p:cNvPr id="17471" name="Group 88"/>
          <p:cNvGrpSpPr>
            <a:grpSpLocks noChangeAspect="1"/>
          </p:cNvGrpSpPr>
          <p:nvPr/>
        </p:nvGrpSpPr>
        <p:grpSpPr bwMode="auto">
          <a:xfrm>
            <a:off x="228600" y="5154613"/>
            <a:ext cx="1119188" cy="1169987"/>
            <a:chOff x="4641" y="2352"/>
            <a:chExt cx="735" cy="768"/>
          </a:xfrm>
        </p:grpSpPr>
        <p:sp>
          <p:nvSpPr>
            <p:cNvPr id="17474" name="Freeform 89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75" name="Group 90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7485" name="AutoShape 9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7486" name="Line 9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76" name="Oval 93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17477" name="Picture 9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478" name="Group 95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7479" name="Freeform 9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0" name="Freeform 9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1" name="Freeform 9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2" name="Freeform 9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3" name="Freeform 10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4" name="Freeform 10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43848" name="Rectangle 104"/>
          <p:cNvSpPr>
            <a:spLocks noChangeArrowheads="1"/>
          </p:cNvSpPr>
          <p:nvPr/>
        </p:nvSpPr>
        <p:spPr bwMode="auto">
          <a:xfrm>
            <a:off x="1143000" y="5029200"/>
            <a:ext cx="5821363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buFontTx/>
              <a:buChar char="•"/>
            </a:pPr>
            <a:r>
              <a:rPr lang="en-US" altLang="en-US" sz="3000"/>
              <a:t>&lt;postCond&gt;: </a:t>
            </a:r>
            <a:br>
              <a:rPr lang="en-US" altLang="en-US" sz="3000"/>
            </a:br>
            <a:r>
              <a:rPr lang="en-US" altLang="en-US" sz="3000"/>
              <a:t>  Output all the nodes </a:t>
            </a:r>
            <a:r>
              <a:rPr lang="en-US" altLang="en-US" sz="3000" i="1"/>
              <a:t>u</a:t>
            </a:r>
            <a:r>
              <a:rPr lang="en-US" altLang="en-US" sz="3000"/>
              <a:t> that are </a:t>
            </a:r>
            <a:br>
              <a:rPr lang="en-US" altLang="en-US" sz="3000"/>
            </a:br>
            <a:r>
              <a:rPr lang="en-US" altLang="en-US" sz="3000"/>
              <a:t>  reachable by a path in </a:t>
            </a:r>
            <a:r>
              <a:rPr lang="en-US" altLang="en-US" sz="3000" i="1"/>
              <a:t>G</a:t>
            </a:r>
            <a:r>
              <a:rPr lang="en-US" altLang="en-US" sz="3000"/>
              <a:t>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sp>
        <p:nvSpPr>
          <p:cNvPr id="543851" name="Text Box 107"/>
          <p:cNvSpPr txBox="1">
            <a:spLocks noChangeArrowheads="1"/>
          </p:cNvSpPr>
          <p:nvPr/>
        </p:nvSpPr>
        <p:spPr bwMode="auto">
          <a:xfrm>
            <a:off x="4403725" y="6324600"/>
            <a:ext cx="3295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Output </a:t>
            </a:r>
            <a:r>
              <a:rPr lang="en-US" altLang="en-US" sz="3000">
                <a:solidFill>
                  <a:schemeClr val="hlink"/>
                </a:solidFill>
              </a:rPr>
              <a:t>Found</a:t>
            </a:r>
            <a:r>
              <a:rPr lang="en-US" altLang="en-US" sz="3000"/>
              <a:t> nodes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43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43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3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3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848" grpId="0"/>
      <p:bldP spid="54385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8435" name="Rectangle 3"/>
          <p:cNvSpPr>
            <a:spLocks noChangeArrowheads="1"/>
          </p:cNvSpPr>
          <p:nvPr/>
        </p:nvSpPr>
        <p:spPr bwMode="auto">
          <a:xfrm>
            <a:off x="4454525" y="28194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8437" name="Group 5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8521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22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8523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8528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9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0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1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2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3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524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8525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6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7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8438" name="Group 19"/>
          <p:cNvGrpSpPr>
            <a:grpSpLocks/>
          </p:cNvGrpSpPr>
          <p:nvPr/>
        </p:nvGrpSpPr>
        <p:grpSpPr bwMode="auto">
          <a:xfrm>
            <a:off x="3581400" y="4343400"/>
            <a:ext cx="914400" cy="762000"/>
            <a:chOff x="1584" y="2256"/>
            <a:chExt cx="768" cy="672"/>
          </a:xfrm>
        </p:grpSpPr>
        <p:sp>
          <p:nvSpPr>
            <p:cNvPr id="18519" name="AutoShape 2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baseline="-8000">
                  <a:solidFill>
                    <a:schemeClr val="bg2"/>
                  </a:solidFill>
                </a:rPr>
                <a:t>Exit</a:t>
              </a:r>
              <a:endParaRPr lang="en-CA" altLang="en-US" sz="4400" baseline="-8000">
                <a:solidFill>
                  <a:schemeClr val="bg2"/>
                </a:solidFill>
              </a:endParaRPr>
            </a:p>
          </p:txBody>
        </p:sp>
        <p:sp>
          <p:nvSpPr>
            <p:cNvPr id="18520" name="Line 2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439" name="Line 22"/>
          <p:cNvSpPr>
            <a:spLocks noChangeAspect="1" noChangeShapeType="1"/>
          </p:cNvSpPr>
          <p:nvPr/>
        </p:nvSpPr>
        <p:spPr bwMode="auto">
          <a:xfrm>
            <a:off x="625475" y="2674938"/>
            <a:ext cx="1220788" cy="571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0" name="Line 23"/>
          <p:cNvSpPr>
            <a:spLocks noChangeAspect="1" noChangeShapeType="1"/>
          </p:cNvSpPr>
          <p:nvPr/>
        </p:nvSpPr>
        <p:spPr bwMode="auto">
          <a:xfrm>
            <a:off x="625475" y="2674938"/>
            <a:ext cx="190500" cy="800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1" name="Line 24"/>
          <p:cNvSpPr>
            <a:spLocks noChangeAspect="1" noChangeShapeType="1"/>
          </p:cNvSpPr>
          <p:nvPr/>
        </p:nvSpPr>
        <p:spPr bwMode="auto">
          <a:xfrm>
            <a:off x="625475" y="2674938"/>
            <a:ext cx="685800" cy="1143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2" name="Oval 25"/>
          <p:cNvSpPr>
            <a:spLocks noChangeAspect="1" noChangeArrowheads="1"/>
          </p:cNvSpPr>
          <p:nvPr/>
        </p:nvSpPr>
        <p:spPr bwMode="auto">
          <a:xfrm>
            <a:off x="3411538" y="30178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43" name="Oval 26"/>
          <p:cNvSpPr>
            <a:spLocks noChangeAspect="1" noChangeArrowheads="1"/>
          </p:cNvSpPr>
          <p:nvPr/>
        </p:nvSpPr>
        <p:spPr bwMode="auto">
          <a:xfrm>
            <a:off x="1503363" y="39338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44" name="Oval 27"/>
          <p:cNvSpPr>
            <a:spLocks noChangeAspect="1" noChangeArrowheads="1"/>
          </p:cNvSpPr>
          <p:nvPr/>
        </p:nvSpPr>
        <p:spPr bwMode="auto">
          <a:xfrm>
            <a:off x="2533650" y="40100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45" name="Oval 28"/>
          <p:cNvSpPr>
            <a:spLocks noChangeAspect="1" noChangeArrowheads="1"/>
          </p:cNvSpPr>
          <p:nvPr/>
        </p:nvSpPr>
        <p:spPr bwMode="auto">
          <a:xfrm>
            <a:off x="2647950" y="25590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46" name="Text Box 29"/>
          <p:cNvSpPr txBox="1">
            <a:spLocks noChangeAspect="1" noChangeArrowheads="1"/>
          </p:cNvSpPr>
          <p:nvPr/>
        </p:nvSpPr>
        <p:spPr bwMode="auto">
          <a:xfrm>
            <a:off x="863600" y="1758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8447" name="Text Box 30"/>
          <p:cNvSpPr txBox="1">
            <a:spLocks noChangeAspect="1" noChangeArrowheads="1"/>
          </p:cNvSpPr>
          <p:nvPr/>
        </p:nvSpPr>
        <p:spPr bwMode="auto">
          <a:xfrm>
            <a:off x="444500" y="25130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8448" name="Text Box 31"/>
          <p:cNvSpPr txBox="1">
            <a:spLocks noChangeAspect="1" noChangeArrowheads="1"/>
          </p:cNvSpPr>
          <p:nvPr/>
        </p:nvSpPr>
        <p:spPr bwMode="auto">
          <a:xfrm>
            <a:off x="663575" y="3390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449" name="Text Box 32"/>
          <p:cNvSpPr txBox="1">
            <a:spLocks noChangeAspect="1" noChangeArrowheads="1"/>
          </p:cNvSpPr>
          <p:nvPr/>
        </p:nvSpPr>
        <p:spPr bwMode="auto">
          <a:xfrm>
            <a:off x="1349375" y="3895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8450" name="Text Box 33"/>
          <p:cNvSpPr txBox="1">
            <a:spLocks noChangeAspect="1" noChangeArrowheads="1"/>
          </p:cNvSpPr>
          <p:nvPr/>
        </p:nvSpPr>
        <p:spPr bwMode="auto">
          <a:xfrm>
            <a:off x="1409700" y="2627313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8451" name="Text Box 34"/>
          <p:cNvSpPr txBox="1">
            <a:spLocks noChangeAspect="1" noChangeArrowheads="1"/>
          </p:cNvSpPr>
          <p:nvPr/>
        </p:nvSpPr>
        <p:spPr bwMode="auto">
          <a:xfrm>
            <a:off x="1941513" y="3124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452" name="Text Box 35"/>
          <p:cNvSpPr txBox="1">
            <a:spLocks noChangeAspect="1" noChangeArrowheads="1"/>
          </p:cNvSpPr>
          <p:nvPr/>
        </p:nvSpPr>
        <p:spPr bwMode="auto">
          <a:xfrm>
            <a:off x="3246438" y="35814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8453" name="Text Box 36"/>
          <p:cNvSpPr txBox="1">
            <a:spLocks noChangeAspect="1" noChangeArrowheads="1"/>
          </p:cNvSpPr>
          <p:nvPr/>
        </p:nvSpPr>
        <p:spPr bwMode="auto">
          <a:xfrm>
            <a:off x="3443288" y="2871788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8454" name="Text Box 37"/>
          <p:cNvSpPr txBox="1">
            <a:spLocks noChangeAspect="1" noChangeArrowheads="1"/>
          </p:cNvSpPr>
          <p:nvPr/>
        </p:nvSpPr>
        <p:spPr bwMode="auto">
          <a:xfrm>
            <a:off x="3368675" y="20828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8455" name="Text Box 38"/>
          <p:cNvSpPr txBox="1">
            <a:spLocks noChangeAspect="1" noChangeArrowheads="1"/>
          </p:cNvSpPr>
          <p:nvPr/>
        </p:nvSpPr>
        <p:spPr bwMode="auto">
          <a:xfrm>
            <a:off x="2990850" y="1616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8456" name="Text Box 39"/>
          <p:cNvSpPr txBox="1">
            <a:spLocks noChangeAspect="1" noChangeArrowheads="1"/>
          </p:cNvSpPr>
          <p:nvPr/>
        </p:nvSpPr>
        <p:spPr bwMode="auto">
          <a:xfrm>
            <a:off x="2727325" y="2368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8457" name="Text Box 40"/>
          <p:cNvSpPr txBox="1">
            <a:spLocks noChangeAspect="1" noChangeArrowheads="1"/>
          </p:cNvSpPr>
          <p:nvPr/>
        </p:nvSpPr>
        <p:spPr bwMode="auto">
          <a:xfrm>
            <a:off x="1963738" y="2139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8458" name="Line 41"/>
          <p:cNvSpPr>
            <a:spLocks noChangeAspect="1" noChangeShapeType="1"/>
          </p:cNvSpPr>
          <p:nvPr/>
        </p:nvSpPr>
        <p:spPr bwMode="auto">
          <a:xfrm flipH="1">
            <a:off x="1082675" y="1566863"/>
            <a:ext cx="992188" cy="3825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9" name="Line 42"/>
          <p:cNvSpPr>
            <a:spLocks noChangeAspect="1" noChangeShapeType="1"/>
          </p:cNvSpPr>
          <p:nvPr/>
        </p:nvSpPr>
        <p:spPr bwMode="auto">
          <a:xfrm flipH="1">
            <a:off x="1960563" y="1565275"/>
            <a:ext cx="114300" cy="8016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0" name="Line 43"/>
          <p:cNvSpPr>
            <a:spLocks noChangeAspect="1" noChangeShapeType="1"/>
          </p:cNvSpPr>
          <p:nvPr/>
        </p:nvSpPr>
        <p:spPr bwMode="auto">
          <a:xfrm>
            <a:off x="2074863" y="1566863"/>
            <a:ext cx="573087" cy="992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1" name="Line 44"/>
          <p:cNvSpPr>
            <a:spLocks noChangeAspect="1" noChangeShapeType="1"/>
          </p:cNvSpPr>
          <p:nvPr/>
        </p:nvSpPr>
        <p:spPr bwMode="auto">
          <a:xfrm>
            <a:off x="2074863" y="1566863"/>
            <a:ext cx="877887" cy="230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2" name="Line 45"/>
          <p:cNvSpPr>
            <a:spLocks noChangeAspect="1" noChangeShapeType="1"/>
          </p:cNvSpPr>
          <p:nvPr/>
        </p:nvSpPr>
        <p:spPr bwMode="auto">
          <a:xfrm flipH="1">
            <a:off x="2686050" y="1797050"/>
            <a:ext cx="3048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3" name="Line 46"/>
          <p:cNvSpPr>
            <a:spLocks noChangeAspect="1" noChangeShapeType="1"/>
          </p:cNvSpPr>
          <p:nvPr/>
        </p:nvSpPr>
        <p:spPr bwMode="auto">
          <a:xfrm flipV="1">
            <a:off x="1922463" y="2635250"/>
            <a:ext cx="725487" cy="6492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4" name="Line 47"/>
          <p:cNvSpPr>
            <a:spLocks noChangeAspect="1" noChangeShapeType="1"/>
          </p:cNvSpPr>
          <p:nvPr/>
        </p:nvSpPr>
        <p:spPr bwMode="auto">
          <a:xfrm flipV="1">
            <a:off x="1960563" y="2254250"/>
            <a:ext cx="1374775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5" name="Line 48"/>
          <p:cNvSpPr>
            <a:spLocks noChangeAspect="1" noChangeShapeType="1"/>
          </p:cNvSpPr>
          <p:nvPr/>
        </p:nvSpPr>
        <p:spPr bwMode="auto">
          <a:xfrm>
            <a:off x="3028950" y="1797050"/>
            <a:ext cx="344488" cy="419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6" name="Line 49"/>
          <p:cNvSpPr>
            <a:spLocks noChangeAspect="1" noChangeShapeType="1"/>
          </p:cNvSpPr>
          <p:nvPr/>
        </p:nvSpPr>
        <p:spPr bwMode="auto">
          <a:xfrm>
            <a:off x="2686050" y="2635250"/>
            <a:ext cx="725488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7" name="Line 50"/>
          <p:cNvSpPr>
            <a:spLocks noChangeAspect="1" noChangeShapeType="1"/>
          </p:cNvSpPr>
          <p:nvPr/>
        </p:nvSpPr>
        <p:spPr bwMode="auto">
          <a:xfrm>
            <a:off x="3373438" y="2254250"/>
            <a:ext cx="76200" cy="725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8" name="Line 51"/>
          <p:cNvSpPr>
            <a:spLocks noChangeAspect="1" noChangeShapeType="1"/>
          </p:cNvSpPr>
          <p:nvPr/>
        </p:nvSpPr>
        <p:spPr bwMode="auto">
          <a:xfrm>
            <a:off x="1960563" y="2444750"/>
            <a:ext cx="1220787" cy="12223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9" name="Line 52"/>
          <p:cNvSpPr>
            <a:spLocks noChangeAspect="1" noChangeShapeType="1"/>
          </p:cNvSpPr>
          <p:nvPr/>
        </p:nvSpPr>
        <p:spPr bwMode="auto">
          <a:xfrm flipH="1">
            <a:off x="1389063" y="2406650"/>
            <a:ext cx="571500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0" name="Line 53"/>
          <p:cNvSpPr>
            <a:spLocks noChangeAspect="1" noChangeShapeType="1"/>
          </p:cNvSpPr>
          <p:nvPr/>
        </p:nvSpPr>
        <p:spPr bwMode="auto">
          <a:xfrm>
            <a:off x="1044575" y="1987550"/>
            <a:ext cx="304800" cy="7635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1" name="Line 54"/>
          <p:cNvSpPr>
            <a:spLocks noChangeAspect="1" noChangeShapeType="1"/>
          </p:cNvSpPr>
          <p:nvPr/>
        </p:nvSpPr>
        <p:spPr bwMode="auto">
          <a:xfrm flipH="1">
            <a:off x="663575" y="1987550"/>
            <a:ext cx="381000" cy="609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2" name="Line 55"/>
          <p:cNvSpPr>
            <a:spLocks noChangeAspect="1" noChangeShapeType="1"/>
          </p:cNvSpPr>
          <p:nvPr/>
        </p:nvSpPr>
        <p:spPr bwMode="auto">
          <a:xfrm flipH="1">
            <a:off x="1579563" y="3284538"/>
            <a:ext cx="342900" cy="6492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3" name="Line 56"/>
          <p:cNvSpPr>
            <a:spLocks noChangeAspect="1" noChangeShapeType="1"/>
          </p:cNvSpPr>
          <p:nvPr/>
        </p:nvSpPr>
        <p:spPr bwMode="auto">
          <a:xfrm>
            <a:off x="1922463" y="3284538"/>
            <a:ext cx="611187" cy="7254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4" name="Line 57"/>
          <p:cNvSpPr>
            <a:spLocks noChangeAspect="1" noChangeShapeType="1"/>
          </p:cNvSpPr>
          <p:nvPr/>
        </p:nvSpPr>
        <p:spPr bwMode="auto">
          <a:xfrm flipH="1">
            <a:off x="930275" y="3284538"/>
            <a:ext cx="992188" cy="190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5" name="Line 58"/>
          <p:cNvSpPr>
            <a:spLocks noChangeAspect="1" noChangeShapeType="1"/>
          </p:cNvSpPr>
          <p:nvPr/>
        </p:nvSpPr>
        <p:spPr bwMode="auto">
          <a:xfrm flipH="1">
            <a:off x="2609850" y="3705225"/>
            <a:ext cx="609600" cy="3429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6" name="Line 59"/>
          <p:cNvSpPr>
            <a:spLocks noChangeAspect="1" noChangeShapeType="1"/>
          </p:cNvSpPr>
          <p:nvPr/>
        </p:nvSpPr>
        <p:spPr bwMode="auto">
          <a:xfrm flipV="1">
            <a:off x="3257550" y="30940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7" name="Line 60"/>
          <p:cNvSpPr>
            <a:spLocks noChangeAspect="1" noChangeShapeType="1"/>
          </p:cNvSpPr>
          <p:nvPr/>
        </p:nvSpPr>
        <p:spPr bwMode="auto">
          <a:xfrm flipH="1" flipV="1">
            <a:off x="2686050" y="2674938"/>
            <a:ext cx="763588" cy="381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8" name="Line 61"/>
          <p:cNvSpPr>
            <a:spLocks noChangeAspect="1" noChangeShapeType="1"/>
          </p:cNvSpPr>
          <p:nvPr/>
        </p:nvSpPr>
        <p:spPr bwMode="auto">
          <a:xfrm flipH="1" flipV="1">
            <a:off x="1389063" y="2827338"/>
            <a:ext cx="5334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9" name="Line 62"/>
          <p:cNvSpPr>
            <a:spLocks noChangeAspect="1" noChangeShapeType="1"/>
          </p:cNvSpPr>
          <p:nvPr/>
        </p:nvSpPr>
        <p:spPr bwMode="auto">
          <a:xfrm flipH="1">
            <a:off x="3219450" y="30559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0" name="Line 63"/>
          <p:cNvSpPr>
            <a:spLocks noChangeAspect="1" noChangeShapeType="1"/>
          </p:cNvSpPr>
          <p:nvPr/>
        </p:nvSpPr>
        <p:spPr bwMode="auto">
          <a:xfrm flipV="1">
            <a:off x="2571750" y="2713038"/>
            <a:ext cx="76200" cy="13350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1" name="Line 64"/>
          <p:cNvSpPr>
            <a:spLocks noChangeAspect="1" noChangeShapeType="1"/>
          </p:cNvSpPr>
          <p:nvPr/>
        </p:nvSpPr>
        <p:spPr bwMode="auto">
          <a:xfrm flipH="1" flipV="1">
            <a:off x="1617663" y="4010025"/>
            <a:ext cx="954087" cy="38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2" name="Line 65"/>
          <p:cNvSpPr>
            <a:spLocks noChangeAspect="1" noChangeShapeType="1"/>
          </p:cNvSpPr>
          <p:nvPr/>
        </p:nvSpPr>
        <p:spPr bwMode="auto">
          <a:xfrm flipV="1">
            <a:off x="1349375" y="1643063"/>
            <a:ext cx="649288" cy="11461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3" name="Line 66"/>
          <p:cNvSpPr>
            <a:spLocks noChangeAspect="1" noChangeShapeType="1"/>
          </p:cNvSpPr>
          <p:nvPr/>
        </p:nvSpPr>
        <p:spPr bwMode="auto">
          <a:xfrm>
            <a:off x="854075" y="3513138"/>
            <a:ext cx="649288" cy="4206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4" name="Oval 67"/>
          <p:cNvSpPr>
            <a:spLocks noChangeAspect="1" noChangeArrowheads="1"/>
          </p:cNvSpPr>
          <p:nvPr/>
        </p:nvSpPr>
        <p:spPr bwMode="auto">
          <a:xfrm>
            <a:off x="2036763" y="1528763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85" name="Line 68"/>
          <p:cNvSpPr>
            <a:spLocks noChangeAspect="1" noChangeShapeType="1"/>
          </p:cNvSpPr>
          <p:nvPr/>
        </p:nvSpPr>
        <p:spPr bwMode="auto">
          <a:xfrm>
            <a:off x="2074863" y="1566863"/>
            <a:ext cx="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6" name="Oval 69"/>
          <p:cNvSpPr>
            <a:spLocks noChangeAspect="1" noChangeArrowheads="1"/>
          </p:cNvSpPr>
          <p:nvPr/>
        </p:nvSpPr>
        <p:spPr bwMode="auto">
          <a:xfrm>
            <a:off x="1006475" y="19494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87" name="Oval 70"/>
          <p:cNvSpPr>
            <a:spLocks noChangeAspect="1" noChangeArrowheads="1"/>
          </p:cNvSpPr>
          <p:nvPr/>
        </p:nvSpPr>
        <p:spPr bwMode="auto">
          <a:xfrm>
            <a:off x="1922463" y="23685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88" name="Oval 71"/>
          <p:cNvSpPr>
            <a:spLocks noChangeAspect="1" noChangeArrowheads="1"/>
          </p:cNvSpPr>
          <p:nvPr/>
        </p:nvSpPr>
        <p:spPr bwMode="auto">
          <a:xfrm>
            <a:off x="2952750" y="17589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89" name="Oval 72"/>
          <p:cNvSpPr>
            <a:spLocks noChangeAspect="1" noChangeArrowheads="1"/>
          </p:cNvSpPr>
          <p:nvPr/>
        </p:nvSpPr>
        <p:spPr bwMode="auto">
          <a:xfrm>
            <a:off x="587375" y="2635250"/>
            <a:ext cx="76200" cy="77788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0" name="Oval 73"/>
          <p:cNvSpPr>
            <a:spLocks noChangeAspect="1" noChangeArrowheads="1"/>
          </p:cNvSpPr>
          <p:nvPr/>
        </p:nvSpPr>
        <p:spPr bwMode="auto">
          <a:xfrm>
            <a:off x="1311275" y="2751138"/>
            <a:ext cx="77788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1" name="Oval 74"/>
          <p:cNvSpPr>
            <a:spLocks noChangeAspect="1" noChangeArrowheads="1"/>
          </p:cNvSpPr>
          <p:nvPr/>
        </p:nvSpPr>
        <p:spPr bwMode="auto">
          <a:xfrm>
            <a:off x="3335338" y="22161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2" name="Oval 75"/>
          <p:cNvSpPr>
            <a:spLocks noChangeAspect="1" noChangeArrowheads="1"/>
          </p:cNvSpPr>
          <p:nvPr/>
        </p:nvSpPr>
        <p:spPr bwMode="auto">
          <a:xfrm>
            <a:off x="3181350" y="36671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3" name="Text Box 76"/>
          <p:cNvSpPr txBox="1">
            <a:spLocks noChangeAspect="1" noChangeArrowheads="1"/>
          </p:cNvSpPr>
          <p:nvPr/>
        </p:nvSpPr>
        <p:spPr bwMode="auto">
          <a:xfrm>
            <a:off x="2438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494" name="Oval 77"/>
          <p:cNvSpPr>
            <a:spLocks noChangeAspect="1" noChangeArrowheads="1"/>
          </p:cNvSpPr>
          <p:nvPr/>
        </p:nvSpPr>
        <p:spPr bwMode="auto">
          <a:xfrm>
            <a:off x="1884363" y="32464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5" name="Oval 78"/>
          <p:cNvSpPr>
            <a:spLocks noChangeAspect="1" noChangeArrowheads="1"/>
          </p:cNvSpPr>
          <p:nvPr/>
        </p:nvSpPr>
        <p:spPr bwMode="auto">
          <a:xfrm>
            <a:off x="815975" y="3475038"/>
            <a:ext cx="76200" cy="77787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grpSp>
        <p:nvGrpSpPr>
          <p:cNvPr id="18496" name="Group 79"/>
          <p:cNvGrpSpPr>
            <a:grpSpLocks/>
          </p:cNvGrpSpPr>
          <p:nvPr/>
        </p:nvGrpSpPr>
        <p:grpSpPr bwMode="auto">
          <a:xfrm>
            <a:off x="2628900" y="4102100"/>
            <a:ext cx="723900" cy="644525"/>
            <a:chOff x="1656" y="2584"/>
            <a:chExt cx="456" cy="406"/>
          </a:xfrm>
        </p:grpSpPr>
        <p:sp>
          <p:nvSpPr>
            <p:cNvPr id="18516" name="Oval 80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8517" name="Oval 81"/>
            <p:cNvSpPr>
              <a:spLocks noChangeAspect="1" noChangeArrowheads="1"/>
            </p:cNvSpPr>
            <p:nvPr/>
          </p:nvSpPr>
          <p:spPr bwMode="auto">
            <a:xfrm>
              <a:off x="2064" y="2942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8518" name="Freeform 82"/>
            <p:cNvSpPr>
              <a:spLocks noChangeAspect="1"/>
            </p:cNvSpPr>
            <p:nvPr/>
          </p:nvSpPr>
          <p:spPr bwMode="auto">
            <a:xfrm>
              <a:off x="1656" y="2584"/>
              <a:ext cx="400" cy="368"/>
            </a:xfrm>
            <a:custGeom>
              <a:avLst/>
              <a:gdLst>
                <a:gd name="T0" fmla="*/ 400 w 400"/>
                <a:gd name="T1" fmla="*/ 368 h 368"/>
                <a:gd name="T2" fmla="*/ 0 w 400"/>
                <a:gd name="T3" fmla="*/ 0 h 368"/>
                <a:gd name="T4" fmla="*/ 0 60000 65536"/>
                <a:gd name="T5" fmla="*/ 0 60000 65536"/>
                <a:gd name="T6" fmla="*/ 0 w 400"/>
                <a:gd name="T7" fmla="*/ 0 h 368"/>
                <a:gd name="T8" fmla="*/ 400 w 400"/>
                <a:gd name="T9" fmla="*/ 368 h 36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368">
                  <a:moveTo>
                    <a:pt x="400" y="368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497" name="Text Box 83"/>
          <p:cNvSpPr txBox="1">
            <a:spLocks noChangeArrowheads="1"/>
          </p:cNvSpPr>
          <p:nvPr/>
        </p:nvSpPr>
        <p:spPr bwMode="auto">
          <a:xfrm>
            <a:off x="4391025" y="4403725"/>
            <a:ext cx="47656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All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</a:t>
            </a:r>
            <a:r>
              <a:rPr lang="en-US" altLang="en-US" sz="3000" b="1" u="sng"/>
              <a:t>handled</a:t>
            </a:r>
            <a:r>
              <a:rPr lang="en-US" altLang="en-US" sz="3000"/>
              <a:t>.</a:t>
            </a:r>
          </a:p>
        </p:txBody>
      </p:sp>
      <p:grpSp>
        <p:nvGrpSpPr>
          <p:cNvPr id="18498" name="Group 84"/>
          <p:cNvGrpSpPr>
            <a:grpSpLocks noChangeAspect="1"/>
          </p:cNvGrpSpPr>
          <p:nvPr/>
        </p:nvGrpSpPr>
        <p:grpSpPr bwMode="auto">
          <a:xfrm>
            <a:off x="228600" y="5154613"/>
            <a:ext cx="1119188" cy="1169987"/>
            <a:chOff x="4641" y="2352"/>
            <a:chExt cx="735" cy="768"/>
          </a:xfrm>
        </p:grpSpPr>
        <p:sp>
          <p:nvSpPr>
            <p:cNvPr id="18503" name="Freeform 85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04" name="Group 86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8514" name="AutoShape 87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8515" name="Line 88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8505" name="Oval 89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18506" name="Picture 9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507" name="Group 91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8508" name="Freeform 9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" name="Freeform 9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" name="Freeform 9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" name="Freeform 9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" name="Freeform 9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" name="Freeform 9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8499" name="Rectangle 98"/>
          <p:cNvSpPr>
            <a:spLocks noChangeArrowheads="1"/>
          </p:cNvSpPr>
          <p:nvPr/>
        </p:nvSpPr>
        <p:spPr bwMode="auto">
          <a:xfrm>
            <a:off x="1981200" y="5486400"/>
            <a:ext cx="55324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sp>
        <p:nvSpPr>
          <p:cNvPr id="544867" name="Rectangle 99"/>
          <p:cNvSpPr>
            <a:spLocks noChangeArrowheads="1"/>
          </p:cNvSpPr>
          <p:nvPr/>
        </p:nvSpPr>
        <p:spPr bwMode="auto">
          <a:xfrm>
            <a:off x="1981200" y="5927725"/>
            <a:ext cx="56276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Reachable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8501" name="Rectangle 100"/>
          <p:cNvSpPr>
            <a:spLocks noChangeArrowheads="1"/>
          </p:cNvSpPr>
          <p:nvPr/>
        </p:nvSpPr>
        <p:spPr bwMode="auto">
          <a:xfrm>
            <a:off x="1143000" y="5029200"/>
            <a:ext cx="28654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buFontTx/>
              <a:buChar char="•"/>
            </a:pPr>
            <a:r>
              <a:rPr lang="en-US" altLang="en-US" sz="3000"/>
              <a:t>&lt;postCond&gt;: </a:t>
            </a:r>
          </a:p>
        </p:txBody>
      </p:sp>
      <p:sp>
        <p:nvSpPr>
          <p:cNvPr id="544870" name="Freeform 102"/>
          <p:cNvSpPr>
            <a:spLocks/>
          </p:cNvSpPr>
          <p:nvPr/>
        </p:nvSpPr>
        <p:spPr bwMode="auto">
          <a:xfrm>
            <a:off x="7315200" y="2209800"/>
            <a:ext cx="1208088" cy="3581400"/>
          </a:xfrm>
          <a:custGeom>
            <a:avLst/>
            <a:gdLst>
              <a:gd name="T0" fmla="*/ 0 w 761"/>
              <a:gd name="T1" fmla="*/ 2147483647 h 2256"/>
              <a:gd name="T2" fmla="*/ 2147483647 w 761"/>
              <a:gd name="T3" fmla="*/ 2147483647 h 2256"/>
              <a:gd name="T4" fmla="*/ 2147483647 w 761"/>
              <a:gd name="T5" fmla="*/ 2147483647 h 2256"/>
              <a:gd name="T6" fmla="*/ 2147483647 w 761"/>
              <a:gd name="T7" fmla="*/ 0 h 2256"/>
              <a:gd name="T8" fmla="*/ 0 60000 65536"/>
              <a:gd name="T9" fmla="*/ 0 60000 65536"/>
              <a:gd name="T10" fmla="*/ 0 60000 65536"/>
              <a:gd name="T11" fmla="*/ 0 60000 65536"/>
              <a:gd name="T12" fmla="*/ 0 w 761"/>
              <a:gd name="T13" fmla="*/ 0 h 2256"/>
              <a:gd name="T14" fmla="*/ 761 w 761"/>
              <a:gd name="T15" fmla="*/ 2256 h 225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1" h="2256">
                <a:moveTo>
                  <a:pt x="0" y="2256"/>
                </a:moveTo>
                <a:cubicBezTo>
                  <a:pt x="105" y="2212"/>
                  <a:pt x="512" y="2216"/>
                  <a:pt x="632" y="1992"/>
                </a:cubicBezTo>
                <a:cubicBezTo>
                  <a:pt x="752" y="1768"/>
                  <a:pt x="761" y="1244"/>
                  <a:pt x="720" y="912"/>
                </a:cubicBezTo>
                <a:cubicBezTo>
                  <a:pt x="679" y="580"/>
                  <a:pt x="584" y="268"/>
                  <a:pt x="384" y="0"/>
                </a:cubicBezTo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544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44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4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4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867" grpId="0"/>
      <p:bldP spid="544870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9459" name="Rectangle 3"/>
          <p:cNvSpPr>
            <a:spLocks noChangeArrowheads="1"/>
          </p:cNvSpPr>
          <p:nvPr/>
        </p:nvSpPr>
        <p:spPr bwMode="auto">
          <a:xfrm>
            <a:off x="4454525" y="28194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9460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9461" name="Group 5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9571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72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573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578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9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0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1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2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3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574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575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6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7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9462" name="Group 19"/>
          <p:cNvGrpSpPr>
            <a:grpSpLocks/>
          </p:cNvGrpSpPr>
          <p:nvPr/>
        </p:nvGrpSpPr>
        <p:grpSpPr bwMode="auto">
          <a:xfrm>
            <a:off x="3581400" y="4343400"/>
            <a:ext cx="914400" cy="762000"/>
            <a:chOff x="1584" y="2256"/>
            <a:chExt cx="768" cy="672"/>
          </a:xfrm>
        </p:grpSpPr>
        <p:sp>
          <p:nvSpPr>
            <p:cNvPr id="19569" name="AutoShape 2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baseline="-8000">
                  <a:solidFill>
                    <a:schemeClr val="bg2"/>
                  </a:solidFill>
                </a:rPr>
                <a:t>Exit</a:t>
              </a:r>
              <a:endParaRPr lang="en-CA" altLang="en-US" sz="4400" baseline="-8000">
                <a:solidFill>
                  <a:schemeClr val="bg2"/>
                </a:solidFill>
              </a:endParaRPr>
            </a:p>
          </p:txBody>
        </p:sp>
        <p:sp>
          <p:nvSpPr>
            <p:cNvPr id="19570" name="Line 2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9463" name="Line 22"/>
          <p:cNvSpPr>
            <a:spLocks noChangeAspect="1" noChangeShapeType="1"/>
          </p:cNvSpPr>
          <p:nvPr/>
        </p:nvSpPr>
        <p:spPr bwMode="auto">
          <a:xfrm>
            <a:off x="625475" y="2674938"/>
            <a:ext cx="1220788" cy="571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4" name="Line 23"/>
          <p:cNvSpPr>
            <a:spLocks noChangeAspect="1" noChangeShapeType="1"/>
          </p:cNvSpPr>
          <p:nvPr/>
        </p:nvSpPr>
        <p:spPr bwMode="auto">
          <a:xfrm>
            <a:off x="625475" y="2674938"/>
            <a:ext cx="190500" cy="800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5" name="Line 24"/>
          <p:cNvSpPr>
            <a:spLocks noChangeAspect="1" noChangeShapeType="1"/>
          </p:cNvSpPr>
          <p:nvPr/>
        </p:nvSpPr>
        <p:spPr bwMode="auto">
          <a:xfrm>
            <a:off x="625475" y="2674938"/>
            <a:ext cx="685800" cy="1143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6" name="Oval 25"/>
          <p:cNvSpPr>
            <a:spLocks noChangeAspect="1" noChangeArrowheads="1"/>
          </p:cNvSpPr>
          <p:nvPr/>
        </p:nvSpPr>
        <p:spPr bwMode="auto">
          <a:xfrm>
            <a:off x="3411538" y="30178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467" name="Oval 26"/>
          <p:cNvSpPr>
            <a:spLocks noChangeAspect="1" noChangeArrowheads="1"/>
          </p:cNvSpPr>
          <p:nvPr/>
        </p:nvSpPr>
        <p:spPr bwMode="auto">
          <a:xfrm>
            <a:off x="1503363" y="39338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468" name="Oval 27"/>
          <p:cNvSpPr>
            <a:spLocks noChangeAspect="1" noChangeArrowheads="1"/>
          </p:cNvSpPr>
          <p:nvPr/>
        </p:nvSpPr>
        <p:spPr bwMode="auto">
          <a:xfrm>
            <a:off x="2533650" y="40100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469" name="Oval 28"/>
          <p:cNvSpPr>
            <a:spLocks noChangeAspect="1" noChangeArrowheads="1"/>
          </p:cNvSpPr>
          <p:nvPr/>
        </p:nvSpPr>
        <p:spPr bwMode="auto">
          <a:xfrm>
            <a:off x="2647950" y="25590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470" name="Text Box 29"/>
          <p:cNvSpPr txBox="1">
            <a:spLocks noChangeAspect="1" noChangeArrowheads="1"/>
          </p:cNvSpPr>
          <p:nvPr/>
        </p:nvSpPr>
        <p:spPr bwMode="auto">
          <a:xfrm>
            <a:off x="863600" y="1758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9471" name="Text Box 30"/>
          <p:cNvSpPr txBox="1">
            <a:spLocks noChangeAspect="1" noChangeArrowheads="1"/>
          </p:cNvSpPr>
          <p:nvPr/>
        </p:nvSpPr>
        <p:spPr bwMode="auto">
          <a:xfrm>
            <a:off x="444500" y="25130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9472" name="Text Box 31"/>
          <p:cNvSpPr txBox="1">
            <a:spLocks noChangeAspect="1" noChangeArrowheads="1"/>
          </p:cNvSpPr>
          <p:nvPr/>
        </p:nvSpPr>
        <p:spPr bwMode="auto">
          <a:xfrm>
            <a:off x="663575" y="3390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9473" name="Text Box 32"/>
          <p:cNvSpPr txBox="1">
            <a:spLocks noChangeAspect="1" noChangeArrowheads="1"/>
          </p:cNvSpPr>
          <p:nvPr/>
        </p:nvSpPr>
        <p:spPr bwMode="auto">
          <a:xfrm>
            <a:off x="1349375" y="3895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9474" name="Text Box 33"/>
          <p:cNvSpPr txBox="1">
            <a:spLocks noChangeAspect="1" noChangeArrowheads="1"/>
          </p:cNvSpPr>
          <p:nvPr/>
        </p:nvSpPr>
        <p:spPr bwMode="auto">
          <a:xfrm>
            <a:off x="1409700" y="2627313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9475" name="Text Box 34"/>
          <p:cNvSpPr txBox="1">
            <a:spLocks noChangeAspect="1" noChangeArrowheads="1"/>
          </p:cNvSpPr>
          <p:nvPr/>
        </p:nvSpPr>
        <p:spPr bwMode="auto">
          <a:xfrm>
            <a:off x="1941513" y="3124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9476" name="Text Box 35"/>
          <p:cNvSpPr txBox="1">
            <a:spLocks noChangeAspect="1" noChangeArrowheads="1"/>
          </p:cNvSpPr>
          <p:nvPr/>
        </p:nvSpPr>
        <p:spPr bwMode="auto">
          <a:xfrm>
            <a:off x="3246438" y="35814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9477" name="Text Box 36"/>
          <p:cNvSpPr txBox="1">
            <a:spLocks noChangeAspect="1" noChangeArrowheads="1"/>
          </p:cNvSpPr>
          <p:nvPr/>
        </p:nvSpPr>
        <p:spPr bwMode="auto">
          <a:xfrm>
            <a:off x="3443288" y="2871788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9478" name="Text Box 37"/>
          <p:cNvSpPr txBox="1">
            <a:spLocks noChangeAspect="1" noChangeArrowheads="1"/>
          </p:cNvSpPr>
          <p:nvPr/>
        </p:nvSpPr>
        <p:spPr bwMode="auto">
          <a:xfrm>
            <a:off x="3368675" y="20828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9479" name="Text Box 38"/>
          <p:cNvSpPr txBox="1">
            <a:spLocks noChangeAspect="1" noChangeArrowheads="1"/>
          </p:cNvSpPr>
          <p:nvPr/>
        </p:nvSpPr>
        <p:spPr bwMode="auto">
          <a:xfrm>
            <a:off x="2990850" y="1616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9480" name="Text Box 39"/>
          <p:cNvSpPr txBox="1">
            <a:spLocks noChangeAspect="1" noChangeArrowheads="1"/>
          </p:cNvSpPr>
          <p:nvPr/>
        </p:nvSpPr>
        <p:spPr bwMode="auto">
          <a:xfrm>
            <a:off x="2727325" y="2368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9481" name="Text Box 40"/>
          <p:cNvSpPr txBox="1">
            <a:spLocks noChangeAspect="1" noChangeArrowheads="1"/>
          </p:cNvSpPr>
          <p:nvPr/>
        </p:nvSpPr>
        <p:spPr bwMode="auto">
          <a:xfrm>
            <a:off x="1963738" y="2139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9482" name="Line 41"/>
          <p:cNvSpPr>
            <a:spLocks noChangeAspect="1" noChangeShapeType="1"/>
          </p:cNvSpPr>
          <p:nvPr/>
        </p:nvSpPr>
        <p:spPr bwMode="auto">
          <a:xfrm flipH="1">
            <a:off x="1082675" y="1566863"/>
            <a:ext cx="992188" cy="3825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3" name="Line 42"/>
          <p:cNvSpPr>
            <a:spLocks noChangeAspect="1" noChangeShapeType="1"/>
          </p:cNvSpPr>
          <p:nvPr/>
        </p:nvSpPr>
        <p:spPr bwMode="auto">
          <a:xfrm flipH="1">
            <a:off x="1960563" y="1565275"/>
            <a:ext cx="114300" cy="8016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4" name="Line 43"/>
          <p:cNvSpPr>
            <a:spLocks noChangeAspect="1" noChangeShapeType="1"/>
          </p:cNvSpPr>
          <p:nvPr/>
        </p:nvSpPr>
        <p:spPr bwMode="auto">
          <a:xfrm>
            <a:off x="2074863" y="1566863"/>
            <a:ext cx="573087" cy="992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5" name="Line 44"/>
          <p:cNvSpPr>
            <a:spLocks noChangeAspect="1" noChangeShapeType="1"/>
          </p:cNvSpPr>
          <p:nvPr/>
        </p:nvSpPr>
        <p:spPr bwMode="auto">
          <a:xfrm>
            <a:off x="2074863" y="1566863"/>
            <a:ext cx="877887" cy="230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6" name="Line 45"/>
          <p:cNvSpPr>
            <a:spLocks noChangeAspect="1" noChangeShapeType="1"/>
          </p:cNvSpPr>
          <p:nvPr/>
        </p:nvSpPr>
        <p:spPr bwMode="auto">
          <a:xfrm flipH="1">
            <a:off x="2686050" y="1797050"/>
            <a:ext cx="3048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7" name="Line 46"/>
          <p:cNvSpPr>
            <a:spLocks noChangeAspect="1" noChangeShapeType="1"/>
          </p:cNvSpPr>
          <p:nvPr/>
        </p:nvSpPr>
        <p:spPr bwMode="auto">
          <a:xfrm flipV="1">
            <a:off x="1922463" y="2635250"/>
            <a:ext cx="725487" cy="6492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8" name="Line 47"/>
          <p:cNvSpPr>
            <a:spLocks noChangeAspect="1" noChangeShapeType="1"/>
          </p:cNvSpPr>
          <p:nvPr/>
        </p:nvSpPr>
        <p:spPr bwMode="auto">
          <a:xfrm flipV="1">
            <a:off x="1960563" y="2254250"/>
            <a:ext cx="1374775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9" name="Line 48"/>
          <p:cNvSpPr>
            <a:spLocks noChangeAspect="1" noChangeShapeType="1"/>
          </p:cNvSpPr>
          <p:nvPr/>
        </p:nvSpPr>
        <p:spPr bwMode="auto">
          <a:xfrm>
            <a:off x="3028950" y="1797050"/>
            <a:ext cx="344488" cy="419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0" name="Line 49"/>
          <p:cNvSpPr>
            <a:spLocks noChangeAspect="1" noChangeShapeType="1"/>
          </p:cNvSpPr>
          <p:nvPr/>
        </p:nvSpPr>
        <p:spPr bwMode="auto">
          <a:xfrm>
            <a:off x="2686050" y="2635250"/>
            <a:ext cx="725488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1" name="Line 50"/>
          <p:cNvSpPr>
            <a:spLocks noChangeAspect="1" noChangeShapeType="1"/>
          </p:cNvSpPr>
          <p:nvPr/>
        </p:nvSpPr>
        <p:spPr bwMode="auto">
          <a:xfrm>
            <a:off x="3373438" y="2254250"/>
            <a:ext cx="76200" cy="725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2" name="Line 51"/>
          <p:cNvSpPr>
            <a:spLocks noChangeAspect="1" noChangeShapeType="1"/>
          </p:cNvSpPr>
          <p:nvPr/>
        </p:nvSpPr>
        <p:spPr bwMode="auto">
          <a:xfrm>
            <a:off x="1960563" y="2444750"/>
            <a:ext cx="1220787" cy="12223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3" name="Line 52"/>
          <p:cNvSpPr>
            <a:spLocks noChangeAspect="1" noChangeShapeType="1"/>
          </p:cNvSpPr>
          <p:nvPr/>
        </p:nvSpPr>
        <p:spPr bwMode="auto">
          <a:xfrm flipH="1">
            <a:off x="1389063" y="2406650"/>
            <a:ext cx="571500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4" name="Line 53"/>
          <p:cNvSpPr>
            <a:spLocks noChangeAspect="1" noChangeShapeType="1"/>
          </p:cNvSpPr>
          <p:nvPr/>
        </p:nvSpPr>
        <p:spPr bwMode="auto">
          <a:xfrm>
            <a:off x="1044575" y="1987550"/>
            <a:ext cx="304800" cy="7635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5" name="Line 54"/>
          <p:cNvSpPr>
            <a:spLocks noChangeAspect="1" noChangeShapeType="1"/>
          </p:cNvSpPr>
          <p:nvPr/>
        </p:nvSpPr>
        <p:spPr bwMode="auto">
          <a:xfrm flipH="1">
            <a:off x="663575" y="1987550"/>
            <a:ext cx="381000" cy="609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6" name="Line 55"/>
          <p:cNvSpPr>
            <a:spLocks noChangeAspect="1" noChangeShapeType="1"/>
          </p:cNvSpPr>
          <p:nvPr/>
        </p:nvSpPr>
        <p:spPr bwMode="auto">
          <a:xfrm flipH="1">
            <a:off x="1579563" y="3284538"/>
            <a:ext cx="342900" cy="6492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7" name="Line 56"/>
          <p:cNvSpPr>
            <a:spLocks noChangeAspect="1" noChangeShapeType="1"/>
          </p:cNvSpPr>
          <p:nvPr/>
        </p:nvSpPr>
        <p:spPr bwMode="auto">
          <a:xfrm>
            <a:off x="1922463" y="3284538"/>
            <a:ext cx="611187" cy="7254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8" name="Line 57"/>
          <p:cNvSpPr>
            <a:spLocks noChangeAspect="1" noChangeShapeType="1"/>
          </p:cNvSpPr>
          <p:nvPr/>
        </p:nvSpPr>
        <p:spPr bwMode="auto">
          <a:xfrm flipH="1">
            <a:off x="930275" y="3284538"/>
            <a:ext cx="992188" cy="190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9" name="Line 58"/>
          <p:cNvSpPr>
            <a:spLocks noChangeAspect="1" noChangeShapeType="1"/>
          </p:cNvSpPr>
          <p:nvPr/>
        </p:nvSpPr>
        <p:spPr bwMode="auto">
          <a:xfrm flipH="1">
            <a:off x="2609850" y="3705225"/>
            <a:ext cx="609600" cy="3429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0" name="Line 59"/>
          <p:cNvSpPr>
            <a:spLocks noChangeAspect="1" noChangeShapeType="1"/>
          </p:cNvSpPr>
          <p:nvPr/>
        </p:nvSpPr>
        <p:spPr bwMode="auto">
          <a:xfrm flipV="1">
            <a:off x="3257550" y="30940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1" name="Line 60"/>
          <p:cNvSpPr>
            <a:spLocks noChangeAspect="1" noChangeShapeType="1"/>
          </p:cNvSpPr>
          <p:nvPr/>
        </p:nvSpPr>
        <p:spPr bwMode="auto">
          <a:xfrm flipH="1" flipV="1">
            <a:off x="2686050" y="2674938"/>
            <a:ext cx="763588" cy="381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2" name="Line 61"/>
          <p:cNvSpPr>
            <a:spLocks noChangeAspect="1" noChangeShapeType="1"/>
          </p:cNvSpPr>
          <p:nvPr/>
        </p:nvSpPr>
        <p:spPr bwMode="auto">
          <a:xfrm flipH="1" flipV="1">
            <a:off x="1389063" y="2827338"/>
            <a:ext cx="5334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3" name="Line 62"/>
          <p:cNvSpPr>
            <a:spLocks noChangeAspect="1" noChangeShapeType="1"/>
          </p:cNvSpPr>
          <p:nvPr/>
        </p:nvSpPr>
        <p:spPr bwMode="auto">
          <a:xfrm flipH="1">
            <a:off x="3219450" y="30559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4" name="Line 63"/>
          <p:cNvSpPr>
            <a:spLocks noChangeAspect="1" noChangeShapeType="1"/>
          </p:cNvSpPr>
          <p:nvPr/>
        </p:nvSpPr>
        <p:spPr bwMode="auto">
          <a:xfrm flipV="1">
            <a:off x="2571750" y="2713038"/>
            <a:ext cx="76200" cy="13350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5" name="Line 64"/>
          <p:cNvSpPr>
            <a:spLocks noChangeAspect="1" noChangeShapeType="1"/>
          </p:cNvSpPr>
          <p:nvPr/>
        </p:nvSpPr>
        <p:spPr bwMode="auto">
          <a:xfrm flipH="1" flipV="1">
            <a:off x="1617663" y="4010025"/>
            <a:ext cx="954087" cy="38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6" name="Line 65"/>
          <p:cNvSpPr>
            <a:spLocks noChangeAspect="1" noChangeShapeType="1"/>
          </p:cNvSpPr>
          <p:nvPr/>
        </p:nvSpPr>
        <p:spPr bwMode="auto">
          <a:xfrm flipV="1">
            <a:off x="1349375" y="1643063"/>
            <a:ext cx="649288" cy="11461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7" name="Line 66"/>
          <p:cNvSpPr>
            <a:spLocks noChangeAspect="1" noChangeShapeType="1"/>
          </p:cNvSpPr>
          <p:nvPr/>
        </p:nvSpPr>
        <p:spPr bwMode="auto">
          <a:xfrm>
            <a:off x="838200" y="3505200"/>
            <a:ext cx="649288" cy="4206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8" name="Oval 67"/>
          <p:cNvSpPr>
            <a:spLocks noChangeAspect="1" noChangeArrowheads="1"/>
          </p:cNvSpPr>
          <p:nvPr/>
        </p:nvSpPr>
        <p:spPr bwMode="auto">
          <a:xfrm>
            <a:off x="2036763" y="1528763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09" name="Line 68"/>
          <p:cNvSpPr>
            <a:spLocks noChangeAspect="1" noChangeShapeType="1"/>
          </p:cNvSpPr>
          <p:nvPr/>
        </p:nvSpPr>
        <p:spPr bwMode="auto">
          <a:xfrm>
            <a:off x="2074863" y="1566863"/>
            <a:ext cx="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0" name="Oval 69"/>
          <p:cNvSpPr>
            <a:spLocks noChangeAspect="1" noChangeArrowheads="1"/>
          </p:cNvSpPr>
          <p:nvPr/>
        </p:nvSpPr>
        <p:spPr bwMode="auto">
          <a:xfrm>
            <a:off x="1006475" y="19494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1" name="Oval 70"/>
          <p:cNvSpPr>
            <a:spLocks noChangeAspect="1" noChangeArrowheads="1"/>
          </p:cNvSpPr>
          <p:nvPr/>
        </p:nvSpPr>
        <p:spPr bwMode="auto">
          <a:xfrm>
            <a:off x="1922463" y="23685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2" name="Oval 71"/>
          <p:cNvSpPr>
            <a:spLocks noChangeAspect="1" noChangeArrowheads="1"/>
          </p:cNvSpPr>
          <p:nvPr/>
        </p:nvSpPr>
        <p:spPr bwMode="auto">
          <a:xfrm>
            <a:off x="2952750" y="17589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3" name="Oval 72"/>
          <p:cNvSpPr>
            <a:spLocks noChangeAspect="1" noChangeArrowheads="1"/>
          </p:cNvSpPr>
          <p:nvPr/>
        </p:nvSpPr>
        <p:spPr bwMode="auto">
          <a:xfrm>
            <a:off x="587375" y="2635250"/>
            <a:ext cx="76200" cy="77788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4" name="Oval 73"/>
          <p:cNvSpPr>
            <a:spLocks noChangeAspect="1" noChangeArrowheads="1"/>
          </p:cNvSpPr>
          <p:nvPr/>
        </p:nvSpPr>
        <p:spPr bwMode="auto">
          <a:xfrm>
            <a:off x="1311275" y="2751138"/>
            <a:ext cx="77788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5" name="Oval 74"/>
          <p:cNvSpPr>
            <a:spLocks noChangeAspect="1" noChangeArrowheads="1"/>
          </p:cNvSpPr>
          <p:nvPr/>
        </p:nvSpPr>
        <p:spPr bwMode="auto">
          <a:xfrm>
            <a:off x="3335338" y="22161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6" name="Oval 75"/>
          <p:cNvSpPr>
            <a:spLocks noChangeAspect="1" noChangeArrowheads="1"/>
          </p:cNvSpPr>
          <p:nvPr/>
        </p:nvSpPr>
        <p:spPr bwMode="auto">
          <a:xfrm>
            <a:off x="3181350" y="36671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7" name="Text Box 76"/>
          <p:cNvSpPr txBox="1">
            <a:spLocks noChangeAspect="1" noChangeArrowheads="1"/>
          </p:cNvSpPr>
          <p:nvPr/>
        </p:nvSpPr>
        <p:spPr bwMode="auto">
          <a:xfrm>
            <a:off x="2438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9518" name="Oval 77"/>
          <p:cNvSpPr>
            <a:spLocks noChangeAspect="1" noChangeArrowheads="1"/>
          </p:cNvSpPr>
          <p:nvPr/>
        </p:nvSpPr>
        <p:spPr bwMode="auto">
          <a:xfrm>
            <a:off x="1884363" y="32464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9" name="Oval 78"/>
          <p:cNvSpPr>
            <a:spLocks noChangeAspect="1" noChangeArrowheads="1"/>
          </p:cNvSpPr>
          <p:nvPr/>
        </p:nvSpPr>
        <p:spPr bwMode="auto">
          <a:xfrm>
            <a:off x="815975" y="3475038"/>
            <a:ext cx="76200" cy="77787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20" name="Oval 80"/>
          <p:cNvSpPr>
            <a:spLocks noChangeAspect="1" noChangeArrowheads="1"/>
          </p:cNvSpPr>
          <p:nvPr/>
        </p:nvSpPr>
        <p:spPr bwMode="auto">
          <a:xfrm>
            <a:off x="2895600" y="46482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521" name="Oval 81"/>
          <p:cNvSpPr>
            <a:spLocks noChangeAspect="1" noChangeArrowheads="1"/>
          </p:cNvSpPr>
          <p:nvPr/>
        </p:nvSpPr>
        <p:spPr bwMode="auto">
          <a:xfrm>
            <a:off x="3276600" y="4670425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522" name="Freeform 82"/>
          <p:cNvSpPr>
            <a:spLocks noChangeAspect="1"/>
          </p:cNvSpPr>
          <p:nvPr/>
        </p:nvSpPr>
        <p:spPr bwMode="auto">
          <a:xfrm>
            <a:off x="2628900" y="4102100"/>
            <a:ext cx="635000" cy="584200"/>
          </a:xfrm>
          <a:custGeom>
            <a:avLst/>
            <a:gdLst>
              <a:gd name="T0" fmla="*/ 2147483647 w 400"/>
              <a:gd name="T1" fmla="*/ 2147483647 h 368"/>
              <a:gd name="T2" fmla="*/ 0 w 400"/>
              <a:gd name="T3" fmla="*/ 0 h 368"/>
              <a:gd name="T4" fmla="*/ 0 60000 65536"/>
              <a:gd name="T5" fmla="*/ 0 60000 65536"/>
              <a:gd name="T6" fmla="*/ 0 w 400"/>
              <a:gd name="T7" fmla="*/ 0 h 368"/>
              <a:gd name="T8" fmla="*/ 400 w 400"/>
              <a:gd name="T9" fmla="*/ 368 h 36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00" h="368">
                <a:moveTo>
                  <a:pt x="400" y="368"/>
                </a:moveTo>
                <a:lnTo>
                  <a:pt x="0" y="0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3" name="Text Box 83"/>
          <p:cNvSpPr txBox="1">
            <a:spLocks noChangeArrowheads="1"/>
          </p:cNvSpPr>
          <p:nvPr/>
        </p:nvSpPr>
        <p:spPr bwMode="auto">
          <a:xfrm>
            <a:off x="4391025" y="4403725"/>
            <a:ext cx="47656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All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</a:t>
            </a:r>
            <a:r>
              <a:rPr lang="en-US" altLang="en-US" sz="3000" b="1" u="sng"/>
              <a:t>handled</a:t>
            </a:r>
            <a:r>
              <a:rPr lang="en-US" altLang="en-US" sz="3000"/>
              <a:t>.</a:t>
            </a:r>
          </a:p>
        </p:txBody>
      </p:sp>
      <p:grpSp>
        <p:nvGrpSpPr>
          <p:cNvPr id="19524" name="Group 84"/>
          <p:cNvGrpSpPr>
            <a:grpSpLocks noChangeAspect="1"/>
          </p:cNvGrpSpPr>
          <p:nvPr/>
        </p:nvGrpSpPr>
        <p:grpSpPr bwMode="auto">
          <a:xfrm>
            <a:off x="228600" y="5154613"/>
            <a:ext cx="1119188" cy="1169987"/>
            <a:chOff x="4641" y="2352"/>
            <a:chExt cx="735" cy="768"/>
          </a:xfrm>
        </p:grpSpPr>
        <p:sp>
          <p:nvSpPr>
            <p:cNvPr id="19556" name="Freeform 85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57" name="Group 86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9567" name="AutoShape 87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9568" name="Line 88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9558" name="Oval 89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19559" name="Picture 9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560" name="Group 91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9561" name="Freeform 9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" name="Freeform 9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" name="Freeform 9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" name="Freeform 9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" name="Freeform 9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" name="Freeform 9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525" name="Rectangle 99"/>
          <p:cNvSpPr>
            <a:spLocks noChangeArrowheads="1"/>
          </p:cNvSpPr>
          <p:nvPr/>
        </p:nvSpPr>
        <p:spPr bwMode="auto">
          <a:xfrm>
            <a:off x="1981200" y="5470525"/>
            <a:ext cx="56499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Reachable nodes have been </a:t>
            </a:r>
            <a:r>
              <a:rPr lang="en-US" altLang="en-US" sz="3000">
                <a:solidFill>
                  <a:schemeClr val="hlink"/>
                </a:solidFill>
              </a:rPr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9526" name="Rectangle 100"/>
          <p:cNvSpPr>
            <a:spLocks noChangeArrowheads="1"/>
          </p:cNvSpPr>
          <p:nvPr/>
        </p:nvSpPr>
        <p:spPr bwMode="auto">
          <a:xfrm>
            <a:off x="1143000" y="5029200"/>
            <a:ext cx="28654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buFontTx/>
              <a:buChar char="•"/>
            </a:pPr>
            <a:r>
              <a:rPr lang="en-US" altLang="en-US" sz="3000"/>
              <a:t>&lt;postCond&gt;: </a:t>
            </a:r>
          </a:p>
        </p:txBody>
      </p:sp>
      <p:grpSp>
        <p:nvGrpSpPr>
          <p:cNvPr id="10" name="Group 125"/>
          <p:cNvGrpSpPr>
            <a:grpSpLocks/>
          </p:cNvGrpSpPr>
          <p:nvPr/>
        </p:nvGrpSpPr>
        <p:grpSpPr bwMode="auto">
          <a:xfrm>
            <a:off x="212725" y="609600"/>
            <a:ext cx="3978275" cy="3962400"/>
            <a:chOff x="134" y="384"/>
            <a:chExt cx="2506" cy="2496"/>
          </a:xfrm>
        </p:grpSpPr>
        <p:sp>
          <p:nvSpPr>
            <p:cNvPr id="19554" name="Oval 102"/>
            <p:cNvSpPr>
              <a:spLocks noChangeArrowheads="1"/>
            </p:cNvSpPr>
            <p:nvPr/>
          </p:nvSpPr>
          <p:spPr bwMode="auto">
            <a:xfrm>
              <a:off x="144" y="672"/>
              <a:ext cx="2496" cy="2208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555" name="Text Box 104"/>
            <p:cNvSpPr txBox="1">
              <a:spLocks noChangeArrowheads="1"/>
            </p:cNvSpPr>
            <p:nvPr/>
          </p:nvSpPr>
          <p:spPr bwMode="auto">
            <a:xfrm>
              <a:off x="134" y="384"/>
              <a:ext cx="1745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Found</a:t>
              </a:r>
              <a:r>
                <a:rPr lang="en-US" altLang="en-US" sz="3000"/>
                <a:t> = </a:t>
              </a: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</a:p>
          </p:txBody>
        </p:sp>
      </p:grpSp>
      <p:grpSp>
        <p:nvGrpSpPr>
          <p:cNvPr id="11" name="Group 120"/>
          <p:cNvGrpSpPr>
            <a:grpSpLocks/>
          </p:cNvGrpSpPr>
          <p:nvPr/>
        </p:nvGrpSpPr>
        <p:grpSpPr bwMode="auto">
          <a:xfrm>
            <a:off x="360363" y="3962400"/>
            <a:ext cx="935037" cy="1143000"/>
            <a:chOff x="227" y="2496"/>
            <a:chExt cx="589" cy="720"/>
          </a:xfrm>
        </p:grpSpPr>
        <p:sp>
          <p:nvSpPr>
            <p:cNvPr id="19540" name="Freeform 103"/>
            <p:cNvSpPr>
              <a:spLocks/>
            </p:cNvSpPr>
            <p:nvPr/>
          </p:nvSpPr>
          <p:spPr bwMode="auto">
            <a:xfrm>
              <a:off x="592" y="2544"/>
              <a:ext cx="176" cy="264"/>
            </a:xfrm>
            <a:custGeom>
              <a:avLst/>
              <a:gdLst>
                <a:gd name="T0" fmla="*/ 176 w 176"/>
                <a:gd name="T1" fmla="*/ 0 h 264"/>
                <a:gd name="T2" fmla="*/ 0 w 176"/>
                <a:gd name="T3" fmla="*/ 264 h 264"/>
                <a:gd name="T4" fmla="*/ 0 60000 65536"/>
                <a:gd name="T5" fmla="*/ 0 60000 65536"/>
                <a:gd name="T6" fmla="*/ 0 w 176"/>
                <a:gd name="T7" fmla="*/ 0 h 264"/>
                <a:gd name="T8" fmla="*/ 176 w 1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6" h="264">
                  <a:moveTo>
                    <a:pt x="176" y="0"/>
                  </a:moveTo>
                  <a:lnTo>
                    <a:pt x="0" y="264"/>
                  </a:ln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grpSp>
          <p:nvGrpSpPr>
            <p:cNvPr id="19541" name="Group 107"/>
            <p:cNvGrpSpPr>
              <a:grpSpLocks/>
            </p:cNvGrpSpPr>
            <p:nvPr/>
          </p:nvGrpSpPr>
          <p:grpSpPr bwMode="auto">
            <a:xfrm flipH="1">
              <a:off x="227" y="2496"/>
              <a:ext cx="253" cy="720"/>
              <a:chOff x="5760" y="720"/>
              <a:chExt cx="1021" cy="2477"/>
            </a:xfrm>
          </p:grpSpPr>
          <p:grpSp>
            <p:nvGrpSpPr>
              <p:cNvPr id="19544" name="Group 108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19548" name="Freeform 109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9" name="Freeform 110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0" name="Freeform 111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1" name="Freeform 112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2" name="Freeform 113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3" name="Freeform 114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545" name="Group 115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19546" name="Freeform 116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7" name="Oval 117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/>
                </a:p>
              </p:txBody>
            </p:sp>
          </p:grpSp>
        </p:grpSp>
        <p:sp>
          <p:nvSpPr>
            <p:cNvPr id="19542" name="Oval 118"/>
            <p:cNvSpPr>
              <a:spLocks noChangeAspect="1" noChangeArrowheads="1"/>
            </p:cNvSpPr>
            <p:nvPr/>
          </p:nvSpPr>
          <p:spPr bwMode="auto">
            <a:xfrm>
              <a:off x="768" y="2496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543" name="Oval 119"/>
            <p:cNvSpPr>
              <a:spLocks noChangeAspect="1" noChangeArrowheads="1"/>
            </p:cNvSpPr>
            <p:nvPr/>
          </p:nvSpPr>
          <p:spPr bwMode="auto">
            <a:xfrm>
              <a:off x="560" y="2800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  <p:sp>
        <p:nvSpPr>
          <p:cNvPr id="545913" name="Oval 121"/>
          <p:cNvSpPr>
            <a:spLocks noChangeArrowheads="1"/>
          </p:cNvSpPr>
          <p:nvPr/>
        </p:nvSpPr>
        <p:spPr bwMode="auto">
          <a:xfrm>
            <a:off x="0" y="609600"/>
            <a:ext cx="3124200" cy="6096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15" name="Group 126"/>
          <p:cNvGrpSpPr>
            <a:grpSpLocks/>
          </p:cNvGrpSpPr>
          <p:nvPr/>
        </p:nvGrpSpPr>
        <p:grpSpPr bwMode="auto">
          <a:xfrm>
            <a:off x="365125" y="3489325"/>
            <a:ext cx="1989138" cy="1387475"/>
            <a:chOff x="230" y="2198"/>
            <a:chExt cx="1253" cy="874"/>
          </a:xfrm>
        </p:grpSpPr>
        <p:sp>
          <p:nvSpPr>
            <p:cNvPr id="19538" name="Text Box 122"/>
            <p:cNvSpPr txBox="1">
              <a:spLocks noChangeArrowheads="1"/>
            </p:cNvSpPr>
            <p:nvPr/>
          </p:nvSpPr>
          <p:spPr bwMode="auto">
            <a:xfrm>
              <a:off x="230" y="2198"/>
              <a:ext cx="87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</a:p>
          </p:txBody>
        </p:sp>
        <p:sp>
          <p:nvSpPr>
            <p:cNvPr id="19539" name="Text Box 123"/>
            <p:cNvSpPr txBox="1">
              <a:spLocks noChangeArrowheads="1"/>
            </p:cNvSpPr>
            <p:nvPr/>
          </p:nvSpPr>
          <p:spPr bwMode="auto">
            <a:xfrm>
              <a:off x="500" y="2726"/>
              <a:ext cx="9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notfound</a:t>
              </a:r>
            </a:p>
          </p:txBody>
        </p:sp>
      </p:grpSp>
      <p:sp>
        <p:nvSpPr>
          <p:cNvPr id="545919" name="Oval 127"/>
          <p:cNvSpPr>
            <a:spLocks noChangeArrowheads="1"/>
          </p:cNvSpPr>
          <p:nvPr/>
        </p:nvSpPr>
        <p:spPr bwMode="auto">
          <a:xfrm>
            <a:off x="3962400" y="2514600"/>
            <a:ext cx="4953000" cy="19812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45920" name="Text Box 128"/>
          <p:cNvSpPr txBox="1">
            <a:spLocks noChangeArrowheads="1"/>
          </p:cNvSpPr>
          <p:nvPr/>
        </p:nvSpPr>
        <p:spPr bwMode="auto">
          <a:xfrm>
            <a:off x="1828800" y="5803900"/>
            <a:ext cx="4321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1143000" indent="-2286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20000"/>
              </a:spcBef>
              <a:buFontTx/>
              <a:buNone/>
            </a:pPr>
            <a:r>
              <a:rPr lang="en-US" altLang="en-US" sz="2400"/>
              <a:t>[A </a:t>
            </a:r>
            <a:r>
              <a:rPr lang="en-US" altLang="en-US" sz="2400">
                <a:sym typeface="Symbol" pitchFamily="18" charset="2"/>
              </a:rPr>
              <a:t></a:t>
            </a:r>
            <a:r>
              <a:rPr lang="en-US" altLang="en-US" sz="2400"/>
              <a:t> B]   =   [</a:t>
            </a:r>
            <a:r>
              <a:rPr lang="en-US" altLang="en-US" sz="2400">
                <a:sym typeface="Symbol" pitchFamily="18" charset="2"/>
              </a:rPr>
              <a:t></a:t>
            </a:r>
            <a:r>
              <a:rPr lang="en-US" altLang="en-US" sz="2400"/>
              <a:t>B </a:t>
            </a:r>
            <a:r>
              <a:rPr lang="en-US" altLang="en-US" sz="2400">
                <a:sym typeface="Symbol" pitchFamily="18" charset="2"/>
              </a:rPr>
              <a:t></a:t>
            </a:r>
            <a:r>
              <a:rPr lang="en-US" altLang="en-US" sz="2400"/>
              <a:t> </a:t>
            </a:r>
            <a:r>
              <a:rPr lang="en-US" altLang="en-US" sz="2400">
                <a:sym typeface="Symbol" pitchFamily="18" charset="2"/>
              </a:rPr>
              <a:t></a:t>
            </a:r>
            <a:r>
              <a:rPr lang="en-US" altLang="en-US" sz="2400"/>
              <a:t>A]</a:t>
            </a:r>
          </a:p>
        </p:txBody>
      </p:sp>
      <p:sp>
        <p:nvSpPr>
          <p:cNvPr id="545921" name="Rectangle 129"/>
          <p:cNvSpPr>
            <a:spLocks noChangeArrowheads="1"/>
          </p:cNvSpPr>
          <p:nvPr/>
        </p:nvSpPr>
        <p:spPr bwMode="auto">
          <a:xfrm>
            <a:off x="1970088" y="6096000"/>
            <a:ext cx="49609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notFound</a:t>
            </a:r>
            <a:r>
              <a:rPr lang="en-US" altLang="en-US" sz="3000"/>
              <a:t> nodes not reachable. </a:t>
            </a:r>
          </a:p>
        </p:txBody>
      </p:sp>
      <p:sp>
        <p:nvSpPr>
          <p:cNvPr id="545924" name="Freeform 132"/>
          <p:cNvSpPr>
            <a:spLocks/>
          </p:cNvSpPr>
          <p:nvPr/>
        </p:nvSpPr>
        <p:spPr bwMode="auto">
          <a:xfrm>
            <a:off x="838200" y="3975100"/>
            <a:ext cx="393700" cy="381000"/>
          </a:xfrm>
          <a:custGeom>
            <a:avLst/>
            <a:gdLst>
              <a:gd name="T0" fmla="*/ 0 w 248"/>
              <a:gd name="T1" fmla="*/ 2147483647 h 240"/>
              <a:gd name="T2" fmla="*/ 2147483647 w 248"/>
              <a:gd name="T3" fmla="*/ 2147483647 h 240"/>
              <a:gd name="T4" fmla="*/ 2147483647 w 248"/>
              <a:gd name="T5" fmla="*/ 2147483647 h 240"/>
              <a:gd name="T6" fmla="*/ 2147483647 w 248"/>
              <a:gd name="T7" fmla="*/ 2147483647 h 240"/>
              <a:gd name="T8" fmla="*/ 2147483647 w 248"/>
              <a:gd name="T9" fmla="*/ 0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8"/>
              <a:gd name="T16" fmla="*/ 0 h 240"/>
              <a:gd name="T17" fmla="*/ 248 w 248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8" h="240">
                <a:moveTo>
                  <a:pt x="0" y="232"/>
                </a:moveTo>
                <a:lnTo>
                  <a:pt x="160" y="240"/>
                </a:lnTo>
                <a:lnTo>
                  <a:pt x="112" y="112"/>
                </a:lnTo>
                <a:lnTo>
                  <a:pt x="248" y="160"/>
                </a:lnTo>
                <a:lnTo>
                  <a:pt x="152" y="0"/>
                </a:lnTo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45925" name="Oval 133"/>
          <p:cNvSpPr>
            <a:spLocks noChangeArrowheads="1"/>
          </p:cNvSpPr>
          <p:nvPr/>
        </p:nvSpPr>
        <p:spPr bwMode="auto">
          <a:xfrm>
            <a:off x="1828800" y="6019800"/>
            <a:ext cx="5257800" cy="8382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45927" name="Oval 135"/>
          <p:cNvSpPr>
            <a:spLocks noChangeArrowheads="1"/>
          </p:cNvSpPr>
          <p:nvPr/>
        </p:nvSpPr>
        <p:spPr bwMode="auto">
          <a:xfrm>
            <a:off x="3429000" y="4114800"/>
            <a:ext cx="5715000" cy="10668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45928" name="Oval 136"/>
          <p:cNvSpPr>
            <a:spLocks noChangeArrowheads="1"/>
          </p:cNvSpPr>
          <p:nvPr/>
        </p:nvSpPr>
        <p:spPr bwMode="auto">
          <a:xfrm>
            <a:off x="152400" y="5080000"/>
            <a:ext cx="1295400" cy="13716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5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5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59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59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59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59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5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45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5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45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45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45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7 0.00555 L -0.00417 -0.09445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00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45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45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5913" grpId="0" animBg="1"/>
      <p:bldP spid="545913" grpId="1" animBg="1"/>
      <p:bldP spid="545919" grpId="0" animBg="1"/>
      <p:bldP spid="545919" grpId="1" animBg="1"/>
      <p:bldP spid="545920" grpId="0"/>
      <p:bldP spid="545921" grpId="0"/>
      <p:bldP spid="545924" grpId="0" animBg="1"/>
      <p:bldP spid="545924" grpId="1" animBg="1"/>
      <p:bldP spid="545925" grpId="0" animBg="1"/>
      <p:bldP spid="545925" grpId="1" animBg="1"/>
      <p:bldP spid="545925" grpId="2" animBg="1"/>
      <p:bldP spid="545927" grpId="0" animBg="1"/>
      <p:bldP spid="545927" grpId="1" animBg="1"/>
      <p:bldP spid="545928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sp>
        <p:nvSpPr>
          <p:cNvPr id="20483" name="Text Box 3"/>
          <p:cNvSpPr txBox="1">
            <a:spLocks noChangeArrowheads="1"/>
          </p:cNvSpPr>
          <p:nvPr/>
        </p:nvSpPr>
        <p:spPr bwMode="auto">
          <a:xfrm>
            <a:off x="304800" y="1203325"/>
            <a:ext cx="6781800" cy="253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000"/>
              <a:t>Specification of Reachability-from-single-source </a:t>
            </a:r>
            <a:r>
              <a:rPr lang="en-US" altLang="en-US" sz="2000" i="1"/>
              <a:t>s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&lt;preCond&gt;: </a:t>
            </a:r>
            <a:br>
              <a:rPr lang="en-US" altLang="en-US" sz="2000"/>
            </a:br>
            <a:r>
              <a:rPr lang="en-US" altLang="en-US" sz="2000"/>
              <a:t>    The input is a graph </a:t>
            </a:r>
            <a:r>
              <a:rPr lang="en-US" altLang="en-US" sz="2000" i="1"/>
              <a:t>G</a:t>
            </a:r>
            <a:r>
              <a:rPr lang="en-US" altLang="en-US" sz="2000"/>
              <a:t> </a:t>
            </a:r>
            <a:br>
              <a:rPr lang="en-US" altLang="en-US" sz="2000"/>
            </a:br>
            <a:r>
              <a:rPr lang="en-US" altLang="en-US" sz="2000"/>
              <a:t>(either directed or undirected) </a:t>
            </a:r>
            <a:br>
              <a:rPr lang="en-US" altLang="en-US" sz="2000"/>
            </a:br>
            <a:r>
              <a:rPr lang="en-US" altLang="en-US" sz="2000"/>
              <a:t>         and a source node </a:t>
            </a:r>
            <a:r>
              <a:rPr lang="en-US" altLang="en-US" sz="2000" i="1"/>
              <a:t>s</a:t>
            </a:r>
            <a:r>
              <a:rPr lang="en-US" altLang="en-US" sz="2000"/>
              <a:t>. 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&lt;postCond&gt;: </a:t>
            </a:r>
            <a:br>
              <a:rPr lang="en-US" altLang="en-US" sz="2000"/>
            </a:br>
            <a:r>
              <a:rPr lang="en-US" altLang="en-US" sz="2000"/>
              <a:t>  Output all the nodes </a:t>
            </a:r>
            <a:r>
              <a:rPr lang="en-US" altLang="en-US" sz="2000" i="1"/>
              <a:t>u</a:t>
            </a:r>
            <a:r>
              <a:rPr lang="en-US" altLang="en-US" sz="2000"/>
              <a:t> that are </a:t>
            </a:r>
            <a:br>
              <a:rPr lang="en-US" altLang="en-US" sz="2000"/>
            </a:br>
            <a:r>
              <a:rPr lang="en-US" altLang="en-US" sz="2000"/>
              <a:t>  reachable by a path in </a:t>
            </a:r>
            <a:r>
              <a:rPr lang="en-US" altLang="en-US" sz="2000" i="1"/>
              <a:t>G</a:t>
            </a:r>
            <a:r>
              <a:rPr lang="en-US" altLang="en-US" sz="2000"/>
              <a:t> from </a:t>
            </a:r>
            <a:r>
              <a:rPr lang="en-US" altLang="en-US" sz="2000" i="1"/>
              <a:t>s</a:t>
            </a:r>
            <a:r>
              <a:rPr lang="en-US" altLang="en-US" sz="2000"/>
              <a:t>. </a:t>
            </a:r>
          </a:p>
        </p:txBody>
      </p:sp>
      <p:grpSp>
        <p:nvGrpSpPr>
          <p:cNvPr id="20484" name="Group 4"/>
          <p:cNvGrpSpPr>
            <a:grpSpLocks noChangeAspect="1"/>
          </p:cNvGrpSpPr>
          <p:nvPr/>
        </p:nvGrpSpPr>
        <p:grpSpPr bwMode="auto">
          <a:xfrm>
            <a:off x="4573588" y="3735388"/>
            <a:ext cx="4418012" cy="2970212"/>
            <a:chOff x="96" y="480"/>
            <a:chExt cx="5568" cy="3744"/>
          </a:xfrm>
        </p:grpSpPr>
        <p:sp>
          <p:nvSpPr>
            <p:cNvPr id="20485" name="Rectangle 5"/>
            <p:cNvSpPr>
              <a:spLocks noChangeAspect="1" noChangeArrowheads="1"/>
            </p:cNvSpPr>
            <p:nvPr/>
          </p:nvSpPr>
          <p:spPr bwMode="auto">
            <a:xfrm>
              <a:off x="3808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Ending</a:t>
              </a:r>
              <a:endParaRPr lang="en-CA" altLang="en-US" sz="1000"/>
            </a:p>
          </p:txBody>
        </p:sp>
        <p:sp>
          <p:nvSpPr>
            <p:cNvPr id="20486" name="Rectangle 6"/>
            <p:cNvSpPr>
              <a:spLocks noChangeAspect="1" noChangeArrowheads="1"/>
            </p:cNvSpPr>
            <p:nvPr/>
          </p:nvSpPr>
          <p:spPr bwMode="auto">
            <a:xfrm>
              <a:off x="1952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Initial Conditions</a:t>
              </a:r>
              <a:endParaRPr lang="en-CA" altLang="en-US" sz="1000"/>
            </a:p>
          </p:txBody>
        </p:sp>
        <p:sp>
          <p:nvSpPr>
            <p:cNvPr id="20487" name="Rectangle 7"/>
            <p:cNvSpPr>
              <a:spLocks noChangeAspect="1" noChangeArrowheads="1"/>
            </p:cNvSpPr>
            <p:nvPr/>
          </p:nvSpPr>
          <p:spPr bwMode="auto">
            <a:xfrm>
              <a:off x="96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Make Progress</a:t>
              </a:r>
              <a:endParaRPr lang="en-CA" altLang="en-US" sz="1000"/>
            </a:p>
          </p:txBody>
        </p:sp>
        <p:sp>
          <p:nvSpPr>
            <p:cNvPr id="20488" name="Rectangle 8"/>
            <p:cNvSpPr>
              <a:spLocks noChangeAspect="1" noChangeArrowheads="1"/>
            </p:cNvSpPr>
            <p:nvPr/>
          </p:nvSpPr>
          <p:spPr bwMode="auto">
            <a:xfrm>
              <a:off x="3808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Maintain Loop Inv</a:t>
              </a:r>
              <a:endParaRPr lang="en-CA" altLang="en-US" sz="1000"/>
            </a:p>
          </p:txBody>
        </p:sp>
        <p:sp>
          <p:nvSpPr>
            <p:cNvPr id="20489" name="Rectangle 9"/>
            <p:cNvSpPr>
              <a:spLocks noChangeAspect="1" noChangeArrowheads="1"/>
            </p:cNvSpPr>
            <p:nvPr/>
          </p:nvSpPr>
          <p:spPr bwMode="auto">
            <a:xfrm>
              <a:off x="1952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Exit Condition</a:t>
              </a:r>
              <a:endParaRPr lang="en-CA" altLang="en-US" sz="1000"/>
            </a:p>
          </p:txBody>
        </p:sp>
        <p:sp>
          <p:nvSpPr>
            <p:cNvPr id="20490" name="Rectangle 10"/>
            <p:cNvSpPr>
              <a:spLocks noChangeAspect="1" noChangeArrowheads="1"/>
            </p:cNvSpPr>
            <p:nvPr/>
          </p:nvSpPr>
          <p:spPr bwMode="auto">
            <a:xfrm>
              <a:off x="96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Step</a:t>
              </a:r>
              <a:endParaRPr lang="en-CA" altLang="en-US" sz="1000"/>
            </a:p>
          </p:txBody>
        </p:sp>
        <p:sp>
          <p:nvSpPr>
            <p:cNvPr id="20491" name="Rectangle 11"/>
            <p:cNvSpPr>
              <a:spLocks noChangeAspect="1" noChangeArrowheads="1"/>
            </p:cNvSpPr>
            <p:nvPr/>
          </p:nvSpPr>
          <p:spPr bwMode="auto">
            <a:xfrm>
              <a:off x="3808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Measure of Progress</a:t>
              </a:r>
              <a:endParaRPr lang="en-CA" altLang="en-US" sz="1000"/>
            </a:p>
          </p:txBody>
        </p:sp>
        <p:sp>
          <p:nvSpPr>
            <p:cNvPr id="20492" name="Rectangle 12"/>
            <p:cNvSpPr>
              <a:spLocks noChangeAspect="1" noChangeArrowheads="1"/>
            </p:cNvSpPr>
            <p:nvPr/>
          </p:nvSpPr>
          <p:spPr bwMode="auto">
            <a:xfrm>
              <a:off x="1952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/>
                <a:t>Define Loop Invariants</a:t>
              </a:r>
              <a:endParaRPr lang="en-CA" altLang="en-US" sz="1200"/>
            </a:p>
          </p:txBody>
        </p:sp>
        <p:sp>
          <p:nvSpPr>
            <p:cNvPr id="20493" name="Rectangle 13"/>
            <p:cNvSpPr>
              <a:spLocks noChangeAspect="1" noChangeArrowheads="1"/>
            </p:cNvSpPr>
            <p:nvPr/>
          </p:nvSpPr>
          <p:spPr bwMode="auto">
            <a:xfrm>
              <a:off x="96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/>
                <a:t>Define Problem</a:t>
              </a:r>
              <a:endParaRPr lang="en-CA" altLang="en-US" sz="1200"/>
            </a:p>
          </p:txBody>
        </p:sp>
        <p:sp>
          <p:nvSpPr>
            <p:cNvPr id="20494" name="Line 14"/>
            <p:cNvSpPr>
              <a:spLocks noChangeAspect="1" noChangeShapeType="1"/>
            </p:cNvSpPr>
            <p:nvPr/>
          </p:nvSpPr>
          <p:spPr bwMode="auto">
            <a:xfrm>
              <a:off x="96" y="480"/>
              <a:ext cx="5568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" name="Line 15"/>
            <p:cNvSpPr>
              <a:spLocks noChangeAspect="1" noChangeShapeType="1"/>
            </p:cNvSpPr>
            <p:nvPr/>
          </p:nvSpPr>
          <p:spPr bwMode="auto">
            <a:xfrm>
              <a:off x="96" y="1728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Line 16"/>
            <p:cNvSpPr>
              <a:spLocks noChangeAspect="1" noChangeShapeType="1"/>
            </p:cNvSpPr>
            <p:nvPr/>
          </p:nvSpPr>
          <p:spPr bwMode="auto">
            <a:xfrm>
              <a:off x="96" y="2976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Line 17"/>
            <p:cNvSpPr>
              <a:spLocks noChangeAspect="1" noChangeShapeType="1"/>
            </p:cNvSpPr>
            <p:nvPr/>
          </p:nvSpPr>
          <p:spPr bwMode="auto">
            <a:xfrm>
              <a:off x="96" y="4224"/>
              <a:ext cx="5568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Line 18"/>
            <p:cNvSpPr>
              <a:spLocks noChangeAspect="1" noChangeShapeType="1"/>
            </p:cNvSpPr>
            <p:nvPr/>
          </p:nvSpPr>
          <p:spPr bwMode="auto">
            <a:xfrm>
              <a:off x="96" y="480"/>
              <a:ext cx="0" cy="3744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Line 19"/>
            <p:cNvSpPr>
              <a:spLocks noChangeAspect="1" noChangeShapeType="1"/>
            </p:cNvSpPr>
            <p:nvPr/>
          </p:nvSpPr>
          <p:spPr bwMode="auto">
            <a:xfrm>
              <a:off x="1952" y="480"/>
              <a:ext cx="0" cy="37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Line 20"/>
            <p:cNvSpPr>
              <a:spLocks noChangeAspect="1" noChangeShapeType="1"/>
            </p:cNvSpPr>
            <p:nvPr/>
          </p:nvSpPr>
          <p:spPr bwMode="auto">
            <a:xfrm>
              <a:off x="3808" y="480"/>
              <a:ext cx="0" cy="37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Line 21"/>
            <p:cNvSpPr>
              <a:spLocks noChangeAspect="1" noChangeShapeType="1"/>
            </p:cNvSpPr>
            <p:nvPr/>
          </p:nvSpPr>
          <p:spPr bwMode="auto">
            <a:xfrm>
              <a:off x="5664" y="480"/>
              <a:ext cx="0" cy="3744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02" name="Group 22"/>
            <p:cNvGrpSpPr>
              <a:grpSpLocks noChangeAspect="1"/>
            </p:cNvGrpSpPr>
            <p:nvPr/>
          </p:nvGrpSpPr>
          <p:grpSpPr bwMode="auto">
            <a:xfrm>
              <a:off x="3029" y="3606"/>
              <a:ext cx="208" cy="170"/>
              <a:chOff x="1728" y="2064"/>
              <a:chExt cx="768" cy="672"/>
            </a:xfrm>
          </p:grpSpPr>
          <p:sp>
            <p:nvSpPr>
              <p:cNvPr id="20706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707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0503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7" y="3530"/>
              <a:ext cx="213" cy="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20504" name="Object 26"/>
            <p:cNvGraphicFramePr>
              <a:graphicFrameLocks noChangeAspect="1"/>
            </p:cNvGraphicFramePr>
            <p:nvPr/>
          </p:nvGraphicFramePr>
          <p:xfrm>
            <a:off x="3006" y="3608"/>
            <a:ext cx="272" cy="14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20504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006" y="3608"/>
                          <a:ext cx="272" cy="14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0505" name="Group 27"/>
            <p:cNvGrpSpPr>
              <a:grpSpLocks noChangeAspect="1"/>
            </p:cNvGrpSpPr>
            <p:nvPr/>
          </p:nvGrpSpPr>
          <p:grpSpPr bwMode="auto">
            <a:xfrm>
              <a:off x="2928" y="3296"/>
              <a:ext cx="735" cy="736"/>
              <a:chOff x="4704" y="3120"/>
              <a:chExt cx="907" cy="907"/>
            </a:xfrm>
          </p:grpSpPr>
          <p:sp>
            <p:nvSpPr>
              <p:cNvPr id="20704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0705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0506" name="Group 30"/>
            <p:cNvGrpSpPr>
              <a:grpSpLocks noChangeAspect="1"/>
            </p:cNvGrpSpPr>
            <p:nvPr/>
          </p:nvGrpSpPr>
          <p:grpSpPr bwMode="auto">
            <a:xfrm>
              <a:off x="2064" y="3312"/>
              <a:ext cx="737" cy="737"/>
              <a:chOff x="2976" y="2352"/>
              <a:chExt cx="907" cy="907"/>
            </a:xfrm>
          </p:grpSpPr>
          <p:sp>
            <p:nvSpPr>
              <p:cNvPr id="20701" name="Freeform 31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Oval 32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pic>
            <p:nvPicPr>
              <p:cNvPr id="20703" name="Picture 3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0507" name="Group 34"/>
            <p:cNvGrpSpPr>
              <a:grpSpLocks noChangeAspect="1"/>
            </p:cNvGrpSpPr>
            <p:nvPr/>
          </p:nvGrpSpPr>
          <p:grpSpPr bwMode="auto">
            <a:xfrm rot="2360341">
              <a:off x="2294" y="3352"/>
              <a:ext cx="342" cy="428"/>
              <a:chOff x="2227" y="1194"/>
              <a:chExt cx="1944" cy="2413"/>
            </a:xfrm>
          </p:grpSpPr>
          <p:sp>
            <p:nvSpPr>
              <p:cNvPr id="20695" name="Freeform 3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6" name="Freeform 3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7" name="Freeform 3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Freeform 3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9" name="Freeform 3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0" name="Freeform 4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0508" name="Picture 41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256" y="1003"/>
              <a:ext cx="358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09" name="Picture 4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32" y="912"/>
              <a:ext cx="296" cy="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10" name="Freeform 43"/>
            <p:cNvSpPr>
              <a:spLocks noChangeAspect="1"/>
            </p:cNvSpPr>
            <p:nvPr/>
          </p:nvSpPr>
          <p:spPr bwMode="auto">
            <a:xfrm>
              <a:off x="576" y="1344"/>
              <a:ext cx="864" cy="104"/>
            </a:xfrm>
            <a:custGeom>
              <a:avLst/>
              <a:gdLst>
                <a:gd name="T0" fmla="*/ 0 w 864"/>
                <a:gd name="T1" fmla="*/ 48 h 104"/>
                <a:gd name="T2" fmla="*/ 240 w 864"/>
                <a:gd name="T3" fmla="*/ 96 h 104"/>
                <a:gd name="T4" fmla="*/ 480 w 864"/>
                <a:gd name="T5" fmla="*/ 0 h 104"/>
                <a:gd name="T6" fmla="*/ 768 w 864"/>
                <a:gd name="T7" fmla="*/ 96 h 104"/>
                <a:gd name="T8" fmla="*/ 864 w 864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4"/>
                <a:gd name="T16" fmla="*/ 0 h 104"/>
                <a:gd name="T17" fmla="*/ 864 w 864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4" h="104">
                  <a:moveTo>
                    <a:pt x="0" y="48"/>
                  </a:moveTo>
                  <a:cubicBezTo>
                    <a:pt x="80" y="76"/>
                    <a:pt x="160" y="104"/>
                    <a:pt x="240" y="96"/>
                  </a:cubicBezTo>
                  <a:cubicBezTo>
                    <a:pt x="320" y="88"/>
                    <a:pt x="392" y="0"/>
                    <a:pt x="480" y="0"/>
                  </a:cubicBezTo>
                  <a:cubicBezTo>
                    <a:pt x="568" y="0"/>
                    <a:pt x="704" y="96"/>
                    <a:pt x="768" y="96"/>
                  </a:cubicBezTo>
                  <a:cubicBezTo>
                    <a:pt x="832" y="96"/>
                    <a:pt x="848" y="48"/>
                    <a:pt x="864" y="0"/>
                  </a:cubicBezTo>
                </a:path>
              </a:pathLst>
            </a:custGeom>
            <a:noFill/>
            <a:ln w="9525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44" descr="Green marble"/>
            <p:cNvSpPr>
              <a:spLocks noChangeAspect="1"/>
            </p:cNvSpPr>
            <p:nvPr/>
          </p:nvSpPr>
          <p:spPr bwMode="auto">
            <a:xfrm rot="2360341">
              <a:off x="2352" y="1056"/>
              <a:ext cx="673" cy="576"/>
            </a:xfrm>
            <a:custGeom>
              <a:avLst/>
              <a:gdLst>
                <a:gd name="T0" fmla="*/ 1 w 2280"/>
                <a:gd name="T1" fmla="*/ 0 h 1785"/>
                <a:gd name="T2" fmla="*/ 1 w 2280"/>
                <a:gd name="T3" fmla="*/ 0 h 1785"/>
                <a:gd name="T4" fmla="*/ 1 w 2280"/>
                <a:gd name="T5" fmla="*/ 0 h 1785"/>
                <a:gd name="T6" fmla="*/ 1 w 2280"/>
                <a:gd name="T7" fmla="*/ 1 h 1785"/>
                <a:gd name="T8" fmla="*/ 1 w 2280"/>
                <a:gd name="T9" fmla="*/ 2 h 1785"/>
                <a:gd name="T10" fmla="*/ 1 w 2280"/>
                <a:gd name="T11" fmla="*/ 2 h 1785"/>
                <a:gd name="T12" fmla="*/ 1 w 2280"/>
                <a:gd name="T13" fmla="*/ 2 h 1785"/>
                <a:gd name="T14" fmla="*/ 1 w 2280"/>
                <a:gd name="T15" fmla="*/ 2 h 1785"/>
                <a:gd name="T16" fmla="*/ 0 w 2280"/>
                <a:gd name="T17" fmla="*/ 2 h 1785"/>
                <a:gd name="T18" fmla="*/ 0 w 2280"/>
                <a:gd name="T19" fmla="*/ 1 h 1785"/>
                <a:gd name="T20" fmla="*/ 0 w 2280"/>
                <a:gd name="T21" fmla="*/ 0 h 1785"/>
                <a:gd name="T22" fmla="*/ 1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45" descr="Green marble"/>
            <p:cNvSpPr>
              <a:spLocks noChangeAspect="1"/>
            </p:cNvSpPr>
            <p:nvPr/>
          </p:nvSpPr>
          <p:spPr bwMode="auto">
            <a:xfrm rot="2360341">
              <a:off x="3020" y="1118"/>
              <a:ext cx="388" cy="418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1 h 1296"/>
                <a:gd name="T4" fmla="*/ 0 w 1312"/>
                <a:gd name="T5" fmla="*/ 1 h 1296"/>
                <a:gd name="T6" fmla="*/ 1 w 1312"/>
                <a:gd name="T7" fmla="*/ 1 h 1296"/>
                <a:gd name="T8" fmla="*/ 1 w 1312"/>
                <a:gd name="T9" fmla="*/ 1 h 1296"/>
                <a:gd name="T10" fmla="*/ 1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AutoShape 46"/>
            <p:cNvSpPr>
              <a:spLocks noChangeAspect="1" noChangeArrowheads="1"/>
            </p:cNvSpPr>
            <p:nvPr/>
          </p:nvSpPr>
          <p:spPr bwMode="auto">
            <a:xfrm>
              <a:off x="4416" y="960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00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000" baseline="-8000">
                  <a:solidFill>
                    <a:schemeClr val="bg2"/>
                  </a:solidFill>
                </a:rPr>
                <a:t>to school</a:t>
              </a:r>
              <a:endParaRPr lang="en-CA" altLang="en-US" sz="1000" baseline="-8000">
                <a:solidFill>
                  <a:schemeClr val="bg2"/>
                </a:solidFill>
              </a:endParaRPr>
            </a:p>
          </p:txBody>
        </p:sp>
        <p:sp>
          <p:nvSpPr>
            <p:cNvPr id="20514" name="Line 47"/>
            <p:cNvSpPr>
              <a:spLocks noChangeAspect="1" noChangeShapeType="1"/>
            </p:cNvSpPr>
            <p:nvPr/>
          </p:nvSpPr>
          <p:spPr bwMode="auto">
            <a:xfrm>
              <a:off x="4800" y="1488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15" name="Freeform 48" descr="Green marble"/>
            <p:cNvSpPr>
              <a:spLocks noChangeAspect="1"/>
            </p:cNvSpPr>
            <p:nvPr/>
          </p:nvSpPr>
          <p:spPr bwMode="auto">
            <a:xfrm rot="2360341">
              <a:off x="4814" y="3520"/>
              <a:ext cx="374" cy="297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16" name="Group 49"/>
            <p:cNvGrpSpPr>
              <a:grpSpLocks noChangeAspect="1"/>
            </p:cNvGrpSpPr>
            <p:nvPr/>
          </p:nvGrpSpPr>
          <p:grpSpPr bwMode="auto">
            <a:xfrm>
              <a:off x="4859" y="3555"/>
              <a:ext cx="200" cy="163"/>
              <a:chOff x="1728" y="2064"/>
              <a:chExt cx="768" cy="672"/>
            </a:xfrm>
          </p:grpSpPr>
          <p:sp>
            <p:nvSpPr>
              <p:cNvPr id="20693" name="AutoShape 5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694" name="Line 5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0517" name="Oval 52"/>
            <p:cNvSpPr>
              <a:spLocks noChangeAspect="1" noChangeArrowheads="1"/>
            </p:cNvSpPr>
            <p:nvPr/>
          </p:nvSpPr>
          <p:spPr bwMode="auto">
            <a:xfrm>
              <a:off x="4800" y="3295"/>
              <a:ext cx="705" cy="70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20518" name="Picture 53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98" y="3444"/>
              <a:ext cx="373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519" name="Group 54"/>
            <p:cNvGrpSpPr>
              <a:grpSpLocks noChangeAspect="1"/>
            </p:cNvGrpSpPr>
            <p:nvPr/>
          </p:nvGrpSpPr>
          <p:grpSpPr bwMode="auto">
            <a:xfrm rot="2360341">
              <a:off x="4947" y="3264"/>
              <a:ext cx="328" cy="411"/>
              <a:chOff x="2227" y="1194"/>
              <a:chExt cx="1944" cy="2413"/>
            </a:xfrm>
          </p:grpSpPr>
          <p:sp>
            <p:nvSpPr>
              <p:cNvPr id="20687" name="Freeform 5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8" name="Freeform 5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9" name="Freeform 5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Freeform 5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1" name="Freeform 5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2" name="Freeform 6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20" name="Oval 61" descr="Green marble"/>
            <p:cNvSpPr>
              <a:spLocks noChangeAspect="1" noChangeArrowheads="1"/>
            </p:cNvSpPr>
            <p:nvPr/>
          </p:nvSpPr>
          <p:spPr bwMode="auto">
            <a:xfrm>
              <a:off x="533" y="2016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grpSp>
          <p:nvGrpSpPr>
            <p:cNvPr id="20521" name="Group 62"/>
            <p:cNvGrpSpPr>
              <a:grpSpLocks noChangeAspect="1"/>
            </p:cNvGrpSpPr>
            <p:nvPr/>
          </p:nvGrpSpPr>
          <p:grpSpPr bwMode="auto">
            <a:xfrm rot="-4017361">
              <a:off x="879" y="2721"/>
              <a:ext cx="138" cy="156"/>
              <a:chOff x="1584" y="3072"/>
              <a:chExt cx="816" cy="961"/>
            </a:xfrm>
          </p:grpSpPr>
          <p:grpSp>
            <p:nvGrpSpPr>
              <p:cNvPr id="20679" name="Group 6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81" name="Freeform 6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2" name="Freeform 6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3" name="Freeform 6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4" name="Freeform 6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5" name="Freeform 6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6" name="Freeform 6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80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2" name="Group 71"/>
            <p:cNvGrpSpPr>
              <a:grpSpLocks noChangeAspect="1"/>
            </p:cNvGrpSpPr>
            <p:nvPr/>
          </p:nvGrpSpPr>
          <p:grpSpPr bwMode="auto">
            <a:xfrm rot="325367" flipH="1">
              <a:off x="1284" y="2447"/>
              <a:ext cx="141" cy="153"/>
              <a:chOff x="1584" y="3072"/>
              <a:chExt cx="816" cy="961"/>
            </a:xfrm>
          </p:grpSpPr>
          <p:grpSp>
            <p:nvGrpSpPr>
              <p:cNvPr id="20671" name="Group 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73" name="Freeform 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4" name="Freeform 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5" name="Freeform 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6" name="Freeform 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7" name="Freeform 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8" name="Freeform 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72" name="Line 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0523" name="Picture 8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" y="2262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524" name="Group 81"/>
            <p:cNvGrpSpPr>
              <a:grpSpLocks noChangeAspect="1"/>
            </p:cNvGrpSpPr>
            <p:nvPr/>
          </p:nvGrpSpPr>
          <p:grpSpPr bwMode="auto">
            <a:xfrm rot="1710829">
              <a:off x="612" y="2277"/>
              <a:ext cx="141" cy="154"/>
              <a:chOff x="1584" y="3072"/>
              <a:chExt cx="816" cy="961"/>
            </a:xfrm>
          </p:grpSpPr>
          <p:grpSp>
            <p:nvGrpSpPr>
              <p:cNvPr id="20663" name="Group 8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65" name="Freeform 8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6" name="Freeform 8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7" name="Freeform 8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8" name="Freeform 8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9" name="Freeform 8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0" name="Freeform 8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64" name="Line 8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5" name="Group 90"/>
            <p:cNvGrpSpPr>
              <a:grpSpLocks noChangeAspect="1"/>
            </p:cNvGrpSpPr>
            <p:nvPr/>
          </p:nvGrpSpPr>
          <p:grpSpPr bwMode="auto">
            <a:xfrm rot="4130845" flipH="1">
              <a:off x="1074" y="2545"/>
              <a:ext cx="138" cy="156"/>
              <a:chOff x="1584" y="3072"/>
              <a:chExt cx="816" cy="961"/>
            </a:xfrm>
          </p:grpSpPr>
          <p:grpSp>
            <p:nvGrpSpPr>
              <p:cNvPr id="20655" name="Group 9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57" name="Freeform 9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8" name="Freeform 9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9" name="Freeform 9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0" name="Freeform 9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1" name="Freeform 9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2" name="Freeform 9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56" name="Line 9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6" name="Group 99"/>
            <p:cNvGrpSpPr>
              <a:grpSpLocks noChangeAspect="1"/>
            </p:cNvGrpSpPr>
            <p:nvPr/>
          </p:nvGrpSpPr>
          <p:grpSpPr bwMode="auto">
            <a:xfrm rot="-1335947">
              <a:off x="690" y="2600"/>
              <a:ext cx="140" cy="154"/>
              <a:chOff x="1584" y="3072"/>
              <a:chExt cx="816" cy="961"/>
            </a:xfrm>
          </p:grpSpPr>
          <p:grpSp>
            <p:nvGrpSpPr>
              <p:cNvPr id="20647" name="Group 10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49" name="Freeform 10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0" name="Freeform 10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1" name="Freeform 10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2" name="Freeform 10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3" name="Freeform 10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4" name="Freeform 10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48" name="Line 10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7" name="Group 108"/>
            <p:cNvGrpSpPr>
              <a:grpSpLocks noChangeAspect="1"/>
            </p:cNvGrpSpPr>
            <p:nvPr/>
          </p:nvGrpSpPr>
          <p:grpSpPr bwMode="auto">
            <a:xfrm rot="-1480534">
              <a:off x="862" y="2523"/>
              <a:ext cx="141" cy="154"/>
              <a:chOff x="1584" y="3072"/>
              <a:chExt cx="816" cy="961"/>
            </a:xfrm>
          </p:grpSpPr>
          <p:grpSp>
            <p:nvGrpSpPr>
              <p:cNvPr id="20639" name="Group 10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41" name="Freeform 11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2" name="Freeform 11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3" name="Freeform 11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4" name="Freeform 11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5" name="Freeform 11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6" name="Freeform 11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40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8" name="Group 117"/>
            <p:cNvGrpSpPr>
              <a:grpSpLocks noChangeAspect="1"/>
            </p:cNvGrpSpPr>
            <p:nvPr/>
          </p:nvGrpSpPr>
          <p:grpSpPr bwMode="auto">
            <a:xfrm rot="19336688" flipH="1">
              <a:off x="1191" y="2185"/>
              <a:ext cx="140" cy="154"/>
              <a:chOff x="1584" y="3072"/>
              <a:chExt cx="816" cy="961"/>
            </a:xfrm>
          </p:grpSpPr>
          <p:grpSp>
            <p:nvGrpSpPr>
              <p:cNvPr id="20631" name="Group 11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33" name="Freeform 11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4" name="Freeform 12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5" name="Freeform 12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6" name="Freeform 12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7" name="Freeform 12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8" name="Freeform 12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32" name="Line 12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9" name="Group 126"/>
            <p:cNvGrpSpPr>
              <a:grpSpLocks noChangeAspect="1"/>
            </p:cNvGrpSpPr>
            <p:nvPr/>
          </p:nvGrpSpPr>
          <p:grpSpPr bwMode="auto">
            <a:xfrm rot="2850186">
              <a:off x="745" y="2069"/>
              <a:ext cx="139" cy="156"/>
              <a:chOff x="1584" y="3072"/>
              <a:chExt cx="816" cy="961"/>
            </a:xfrm>
          </p:grpSpPr>
          <p:grpSp>
            <p:nvGrpSpPr>
              <p:cNvPr id="20623" name="Group 12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25" name="Freeform 12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6" name="Freeform 12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7" name="Freeform 13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8" name="Freeform 13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9" name="Freeform 13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0" name="Freeform 13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24" name="Line 13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0" name="Group 135"/>
            <p:cNvGrpSpPr>
              <a:grpSpLocks noChangeAspect="1"/>
            </p:cNvGrpSpPr>
            <p:nvPr/>
          </p:nvGrpSpPr>
          <p:grpSpPr bwMode="auto">
            <a:xfrm rot="5158859">
              <a:off x="980" y="2099"/>
              <a:ext cx="139" cy="157"/>
              <a:chOff x="1584" y="3072"/>
              <a:chExt cx="816" cy="961"/>
            </a:xfrm>
          </p:grpSpPr>
          <p:grpSp>
            <p:nvGrpSpPr>
              <p:cNvPr id="20615" name="Group 13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17" name="Freeform 13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8" name="Freeform 13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9" name="Freeform 13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0" name="Freeform 14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1" name="Freeform 14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2" name="Freeform 14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16" name="Line 14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1" name="Group 144"/>
            <p:cNvGrpSpPr>
              <a:grpSpLocks noChangeAspect="1"/>
            </p:cNvGrpSpPr>
            <p:nvPr/>
          </p:nvGrpSpPr>
          <p:grpSpPr bwMode="auto">
            <a:xfrm rot="1981365">
              <a:off x="799" y="2231"/>
              <a:ext cx="141" cy="153"/>
              <a:chOff x="1584" y="3072"/>
              <a:chExt cx="816" cy="961"/>
            </a:xfrm>
          </p:grpSpPr>
          <p:grpSp>
            <p:nvGrpSpPr>
              <p:cNvPr id="20607" name="Group 14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09" name="Freeform 14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0" name="Freeform 14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1" name="Freeform 14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2" name="Freeform 14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3" name="Freeform 15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4" name="Freeform 15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08" name="Line 15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2" name="Group 153"/>
            <p:cNvGrpSpPr>
              <a:grpSpLocks noChangeAspect="1"/>
            </p:cNvGrpSpPr>
            <p:nvPr/>
          </p:nvGrpSpPr>
          <p:grpSpPr bwMode="auto">
            <a:xfrm>
              <a:off x="565" y="2462"/>
              <a:ext cx="141" cy="153"/>
              <a:chOff x="1584" y="3072"/>
              <a:chExt cx="816" cy="961"/>
            </a:xfrm>
          </p:grpSpPr>
          <p:grpSp>
            <p:nvGrpSpPr>
              <p:cNvPr id="20599" name="Group 15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01" name="Freeform 15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2" name="Freeform 15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3" name="Freeform 15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4" name="Freeform 15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5" name="Freeform 15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6" name="Freeform 16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00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3" name="Group 162"/>
            <p:cNvGrpSpPr>
              <a:grpSpLocks noChangeAspect="1"/>
            </p:cNvGrpSpPr>
            <p:nvPr/>
          </p:nvGrpSpPr>
          <p:grpSpPr bwMode="auto">
            <a:xfrm>
              <a:off x="737" y="2384"/>
              <a:ext cx="141" cy="154"/>
              <a:chOff x="1584" y="3072"/>
              <a:chExt cx="816" cy="961"/>
            </a:xfrm>
          </p:grpSpPr>
          <p:grpSp>
            <p:nvGrpSpPr>
              <p:cNvPr id="20591" name="Group 16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593" name="Freeform 16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4" name="Freeform 16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5" name="Freeform 16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6" name="Freeform 16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7" name="Freeform 16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8" name="Freeform 16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92" name="Line 17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4" name="Group 171"/>
            <p:cNvGrpSpPr>
              <a:grpSpLocks noChangeAspect="1"/>
            </p:cNvGrpSpPr>
            <p:nvPr/>
          </p:nvGrpSpPr>
          <p:grpSpPr bwMode="auto">
            <a:xfrm rot="2694288" flipH="1">
              <a:off x="1159" y="2646"/>
              <a:ext cx="141" cy="154"/>
              <a:chOff x="1584" y="3072"/>
              <a:chExt cx="816" cy="961"/>
            </a:xfrm>
          </p:grpSpPr>
          <p:grpSp>
            <p:nvGrpSpPr>
              <p:cNvPr id="20583" name="Group 1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585" name="Freeform 1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" name="Freeform 1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7" name="Freeform 1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8" name="Freeform 1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9" name="Freeform 1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0" name="Freeform 1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84" name="Line 1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5" name="Group 180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0572" name="Group 181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0574" name="Freeform 182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5" name="Freeform 183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576" name="Group 184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0577" name="Freeform 18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7 w 600"/>
                      <a:gd name="T1" fmla="*/ 9 h 608"/>
                      <a:gd name="T2" fmla="*/ 36 w 600"/>
                      <a:gd name="T3" fmla="*/ 6 h 608"/>
                      <a:gd name="T4" fmla="*/ 33 w 600"/>
                      <a:gd name="T5" fmla="*/ 2 h 608"/>
                      <a:gd name="T6" fmla="*/ 28 w 600"/>
                      <a:gd name="T7" fmla="*/ 1 h 608"/>
                      <a:gd name="T8" fmla="*/ 18 w 600"/>
                      <a:gd name="T9" fmla="*/ 0 h 608"/>
                      <a:gd name="T10" fmla="*/ 9 w 600"/>
                      <a:gd name="T11" fmla="*/ 1 h 608"/>
                      <a:gd name="T12" fmla="*/ 2 w 600"/>
                      <a:gd name="T13" fmla="*/ 4 h 608"/>
                      <a:gd name="T14" fmla="*/ 0 w 600"/>
                      <a:gd name="T15" fmla="*/ 7 h 608"/>
                      <a:gd name="T16" fmla="*/ 2 w 600"/>
                      <a:gd name="T17" fmla="*/ 11 h 608"/>
                      <a:gd name="T18" fmla="*/ 5 w 600"/>
                      <a:gd name="T19" fmla="*/ 14 h 608"/>
                      <a:gd name="T20" fmla="*/ 9 w 600"/>
                      <a:gd name="T21" fmla="*/ 16 h 608"/>
                      <a:gd name="T22" fmla="*/ 13 w 600"/>
                      <a:gd name="T23" fmla="*/ 18 h 608"/>
                      <a:gd name="T24" fmla="*/ 17 w 600"/>
                      <a:gd name="T25" fmla="*/ 18 h 608"/>
                      <a:gd name="T26" fmla="*/ 24 w 600"/>
                      <a:gd name="T27" fmla="*/ 18 h 608"/>
                      <a:gd name="T28" fmla="*/ 29 w 600"/>
                      <a:gd name="T29" fmla="*/ 16 h 608"/>
                      <a:gd name="T30" fmla="*/ 33 w 600"/>
                      <a:gd name="T31" fmla="*/ 14 h 608"/>
                      <a:gd name="T32" fmla="*/ 37 w 600"/>
                      <a:gd name="T33" fmla="*/ 12 h 608"/>
                      <a:gd name="T34" fmla="*/ 39 w 600"/>
                      <a:gd name="T35" fmla="*/ 11 h 608"/>
                      <a:gd name="T36" fmla="*/ 54 w 600"/>
                      <a:gd name="T37" fmla="*/ 9 h 608"/>
                      <a:gd name="T38" fmla="*/ 58 w 600"/>
                      <a:gd name="T39" fmla="*/ 8 h 608"/>
                      <a:gd name="T40" fmla="*/ 55 w 600"/>
                      <a:gd name="T41" fmla="*/ 7 h 608"/>
                      <a:gd name="T42" fmla="*/ 37 w 600"/>
                      <a:gd name="T43" fmla="*/ 9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8" name="Freeform 18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 w 619"/>
                      <a:gd name="T1" fmla="*/ 19 h 1085"/>
                      <a:gd name="T2" fmla="*/ 27 w 619"/>
                      <a:gd name="T3" fmla="*/ 9 h 1085"/>
                      <a:gd name="T4" fmla="*/ 39 w 619"/>
                      <a:gd name="T5" fmla="*/ 1 h 1085"/>
                      <a:gd name="T6" fmla="*/ 45 w 619"/>
                      <a:gd name="T7" fmla="*/ 0 h 1085"/>
                      <a:gd name="T8" fmla="*/ 54 w 619"/>
                      <a:gd name="T9" fmla="*/ 4 h 1085"/>
                      <a:gd name="T10" fmla="*/ 58 w 619"/>
                      <a:gd name="T11" fmla="*/ 10 h 1085"/>
                      <a:gd name="T12" fmla="*/ 58 w 619"/>
                      <a:gd name="T13" fmla="*/ 19 h 1085"/>
                      <a:gd name="T14" fmla="*/ 51 w 619"/>
                      <a:gd name="T15" fmla="*/ 35 h 1085"/>
                      <a:gd name="T16" fmla="*/ 43 w 619"/>
                      <a:gd name="T17" fmla="*/ 48 h 1085"/>
                      <a:gd name="T18" fmla="*/ 40 w 619"/>
                      <a:gd name="T19" fmla="*/ 59 h 1085"/>
                      <a:gd name="T20" fmla="*/ 38 w 619"/>
                      <a:gd name="T21" fmla="*/ 72 h 1085"/>
                      <a:gd name="T22" fmla="*/ 40 w 619"/>
                      <a:gd name="T23" fmla="*/ 83 h 1085"/>
                      <a:gd name="T24" fmla="*/ 43 w 619"/>
                      <a:gd name="T25" fmla="*/ 95 h 1085"/>
                      <a:gd name="T26" fmla="*/ 43 w 619"/>
                      <a:gd name="T27" fmla="*/ 109 h 1085"/>
                      <a:gd name="T28" fmla="*/ 39 w 619"/>
                      <a:gd name="T29" fmla="*/ 117 h 1085"/>
                      <a:gd name="T30" fmla="*/ 32 w 619"/>
                      <a:gd name="T31" fmla="*/ 122 h 1085"/>
                      <a:gd name="T32" fmla="*/ 23 w 619"/>
                      <a:gd name="T33" fmla="*/ 126 h 1085"/>
                      <a:gd name="T34" fmla="*/ 15 w 619"/>
                      <a:gd name="T35" fmla="*/ 126 h 1085"/>
                      <a:gd name="T36" fmla="*/ 9 w 619"/>
                      <a:gd name="T37" fmla="*/ 122 h 1085"/>
                      <a:gd name="T38" fmla="*/ 2 w 619"/>
                      <a:gd name="T39" fmla="*/ 108 h 1085"/>
                      <a:gd name="T40" fmla="*/ 0 w 619"/>
                      <a:gd name="T41" fmla="*/ 93 h 1085"/>
                      <a:gd name="T42" fmla="*/ 1 w 619"/>
                      <a:gd name="T43" fmla="*/ 73 h 1085"/>
                      <a:gd name="T44" fmla="*/ 6 w 619"/>
                      <a:gd name="T45" fmla="*/ 48 h 1085"/>
                      <a:gd name="T46" fmla="*/ 12 w 619"/>
                      <a:gd name="T47" fmla="*/ 32 h 1085"/>
                      <a:gd name="T48" fmla="*/ 20 w 619"/>
                      <a:gd name="T49" fmla="*/ 19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9" name="Freeform 187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6 h 808"/>
                      <a:gd name="T2" fmla="*/ 84 w 782"/>
                      <a:gd name="T3" fmla="*/ 0 h 808"/>
                      <a:gd name="T4" fmla="*/ 204 w 782"/>
                      <a:gd name="T5" fmla="*/ 0 h 808"/>
                      <a:gd name="T6" fmla="*/ 430 w 782"/>
                      <a:gd name="T7" fmla="*/ 1 h 808"/>
                      <a:gd name="T8" fmla="*/ 696 w 782"/>
                      <a:gd name="T9" fmla="*/ 2 h 808"/>
                      <a:gd name="T10" fmla="*/ 795 w 782"/>
                      <a:gd name="T11" fmla="*/ 5 h 808"/>
                      <a:gd name="T12" fmla="*/ 841 w 782"/>
                      <a:gd name="T13" fmla="*/ 8 h 808"/>
                      <a:gd name="T14" fmla="*/ 849 w 782"/>
                      <a:gd name="T15" fmla="*/ 14 h 808"/>
                      <a:gd name="T16" fmla="*/ 819 w 782"/>
                      <a:gd name="T17" fmla="*/ 19 h 808"/>
                      <a:gd name="T18" fmla="*/ 737 w 782"/>
                      <a:gd name="T19" fmla="*/ 27 h 808"/>
                      <a:gd name="T20" fmla="*/ 631 w 782"/>
                      <a:gd name="T21" fmla="*/ 34 h 808"/>
                      <a:gd name="T22" fmla="*/ 550 w 782"/>
                      <a:gd name="T23" fmla="*/ 39 h 808"/>
                      <a:gd name="T24" fmla="*/ 516 w 782"/>
                      <a:gd name="T25" fmla="*/ 45 h 808"/>
                      <a:gd name="T26" fmla="*/ 493 w 782"/>
                      <a:gd name="T27" fmla="*/ 48 h 808"/>
                      <a:gd name="T28" fmla="*/ 502 w 782"/>
                      <a:gd name="T29" fmla="*/ 50 h 808"/>
                      <a:gd name="T30" fmla="*/ 508 w 782"/>
                      <a:gd name="T31" fmla="*/ 52 h 808"/>
                      <a:gd name="T32" fmla="*/ 603 w 782"/>
                      <a:gd name="T33" fmla="*/ 52 h 808"/>
                      <a:gd name="T34" fmla="*/ 754 w 782"/>
                      <a:gd name="T35" fmla="*/ 51 h 808"/>
                      <a:gd name="T36" fmla="*/ 849 w 782"/>
                      <a:gd name="T37" fmla="*/ 51 h 808"/>
                      <a:gd name="T38" fmla="*/ 950 w 782"/>
                      <a:gd name="T39" fmla="*/ 53 h 808"/>
                      <a:gd name="T40" fmla="*/ 980 w 782"/>
                      <a:gd name="T41" fmla="*/ 56 h 808"/>
                      <a:gd name="T42" fmla="*/ 950 w 782"/>
                      <a:gd name="T43" fmla="*/ 59 h 808"/>
                      <a:gd name="T44" fmla="*/ 908 w 782"/>
                      <a:gd name="T45" fmla="*/ 60 h 808"/>
                      <a:gd name="T46" fmla="*/ 841 w 782"/>
                      <a:gd name="T47" fmla="*/ 58 h 808"/>
                      <a:gd name="T48" fmla="*/ 750 w 782"/>
                      <a:gd name="T49" fmla="*/ 55 h 808"/>
                      <a:gd name="T50" fmla="*/ 652 w 782"/>
                      <a:gd name="T51" fmla="*/ 56 h 808"/>
                      <a:gd name="T52" fmla="*/ 493 w 782"/>
                      <a:gd name="T53" fmla="*/ 58 h 808"/>
                      <a:gd name="T54" fmla="*/ 445 w 782"/>
                      <a:gd name="T55" fmla="*/ 57 h 808"/>
                      <a:gd name="T56" fmla="*/ 419 w 782"/>
                      <a:gd name="T57" fmla="*/ 55 h 808"/>
                      <a:gd name="T58" fmla="*/ 419 w 782"/>
                      <a:gd name="T59" fmla="*/ 50 h 808"/>
                      <a:gd name="T60" fmla="*/ 419 w 782"/>
                      <a:gd name="T61" fmla="*/ 43 h 808"/>
                      <a:gd name="T62" fmla="*/ 487 w 782"/>
                      <a:gd name="T63" fmla="*/ 38 h 808"/>
                      <a:gd name="T64" fmla="*/ 589 w 782"/>
                      <a:gd name="T65" fmla="*/ 30 h 808"/>
                      <a:gd name="T66" fmla="*/ 677 w 782"/>
                      <a:gd name="T67" fmla="*/ 23 h 808"/>
                      <a:gd name="T68" fmla="*/ 733 w 782"/>
                      <a:gd name="T69" fmla="*/ 19 h 808"/>
                      <a:gd name="T70" fmla="*/ 762 w 782"/>
                      <a:gd name="T71" fmla="*/ 14 h 808"/>
                      <a:gd name="T72" fmla="*/ 750 w 782"/>
                      <a:gd name="T73" fmla="*/ 12 h 808"/>
                      <a:gd name="T74" fmla="*/ 709 w 782"/>
                      <a:gd name="T75" fmla="*/ 8 h 808"/>
                      <a:gd name="T76" fmla="*/ 652 w 782"/>
                      <a:gd name="T77" fmla="*/ 8 h 808"/>
                      <a:gd name="T78" fmla="*/ 589 w 782"/>
                      <a:gd name="T79" fmla="*/ 8 h 808"/>
                      <a:gd name="T80" fmla="*/ 449 w 782"/>
                      <a:gd name="T81" fmla="*/ 8 h 808"/>
                      <a:gd name="T82" fmla="*/ 242 w 782"/>
                      <a:gd name="T83" fmla="*/ 10 h 808"/>
                      <a:gd name="T84" fmla="*/ 88 w 782"/>
                      <a:gd name="T85" fmla="*/ 10 h 808"/>
                      <a:gd name="T86" fmla="*/ 26 w 782"/>
                      <a:gd name="T87" fmla="*/ 10 h 808"/>
                      <a:gd name="T88" fmla="*/ 0 w 782"/>
                      <a:gd name="T89" fmla="*/ 8 h 808"/>
                      <a:gd name="T90" fmla="*/ 0 w 782"/>
                      <a:gd name="T91" fmla="*/ 6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0" name="Freeform 188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056 w 992"/>
                      <a:gd name="T1" fmla="*/ 15 h 770"/>
                      <a:gd name="T2" fmla="*/ 2094 w 992"/>
                      <a:gd name="T3" fmla="*/ 10 h 770"/>
                      <a:gd name="T4" fmla="*/ 2239 w 992"/>
                      <a:gd name="T5" fmla="*/ 8 h 770"/>
                      <a:gd name="T6" fmla="*/ 2416 w 992"/>
                      <a:gd name="T7" fmla="*/ 8 h 770"/>
                      <a:gd name="T8" fmla="*/ 2522 w 992"/>
                      <a:gd name="T9" fmla="*/ 10 h 770"/>
                      <a:gd name="T10" fmla="*/ 2475 w 992"/>
                      <a:gd name="T11" fmla="*/ 14 h 770"/>
                      <a:gd name="T12" fmla="*/ 2378 w 992"/>
                      <a:gd name="T13" fmla="*/ 20 h 770"/>
                      <a:gd name="T14" fmla="*/ 2180 w 992"/>
                      <a:gd name="T15" fmla="*/ 26 h 770"/>
                      <a:gd name="T16" fmla="*/ 1936 w 992"/>
                      <a:gd name="T17" fmla="*/ 31 h 770"/>
                      <a:gd name="T18" fmla="*/ 1734 w 992"/>
                      <a:gd name="T19" fmla="*/ 34 h 770"/>
                      <a:gd name="T20" fmla="*/ 1506 w 992"/>
                      <a:gd name="T21" fmla="*/ 35 h 770"/>
                      <a:gd name="T22" fmla="*/ 1289 w 992"/>
                      <a:gd name="T23" fmla="*/ 35 h 770"/>
                      <a:gd name="T24" fmla="*/ 1125 w 992"/>
                      <a:gd name="T25" fmla="*/ 34 h 770"/>
                      <a:gd name="T26" fmla="*/ 1064 w 992"/>
                      <a:gd name="T27" fmla="*/ 31 h 770"/>
                      <a:gd name="T28" fmla="*/ 997 w 992"/>
                      <a:gd name="T29" fmla="*/ 26 h 770"/>
                      <a:gd name="T30" fmla="*/ 918 w 992"/>
                      <a:gd name="T31" fmla="*/ 17 h 770"/>
                      <a:gd name="T32" fmla="*/ 860 w 992"/>
                      <a:gd name="T33" fmla="*/ 11 h 770"/>
                      <a:gd name="T34" fmla="*/ 860 w 992"/>
                      <a:gd name="T35" fmla="*/ 5 h 770"/>
                      <a:gd name="T36" fmla="*/ 820 w 992"/>
                      <a:gd name="T37" fmla="*/ 4 h 770"/>
                      <a:gd name="T38" fmla="*/ 707 w 992"/>
                      <a:gd name="T39" fmla="*/ 3 h 770"/>
                      <a:gd name="T40" fmla="*/ 568 w 992"/>
                      <a:gd name="T41" fmla="*/ 5 h 770"/>
                      <a:gd name="T42" fmla="*/ 439 w 992"/>
                      <a:gd name="T43" fmla="*/ 8 h 770"/>
                      <a:gd name="T44" fmla="*/ 292 w 992"/>
                      <a:gd name="T45" fmla="*/ 10 h 770"/>
                      <a:gd name="T46" fmla="*/ 68 w 992"/>
                      <a:gd name="T47" fmla="*/ 10 h 770"/>
                      <a:gd name="T48" fmla="*/ 0 w 992"/>
                      <a:gd name="T49" fmla="*/ 9 h 770"/>
                      <a:gd name="T50" fmla="*/ 0 w 992"/>
                      <a:gd name="T51" fmla="*/ 7 h 770"/>
                      <a:gd name="T52" fmla="*/ 100 w 992"/>
                      <a:gd name="T53" fmla="*/ 6 h 770"/>
                      <a:gd name="T54" fmla="*/ 208 w 992"/>
                      <a:gd name="T55" fmla="*/ 6 h 770"/>
                      <a:gd name="T56" fmla="*/ 301 w 992"/>
                      <a:gd name="T57" fmla="*/ 6 h 770"/>
                      <a:gd name="T58" fmla="*/ 480 w 992"/>
                      <a:gd name="T59" fmla="*/ 4 h 770"/>
                      <a:gd name="T60" fmla="*/ 654 w 992"/>
                      <a:gd name="T61" fmla="*/ 1 h 770"/>
                      <a:gd name="T62" fmla="*/ 820 w 992"/>
                      <a:gd name="T63" fmla="*/ 1 h 770"/>
                      <a:gd name="T64" fmla="*/ 1055 w 992"/>
                      <a:gd name="T65" fmla="*/ 0 h 770"/>
                      <a:gd name="T66" fmla="*/ 1064 w 992"/>
                      <a:gd name="T67" fmla="*/ 2 h 770"/>
                      <a:gd name="T68" fmla="*/ 1011 w 992"/>
                      <a:gd name="T69" fmla="*/ 4 h 770"/>
                      <a:gd name="T70" fmla="*/ 997 w 992"/>
                      <a:gd name="T71" fmla="*/ 10 h 770"/>
                      <a:gd name="T72" fmla="*/ 1064 w 992"/>
                      <a:gd name="T73" fmla="*/ 17 h 770"/>
                      <a:gd name="T74" fmla="*/ 1175 w 992"/>
                      <a:gd name="T75" fmla="*/ 24 h 770"/>
                      <a:gd name="T76" fmla="*/ 1270 w 992"/>
                      <a:gd name="T77" fmla="*/ 28 h 770"/>
                      <a:gd name="T78" fmla="*/ 1420 w 992"/>
                      <a:gd name="T79" fmla="*/ 30 h 770"/>
                      <a:gd name="T80" fmla="*/ 1564 w 992"/>
                      <a:gd name="T81" fmla="*/ 30 h 770"/>
                      <a:gd name="T82" fmla="*/ 1712 w 992"/>
                      <a:gd name="T83" fmla="*/ 28 h 770"/>
                      <a:gd name="T84" fmla="*/ 1906 w 992"/>
                      <a:gd name="T85" fmla="*/ 24 h 770"/>
                      <a:gd name="T86" fmla="*/ 2035 w 992"/>
                      <a:gd name="T87" fmla="*/ 17 h 770"/>
                      <a:gd name="T88" fmla="*/ 2056 w 992"/>
                      <a:gd name="T89" fmla="*/ 15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1" name="Freeform 18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3 w 699"/>
                      <a:gd name="T1" fmla="*/ 106 h 1216"/>
                      <a:gd name="T2" fmla="*/ 55 w 699"/>
                      <a:gd name="T3" fmla="*/ 120 h 1216"/>
                      <a:gd name="T4" fmla="*/ 59 w 699"/>
                      <a:gd name="T5" fmla="*/ 120 h 1216"/>
                      <a:gd name="T6" fmla="*/ 66 w 699"/>
                      <a:gd name="T7" fmla="*/ 125 h 1216"/>
                      <a:gd name="T8" fmla="*/ 68 w 699"/>
                      <a:gd name="T9" fmla="*/ 131 h 1216"/>
                      <a:gd name="T10" fmla="*/ 66 w 699"/>
                      <a:gd name="T11" fmla="*/ 139 h 1216"/>
                      <a:gd name="T12" fmla="*/ 60 w 699"/>
                      <a:gd name="T13" fmla="*/ 139 h 1216"/>
                      <a:gd name="T14" fmla="*/ 52 w 699"/>
                      <a:gd name="T15" fmla="*/ 134 h 1216"/>
                      <a:gd name="T16" fmla="*/ 37 w 699"/>
                      <a:gd name="T17" fmla="*/ 117 h 1216"/>
                      <a:gd name="T18" fmla="*/ 28 w 699"/>
                      <a:gd name="T19" fmla="*/ 101 h 1216"/>
                      <a:gd name="T20" fmla="*/ 23 w 699"/>
                      <a:gd name="T21" fmla="*/ 89 h 1216"/>
                      <a:gd name="T22" fmla="*/ 20 w 699"/>
                      <a:gd name="T23" fmla="*/ 68 h 1216"/>
                      <a:gd name="T24" fmla="*/ 20 w 699"/>
                      <a:gd name="T25" fmla="*/ 40 h 1216"/>
                      <a:gd name="T26" fmla="*/ 19 w 699"/>
                      <a:gd name="T27" fmla="*/ 33 h 1216"/>
                      <a:gd name="T28" fmla="*/ 15 w 699"/>
                      <a:gd name="T29" fmla="*/ 27 h 1216"/>
                      <a:gd name="T30" fmla="*/ 2 w 699"/>
                      <a:gd name="T31" fmla="*/ 29 h 1216"/>
                      <a:gd name="T32" fmla="*/ 0 w 699"/>
                      <a:gd name="T33" fmla="*/ 26 h 1216"/>
                      <a:gd name="T34" fmla="*/ 3 w 699"/>
                      <a:gd name="T35" fmla="*/ 24 h 1216"/>
                      <a:gd name="T36" fmla="*/ 12 w 699"/>
                      <a:gd name="T37" fmla="*/ 23 h 1216"/>
                      <a:gd name="T38" fmla="*/ 14 w 699"/>
                      <a:gd name="T39" fmla="*/ 22 h 1216"/>
                      <a:gd name="T40" fmla="*/ 1 w 699"/>
                      <a:gd name="T41" fmla="*/ 12 h 1216"/>
                      <a:gd name="T42" fmla="*/ 1 w 699"/>
                      <a:gd name="T43" fmla="*/ 9 h 1216"/>
                      <a:gd name="T44" fmla="*/ 3 w 699"/>
                      <a:gd name="T45" fmla="*/ 8 h 1216"/>
                      <a:gd name="T46" fmla="*/ 14 w 699"/>
                      <a:gd name="T47" fmla="*/ 15 h 1216"/>
                      <a:gd name="T48" fmla="*/ 16 w 699"/>
                      <a:gd name="T49" fmla="*/ 14 h 1216"/>
                      <a:gd name="T50" fmla="*/ 14 w 699"/>
                      <a:gd name="T51" fmla="*/ 1 h 1216"/>
                      <a:gd name="T52" fmla="*/ 15 w 699"/>
                      <a:gd name="T53" fmla="*/ 0 h 1216"/>
                      <a:gd name="T54" fmla="*/ 16 w 699"/>
                      <a:gd name="T55" fmla="*/ 1 h 1216"/>
                      <a:gd name="T56" fmla="*/ 19 w 699"/>
                      <a:gd name="T57" fmla="*/ 14 h 1216"/>
                      <a:gd name="T58" fmla="*/ 22 w 699"/>
                      <a:gd name="T59" fmla="*/ 15 h 1216"/>
                      <a:gd name="T60" fmla="*/ 28 w 699"/>
                      <a:gd name="T61" fmla="*/ 1 h 1216"/>
                      <a:gd name="T62" fmla="*/ 29 w 699"/>
                      <a:gd name="T63" fmla="*/ 1 h 1216"/>
                      <a:gd name="T64" fmla="*/ 29 w 699"/>
                      <a:gd name="T65" fmla="*/ 5 h 1216"/>
                      <a:gd name="T66" fmla="*/ 25 w 699"/>
                      <a:gd name="T67" fmla="*/ 17 h 1216"/>
                      <a:gd name="T68" fmla="*/ 25 w 699"/>
                      <a:gd name="T69" fmla="*/ 23 h 1216"/>
                      <a:gd name="T70" fmla="*/ 26 w 699"/>
                      <a:gd name="T71" fmla="*/ 31 h 1216"/>
                      <a:gd name="T72" fmla="*/ 26 w 699"/>
                      <a:gd name="T73" fmla="*/ 42 h 1216"/>
                      <a:gd name="T74" fmla="*/ 26 w 699"/>
                      <a:gd name="T75" fmla="*/ 61 h 1216"/>
                      <a:gd name="T76" fmla="*/ 28 w 699"/>
                      <a:gd name="T77" fmla="*/ 73 h 1216"/>
                      <a:gd name="T78" fmla="*/ 32 w 699"/>
                      <a:gd name="T79" fmla="*/ 88 h 1216"/>
                      <a:gd name="T80" fmla="*/ 37 w 699"/>
                      <a:gd name="T81" fmla="*/ 98 h 1216"/>
                      <a:gd name="T82" fmla="*/ 43 w 699"/>
                      <a:gd name="T83" fmla="*/ 106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2" name="Freeform 19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58 h 1139"/>
                      <a:gd name="T2" fmla="*/ 0 w 915"/>
                      <a:gd name="T3" fmla="*/ 62 h 1139"/>
                      <a:gd name="T4" fmla="*/ 1 w 915"/>
                      <a:gd name="T5" fmla="*/ 66 h 1139"/>
                      <a:gd name="T6" fmla="*/ 7 w 915"/>
                      <a:gd name="T7" fmla="*/ 66 h 1139"/>
                      <a:gd name="T8" fmla="*/ 22 w 915"/>
                      <a:gd name="T9" fmla="*/ 64 h 1139"/>
                      <a:gd name="T10" fmla="*/ 39 w 915"/>
                      <a:gd name="T11" fmla="*/ 60 h 1139"/>
                      <a:gd name="T12" fmla="*/ 54 w 915"/>
                      <a:gd name="T13" fmla="*/ 55 h 1139"/>
                      <a:gd name="T14" fmla="*/ 62 w 915"/>
                      <a:gd name="T15" fmla="*/ 47 h 1139"/>
                      <a:gd name="T16" fmla="*/ 69 w 915"/>
                      <a:gd name="T17" fmla="*/ 34 h 1139"/>
                      <a:gd name="T18" fmla="*/ 72 w 915"/>
                      <a:gd name="T19" fmla="*/ 22 h 1139"/>
                      <a:gd name="T20" fmla="*/ 72 w 915"/>
                      <a:gd name="T21" fmla="*/ 16 h 1139"/>
                      <a:gd name="T22" fmla="*/ 75 w 915"/>
                      <a:gd name="T23" fmla="*/ 13 h 1139"/>
                      <a:gd name="T24" fmla="*/ 82 w 915"/>
                      <a:gd name="T25" fmla="*/ 12 h 1139"/>
                      <a:gd name="T26" fmla="*/ 88 w 915"/>
                      <a:gd name="T27" fmla="*/ 12 h 1139"/>
                      <a:gd name="T28" fmla="*/ 89 w 915"/>
                      <a:gd name="T29" fmla="*/ 10 h 1139"/>
                      <a:gd name="T30" fmla="*/ 79 w 915"/>
                      <a:gd name="T31" fmla="*/ 10 h 1139"/>
                      <a:gd name="T32" fmla="*/ 78 w 915"/>
                      <a:gd name="T33" fmla="*/ 9 h 1139"/>
                      <a:gd name="T34" fmla="*/ 85 w 915"/>
                      <a:gd name="T35" fmla="*/ 4 h 1139"/>
                      <a:gd name="T36" fmla="*/ 84 w 915"/>
                      <a:gd name="T37" fmla="*/ 2 h 1139"/>
                      <a:gd name="T38" fmla="*/ 83 w 915"/>
                      <a:gd name="T39" fmla="*/ 4 h 1139"/>
                      <a:gd name="T40" fmla="*/ 77 w 915"/>
                      <a:gd name="T41" fmla="*/ 7 h 1139"/>
                      <a:gd name="T42" fmla="*/ 75 w 915"/>
                      <a:gd name="T43" fmla="*/ 7 h 1139"/>
                      <a:gd name="T44" fmla="*/ 75 w 915"/>
                      <a:gd name="T45" fmla="*/ 1 h 1139"/>
                      <a:gd name="T46" fmla="*/ 74 w 915"/>
                      <a:gd name="T47" fmla="*/ 0 h 1139"/>
                      <a:gd name="T48" fmla="*/ 72 w 915"/>
                      <a:gd name="T49" fmla="*/ 1 h 1139"/>
                      <a:gd name="T50" fmla="*/ 72 w 915"/>
                      <a:gd name="T51" fmla="*/ 7 h 1139"/>
                      <a:gd name="T52" fmla="*/ 70 w 915"/>
                      <a:gd name="T53" fmla="*/ 7 h 1139"/>
                      <a:gd name="T54" fmla="*/ 65 w 915"/>
                      <a:gd name="T55" fmla="*/ 4 h 1139"/>
                      <a:gd name="T56" fmla="*/ 60 w 915"/>
                      <a:gd name="T57" fmla="*/ 4 h 1139"/>
                      <a:gd name="T58" fmla="*/ 61 w 915"/>
                      <a:gd name="T59" fmla="*/ 6 h 1139"/>
                      <a:gd name="T60" fmla="*/ 68 w 915"/>
                      <a:gd name="T61" fmla="*/ 9 h 1139"/>
                      <a:gd name="T62" fmla="*/ 68 w 915"/>
                      <a:gd name="T63" fmla="*/ 12 h 1139"/>
                      <a:gd name="T64" fmla="*/ 65 w 915"/>
                      <a:gd name="T65" fmla="*/ 16 h 1139"/>
                      <a:gd name="T66" fmla="*/ 65 w 915"/>
                      <a:gd name="T67" fmla="*/ 20 h 1139"/>
                      <a:gd name="T68" fmla="*/ 65 w 915"/>
                      <a:gd name="T69" fmla="*/ 27 h 1139"/>
                      <a:gd name="T70" fmla="*/ 62 w 915"/>
                      <a:gd name="T71" fmla="*/ 35 h 1139"/>
                      <a:gd name="T72" fmla="*/ 60 w 915"/>
                      <a:gd name="T73" fmla="*/ 40 h 1139"/>
                      <a:gd name="T74" fmla="*/ 54 w 915"/>
                      <a:gd name="T75" fmla="*/ 47 h 1139"/>
                      <a:gd name="T76" fmla="*/ 48 w 915"/>
                      <a:gd name="T77" fmla="*/ 53 h 1139"/>
                      <a:gd name="T78" fmla="*/ 44 w 915"/>
                      <a:gd name="T79" fmla="*/ 55 h 1139"/>
                      <a:gd name="T80" fmla="*/ 32 w 915"/>
                      <a:gd name="T81" fmla="*/ 58 h 1139"/>
                      <a:gd name="T82" fmla="*/ 20 w 915"/>
                      <a:gd name="T83" fmla="*/ 58 h 1139"/>
                      <a:gd name="T84" fmla="*/ 9 w 915"/>
                      <a:gd name="T85" fmla="*/ 59 h 1139"/>
                      <a:gd name="T86" fmla="*/ 1 w 915"/>
                      <a:gd name="T87" fmla="*/ 58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0573" name="Oval 191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0536" name="Group 192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0567" name="Group 19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0570" name="AutoShape 19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0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0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0571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0568" name="Line 1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9" name="Line 197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7" name="Group 198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0554" name="Freeform 199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1 w 672"/>
                  <a:gd name="T3" fmla="*/ 0 h 200"/>
                  <a:gd name="T4" fmla="*/ 1 w 672"/>
                  <a:gd name="T5" fmla="*/ 0 h 200"/>
                  <a:gd name="T6" fmla="*/ 1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555" name="Group 200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0561" name="Freeform 201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2" name="Freeform 202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3" name="Freeform 203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4" name="Freeform 204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5" name="Freeform 205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6" name="Freeform 206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56" name="AutoShape 207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57" name="Line 208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58" name="AutoShape 209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59" name="Line 210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60" name="Oval 211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0538" name="Group 212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0549" name="Group 21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0552" name="AutoShape 21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0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0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0553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0550" name="Line 2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1" name="Line 217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39" name="AutoShape 218"/>
            <p:cNvSpPr>
              <a:spLocks noChangeAspect="1" noChangeArrowheads="1"/>
            </p:cNvSpPr>
            <p:nvPr/>
          </p:nvSpPr>
          <p:spPr bwMode="auto">
            <a:xfrm>
              <a:off x="2496" y="201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baseline="-8000">
                  <a:solidFill>
                    <a:schemeClr val="bg2"/>
                  </a:solidFill>
                </a:rPr>
                <a:t>Exit</a:t>
              </a:r>
              <a:endParaRPr lang="en-CA" altLang="en-US" sz="2000" baseline="-8000">
                <a:solidFill>
                  <a:schemeClr val="bg2"/>
                </a:solidFill>
              </a:endParaRPr>
            </a:p>
          </p:txBody>
        </p:sp>
        <p:sp>
          <p:nvSpPr>
            <p:cNvPr id="20540" name="Line 219"/>
            <p:cNvSpPr>
              <a:spLocks noChangeAspect="1" noChangeShapeType="1"/>
            </p:cNvSpPr>
            <p:nvPr/>
          </p:nvSpPr>
          <p:spPr bwMode="auto">
            <a:xfrm>
              <a:off x="2880" y="254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0541" name="Group 220"/>
            <p:cNvGrpSpPr>
              <a:grpSpLocks noChangeAspect="1"/>
            </p:cNvGrpSpPr>
            <p:nvPr/>
          </p:nvGrpSpPr>
          <p:grpSpPr bwMode="auto">
            <a:xfrm>
              <a:off x="3983" y="3584"/>
              <a:ext cx="208" cy="170"/>
              <a:chOff x="1728" y="2064"/>
              <a:chExt cx="768" cy="672"/>
            </a:xfrm>
          </p:grpSpPr>
          <p:sp>
            <p:nvSpPr>
              <p:cNvPr id="20547" name="AutoShape 22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48" name="Line 22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0542" name="Oval 223"/>
            <p:cNvSpPr>
              <a:spLocks noChangeAspect="1" noChangeArrowheads="1"/>
            </p:cNvSpPr>
            <p:nvPr/>
          </p:nvSpPr>
          <p:spPr bwMode="auto">
            <a:xfrm>
              <a:off x="3921" y="32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grpSp>
          <p:nvGrpSpPr>
            <p:cNvPr id="20543" name="Group 224"/>
            <p:cNvGrpSpPr>
              <a:grpSpLocks noChangeAspect="1"/>
            </p:cNvGrpSpPr>
            <p:nvPr/>
          </p:nvGrpSpPr>
          <p:grpSpPr bwMode="auto">
            <a:xfrm>
              <a:off x="4385" y="3584"/>
              <a:ext cx="208" cy="170"/>
              <a:chOff x="1728" y="2064"/>
              <a:chExt cx="768" cy="672"/>
            </a:xfrm>
          </p:grpSpPr>
          <p:sp>
            <p:nvSpPr>
              <p:cNvPr id="20545" name="AutoShape 22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46" name="Line 22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0544" name="AutoShape 227"/>
            <p:cNvSpPr>
              <a:spLocks noChangeAspect="1" noChangeArrowheads="1"/>
            </p:cNvSpPr>
            <p:nvPr/>
          </p:nvSpPr>
          <p:spPr bwMode="auto">
            <a:xfrm>
              <a:off x="4209" y="3632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21507" name="Group 228"/>
          <p:cNvGrpSpPr>
            <a:grpSpLocks/>
          </p:cNvGrpSpPr>
          <p:nvPr/>
        </p:nvGrpSpPr>
        <p:grpSpPr bwMode="auto">
          <a:xfrm>
            <a:off x="533400" y="914400"/>
            <a:ext cx="1219200" cy="1066800"/>
            <a:chOff x="1584" y="3063"/>
            <a:chExt cx="768" cy="672"/>
          </a:xfrm>
        </p:grpSpPr>
        <p:sp>
          <p:nvSpPr>
            <p:cNvPr id="21544" name="AutoShape 229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baseline="-8000">
                <a:solidFill>
                  <a:schemeClr val="bg2"/>
                </a:solidFill>
              </a:endParaRPr>
            </a:p>
          </p:txBody>
        </p:sp>
        <p:sp>
          <p:nvSpPr>
            <p:cNvPr id="21545" name="Line 230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508" name="Text Box 231"/>
          <p:cNvSpPr txBox="1">
            <a:spLocks noChangeArrowheads="1"/>
          </p:cNvSpPr>
          <p:nvPr/>
        </p:nvSpPr>
        <p:spPr bwMode="auto">
          <a:xfrm>
            <a:off x="1905000" y="1066800"/>
            <a:ext cx="32734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# of </a:t>
            </a:r>
            <a:r>
              <a:rPr lang="en-US" altLang="en-US" sz="3000" b="1" u="sng"/>
              <a:t>handled</a:t>
            </a:r>
            <a:r>
              <a:rPr lang="en-US" altLang="en-US" sz="3000"/>
              <a:t> nodes.</a:t>
            </a:r>
          </a:p>
        </p:txBody>
      </p:sp>
      <p:grpSp>
        <p:nvGrpSpPr>
          <p:cNvPr id="21509" name="Group 243"/>
          <p:cNvGrpSpPr>
            <a:grpSpLocks/>
          </p:cNvGrpSpPr>
          <p:nvPr/>
        </p:nvGrpSpPr>
        <p:grpSpPr bwMode="auto">
          <a:xfrm>
            <a:off x="609600" y="1981200"/>
            <a:ext cx="6808788" cy="649288"/>
            <a:chOff x="511" y="3191"/>
            <a:chExt cx="4289" cy="409"/>
          </a:xfrm>
        </p:grpSpPr>
        <p:sp>
          <p:nvSpPr>
            <p:cNvPr id="21536" name="Text Box 233"/>
            <p:cNvSpPr txBox="1">
              <a:spLocks noChangeArrowheads="1"/>
            </p:cNvSpPr>
            <p:nvPr/>
          </p:nvSpPr>
          <p:spPr bwMode="auto">
            <a:xfrm>
              <a:off x="1102" y="3254"/>
              <a:ext cx="369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Handle some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</a:t>
              </a:r>
            </a:p>
          </p:txBody>
        </p:sp>
        <p:grpSp>
          <p:nvGrpSpPr>
            <p:cNvPr id="21537" name="Group 242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21538" name="Freeform 236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9" name="Freeform 237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0" name="Freeform 238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1" name="Freeform 239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2" name="Freeform 240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3" name="Freeform 241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1510" name="Text Box 244"/>
          <p:cNvSpPr txBox="1">
            <a:spLocks noChangeArrowheads="1"/>
          </p:cNvSpPr>
          <p:nvPr/>
        </p:nvSpPr>
        <p:spPr bwMode="auto">
          <a:xfrm>
            <a:off x="593725" y="2938463"/>
            <a:ext cx="13001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Time =</a:t>
            </a:r>
          </a:p>
        </p:txBody>
      </p:sp>
      <p:sp>
        <p:nvSpPr>
          <p:cNvPr id="549109" name="Text Box 245"/>
          <p:cNvSpPr txBox="1">
            <a:spLocks noChangeArrowheads="1"/>
          </p:cNvSpPr>
          <p:nvPr/>
        </p:nvSpPr>
        <p:spPr bwMode="auto">
          <a:xfrm>
            <a:off x="1905000" y="2943225"/>
            <a:ext cx="9032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O(</a:t>
            </a:r>
            <a:r>
              <a:rPr lang="en-US" altLang="en-US" sz="3000" i="1"/>
              <a:t>n</a:t>
            </a:r>
            <a:r>
              <a:rPr lang="en-US" altLang="en-US" sz="3000"/>
              <a:t>)</a:t>
            </a:r>
          </a:p>
        </p:txBody>
      </p:sp>
      <p:grpSp>
        <p:nvGrpSpPr>
          <p:cNvPr id="5" name="Group 276"/>
          <p:cNvGrpSpPr>
            <a:grpSpLocks/>
          </p:cNvGrpSpPr>
          <p:nvPr/>
        </p:nvGrpSpPr>
        <p:grpSpPr bwMode="auto">
          <a:xfrm>
            <a:off x="1981200" y="2862263"/>
            <a:ext cx="7102475" cy="2243137"/>
            <a:chOff x="1248" y="1803"/>
            <a:chExt cx="4474" cy="1413"/>
          </a:xfrm>
        </p:grpSpPr>
        <p:grpSp>
          <p:nvGrpSpPr>
            <p:cNvPr id="21523" name="Group 275"/>
            <p:cNvGrpSpPr>
              <a:grpSpLocks/>
            </p:cNvGrpSpPr>
            <p:nvPr/>
          </p:nvGrpSpPr>
          <p:grpSpPr bwMode="auto">
            <a:xfrm>
              <a:off x="2688" y="2396"/>
              <a:ext cx="700" cy="820"/>
              <a:chOff x="2688" y="2396"/>
              <a:chExt cx="700" cy="820"/>
            </a:xfrm>
          </p:grpSpPr>
          <p:sp>
            <p:nvSpPr>
              <p:cNvPr id="21527" name="Freeform 250"/>
              <p:cNvSpPr>
                <a:spLocks/>
              </p:cNvSpPr>
              <p:nvPr/>
            </p:nvSpPr>
            <p:spPr bwMode="auto">
              <a:xfrm>
                <a:off x="2696" y="2646"/>
                <a:ext cx="408" cy="248"/>
              </a:xfrm>
              <a:custGeom>
                <a:avLst/>
                <a:gdLst>
                  <a:gd name="T0" fmla="*/ 0 w 408"/>
                  <a:gd name="T1" fmla="*/ 248 h 248"/>
                  <a:gd name="T2" fmla="*/ 408 w 408"/>
                  <a:gd name="T3" fmla="*/ 0 h 248"/>
                  <a:gd name="T4" fmla="*/ 0 60000 65536"/>
                  <a:gd name="T5" fmla="*/ 0 60000 65536"/>
                  <a:gd name="T6" fmla="*/ 0 w 408"/>
                  <a:gd name="T7" fmla="*/ 0 h 248"/>
                  <a:gd name="T8" fmla="*/ 408 w 408"/>
                  <a:gd name="T9" fmla="*/ 248 h 24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08" h="248">
                    <a:moveTo>
                      <a:pt x="0" y="248"/>
                    </a:moveTo>
                    <a:lnTo>
                      <a:pt x="408" y="0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28" name="Oval 251"/>
              <p:cNvSpPr>
                <a:spLocks noChangeArrowheads="1"/>
              </p:cNvSpPr>
              <p:nvPr/>
            </p:nvSpPr>
            <p:spPr bwMode="auto">
              <a:xfrm>
                <a:off x="3108" y="2574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1529" name="Text Box 252"/>
              <p:cNvSpPr txBox="1">
                <a:spLocks noChangeArrowheads="1"/>
              </p:cNvSpPr>
              <p:nvPr/>
            </p:nvSpPr>
            <p:spPr bwMode="auto">
              <a:xfrm>
                <a:off x="3156" y="2396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f</a:t>
                </a:r>
              </a:p>
            </p:txBody>
          </p:sp>
          <p:sp>
            <p:nvSpPr>
              <p:cNvPr id="21530" name="Freeform 254"/>
              <p:cNvSpPr>
                <a:spLocks/>
              </p:cNvSpPr>
              <p:nvPr/>
            </p:nvSpPr>
            <p:spPr bwMode="auto">
              <a:xfrm>
                <a:off x="2688" y="2862"/>
                <a:ext cx="412" cy="32"/>
              </a:xfrm>
              <a:custGeom>
                <a:avLst/>
                <a:gdLst>
                  <a:gd name="T0" fmla="*/ 0 w 412"/>
                  <a:gd name="T1" fmla="*/ 32 h 32"/>
                  <a:gd name="T2" fmla="*/ 412 w 412"/>
                  <a:gd name="T3" fmla="*/ 0 h 32"/>
                  <a:gd name="T4" fmla="*/ 0 60000 65536"/>
                  <a:gd name="T5" fmla="*/ 0 60000 65536"/>
                  <a:gd name="T6" fmla="*/ 0 w 412"/>
                  <a:gd name="T7" fmla="*/ 0 h 32"/>
                  <a:gd name="T8" fmla="*/ 412 w 412"/>
                  <a:gd name="T9" fmla="*/ 32 h 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12" h="32">
                    <a:moveTo>
                      <a:pt x="0" y="32"/>
                    </a:moveTo>
                    <a:lnTo>
                      <a:pt x="412" y="0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31" name="Oval 255"/>
              <p:cNvSpPr>
                <a:spLocks noChangeArrowheads="1"/>
              </p:cNvSpPr>
              <p:nvPr/>
            </p:nvSpPr>
            <p:spPr bwMode="auto">
              <a:xfrm>
                <a:off x="3104" y="2790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1532" name="Text Box 256"/>
              <p:cNvSpPr txBox="1">
                <a:spLocks noChangeArrowheads="1"/>
              </p:cNvSpPr>
              <p:nvPr/>
            </p:nvSpPr>
            <p:spPr bwMode="auto">
              <a:xfrm>
                <a:off x="3152" y="26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21533" name="Freeform 257"/>
              <p:cNvSpPr>
                <a:spLocks/>
              </p:cNvSpPr>
              <p:nvPr/>
            </p:nvSpPr>
            <p:spPr bwMode="auto">
              <a:xfrm>
                <a:off x="2696" y="2894"/>
                <a:ext cx="400" cy="184"/>
              </a:xfrm>
              <a:custGeom>
                <a:avLst/>
                <a:gdLst>
                  <a:gd name="T0" fmla="*/ 0 w 400"/>
                  <a:gd name="T1" fmla="*/ 0 h 184"/>
                  <a:gd name="T2" fmla="*/ 400 w 400"/>
                  <a:gd name="T3" fmla="*/ 184 h 184"/>
                  <a:gd name="T4" fmla="*/ 0 60000 65536"/>
                  <a:gd name="T5" fmla="*/ 0 60000 65536"/>
                  <a:gd name="T6" fmla="*/ 0 w 400"/>
                  <a:gd name="T7" fmla="*/ 0 h 184"/>
                  <a:gd name="T8" fmla="*/ 400 w 400"/>
                  <a:gd name="T9" fmla="*/ 184 h 18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00" h="184">
                    <a:moveTo>
                      <a:pt x="0" y="0"/>
                    </a:moveTo>
                    <a:lnTo>
                      <a:pt x="400" y="184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34" name="Oval 258"/>
              <p:cNvSpPr>
                <a:spLocks noChangeArrowheads="1"/>
              </p:cNvSpPr>
              <p:nvPr/>
            </p:nvSpPr>
            <p:spPr bwMode="auto">
              <a:xfrm>
                <a:off x="3100" y="3006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1535" name="Text Box 259"/>
              <p:cNvSpPr txBox="1">
                <a:spLocks noChangeArrowheads="1"/>
              </p:cNvSpPr>
              <p:nvPr/>
            </p:nvSpPr>
            <p:spPr bwMode="auto">
              <a:xfrm>
                <a:off x="3148" y="2870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j</a:t>
                </a:r>
              </a:p>
            </p:txBody>
          </p:sp>
        </p:grpSp>
        <p:grpSp>
          <p:nvGrpSpPr>
            <p:cNvPr id="21524" name="Group 274"/>
            <p:cNvGrpSpPr>
              <a:grpSpLocks/>
            </p:cNvGrpSpPr>
            <p:nvPr/>
          </p:nvGrpSpPr>
          <p:grpSpPr bwMode="auto">
            <a:xfrm>
              <a:off x="1248" y="1803"/>
              <a:ext cx="4474" cy="634"/>
              <a:chOff x="1248" y="1803"/>
              <a:chExt cx="4474" cy="634"/>
            </a:xfrm>
          </p:grpSpPr>
          <p:sp>
            <p:nvSpPr>
              <p:cNvPr id="21525" name="Text Box 260"/>
              <p:cNvSpPr txBox="1">
                <a:spLocks noChangeArrowheads="1"/>
              </p:cNvSpPr>
              <p:nvPr/>
            </p:nvSpPr>
            <p:spPr bwMode="auto">
              <a:xfrm>
                <a:off x="2342" y="1803"/>
                <a:ext cx="3380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O(</a:t>
                </a:r>
                <a:r>
                  <a:rPr lang="en-US" altLang="en-US" sz="3000" i="1"/>
                  <a:t>n</a:t>
                </a:r>
                <a:r>
                  <a:rPr lang="en-US" altLang="en-US" sz="3000"/>
                  <a:t>) iterations, </a:t>
                </a:r>
                <a:br>
                  <a:rPr lang="en-US" altLang="en-US" sz="3000"/>
                </a:br>
                <a:r>
                  <a:rPr lang="en-US" altLang="en-US" sz="3000"/>
                  <a:t>but iteration takes more than O(1)</a:t>
                </a:r>
              </a:p>
            </p:txBody>
          </p:sp>
          <p:sp>
            <p:nvSpPr>
              <p:cNvPr id="21526" name="Line 261"/>
              <p:cNvSpPr>
                <a:spLocks noChangeShapeType="1"/>
              </p:cNvSpPr>
              <p:nvPr/>
            </p:nvSpPr>
            <p:spPr bwMode="auto">
              <a:xfrm flipV="1">
                <a:off x="1248" y="1872"/>
                <a:ext cx="384" cy="38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549127" name="Text Box 263"/>
          <p:cNvSpPr txBox="1">
            <a:spLocks noChangeArrowheads="1"/>
          </p:cNvSpPr>
          <p:nvPr/>
        </p:nvSpPr>
        <p:spPr bwMode="auto">
          <a:xfrm>
            <a:off x="5851525" y="4005263"/>
            <a:ext cx="2501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O(</a:t>
            </a:r>
            <a:r>
              <a:rPr lang="en-US" altLang="en-US" sz="3000" i="1"/>
              <a:t>n</a:t>
            </a:r>
            <a:r>
              <a:rPr lang="en-US" altLang="en-US" sz="3000"/>
              <a:t>) neighbors</a:t>
            </a:r>
          </a:p>
        </p:txBody>
      </p:sp>
      <p:sp>
        <p:nvSpPr>
          <p:cNvPr id="549128" name="Text Box 264"/>
          <p:cNvSpPr txBox="1">
            <a:spLocks noChangeArrowheads="1"/>
          </p:cNvSpPr>
          <p:nvPr/>
        </p:nvSpPr>
        <p:spPr bwMode="auto">
          <a:xfrm>
            <a:off x="1524000" y="4175125"/>
            <a:ext cx="13398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= O(</a:t>
            </a:r>
            <a:r>
              <a:rPr lang="en-US" altLang="en-US" sz="3000" i="1"/>
              <a:t>n</a:t>
            </a:r>
            <a:r>
              <a:rPr lang="en-US" altLang="en-US" sz="3000" baseline="30000"/>
              <a:t>2</a:t>
            </a:r>
            <a:r>
              <a:rPr lang="en-US" altLang="en-US" sz="3000"/>
              <a:t>)</a:t>
            </a:r>
          </a:p>
        </p:txBody>
      </p:sp>
      <p:sp>
        <p:nvSpPr>
          <p:cNvPr id="549129" name="Text Box 265"/>
          <p:cNvSpPr txBox="1">
            <a:spLocks noChangeArrowheads="1"/>
          </p:cNvSpPr>
          <p:nvPr/>
        </p:nvSpPr>
        <p:spPr bwMode="auto">
          <a:xfrm>
            <a:off x="5867400" y="4479925"/>
            <a:ext cx="2705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Could be fewer?</a:t>
            </a:r>
          </a:p>
        </p:txBody>
      </p:sp>
      <p:sp>
        <p:nvSpPr>
          <p:cNvPr id="549130" name="Text Box 266"/>
          <p:cNvSpPr txBox="1">
            <a:spLocks noChangeArrowheads="1"/>
          </p:cNvSpPr>
          <p:nvPr/>
        </p:nvSpPr>
        <p:spPr bwMode="auto">
          <a:xfrm>
            <a:off x="4297363" y="5241925"/>
            <a:ext cx="42433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Each edge visited,   </a:t>
            </a:r>
            <a:r>
              <a:rPr lang="en-US" altLang="en-US" sz="3000" baseline="-25000"/>
              <a:t> </a:t>
            </a:r>
            <a:r>
              <a:rPr lang="en-US" altLang="en-US" sz="3000"/>
              <a:t>times.</a:t>
            </a:r>
          </a:p>
        </p:txBody>
      </p:sp>
      <p:sp>
        <p:nvSpPr>
          <p:cNvPr id="549131" name="Text Box 267"/>
          <p:cNvSpPr txBox="1">
            <a:spLocks noChangeArrowheads="1"/>
          </p:cNvSpPr>
          <p:nvPr/>
        </p:nvSpPr>
        <p:spPr bwMode="auto">
          <a:xfrm>
            <a:off x="7169150" y="5241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2</a:t>
            </a:r>
          </a:p>
        </p:txBody>
      </p:sp>
      <p:sp>
        <p:nvSpPr>
          <p:cNvPr id="549132" name="Text Box 268"/>
          <p:cNvSpPr txBox="1">
            <a:spLocks noChangeArrowheads="1"/>
          </p:cNvSpPr>
          <p:nvPr/>
        </p:nvSpPr>
        <p:spPr bwMode="auto">
          <a:xfrm>
            <a:off x="1555750" y="5546725"/>
            <a:ext cx="1255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= O(</a:t>
            </a:r>
            <a:r>
              <a:rPr lang="en-US" altLang="en-US" sz="3000" i="1"/>
              <a:t>E</a:t>
            </a:r>
            <a:r>
              <a:rPr lang="en-US" altLang="en-US" sz="3000"/>
              <a:t>)</a:t>
            </a:r>
          </a:p>
        </p:txBody>
      </p:sp>
      <p:sp>
        <p:nvSpPr>
          <p:cNvPr id="549133" name="Text Box 269"/>
          <p:cNvSpPr txBox="1">
            <a:spLocks noChangeArrowheads="1"/>
          </p:cNvSpPr>
          <p:nvPr/>
        </p:nvSpPr>
        <p:spPr bwMode="auto">
          <a:xfrm>
            <a:off x="811213" y="6003925"/>
            <a:ext cx="11509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Size =</a:t>
            </a:r>
          </a:p>
        </p:txBody>
      </p:sp>
      <p:sp>
        <p:nvSpPr>
          <p:cNvPr id="549135" name="Text Box 271"/>
          <p:cNvSpPr txBox="1">
            <a:spLocks noChangeArrowheads="1"/>
          </p:cNvSpPr>
          <p:nvPr/>
        </p:nvSpPr>
        <p:spPr bwMode="auto">
          <a:xfrm>
            <a:off x="1905000" y="6003925"/>
            <a:ext cx="946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O(</a:t>
            </a:r>
            <a:r>
              <a:rPr lang="en-US" altLang="en-US" sz="3000" i="1"/>
              <a:t>E</a:t>
            </a:r>
            <a:r>
              <a:rPr lang="en-US" altLang="en-US" sz="3000"/>
              <a:t>)</a:t>
            </a:r>
          </a:p>
        </p:txBody>
      </p:sp>
      <p:sp>
        <p:nvSpPr>
          <p:cNvPr id="549136" name="Text Box 272"/>
          <p:cNvSpPr txBox="1">
            <a:spLocks noChangeArrowheads="1"/>
          </p:cNvSpPr>
          <p:nvPr/>
        </p:nvSpPr>
        <p:spPr bwMode="auto">
          <a:xfrm>
            <a:off x="3321050" y="5791200"/>
            <a:ext cx="20510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Linear time.</a:t>
            </a:r>
          </a:p>
        </p:txBody>
      </p:sp>
      <p:sp>
        <p:nvSpPr>
          <p:cNvPr id="549137" name="Line 273"/>
          <p:cNvSpPr>
            <a:spLocks noChangeShapeType="1"/>
          </p:cNvSpPr>
          <p:nvPr/>
        </p:nvSpPr>
        <p:spPr bwMode="auto">
          <a:xfrm flipV="1">
            <a:off x="1981200" y="4191000"/>
            <a:ext cx="76200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9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9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49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49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9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9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49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49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49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49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49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49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9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49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49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49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49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49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49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49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49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49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109" grpId="0" autoUpdateAnimBg="0"/>
      <p:bldP spid="549127" grpId="0" autoUpdateAnimBg="0"/>
      <p:bldP spid="549128" grpId="0" autoUpdateAnimBg="0"/>
      <p:bldP spid="549129" grpId="0" autoUpdateAnimBg="0"/>
      <p:bldP spid="549130" grpId="0" autoUpdateAnimBg="0"/>
      <p:bldP spid="549131" grpId="0" autoUpdateAnimBg="0"/>
      <p:bldP spid="549132" grpId="0" autoUpdateAnimBg="0"/>
      <p:bldP spid="549133" grpId="0" autoUpdateAnimBg="0"/>
      <p:bldP spid="549135" grpId="0" autoUpdateAnimBg="0"/>
      <p:bldP spid="549136" grpId="0" autoUpdateAnimBg="0"/>
      <p:bldP spid="549137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22531" name="Group 7"/>
          <p:cNvGrpSpPr>
            <a:grpSpLocks/>
          </p:cNvGrpSpPr>
          <p:nvPr/>
        </p:nvGrpSpPr>
        <p:grpSpPr bwMode="auto">
          <a:xfrm>
            <a:off x="563563" y="492125"/>
            <a:ext cx="8123237" cy="649288"/>
            <a:chOff x="511" y="3191"/>
            <a:chExt cx="5117" cy="409"/>
          </a:xfrm>
        </p:grpSpPr>
        <p:sp>
          <p:nvSpPr>
            <p:cNvPr id="22536" name="Text Box 8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Which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 do we handle?</a:t>
              </a:r>
            </a:p>
          </p:txBody>
        </p:sp>
        <p:grpSp>
          <p:nvGrpSpPr>
            <p:cNvPr id="22537" name="Group 9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22538" name="Freeform 10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9" name="Freeform 11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0" name="Freeform 12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1" name="Freeform 13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2" name="Freeform 14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3" name="Freeform 15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49931" name="Rectangle 43"/>
          <p:cNvSpPr>
            <a:spLocks noChangeArrowheads="1"/>
          </p:cNvSpPr>
          <p:nvPr/>
        </p:nvSpPr>
        <p:spPr bwMode="auto">
          <a:xfrm>
            <a:off x="457200" y="1238250"/>
            <a:ext cx="8686800" cy="551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Queue: 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longest ago</a:t>
            </a:r>
          </a:p>
          <a:p>
            <a:pPr lvl="2" eaLnBrk="1" hangingPunct="1"/>
            <a:r>
              <a:rPr lang="en-US" altLang="en-US"/>
              <a:t>Likely closest to s (in # of edges).</a:t>
            </a:r>
          </a:p>
          <a:p>
            <a:pPr lvl="1" eaLnBrk="1" hangingPunct="1"/>
            <a:r>
              <a:rPr lang="en-US" altLang="en-US"/>
              <a:t>Breadth-First Search</a:t>
            </a:r>
          </a:p>
          <a:p>
            <a:pPr eaLnBrk="1" hangingPunct="1"/>
            <a:r>
              <a:rPr lang="en-US" altLang="en-US" sz="2800"/>
              <a:t>Priority Queue:</a:t>
            </a:r>
          </a:p>
          <a:p>
            <a:pPr lvl="1" eaLnBrk="1" hangingPunct="1"/>
            <a:r>
              <a:rPr lang="en-US" altLang="en-US"/>
              <a:t>Handle node that seems to be closest to </a:t>
            </a:r>
            <a:r>
              <a:rPr lang="en-US" altLang="en-US" i="1"/>
              <a:t>s </a:t>
            </a:r>
            <a:r>
              <a:rPr lang="en-US" altLang="en-US"/>
              <a:t>(weighted).</a:t>
            </a:r>
          </a:p>
          <a:p>
            <a:pPr lvl="1" eaLnBrk="1" hangingPunct="1"/>
            <a:r>
              <a:rPr lang="en-US" altLang="en-US"/>
              <a:t>Dijkstra's Shortest-Weighted Paths                   </a:t>
            </a:r>
          </a:p>
          <a:p>
            <a:pPr eaLnBrk="1" hangingPunct="1"/>
            <a:r>
              <a:rPr lang="en-US" altLang="en-US"/>
              <a:t>Stack: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most recently</a:t>
            </a:r>
          </a:p>
          <a:p>
            <a:pPr lvl="2" eaLnBrk="1" hangingPunct="1"/>
            <a:r>
              <a:rPr lang="en-US" altLang="en-US"/>
              <a:t>Likely farthest from s.</a:t>
            </a:r>
          </a:p>
          <a:p>
            <a:pPr lvl="1" eaLnBrk="1" hangingPunct="1"/>
            <a:r>
              <a:rPr lang="en-US" altLang="en-US"/>
              <a:t>Depth-First Search</a:t>
            </a:r>
          </a:p>
        </p:txBody>
      </p:sp>
      <p:sp>
        <p:nvSpPr>
          <p:cNvPr id="549932" name="Oval 44"/>
          <p:cNvSpPr>
            <a:spLocks noChangeArrowheads="1"/>
          </p:cNvSpPr>
          <p:nvPr/>
        </p:nvSpPr>
        <p:spPr bwMode="auto">
          <a:xfrm>
            <a:off x="-228600" y="1011238"/>
            <a:ext cx="5181600" cy="2493962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14" name="Picture 27" descr="treeB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495"/>
          <a:stretch>
            <a:fillRect/>
          </a:stretch>
        </p:blipFill>
        <p:spPr bwMode="auto">
          <a:xfrm>
            <a:off x="6288088" y="1676400"/>
            <a:ext cx="2398712" cy="161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3" descr="treeDF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06" r="50000" b="31618"/>
          <a:stretch>
            <a:fillRect/>
          </a:stretch>
        </p:blipFill>
        <p:spPr bwMode="auto">
          <a:xfrm>
            <a:off x="6858000" y="5105400"/>
            <a:ext cx="1557338" cy="143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9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9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49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49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9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9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49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49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49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49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49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49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49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49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49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49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499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499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499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499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99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499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4993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4993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4993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4993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932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23555" name="Group 7"/>
          <p:cNvGrpSpPr>
            <a:grpSpLocks/>
          </p:cNvGrpSpPr>
          <p:nvPr/>
        </p:nvGrpSpPr>
        <p:grpSpPr bwMode="auto">
          <a:xfrm>
            <a:off x="563563" y="492125"/>
            <a:ext cx="8123237" cy="649288"/>
            <a:chOff x="511" y="3191"/>
            <a:chExt cx="5117" cy="409"/>
          </a:xfrm>
        </p:grpSpPr>
        <p:sp>
          <p:nvSpPr>
            <p:cNvPr id="23573" name="Text Box 8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Which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 do we handle?</a:t>
              </a:r>
            </a:p>
          </p:txBody>
        </p:sp>
        <p:grpSp>
          <p:nvGrpSpPr>
            <p:cNvPr id="23574" name="Group 9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23575" name="Freeform 10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6" name="Freeform 11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7" name="Freeform 12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8" name="Freeform 13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9" name="Freeform 14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0" name="Freeform 15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3556" name="Rectangle 43"/>
          <p:cNvSpPr>
            <a:spLocks noChangeArrowheads="1"/>
          </p:cNvSpPr>
          <p:nvPr/>
        </p:nvSpPr>
        <p:spPr bwMode="auto">
          <a:xfrm>
            <a:off x="457200" y="1238250"/>
            <a:ext cx="8686800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Queue: 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longest ago</a:t>
            </a:r>
          </a:p>
          <a:p>
            <a:pPr lvl="2" eaLnBrk="1" hangingPunct="1"/>
            <a:r>
              <a:rPr lang="en-US" altLang="en-US"/>
              <a:t>Likely closest to s (in # of edges).</a:t>
            </a:r>
          </a:p>
          <a:p>
            <a:pPr lvl="1" eaLnBrk="1" hangingPunct="1"/>
            <a:r>
              <a:rPr lang="en-US" altLang="en-US"/>
              <a:t>Breadth-First Search</a:t>
            </a:r>
          </a:p>
        </p:txBody>
      </p:sp>
      <p:pic>
        <p:nvPicPr>
          <p:cNvPr id="23557" name="Picture 27" descr="treeB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495"/>
          <a:stretch>
            <a:fillRect/>
          </a:stretch>
        </p:blipFill>
        <p:spPr bwMode="auto">
          <a:xfrm>
            <a:off x="6288088" y="1676400"/>
            <a:ext cx="2398712" cy="161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9"/>
          <p:cNvGrpSpPr>
            <a:grpSpLocks/>
          </p:cNvGrpSpPr>
          <p:nvPr/>
        </p:nvGrpSpPr>
        <p:grpSpPr bwMode="auto">
          <a:xfrm>
            <a:off x="609600" y="3489325"/>
            <a:ext cx="1181100" cy="1066800"/>
            <a:chOff x="1224" y="2539"/>
            <a:chExt cx="2280" cy="1785"/>
          </a:xfrm>
        </p:grpSpPr>
        <p:sp>
          <p:nvSpPr>
            <p:cNvPr id="23560" name="Freeform 1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561" name="Group 1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562" name="Group 1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567" name="Freeform 1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8" name="Freeform 1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9" name="Freeform 1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0" name="Freeform 1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1" name="Freeform 1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2" name="Freeform 1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563" name="Group 1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564" name="Freeform 2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5" name="Freeform 2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6" name="Freeform 2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1" name="Rectangle 26"/>
          <p:cNvSpPr>
            <a:spLocks noChangeArrowheads="1"/>
          </p:cNvSpPr>
          <p:nvPr/>
        </p:nvSpPr>
        <p:spPr bwMode="auto">
          <a:xfrm>
            <a:off x="1905000" y="3489325"/>
            <a:ext cx="525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4579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0" name="Oval 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1" name="Oval 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2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3" name="Oval 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4" name="Oval 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5" name="Oval 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6" name="Oval 1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7" name="Oval 1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8" name="Oval 1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9" name="Oval 1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90" name="Oval 1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91" name="Oval 1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92" name="Oval 1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93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4594" name="Text Box 1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4595" name="Text Box 1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4596" name="Text Box 2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4597" name="Text Box 2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4598" name="Text Box 2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4599" name="Text Box 2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4600" name="Text Box 2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4601" name="Text Box 2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4602" name="Text Box 2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4603" name="Text Box 2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4604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4605" name="Text Box 2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4606" name="Text Box 3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4607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8" name="Line 3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Line 3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0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1" name="Line 3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2" name="Line 3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3" name="Line 3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4" name="Line 3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5" name="Line 4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6" name="Line 4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7" name="Line 4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8" name="Line 4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9" name="Line 4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0" name="Line 4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1" name="Line 4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2" name="Line 4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3" name="Line 4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4" name="Line 4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5" name="Line 5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6" name="Line 5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7" name="Line 5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8" name="Line 5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9" name="Line 5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0" name="Line 5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1" name="Line 5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2" name="Line 5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3" name="Line 5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4" name="Line 5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5" name="Line 6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6" name="Line 61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7" name="Line 62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8" name="Text Box 6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5603" name="Oval 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4" name="Oval 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5" name="Oval 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6" name="Oval 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7" name="Oval 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8" name="Oval 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9" name="Oval 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0" name="Oval 1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1" name="Oval 1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2" name="Oval 1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3" name="Oval 1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4" name="Oval 1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5" name="Oval 1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6" name="Text Box 1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5617" name="Text Box 1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5618" name="Text Box 1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5619" name="Text Box 1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5620" name="Text Box 2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5621" name="Text Box 2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5622" name="Text Box 2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5623" name="Text Box 2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5624" name="Text Box 2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5625" name="Text Box 2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5626" name="Text Box 2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5627" name="Text Box 2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5628" name="Text Box 2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5629" name="Text Box 2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5630" name="Line 3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1" name="Line 3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2" name="Line 3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3" name="Line 3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4" name="Line 3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5" name="Line 3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6" name="Line 3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7" name="Line 3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8" name="Line 3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9" name="Line 3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0" name="Line 4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1" name="Line 4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2" name="Line 4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3" name="Line 4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4" name="Line 4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5" name="Line 4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6" name="Line 4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7" name="Line 4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8" name="Line 4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9" name="Line 4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0" name="Line 5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1" name="Line 5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2" name="Line 5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3" name="Line 5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4" name="Line 5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5" name="Line 5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6" name="Line 5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7" name="Line 5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8" name="Line 5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9" name="Line 5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0" name="Line 6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1" name="Text Box 6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5662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63" name="Text Box 64"/>
          <p:cNvSpPr txBox="1">
            <a:spLocks noChangeArrowheads="1"/>
          </p:cNvSpPr>
          <p:nvPr/>
        </p:nvSpPr>
        <p:spPr bwMode="auto">
          <a:xfrm>
            <a:off x="7486650" y="2057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5664" name="Freeform 65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5" name="Text Box 66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5666" name="Line 67"/>
          <p:cNvSpPr>
            <a:spLocks noChangeShapeType="1"/>
          </p:cNvSpPr>
          <p:nvPr/>
        </p:nvSpPr>
        <p:spPr bwMode="auto">
          <a:xfrm>
            <a:off x="7239000" y="25908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5667" name="Text Box 69"/>
          <p:cNvSpPr txBox="1">
            <a:spLocks noChangeArrowheads="1"/>
          </p:cNvSpPr>
          <p:nvPr/>
        </p:nvSpPr>
        <p:spPr bwMode="auto">
          <a:xfrm>
            <a:off x="7924800" y="20574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6627" name="Line 5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8" name="Line 6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9" name="Text Box 6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6630" name="Line 67"/>
          <p:cNvSpPr>
            <a:spLocks noChangeShapeType="1"/>
          </p:cNvSpPr>
          <p:nvPr/>
        </p:nvSpPr>
        <p:spPr bwMode="auto">
          <a:xfrm>
            <a:off x="7239000" y="25908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6631" name="Text Box 68"/>
          <p:cNvSpPr txBox="1">
            <a:spLocks noChangeArrowheads="1"/>
          </p:cNvSpPr>
          <p:nvPr/>
        </p:nvSpPr>
        <p:spPr bwMode="auto">
          <a:xfrm>
            <a:off x="7924800" y="20574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6632" name="Text Box 69"/>
          <p:cNvSpPr txBox="1">
            <a:spLocks noChangeArrowheads="1"/>
          </p:cNvSpPr>
          <p:nvPr/>
        </p:nvSpPr>
        <p:spPr bwMode="auto">
          <a:xfrm>
            <a:off x="7494588" y="2422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6633" name="Text Box 70"/>
          <p:cNvSpPr txBox="1">
            <a:spLocks noChangeArrowheads="1"/>
          </p:cNvSpPr>
          <p:nvPr/>
        </p:nvSpPr>
        <p:spPr bwMode="auto">
          <a:xfrm>
            <a:off x="7502525" y="3717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6634" name="Text Box 71"/>
          <p:cNvSpPr txBox="1">
            <a:spLocks noChangeArrowheads="1"/>
          </p:cNvSpPr>
          <p:nvPr/>
        </p:nvSpPr>
        <p:spPr bwMode="auto">
          <a:xfrm>
            <a:off x="7486650" y="32067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6635" name="Text Box 72"/>
          <p:cNvSpPr txBox="1">
            <a:spLocks noChangeArrowheads="1"/>
          </p:cNvSpPr>
          <p:nvPr/>
        </p:nvSpPr>
        <p:spPr bwMode="auto">
          <a:xfrm>
            <a:off x="7496175" y="28352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593994" name="Line 74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6637" name="Text Box 75"/>
          <p:cNvSpPr txBox="1">
            <a:spLocks noChangeArrowheads="1"/>
          </p:cNvSpPr>
          <p:nvPr/>
        </p:nvSpPr>
        <p:spPr bwMode="auto">
          <a:xfrm>
            <a:off x="7924800" y="24987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6638" name="Oval 7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39" name="Oval 7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0" name="Oval 7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1" name="Oval 8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2" name="Oval 8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3" name="Oval 8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4" name="Oval 8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5" name="Oval 8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6" name="Oval 8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7" name="Text Box 8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6648" name="Text Box 8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6649" name="Text Box 8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6650" name="Text Box 8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6651" name="Text Box 9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6652" name="Text Box 9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6653" name="Text Box 9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6654" name="Text Box 9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6655" name="Text Box 9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6656" name="Text Box 9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6657" name="Text Box 9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6658" name="Text Box 9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6659" name="Text Box 9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6660" name="Text Box 9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6661" name="Line 10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2" name="Line 10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3" name="Line 10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4" name="Line 10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5" name="Line 10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6" name="Line 10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7" name="Line 10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8" name="Line 10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9" name="Line 10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0" name="Line 10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1" name="Line 11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2" name="Line 11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3" name="Line 11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4" name="Line 11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5" name="Line 11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6" name="Line 11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7" name="Line 11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8" name="Line 11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9" name="Line 11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0" name="Line 11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1" name="Line 12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2" name="Line 12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3" name="Line 12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4" name="Line 12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5" name="Line 12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6" name="Line 12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7" name="Line 12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8" name="Line 12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9" name="Line 12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0" name="Oval 12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1" name="Oval 131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2" name="Oval 132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3" name="Oval 13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4" name="Oval 13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5" name="Freeform 135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56" name="Freeform 136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7" name="Text Box 137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6698" name="Text Box 138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4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4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94" grpId="0" animBg="1"/>
      <p:bldP spid="59405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Terminology</a:t>
            </a:r>
          </a:p>
        </p:txBody>
      </p:sp>
      <p:sp>
        <p:nvSpPr>
          <p:cNvPr id="21508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46906" y="1378744"/>
            <a:ext cx="5530057" cy="4859337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End vertices (or endpoints) of an edge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U and V are the endpoints of a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Edges incident on a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a, d, and b are incident on V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Adjacent vertices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U and V are adjacent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Degree of a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X has degree 5 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Parallel</a:t>
            </a:r>
            <a:r>
              <a:rPr lang="en-US" sz="2400" dirty="0"/>
              <a:t> </a:t>
            </a:r>
            <a:r>
              <a:rPr lang="en-US" sz="2400" b="1" dirty="0"/>
              <a:t>edges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h and </a:t>
            </a:r>
            <a:r>
              <a:rPr lang="en-US" sz="2000" dirty="0" err="1"/>
              <a:t>i</a:t>
            </a:r>
            <a:r>
              <a:rPr lang="en-US" sz="2000" dirty="0"/>
              <a:t> are parallel edges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Self-loop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j is a self-loop</a:t>
            </a:r>
          </a:p>
        </p:txBody>
      </p:sp>
      <p:sp>
        <p:nvSpPr>
          <p:cNvPr id="2150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150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94BE90BB-43AB-DD4E-95CF-6870422DA45A}" type="slidenum">
              <a:rPr lang="en-US" sz="1400">
                <a:solidFill>
                  <a:srgbClr val="2F2B20"/>
                </a:solidFill>
              </a:rPr>
              <a:pPr eaLnBrk="1" hangingPunct="1"/>
              <a:t>5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21509" name="Group 32"/>
          <p:cNvGrpSpPr>
            <a:grpSpLocks/>
          </p:cNvGrpSpPr>
          <p:nvPr/>
        </p:nvGrpSpPr>
        <p:grpSpPr bwMode="auto">
          <a:xfrm>
            <a:off x="4576763" y="2208213"/>
            <a:ext cx="4197350" cy="3200400"/>
            <a:chOff x="2808" y="1104"/>
            <a:chExt cx="2644" cy="2016"/>
          </a:xfrm>
        </p:grpSpPr>
        <p:sp>
          <p:nvSpPr>
            <p:cNvPr id="21510" name="Oval 4"/>
            <p:cNvSpPr>
              <a:spLocks noChangeArrowheads="1"/>
            </p:cNvSpPr>
            <p:nvPr/>
          </p:nvSpPr>
          <p:spPr bwMode="auto">
            <a:xfrm>
              <a:off x="3960" y="1680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X</a:t>
              </a:r>
            </a:p>
          </p:txBody>
        </p:sp>
        <p:sp>
          <p:nvSpPr>
            <p:cNvPr id="21511" name="Oval 5"/>
            <p:cNvSpPr>
              <a:spLocks noChangeArrowheads="1"/>
            </p:cNvSpPr>
            <p:nvPr/>
          </p:nvSpPr>
          <p:spPr bwMode="auto">
            <a:xfrm>
              <a:off x="2808" y="1680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U</a:t>
              </a:r>
            </a:p>
          </p:txBody>
        </p:sp>
        <p:sp>
          <p:nvSpPr>
            <p:cNvPr id="21512" name="Oval 6"/>
            <p:cNvSpPr>
              <a:spLocks noChangeArrowheads="1"/>
            </p:cNvSpPr>
            <p:nvPr/>
          </p:nvSpPr>
          <p:spPr bwMode="auto">
            <a:xfrm>
              <a:off x="3384" y="1104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V</a:t>
              </a:r>
            </a:p>
          </p:txBody>
        </p:sp>
        <p:sp>
          <p:nvSpPr>
            <p:cNvPr id="21513" name="Oval 7"/>
            <p:cNvSpPr>
              <a:spLocks noChangeArrowheads="1"/>
            </p:cNvSpPr>
            <p:nvPr/>
          </p:nvSpPr>
          <p:spPr bwMode="auto">
            <a:xfrm>
              <a:off x="3384" y="2256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W</a:t>
              </a:r>
            </a:p>
          </p:txBody>
        </p:sp>
        <p:sp>
          <p:nvSpPr>
            <p:cNvPr id="21514" name="Oval 8"/>
            <p:cNvSpPr>
              <a:spLocks noChangeArrowheads="1"/>
            </p:cNvSpPr>
            <p:nvPr/>
          </p:nvSpPr>
          <p:spPr bwMode="auto">
            <a:xfrm>
              <a:off x="4728" y="1680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Z</a:t>
              </a:r>
            </a:p>
          </p:txBody>
        </p:sp>
        <p:cxnSp>
          <p:nvCxnSpPr>
            <p:cNvPr id="21515" name="AutoShape 9"/>
            <p:cNvCxnSpPr>
              <a:cxnSpLocks noChangeShapeType="1"/>
              <a:stCxn id="21512" idx="3"/>
              <a:endCxn id="21511" idx="7"/>
            </p:cNvCxnSpPr>
            <p:nvPr/>
          </p:nvCxnSpPr>
          <p:spPr bwMode="auto">
            <a:xfrm flipH="1">
              <a:off x="3054" y="1356"/>
              <a:ext cx="372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16" name="AutoShape 10"/>
            <p:cNvCxnSpPr>
              <a:cxnSpLocks noChangeShapeType="1"/>
              <a:stCxn id="21513" idx="1"/>
              <a:endCxn id="21511" idx="5"/>
            </p:cNvCxnSpPr>
            <p:nvPr/>
          </p:nvCxnSpPr>
          <p:spPr bwMode="auto">
            <a:xfrm flipH="1" flipV="1">
              <a:off x="3054" y="1932"/>
              <a:ext cx="372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17" name="AutoShape 11"/>
            <p:cNvCxnSpPr>
              <a:cxnSpLocks noChangeShapeType="1"/>
              <a:stCxn id="21513" idx="7"/>
              <a:endCxn id="21510" idx="3"/>
            </p:cNvCxnSpPr>
            <p:nvPr/>
          </p:nvCxnSpPr>
          <p:spPr bwMode="auto">
            <a:xfrm flipV="1">
              <a:off x="3630" y="1932"/>
              <a:ext cx="372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18" name="AutoShape 13"/>
            <p:cNvCxnSpPr>
              <a:cxnSpLocks noChangeShapeType="1"/>
              <a:stCxn id="21512" idx="5"/>
              <a:endCxn id="21510" idx="1"/>
            </p:cNvCxnSpPr>
            <p:nvPr/>
          </p:nvCxnSpPr>
          <p:spPr bwMode="auto">
            <a:xfrm>
              <a:off x="3630" y="1356"/>
              <a:ext cx="372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19" name="AutoShape 14"/>
            <p:cNvCxnSpPr>
              <a:cxnSpLocks noChangeShapeType="1"/>
              <a:stCxn id="21512" idx="4"/>
              <a:endCxn id="21513" idx="0"/>
            </p:cNvCxnSpPr>
            <p:nvPr/>
          </p:nvCxnSpPr>
          <p:spPr bwMode="auto">
            <a:xfrm>
              <a:off x="3528" y="1398"/>
              <a:ext cx="0" cy="85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20" name="Oval 15"/>
            <p:cNvSpPr>
              <a:spLocks noChangeArrowheads="1"/>
            </p:cNvSpPr>
            <p:nvPr/>
          </p:nvSpPr>
          <p:spPr bwMode="auto">
            <a:xfrm>
              <a:off x="3966" y="2832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Y</a:t>
              </a:r>
            </a:p>
          </p:txBody>
        </p:sp>
        <p:cxnSp>
          <p:nvCxnSpPr>
            <p:cNvPr id="21521" name="AutoShape 16"/>
            <p:cNvCxnSpPr>
              <a:cxnSpLocks noChangeShapeType="1"/>
              <a:stCxn id="21513" idx="5"/>
              <a:endCxn id="21520" idx="1"/>
            </p:cNvCxnSpPr>
            <p:nvPr/>
          </p:nvCxnSpPr>
          <p:spPr bwMode="auto">
            <a:xfrm>
              <a:off x="3630" y="2508"/>
              <a:ext cx="378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22" name="AutoShape 17"/>
            <p:cNvCxnSpPr>
              <a:cxnSpLocks noChangeShapeType="1"/>
              <a:stCxn id="21510" idx="4"/>
              <a:endCxn id="21520" idx="0"/>
            </p:cNvCxnSpPr>
            <p:nvPr/>
          </p:nvCxnSpPr>
          <p:spPr bwMode="auto">
            <a:xfrm>
              <a:off x="4104" y="1974"/>
              <a:ext cx="6" cy="85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23" name="Text Box 18"/>
            <p:cNvSpPr txBox="1">
              <a:spLocks noChangeArrowheads="1"/>
            </p:cNvSpPr>
            <p:nvPr/>
          </p:nvSpPr>
          <p:spPr bwMode="auto">
            <a:xfrm>
              <a:off x="3054" y="1254"/>
              <a:ext cx="2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a</a:t>
              </a:r>
            </a:p>
          </p:txBody>
        </p:sp>
        <p:sp>
          <p:nvSpPr>
            <p:cNvPr id="21524" name="Text Box 19"/>
            <p:cNvSpPr txBox="1">
              <a:spLocks noChangeArrowheads="1"/>
            </p:cNvSpPr>
            <p:nvPr/>
          </p:nvSpPr>
          <p:spPr bwMode="auto">
            <a:xfrm>
              <a:off x="3046" y="1974"/>
              <a:ext cx="20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c</a:t>
              </a:r>
            </a:p>
          </p:txBody>
        </p:sp>
        <p:sp>
          <p:nvSpPr>
            <p:cNvPr id="21525" name="Text Box 20"/>
            <p:cNvSpPr txBox="1">
              <a:spLocks noChangeArrowheads="1"/>
            </p:cNvSpPr>
            <p:nvPr/>
          </p:nvSpPr>
          <p:spPr bwMode="auto">
            <a:xfrm>
              <a:off x="3786" y="1254"/>
              <a:ext cx="2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b</a:t>
              </a:r>
            </a:p>
          </p:txBody>
        </p:sp>
        <p:sp>
          <p:nvSpPr>
            <p:cNvPr id="21526" name="Text Box 21"/>
            <p:cNvSpPr txBox="1">
              <a:spLocks noChangeArrowheads="1"/>
            </p:cNvSpPr>
            <p:nvPr/>
          </p:nvSpPr>
          <p:spPr bwMode="auto">
            <a:xfrm>
              <a:off x="3789" y="2004"/>
              <a:ext cx="2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e</a:t>
              </a:r>
            </a:p>
          </p:txBody>
        </p:sp>
        <p:sp>
          <p:nvSpPr>
            <p:cNvPr id="21527" name="Text Box 22"/>
            <p:cNvSpPr txBox="1">
              <a:spLocks noChangeArrowheads="1"/>
            </p:cNvSpPr>
            <p:nvPr/>
          </p:nvSpPr>
          <p:spPr bwMode="auto">
            <a:xfrm>
              <a:off x="3504" y="1680"/>
              <a:ext cx="2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d</a:t>
              </a:r>
            </a:p>
          </p:txBody>
        </p:sp>
        <p:sp>
          <p:nvSpPr>
            <p:cNvPr id="21528" name="Text Box 23"/>
            <p:cNvSpPr txBox="1">
              <a:spLocks noChangeArrowheads="1"/>
            </p:cNvSpPr>
            <p:nvPr/>
          </p:nvSpPr>
          <p:spPr bwMode="auto">
            <a:xfrm>
              <a:off x="3676" y="2646"/>
              <a:ext cx="17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f</a:t>
              </a:r>
            </a:p>
          </p:txBody>
        </p:sp>
        <p:sp>
          <p:nvSpPr>
            <p:cNvPr id="21529" name="Text Box 24"/>
            <p:cNvSpPr txBox="1">
              <a:spLocks noChangeArrowheads="1"/>
            </p:cNvSpPr>
            <p:nvPr/>
          </p:nvSpPr>
          <p:spPr bwMode="auto">
            <a:xfrm>
              <a:off x="4080" y="2292"/>
              <a:ext cx="2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g</a:t>
              </a:r>
            </a:p>
          </p:txBody>
        </p:sp>
        <p:sp>
          <p:nvSpPr>
            <p:cNvPr id="21530" name="Text Box 25"/>
            <p:cNvSpPr txBox="1">
              <a:spLocks noChangeArrowheads="1"/>
            </p:cNvSpPr>
            <p:nvPr/>
          </p:nvSpPr>
          <p:spPr bwMode="auto">
            <a:xfrm>
              <a:off x="4398" y="1392"/>
              <a:ext cx="2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h</a:t>
              </a:r>
            </a:p>
          </p:txBody>
        </p:sp>
        <p:sp>
          <p:nvSpPr>
            <p:cNvPr id="21531" name="Text Box 26"/>
            <p:cNvSpPr txBox="1">
              <a:spLocks noChangeArrowheads="1"/>
            </p:cNvSpPr>
            <p:nvPr/>
          </p:nvSpPr>
          <p:spPr bwMode="auto">
            <a:xfrm>
              <a:off x="4429" y="2016"/>
              <a:ext cx="16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i</a:t>
              </a:r>
            </a:p>
          </p:txBody>
        </p:sp>
        <p:sp>
          <p:nvSpPr>
            <p:cNvPr id="21532" name="Text Box 27"/>
            <p:cNvSpPr txBox="1">
              <a:spLocks noChangeArrowheads="1"/>
            </p:cNvSpPr>
            <p:nvPr/>
          </p:nvSpPr>
          <p:spPr bwMode="auto">
            <a:xfrm>
              <a:off x="5282" y="1392"/>
              <a:ext cx="17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j</a:t>
              </a:r>
            </a:p>
          </p:txBody>
        </p:sp>
        <p:cxnSp>
          <p:nvCxnSpPr>
            <p:cNvPr id="21533" name="AutoShape 29"/>
            <p:cNvCxnSpPr>
              <a:cxnSpLocks noChangeShapeType="1"/>
              <a:stCxn id="21510" idx="5"/>
              <a:endCxn id="21514" idx="3"/>
            </p:cNvCxnSpPr>
            <p:nvPr/>
          </p:nvCxnSpPr>
          <p:spPr bwMode="auto">
            <a:xfrm rot="16200000" flipH="1">
              <a:off x="4487" y="1651"/>
              <a:ext cx="1" cy="564"/>
            </a:xfrm>
            <a:prstGeom prst="curvedConnector3">
              <a:avLst>
                <a:gd name="adj1" fmla="val 7699995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34" name="AutoShape 30"/>
            <p:cNvCxnSpPr>
              <a:cxnSpLocks noChangeShapeType="1"/>
              <a:stCxn id="21510" idx="7"/>
              <a:endCxn id="21514" idx="1"/>
            </p:cNvCxnSpPr>
            <p:nvPr/>
          </p:nvCxnSpPr>
          <p:spPr bwMode="auto">
            <a:xfrm rot="5400000" flipV="1">
              <a:off x="4487" y="1435"/>
              <a:ext cx="1" cy="564"/>
            </a:xfrm>
            <a:prstGeom prst="curvedConnector3">
              <a:avLst>
                <a:gd name="adj1" fmla="val -6100005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35" name="AutoShape 31"/>
            <p:cNvCxnSpPr>
              <a:cxnSpLocks noChangeShapeType="1"/>
              <a:stCxn id="21514" idx="5"/>
              <a:endCxn id="21514" idx="7"/>
            </p:cNvCxnSpPr>
            <p:nvPr/>
          </p:nvCxnSpPr>
          <p:spPr bwMode="auto">
            <a:xfrm rot="5400000" flipH="1" flipV="1">
              <a:off x="4867" y="1823"/>
              <a:ext cx="216" cy="1"/>
            </a:xfrm>
            <a:prstGeom prst="curvedConnector5">
              <a:avLst>
                <a:gd name="adj1" fmla="val -44444"/>
                <a:gd name="adj2" fmla="val 40099986"/>
                <a:gd name="adj3" fmla="val 146759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7651" name="Oval 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2" name="Oval 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3" name="Oval 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4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5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6" name="Oval 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7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8" name="Oval 1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9" name="Oval 1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60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7661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7662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7663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7664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7665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7666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7667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7668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7669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7670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7671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7672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7673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7674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5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6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7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8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9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0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1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2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3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4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5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6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7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8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9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0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1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2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3" name="Line 45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4" name="Line 46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5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6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7" name="Line 49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8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9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0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1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2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3" name="Line 55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4" name="Line 56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5" name="Text Box 57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7706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07" name="Text Box 60"/>
          <p:cNvSpPr txBox="1">
            <a:spLocks noChangeArrowheads="1"/>
          </p:cNvSpPr>
          <p:nvPr/>
        </p:nvSpPr>
        <p:spPr bwMode="auto">
          <a:xfrm>
            <a:off x="7494588" y="19653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7708" name="Text Box 61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7709" name="Text Box 62"/>
          <p:cNvSpPr txBox="1">
            <a:spLocks noChangeArrowheads="1"/>
          </p:cNvSpPr>
          <p:nvPr/>
        </p:nvSpPr>
        <p:spPr bwMode="auto">
          <a:xfrm>
            <a:off x="7486650" y="2749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7710" name="Text Box 63"/>
          <p:cNvSpPr txBox="1">
            <a:spLocks noChangeArrowheads="1"/>
          </p:cNvSpPr>
          <p:nvPr/>
        </p:nvSpPr>
        <p:spPr bwMode="auto">
          <a:xfrm>
            <a:off x="7496175" y="2378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7711" name="Oval 6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12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13" name="Oval 6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14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15" name="Freeform 68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6" name="Freeform 69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7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7718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7719" name="Line 72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7720" name="Line 73"/>
          <p:cNvSpPr>
            <a:spLocks noChangeShapeType="1"/>
          </p:cNvSpPr>
          <p:nvPr/>
        </p:nvSpPr>
        <p:spPr bwMode="auto">
          <a:xfrm>
            <a:off x="7239000" y="3810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7721" name="Text Box 74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8675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76" name="Oval 4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77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78" name="Oval 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79" name="Oval 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80" name="Oval 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81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82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83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8684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8685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8686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8687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8688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8689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8690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8691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8692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8693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8694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8695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8696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8697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8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9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0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1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2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3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4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5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6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7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8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9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0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1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2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3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4" name="Line 4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5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6" name="Line 44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7" name="Line 45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8" name="Line 4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9" name="Line 4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0" name="Line 48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1" name="Line 4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2" name="Line 5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3" name="Line 5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4" name="Line 5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5" name="Line 5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6" name="Line 54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7" name="Line 55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8" name="Text Box 56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8729" name="Oval 57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0" name="Text Box 59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8731" name="Text Box 60"/>
          <p:cNvSpPr txBox="1">
            <a:spLocks noChangeArrowheads="1"/>
          </p:cNvSpPr>
          <p:nvPr/>
        </p:nvSpPr>
        <p:spPr bwMode="auto">
          <a:xfrm>
            <a:off x="7486650" y="2749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8732" name="Text Box 61"/>
          <p:cNvSpPr txBox="1">
            <a:spLocks noChangeArrowheads="1"/>
          </p:cNvSpPr>
          <p:nvPr/>
        </p:nvSpPr>
        <p:spPr bwMode="auto">
          <a:xfrm>
            <a:off x="7496175" y="2378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8733" name="Oval 6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4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5" name="Oval 6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6" name="Oval 6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7" name="Oval 6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8" name="Text Box 67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8739" name="Text Box 68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8740" name="Freeform 69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41" name="Freeform 70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42" name="Text Box 71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8743" name="Text Box 72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8744" name="Text Box 73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28745" name="Line 75"/>
          <p:cNvSpPr>
            <a:spLocks noChangeShapeType="1"/>
          </p:cNvSpPr>
          <p:nvPr/>
        </p:nvSpPr>
        <p:spPr bwMode="auto">
          <a:xfrm>
            <a:off x="7239000" y="378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746" name="Line 76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747" name="Text Box 79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8748" name="Text Box 80"/>
          <p:cNvSpPr txBox="1">
            <a:spLocks noChangeArrowheads="1"/>
          </p:cNvSpPr>
          <p:nvPr/>
        </p:nvSpPr>
        <p:spPr bwMode="auto">
          <a:xfrm>
            <a:off x="7924800" y="3657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9699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0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1" name="Oval 5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2" name="Oval 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3" name="Oval 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4" name="Oval 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5" name="Text Box 9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9706" name="Text Box 10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9707" name="Text Box 11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9708" name="Text Box 12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9709" name="Text Box 13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9710" name="Text Box 14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9711" name="Text Box 15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9712" name="Text Box 16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9713" name="Text Box 17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9714" name="Text Box 18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9715" name="Text Box 19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9716" name="Text Box 20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9717" name="Text Box 21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9718" name="Text Box 22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9719" name="Line 23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0" name="Line 24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1" name="Line 25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2" name="Line 26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3" name="Line 27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4" name="Line 28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5" name="Line 29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6" name="Line 30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7" name="Line 31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8" name="Line 32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9" name="Line 33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0" name="Line 34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1" name="Line 35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2" name="Line 36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3" name="Line 37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4" name="Line 38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5" name="Line 39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6" name="Line 40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7" name="Line 41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8" name="Line 42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9" name="Line 43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0" name="Line 44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1" name="Line 45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2" name="Line 46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3" name="Line 47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4" name="Line 48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5" name="Line 49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6" name="Line 50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7" name="Line 51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8" name="Line 52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9" name="Line 53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0" name="Text Box 54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9751" name="Oval 5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2" name="Text Box 57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9753" name="Text Box 58"/>
          <p:cNvSpPr txBox="1">
            <a:spLocks noChangeArrowheads="1"/>
          </p:cNvSpPr>
          <p:nvPr/>
        </p:nvSpPr>
        <p:spPr bwMode="auto">
          <a:xfrm>
            <a:off x="7486650" y="2749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9754" name="Oval 59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5" name="Oval 60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6" name="Oval 61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7" name="Oval 6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8" name="Oval 6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9" name="Text Box 64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9760" name="Text Box 65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9761" name="Oval 6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62" name="Oval 6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63" name="Text Box 68"/>
          <p:cNvSpPr txBox="1">
            <a:spLocks noChangeArrowheads="1"/>
          </p:cNvSpPr>
          <p:nvPr/>
        </p:nvSpPr>
        <p:spPr bwMode="auto">
          <a:xfrm>
            <a:off x="7456488" y="44196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9764" name="Text Box 69"/>
          <p:cNvSpPr txBox="1">
            <a:spLocks noChangeArrowheads="1"/>
          </p:cNvSpPr>
          <p:nvPr/>
        </p:nvSpPr>
        <p:spPr bwMode="auto">
          <a:xfrm>
            <a:off x="7493000" y="4784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9765" name="Freeform 70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6" name="Freeform 71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7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9768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9769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29770" name="Line 76"/>
          <p:cNvSpPr>
            <a:spLocks noChangeShapeType="1"/>
          </p:cNvSpPr>
          <p:nvPr/>
        </p:nvSpPr>
        <p:spPr bwMode="auto">
          <a:xfrm>
            <a:off x="7239000" y="378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9771" name="Line 77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9772" name="Text Box 79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9773" name="Text Box 80"/>
          <p:cNvSpPr txBox="1">
            <a:spLocks noChangeArrowheads="1"/>
          </p:cNvSpPr>
          <p:nvPr/>
        </p:nvSpPr>
        <p:spPr bwMode="auto">
          <a:xfrm>
            <a:off x="7924800" y="3657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0723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4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5" name="Oval 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6" name="Oval 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7" name="Oval 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8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0729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0730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0731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0732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0733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0734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0735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0736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0737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0738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0739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0740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0741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0742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3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4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5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6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7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8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9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0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1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2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3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4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5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6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7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8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9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0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1" name="Line 4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2" name="Line 4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3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4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5" name="Line 4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6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7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8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9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0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1" name="Text Box 5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0772" name="Oval 5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3" name="Oval 57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4" name="Oval 58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5" name="Oval 59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6" name="Oval 60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7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8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9" name="Oval 65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80" name="Oval 6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81" name="Freeform 70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2" name="Freeform 71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3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0784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0785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0786" name="Line 77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7" name="Line 78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8" name="Text Box 79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0789" name="Text Box 80"/>
          <p:cNvSpPr txBox="1">
            <a:spLocks noChangeArrowheads="1"/>
          </p:cNvSpPr>
          <p:nvPr/>
        </p:nvSpPr>
        <p:spPr bwMode="auto">
          <a:xfrm>
            <a:off x="7486650" y="5089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0790" name="Text Box 81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0791" name="Text Box 82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0792" name="Text Box 83"/>
          <p:cNvSpPr txBox="1">
            <a:spLocks noChangeArrowheads="1"/>
          </p:cNvSpPr>
          <p:nvPr/>
        </p:nvSpPr>
        <p:spPr bwMode="auto">
          <a:xfrm>
            <a:off x="7456488" y="44196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0793" name="Text Box 84"/>
          <p:cNvSpPr txBox="1">
            <a:spLocks noChangeArrowheads="1"/>
          </p:cNvSpPr>
          <p:nvPr/>
        </p:nvSpPr>
        <p:spPr bwMode="auto">
          <a:xfrm>
            <a:off x="7493000" y="4784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0794" name="Line 86"/>
          <p:cNvSpPr>
            <a:spLocks noChangeShapeType="1"/>
          </p:cNvSpPr>
          <p:nvPr/>
        </p:nvSpPr>
        <p:spPr bwMode="auto">
          <a:xfrm>
            <a:off x="7239000" y="378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0795" name="Line 87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0796" name="Text Box 89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0797" name="Text Box 90"/>
          <p:cNvSpPr txBox="1">
            <a:spLocks noChangeArrowheads="1"/>
          </p:cNvSpPr>
          <p:nvPr/>
        </p:nvSpPr>
        <p:spPr bwMode="auto">
          <a:xfrm>
            <a:off x="7924800" y="3657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1747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48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49" name="Oval 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50" name="Oval 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51" name="Oval 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52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1753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1754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1755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1756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1757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1758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1759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1760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1761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1762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1763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1764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1765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1766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7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8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9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0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1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2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3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4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5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6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7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8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9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0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1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2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3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4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5" name="Line 4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6" name="Line 4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7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8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9" name="Line 4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0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1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2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3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4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5" name="Text Box 5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1796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97" name="Oval 5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98" name="Oval 5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99" name="Oval 5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0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1" name="Oval 5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2" name="Oval 59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3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4" name="Oval 6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5" name="Freeform 62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6" name="Freeform 63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7" name="Text Box 64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1808" name="Text Box 65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1809" name="Text Box 66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1810" name="Line 67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11" name="Line 68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12" name="Text Box 70"/>
          <p:cNvSpPr txBox="1">
            <a:spLocks noChangeArrowheads="1"/>
          </p:cNvSpPr>
          <p:nvPr/>
        </p:nvSpPr>
        <p:spPr bwMode="auto">
          <a:xfrm>
            <a:off x="7486650" y="5089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1813" name="Text Box 71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1814" name="Text Box 72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1815" name="Text Box 73"/>
          <p:cNvSpPr txBox="1">
            <a:spLocks noChangeArrowheads="1"/>
          </p:cNvSpPr>
          <p:nvPr/>
        </p:nvSpPr>
        <p:spPr bwMode="auto">
          <a:xfrm>
            <a:off x="7456488" y="44196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1816" name="Text Box 74"/>
          <p:cNvSpPr txBox="1">
            <a:spLocks noChangeArrowheads="1"/>
          </p:cNvSpPr>
          <p:nvPr/>
        </p:nvSpPr>
        <p:spPr bwMode="auto">
          <a:xfrm>
            <a:off x="7493000" y="4784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1817" name="Line 75"/>
          <p:cNvSpPr>
            <a:spLocks noChangeShapeType="1"/>
          </p:cNvSpPr>
          <p:nvPr/>
        </p:nvSpPr>
        <p:spPr bwMode="auto">
          <a:xfrm>
            <a:off x="7239000" y="378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818" name="Line 76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819" name="Text Box 77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1820" name="Text Box 78"/>
          <p:cNvSpPr txBox="1">
            <a:spLocks noChangeArrowheads="1"/>
          </p:cNvSpPr>
          <p:nvPr/>
        </p:nvSpPr>
        <p:spPr bwMode="auto">
          <a:xfrm>
            <a:off x="7924800" y="3657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590927" name="Line 79"/>
          <p:cNvSpPr>
            <a:spLocks noChangeShapeType="1"/>
          </p:cNvSpPr>
          <p:nvPr/>
        </p:nvSpPr>
        <p:spPr bwMode="auto">
          <a:xfrm>
            <a:off x="7302500" y="56388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0928" name="Freeform 80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09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09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0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0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0927" grpId="0" animBg="1"/>
      <p:bldP spid="590928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2771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2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3" name="Oval 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4" name="Oval 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5" name="Oval 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6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2777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2778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2779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2780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2781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2782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2783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2784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2785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2786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2787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2788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2789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2790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1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2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3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4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5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6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7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8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9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0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1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2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3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4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5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6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7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8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9" name="Line 4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0" name="Line 4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1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2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3" name="Line 4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4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5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6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7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8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9" name="Line 51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0" name="Line 52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1" name="Text Box 5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2822" name="Oval 5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3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4" name="Oval 57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5" name="Oval 58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6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7" name="Oval 60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8" name="Text Box 61"/>
          <p:cNvSpPr txBox="1">
            <a:spLocks noChangeArrowheads="1"/>
          </p:cNvSpPr>
          <p:nvPr/>
        </p:nvSpPr>
        <p:spPr bwMode="auto">
          <a:xfrm>
            <a:off x="7507288" y="21367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2829" name="Text Box 62"/>
          <p:cNvSpPr txBox="1">
            <a:spLocks noChangeArrowheads="1"/>
          </p:cNvSpPr>
          <p:nvPr/>
        </p:nvSpPr>
        <p:spPr bwMode="auto">
          <a:xfrm>
            <a:off x="7512050" y="2590800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2830" name="Oval 63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31" name="Oval 64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32" name="Text Box 65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2833" name="Text Box 66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2834" name="Oval 6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35" name="Text Box 68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2836" name="Freeform 69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7" name="Freeform 70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8" name="Freeform 71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9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2840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2841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2842" name="Line 76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2843" name="Line 77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2844" name="Text Box 78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3795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796" name="Oval 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797" name="Oval 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798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3799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3800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3801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3802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3803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3804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3805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3806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3807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3808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3809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3810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3811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3812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3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4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5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6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7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8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9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0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1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2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3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4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5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6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7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8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9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0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1" name="Line 3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2" name="Line 4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3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4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5" name="Line 4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6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7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8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9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0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1" name="Line 4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2" name="Line 5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3" name="Text Box 5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3844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5" name="Oval 5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6" name="Oval 5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7" name="Oval 5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8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9" name="Oval 5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0" name="Text Box 59"/>
          <p:cNvSpPr txBox="1">
            <a:spLocks noChangeArrowheads="1"/>
          </p:cNvSpPr>
          <p:nvPr/>
        </p:nvSpPr>
        <p:spPr bwMode="auto">
          <a:xfrm>
            <a:off x="7512050" y="2590800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3851" name="Oval 6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2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3" name="Text Box 62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3854" name="Text Box 63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3855" name="Oval 64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6" name="Text Box 65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3857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8" name="Oval 6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9" name="Text Box 68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3860" name="Text Box 69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3861" name="Freeform 70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62" name="Freeform 71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63" name="Freeform 72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64" name="Text Box 73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3865" name="Text Box 74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3866" name="Text Box 75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3867" name="Text Box 76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3868" name="Line 77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69" name="Line 78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70" name="Text Box 79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3871" name="Text Box 80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4819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20" name="Oval 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21" name="Oval 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22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4823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4824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4825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4826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4827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4828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4829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4830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4831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4832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4833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4834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4835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4836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7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8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9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0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1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2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3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4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5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6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7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8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9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0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1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2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3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4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5" name="Line 3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6" name="Line 4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7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8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9" name="Line 4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0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1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2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3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4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5" name="Line 4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6" name="Line 5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7" name="Text Box 5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4868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69" name="Oval 5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0" name="Oval 5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1" name="Oval 5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2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3" name="Oval 5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4" name="Oval 59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5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6" name="Text Box 61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4877" name="Text Box 62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4878" name="Oval 6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9" name="Text Box 64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4880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81" name="Oval 6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82" name="Text Box 67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4883" name="Text Box 68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4884" name="Freeform 69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85" name="Freeform 70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86" name="Freeform 71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87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4888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4889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4890" name="Text Box 75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4891" name="Line 76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4892" name="Line 77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4893" name="Text Box 78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4894" name="Text Box 79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5843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44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45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5846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5847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5848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5849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5850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5851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5852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5853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5854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5855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5856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5857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5858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5859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0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1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2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3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4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5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6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7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8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9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0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1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2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3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4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5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6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7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8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9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0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1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2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3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4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5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6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7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8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9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90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5891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2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3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4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5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6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7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8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9" name="Text Box 60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5900" name="Oval 6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901" name="Text Box 62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5902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903" name="Oval 6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904" name="Text Box 65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5905" name="Text Box 66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5906" name="Oval 6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907" name="Text Box 68"/>
          <p:cNvSpPr txBox="1">
            <a:spLocks noChangeArrowheads="1"/>
          </p:cNvSpPr>
          <p:nvPr/>
        </p:nvSpPr>
        <p:spPr bwMode="auto">
          <a:xfrm>
            <a:off x="7545388" y="513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5908" name="Freeform 69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09" name="Freeform 70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10" name="Freeform 71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11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5912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5913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5914" name="Text Box 75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5915" name="Line 76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5916" name="Line 77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5917" name="Text Box 78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5918" name="Text Box 79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6867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868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869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6870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6871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6872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6873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6874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6875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6876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6877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6878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6879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6880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6881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6882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6883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4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5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8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9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1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2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3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4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5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6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7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8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9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0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1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2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3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4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5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6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2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3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4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6915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16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17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18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19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0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1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2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3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4" name="Text Box 61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6925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6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7" name="Text Box 64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6928" name="Text Box 65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6929" name="Oval 6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30" name="Text Box 67"/>
          <p:cNvSpPr txBox="1">
            <a:spLocks noChangeArrowheads="1"/>
          </p:cNvSpPr>
          <p:nvPr/>
        </p:nvSpPr>
        <p:spPr bwMode="auto">
          <a:xfrm>
            <a:off x="7545388" y="513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6931" name="Freeform 68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2" name="Freeform 69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3" name="Freeform 70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4" name="Text Box 71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6935" name="Text Box 72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6936" name="Text Box 73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6937" name="Text Box 74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6938" name="Line 75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6939" name="Line 76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6940" name="Text Box 77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6941" name="Text Box 78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4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Terminology (cont.)</a:t>
            </a:r>
          </a:p>
        </p:txBody>
      </p:sp>
      <p:sp>
        <p:nvSpPr>
          <p:cNvPr id="22535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95300" y="1417638"/>
            <a:ext cx="7019925" cy="4267200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Path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alternating vertices and edges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begins with a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ends with a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each edge is preceded and followed</a:t>
            </a:r>
            <a:br>
              <a:rPr lang="en-US" sz="2000" dirty="0"/>
            </a:br>
            <a:r>
              <a:rPr lang="en-US" sz="2000" dirty="0"/>
              <a:t>by its endpoints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Simple path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path such that all its vertices and edges </a:t>
            </a:r>
            <a:br>
              <a:rPr lang="en-US" sz="2000" dirty="0"/>
            </a:br>
            <a:r>
              <a:rPr lang="en-US" sz="2000" dirty="0"/>
              <a:t>are distinct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>
                <a:solidFill>
                  <a:srgbClr val="0000FF"/>
                </a:solidFill>
              </a:rPr>
              <a:t>Examples: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>
                <a:solidFill>
                  <a:srgbClr val="0000FF"/>
                </a:solidFill>
              </a:rPr>
              <a:t>P</a:t>
            </a:r>
            <a:r>
              <a:rPr lang="en-US" sz="2000" baseline="-25000" dirty="0">
                <a:solidFill>
                  <a:srgbClr val="0000FF"/>
                </a:solidFill>
              </a:rPr>
              <a:t>1 </a:t>
            </a:r>
            <a:r>
              <a:rPr lang="en-US" sz="2000" dirty="0">
                <a:solidFill>
                  <a:srgbClr val="0000FF"/>
                </a:solidFill>
              </a:rPr>
              <a:t>= (</a:t>
            </a:r>
            <a:r>
              <a:rPr lang="en-US" sz="2000" dirty="0" err="1">
                <a:solidFill>
                  <a:srgbClr val="0000FF"/>
                </a:solidFill>
              </a:rPr>
              <a:t>V,b,X,h,Z</a:t>
            </a:r>
            <a:r>
              <a:rPr lang="en-US" sz="2000" dirty="0">
                <a:solidFill>
                  <a:srgbClr val="0000FF"/>
                </a:solidFill>
              </a:rPr>
              <a:t>)  </a:t>
            </a:r>
            <a:r>
              <a:rPr lang="en-US" sz="2000" dirty="0"/>
              <a:t>is a simple path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>
                <a:solidFill>
                  <a:srgbClr val="0000FF"/>
                </a:solidFill>
              </a:rPr>
              <a:t>P</a:t>
            </a:r>
            <a:r>
              <a:rPr lang="en-US" sz="2000" baseline="-25000" dirty="0">
                <a:solidFill>
                  <a:srgbClr val="0000FF"/>
                </a:solidFill>
              </a:rPr>
              <a:t>2 </a:t>
            </a:r>
            <a:r>
              <a:rPr lang="en-US" sz="2000" dirty="0">
                <a:solidFill>
                  <a:srgbClr val="0000FF"/>
                </a:solidFill>
              </a:rPr>
              <a:t>= (</a:t>
            </a:r>
            <a:r>
              <a:rPr lang="en-US" sz="2000" dirty="0" err="1">
                <a:solidFill>
                  <a:srgbClr val="0000FF"/>
                </a:solidFill>
              </a:rPr>
              <a:t>U,c,W,e,X,g,Y,f,W,d,V</a:t>
            </a:r>
            <a:r>
              <a:rPr lang="en-US" sz="2000" dirty="0">
                <a:solidFill>
                  <a:srgbClr val="0000FF"/>
                </a:solidFill>
              </a:rPr>
              <a:t>)  </a:t>
            </a:r>
            <a:r>
              <a:rPr lang="en-US" sz="2000" dirty="0"/>
              <a:t>is a path that is not simple</a:t>
            </a:r>
          </a:p>
        </p:txBody>
      </p:sp>
      <p:sp>
        <p:nvSpPr>
          <p:cNvPr id="2252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253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25754F0-ED12-814D-B2F2-CF0ECABAC50E}" type="slidenum">
              <a:rPr lang="en-US" sz="1400">
                <a:solidFill>
                  <a:srgbClr val="2F2B20"/>
                </a:solidFill>
              </a:rPr>
              <a:pPr eaLnBrk="1" hangingPunct="1"/>
              <a:t>6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457825" y="1704975"/>
            <a:ext cx="3505200" cy="3200400"/>
            <a:chOff x="5105400" y="2362200"/>
            <a:chExt cx="3505200" cy="3200400"/>
          </a:xfrm>
        </p:grpSpPr>
        <p:sp>
          <p:nvSpPr>
            <p:cNvPr id="22531" name="Freeform 30"/>
            <p:cNvSpPr>
              <a:spLocks/>
            </p:cNvSpPr>
            <p:nvPr/>
          </p:nvSpPr>
          <p:spPr bwMode="auto">
            <a:xfrm>
              <a:off x="5572125" y="2905125"/>
              <a:ext cx="1515150" cy="2069929"/>
            </a:xfrm>
            <a:custGeom>
              <a:avLst/>
              <a:gdLst>
                <a:gd name="T0" fmla="*/ 742950 w 989"/>
                <a:gd name="T1" fmla="*/ 0 h 1354"/>
                <a:gd name="T2" fmla="*/ 819150 w 989"/>
                <a:gd name="T3" fmla="*/ 1352550 h 1354"/>
                <a:gd name="T4" fmla="*/ 1476375 w 989"/>
                <a:gd name="T5" fmla="*/ 2057400 h 1354"/>
                <a:gd name="T6" fmla="*/ 1381125 w 989"/>
                <a:gd name="T7" fmla="*/ 800100 h 1354"/>
                <a:gd name="T8" fmla="*/ 695325 w 989"/>
                <a:gd name="T9" fmla="*/ 1276350 h 1354"/>
                <a:gd name="T10" fmla="*/ 0 w 989"/>
                <a:gd name="T11" fmla="*/ 762000 h 1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89"/>
                <a:gd name="T19" fmla="*/ 0 h 1354"/>
                <a:gd name="T20" fmla="*/ 989 w 989"/>
                <a:gd name="T21" fmla="*/ 1354 h 1354"/>
                <a:gd name="connsiteX0" fmla="*/ 4732 w 9695"/>
                <a:gd name="connsiteY0" fmla="*/ 0 h 9628"/>
                <a:gd name="connsiteX1" fmla="*/ 5217 w 9695"/>
                <a:gd name="connsiteY1" fmla="*/ 6292 h 9628"/>
                <a:gd name="connsiteX2" fmla="*/ 9403 w 9695"/>
                <a:gd name="connsiteY2" fmla="*/ 9572 h 9628"/>
                <a:gd name="connsiteX3" fmla="*/ 8797 w 9695"/>
                <a:gd name="connsiteY3" fmla="*/ 3722 h 9628"/>
                <a:gd name="connsiteX4" fmla="*/ 4429 w 9695"/>
                <a:gd name="connsiteY4" fmla="*/ 5672 h 9628"/>
                <a:gd name="connsiteX5" fmla="*/ 0 w 9695"/>
                <a:gd name="connsiteY5" fmla="*/ 3545 h 9628"/>
                <a:gd name="connsiteX0" fmla="*/ 4881 w 9954"/>
                <a:gd name="connsiteY0" fmla="*/ 0 h 10002"/>
                <a:gd name="connsiteX1" fmla="*/ 6007 w 9954"/>
                <a:gd name="connsiteY1" fmla="*/ 6581 h 10002"/>
                <a:gd name="connsiteX2" fmla="*/ 9699 w 9954"/>
                <a:gd name="connsiteY2" fmla="*/ 9942 h 10002"/>
                <a:gd name="connsiteX3" fmla="*/ 9074 w 9954"/>
                <a:gd name="connsiteY3" fmla="*/ 3866 h 10002"/>
                <a:gd name="connsiteX4" fmla="*/ 4568 w 9954"/>
                <a:gd name="connsiteY4" fmla="*/ 5891 h 10002"/>
                <a:gd name="connsiteX5" fmla="*/ 0 w 9954"/>
                <a:gd name="connsiteY5" fmla="*/ 3682 h 1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4" h="10002">
                  <a:moveTo>
                    <a:pt x="4881" y="0"/>
                  </a:moveTo>
                  <a:cubicBezTo>
                    <a:pt x="4954" y="1090"/>
                    <a:pt x="5205" y="4924"/>
                    <a:pt x="6007" y="6581"/>
                  </a:cubicBezTo>
                  <a:cubicBezTo>
                    <a:pt x="6811" y="8239"/>
                    <a:pt x="9188" y="10394"/>
                    <a:pt x="9699" y="9942"/>
                  </a:cubicBezTo>
                  <a:cubicBezTo>
                    <a:pt x="10210" y="9490"/>
                    <a:pt x="9929" y="4541"/>
                    <a:pt x="9074" y="3866"/>
                  </a:cubicBezTo>
                  <a:cubicBezTo>
                    <a:pt x="8219" y="3191"/>
                    <a:pt x="6080" y="5922"/>
                    <a:pt x="4568" y="5891"/>
                  </a:cubicBezTo>
                  <a:cubicBezTo>
                    <a:pt x="3056" y="5860"/>
                    <a:pt x="949" y="4196"/>
                    <a:pt x="0" y="3682"/>
                  </a:cubicBezTo>
                </a:path>
              </a:pathLst>
            </a:cu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532" name="Text Box 29"/>
            <p:cNvSpPr txBox="1">
              <a:spLocks noChangeArrowheads="1"/>
            </p:cNvSpPr>
            <p:nvPr/>
          </p:nvSpPr>
          <p:spPr bwMode="auto">
            <a:xfrm>
              <a:off x="7153275" y="2828925"/>
              <a:ext cx="4635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dirty="0">
                  <a:solidFill>
                    <a:srgbClr val="675E47"/>
                  </a:solidFill>
                </a:rPr>
                <a:t>P</a:t>
              </a:r>
              <a:r>
                <a:rPr lang="en-US" baseline="-25000" dirty="0">
                  <a:solidFill>
                    <a:srgbClr val="675E47"/>
                  </a:solidFill>
                </a:rPr>
                <a:t>1</a:t>
              </a:r>
            </a:p>
          </p:txBody>
        </p:sp>
        <p:sp>
          <p:nvSpPr>
            <p:cNvPr id="22533" name="Freeform 28"/>
            <p:cNvSpPr>
              <a:spLocks/>
            </p:cNvSpPr>
            <p:nvPr/>
          </p:nvSpPr>
          <p:spPr bwMode="auto">
            <a:xfrm>
              <a:off x="6505575" y="2724150"/>
              <a:ext cx="1638300" cy="648134"/>
            </a:xfrm>
            <a:custGeom>
              <a:avLst/>
              <a:gdLst>
                <a:gd name="T0" fmla="*/ 0 w 1032"/>
                <a:gd name="T1" fmla="*/ 0 h 464"/>
                <a:gd name="T2" fmla="*/ 733425 w 1032"/>
                <a:gd name="T3" fmla="*/ 628650 h 464"/>
                <a:gd name="T4" fmla="*/ 1638300 w 1032"/>
                <a:gd name="T5" fmla="*/ 647700 h 464"/>
                <a:gd name="T6" fmla="*/ 0 60000 65536"/>
                <a:gd name="T7" fmla="*/ 0 60000 65536"/>
                <a:gd name="T8" fmla="*/ 0 60000 65536"/>
                <a:gd name="T9" fmla="*/ 0 w 1032"/>
                <a:gd name="T10" fmla="*/ 0 h 464"/>
                <a:gd name="T11" fmla="*/ 1032 w 1032"/>
                <a:gd name="T12" fmla="*/ 464 h 464"/>
                <a:gd name="connsiteX0" fmla="*/ 0 w 10000"/>
                <a:gd name="connsiteY0" fmla="*/ 0 h 8799"/>
                <a:gd name="connsiteX1" fmla="*/ 4826 w 10000"/>
                <a:gd name="connsiteY1" fmla="*/ 7629 h 8799"/>
                <a:gd name="connsiteX2" fmla="*/ 10000 w 10000"/>
                <a:gd name="connsiteY2" fmla="*/ 8793 h 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8799">
                  <a:moveTo>
                    <a:pt x="0" y="0"/>
                  </a:moveTo>
                  <a:cubicBezTo>
                    <a:pt x="746" y="1422"/>
                    <a:pt x="3159" y="6164"/>
                    <a:pt x="4826" y="7629"/>
                  </a:cubicBezTo>
                  <a:cubicBezTo>
                    <a:pt x="6492" y="9095"/>
                    <a:pt x="8847" y="8750"/>
                    <a:pt x="10000" y="8793"/>
                  </a:cubicBezTo>
                </a:path>
              </a:pathLst>
            </a:custGeom>
            <a:noFill/>
            <a:ln w="5715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536" name="Oval 4"/>
            <p:cNvSpPr>
              <a:spLocks noChangeArrowheads="1"/>
            </p:cNvSpPr>
            <p:nvPr/>
          </p:nvSpPr>
          <p:spPr bwMode="auto">
            <a:xfrm>
              <a:off x="69342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X</a:t>
              </a:r>
            </a:p>
          </p:txBody>
        </p:sp>
        <p:sp>
          <p:nvSpPr>
            <p:cNvPr id="22537" name="Oval 5"/>
            <p:cNvSpPr>
              <a:spLocks noChangeArrowheads="1"/>
            </p:cNvSpPr>
            <p:nvPr/>
          </p:nvSpPr>
          <p:spPr bwMode="auto">
            <a:xfrm>
              <a:off x="51054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U</a:t>
              </a:r>
            </a:p>
          </p:txBody>
        </p:sp>
        <p:sp>
          <p:nvSpPr>
            <p:cNvPr id="22538" name="Oval 6"/>
            <p:cNvSpPr>
              <a:spLocks noChangeArrowheads="1"/>
            </p:cNvSpPr>
            <p:nvPr/>
          </p:nvSpPr>
          <p:spPr bwMode="auto">
            <a:xfrm>
              <a:off x="6019800" y="23622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V</a:t>
              </a:r>
            </a:p>
          </p:txBody>
        </p:sp>
        <p:sp>
          <p:nvSpPr>
            <p:cNvPr id="22539" name="Oval 7"/>
            <p:cNvSpPr>
              <a:spLocks noChangeArrowheads="1"/>
            </p:cNvSpPr>
            <p:nvPr/>
          </p:nvSpPr>
          <p:spPr bwMode="auto">
            <a:xfrm>
              <a:off x="6019800" y="41910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W</a:t>
              </a:r>
            </a:p>
          </p:txBody>
        </p:sp>
        <p:sp>
          <p:nvSpPr>
            <p:cNvPr id="22540" name="Oval 8"/>
            <p:cNvSpPr>
              <a:spLocks noChangeArrowheads="1"/>
            </p:cNvSpPr>
            <p:nvPr/>
          </p:nvSpPr>
          <p:spPr bwMode="auto">
            <a:xfrm>
              <a:off x="81534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Z</a:t>
              </a:r>
            </a:p>
          </p:txBody>
        </p:sp>
        <p:cxnSp>
          <p:nvCxnSpPr>
            <p:cNvPr id="22541" name="AutoShape 9"/>
            <p:cNvCxnSpPr>
              <a:cxnSpLocks noChangeShapeType="1"/>
              <a:stCxn id="22538" idx="3"/>
              <a:endCxn id="22537" idx="7"/>
            </p:cNvCxnSpPr>
            <p:nvPr/>
          </p:nvCxnSpPr>
          <p:spPr bwMode="auto">
            <a:xfrm flipH="1">
              <a:off x="5495925" y="27622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2" name="AutoShape 10"/>
            <p:cNvCxnSpPr>
              <a:cxnSpLocks noChangeShapeType="1"/>
              <a:stCxn id="22539" idx="1"/>
              <a:endCxn id="22537" idx="5"/>
            </p:cNvCxnSpPr>
            <p:nvPr/>
          </p:nvCxnSpPr>
          <p:spPr bwMode="auto">
            <a:xfrm flipH="1" flipV="1">
              <a:off x="5495925" y="36766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3" name="AutoShape 11"/>
            <p:cNvCxnSpPr>
              <a:cxnSpLocks noChangeShapeType="1"/>
              <a:stCxn id="22539" idx="7"/>
              <a:endCxn id="22536" idx="3"/>
            </p:cNvCxnSpPr>
            <p:nvPr/>
          </p:nvCxnSpPr>
          <p:spPr bwMode="auto">
            <a:xfrm flipV="1">
              <a:off x="6410325" y="36766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4" name="AutoShape 12"/>
            <p:cNvCxnSpPr>
              <a:cxnSpLocks noChangeShapeType="1"/>
              <a:stCxn id="22536" idx="6"/>
              <a:endCxn id="22540" idx="2"/>
            </p:cNvCxnSpPr>
            <p:nvPr/>
          </p:nvCxnSpPr>
          <p:spPr bwMode="auto">
            <a:xfrm>
              <a:off x="7400925" y="3505200"/>
              <a:ext cx="742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5" name="AutoShape 13"/>
            <p:cNvCxnSpPr>
              <a:cxnSpLocks noChangeShapeType="1"/>
              <a:stCxn id="22538" idx="5"/>
              <a:endCxn id="22536" idx="1"/>
            </p:cNvCxnSpPr>
            <p:nvPr/>
          </p:nvCxnSpPr>
          <p:spPr bwMode="auto">
            <a:xfrm>
              <a:off x="6410325" y="27622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6" name="AutoShape 14"/>
            <p:cNvCxnSpPr>
              <a:cxnSpLocks noChangeShapeType="1"/>
              <a:stCxn id="22538" idx="4"/>
              <a:endCxn id="22539" idx="0"/>
            </p:cNvCxnSpPr>
            <p:nvPr/>
          </p:nvCxnSpPr>
          <p:spPr bwMode="auto">
            <a:xfrm>
              <a:off x="6248400" y="2828925"/>
              <a:ext cx="0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547" name="Oval 15"/>
            <p:cNvSpPr>
              <a:spLocks noChangeArrowheads="1"/>
            </p:cNvSpPr>
            <p:nvPr/>
          </p:nvSpPr>
          <p:spPr bwMode="auto">
            <a:xfrm>
              <a:off x="6943725" y="51054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Y</a:t>
              </a:r>
            </a:p>
          </p:txBody>
        </p:sp>
        <p:cxnSp>
          <p:nvCxnSpPr>
            <p:cNvPr id="22548" name="AutoShape 16"/>
            <p:cNvCxnSpPr>
              <a:cxnSpLocks noChangeShapeType="1"/>
              <a:stCxn id="22539" idx="5"/>
              <a:endCxn id="22547" idx="1"/>
            </p:cNvCxnSpPr>
            <p:nvPr/>
          </p:nvCxnSpPr>
          <p:spPr bwMode="auto">
            <a:xfrm>
              <a:off x="6410325" y="4591050"/>
              <a:ext cx="600075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9" name="AutoShape 17"/>
            <p:cNvCxnSpPr>
              <a:cxnSpLocks noChangeShapeType="1"/>
              <a:stCxn id="22536" idx="4"/>
              <a:endCxn id="22547" idx="0"/>
            </p:cNvCxnSpPr>
            <p:nvPr/>
          </p:nvCxnSpPr>
          <p:spPr bwMode="auto">
            <a:xfrm>
              <a:off x="7162800" y="3743325"/>
              <a:ext cx="9525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550" name="Text Box 18"/>
            <p:cNvSpPr txBox="1">
              <a:spLocks noChangeArrowheads="1"/>
            </p:cNvSpPr>
            <p:nvPr/>
          </p:nvSpPr>
          <p:spPr bwMode="auto">
            <a:xfrm>
              <a:off x="5495925" y="2600325"/>
              <a:ext cx="3444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a</a:t>
              </a:r>
            </a:p>
          </p:txBody>
        </p:sp>
        <p:sp>
          <p:nvSpPr>
            <p:cNvPr id="22551" name="Text Box 19"/>
            <p:cNvSpPr txBox="1">
              <a:spLocks noChangeArrowheads="1"/>
            </p:cNvSpPr>
            <p:nvPr/>
          </p:nvSpPr>
          <p:spPr bwMode="auto">
            <a:xfrm>
              <a:off x="5483225" y="3743325"/>
              <a:ext cx="3254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c</a:t>
              </a:r>
            </a:p>
          </p:txBody>
        </p:sp>
        <p:sp>
          <p:nvSpPr>
            <p:cNvPr id="22552" name="Text Box 20"/>
            <p:cNvSpPr txBox="1">
              <a:spLocks noChangeArrowheads="1"/>
            </p:cNvSpPr>
            <p:nvPr/>
          </p:nvSpPr>
          <p:spPr bwMode="auto">
            <a:xfrm>
              <a:off x="6705600" y="25908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b</a:t>
              </a:r>
            </a:p>
          </p:txBody>
        </p:sp>
        <p:sp>
          <p:nvSpPr>
            <p:cNvPr id="22553" name="Text Box 21"/>
            <p:cNvSpPr txBox="1">
              <a:spLocks noChangeArrowheads="1"/>
            </p:cNvSpPr>
            <p:nvPr/>
          </p:nvSpPr>
          <p:spPr bwMode="auto">
            <a:xfrm>
              <a:off x="6629400" y="3810000"/>
              <a:ext cx="3444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e</a:t>
              </a:r>
            </a:p>
          </p:txBody>
        </p:sp>
        <p:sp>
          <p:nvSpPr>
            <p:cNvPr id="22554" name="Text Box 22"/>
            <p:cNvSpPr txBox="1">
              <a:spLocks noChangeArrowheads="1"/>
            </p:cNvSpPr>
            <p:nvPr/>
          </p:nvSpPr>
          <p:spPr bwMode="auto">
            <a:xfrm>
              <a:off x="5943600" y="3124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d</a:t>
              </a:r>
            </a:p>
          </p:txBody>
        </p:sp>
        <p:sp>
          <p:nvSpPr>
            <p:cNvPr id="22555" name="Text Box 23"/>
            <p:cNvSpPr txBox="1">
              <a:spLocks noChangeArrowheads="1"/>
            </p:cNvSpPr>
            <p:nvPr/>
          </p:nvSpPr>
          <p:spPr bwMode="auto">
            <a:xfrm>
              <a:off x="6483350" y="4810125"/>
              <a:ext cx="2809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f</a:t>
              </a:r>
            </a:p>
          </p:txBody>
        </p:sp>
        <p:sp>
          <p:nvSpPr>
            <p:cNvPr id="22556" name="Text Box 24"/>
            <p:cNvSpPr txBox="1">
              <a:spLocks noChangeArrowheads="1"/>
            </p:cNvSpPr>
            <p:nvPr/>
          </p:nvSpPr>
          <p:spPr bwMode="auto">
            <a:xfrm>
              <a:off x="7124700" y="424815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g</a:t>
              </a:r>
            </a:p>
          </p:txBody>
        </p:sp>
        <p:sp>
          <p:nvSpPr>
            <p:cNvPr id="22557" name="Text Box 25"/>
            <p:cNvSpPr txBox="1">
              <a:spLocks noChangeArrowheads="1"/>
            </p:cNvSpPr>
            <p:nvPr/>
          </p:nvSpPr>
          <p:spPr bwMode="auto">
            <a:xfrm>
              <a:off x="7629525" y="3505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h</a:t>
              </a:r>
            </a:p>
          </p:txBody>
        </p:sp>
        <p:sp>
          <p:nvSpPr>
            <p:cNvPr id="22558" name="Text Box 31"/>
            <p:cNvSpPr txBox="1">
              <a:spLocks noChangeArrowheads="1"/>
            </p:cNvSpPr>
            <p:nvPr/>
          </p:nvSpPr>
          <p:spPr bwMode="auto">
            <a:xfrm>
              <a:off x="5791200" y="3505200"/>
              <a:ext cx="4635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9CBEBD"/>
                  </a:solidFill>
                </a:rPr>
                <a:t>P</a:t>
              </a:r>
              <a:r>
                <a:rPr lang="en-US" baseline="-25000">
                  <a:solidFill>
                    <a:srgbClr val="9CBEBD"/>
                  </a:solidFill>
                </a:rPr>
                <a:t>2</a:t>
              </a: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7891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892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893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7894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7895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7896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7897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7898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7899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7900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7901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7902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7903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7904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7905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7906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7907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8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9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0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1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2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3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4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5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6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7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8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9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0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1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2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3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4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5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6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7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8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9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0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1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2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3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4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5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6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7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8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7939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0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1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2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3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4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5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6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7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8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9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50" name="Text Box 64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7951" name="Text Box 65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7952" name="Oval 6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53" name="Text Box 67"/>
          <p:cNvSpPr txBox="1">
            <a:spLocks noChangeArrowheads="1"/>
          </p:cNvSpPr>
          <p:nvPr/>
        </p:nvSpPr>
        <p:spPr bwMode="auto">
          <a:xfrm>
            <a:off x="7545388" y="513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7954" name="Freeform 68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5" name="Freeform 69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6" name="Freeform 70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7" name="Text Box 71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7958" name="Text Box 72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7959" name="Text Box 73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7960" name="Text Box 74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7961" name="Line 75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7962" name="Line 76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7963" name="Text Box 77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7964" name="Text Box 78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591951" name="Line 79"/>
          <p:cNvSpPr>
            <a:spLocks noChangeShapeType="1"/>
          </p:cNvSpPr>
          <p:nvPr/>
        </p:nvSpPr>
        <p:spPr bwMode="auto">
          <a:xfrm>
            <a:off x="7302500" y="56388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1952" name="Freeform 80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1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1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1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1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1951" grpId="0" animBg="1"/>
      <p:bldP spid="591952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8915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16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8918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8919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8920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8921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8922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8923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8924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8925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8926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8927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8928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8929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8930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8931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2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3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4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5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6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7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8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9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0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1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2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3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4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5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6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7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8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9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0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1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2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3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4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5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6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7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8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9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0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1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2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8963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4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5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6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7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8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9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0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1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2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3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4" name="Text Box 63"/>
          <p:cNvSpPr txBox="1">
            <a:spLocks noChangeArrowheads="1"/>
          </p:cNvSpPr>
          <p:nvPr/>
        </p:nvSpPr>
        <p:spPr bwMode="auto">
          <a:xfrm>
            <a:off x="7486650" y="19653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8975" name="Oval 6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6" name="Freeform 67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7" name="Freeform 68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8" name="Freeform 69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9" name="Freeform 70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80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8981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8982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8983" name="Text Box 75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8984" name="Line 76"/>
          <p:cNvSpPr>
            <a:spLocks noChangeShapeType="1"/>
          </p:cNvSpPr>
          <p:nvPr/>
        </p:nvSpPr>
        <p:spPr bwMode="auto">
          <a:xfrm>
            <a:off x="7239000" y="20574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8985" name="Line 77"/>
          <p:cNvSpPr>
            <a:spLocks noChangeShapeType="1"/>
          </p:cNvSpPr>
          <p:nvPr/>
        </p:nvSpPr>
        <p:spPr bwMode="auto">
          <a:xfrm>
            <a:off x="7239000" y="3276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8986" name="Text Box 78"/>
          <p:cNvSpPr txBox="1">
            <a:spLocks noChangeArrowheads="1"/>
          </p:cNvSpPr>
          <p:nvPr/>
        </p:nvSpPr>
        <p:spPr bwMode="auto">
          <a:xfrm>
            <a:off x="7532688" y="2362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8987" name="Text Box 79"/>
          <p:cNvSpPr txBox="1">
            <a:spLocks noChangeArrowheads="1"/>
          </p:cNvSpPr>
          <p:nvPr/>
        </p:nvSpPr>
        <p:spPr bwMode="auto">
          <a:xfrm>
            <a:off x="7545388" y="2784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8988" name="Text Box 81"/>
          <p:cNvSpPr txBox="1">
            <a:spLocks noChangeArrowheads="1"/>
          </p:cNvSpPr>
          <p:nvPr/>
        </p:nvSpPr>
        <p:spPr bwMode="auto">
          <a:xfrm>
            <a:off x="7924800" y="19558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9939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40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9942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9943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9944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9946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9947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9948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9949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9950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9951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9952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9953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9954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9955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6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7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8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9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0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1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2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3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4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5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6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7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8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9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0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1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2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3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4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5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6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7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8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9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0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1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2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3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4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5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6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9987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88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89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0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1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2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3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4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5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6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7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8" name="Text Box 63"/>
          <p:cNvSpPr txBox="1">
            <a:spLocks noChangeArrowheads="1"/>
          </p:cNvSpPr>
          <p:nvPr/>
        </p:nvSpPr>
        <p:spPr bwMode="auto">
          <a:xfrm>
            <a:off x="7532688" y="2362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9999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0000" name="Text Box 65"/>
          <p:cNvSpPr txBox="1">
            <a:spLocks noChangeArrowheads="1"/>
          </p:cNvSpPr>
          <p:nvPr/>
        </p:nvSpPr>
        <p:spPr bwMode="auto">
          <a:xfrm>
            <a:off x="7545388" y="2784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0001" name="Text Box 66"/>
          <p:cNvSpPr txBox="1">
            <a:spLocks noChangeArrowheads="1"/>
          </p:cNvSpPr>
          <p:nvPr/>
        </p:nvSpPr>
        <p:spPr bwMode="auto">
          <a:xfrm>
            <a:off x="7512050" y="3152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0002" name="Freeform 67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3" name="Freeform 68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4" name="Freeform 69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5" name="Freeform 70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6" name="Text Box 71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0007" name="Text Box 72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0008" name="Text Box 73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0009" name="Text Box 74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0010" name="Text Box 76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0011" name="Line 77"/>
          <p:cNvSpPr>
            <a:spLocks noChangeShapeType="1"/>
          </p:cNvSpPr>
          <p:nvPr/>
        </p:nvSpPr>
        <p:spPr bwMode="auto">
          <a:xfrm>
            <a:off x="7239000" y="20574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0012" name="Line 78"/>
          <p:cNvSpPr>
            <a:spLocks noChangeShapeType="1"/>
          </p:cNvSpPr>
          <p:nvPr/>
        </p:nvSpPr>
        <p:spPr bwMode="auto">
          <a:xfrm>
            <a:off x="7239000" y="3276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0013" name="Text Box 79"/>
          <p:cNvSpPr txBox="1">
            <a:spLocks noChangeArrowheads="1"/>
          </p:cNvSpPr>
          <p:nvPr/>
        </p:nvSpPr>
        <p:spPr bwMode="auto">
          <a:xfrm>
            <a:off x="7924800" y="19558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0014" name="Text Box 80"/>
          <p:cNvSpPr txBox="1">
            <a:spLocks noChangeArrowheads="1"/>
          </p:cNvSpPr>
          <p:nvPr/>
        </p:nvSpPr>
        <p:spPr bwMode="auto">
          <a:xfrm>
            <a:off x="7937500" y="3124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40963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0964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0965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40966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40967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40968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40969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0970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40971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40972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0973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40974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40975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40976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40977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40978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40979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0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1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4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5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7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8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9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0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1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2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3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4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5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6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7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8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9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0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1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2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3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4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5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6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7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8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9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10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41011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2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3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4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5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6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7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8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9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20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21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22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23" name="Text Box 64"/>
          <p:cNvSpPr txBox="1">
            <a:spLocks noChangeArrowheads="1"/>
          </p:cNvSpPr>
          <p:nvPr/>
        </p:nvSpPr>
        <p:spPr bwMode="auto">
          <a:xfrm>
            <a:off x="7545388" y="2784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1024" name="Text Box 65"/>
          <p:cNvSpPr txBox="1">
            <a:spLocks noChangeArrowheads="1"/>
          </p:cNvSpPr>
          <p:nvPr/>
        </p:nvSpPr>
        <p:spPr bwMode="auto">
          <a:xfrm>
            <a:off x="7512050" y="3152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1025" name="Freeform 66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26" name="Freeform 67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27" name="Freeform 68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28" name="Freeform 69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29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1030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1031" name="Text Box 72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1032" name="Text Box 73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1033" name="Text Box 75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1034" name="Line 76"/>
          <p:cNvSpPr>
            <a:spLocks noChangeShapeType="1"/>
          </p:cNvSpPr>
          <p:nvPr/>
        </p:nvSpPr>
        <p:spPr bwMode="auto">
          <a:xfrm>
            <a:off x="7239000" y="20574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1035" name="Line 77"/>
          <p:cNvSpPr>
            <a:spLocks noChangeShapeType="1"/>
          </p:cNvSpPr>
          <p:nvPr/>
        </p:nvSpPr>
        <p:spPr bwMode="auto">
          <a:xfrm>
            <a:off x="7239000" y="3276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1036" name="Text Box 78"/>
          <p:cNvSpPr txBox="1">
            <a:spLocks noChangeArrowheads="1"/>
          </p:cNvSpPr>
          <p:nvPr/>
        </p:nvSpPr>
        <p:spPr bwMode="auto">
          <a:xfrm>
            <a:off x="7924800" y="19558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1037" name="Text Box 79"/>
          <p:cNvSpPr txBox="1">
            <a:spLocks noChangeArrowheads="1"/>
          </p:cNvSpPr>
          <p:nvPr/>
        </p:nvSpPr>
        <p:spPr bwMode="auto">
          <a:xfrm>
            <a:off x="7937500" y="3124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41987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988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989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41990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41991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41992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41993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1994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41995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41996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1997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41998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41999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42000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42001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42002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42003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4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5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6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7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8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9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0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1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2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3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4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5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6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7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8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9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0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1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2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3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4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5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6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2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3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4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42035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36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37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38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39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0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1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2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3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4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5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6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7" name="Text Box 64"/>
          <p:cNvSpPr txBox="1">
            <a:spLocks noChangeArrowheads="1"/>
          </p:cNvSpPr>
          <p:nvPr/>
        </p:nvSpPr>
        <p:spPr bwMode="auto">
          <a:xfrm>
            <a:off x="7512050" y="3152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2048" name="Freeform 65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49" name="Freeform 66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50" name="Freeform 67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51" name="Freeform 68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461" name="Freeform 69"/>
          <p:cNvSpPr>
            <a:spLocks/>
          </p:cNvSpPr>
          <p:nvPr/>
        </p:nvSpPr>
        <p:spPr bwMode="auto">
          <a:xfrm>
            <a:off x="2032000" y="6375400"/>
            <a:ext cx="1384300" cy="368300"/>
          </a:xfrm>
          <a:custGeom>
            <a:avLst/>
            <a:gdLst>
              <a:gd name="T0" fmla="*/ 0 w 872"/>
              <a:gd name="T1" fmla="*/ 0 h 232"/>
              <a:gd name="T2" fmla="*/ 2147483647 w 872"/>
              <a:gd name="T3" fmla="*/ 2147483647 h 232"/>
              <a:gd name="T4" fmla="*/ 0 60000 65536"/>
              <a:gd name="T5" fmla="*/ 0 60000 65536"/>
              <a:gd name="T6" fmla="*/ 0 w 872"/>
              <a:gd name="T7" fmla="*/ 0 h 232"/>
              <a:gd name="T8" fmla="*/ 872 w 872"/>
              <a:gd name="T9" fmla="*/ 232 h 2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872" h="232">
                <a:moveTo>
                  <a:pt x="0" y="0"/>
                </a:moveTo>
                <a:cubicBezTo>
                  <a:pt x="147" y="39"/>
                  <a:pt x="690" y="184"/>
                  <a:pt x="872" y="232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53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2054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2055" name="Text Box 72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2056" name="Text Box 73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2057" name="Text Box 74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571467" name="Line 75"/>
          <p:cNvSpPr>
            <a:spLocks noChangeShapeType="1"/>
          </p:cNvSpPr>
          <p:nvPr/>
        </p:nvSpPr>
        <p:spPr bwMode="auto">
          <a:xfrm>
            <a:off x="7239000" y="3657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2059" name="Line 76"/>
          <p:cNvSpPr>
            <a:spLocks noChangeShapeType="1"/>
          </p:cNvSpPr>
          <p:nvPr/>
        </p:nvSpPr>
        <p:spPr bwMode="auto">
          <a:xfrm>
            <a:off x="7239000" y="3276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2060" name="Text Box 77"/>
          <p:cNvSpPr txBox="1">
            <a:spLocks noChangeArrowheads="1"/>
          </p:cNvSpPr>
          <p:nvPr/>
        </p:nvSpPr>
        <p:spPr bwMode="auto">
          <a:xfrm>
            <a:off x="7924800" y="19558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2061" name="Text Box 78"/>
          <p:cNvSpPr txBox="1">
            <a:spLocks noChangeArrowheads="1"/>
          </p:cNvSpPr>
          <p:nvPr/>
        </p:nvSpPr>
        <p:spPr bwMode="auto">
          <a:xfrm>
            <a:off x="7937500" y="3124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1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1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1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71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1461" grpId="0" animBg="1"/>
      <p:bldP spid="571467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43011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12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13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43014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43015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43016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43017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3018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43019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43020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3021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43022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43023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43024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43025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43026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43027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8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9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0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1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2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3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4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5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6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7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8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9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0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1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2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3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4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5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6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7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8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9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0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1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2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3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4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5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6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7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8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43059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0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1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2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3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4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5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6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7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8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9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70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71" name="Text Box 64"/>
          <p:cNvSpPr txBox="1">
            <a:spLocks noChangeArrowheads="1"/>
          </p:cNvSpPr>
          <p:nvPr/>
        </p:nvSpPr>
        <p:spPr bwMode="auto">
          <a:xfrm>
            <a:off x="7512050" y="2009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3072" name="Freeform 65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3" name="Freeform 66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4" name="Freeform 67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5" name="Freeform 68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6" name="Freeform 69"/>
          <p:cNvSpPr>
            <a:spLocks/>
          </p:cNvSpPr>
          <p:nvPr/>
        </p:nvSpPr>
        <p:spPr bwMode="auto">
          <a:xfrm>
            <a:off x="2032000" y="6375400"/>
            <a:ext cx="1384300" cy="368300"/>
          </a:xfrm>
          <a:custGeom>
            <a:avLst/>
            <a:gdLst>
              <a:gd name="T0" fmla="*/ 0 w 872"/>
              <a:gd name="T1" fmla="*/ 0 h 232"/>
              <a:gd name="T2" fmla="*/ 2147483647 w 872"/>
              <a:gd name="T3" fmla="*/ 2147483647 h 232"/>
              <a:gd name="T4" fmla="*/ 0 60000 65536"/>
              <a:gd name="T5" fmla="*/ 0 60000 65536"/>
              <a:gd name="T6" fmla="*/ 0 w 872"/>
              <a:gd name="T7" fmla="*/ 0 h 232"/>
              <a:gd name="T8" fmla="*/ 872 w 872"/>
              <a:gd name="T9" fmla="*/ 232 h 2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872" h="232">
                <a:moveTo>
                  <a:pt x="0" y="0"/>
                </a:moveTo>
                <a:cubicBezTo>
                  <a:pt x="147" y="39"/>
                  <a:pt x="690" y="184"/>
                  <a:pt x="872" y="232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7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3078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3079" name="Text Box 72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3080" name="Text Box 73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3081" name="Text Box 74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3082" name="Line 75"/>
          <p:cNvSpPr>
            <a:spLocks noChangeShapeType="1"/>
          </p:cNvSpPr>
          <p:nvPr/>
        </p:nvSpPr>
        <p:spPr bwMode="auto">
          <a:xfrm>
            <a:off x="7239000" y="251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83" name="Line 76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84" name="Text Box 78"/>
          <p:cNvSpPr txBox="1">
            <a:spLocks noChangeArrowheads="1"/>
          </p:cNvSpPr>
          <p:nvPr/>
        </p:nvSpPr>
        <p:spPr bwMode="auto">
          <a:xfrm>
            <a:off x="7937500" y="1981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44035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36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37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44038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44039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44040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44041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4042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44043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44044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4045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44046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44047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44048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44049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44050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44051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2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3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4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5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6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7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8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9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0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1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2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3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4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5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6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7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8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9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0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1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2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3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4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5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6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7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8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9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0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1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2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44083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4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5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6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7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8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9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0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1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2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3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4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5" name="Freeform 64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6" name="Freeform 65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7" name="Freeform 66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8" name="Freeform 67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9" name="Freeform 68"/>
          <p:cNvSpPr>
            <a:spLocks/>
          </p:cNvSpPr>
          <p:nvPr/>
        </p:nvSpPr>
        <p:spPr bwMode="auto">
          <a:xfrm>
            <a:off x="2032000" y="6375400"/>
            <a:ext cx="1384300" cy="368300"/>
          </a:xfrm>
          <a:custGeom>
            <a:avLst/>
            <a:gdLst>
              <a:gd name="T0" fmla="*/ 0 w 872"/>
              <a:gd name="T1" fmla="*/ 0 h 232"/>
              <a:gd name="T2" fmla="*/ 2147483647 w 872"/>
              <a:gd name="T3" fmla="*/ 2147483647 h 232"/>
              <a:gd name="T4" fmla="*/ 0 60000 65536"/>
              <a:gd name="T5" fmla="*/ 0 60000 65536"/>
              <a:gd name="T6" fmla="*/ 0 w 872"/>
              <a:gd name="T7" fmla="*/ 0 h 232"/>
              <a:gd name="T8" fmla="*/ 872 w 872"/>
              <a:gd name="T9" fmla="*/ 232 h 2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872" h="232">
                <a:moveTo>
                  <a:pt x="0" y="0"/>
                </a:moveTo>
                <a:cubicBezTo>
                  <a:pt x="147" y="39"/>
                  <a:pt x="690" y="184"/>
                  <a:pt x="872" y="232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485" name="Freeform 69"/>
          <p:cNvSpPr>
            <a:spLocks/>
          </p:cNvSpPr>
          <p:nvPr/>
        </p:nvSpPr>
        <p:spPr bwMode="auto">
          <a:xfrm>
            <a:off x="2209800" y="6616700"/>
            <a:ext cx="838200" cy="203200"/>
          </a:xfrm>
          <a:custGeom>
            <a:avLst/>
            <a:gdLst>
              <a:gd name="T0" fmla="*/ 0 w 528"/>
              <a:gd name="T1" fmla="*/ 0 h 128"/>
              <a:gd name="T2" fmla="*/ 2147483647 w 528"/>
              <a:gd name="T3" fmla="*/ 2147483647 h 128"/>
              <a:gd name="T4" fmla="*/ 0 60000 65536"/>
              <a:gd name="T5" fmla="*/ 0 60000 65536"/>
              <a:gd name="T6" fmla="*/ 0 w 528"/>
              <a:gd name="T7" fmla="*/ 0 h 128"/>
              <a:gd name="T8" fmla="*/ 528 w 528"/>
              <a:gd name="T9" fmla="*/ 128 h 12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28" h="128">
                <a:moveTo>
                  <a:pt x="0" y="0"/>
                </a:moveTo>
                <a:cubicBezTo>
                  <a:pt x="88" y="21"/>
                  <a:pt x="418" y="101"/>
                  <a:pt x="528" y="128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101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4102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4103" name="Text Box 72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4104" name="Text Box 73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4105" name="Text Box 74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4106" name="Line 76"/>
          <p:cNvSpPr>
            <a:spLocks noChangeShapeType="1"/>
          </p:cNvSpPr>
          <p:nvPr/>
        </p:nvSpPr>
        <p:spPr bwMode="auto">
          <a:xfrm>
            <a:off x="7239000" y="251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4107" name="Line 77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4108" name="Text Box 78"/>
          <p:cNvSpPr txBox="1">
            <a:spLocks noChangeArrowheads="1"/>
          </p:cNvSpPr>
          <p:nvPr/>
        </p:nvSpPr>
        <p:spPr bwMode="auto">
          <a:xfrm>
            <a:off x="7937500" y="1981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4109" name="Text Box 79"/>
          <p:cNvSpPr txBox="1">
            <a:spLocks noChangeArrowheads="1"/>
          </p:cNvSpPr>
          <p:nvPr/>
        </p:nvSpPr>
        <p:spPr bwMode="auto">
          <a:xfrm>
            <a:off x="7937500" y="24987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=5</a:t>
            </a:r>
          </a:p>
        </p:txBody>
      </p:sp>
      <p:sp>
        <p:nvSpPr>
          <p:cNvPr id="572496" name="Line 80"/>
          <p:cNvSpPr>
            <a:spLocks noChangeShapeType="1"/>
          </p:cNvSpPr>
          <p:nvPr/>
        </p:nvSpPr>
        <p:spPr bwMode="auto">
          <a:xfrm>
            <a:off x="7239000" y="3048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2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2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2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72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485" grpId="0" animBg="1"/>
      <p:bldP spid="572496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4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grpSp>
        <p:nvGrpSpPr>
          <p:cNvPr id="45059" name="Group 9"/>
          <p:cNvGrpSpPr>
            <a:grpSpLocks/>
          </p:cNvGrpSpPr>
          <p:nvPr/>
        </p:nvGrpSpPr>
        <p:grpSpPr bwMode="auto">
          <a:xfrm>
            <a:off x="609600" y="1111250"/>
            <a:ext cx="1181100" cy="1066800"/>
            <a:chOff x="1224" y="2539"/>
            <a:chExt cx="2280" cy="1785"/>
          </a:xfrm>
        </p:grpSpPr>
        <p:sp>
          <p:nvSpPr>
            <p:cNvPr id="45062" name="Freeform 1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063" name="Group 1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5064" name="Group 1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5069" name="Freeform 1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0" name="Freeform 1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1" name="Freeform 1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2" name="Freeform 1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3" name="Freeform 1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4" name="Freeform 1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5065" name="Group 1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5066" name="Freeform 2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7" name="Freeform 2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8" name="Freeform 2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56058" name="Rectangle 26"/>
          <p:cNvSpPr>
            <a:spLocks noChangeArrowheads="1"/>
          </p:cNvSpPr>
          <p:nvPr/>
        </p:nvSpPr>
        <p:spPr bwMode="auto">
          <a:xfrm>
            <a:off x="2286000" y="1066800"/>
            <a:ext cx="525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pic>
        <p:nvPicPr>
          <p:cNvPr id="556059" name="Picture 27" descr="treeBF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88" y="2590800"/>
            <a:ext cx="8951912" cy="358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6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6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6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6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6058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4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grpSp>
        <p:nvGrpSpPr>
          <p:cNvPr id="46083" name="Group 9"/>
          <p:cNvGrpSpPr>
            <a:grpSpLocks/>
          </p:cNvGrpSpPr>
          <p:nvPr/>
        </p:nvGrpSpPr>
        <p:grpSpPr bwMode="auto">
          <a:xfrm>
            <a:off x="609600" y="1111250"/>
            <a:ext cx="1181100" cy="1066800"/>
            <a:chOff x="1224" y="2539"/>
            <a:chExt cx="2280" cy="1785"/>
          </a:xfrm>
        </p:grpSpPr>
        <p:sp>
          <p:nvSpPr>
            <p:cNvPr id="46090" name="Freeform 1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091" name="Group 1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6092" name="Group 1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6097" name="Freeform 1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8" name="Freeform 1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9" name="Freeform 1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0" name="Freeform 1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1" name="Freeform 1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2" name="Freeform 1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093" name="Group 1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6094" name="Freeform 2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5" name="Freeform 2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6" name="Freeform 2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6084" name="Rectangle 26"/>
          <p:cNvSpPr>
            <a:spLocks noChangeArrowheads="1"/>
          </p:cNvSpPr>
          <p:nvPr/>
        </p:nvSpPr>
        <p:spPr bwMode="auto">
          <a:xfrm>
            <a:off x="2286000" y="1066800"/>
            <a:ext cx="525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auto">
          <a:xfrm>
            <a:off x="533400" y="2606675"/>
            <a:ext cx="21796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&lt;postCond&gt;:</a:t>
            </a:r>
          </a:p>
        </p:txBody>
      </p:sp>
      <p:sp>
        <p:nvSpPr>
          <p:cNvPr id="20" name="Text Box 22"/>
          <p:cNvSpPr txBox="1">
            <a:spLocks noChangeArrowheads="1"/>
          </p:cNvSpPr>
          <p:nvPr/>
        </p:nvSpPr>
        <p:spPr bwMode="auto">
          <a:xfrm>
            <a:off x="3489325" y="2514600"/>
            <a:ext cx="46243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Finds a shortest path from </a:t>
            </a:r>
            <a:r>
              <a:rPr lang="en-US" altLang="en-US" sz="3000" i="1"/>
              <a:t>s</a:t>
            </a:r>
            <a:br>
              <a:rPr lang="en-US" altLang="en-US" sz="3000"/>
            </a:br>
            <a:r>
              <a:rPr lang="en-US" altLang="en-US" sz="3000"/>
              <a:t>to each node </a:t>
            </a:r>
            <a:r>
              <a:rPr lang="en-US" altLang="en-US" sz="3000" i="1"/>
              <a:t>v</a:t>
            </a:r>
            <a:r>
              <a:rPr lang="en-US" altLang="en-US" sz="3000"/>
              <a:t> and its length.</a:t>
            </a:r>
          </a:p>
        </p:txBody>
      </p:sp>
      <p:sp>
        <p:nvSpPr>
          <p:cNvPr id="21" name="AutoShape 21"/>
          <p:cNvSpPr>
            <a:spLocks noChangeArrowheads="1"/>
          </p:cNvSpPr>
          <p:nvPr/>
        </p:nvSpPr>
        <p:spPr bwMode="auto">
          <a:xfrm rot="5400000">
            <a:off x="782637" y="2189163"/>
            <a:ext cx="720725" cy="4572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2" name="Rectangle 27"/>
          <p:cNvSpPr>
            <a:spLocks noChangeArrowheads="1"/>
          </p:cNvSpPr>
          <p:nvPr/>
        </p:nvSpPr>
        <p:spPr bwMode="auto">
          <a:xfrm>
            <a:off x="990600" y="3886200"/>
            <a:ext cx="906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When we find </a:t>
            </a:r>
            <a:r>
              <a:rPr lang="en-US" altLang="en-US" sz="3000" i="1"/>
              <a:t>v</a:t>
            </a:r>
            <a:r>
              <a:rPr lang="en-US" altLang="en-US" sz="3000"/>
              <a:t>, we know </a:t>
            </a:r>
            <a:br>
              <a:rPr lang="en-US" altLang="en-US" sz="3000"/>
            </a:br>
            <a:r>
              <a:rPr lang="en-US" altLang="en-US" sz="3000"/>
              <a:t>there isn't a shorter path to it because ?</a:t>
            </a:r>
          </a:p>
        </p:txBody>
      </p:sp>
      <p:sp>
        <p:nvSpPr>
          <p:cNvPr id="23" name="Rectangle 32"/>
          <p:cNvSpPr>
            <a:spLocks noChangeArrowheads="1"/>
          </p:cNvSpPr>
          <p:nvPr/>
        </p:nvSpPr>
        <p:spPr bwMode="auto">
          <a:xfrm>
            <a:off x="990600" y="4876800"/>
            <a:ext cx="68564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Otherwise, we would have found it already.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 animBg="1"/>
      <p:bldP spid="22" grpId="0"/>
      <p:bldP spid="23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3" descr="treeP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722438"/>
            <a:ext cx="4908550" cy="505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Rectangle 5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65540" name="Text Box 8"/>
          <p:cNvSpPr txBox="1">
            <a:spLocks noChangeArrowheads="1"/>
          </p:cNvSpPr>
          <p:nvPr/>
        </p:nvSpPr>
        <p:spPr bwMode="auto">
          <a:xfrm>
            <a:off x="898525" y="593725"/>
            <a:ext cx="72453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Data structure for storing a path to each node:</a:t>
            </a:r>
          </a:p>
          <a:p>
            <a:pPr eaLnBrk="1" hangingPunct="1">
              <a:buFontTx/>
              <a:buNone/>
            </a:pPr>
            <a:r>
              <a:rPr lang="en-US" altLang="en-US" sz="3000"/>
              <a:t>   For each node </a:t>
            </a:r>
            <a:r>
              <a:rPr lang="en-US" altLang="en-US" sz="3000" i="1"/>
              <a:t>v</a:t>
            </a:r>
            <a:r>
              <a:rPr lang="en-US" altLang="en-US" sz="3000"/>
              <a:t>, store </a:t>
            </a:r>
            <a:r>
              <a:rPr lang="en-US" altLang="en-US" sz="3000">
                <a:sym typeface="Symbol" pitchFamily="18" charset="2"/>
              </a:rPr>
              <a:t></a:t>
            </a:r>
            <a:r>
              <a:rPr lang="en-US" altLang="en-US" sz="3000"/>
              <a:t>(</a:t>
            </a:r>
            <a:r>
              <a:rPr lang="en-US" altLang="en-US" sz="3000" i="1"/>
              <a:t>v</a:t>
            </a:r>
            <a:r>
              <a:rPr lang="en-US" altLang="en-US" sz="3000"/>
              <a:t>) to be parent of </a:t>
            </a:r>
            <a:r>
              <a:rPr lang="en-US" altLang="en-US" sz="3000" i="1"/>
              <a:t>v</a:t>
            </a:r>
            <a:r>
              <a:rPr lang="en-US" altLang="en-US" sz="300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5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5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6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Terminology (cont.)</a:t>
            </a:r>
          </a:p>
        </p:txBody>
      </p:sp>
      <p:sp>
        <p:nvSpPr>
          <p:cNvPr id="23557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85800" y="1304131"/>
            <a:ext cx="7543800" cy="4419600"/>
          </a:xfrm>
        </p:spPr>
        <p:txBody>
          <a:bodyPr>
            <a:noAutofit/>
          </a:bodyPr>
          <a:lstStyle/>
          <a:p>
            <a:pPr eaLnBrk="1" hangingPunct="1"/>
            <a:r>
              <a:rPr lang="en-US" sz="2400" b="1" dirty="0"/>
              <a:t>Cycle</a:t>
            </a:r>
          </a:p>
          <a:p>
            <a:pPr lvl="1" eaLnBrk="1" hangingPunct="1"/>
            <a:r>
              <a:rPr lang="en-US" sz="2000" dirty="0"/>
              <a:t>circular sequence of alternating vertices and edges </a:t>
            </a:r>
          </a:p>
          <a:p>
            <a:pPr lvl="1" eaLnBrk="1" hangingPunct="1"/>
            <a:r>
              <a:rPr lang="en-US" sz="2000" dirty="0"/>
              <a:t>each edge is preceded and followed by its endpoints</a:t>
            </a:r>
          </a:p>
          <a:p>
            <a:pPr eaLnBrk="1" hangingPunct="1"/>
            <a:r>
              <a:rPr lang="en-US" sz="2400" b="1" dirty="0"/>
              <a:t>Simple cycle</a:t>
            </a:r>
          </a:p>
          <a:p>
            <a:pPr lvl="1" eaLnBrk="1" hangingPunct="1"/>
            <a:r>
              <a:rPr lang="en-US" sz="2000" dirty="0"/>
              <a:t>cycle such that all its vertices and </a:t>
            </a:r>
            <a:br>
              <a:rPr lang="en-US" sz="2000" dirty="0"/>
            </a:br>
            <a:r>
              <a:rPr lang="en-US" sz="2000" dirty="0"/>
              <a:t>edges are distinct</a:t>
            </a:r>
          </a:p>
          <a:p>
            <a:pPr eaLnBrk="1" hangingPunct="1"/>
            <a:r>
              <a:rPr lang="en-US" sz="2400" b="1" dirty="0">
                <a:solidFill>
                  <a:srgbClr val="0000FF"/>
                </a:solidFill>
              </a:rPr>
              <a:t>Examples:</a:t>
            </a:r>
          </a:p>
          <a:p>
            <a:pPr lvl="1" eaLnBrk="1" hangingPunct="1"/>
            <a:r>
              <a:rPr lang="en-US" sz="2000" dirty="0">
                <a:solidFill>
                  <a:srgbClr val="0000FF"/>
                </a:solidFill>
              </a:rPr>
              <a:t>C</a:t>
            </a:r>
            <a:r>
              <a:rPr lang="en-US" sz="2000" baseline="-25000" dirty="0">
                <a:solidFill>
                  <a:srgbClr val="0000FF"/>
                </a:solidFill>
              </a:rPr>
              <a:t>1 </a:t>
            </a:r>
            <a:r>
              <a:rPr lang="en-US" sz="2000" dirty="0">
                <a:solidFill>
                  <a:srgbClr val="0000FF"/>
                </a:solidFill>
              </a:rPr>
              <a:t>= (</a:t>
            </a:r>
            <a:r>
              <a:rPr lang="en-US" sz="2000" dirty="0" err="1">
                <a:solidFill>
                  <a:srgbClr val="0000FF"/>
                </a:solidFill>
              </a:rPr>
              <a:t>V,b,X,g,Y,f,W,c,U,a</a:t>
            </a:r>
            <a:r>
              <a:rPr lang="en-US" sz="2000" dirty="0">
                <a:solidFill>
                  <a:srgbClr val="0000FF"/>
                </a:solidFill>
              </a:rPr>
              <a:t>,</a:t>
            </a:r>
            <a:r>
              <a:rPr lang="en-US" sz="2000" dirty="0">
                <a:solidFill>
                  <a:srgbClr val="0000FF"/>
                </a:solidFill>
                <a:sym typeface="Symbol" charset="0"/>
              </a:rPr>
              <a:t></a:t>
            </a:r>
            <a:r>
              <a:rPr lang="en-US" sz="2000" dirty="0">
                <a:solidFill>
                  <a:srgbClr val="0000FF"/>
                </a:solidFill>
              </a:rPr>
              <a:t>) </a:t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/>
              <a:t>is a simple cycle</a:t>
            </a:r>
          </a:p>
          <a:p>
            <a:pPr lvl="1" eaLnBrk="1" hangingPunct="1"/>
            <a:r>
              <a:rPr lang="en-US" sz="2000" dirty="0">
                <a:solidFill>
                  <a:srgbClr val="0000FF"/>
                </a:solidFill>
              </a:rPr>
              <a:t>C</a:t>
            </a:r>
            <a:r>
              <a:rPr lang="en-US" sz="2000" baseline="-25000" dirty="0">
                <a:solidFill>
                  <a:srgbClr val="0000FF"/>
                </a:solidFill>
              </a:rPr>
              <a:t>2 </a:t>
            </a:r>
            <a:r>
              <a:rPr lang="en-US" sz="2000" dirty="0">
                <a:solidFill>
                  <a:srgbClr val="0000FF"/>
                </a:solidFill>
              </a:rPr>
              <a:t>= (</a:t>
            </a:r>
            <a:r>
              <a:rPr lang="en-US" sz="2000" dirty="0" err="1">
                <a:solidFill>
                  <a:srgbClr val="0000FF"/>
                </a:solidFill>
              </a:rPr>
              <a:t>U,c,W,e,X,g,Y,f,W,d,V,a</a:t>
            </a:r>
            <a:r>
              <a:rPr lang="en-US" sz="2000" dirty="0">
                <a:solidFill>
                  <a:srgbClr val="0000FF"/>
                </a:solidFill>
              </a:rPr>
              <a:t>,</a:t>
            </a:r>
            <a:r>
              <a:rPr lang="en-US" sz="2000" dirty="0">
                <a:solidFill>
                  <a:srgbClr val="0000FF"/>
                </a:solidFill>
                <a:sym typeface="Symbol" charset="0"/>
              </a:rPr>
              <a:t></a:t>
            </a:r>
            <a:r>
              <a:rPr lang="en-US" sz="2000" dirty="0">
                <a:solidFill>
                  <a:srgbClr val="0000FF"/>
                </a:solidFill>
              </a:rPr>
              <a:t>) </a:t>
            </a:r>
            <a:br>
              <a:rPr lang="en-US" sz="2000" dirty="0"/>
            </a:br>
            <a:r>
              <a:rPr lang="en-US" sz="2000" dirty="0"/>
              <a:t>is a cycle that is not simple</a:t>
            </a:r>
          </a:p>
        </p:txBody>
      </p:sp>
      <p:sp>
        <p:nvSpPr>
          <p:cNvPr id="2355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355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691A85D9-51EE-A241-AD61-B92E19F1A6F0}" type="slidenum">
              <a:rPr lang="en-US" sz="1400">
                <a:solidFill>
                  <a:srgbClr val="2F2B20"/>
                </a:solidFill>
              </a:rPr>
              <a:pPr eaLnBrk="1" hangingPunct="1"/>
              <a:t>7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287963" y="2694781"/>
            <a:ext cx="3505200" cy="3200400"/>
            <a:chOff x="4876800" y="2362200"/>
            <a:chExt cx="3505200" cy="3200400"/>
          </a:xfrm>
        </p:grpSpPr>
        <p:sp>
          <p:nvSpPr>
            <p:cNvPr id="23555" name="Freeform 6"/>
            <p:cNvSpPr>
              <a:spLocks/>
            </p:cNvSpPr>
            <p:nvPr/>
          </p:nvSpPr>
          <p:spPr bwMode="auto">
            <a:xfrm>
              <a:off x="5067300" y="2667000"/>
              <a:ext cx="2182813" cy="2652713"/>
            </a:xfrm>
            <a:custGeom>
              <a:avLst/>
              <a:gdLst>
                <a:gd name="T0" fmla="*/ 1209675 w 1375"/>
                <a:gd name="T1" fmla="*/ 57150 h 1671"/>
                <a:gd name="T2" fmla="*/ 1933575 w 1375"/>
                <a:gd name="T3" fmla="*/ 828675 h 1671"/>
                <a:gd name="T4" fmla="*/ 1866900 w 1375"/>
                <a:gd name="T5" fmla="*/ 2647950 h 1671"/>
                <a:gd name="T6" fmla="*/ 38100 w 1375"/>
                <a:gd name="T7" fmla="*/ 800100 h 1671"/>
                <a:gd name="T8" fmla="*/ 723900 w 1375"/>
                <a:gd name="T9" fmla="*/ 0 h 16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5"/>
                <a:gd name="T16" fmla="*/ 0 h 1671"/>
                <a:gd name="T17" fmla="*/ 1375 w 1375"/>
                <a:gd name="T18" fmla="*/ 1671 h 16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5" h="1671">
                  <a:moveTo>
                    <a:pt x="762" y="36"/>
                  </a:moveTo>
                  <a:cubicBezTo>
                    <a:pt x="838" y="117"/>
                    <a:pt x="1149" y="250"/>
                    <a:pt x="1218" y="522"/>
                  </a:cubicBezTo>
                  <a:cubicBezTo>
                    <a:pt x="1287" y="794"/>
                    <a:pt x="1375" y="1671"/>
                    <a:pt x="1176" y="1668"/>
                  </a:cubicBezTo>
                  <a:cubicBezTo>
                    <a:pt x="977" y="1665"/>
                    <a:pt x="0" y="798"/>
                    <a:pt x="24" y="504"/>
                  </a:cubicBezTo>
                  <a:cubicBezTo>
                    <a:pt x="48" y="210"/>
                    <a:pt x="366" y="105"/>
                    <a:pt x="456" y="0"/>
                  </a:cubicBezTo>
                </a:path>
              </a:pathLst>
            </a:custGeom>
            <a:noFill/>
            <a:ln w="5715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558" name="Freeform 4"/>
            <p:cNvSpPr>
              <a:spLocks/>
            </p:cNvSpPr>
            <p:nvPr/>
          </p:nvSpPr>
          <p:spPr bwMode="auto">
            <a:xfrm>
              <a:off x="5343525" y="2735263"/>
              <a:ext cx="1570038" cy="2319337"/>
            </a:xfrm>
            <a:custGeom>
              <a:avLst/>
              <a:gdLst>
                <a:gd name="T0" fmla="*/ 9525 w 989"/>
                <a:gd name="T1" fmla="*/ 617537 h 1461"/>
                <a:gd name="T2" fmla="*/ 704850 w 989"/>
                <a:gd name="T3" fmla="*/ 150812 h 1461"/>
                <a:gd name="T4" fmla="*/ 819150 w 989"/>
                <a:gd name="T5" fmla="*/ 1522412 h 1461"/>
                <a:gd name="T6" fmla="*/ 1476375 w 989"/>
                <a:gd name="T7" fmla="*/ 2227262 h 1461"/>
                <a:gd name="T8" fmla="*/ 1381125 w 989"/>
                <a:gd name="T9" fmla="*/ 969962 h 1461"/>
                <a:gd name="T10" fmla="*/ 695325 w 989"/>
                <a:gd name="T11" fmla="*/ 1446212 h 1461"/>
                <a:gd name="T12" fmla="*/ 0 w 989"/>
                <a:gd name="T13" fmla="*/ 931862 h 1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89"/>
                <a:gd name="T22" fmla="*/ 0 h 1461"/>
                <a:gd name="T23" fmla="*/ 989 w 989"/>
                <a:gd name="T24" fmla="*/ 1461 h 1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89" h="1461">
                  <a:moveTo>
                    <a:pt x="6" y="389"/>
                  </a:moveTo>
                  <a:cubicBezTo>
                    <a:pt x="79" y="341"/>
                    <a:pt x="359" y="0"/>
                    <a:pt x="444" y="95"/>
                  </a:cubicBezTo>
                  <a:cubicBezTo>
                    <a:pt x="529" y="190"/>
                    <a:pt x="435" y="741"/>
                    <a:pt x="516" y="959"/>
                  </a:cubicBezTo>
                  <a:cubicBezTo>
                    <a:pt x="597" y="1177"/>
                    <a:pt x="871" y="1461"/>
                    <a:pt x="930" y="1403"/>
                  </a:cubicBezTo>
                  <a:cubicBezTo>
                    <a:pt x="989" y="1345"/>
                    <a:pt x="952" y="693"/>
                    <a:pt x="870" y="611"/>
                  </a:cubicBezTo>
                  <a:cubicBezTo>
                    <a:pt x="788" y="529"/>
                    <a:pt x="583" y="915"/>
                    <a:pt x="438" y="911"/>
                  </a:cubicBezTo>
                  <a:cubicBezTo>
                    <a:pt x="293" y="907"/>
                    <a:pt x="91" y="654"/>
                    <a:pt x="0" y="587"/>
                  </a:cubicBezTo>
                </a:path>
              </a:pathLst>
            </a:cu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559" name="Text Box 5"/>
            <p:cNvSpPr txBox="1">
              <a:spLocks noChangeArrowheads="1"/>
            </p:cNvSpPr>
            <p:nvPr/>
          </p:nvSpPr>
          <p:spPr bwMode="auto">
            <a:xfrm>
              <a:off x="7142163" y="3886200"/>
              <a:ext cx="477837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675E47"/>
                  </a:solidFill>
                </a:rPr>
                <a:t>C</a:t>
              </a:r>
              <a:r>
                <a:rPr lang="en-US" baseline="-25000">
                  <a:solidFill>
                    <a:srgbClr val="675E47"/>
                  </a:solidFill>
                </a:rPr>
                <a:t>1</a:t>
              </a:r>
            </a:p>
          </p:txBody>
        </p:sp>
        <p:sp>
          <p:nvSpPr>
            <p:cNvPr id="23560" name="Oval 7"/>
            <p:cNvSpPr>
              <a:spLocks noChangeArrowheads="1"/>
            </p:cNvSpPr>
            <p:nvPr/>
          </p:nvSpPr>
          <p:spPr bwMode="auto">
            <a:xfrm>
              <a:off x="67056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X</a:t>
              </a:r>
            </a:p>
          </p:txBody>
        </p:sp>
        <p:sp>
          <p:nvSpPr>
            <p:cNvPr id="23561" name="Oval 8"/>
            <p:cNvSpPr>
              <a:spLocks noChangeArrowheads="1"/>
            </p:cNvSpPr>
            <p:nvPr/>
          </p:nvSpPr>
          <p:spPr bwMode="auto">
            <a:xfrm>
              <a:off x="48768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U</a:t>
              </a:r>
            </a:p>
          </p:txBody>
        </p:sp>
        <p:sp>
          <p:nvSpPr>
            <p:cNvPr id="23562" name="Oval 9"/>
            <p:cNvSpPr>
              <a:spLocks noChangeArrowheads="1"/>
            </p:cNvSpPr>
            <p:nvPr/>
          </p:nvSpPr>
          <p:spPr bwMode="auto">
            <a:xfrm>
              <a:off x="5791200" y="23622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V</a:t>
              </a:r>
            </a:p>
          </p:txBody>
        </p:sp>
        <p:sp>
          <p:nvSpPr>
            <p:cNvPr id="23563" name="Oval 10"/>
            <p:cNvSpPr>
              <a:spLocks noChangeArrowheads="1"/>
            </p:cNvSpPr>
            <p:nvPr/>
          </p:nvSpPr>
          <p:spPr bwMode="auto">
            <a:xfrm>
              <a:off x="5791200" y="41910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W</a:t>
              </a:r>
            </a:p>
          </p:txBody>
        </p:sp>
        <p:sp>
          <p:nvSpPr>
            <p:cNvPr id="23564" name="Oval 11"/>
            <p:cNvSpPr>
              <a:spLocks noChangeArrowheads="1"/>
            </p:cNvSpPr>
            <p:nvPr/>
          </p:nvSpPr>
          <p:spPr bwMode="auto">
            <a:xfrm>
              <a:off x="79248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Z</a:t>
              </a:r>
            </a:p>
          </p:txBody>
        </p:sp>
        <p:cxnSp>
          <p:nvCxnSpPr>
            <p:cNvPr id="23565" name="AutoShape 12"/>
            <p:cNvCxnSpPr>
              <a:cxnSpLocks noChangeShapeType="1"/>
              <a:stCxn id="23562" idx="3"/>
              <a:endCxn id="23561" idx="7"/>
            </p:cNvCxnSpPr>
            <p:nvPr/>
          </p:nvCxnSpPr>
          <p:spPr bwMode="auto">
            <a:xfrm flipH="1">
              <a:off x="5267325" y="27622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6" name="AutoShape 13"/>
            <p:cNvCxnSpPr>
              <a:cxnSpLocks noChangeShapeType="1"/>
              <a:stCxn id="23563" idx="1"/>
              <a:endCxn id="23561" idx="5"/>
            </p:cNvCxnSpPr>
            <p:nvPr/>
          </p:nvCxnSpPr>
          <p:spPr bwMode="auto">
            <a:xfrm flipH="1" flipV="1">
              <a:off x="5267325" y="36766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7" name="AutoShape 14"/>
            <p:cNvCxnSpPr>
              <a:cxnSpLocks noChangeShapeType="1"/>
              <a:stCxn id="23563" idx="7"/>
              <a:endCxn id="23560" idx="3"/>
            </p:cNvCxnSpPr>
            <p:nvPr/>
          </p:nvCxnSpPr>
          <p:spPr bwMode="auto">
            <a:xfrm flipV="1">
              <a:off x="6181725" y="36766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8" name="AutoShape 15"/>
            <p:cNvCxnSpPr>
              <a:cxnSpLocks noChangeShapeType="1"/>
              <a:stCxn id="23560" idx="6"/>
              <a:endCxn id="23564" idx="2"/>
            </p:cNvCxnSpPr>
            <p:nvPr/>
          </p:nvCxnSpPr>
          <p:spPr bwMode="auto">
            <a:xfrm>
              <a:off x="7172325" y="3505200"/>
              <a:ext cx="742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9" name="AutoShape 16"/>
            <p:cNvCxnSpPr>
              <a:cxnSpLocks noChangeShapeType="1"/>
              <a:stCxn id="23562" idx="5"/>
              <a:endCxn id="23560" idx="1"/>
            </p:cNvCxnSpPr>
            <p:nvPr/>
          </p:nvCxnSpPr>
          <p:spPr bwMode="auto">
            <a:xfrm>
              <a:off x="6181725" y="27622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70" name="AutoShape 17"/>
            <p:cNvCxnSpPr>
              <a:cxnSpLocks noChangeShapeType="1"/>
              <a:stCxn id="23562" idx="4"/>
              <a:endCxn id="23563" idx="0"/>
            </p:cNvCxnSpPr>
            <p:nvPr/>
          </p:nvCxnSpPr>
          <p:spPr bwMode="auto">
            <a:xfrm>
              <a:off x="6019800" y="2828925"/>
              <a:ext cx="0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71" name="Oval 18"/>
            <p:cNvSpPr>
              <a:spLocks noChangeArrowheads="1"/>
            </p:cNvSpPr>
            <p:nvPr/>
          </p:nvSpPr>
          <p:spPr bwMode="auto">
            <a:xfrm>
              <a:off x="6715125" y="51054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r>
                <a:rPr lang="en-US" sz="2400">
                  <a:solidFill>
                    <a:srgbClr val="2F2B20"/>
                  </a:solidFill>
                  <a:latin typeface="Tahoma" charset="0"/>
                  <a:ea typeface="ＭＳ Ｐゴシック" charset="0"/>
                </a:rPr>
                <a:t>Y</a:t>
              </a:r>
            </a:p>
          </p:txBody>
        </p:sp>
        <p:cxnSp>
          <p:nvCxnSpPr>
            <p:cNvPr id="23572" name="AutoShape 19"/>
            <p:cNvCxnSpPr>
              <a:cxnSpLocks noChangeShapeType="1"/>
              <a:stCxn id="23563" idx="5"/>
              <a:endCxn id="23571" idx="1"/>
            </p:cNvCxnSpPr>
            <p:nvPr/>
          </p:nvCxnSpPr>
          <p:spPr bwMode="auto">
            <a:xfrm>
              <a:off x="6181725" y="4591050"/>
              <a:ext cx="600075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73" name="AutoShape 20"/>
            <p:cNvCxnSpPr>
              <a:cxnSpLocks noChangeShapeType="1"/>
              <a:stCxn id="23560" idx="4"/>
              <a:endCxn id="23571" idx="0"/>
            </p:cNvCxnSpPr>
            <p:nvPr/>
          </p:nvCxnSpPr>
          <p:spPr bwMode="auto">
            <a:xfrm>
              <a:off x="6934200" y="3743325"/>
              <a:ext cx="9525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74" name="Text Box 21"/>
            <p:cNvSpPr txBox="1">
              <a:spLocks noChangeArrowheads="1"/>
            </p:cNvSpPr>
            <p:nvPr/>
          </p:nvSpPr>
          <p:spPr bwMode="auto">
            <a:xfrm>
              <a:off x="5105400" y="2590800"/>
              <a:ext cx="3444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a</a:t>
              </a:r>
            </a:p>
          </p:txBody>
        </p:sp>
        <p:sp>
          <p:nvSpPr>
            <p:cNvPr id="23575" name="Text Box 22"/>
            <p:cNvSpPr txBox="1">
              <a:spLocks noChangeArrowheads="1"/>
            </p:cNvSpPr>
            <p:nvPr/>
          </p:nvSpPr>
          <p:spPr bwMode="auto">
            <a:xfrm>
              <a:off x="5105400" y="3962400"/>
              <a:ext cx="3254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c</a:t>
              </a:r>
            </a:p>
          </p:txBody>
        </p:sp>
        <p:sp>
          <p:nvSpPr>
            <p:cNvPr id="23576" name="Text Box 23"/>
            <p:cNvSpPr txBox="1">
              <a:spLocks noChangeArrowheads="1"/>
            </p:cNvSpPr>
            <p:nvPr/>
          </p:nvSpPr>
          <p:spPr bwMode="auto">
            <a:xfrm>
              <a:off x="6553200" y="25908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b</a:t>
              </a:r>
            </a:p>
          </p:txBody>
        </p:sp>
        <p:sp>
          <p:nvSpPr>
            <p:cNvPr id="23577" name="Text Box 24"/>
            <p:cNvSpPr txBox="1">
              <a:spLocks noChangeArrowheads="1"/>
            </p:cNvSpPr>
            <p:nvPr/>
          </p:nvSpPr>
          <p:spPr bwMode="auto">
            <a:xfrm>
              <a:off x="6400800" y="3810000"/>
              <a:ext cx="3444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e</a:t>
              </a:r>
            </a:p>
          </p:txBody>
        </p:sp>
        <p:sp>
          <p:nvSpPr>
            <p:cNvPr id="23578" name="Text Box 25"/>
            <p:cNvSpPr txBox="1">
              <a:spLocks noChangeArrowheads="1"/>
            </p:cNvSpPr>
            <p:nvPr/>
          </p:nvSpPr>
          <p:spPr bwMode="auto">
            <a:xfrm>
              <a:off x="5715000" y="3124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d</a:t>
              </a:r>
            </a:p>
          </p:txBody>
        </p:sp>
        <p:sp>
          <p:nvSpPr>
            <p:cNvPr id="23579" name="Text Box 26"/>
            <p:cNvSpPr txBox="1">
              <a:spLocks noChangeArrowheads="1"/>
            </p:cNvSpPr>
            <p:nvPr/>
          </p:nvSpPr>
          <p:spPr bwMode="auto">
            <a:xfrm>
              <a:off x="6086475" y="4895850"/>
              <a:ext cx="2809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f</a:t>
              </a:r>
            </a:p>
          </p:txBody>
        </p:sp>
        <p:sp>
          <p:nvSpPr>
            <p:cNvPr id="23580" name="Text Box 27"/>
            <p:cNvSpPr txBox="1">
              <a:spLocks noChangeArrowheads="1"/>
            </p:cNvSpPr>
            <p:nvPr/>
          </p:nvSpPr>
          <p:spPr bwMode="auto">
            <a:xfrm>
              <a:off x="7086600" y="4267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g</a:t>
              </a:r>
            </a:p>
          </p:txBody>
        </p:sp>
        <p:sp>
          <p:nvSpPr>
            <p:cNvPr id="23581" name="Text Box 28"/>
            <p:cNvSpPr txBox="1">
              <a:spLocks noChangeArrowheads="1"/>
            </p:cNvSpPr>
            <p:nvPr/>
          </p:nvSpPr>
          <p:spPr bwMode="auto">
            <a:xfrm>
              <a:off x="7400925" y="3505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2F2B20"/>
                  </a:solidFill>
                </a:rPr>
                <a:t>h</a:t>
              </a:r>
            </a:p>
          </p:txBody>
        </p:sp>
        <p:sp>
          <p:nvSpPr>
            <p:cNvPr id="23582" name="Text Box 29"/>
            <p:cNvSpPr txBox="1">
              <a:spLocks noChangeArrowheads="1"/>
            </p:cNvSpPr>
            <p:nvPr/>
          </p:nvSpPr>
          <p:spPr bwMode="auto">
            <a:xfrm>
              <a:off x="5556250" y="3505200"/>
              <a:ext cx="4778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>
                  <a:solidFill>
                    <a:srgbClr val="9CBEBD"/>
                  </a:solidFill>
                </a:rPr>
                <a:t>C</a:t>
              </a:r>
              <a:r>
                <a:rPr lang="en-US" baseline="-25000">
                  <a:solidFill>
                    <a:srgbClr val="9CBEBD"/>
                  </a:solidFill>
                </a:rPr>
                <a:t>2</a:t>
              </a: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642938" y="1295400"/>
            <a:ext cx="3808412" cy="2987675"/>
            <a:chOff x="642938" y="1295400"/>
            <a:chExt cx="3808412" cy="2987675"/>
          </a:xfrm>
        </p:grpSpPr>
        <p:sp>
          <p:nvSpPr>
            <p:cNvPr id="48140" name="Rectangle 3"/>
            <p:cNvSpPr>
              <a:spLocks noChangeArrowheads="1"/>
            </p:cNvSpPr>
            <p:nvPr/>
          </p:nvSpPr>
          <p:spPr bwMode="auto">
            <a:xfrm>
              <a:off x="762000" y="1295400"/>
              <a:ext cx="2058988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Basic Steps:</a:t>
              </a:r>
            </a:p>
          </p:txBody>
        </p:sp>
        <p:sp>
          <p:nvSpPr>
            <p:cNvPr id="48141" name="Oval 4"/>
            <p:cNvSpPr>
              <a:spLocks noChangeArrowheads="1"/>
            </p:cNvSpPr>
            <p:nvPr/>
          </p:nvSpPr>
          <p:spPr bwMode="auto">
            <a:xfrm>
              <a:off x="2139950" y="2552700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8142" name="Oval 5"/>
            <p:cNvSpPr>
              <a:spLocks noChangeArrowheads="1"/>
            </p:cNvSpPr>
            <p:nvPr/>
          </p:nvSpPr>
          <p:spPr bwMode="auto">
            <a:xfrm>
              <a:off x="4191000" y="3025775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8143" name="Text Box 6"/>
            <p:cNvSpPr txBox="1">
              <a:spLocks noChangeArrowheads="1"/>
            </p:cNvSpPr>
            <p:nvPr/>
          </p:nvSpPr>
          <p:spPr bwMode="auto">
            <a:xfrm>
              <a:off x="1862138" y="2171700"/>
              <a:ext cx="331787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48144" name="Text Box 7"/>
            <p:cNvSpPr txBox="1">
              <a:spLocks noChangeArrowheads="1"/>
            </p:cNvSpPr>
            <p:nvPr/>
          </p:nvSpPr>
          <p:spPr bwMode="auto">
            <a:xfrm>
              <a:off x="4076700" y="2536825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8145" name="Freeform 9"/>
            <p:cNvSpPr>
              <a:spLocks/>
            </p:cNvSpPr>
            <p:nvPr/>
          </p:nvSpPr>
          <p:spPr bwMode="auto">
            <a:xfrm>
              <a:off x="2209800" y="2628900"/>
              <a:ext cx="1981200" cy="538163"/>
            </a:xfrm>
            <a:custGeom>
              <a:avLst/>
              <a:gdLst>
                <a:gd name="T0" fmla="*/ 0 w 1248"/>
                <a:gd name="T1" fmla="*/ 0 h 339"/>
                <a:gd name="T2" fmla="*/ 2147483647 w 1248"/>
                <a:gd name="T3" fmla="*/ 2147483647 h 339"/>
                <a:gd name="T4" fmla="*/ 2147483647 w 1248"/>
                <a:gd name="T5" fmla="*/ 2147483647 h 339"/>
                <a:gd name="T6" fmla="*/ 2147483647 w 1248"/>
                <a:gd name="T7" fmla="*/ 2147483647 h 3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8"/>
                <a:gd name="T13" fmla="*/ 0 h 339"/>
                <a:gd name="T14" fmla="*/ 1248 w 1248"/>
                <a:gd name="T15" fmla="*/ 339 h 3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8" h="339">
                  <a:moveTo>
                    <a:pt x="0" y="0"/>
                  </a:moveTo>
                  <a:cubicBezTo>
                    <a:pt x="57" y="48"/>
                    <a:pt x="205" y="273"/>
                    <a:pt x="344" y="288"/>
                  </a:cubicBezTo>
                  <a:cubicBezTo>
                    <a:pt x="470" y="339"/>
                    <a:pt x="681" y="88"/>
                    <a:pt x="832" y="88"/>
                  </a:cubicBezTo>
                  <a:cubicBezTo>
                    <a:pt x="983" y="88"/>
                    <a:pt x="1161" y="246"/>
                    <a:pt x="1248" y="288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6" name="Rectangle 10"/>
            <p:cNvSpPr>
              <a:spLocks noChangeArrowheads="1"/>
            </p:cNvSpPr>
            <p:nvPr/>
          </p:nvSpPr>
          <p:spPr bwMode="auto">
            <a:xfrm>
              <a:off x="642938" y="3276600"/>
              <a:ext cx="3489325" cy="100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shortest path to </a:t>
              </a:r>
              <a:r>
                <a:rPr lang="en-US" altLang="en-US" sz="3000" i="1"/>
                <a:t>u</a:t>
              </a:r>
              <a:br>
                <a:rPr lang="en-US" altLang="en-US" sz="3000"/>
              </a:br>
              <a:r>
                <a:rPr lang="en-US" altLang="en-US" sz="3000"/>
                <a:t>has length</a:t>
              </a:r>
              <a:r>
                <a:rPr lang="en-US" altLang="en-US" sz="3000" i="1"/>
                <a:t>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</a:p>
          </p:txBody>
        </p:sp>
      </p:grp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4292600" y="2346325"/>
            <a:ext cx="3479800" cy="1936750"/>
            <a:chOff x="2704" y="1478"/>
            <a:chExt cx="2192" cy="1220"/>
          </a:xfrm>
        </p:grpSpPr>
        <p:sp>
          <p:nvSpPr>
            <p:cNvPr id="48136" name="Freeform 12"/>
            <p:cNvSpPr>
              <a:spLocks/>
            </p:cNvSpPr>
            <p:nvPr/>
          </p:nvSpPr>
          <p:spPr bwMode="auto">
            <a:xfrm>
              <a:off x="2704" y="1728"/>
              <a:ext cx="368" cy="224"/>
            </a:xfrm>
            <a:custGeom>
              <a:avLst/>
              <a:gdLst>
                <a:gd name="T0" fmla="*/ 0 w 368"/>
                <a:gd name="T1" fmla="*/ 224 h 224"/>
                <a:gd name="T2" fmla="*/ 368 w 368"/>
                <a:gd name="T3" fmla="*/ 0 h 224"/>
                <a:gd name="T4" fmla="*/ 0 60000 65536"/>
                <a:gd name="T5" fmla="*/ 0 60000 65536"/>
                <a:gd name="T6" fmla="*/ 0 w 368"/>
                <a:gd name="T7" fmla="*/ 0 h 224"/>
                <a:gd name="T8" fmla="*/ 368 w 368"/>
                <a:gd name="T9" fmla="*/ 224 h 2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" h="224">
                  <a:moveTo>
                    <a:pt x="0" y="224"/>
                  </a:moveTo>
                  <a:lnTo>
                    <a:pt x="36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7" name="Oval 13"/>
            <p:cNvSpPr>
              <a:spLocks noChangeArrowheads="1"/>
            </p:cNvSpPr>
            <p:nvPr/>
          </p:nvSpPr>
          <p:spPr bwMode="auto">
            <a:xfrm>
              <a:off x="3076" y="165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48138" name="Text Box 14"/>
            <p:cNvSpPr txBox="1">
              <a:spLocks noChangeArrowheads="1"/>
            </p:cNvSpPr>
            <p:nvPr/>
          </p:nvSpPr>
          <p:spPr bwMode="auto">
            <a:xfrm>
              <a:off x="3124" y="1478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8139" name="Rectangle 15"/>
            <p:cNvSpPr>
              <a:spLocks noChangeArrowheads="1"/>
            </p:cNvSpPr>
            <p:nvPr/>
          </p:nvSpPr>
          <p:spPr bwMode="auto">
            <a:xfrm>
              <a:off x="2971" y="2064"/>
              <a:ext cx="192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&amp; there is an edge </a:t>
              </a:r>
              <a:br>
                <a:rPr lang="en-US" altLang="en-US" sz="3000"/>
              </a:br>
              <a:r>
                <a:rPr lang="en-US" altLang="en-US" sz="3000"/>
                <a:t>from </a:t>
              </a:r>
              <a:r>
                <a:rPr lang="en-US" altLang="en-US" sz="3000" i="1"/>
                <a:t>u</a:t>
              </a:r>
              <a:r>
                <a:rPr lang="en-US" altLang="en-US" sz="3000"/>
                <a:t> to </a:t>
              </a:r>
              <a:r>
                <a:rPr lang="en-US" altLang="en-US" sz="3000" i="1"/>
                <a:t>v</a:t>
              </a:r>
            </a:p>
          </p:txBody>
        </p:sp>
      </p:grpSp>
      <p:sp>
        <p:nvSpPr>
          <p:cNvPr id="578576" name="Rectangle 16"/>
          <p:cNvSpPr>
            <a:spLocks noChangeArrowheads="1"/>
          </p:cNvSpPr>
          <p:nvPr/>
        </p:nvSpPr>
        <p:spPr bwMode="auto">
          <a:xfrm>
            <a:off x="1468438" y="4708525"/>
            <a:ext cx="57070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There is a path to </a:t>
            </a:r>
            <a:r>
              <a:rPr lang="en-US" altLang="en-US" sz="3000" i="1"/>
              <a:t>v</a:t>
            </a:r>
            <a:r>
              <a:rPr lang="en-US" altLang="en-US" sz="3000"/>
              <a:t> with length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/>
              <a:t>+1.</a:t>
            </a:r>
          </a:p>
        </p:txBody>
      </p:sp>
      <p:sp>
        <p:nvSpPr>
          <p:cNvPr id="48133" name="Rectangle 18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BFS</a:t>
            </a:r>
          </a:p>
        </p:txBody>
      </p: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1524000" y="5318125"/>
            <a:ext cx="21859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Parent of </a:t>
            </a:r>
            <a:r>
              <a:rPr lang="en-US" altLang="en-US" sz="3000" i="1"/>
              <a:t>v </a:t>
            </a:r>
            <a:r>
              <a:rPr lang="en-US" altLang="en-US" sz="3000"/>
              <a:t>is</a:t>
            </a: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3810000" y="5311775"/>
            <a:ext cx="1508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ym typeface="Symbol" pitchFamily="18" charset="2"/>
              </a:rPr>
              <a:t></a:t>
            </a:r>
            <a:r>
              <a:rPr lang="en-US" altLang="en-US" sz="3000"/>
              <a:t>(</a:t>
            </a:r>
            <a:r>
              <a:rPr lang="en-US" altLang="en-US" sz="3000" i="1"/>
              <a:t>v</a:t>
            </a:r>
            <a:r>
              <a:rPr lang="en-US" altLang="en-US" sz="3000"/>
              <a:t>) =</a:t>
            </a:r>
            <a:r>
              <a:rPr lang="en-US" altLang="en-US" sz="3000" i="1"/>
              <a:t> u</a:t>
            </a:r>
            <a:r>
              <a:rPr lang="en-US" altLang="en-US" sz="300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8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8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8576" grpId="0"/>
      <p:bldP spid="17" grpId="0"/>
      <p:bldP spid="18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263" y="46038"/>
            <a:ext cx="7737475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50179" name="Group 7"/>
          <p:cNvGrpSpPr>
            <a:grpSpLocks/>
          </p:cNvGrpSpPr>
          <p:nvPr/>
        </p:nvGrpSpPr>
        <p:grpSpPr bwMode="auto">
          <a:xfrm>
            <a:off x="563563" y="492125"/>
            <a:ext cx="8123237" cy="649288"/>
            <a:chOff x="511" y="3191"/>
            <a:chExt cx="5117" cy="409"/>
          </a:xfrm>
        </p:grpSpPr>
        <p:sp>
          <p:nvSpPr>
            <p:cNvPr id="50184" name="Text Box 8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Which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 do we handle?</a:t>
              </a:r>
            </a:p>
          </p:txBody>
        </p:sp>
        <p:grpSp>
          <p:nvGrpSpPr>
            <p:cNvPr id="50185" name="Group 9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50186" name="Freeform 10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7" name="Freeform 11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8" name="Freeform 12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9" name="Freeform 13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0" name="Freeform 14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1" name="Freeform 15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0180" name="Rectangle 43"/>
          <p:cNvSpPr>
            <a:spLocks noChangeArrowheads="1"/>
          </p:cNvSpPr>
          <p:nvPr/>
        </p:nvSpPr>
        <p:spPr bwMode="auto">
          <a:xfrm>
            <a:off x="457200" y="1238250"/>
            <a:ext cx="8686800" cy="551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Queue: 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longest ago</a:t>
            </a:r>
          </a:p>
          <a:p>
            <a:pPr lvl="2" eaLnBrk="1" hangingPunct="1"/>
            <a:r>
              <a:rPr lang="en-US" altLang="en-US"/>
              <a:t>Likely closest to s (in # of edges).</a:t>
            </a:r>
          </a:p>
          <a:p>
            <a:pPr lvl="1" eaLnBrk="1" hangingPunct="1"/>
            <a:r>
              <a:rPr lang="en-US" altLang="en-US"/>
              <a:t>Breadth-First Search</a:t>
            </a:r>
          </a:p>
          <a:p>
            <a:pPr eaLnBrk="1" hangingPunct="1"/>
            <a:r>
              <a:rPr lang="en-US" altLang="en-US" sz="2800"/>
              <a:t>Priority Queue:</a:t>
            </a:r>
          </a:p>
          <a:p>
            <a:pPr lvl="1" eaLnBrk="1" hangingPunct="1"/>
            <a:r>
              <a:rPr lang="en-US" altLang="en-US"/>
              <a:t>Handle node that seems to be closest to </a:t>
            </a:r>
            <a:r>
              <a:rPr lang="en-US" altLang="en-US" i="1"/>
              <a:t>s </a:t>
            </a:r>
            <a:r>
              <a:rPr lang="en-US" altLang="en-US"/>
              <a:t>(weighted).</a:t>
            </a:r>
          </a:p>
          <a:p>
            <a:pPr lvl="1" eaLnBrk="1" hangingPunct="1"/>
            <a:r>
              <a:rPr lang="en-US" altLang="en-US"/>
              <a:t>Dijkstra's Shortest-Weighted Paths                   </a:t>
            </a:r>
          </a:p>
          <a:p>
            <a:pPr eaLnBrk="1" hangingPunct="1"/>
            <a:r>
              <a:rPr lang="en-US" altLang="en-US"/>
              <a:t>Stack: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most recently</a:t>
            </a:r>
          </a:p>
          <a:p>
            <a:pPr lvl="2" eaLnBrk="1" hangingPunct="1"/>
            <a:r>
              <a:rPr lang="en-US" altLang="en-US"/>
              <a:t>Likely farthest from s.</a:t>
            </a:r>
          </a:p>
          <a:p>
            <a:pPr lvl="1" eaLnBrk="1" hangingPunct="1"/>
            <a:r>
              <a:rPr lang="en-US" altLang="en-US"/>
              <a:t>Depth-First Search</a:t>
            </a:r>
          </a:p>
        </p:txBody>
      </p:sp>
      <p:sp>
        <p:nvSpPr>
          <p:cNvPr id="549932" name="Oval 44"/>
          <p:cNvSpPr>
            <a:spLocks noChangeArrowheads="1"/>
          </p:cNvSpPr>
          <p:nvPr/>
        </p:nvSpPr>
        <p:spPr bwMode="auto">
          <a:xfrm>
            <a:off x="-228600" y="2819400"/>
            <a:ext cx="9220200" cy="2286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50182" name="Picture 27" descr="treeB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495"/>
          <a:stretch>
            <a:fillRect/>
          </a:stretch>
        </p:blipFill>
        <p:spPr bwMode="auto">
          <a:xfrm>
            <a:off x="6288088" y="1676400"/>
            <a:ext cx="2398712" cy="161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3" name="Picture 3" descr="treeDF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06" r="50000" b="31618"/>
          <a:stretch>
            <a:fillRect/>
          </a:stretch>
        </p:blipFill>
        <p:spPr bwMode="auto">
          <a:xfrm>
            <a:off x="6858000" y="5105400"/>
            <a:ext cx="1557338" cy="143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932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sp>
        <p:nvSpPr>
          <p:cNvPr id="581635" name="Text Box 3"/>
          <p:cNvSpPr txBox="1">
            <a:spLocks noChangeArrowheads="1"/>
          </p:cNvSpPr>
          <p:nvPr/>
        </p:nvSpPr>
        <p:spPr bwMode="auto">
          <a:xfrm>
            <a:off x="304800" y="1358900"/>
            <a:ext cx="9372600" cy="481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/>
              <a:t>Specification: </a:t>
            </a:r>
            <a:r>
              <a:rPr lang="en-US" altLang="en-US" sz="3000"/>
              <a:t>Dijkstra's Shortest-Weighted Paths                   </a:t>
            </a:r>
          </a:p>
          <a:p>
            <a:pPr eaLnBrk="1" hangingPunct="1">
              <a:buFontTx/>
              <a:buNone/>
            </a:pPr>
            <a:r>
              <a:rPr lang="en-US" altLang="en-US" sz="3000"/>
              <a:t>                         Reachability-from-single-source </a:t>
            </a:r>
            <a:r>
              <a:rPr lang="en-US" altLang="en-US" sz="3000" i="1"/>
              <a:t>s</a:t>
            </a:r>
            <a:endParaRPr lang="en-US" altLang="en-US" i="1"/>
          </a:p>
          <a:p>
            <a:pPr lvl="1" eaLnBrk="1" hangingPunct="1">
              <a:buFontTx/>
              <a:buChar char="•"/>
            </a:pPr>
            <a:r>
              <a:rPr lang="en-US" altLang="en-US" sz="3200"/>
              <a:t>&lt;preCond&gt;: </a:t>
            </a:r>
            <a:br>
              <a:rPr lang="en-US" altLang="en-US" sz="3200"/>
            </a:br>
            <a:r>
              <a:rPr lang="en-US" altLang="en-US" sz="3200"/>
              <a:t>    </a:t>
            </a:r>
            <a:r>
              <a:rPr lang="en-US" altLang="en-US" sz="3000"/>
              <a:t>The input is a graph </a:t>
            </a:r>
            <a:r>
              <a:rPr lang="en-US" altLang="en-US" sz="3000" i="1"/>
              <a:t>G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(either directed or undirected) </a:t>
            </a:r>
            <a:br>
              <a:rPr lang="en-US" altLang="en-US" sz="3000"/>
            </a:br>
            <a:r>
              <a:rPr lang="en-US" altLang="en-US" sz="3000"/>
              <a:t>    with positive edge weights</a:t>
            </a:r>
            <a:br>
              <a:rPr lang="en-US" altLang="en-US" sz="3000"/>
            </a:br>
            <a:r>
              <a:rPr lang="en-US" altLang="en-US" sz="3000"/>
              <a:t>     and a source node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&lt;postCond&gt;: </a:t>
            </a:r>
            <a:br>
              <a:rPr lang="en-US" altLang="en-US" sz="3200"/>
            </a:br>
            <a:r>
              <a:rPr lang="en-US" altLang="en-US" sz="3200"/>
              <a:t>  </a:t>
            </a:r>
            <a:r>
              <a:rPr lang="en-US" altLang="en-US" sz="3000"/>
              <a:t>Finds a shortest </a:t>
            </a:r>
            <a:r>
              <a:rPr lang="en-US" altLang="en-US" sz="3000" b="1" u="sng"/>
              <a:t>weighted</a:t>
            </a:r>
            <a:r>
              <a:rPr lang="en-US" altLang="en-US" sz="3000"/>
              <a:t> path from </a:t>
            </a:r>
            <a:r>
              <a:rPr lang="en-US" altLang="en-US" sz="3000" i="1"/>
              <a:t>s</a:t>
            </a:r>
            <a:br>
              <a:rPr lang="en-US" altLang="en-US" sz="3000"/>
            </a:br>
            <a:r>
              <a:rPr lang="en-US" altLang="en-US" sz="3000"/>
              <a:t>  to each node </a:t>
            </a:r>
            <a:r>
              <a:rPr lang="en-US" altLang="en-US" sz="3000" i="1"/>
              <a:t>v</a:t>
            </a:r>
            <a:r>
              <a:rPr lang="en-US" altLang="en-US" sz="3000"/>
              <a:t> and its length.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1635" grpId="0" build="p" bldLvl="2" autoUpdateAnimBg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0" y="1728788"/>
            <a:ext cx="3908425" cy="2109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7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2229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2230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2231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2232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2233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5638800" y="762000"/>
            <a:ext cx="3352800" cy="56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3000" dirty="0"/>
              <a:t>The king wanted to know the shortest path from his castle </a:t>
            </a:r>
            <a:r>
              <a:rPr lang="en-US" altLang="en-US" sz="3000" i="1" dirty="0"/>
              <a:t>s</a:t>
            </a:r>
            <a:r>
              <a:rPr lang="en-US" altLang="en-US" sz="3000" dirty="0"/>
              <a:t> to each node (home) </a:t>
            </a:r>
            <a:r>
              <a:rPr lang="en-US" altLang="en-US" sz="3000" i="1" dirty="0"/>
              <a:t>v</a:t>
            </a:r>
            <a:r>
              <a:rPr lang="en-US" altLang="en-US" sz="3000" dirty="0"/>
              <a:t>.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dirty="0"/>
              <a:t>So that people could come and go quickly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dirty="0"/>
              <a:t>and so that he could guard these home and paths.</a:t>
            </a:r>
          </a:p>
        </p:txBody>
      </p:sp>
      <p:cxnSp>
        <p:nvCxnSpPr>
          <p:cNvPr id="52236" name="Straight Connector 10"/>
          <p:cNvCxnSpPr>
            <a:cxnSpLocks noChangeShapeType="1"/>
          </p:cNvCxnSpPr>
          <p:nvPr/>
        </p:nvCxnSpPr>
        <p:spPr bwMode="auto">
          <a:xfrm flipV="1">
            <a:off x="995363" y="3838575"/>
            <a:ext cx="1062037" cy="1295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7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2238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2239" name="Straight Connector 50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0" name="Straight Connector 64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1" name="Straight Connector 65"/>
          <p:cNvCxnSpPr>
            <a:cxnSpLocks noChangeShapeType="1"/>
          </p:cNvCxnSpPr>
          <p:nvPr/>
        </p:nvCxnSpPr>
        <p:spPr bwMode="auto">
          <a:xfrm>
            <a:off x="4848225" y="3581400"/>
            <a:ext cx="150813" cy="20193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2" name="Straight Connector 66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243" name="Rectangle 39940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grpSp>
        <p:nvGrpSpPr>
          <p:cNvPr id="399402" name="Group 399401"/>
          <p:cNvGrpSpPr>
            <a:grpSpLocks/>
          </p:cNvGrpSpPr>
          <p:nvPr/>
        </p:nvGrpSpPr>
        <p:grpSpPr bwMode="auto">
          <a:xfrm>
            <a:off x="-23813" y="5791200"/>
            <a:ext cx="4367213" cy="565150"/>
            <a:chOff x="-152400" y="5867400"/>
            <a:chExt cx="4367212" cy="564620"/>
          </a:xfrm>
        </p:grpSpPr>
        <p:sp>
          <p:nvSpPr>
            <p:cNvPr id="52254" name="Text Box 34"/>
            <p:cNvSpPr txBox="1">
              <a:spLocks noChangeArrowheads="1"/>
            </p:cNvSpPr>
            <p:nvPr/>
          </p:nvSpPr>
          <p:spPr bwMode="auto">
            <a:xfrm>
              <a:off x="-152400" y="5867400"/>
              <a:ext cx="4367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 </a:t>
              </a:r>
              <a:r>
                <a:rPr lang="en-US" altLang="en-US" sz="3000"/>
                <a:t>= length = 8. </a:t>
              </a:r>
            </a:p>
          </p:txBody>
        </p:sp>
        <p:pic>
          <p:nvPicPr>
            <p:cNvPr id="52255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484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7" name="Freeform 76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399404" name="Group 399403"/>
          <p:cNvGrpSpPr>
            <a:grpSpLocks/>
          </p:cNvGrpSpPr>
          <p:nvPr/>
        </p:nvGrpSpPr>
        <p:grpSpPr bwMode="auto">
          <a:xfrm>
            <a:off x="1447800" y="2295525"/>
            <a:ext cx="1430338" cy="2733675"/>
            <a:chOff x="1447800" y="2296180"/>
            <a:chExt cx="1431003" cy="2733020"/>
          </a:xfrm>
        </p:grpSpPr>
        <p:sp>
          <p:nvSpPr>
            <p:cNvPr id="52252" name="Rectangle 78"/>
            <p:cNvSpPr>
              <a:spLocks noChangeArrowheads="1"/>
            </p:cNvSpPr>
            <p:nvPr/>
          </p:nvSpPr>
          <p:spPr bwMode="auto">
            <a:xfrm>
              <a:off x="1447800" y="4505980"/>
              <a:ext cx="3642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>
                  <a:solidFill>
                    <a:schemeClr val="tx2"/>
                  </a:solidFill>
                </a:rPr>
                <a:t>5</a:t>
              </a:r>
              <a:endParaRPr lang="en-CA" altLang="en-US" sz="2800">
                <a:solidFill>
                  <a:schemeClr val="tx2"/>
                </a:solidFill>
              </a:endParaRPr>
            </a:p>
          </p:txBody>
        </p:sp>
        <p:sp>
          <p:nvSpPr>
            <p:cNvPr id="52253" name="Rectangle 79"/>
            <p:cNvSpPr>
              <a:spLocks noChangeArrowheads="1"/>
            </p:cNvSpPr>
            <p:nvPr/>
          </p:nvSpPr>
          <p:spPr bwMode="auto">
            <a:xfrm>
              <a:off x="2514600" y="2296180"/>
              <a:ext cx="3642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>
                  <a:solidFill>
                    <a:schemeClr val="tx2"/>
                  </a:solidFill>
                </a:rPr>
                <a:t>3</a:t>
              </a:r>
              <a:endParaRPr lang="en-CA" altLang="en-US" sz="2800">
                <a:solidFill>
                  <a:schemeClr val="tx2"/>
                </a:solidFill>
              </a:endParaRPr>
            </a:p>
          </p:txBody>
        </p:sp>
      </p:grpSp>
      <p:grpSp>
        <p:nvGrpSpPr>
          <p:cNvPr id="13" name="Group 12"/>
          <p:cNvGrpSpPr>
            <a:grpSpLocks/>
          </p:cNvGrpSpPr>
          <p:nvPr/>
        </p:nvGrpSpPr>
        <p:grpSpPr bwMode="auto">
          <a:xfrm>
            <a:off x="-23813" y="4591050"/>
            <a:ext cx="5891213" cy="2338388"/>
            <a:chOff x="-23812" y="4591169"/>
            <a:chExt cx="5891212" cy="2338566"/>
          </a:xfrm>
        </p:grpSpPr>
        <p:cxnSp>
          <p:nvCxnSpPr>
            <p:cNvPr id="52249" name="Straight Arrow Connector 82"/>
            <p:cNvCxnSpPr>
              <a:cxnSpLocks noChangeShapeType="1"/>
            </p:cNvCxnSpPr>
            <p:nvPr/>
          </p:nvCxnSpPr>
          <p:spPr bwMode="auto">
            <a:xfrm flipV="1">
              <a:off x="914400" y="4591169"/>
              <a:ext cx="242844" cy="295469"/>
            </a:xfrm>
            <a:prstGeom prst="straightConnector1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50" name="Text Box 34"/>
            <p:cNvSpPr txBox="1">
              <a:spLocks noChangeArrowheads="1"/>
            </p:cNvSpPr>
            <p:nvPr/>
          </p:nvSpPr>
          <p:spPr bwMode="auto">
            <a:xfrm>
              <a:off x="-23812" y="6160294"/>
              <a:ext cx="5891212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>
                  <a:solidFill>
                    <a:srgbClr val="CC00CC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rgbClr val="CC00CC"/>
                  </a:solidFill>
                </a:rPr>
                <a:t>(      ) </a:t>
              </a:r>
              <a:r>
                <a:rPr lang="en-US" altLang="en-US" sz="3000"/>
                <a:t>= previous node in path </a:t>
              </a:r>
            </a:p>
          </p:txBody>
        </p:sp>
        <p:pic>
          <p:nvPicPr>
            <p:cNvPr id="52251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072" y="6388894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42" name="Straight Arrow Connector 41"/>
          <p:cNvCxnSpPr>
            <a:cxnSpLocks noChangeShapeType="1"/>
          </p:cNvCxnSpPr>
          <p:nvPr/>
        </p:nvCxnSpPr>
        <p:spPr bwMode="auto">
          <a:xfrm flipV="1">
            <a:off x="2514600" y="2600325"/>
            <a:ext cx="46038" cy="447675"/>
          </a:xfrm>
          <a:prstGeom prst="straightConnector1">
            <a:avLst/>
          </a:prstGeom>
          <a:noFill/>
          <a:ln w="38100" algn="ctr">
            <a:solidFill>
              <a:srgbClr val="CC00CC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9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9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3250" name="Straight Connector 32"/>
          <p:cNvCxnSpPr>
            <a:cxnSpLocks noChangeShapeType="1"/>
          </p:cNvCxnSpPr>
          <p:nvPr/>
        </p:nvCxnSpPr>
        <p:spPr bwMode="auto">
          <a:xfrm>
            <a:off x="4848225" y="3581400"/>
            <a:ext cx="150813" cy="20193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51" name="Straight Connector 10"/>
          <p:cNvCxnSpPr>
            <a:cxnSpLocks noChangeShapeType="1"/>
          </p:cNvCxnSpPr>
          <p:nvPr/>
        </p:nvCxnSpPr>
        <p:spPr bwMode="auto">
          <a:xfrm flipV="1">
            <a:off x="995363" y="3838575"/>
            <a:ext cx="1062037" cy="1295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3252" name="Picture 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0" y="1728788"/>
            <a:ext cx="3908425" cy="2109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" name="Group 14"/>
          <p:cNvGrpSpPr>
            <a:grpSpLocks/>
          </p:cNvGrpSpPr>
          <p:nvPr/>
        </p:nvGrpSpPr>
        <p:grpSpPr bwMode="auto">
          <a:xfrm>
            <a:off x="76200" y="741363"/>
            <a:ext cx="5486400" cy="4830762"/>
            <a:chOff x="76200" y="740842"/>
            <a:chExt cx="5486400" cy="4831125"/>
          </a:xfrm>
        </p:grpSpPr>
        <p:pic>
          <p:nvPicPr>
            <p:cNvPr id="53269" name="Picture 2" descr="http://www.easyvectors.com/assets/images/vectors/afbig/646740991b06ba506fc5fea7aee60c44-city-clip-art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740842"/>
              <a:ext cx="5486400" cy="4440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3270" name="Straight Connector 34"/>
            <p:cNvCxnSpPr>
              <a:cxnSpLocks noChangeShapeType="1"/>
            </p:cNvCxnSpPr>
            <p:nvPr/>
          </p:nvCxnSpPr>
          <p:spPr bwMode="auto">
            <a:xfrm>
              <a:off x="4923632" y="4419600"/>
              <a:ext cx="103980" cy="1152367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53271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222697" flipH="1">
              <a:off x="1143000" y="3844828"/>
              <a:ext cx="704850" cy="1254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3272" name="Straight Connector 38"/>
            <p:cNvCxnSpPr>
              <a:cxnSpLocks noChangeShapeType="1"/>
            </p:cNvCxnSpPr>
            <p:nvPr/>
          </p:nvCxnSpPr>
          <p:spPr bwMode="auto">
            <a:xfrm flipV="1">
              <a:off x="990600" y="4591169"/>
              <a:ext cx="504825" cy="514232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53254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5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3256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3257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3258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3259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3260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6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5638800" y="762000"/>
            <a:ext cx="3352800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Rome was not built in a day.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He decided to </a:t>
            </a:r>
            <a:r>
              <a:rPr lang="en-US" altLang="en-US" sz="3000" i="1">
                <a:solidFill>
                  <a:schemeClr val="tx2"/>
                </a:solidFill>
              </a:rPr>
              <a:t>handle</a:t>
            </a:r>
            <a:r>
              <a:rPr lang="en-US" altLang="en-US" sz="3000">
                <a:solidFill>
                  <a:schemeClr val="tx2"/>
                </a:solidFill>
              </a:rPr>
              <a:t> </a:t>
            </a:r>
            <a:r>
              <a:rPr lang="en-US" altLang="en-US" sz="3000"/>
              <a:t>the nodes in terms of their distance from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He put a wall around these </a:t>
            </a:r>
            <a:r>
              <a:rPr lang="en-US" altLang="en-US" sz="3000" i="1">
                <a:solidFill>
                  <a:schemeClr val="tx2"/>
                </a:solidFill>
              </a:rPr>
              <a:t>handle</a:t>
            </a:r>
            <a:r>
              <a:rPr lang="en-US" altLang="en-US" sz="3000">
                <a:solidFill>
                  <a:schemeClr val="tx2"/>
                </a:solidFill>
              </a:rPr>
              <a:t>d </a:t>
            </a:r>
            <a:r>
              <a:rPr lang="en-US" altLang="en-US" sz="3000"/>
              <a:t>nodes. </a:t>
            </a:r>
          </a:p>
        </p:txBody>
      </p:sp>
      <p:cxnSp>
        <p:nvCxnSpPr>
          <p:cNvPr id="53263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326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3265" name="Straight Connector 24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6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7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268" name="Rectangle 41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Group 14"/>
          <p:cNvGrpSpPr>
            <a:grpSpLocks/>
          </p:cNvGrpSpPr>
          <p:nvPr/>
        </p:nvGrpSpPr>
        <p:grpSpPr bwMode="auto">
          <a:xfrm>
            <a:off x="76200" y="741363"/>
            <a:ext cx="5486400" cy="4830762"/>
            <a:chOff x="76200" y="740842"/>
            <a:chExt cx="5486400" cy="4831125"/>
          </a:xfrm>
        </p:grpSpPr>
        <p:pic>
          <p:nvPicPr>
            <p:cNvPr id="54321" name="Picture 2" descr="http://www.easyvectors.com/assets/images/vectors/afbig/646740991b06ba506fc5fea7aee60c44-city-clip-art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740842"/>
              <a:ext cx="5486400" cy="4440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4322" name="Straight Connector 34"/>
            <p:cNvCxnSpPr>
              <a:cxnSpLocks noChangeShapeType="1"/>
            </p:cNvCxnSpPr>
            <p:nvPr/>
          </p:nvCxnSpPr>
          <p:spPr bwMode="auto">
            <a:xfrm>
              <a:off x="4923632" y="4419600"/>
              <a:ext cx="103980" cy="1152367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5432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222697" flipH="1">
              <a:off x="1143000" y="3844828"/>
              <a:ext cx="704850" cy="1254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4324" name="Straight Connector 38"/>
            <p:cNvCxnSpPr>
              <a:cxnSpLocks noChangeShapeType="1"/>
            </p:cNvCxnSpPr>
            <p:nvPr/>
          </p:nvCxnSpPr>
          <p:spPr bwMode="auto">
            <a:xfrm flipV="1">
              <a:off x="990600" y="4591169"/>
              <a:ext cx="504825" cy="514232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54275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4277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4278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4279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4280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4281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cxnSp>
        <p:nvCxnSpPr>
          <p:cNvPr id="54283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428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4285" name="Straight Connector 24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6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7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ext Box 34"/>
          <p:cNvSpPr txBox="1">
            <a:spLocks noChangeArrowheads="1"/>
          </p:cNvSpPr>
          <p:nvPr/>
        </p:nvSpPr>
        <p:spPr bwMode="auto">
          <a:xfrm>
            <a:off x="5791200" y="2133600"/>
            <a:ext cx="3352800" cy="286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have the answer for </a:t>
            </a:r>
            <a:r>
              <a:rPr lang="en-US" altLang="en-US" sz="3000" i="1">
                <a:solidFill>
                  <a:schemeClr val="tx2"/>
                </a:solidFill>
              </a:rPr>
              <a:t>handled </a:t>
            </a:r>
            <a:r>
              <a:rPr lang="en-US" altLang="en-US" sz="3000"/>
              <a:t>nodes</a:t>
            </a:r>
            <a:br>
              <a:rPr lang="en-US" altLang="en-US" sz="3000"/>
            </a:br>
            <a:r>
              <a:rPr lang="en-US" altLang="en-US" sz="3000"/>
              <a:t>(i.e. closest)</a:t>
            </a:r>
            <a:br>
              <a:rPr lang="en-US" altLang="en-US" sz="3000"/>
            </a:br>
            <a:r>
              <a:rPr lang="en-US" altLang="en-US" sz="3000"/>
              <a:t> i.e. </a:t>
            </a:r>
            <a:r>
              <a:rPr lang="en-US" altLang="en-US" sz="3000" i="1">
                <a:solidFill>
                  <a:srgbClr val="CC00CC"/>
                </a:solidFill>
              </a:rPr>
              <a:t>D(u)</a:t>
            </a:r>
            <a:r>
              <a:rPr lang="en-US" altLang="en-US" sz="3000" i="1">
                <a:solidFill>
                  <a:schemeClr val="tx2"/>
                </a:solidFill>
              </a:rPr>
              <a:t> </a:t>
            </a:r>
            <a:r>
              <a:rPr lang="en-US" altLang="en-US" sz="3000"/>
              <a:t>and  </a:t>
            </a:r>
            <a:r>
              <a:rPr lang="en-US" altLang="en-US" sz="3000">
                <a:solidFill>
                  <a:srgbClr val="CC00CC"/>
                </a:solidFill>
                <a:sym typeface="Symbol" pitchFamily="18" charset="2"/>
              </a:rPr>
              <a:t></a:t>
            </a:r>
            <a:r>
              <a:rPr lang="en-US" altLang="en-US" sz="3000">
                <a:solidFill>
                  <a:srgbClr val="CC00CC"/>
                </a:solidFill>
              </a:rPr>
              <a:t>(</a:t>
            </a:r>
            <a:r>
              <a:rPr lang="en-US" altLang="en-US" sz="3000" i="1">
                <a:solidFill>
                  <a:srgbClr val="CC00CC"/>
                </a:solidFill>
              </a:rPr>
              <a:t>u</a:t>
            </a:r>
            <a:r>
              <a:rPr lang="en-US" altLang="en-US" sz="3000">
                <a:solidFill>
                  <a:srgbClr val="CC00CC"/>
                </a:solidFill>
              </a:rPr>
              <a:t>)</a:t>
            </a:r>
            <a:br>
              <a:rPr lang="en-US" altLang="en-US" sz="3000"/>
            </a:br>
            <a:r>
              <a:rPr lang="en-US" altLang="en-US" sz="3000"/>
              <a:t>give shortest path from </a:t>
            </a:r>
            <a:r>
              <a:rPr lang="en-US" altLang="en-US" sz="3000" i="1"/>
              <a:t>s </a:t>
            </a:r>
            <a:r>
              <a:rPr lang="en-US" altLang="en-US" sz="3000"/>
              <a:t>to</a:t>
            </a:r>
            <a:r>
              <a:rPr lang="en-US" altLang="en-US" sz="3000" i="1"/>
              <a:t> u</a:t>
            </a:r>
            <a:r>
              <a:rPr lang="en-US" altLang="en-US" sz="3000"/>
              <a:t>.</a:t>
            </a:r>
          </a:p>
        </p:txBody>
      </p:sp>
      <p:grpSp>
        <p:nvGrpSpPr>
          <p:cNvPr id="29" name="Group 3"/>
          <p:cNvGrpSpPr>
            <a:grpSpLocks/>
          </p:cNvGrpSpPr>
          <p:nvPr/>
        </p:nvGrpSpPr>
        <p:grpSpPr bwMode="auto">
          <a:xfrm>
            <a:off x="8242300" y="990600"/>
            <a:ext cx="1181100" cy="1066800"/>
            <a:chOff x="1224" y="2539"/>
            <a:chExt cx="2280" cy="1785"/>
          </a:xfrm>
        </p:grpSpPr>
        <p:sp>
          <p:nvSpPr>
            <p:cNvPr id="54308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309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310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4315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6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7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8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9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0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4311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4312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3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4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1" name="Group 50"/>
          <p:cNvGrpSpPr>
            <a:grpSpLocks/>
          </p:cNvGrpSpPr>
          <p:nvPr/>
        </p:nvGrpSpPr>
        <p:grpSpPr bwMode="auto">
          <a:xfrm>
            <a:off x="5486400" y="5903913"/>
            <a:ext cx="4730750" cy="954087"/>
            <a:chOff x="5784850" y="5827693"/>
            <a:chExt cx="4730750" cy="954107"/>
          </a:xfrm>
        </p:grpSpPr>
        <p:grpSp>
          <p:nvGrpSpPr>
            <p:cNvPr id="54293" name="Group 198"/>
            <p:cNvGrpSpPr>
              <a:grpSpLocks noChangeAspect="1"/>
            </p:cNvGrpSpPr>
            <p:nvPr/>
          </p:nvGrpSpPr>
          <p:grpSpPr bwMode="auto">
            <a:xfrm>
              <a:off x="5784850" y="5989458"/>
              <a:ext cx="612425" cy="639942"/>
              <a:chOff x="4641" y="2352"/>
              <a:chExt cx="735" cy="768"/>
            </a:xfrm>
          </p:grpSpPr>
          <p:sp>
            <p:nvSpPr>
              <p:cNvPr id="54295" name="Freeform 199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4296" name="Group 200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54306" name="AutoShape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4307" name="Line 20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4297" name="Oval 203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4298" name="Picture 204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54299" name="Group 205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54300" name="Freeform 206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1" name="Freeform 207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2" name="Freeform 208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52 w 782"/>
                    <a:gd name="T3" fmla="*/ 0 h 808"/>
                    <a:gd name="T4" fmla="*/ 372 w 782"/>
                    <a:gd name="T5" fmla="*/ 0 h 808"/>
                    <a:gd name="T6" fmla="*/ 784 w 782"/>
                    <a:gd name="T7" fmla="*/ 1 h 808"/>
                    <a:gd name="T8" fmla="*/ 1271 w 782"/>
                    <a:gd name="T9" fmla="*/ 1 h 808"/>
                    <a:gd name="T10" fmla="*/ 1452 w 782"/>
                    <a:gd name="T11" fmla="*/ 1 h 808"/>
                    <a:gd name="T12" fmla="*/ 1536 w 782"/>
                    <a:gd name="T13" fmla="*/ 1 h 808"/>
                    <a:gd name="T14" fmla="*/ 1549 w 782"/>
                    <a:gd name="T15" fmla="*/ 1 h 808"/>
                    <a:gd name="T16" fmla="*/ 1495 w 782"/>
                    <a:gd name="T17" fmla="*/ 1 h 808"/>
                    <a:gd name="T18" fmla="*/ 1345 w 782"/>
                    <a:gd name="T19" fmla="*/ 1 h 808"/>
                    <a:gd name="T20" fmla="*/ 1151 w 782"/>
                    <a:gd name="T21" fmla="*/ 1 h 808"/>
                    <a:gd name="T22" fmla="*/ 1009 w 782"/>
                    <a:gd name="T23" fmla="*/ 1 h 808"/>
                    <a:gd name="T24" fmla="*/ 944 w 782"/>
                    <a:gd name="T25" fmla="*/ 1 h 808"/>
                    <a:gd name="T26" fmla="*/ 903 w 782"/>
                    <a:gd name="T27" fmla="*/ 1 h 808"/>
                    <a:gd name="T28" fmla="*/ 916 w 782"/>
                    <a:gd name="T29" fmla="*/ 1 h 808"/>
                    <a:gd name="T30" fmla="*/ 926 w 782"/>
                    <a:gd name="T31" fmla="*/ 1 h 808"/>
                    <a:gd name="T32" fmla="*/ 1101 w 782"/>
                    <a:gd name="T33" fmla="*/ 1 h 808"/>
                    <a:gd name="T34" fmla="*/ 1377 w 782"/>
                    <a:gd name="T35" fmla="*/ 1 h 808"/>
                    <a:gd name="T36" fmla="*/ 1549 w 782"/>
                    <a:gd name="T37" fmla="*/ 1 h 808"/>
                    <a:gd name="T38" fmla="*/ 1733 w 782"/>
                    <a:gd name="T39" fmla="*/ 1 h 808"/>
                    <a:gd name="T40" fmla="*/ 1791 w 782"/>
                    <a:gd name="T41" fmla="*/ 1 h 808"/>
                    <a:gd name="T42" fmla="*/ 1733 w 782"/>
                    <a:gd name="T43" fmla="*/ 1 h 808"/>
                    <a:gd name="T44" fmla="*/ 1660 w 782"/>
                    <a:gd name="T45" fmla="*/ 1 h 808"/>
                    <a:gd name="T46" fmla="*/ 1536 w 782"/>
                    <a:gd name="T47" fmla="*/ 1 h 808"/>
                    <a:gd name="T48" fmla="*/ 1370 w 782"/>
                    <a:gd name="T49" fmla="*/ 1 h 808"/>
                    <a:gd name="T50" fmla="*/ 1190 w 782"/>
                    <a:gd name="T51" fmla="*/ 1 h 808"/>
                    <a:gd name="T52" fmla="*/ 903 w 782"/>
                    <a:gd name="T53" fmla="*/ 1 h 808"/>
                    <a:gd name="T54" fmla="*/ 813 w 782"/>
                    <a:gd name="T55" fmla="*/ 1 h 808"/>
                    <a:gd name="T56" fmla="*/ 764 w 782"/>
                    <a:gd name="T57" fmla="*/ 1 h 808"/>
                    <a:gd name="T58" fmla="*/ 764 w 782"/>
                    <a:gd name="T59" fmla="*/ 1 h 808"/>
                    <a:gd name="T60" fmla="*/ 764 w 782"/>
                    <a:gd name="T61" fmla="*/ 1 h 808"/>
                    <a:gd name="T62" fmla="*/ 888 w 782"/>
                    <a:gd name="T63" fmla="*/ 1 h 808"/>
                    <a:gd name="T64" fmla="*/ 1073 w 782"/>
                    <a:gd name="T65" fmla="*/ 1 h 808"/>
                    <a:gd name="T66" fmla="*/ 1236 w 782"/>
                    <a:gd name="T67" fmla="*/ 1 h 808"/>
                    <a:gd name="T68" fmla="*/ 1338 w 782"/>
                    <a:gd name="T69" fmla="*/ 1 h 808"/>
                    <a:gd name="T70" fmla="*/ 1390 w 782"/>
                    <a:gd name="T71" fmla="*/ 1 h 808"/>
                    <a:gd name="T72" fmla="*/ 1370 w 782"/>
                    <a:gd name="T73" fmla="*/ 1 h 808"/>
                    <a:gd name="T74" fmla="*/ 1294 w 782"/>
                    <a:gd name="T75" fmla="*/ 1 h 808"/>
                    <a:gd name="T76" fmla="*/ 1190 w 782"/>
                    <a:gd name="T77" fmla="*/ 1 h 808"/>
                    <a:gd name="T78" fmla="*/ 1073 w 782"/>
                    <a:gd name="T79" fmla="*/ 1 h 808"/>
                    <a:gd name="T80" fmla="*/ 819 w 782"/>
                    <a:gd name="T81" fmla="*/ 1 h 808"/>
                    <a:gd name="T82" fmla="*/ 443 w 782"/>
                    <a:gd name="T83" fmla="*/ 1 h 808"/>
                    <a:gd name="T84" fmla="*/ 160 w 782"/>
                    <a:gd name="T85" fmla="*/ 1 h 808"/>
                    <a:gd name="T86" fmla="*/ 44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3" name="Freeform 209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24777 w 992"/>
                    <a:gd name="T1" fmla="*/ 1 h 770"/>
                    <a:gd name="T2" fmla="*/ 25244 w 992"/>
                    <a:gd name="T3" fmla="*/ 1 h 770"/>
                    <a:gd name="T4" fmla="*/ 26978 w 992"/>
                    <a:gd name="T5" fmla="*/ 1 h 770"/>
                    <a:gd name="T6" fmla="*/ 29128 w 992"/>
                    <a:gd name="T7" fmla="*/ 1 h 770"/>
                    <a:gd name="T8" fmla="*/ 30402 w 992"/>
                    <a:gd name="T9" fmla="*/ 1 h 770"/>
                    <a:gd name="T10" fmla="*/ 29844 w 992"/>
                    <a:gd name="T11" fmla="*/ 1 h 770"/>
                    <a:gd name="T12" fmla="*/ 28658 w 992"/>
                    <a:gd name="T13" fmla="*/ 1 h 770"/>
                    <a:gd name="T14" fmla="*/ 26278 w 992"/>
                    <a:gd name="T15" fmla="*/ 1 h 770"/>
                    <a:gd name="T16" fmla="*/ 23342 w 992"/>
                    <a:gd name="T17" fmla="*/ 1 h 770"/>
                    <a:gd name="T18" fmla="*/ 20896 w 992"/>
                    <a:gd name="T19" fmla="*/ 1 h 770"/>
                    <a:gd name="T20" fmla="*/ 18151 w 992"/>
                    <a:gd name="T21" fmla="*/ 1 h 770"/>
                    <a:gd name="T22" fmla="*/ 15536 w 992"/>
                    <a:gd name="T23" fmla="*/ 1 h 770"/>
                    <a:gd name="T24" fmla="*/ 13550 w 992"/>
                    <a:gd name="T25" fmla="*/ 1 h 770"/>
                    <a:gd name="T26" fmla="*/ 12827 w 992"/>
                    <a:gd name="T27" fmla="*/ 1 h 770"/>
                    <a:gd name="T28" fmla="*/ 12022 w 992"/>
                    <a:gd name="T29" fmla="*/ 1 h 770"/>
                    <a:gd name="T30" fmla="*/ 11074 w 992"/>
                    <a:gd name="T31" fmla="*/ 1 h 770"/>
                    <a:gd name="T32" fmla="*/ 10368 w 992"/>
                    <a:gd name="T33" fmla="*/ 1 h 770"/>
                    <a:gd name="T34" fmla="*/ 10368 w 992"/>
                    <a:gd name="T35" fmla="*/ 1 h 770"/>
                    <a:gd name="T36" fmla="*/ 9880 w 992"/>
                    <a:gd name="T37" fmla="*/ 1 h 770"/>
                    <a:gd name="T38" fmla="*/ 8523 w 992"/>
                    <a:gd name="T39" fmla="*/ 1 h 770"/>
                    <a:gd name="T40" fmla="*/ 6850 w 992"/>
                    <a:gd name="T41" fmla="*/ 1 h 770"/>
                    <a:gd name="T42" fmla="*/ 5294 w 992"/>
                    <a:gd name="T43" fmla="*/ 1 h 770"/>
                    <a:gd name="T44" fmla="*/ 3512 w 992"/>
                    <a:gd name="T45" fmla="*/ 1 h 770"/>
                    <a:gd name="T46" fmla="*/ 812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1210 w 992"/>
                    <a:gd name="T53" fmla="*/ 1 h 770"/>
                    <a:gd name="T54" fmla="*/ 2508 w 992"/>
                    <a:gd name="T55" fmla="*/ 1 h 770"/>
                    <a:gd name="T56" fmla="*/ 3630 w 992"/>
                    <a:gd name="T57" fmla="*/ 1 h 770"/>
                    <a:gd name="T58" fmla="*/ 5789 w 992"/>
                    <a:gd name="T59" fmla="*/ 1 h 770"/>
                    <a:gd name="T60" fmla="*/ 7884 w 992"/>
                    <a:gd name="T61" fmla="*/ 1 h 770"/>
                    <a:gd name="T62" fmla="*/ 9880 w 992"/>
                    <a:gd name="T63" fmla="*/ 1 h 770"/>
                    <a:gd name="T64" fmla="*/ 12724 w 992"/>
                    <a:gd name="T65" fmla="*/ 0 h 770"/>
                    <a:gd name="T66" fmla="*/ 12827 w 992"/>
                    <a:gd name="T67" fmla="*/ 1 h 770"/>
                    <a:gd name="T68" fmla="*/ 12182 w 992"/>
                    <a:gd name="T69" fmla="*/ 1 h 770"/>
                    <a:gd name="T70" fmla="*/ 12022 w 992"/>
                    <a:gd name="T71" fmla="*/ 1 h 770"/>
                    <a:gd name="T72" fmla="*/ 12827 w 992"/>
                    <a:gd name="T73" fmla="*/ 1 h 770"/>
                    <a:gd name="T74" fmla="*/ 14169 w 992"/>
                    <a:gd name="T75" fmla="*/ 1 h 770"/>
                    <a:gd name="T76" fmla="*/ 15308 w 992"/>
                    <a:gd name="T77" fmla="*/ 1 h 770"/>
                    <a:gd name="T78" fmla="*/ 17109 w 992"/>
                    <a:gd name="T79" fmla="*/ 1 h 770"/>
                    <a:gd name="T80" fmla="*/ 18852 w 992"/>
                    <a:gd name="T81" fmla="*/ 1 h 770"/>
                    <a:gd name="T82" fmla="*/ 20634 w 992"/>
                    <a:gd name="T83" fmla="*/ 1 h 770"/>
                    <a:gd name="T84" fmla="*/ 22980 w 992"/>
                    <a:gd name="T85" fmla="*/ 1 h 770"/>
                    <a:gd name="T86" fmla="*/ 24529 w 992"/>
                    <a:gd name="T87" fmla="*/ 1 h 770"/>
                    <a:gd name="T88" fmla="*/ 24777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4" name="Freeform 210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5" name="Freeform 211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4294" name="Rectangle 52"/>
            <p:cNvSpPr>
              <a:spLocks noChangeArrowheads="1"/>
            </p:cNvSpPr>
            <p:nvPr/>
          </p:nvSpPr>
          <p:spPr bwMode="auto">
            <a:xfrm>
              <a:off x="5943600" y="5827693"/>
              <a:ext cx="45720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457200" indent="-457200"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     When all the nodes </a:t>
              </a:r>
              <a:br>
                <a:rPr lang="en-US" altLang="en-US" sz="2800"/>
              </a:br>
              <a:r>
                <a:rPr lang="en-US" altLang="en-US" sz="2800"/>
                <a:t>are handled, </a:t>
              </a:r>
              <a:r>
                <a:rPr lang="en-US" altLang="en-US" sz="2800">
                  <a:solidFill>
                    <a:srgbClr val="FFFF00"/>
                  </a:solidFill>
                </a:rPr>
                <a:t>done</a:t>
              </a:r>
              <a:r>
                <a:rPr lang="en-US" altLang="en-US" sz="2800"/>
                <a:t>!</a:t>
              </a:r>
            </a:p>
          </p:txBody>
        </p:sp>
      </p:grpSp>
      <p:sp>
        <p:nvSpPr>
          <p:cNvPr id="54291" name="Rectangle 66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2576513" y="2133600"/>
            <a:ext cx="2343150" cy="1936750"/>
          </a:xfrm>
          <a:custGeom>
            <a:avLst/>
            <a:gdLst>
              <a:gd name="T0" fmla="*/ 176335 w 2608256"/>
              <a:gd name="T1" fmla="*/ 0 h 1937106"/>
              <a:gd name="T2" fmla="*/ 419888 w 2608256"/>
              <a:gd name="T3" fmla="*/ 248854 h 1937106"/>
              <a:gd name="T4" fmla="*/ 0 w 2608256"/>
              <a:gd name="T5" fmla="*/ 1222817 h 1937106"/>
              <a:gd name="T6" fmla="*/ 1283475 w 2608256"/>
              <a:gd name="T7" fmla="*/ 1935056 h 1937106"/>
              <a:gd name="T8" fmla="*/ 1696781 w 2608256"/>
              <a:gd name="T9" fmla="*/ 1300047 h 19371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08256" h="1937106">
                <a:moveTo>
                  <a:pt x="270652" y="0"/>
                </a:moveTo>
                <a:cubicBezTo>
                  <a:pt x="268462" y="7155"/>
                  <a:pt x="668083" y="70835"/>
                  <a:pt x="644472" y="248992"/>
                </a:cubicBezTo>
                <a:lnTo>
                  <a:pt x="0" y="1223492"/>
                </a:lnTo>
                <a:lnTo>
                  <a:pt x="1969967" y="1936124"/>
                </a:lnTo>
                <a:cubicBezTo>
                  <a:pt x="1800395" y="1966175"/>
                  <a:pt x="2673562" y="1297187"/>
                  <a:pt x="2604338" y="1300764"/>
                </a:cubicBez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5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530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5302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3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5304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5305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5306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5307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5308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5310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5311" name="Straight Connector 24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5486400" y="685800"/>
            <a:ext cx="3784600" cy="608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3000" dirty="0"/>
              <a:t>When a node has</a:t>
            </a:r>
            <a:br>
              <a:rPr lang="en-US" altLang="en-US" sz="3000" dirty="0"/>
            </a:br>
            <a:r>
              <a:rPr lang="en-US" altLang="en-US" sz="3000" dirty="0"/>
              <a:t>been </a:t>
            </a:r>
            <a:r>
              <a:rPr lang="en-US" altLang="en-US" sz="3000" i="1" dirty="0">
                <a:solidFill>
                  <a:schemeClr val="accent1"/>
                </a:solidFill>
              </a:rPr>
              <a:t>handled</a:t>
            </a:r>
            <a:r>
              <a:rPr lang="en-US" altLang="en-US" sz="3000" i="1" dirty="0">
                <a:solidFill>
                  <a:schemeClr val="tx2"/>
                </a:solidFill>
              </a:rPr>
              <a:t>: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dirty="0"/>
              <a:t>He put a knight on each </a:t>
            </a:r>
            <a:r>
              <a:rPr lang="en-US" altLang="en-US" sz="3000" i="1" dirty="0">
                <a:solidFill>
                  <a:schemeClr val="accent1"/>
                </a:solidFill>
              </a:rPr>
              <a:t>handled</a:t>
            </a:r>
            <a:r>
              <a:rPr lang="en-US" altLang="en-US" sz="3000" i="1" dirty="0">
                <a:solidFill>
                  <a:schemeClr val="tx2"/>
                </a:solidFill>
              </a:rPr>
              <a:t> </a:t>
            </a:r>
            <a:r>
              <a:rPr lang="en-US" altLang="en-US" sz="3000" dirty="0"/>
              <a:t>node to guard all edges (roads) leading out of the node.</a:t>
            </a:r>
          </a:p>
          <a:p>
            <a:pPr marL="457200" indent="-457200" eaLnBrk="1" hangingPunct="1">
              <a:spcBef>
                <a:spcPts val="1700"/>
              </a:spcBef>
              <a:defRPr/>
            </a:pPr>
            <a:r>
              <a:rPr lang="en-US" altLang="en-US" sz="3000" dirty="0"/>
              <a:t>An edge is </a:t>
            </a:r>
            <a:r>
              <a:rPr lang="en-US" altLang="en-US" sz="3000" i="1" dirty="0">
                <a:solidFill>
                  <a:schemeClr val="accent1"/>
                </a:solidFill>
              </a:rPr>
              <a:t>handled</a:t>
            </a:r>
            <a:r>
              <a:rPr lang="en-US" altLang="en-US" sz="3000" dirty="0">
                <a:solidFill>
                  <a:schemeClr val="accent1"/>
                </a:solidFill>
              </a:rPr>
              <a:t> </a:t>
            </a:r>
            <a:r>
              <a:rPr lang="en-US" altLang="en-US" sz="3000" dirty="0"/>
              <a:t>if it comes out of a </a:t>
            </a:r>
            <a:r>
              <a:rPr lang="en-US" altLang="en-US" sz="3000" i="1" dirty="0">
                <a:solidFill>
                  <a:schemeClr val="accent1"/>
                </a:solidFill>
              </a:rPr>
              <a:t>handled</a:t>
            </a:r>
            <a:r>
              <a:rPr lang="en-US" altLang="en-US" sz="3000" i="1" dirty="0">
                <a:solidFill>
                  <a:schemeClr val="tx2"/>
                </a:solidFill>
              </a:rPr>
              <a:t> </a:t>
            </a:r>
            <a:r>
              <a:rPr lang="en-US" altLang="en-US" sz="3000" dirty="0"/>
              <a:t>node.</a:t>
            </a: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3000" dirty="0"/>
              <a:t>     i.e. all edges in </a:t>
            </a: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3000" dirty="0"/>
              <a:t>     and leaving city.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5318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319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5317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6323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632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6325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6326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7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6328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6329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6330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6331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6332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3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l"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633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5" name="Straight Connector 24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6336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6337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6338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5562600" y="685800"/>
            <a:ext cx="403860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3000"/>
          </a:p>
          <a:p>
            <a:pPr eaLnBrk="1" hangingPunct="1">
              <a:spcBef>
                <a:spcPts val="1700"/>
              </a:spcBef>
            </a:pPr>
            <a:endParaRPr lang="en-US" altLang="en-US" sz="3000"/>
          </a:p>
          <a:p>
            <a:pPr eaLnBrk="1" hangingPunct="1">
              <a:spcBef>
                <a:spcPts val="1700"/>
              </a:spcBef>
            </a:pPr>
            <a:endParaRPr lang="en-US" altLang="en-US" sz="3000"/>
          </a:p>
          <a:p>
            <a:pPr eaLnBrk="1" hangingPunct="1">
              <a:spcBef>
                <a:spcPts val="1700"/>
              </a:spcBef>
            </a:pPr>
            <a:endParaRPr lang="en-US" altLang="en-US" sz="3000"/>
          </a:p>
          <a:p>
            <a:pPr eaLnBrk="1" hangingPunct="1">
              <a:spcBef>
                <a:spcPts val="1700"/>
              </a:spcBef>
            </a:pPr>
            <a:r>
              <a:rPr lang="en-US" altLang="en-US" sz="3000" i="1">
                <a:solidFill>
                  <a:srgbClr val="FF0000"/>
                </a:solidFill>
              </a:rPr>
              <a:t>Unhandled </a:t>
            </a:r>
            <a:r>
              <a:rPr lang="en-US" altLang="en-US" sz="3000"/>
              <a:t>edges </a:t>
            </a:r>
            <a:br>
              <a:rPr lang="en-US" altLang="en-US" sz="3000"/>
            </a:br>
            <a:r>
              <a:rPr lang="en-US" altLang="en-US" sz="3000"/>
              <a:t>are unguarded, so </a:t>
            </a:r>
            <a:br>
              <a:rPr lang="en-US" altLang="en-US" sz="3000"/>
            </a:br>
            <a:r>
              <a:rPr lang="en-US" altLang="en-US" sz="3000"/>
              <a:t>we don’t want to travel along them,</a:t>
            </a:r>
            <a:br>
              <a:rPr lang="en-US" altLang="en-US" sz="3000"/>
            </a:br>
            <a:r>
              <a:rPr lang="en-US" altLang="en-US" sz="3000"/>
              <a:t>even if they make a shorter path.</a:t>
            </a:r>
          </a:p>
        </p:txBody>
      </p:sp>
      <p:grpSp>
        <p:nvGrpSpPr>
          <p:cNvPr id="56340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6343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44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00386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42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0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0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347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734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349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7350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1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7352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7353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7354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7355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7356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7358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359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60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61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62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5795" name="Group 3"/>
          <p:cNvGrpSpPr>
            <a:grpSpLocks/>
          </p:cNvGrpSpPr>
          <p:nvPr/>
        </p:nvGrpSpPr>
        <p:grpSpPr bwMode="auto">
          <a:xfrm>
            <a:off x="8242300" y="3810000"/>
            <a:ext cx="1181100" cy="1066800"/>
            <a:chOff x="1224" y="2539"/>
            <a:chExt cx="2280" cy="1785"/>
          </a:xfrm>
        </p:grpSpPr>
        <p:sp>
          <p:nvSpPr>
            <p:cNvPr id="57386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387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7388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7393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4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5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6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7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8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389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7390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1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2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7364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7384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85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365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66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52" name="Text Box 34"/>
          <p:cNvSpPr txBox="1">
            <a:spLocks noChangeArrowheads="1"/>
          </p:cNvSpPr>
          <p:nvPr/>
        </p:nvSpPr>
        <p:spPr bwMode="auto">
          <a:xfrm>
            <a:off x="5486400" y="768350"/>
            <a:ext cx="3937000" cy="56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 path is </a:t>
            </a:r>
            <a:r>
              <a:rPr lang="en-US" altLang="en-US" sz="3000" i="1">
                <a:solidFill>
                  <a:schemeClr val="accent2"/>
                </a:solidFill>
              </a:rPr>
              <a:t>handled</a:t>
            </a:r>
            <a:r>
              <a:rPr lang="en-US" altLang="en-US" sz="3000" i="1">
                <a:solidFill>
                  <a:schemeClr val="tx2"/>
                </a:solidFill>
              </a:rPr>
              <a:t> </a:t>
            </a:r>
            <a:r>
              <a:rPr lang="en-US" altLang="en-US" sz="3000"/>
              <a:t>if has </a:t>
            </a:r>
            <a:r>
              <a:rPr lang="en-US" altLang="en-US" sz="3000" i="1">
                <a:solidFill>
                  <a:schemeClr val="accent1"/>
                </a:solidFill>
              </a:rPr>
              <a:t>handled</a:t>
            </a:r>
            <a:r>
              <a:rPr lang="en-US" altLang="en-US" sz="3000" i="1">
                <a:solidFill>
                  <a:schemeClr val="tx2"/>
                </a:solidFill>
              </a:rPr>
              <a:t> </a:t>
            </a:r>
            <a:r>
              <a:rPr lang="en-US" altLang="en-US" sz="3000"/>
              <a:t>edges.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i.e. path travels from s</a:t>
            </a:r>
            <a:br>
              <a:rPr lang="en-US" altLang="en-US" sz="3000"/>
            </a:br>
            <a:r>
              <a:rPr lang="en-US" altLang="en-US" sz="3000"/>
              <a:t>between the handled nodes within the walls and then one last edge out at gate.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nodes, 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</a:t>
            </a:r>
            <a:r>
              <a:rPr lang="en-US" altLang="en-US" sz="3000">
                <a:solidFill>
                  <a:schemeClr val="accent2"/>
                </a:solidFill>
              </a:rPr>
              <a:t>(</a:t>
            </a:r>
            <a:r>
              <a:rPr lang="en-US" altLang="en-US" sz="3000" i="1">
                <a:solidFill>
                  <a:schemeClr val="accent2"/>
                </a:solidFill>
              </a:rPr>
              <a:t>u</a:t>
            </a:r>
            <a:r>
              <a:rPr lang="en-US" altLang="en-US" sz="3000">
                <a:solidFill>
                  <a:schemeClr val="accent2"/>
                </a:solidFill>
              </a:rPr>
              <a:t>) </a:t>
            </a:r>
            <a:r>
              <a:rPr lang="en-US" altLang="en-US" sz="3000"/>
              <a:t>and </a:t>
            </a:r>
            <a:r>
              <a:rPr lang="en-US" altLang="en-US" sz="3000" i="1">
                <a:solidFill>
                  <a:schemeClr val="accent2"/>
                </a:solidFill>
              </a:rPr>
              <a:t>d(u)</a:t>
            </a:r>
            <a:r>
              <a:rPr lang="en-US" altLang="en-US" sz="3000" i="1">
                <a:solidFill>
                  <a:schemeClr val="tx2"/>
                </a:solidFill>
              </a:rPr>
              <a:t>  </a:t>
            </a:r>
            <a:r>
              <a:rPr lang="en-US" altLang="en-US" sz="3000"/>
              <a:t>values give the shortest </a:t>
            </a:r>
            <a:br>
              <a:rPr lang="en-US" altLang="en-US" sz="3000"/>
            </a:br>
            <a:r>
              <a:rPr lang="en-US" altLang="en-US" sz="3000" i="1">
                <a:solidFill>
                  <a:schemeClr val="accent1"/>
                </a:solidFill>
              </a:rPr>
              <a:t>handled </a:t>
            </a:r>
            <a:r>
              <a:rPr lang="en-US" altLang="en-US" sz="3000"/>
              <a:t>path from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74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57382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)=8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7383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" name="Group 68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57380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7381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1" name="Group 70"/>
          <p:cNvGrpSpPr>
            <a:grpSpLocks/>
          </p:cNvGrpSpPr>
          <p:nvPr/>
        </p:nvGrpSpPr>
        <p:grpSpPr bwMode="auto">
          <a:xfrm>
            <a:off x="615950" y="5591175"/>
            <a:ext cx="4383088" cy="1201738"/>
            <a:chOff x="615878" y="5591902"/>
            <a:chExt cx="4383160" cy="1201374"/>
          </a:xfrm>
        </p:grpSpPr>
        <p:pic>
          <p:nvPicPr>
            <p:cNvPr id="57374" name="Picture 19" descr="http://www.odorhalt.com/files/1689515/uploaded/Mad%2520house%2520clip%2520art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4499" y="6239373"/>
              <a:ext cx="889001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7375" name="Straight Connector 23"/>
            <p:cNvCxnSpPr>
              <a:cxnSpLocks noChangeShapeType="1"/>
            </p:cNvCxnSpPr>
            <p:nvPr/>
          </p:nvCxnSpPr>
          <p:spPr bwMode="auto">
            <a:xfrm>
              <a:off x="615878" y="5591902"/>
              <a:ext cx="2355834" cy="939451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376" name="Straight Connector 29"/>
            <p:cNvCxnSpPr>
              <a:cxnSpLocks noChangeShapeType="1"/>
            </p:cNvCxnSpPr>
            <p:nvPr/>
          </p:nvCxnSpPr>
          <p:spPr bwMode="auto">
            <a:xfrm flipV="1">
              <a:off x="3725023" y="6109695"/>
              <a:ext cx="1274015" cy="443505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7377" name="Group 69"/>
            <p:cNvGrpSpPr>
              <a:grpSpLocks/>
            </p:cNvGrpSpPr>
            <p:nvPr/>
          </p:nvGrpSpPr>
          <p:grpSpPr bwMode="auto">
            <a:xfrm>
              <a:off x="1066406" y="6239373"/>
              <a:ext cx="2275622" cy="553903"/>
              <a:chOff x="1066406" y="6239373"/>
              <a:chExt cx="2275622" cy="553903"/>
            </a:xfrm>
          </p:grpSpPr>
          <p:sp>
            <p:nvSpPr>
              <p:cNvPr id="57378" name="Text Box 34"/>
              <p:cNvSpPr txBox="1">
                <a:spLocks noChangeArrowheads="1"/>
              </p:cNvSpPr>
              <p:nvPr/>
            </p:nvSpPr>
            <p:spPr bwMode="auto">
              <a:xfrm>
                <a:off x="1066406" y="6239373"/>
                <a:ext cx="2275622" cy="5539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accent2"/>
                    </a:solidFill>
                  </a:rPr>
                  <a:t>d(      )=</a:t>
                </a:r>
                <a:endParaRPr lang="en-US" altLang="en-US" sz="3000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57379" name="Picture 81" descr="http://www.odorhalt.com/files/1689515/uploaded/Mad%2520house%2520clip%2520art.jpg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13025" y="6449377"/>
                <a:ext cx="554039" cy="332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83" name="Text Box 34"/>
          <p:cNvSpPr txBox="1">
            <a:spLocks noChangeArrowheads="1"/>
          </p:cNvSpPr>
          <p:nvPr/>
        </p:nvSpPr>
        <p:spPr bwMode="auto">
          <a:xfrm>
            <a:off x="2362200" y="6215063"/>
            <a:ext cx="862013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chemeClr val="accent2"/>
                </a:solidFill>
                <a:sym typeface="Symbol" pitchFamily="18" charset="2"/>
              </a:rPr>
              <a:t></a:t>
            </a:r>
            <a:endParaRPr lang="en-US" altLang="en-US" sz="3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5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5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8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Properties</a:t>
            </a:r>
          </a:p>
        </p:txBody>
      </p:sp>
      <p:sp>
        <p:nvSpPr>
          <p:cNvPr id="2458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sz="half" idx="1"/>
          </p:nvPr>
        </p:nvSpPr>
        <p:spPr>
          <a:xfrm>
            <a:off x="5334000" y="1295400"/>
            <a:ext cx="3733800" cy="1600200"/>
          </a:xfrm>
        </p:spPr>
        <p:txBody>
          <a:bodyPr>
            <a:normAutofit/>
          </a:bodyPr>
          <a:lstStyle/>
          <a:p>
            <a:pPr marL="114300" indent="-114300" eaLnBrk="1" hangingPunct="1">
              <a:buFont typeface="Wingdings" charset="0"/>
              <a:buNone/>
            </a:pPr>
            <a:r>
              <a:rPr lang="en-US" sz="2400" dirty="0"/>
              <a:t>Notation</a:t>
            </a:r>
          </a:p>
          <a:p>
            <a:pPr marL="1371600" lvl="1" indent="-914400" eaLnBrk="1" hangingPunct="1">
              <a:buFont typeface="Wingdings" charset="0"/>
              <a:buNone/>
            </a:pPr>
            <a:r>
              <a:rPr lang="en-US" sz="2000" b="1" i="1" dirty="0"/>
              <a:t>   n	</a:t>
            </a:r>
            <a:r>
              <a:rPr lang="en-US" sz="2000" dirty="0"/>
              <a:t>number of vertices</a:t>
            </a:r>
          </a:p>
          <a:p>
            <a:pPr marL="1371600" lvl="1" indent="-914400" eaLnBrk="1" hangingPunct="1">
              <a:buFont typeface="Wingdings" charset="0"/>
              <a:buNone/>
            </a:pPr>
            <a:r>
              <a:rPr lang="en-US" sz="2000" b="1" i="1" dirty="0"/>
              <a:t>   m	</a:t>
            </a:r>
            <a:r>
              <a:rPr lang="en-US" sz="2000" dirty="0"/>
              <a:t>number of edges</a:t>
            </a:r>
          </a:p>
          <a:p>
            <a:pPr marL="1371600" lvl="1" indent="-914400" eaLnBrk="1" hangingPunct="1">
              <a:buFont typeface="Wingdings" charset="0"/>
              <a:buNone/>
            </a:pPr>
            <a:r>
              <a:rPr lang="en-US" sz="2000" dirty="0" err="1"/>
              <a:t>deg</a:t>
            </a:r>
            <a:r>
              <a:rPr lang="en-US" sz="2000" dirty="0"/>
              <a:t>(</a:t>
            </a:r>
            <a:r>
              <a:rPr lang="en-US" sz="2000" b="1" i="1" dirty="0"/>
              <a:t>v</a:t>
            </a:r>
            <a:r>
              <a:rPr lang="en-US" sz="2000" dirty="0"/>
              <a:t>)</a:t>
            </a:r>
            <a:r>
              <a:rPr lang="en-US" sz="2000" b="1" i="1" dirty="0"/>
              <a:t>	</a:t>
            </a:r>
            <a:r>
              <a:rPr lang="en-US" sz="2000" dirty="0"/>
              <a:t>degree of vertex </a:t>
            </a:r>
            <a:r>
              <a:rPr lang="en-US" sz="2000" b="1" i="1" dirty="0"/>
              <a:t>v</a:t>
            </a:r>
            <a:endParaRPr lang="en-US" sz="2000" dirty="0"/>
          </a:p>
        </p:txBody>
      </p:sp>
      <p:sp>
        <p:nvSpPr>
          <p:cNvPr id="24581" name="Rectangle 4" descr="Rectangle: Click to edit Master text styles&#10;Second level&#10;Third level&#10;Fourth level&#10;Fifth level"/>
          <p:cNvSpPr>
            <a:spLocks noGrp="1" noChangeArrowheads="1"/>
          </p:cNvSpPr>
          <p:nvPr>
            <p:ph sz="half" idx="2"/>
          </p:nvPr>
        </p:nvSpPr>
        <p:spPr>
          <a:xfrm>
            <a:off x="609600" y="1600200"/>
            <a:ext cx="5638800" cy="4191000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400" b="1" dirty="0">
                <a:solidFill>
                  <a:srgbClr val="0000FF"/>
                </a:solidFill>
              </a:rPr>
              <a:t>Property 1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800" b="1" dirty="0">
                <a:sym typeface="Symbol"/>
              </a:rPr>
              <a:t></a:t>
            </a:r>
            <a:r>
              <a:rPr lang="en-US" sz="2000" b="1" i="1" baseline="-25000" dirty="0"/>
              <a:t>v   </a:t>
            </a:r>
            <a:r>
              <a:rPr lang="en-US" sz="2000" dirty="0" err="1"/>
              <a:t>deg</a:t>
            </a:r>
            <a:r>
              <a:rPr lang="en-US" sz="2000" dirty="0"/>
              <a:t>(</a:t>
            </a:r>
            <a:r>
              <a:rPr lang="en-US" sz="2000" b="1" i="1" dirty="0"/>
              <a:t>v</a:t>
            </a:r>
            <a:r>
              <a:rPr lang="en-US" sz="2000" dirty="0"/>
              <a:t>)</a:t>
            </a:r>
            <a:r>
              <a:rPr lang="en-US" sz="2000" b="1" i="1" dirty="0"/>
              <a:t>  </a:t>
            </a:r>
            <a:r>
              <a:rPr lang="en-US" sz="2000" dirty="0"/>
              <a:t>=  2</a:t>
            </a:r>
            <a:r>
              <a:rPr lang="en-US" sz="2000" b="1" i="1" dirty="0"/>
              <a:t>m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000" b="1" dirty="0">
                <a:solidFill>
                  <a:srgbClr val="000000"/>
                </a:solidFill>
              </a:rPr>
              <a:t>Proof:</a:t>
            </a:r>
            <a:r>
              <a:rPr lang="en-US" sz="2000" b="1" dirty="0"/>
              <a:t>  </a:t>
            </a:r>
            <a:r>
              <a:rPr lang="en-US" sz="2000" dirty="0"/>
              <a:t>each edge is counted twice</a:t>
            </a:r>
            <a:br>
              <a:rPr lang="en-US" sz="2000" dirty="0"/>
            </a:br>
            <a:endParaRPr lang="en-US" sz="2000" dirty="0"/>
          </a:p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400" b="1" dirty="0">
                <a:solidFill>
                  <a:srgbClr val="0000FF"/>
                </a:solidFill>
              </a:rPr>
              <a:t>Property 2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000" dirty="0"/>
              <a:t>In an undirected graph with no self-loops and no multiple edges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000" dirty="0"/>
              <a:t> 	 </a:t>
            </a:r>
            <a:r>
              <a:rPr lang="en-US" sz="2000" b="1" i="1" dirty="0"/>
              <a:t>m </a:t>
            </a:r>
            <a:r>
              <a:rPr lang="en-US" sz="2000" b="1" dirty="0">
                <a:sym typeface="Symbol" charset="0"/>
              </a:rPr>
              <a:t> </a:t>
            </a:r>
            <a:r>
              <a:rPr lang="en-US" sz="2000" b="1" i="1" dirty="0"/>
              <a:t>n </a:t>
            </a:r>
            <a:r>
              <a:rPr lang="en-US" sz="2000" dirty="0"/>
              <a:t>(</a:t>
            </a:r>
            <a:r>
              <a:rPr lang="en-US" sz="2000" b="1" i="1" dirty="0"/>
              <a:t>n </a:t>
            </a:r>
            <a:r>
              <a:rPr lang="en-US" sz="2000" b="1" dirty="0"/>
              <a:t>-</a:t>
            </a:r>
            <a:r>
              <a:rPr lang="en-US" sz="2000" b="1" i="1" dirty="0"/>
              <a:t> </a:t>
            </a:r>
            <a:r>
              <a:rPr lang="en-US" sz="2000" dirty="0"/>
              <a:t>1)</a:t>
            </a:r>
            <a:r>
              <a:rPr lang="en-US" sz="2000" b="1" dirty="0"/>
              <a:t>/</a:t>
            </a:r>
            <a:r>
              <a:rPr lang="en-US" sz="2000" dirty="0"/>
              <a:t>2</a:t>
            </a:r>
            <a:endParaRPr lang="en-US" sz="2000" baseline="30000" dirty="0"/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000" b="1" dirty="0">
                <a:solidFill>
                  <a:srgbClr val="000000"/>
                </a:solidFill>
              </a:rPr>
              <a:t>Proof:</a:t>
            </a:r>
            <a:r>
              <a:rPr lang="en-US" sz="2000" b="1" dirty="0"/>
              <a:t>  </a:t>
            </a:r>
            <a:r>
              <a:rPr lang="en-US" sz="2000" dirty="0"/>
              <a:t>each vertex has degree at most (</a:t>
            </a:r>
            <a:r>
              <a:rPr lang="en-US" sz="2000" b="1" i="1" dirty="0"/>
              <a:t>n </a:t>
            </a:r>
            <a:r>
              <a:rPr lang="en-US" sz="2000" b="1" dirty="0"/>
              <a:t>-</a:t>
            </a:r>
            <a:r>
              <a:rPr lang="en-US" sz="2000" b="1" i="1" dirty="0"/>
              <a:t> </a:t>
            </a:r>
            <a:r>
              <a:rPr lang="en-US" sz="2000" dirty="0"/>
              <a:t>1)</a:t>
            </a:r>
            <a:br>
              <a:rPr lang="en-US" sz="2000" dirty="0"/>
            </a:br>
            <a:endParaRPr lang="en-US" sz="2000" dirty="0"/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endParaRPr lang="en-US" sz="1000" dirty="0"/>
          </a:p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400" dirty="0">
                <a:solidFill>
                  <a:srgbClr val="0000FF"/>
                </a:solidFill>
              </a:rPr>
              <a:t>What is the bound for a directed graph?</a:t>
            </a:r>
          </a:p>
        </p:txBody>
      </p:sp>
      <p:sp>
        <p:nvSpPr>
          <p:cNvPr id="24577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4578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7CA50DE4-08C2-AA4F-917F-1775BED560EC}" type="slidenum">
              <a:rPr lang="en-US" sz="1400">
                <a:solidFill>
                  <a:srgbClr val="2F2B20"/>
                </a:solidFill>
              </a:rPr>
              <a:pPr eaLnBrk="1" hangingPunct="1"/>
              <a:t>8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457950" y="3270250"/>
            <a:ext cx="2133600" cy="2209800"/>
            <a:chOff x="4267200" y="3540125"/>
            <a:chExt cx="2133600" cy="2209800"/>
          </a:xfrm>
        </p:grpSpPr>
        <p:sp>
          <p:nvSpPr>
            <p:cNvPr id="24582" name="Oval 5"/>
            <p:cNvSpPr>
              <a:spLocks noChangeArrowheads="1"/>
            </p:cNvSpPr>
            <p:nvPr/>
          </p:nvSpPr>
          <p:spPr bwMode="auto">
            <a:xfrm>
              <a:off x="4267200" y="4454525"/>
              <a:ext cx="304800" cy="3048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583" name="Oval 6"/>
            <p:cNvSpPr>
              <a:spLocks noChangeArrowheads="1"/>
            </p:cNvSpPr>
            <p:nvPr/>
          </p:nvSpPr>
          <p:spPr bwMode="auto">
            <a:xfrm>
              <a:off x="5181600" y="3540125"/>
              <a:ext cx="304800" cy="3048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584" name="Oval 7"/>
            <p:cNvSpPr>
              <a:spLocks noChangeArrowheads="1"/>
            </p:cNvSpPr>
            <p:nvPr/>
          </p:nvSpPr>
          <p:spPr bwMode="auto">
            <a:xfrm>
              <a:off x="5181600" y="5445125"/>
              <a:ext cx="304800" cy="3048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585" name="Oval 8"/>
            <p:cNvSpPr>
              <a:spLocks noChangeArrowheads="1"/>
            </p:cNvSpPr>
            <p:nvPr/>
          </p:nvSpPr>
          <p:spPr bwMode="auto">
            <a:xfrm>
              <a:off x="6096000" y="4454525"/>
              <a:ext cx="304800" cy="3048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en-US" sz="2400">
                <a:solidFill>
                  <a:srgbClr val="2F2B20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24586" name="AutoShape 9"/>
            <p:cNvCxnSpPr>
              <a:cxnSpLocks noChangeShapeType="1"/>
              <a:stCxn id="24583" idx="5"/>
              <a:endCxn id="24585" idx="1"/>
            </p:cNvCxnSpPr>
            <p:nvPr/>
          </p:nvCxnSpPr>
          <p:spPr bwMode="auto">
            <a:xfrm>
              <a:off x="5441950" y="3810000"/>
              <a:ext cx="698500" cy="6794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87" name="AutoShape 10"/>
            <p:cNvCxnSpPr>
              <a:cxnSpLocks noChangeShapeType="1"/>
              <a:stCxn id="24583" idx="3"/>
              <a:endCxn id="24582" idx="7"/>
            </p:cNvCxnSpPr>
            <p:nvPr/>
          </p:nvCxnSpPr>
          <p:spPr bwMode="auto">
            <a:xfrm flipH="1">
              <a:off x="4527550" y="3810000"/>
              <a:ext cx="698500" cy="6794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88" name="AutoShape 11"/>
            <p:cNvCxnSpPr>
              <a:cxnSpLocks noChangeShapeType="1"/>
              <a:stCxn id="24584" idx="1"/>
              <a:endCxn id="24582" idx="5"/>
            </p:cNvCxnSpPr>
            <p:nvPr/>
          </p:nvCxnSpPr>
          <p:spPr bwMode="auto">
            <a:xfrm flipH="1" flipV="1">
              <a:off x="4527550" y="4724400"/>
              <a:ext cx="698500" cy="7556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89" name="AutoShape 12"/>
            <p:cNvCxnSpPr>
              <a:cxnSpLocks noChangeShapeType="1"/>
              <a:stCxn id="24585" idx="3"/>
              <a:endCxn id="24584" idx="7"/>
            </p:cNvCxnSpPr>
            <p:nvPr/>
          </p:nvCxnSpPr>
          <p:spPr bwMode="auto">
            <a:xfrm flipH="1">
              <a:off x="5441950" y="4724400"/>
              <a:ext cx="698500" cy="7556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90" name="AutoShape 13"/>
            <p:cNvCxnSpPr>
              <a:cxnSpLocks noChangeShapeType="1"/>
              <a:stCxn id="24585" idx="2"/>
              <a:endCxn id="24582" idx="6"/>
            </p:cNvCxnSpPr>
            <p:nvPr/>
          </p:nvCxnSpPr>
          <p:spPr bwMode="auto">
            <a:xfrm flipH="1">
              <a:off x="4581525" y="4606925"/>
              <a:ext cx="1504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91" name="AutoShape 14"/>
            <p:cNvCxnSpPr>
              <a:cxnSpLocks noChangeShapeType="1"/>
              <a:stCxn id="24584" idx="0"/>
              <a:endCxn id="24583" idx="4"/>
            </p:cNvCxnSpPr>
            <p:nvPr/>
          </p:nvCxnSpPr>
          <p:spPr bwMode="auto">
            <a:xfrm flipV="1">
              <a:off x="5334000" y="3854450"/>
              <a:ext cx="0" cy="15811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8371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837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8373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8374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5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8376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8377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8378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8379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8380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8382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8383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84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85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86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8387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8409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10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8388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89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58390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58391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8392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58407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)=8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840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58394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638800" y="1981200"/>
            <a:ext cx="3657600" cy="1477963"/>
            <a:chOff x="5638800" y="1981200"/>
            <a:chExt cx="3657600" cy="1477328"/>
          </a:xfrm>
        </p:grpSpPr>
        <p:sp>
          <p:nvSpPr>
            <p:cNvPr id="58403" name="Text Box 34"/>
            <p:cNvSpPr txBox="1">
              <a:spLocks noChangeArrowheads="1"/>
            </p:cNvSpPr>
            <p:nvPr/>
          </p:nvSpPr>
          <p:spPr bwMode="auto">
            <a:xfrm>
              <a:off x="5638800" y="1981200"/>
              <a:ext cx="3657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 </a:t>
              </a:r>
              <a:r>
                <a:rPr lang="en-US" altLang="en-US" sz="3000" i="1"/>
                <a:t>+</a:t>
              </a:r>
              <a:r>
                <a:rPr lang="en-US" altLang="en-US" sz="3000" i="1">
                  <a:solidFill>
                    <a:schemeClr val="accent2"/>
                  </a:solidFill>
                </a:rPr>
                <a:t> </a:t>
              </a:r>
              <a:r>
                <a:rPr lang="en-US" altLang="en-US" sz="3000" i="1">
                  <a:solidFill>
                    <a:schemeClr val="tx2"/>
                  </a:solidFill>
                </a:rPr>
                <a:t>w(       ,</a:t>
              </a:r>
              <a:r>
                <a:rPr lang="en-US" altLang="en-US" sz="3000">
                  <a:solidFill>
                    <a:schemeClr val="tx2"/>
                  </a:solidFill>
                </a:rPr>
                <a:t>     ) 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</a:t>
              </a:r>
              <a:r>
                <a:rPr lang="en-US" altLang="en-US" sz="3000">
                  <a:solidFill>
                    <a:schemeClr val="accent2"/>
                  </a:solidFill>
                </a:rPr>
                <a:t>   8    </a:t>
              </a:r>
              <a:r>
                <a:rPr lang="en-US" altLang="en-US" sz="3000"/>
                <a:t>+</a:t>
              </a:r>
              <a:r>
                <a:rPr lang="en-US" altLang="en-US" sz="3000">
                  <a:solidFill>
                    <a:schemeClr val="accent2"/>
                  </a:solidFill>
                </a:rPr>
                <a:t>     </a:t>
              </a:r>
              <a:r>
                <a:rPr lang="en-US" altLang="en-US" sz="3000">
                  <a:solidFill>
                    <a:schemeClr val="tx2"/>
                  </a:solidFill>
                </a:rPr>
                <a:t>5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       </a:t>
              </a:r>
              <a:r>
                <a:rPr lang="en-US" altLang="en-US" sz="3000">
                  <a:solidFill>
                    <a:schemeClr val="accent2"/>
                  </a:solidFill>
                </a:rPr>
                <a:t> </a:t>
              </a:r>
              <a:r>
                <a:rPr lang="en-US" altLang="en-US" sz="3000">
                  <a:solidFill>
                    <a:srgbClr val="FF0000"/>
                  </a:solidFill>
                </a:rPr>
                <a:t>13 </a:t>
              </a:r>
            </a:p>
          </p:txBody>
        </p:sp>
        <p:pic>
          <p:nvPicPr>
            <p:cNvPr id="58404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56491" y="20574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05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74679" y="208862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0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5800" y="2049983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486400" y="812800"/>
            <a:ext cx="3784600" cy="1016000"/>
            <a:chOff x="5486400" y="620554"/>
            <a:chExt cx="3783870" cy="1015663"/>
          </a:xfrm>
        </p:grpSpPr>
        <p:sp>
          <p:nvSpPr>
            <p:cNvPr id="58401" name="Text Box 34"/>
            <p:cNvSpPr txBox="1">
              <a:spLocks noChangeArrowheads="1"/>
            </p:cNvSpPr>
            <p:nvPr/>
          </p:nvSpPr>
          <p:spPr bwMode="auto">
            <a:xfrm>
              <a:off x="5486400" y="620554"/>
              <a:ext cx="378387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This red path to </a:t>
              </a:r>
              <a:br>
                <a:rPr lang="en-US" altLang="en-US" sz="3000"/>
              </a:br>
              <a:r>
                <a:rPr lang="en-US" altLang="en-US" sz="3000"/>
                <a:t>   has length </a:t>
              </a:r>
            </a:p>
          </p:txBody>
        </p:sp>
        <p:pic>
          <p:nvPicPr>
            <p:cNvPr id="58402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7642" y="685800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5740400" y="3475038"/>
            <a:ext cx="37846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is better but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and </a:t>
            </a:r>
            <a:br>
              <a:rPr lang="en-US" altLang="en-US" sz="3000"/>
            </a:br>
            <a:r>
              <a:rPr lang="en-US" altLang="en-US" sz="3000"/>
              <a:t>hence unguarded.</a:t>
            </a:r>
          </a:p>
        </p:txBody>
      </p:sp>
      <p:grpSp>
        <p:nvGrpSpPr>
          <p:cNvPr id="58398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58399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8400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68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9395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939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9397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9398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9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9400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9401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9402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9403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9404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9406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9407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408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409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410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11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9431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32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9412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13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77846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59415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7860" name="Text Box 34"/>
          <p:cNvSpPr txBox="1">
            <a:spLocks noChangeArrowheads="1"/>
          </p:cNvSpPr>
          <p:nvPr/>
        </p:nvSpPr>
        <p:spPr bwMode="auto">
          <a:xfrm>
            <a:off x="-36513" y="5791200"/>
            <a:ext cx="20812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chemeClr val="accent2"/>
                </a:solidFill>
              </a:rPr>
              <a:t>d(      )=8</a:t>
            </a:r>
            <a:r>
              <a:rPr lang="en-US" altLang="en-US" sz="3000">
                <a:solidFill>
                  <a:schemeClr val="accent2"/>
                </a:solidFill>
              </a:rPr>
              <a:t>. </a:t>
            </a:r>
          </a:p>
        </p:txBody>
      </p:sp>
      <p:pic>
        <p:nvPicPr>
          <p:cNvPr id="59417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867400"/>
            <a:ext cx="60483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18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5553075" y="812800"/>
            <a:ext cx="3784600" cy="1939925"/>
            <a:chOff x="5553335" y="813137"/>
            <a:chExt cx="3783870" cy="1938992"/>
          </a:xfrm>
        </p:grpSpPr>
        <p:sp>
          <p:nvSpPr>
            <p:cNvPr id="59429" name="Text Box 34"/>
            <p:cNvSpPr txBox="1">
              <a:spLocks noChangeArrowheads="1"/>
            </p:cNvSpPr>
            <p:nvPr/>
          </p:nvSpPr>
          <p:spPr bwMode="auto">
            <a:xfrm>
              <a:off x="5553335" y="813137"/>
              <a:ext cx="378387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Theorem: If        has the smallest </a:t>
              </a:r>
              <a:r>
                <a:rPr lang="en-US" altLang="en-US" sz="3000" i="1">
                  <a:solidFill>
                    <a:schemeClr val="accent2"/>
                  </a:solidFill>
                </a:rPr>
                <a:t>d</a:t>
              </a:r>
              <a:r>
                <a:rPr lang="en-US" altLang="en-US" sz="3000"/>
                <a:t> value, then its shortest path from </a:t>
              </a:r>
              <a:r>
                <a:rPr lang="en-US" altLang="en-US" sz="3000" i="1"/>
                <a:t>s</a:t>
              </a:r>
              <a:r>
                <a:rPr lang="en-US" altLang="en-US" sz="3000"/>
                <a:t> is </a:t>
              </a:r>
              <a:r>
                <a:rPr lang="en-US" altLang="en-US" sz="3000">
                  <a:solidFill>
                    <a:schemeClr val="accent2"/>
                  </a:solidFill>
                </a:rPr>
                <a:t>handled</a:t>
              </a:r>
              <a:r>
                <a:rPr lang="en-US" altLang="en-US" sz="3000"/>
                <a:t>. </a:t>
              </a:r>
            </a:p>
          </p:txBody>
        </p:sp>
        <p:pic>
          <p:nvPicPr>
            <p:cNvPr id="59430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48921" y="878715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5588000" y="2819400"/>
            <a:ext cx="3784600" cy="2400300"/>
            <a:chOff x="5741130" y="3475672"/>
            <a:chExt cx="3783870" cy="2400657"/>
          </a:xfrm>
        </p:grpSpPr>
        <p:sp>
          <p:nvSpPr>
            <p:cNvPr id="59427" name="Text Box 34"/>
            <p:cNvSpPr txBox="1">
              <a:spLocks noChangeArrowheads="1"/>
            </p:cNvSpPr>
            <p:nvPr/>
          </p:nvSpPr>
          <p:spPr bwMode="auto">
            <a:xfrm>
              <a:off x="5741130" y="3475672"/>
              <a:ext cx="3783870" cy="240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Proof: Any unhandled</a:t>
              </a:r>
              <a:br>
                <a:rPr lang="en-US" altLang="en-US" sz="3000"/>
              </a:br>
              <a:r>
                <a:rPr lang="en-US" altLang="en-US" sz="3000"/>
                <a:t>path must leave at a different gate, and hence already has gone further than </a:t>
              </a:r>
              <a:r>
                <a:rPr lang="en-US" altLang="en-US" sz="3000">
                  <a:solidFill>
                    <a:schemeClr val="accent2"/>
                  </a:solidFill>
                </a:rPr>
                <a:t>d(       ).</a:t>
              </a:r>
            </a:p>
          </p:txBody>
        </p:sp>
        <p:pic>
          <p:nvPicPr>
            <p:cNvPr id="5942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9442" y="537898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6" name="Freeform 85"/>
          <p:cNvSpPr>
            <a:spLocks/>
          </p:cNvSpPr>
          <p:nvPr/>
        </p:nvSpPr>
        <p:spPr bwMode="auto">
          <a:xfrm>
            <a:off x="1171575" y="2047875"/>
            <a:ext cx="4160838" cy="3708400"/>
          </a:xfrm>
          <a:custGeom>
            <a:avLst/>
            <a:gdLst>
              <a:gd name="T0" fmla="*/ 2008942 w 4160950"/>
              <a:gd name="T1" fmla="*/ 0 h 3709115"/>
              <a:gd name="T2" fmla="*/ 1648366 w 4160950"/>
              <a:gd name="T3" fmla="*/ 1390114 h 3709115"/>
              <a:gd name="T4" fmla="*/ 3296724 w 4160950"/>
              <a:gd name="T5" fmla="*/ 1814872 h 3709115"/>
              <a:gd name="T6" fmla="*/ 3850471 w 4160950"/>
              <a:gd name="T7" fmla="*/ 1338629 h 3709115"/>
              <a:gd name="T8" fmla="*/ 4160614 w 4160950"/>
              <a:gd name="T9" fmla="*/ 3706970 h 3709115"/>
              <a:gd name="T10" fmla="*/ 0 w 4160950"/>
              <a:gd name="T11" fmla="*/ 3359442 h 37091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60950" h="3709115">
                <a:moveTo>
                  <a:pt x="2009104" y="0"/>
                </a:moveTo>
                <a:lnTo>
                  <a:pt x="1648498" y="1390918"/>
                </a:lnTo>
                <a:cubicBezTo>
                  <a:pt x="2197996" y="1532586"/>
                  <a:pt x="2929944" y="1824508"/>
                  <a:pt x="3296991" y="1815922"/>
                </a:cubicBezTo>
                <a:lnTo>
                  <a:pt x="3850783" y="1339403"/>
                </a:lnTo>
                <a:lnTo>
                  <a:pt x="4160950" y="3709115"/>
                </a:lnTo>
                <a:lnTo>
                  <a:pt x="0" y="3361386"/>
                </a:ln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9422" name="Group 39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59425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942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7463" y="6283325"/>
            <a:ext cx="44291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CC00CC"/>
                </a:solidFill>
              </a:rPr>
              <a:t>D</a:t>
            </a:r>
            <a:endParaRPr lang="en-CA" altLang="en-US" sz="2800">
              <a:solidFill>
                <a:srgbClr val="CC00CC"/>
              </a:solidFill>
            </a:endParaRPr>
          </a:p>
        </p:txBody>
      </p:sp>
      <p:cxnSp>
        <p:nvCxnSpPr>
          <p:cNvPr id="4" name="Straight Connector 3"/>
          <p:cNvCxnSpPr>
            <a:cxnSpLocks noChangeShapeType="1"/>
          </p:cNvCxnSpPr>
          <p:nvPr/>
        </p:nvCxnSpPr>
        <p:spPr bwMode="auto">
          <a:xfrm flipV="1">
            <a:off x="0" y="5867400"/>
            <a:ext cx="381000" cy="436563"/>
          </a:xfrm>
          <a:prstGeom prst="lin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" dur="1000" fill="hold"/>
                                        <p:tgtEl>
                                          <p:spTgt spid="7784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23" dur="1000" fill="hold"/>
                                        <p:tgtEl>
                                          <p:spTgt spid="7784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1000" fill="hold"/>
                                        <p:tgtEl>
                                          <p:spTgt spid="778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860" grpId="0"/>
      <p:bldP spid="86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0419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042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0421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0422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3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0424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0425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0426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0427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0428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0430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0431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32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33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34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0435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0459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60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0436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37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0438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0439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0440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0457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045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0441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43" name="Group 32"/>
          <p:cNvGrpSpPr>
            <a:grpSpLocks noChangeAspect="1"/>
          </p:cNvGrpSpPr>
          <p:nvPr/>
        </p:nvGrpSpPr>
        <p:grpSpPr bwMode="auto">
          <a:xfrm rot="2360341">
            <a:off x="5619750" y="876300"/>
            <a:ext cx="668338" cy="836613"/>
            <a:chOff x="2227" y="1194"/>
            <a:chExt cx="1944" cy="2413"/>
          </a:xfrm>
        </p:grpSpPr>
        <p:sp>
          <p:nvSpPr>
            <p:cNvPr id="60451" name="Freeform 33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Freeform 34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Freeform 35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Freeform 36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Freeform 37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Freeform 38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5664200" y="990600"/>
            <a:ext cx="3784600" cy="1938338"/>
            <a:chOff x="5664200" y="990600"/>
            <a:chExt cx="3784600" cy="1938992"/>
          </a:xfrm>
        </p:grpSpPr>
        <p:sp>
          <p:nvSpPr>
            <p:cNvPr id="60448" name="Text Box 34"/>
            <p:cNvSpPr txBox="1">
              <a:spLocks noChangeArrowheads="1"/>
            </p:cNvSpPr>
            <p:nvPr/>
          </p:nvSpPr>
          <p:spPr bwMode="auto">
            <a:xfrm>
              <a:off x="5664200" y="990600"/>
              <a:ext cx="37846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       Consider the unhandled node   </a:t>
              </a:r>
              <a:br>
                <a:rPr lang="en-US" altLang="en-US" sz="3000" i="1">
                  <a:solidFill>
                    <a:srgbClr val="92D050"/>
                  </a:solidFill>
                </a:rPr>
              </a:br>
              <a:r>
                <a:rPr lang="en-US" altLang="en-US" sz="3000"/>
                <a:t>with the smallest </a:t>
              </a:r>
              <a:br>
                <a:rPr lang="en-US" altLang="en-US" sz="3000"/>
              </a:br>
              <a:r>
                <a:rPr lang="en-US" altLang="en-US" sz="3000" i="1">
                  <a:solidFill>
                    <a:schemeClr val="accent2"/>
                  </a:solidFill>
                </a:rPr>
                <a:t>d(      )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0449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7121" y="1492322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50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6000" y="2440714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0444" name="Group 55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0446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0447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" name="Rectangle 12"/>
          <p:cNvSpPr>
            <a:spLocks noChangeArrowheads="1"/>
          </p:cNvSpPr>
          <p:nvPr/>
        </p:nvSpPr>
        <p:spPr bwMode="auto">
          <a:xfrm>
            <a:off x="5562600" y="3352800"/>
            <a:ext cx="80010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 Priority Queue</a:t>
            </a:r>
            <a:br>
              <a:rPr lang="en-US" altLang="en-US" sz="3000"/>
            </a:br>
            <a:r>
              <a:rPr lang="en-US" altLang="en-US" sz="3000"/>
              <a:t>  (FoundNotHandled):</a:t>
            </a:r>
            <a:br>
              <a:rPr lang="en-US" altLang="en-US" sz="3000"/>
            </a:br>
            <a:r>
              <a:rPr lang="en-US" altLang="en-US" sz="3000"/>
              <a:t>    Handle node that </a:t>
            </a:r>
            <a:br>
              <a:rPr lang="en-US" altLang="en-US" sz="3000"/>
            </a:br>
            <a:r>
              <a:rPr lang="en-US" altLang="en-US" sz="3000"/>
              <a:t>    seems to be closest </a:t>
            </a:r>
            <a:br>
              <a:rPr lang="en-US" altLang="en-US" sz="3000"/>
            </a:br>
            <a:r>
              <a:rPr lang="en-US" altLang="en-US" sz="3000"/>
              <a:t>    to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1443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144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1445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1446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7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1448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1449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1450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1451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1452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5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145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6815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1456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1457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1458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1459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1490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91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6820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61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1462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1463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1464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1488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1489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1465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1466" name="Group 32"/>
          <p:cNvGrpSpPr>
            <a:grpSpLocks noChangeAspect="1"/>
          </p:cNvGrpSpPr>
          <p:nvPr/>
        </p:nvGrpSpPr>
        <p:grpSpPr bwMode="auto">
          <a:xfrm rot="2360341">
            <a:off x="5619750" y="876300"/>
            <a:ext cx="668338" cy="836613"/>
            <a:chOff x="2227" y="1194"/>
            <a:chExt cx="1944" cy="2413"/>
          </a:xfrm>
        </p:grpSpPr>
        <p:sp>
          <p:nvSpPr>
            <p:cNvPr id="61482" name="Freeform 33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3" name="Freeform 34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4" name="Freeform 35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5" name="Freeform 36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6" name="Freeform 37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7" name="Freeform 38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67" name="Group 2"/>
          <p:cNvGrpSpPr>
            <a:grpSpLocks/>
          </p:cNvGrpSpPr>
          <p:nvPr/>
        </p:nvGrpSpPr>
        <p:grpSpPr bwMode="auto">
          <a:xfrm>
            <a:off x="5664200" y="990600"/>
            <a:ext cx="3784600" cy="1938338"/>
            <a:chOff x="5664200" y="990600"/>
            <a:chExt cx="3784600" cy="1938992"/>
          </a:xfrm>
        </p:grpSpPr>
        <p:sp>
          <p:nvSpPr>
            <p:cNvPr id="61479" name="Text Box 34"/>
            <p:cNvSpPr txBox="1">
              <a:spLocks noChangeArrowheads="1"/>
            </p:cNvSpPr>
            <p:nvPr/>
          </p:nvSpPr>
          <p:spPr bwMode="auto">
            <a:xfrm>
              <a:off x="5664200" y="990600"/>
              <a:ext cx="37846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       Consider the unhandled node   </a:t>
              </a:r>
              <a:br>
                <a:rPr lang="en-US" altLang="en-US" sz="3000" i="1">
                  <a:solidFill>
                    <a:srgbClr val="92D050"/>
                  </a:solidFill>
                </a:rPr>
              </a:br>
              <a:r>
                <a:rPr lang="en-US" altLang="en-US" sz="3000"/>
                <a:t>with the smallest </a:t>
              </a:r>
              <a:br>
                <a:rPr lang="en-US" altLang="en-US" sz="3000"/>
              </a:br>
              <a:r>
                <a:rPr lang="en-US" altLang="en-US" sz="3000" i="1">
                  <a:solidFill>
                    <a:schemeClr val="accent2"/>
                  </a:solidFill>
                </a:rPr>
                <a:t>d(      )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1480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7121" y="1492322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81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6000" y="2440714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5" name="Text Box 34"/>
          <p:cNvSpPr txBox="1">
            <a:spLocks noChangeArrowheads="1"/>
          </p:cNvSpPr>
          <p:nvPr/>
        </p:nvSpPr>
        <p:spPr bwMode="auto">
          <a:xfrm>
            <a:off x="5740400" y="3048000"/>
            <a:ext cx="3784600" cy="332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3000" i="1" dirty="0">
                <a:solidFill>
                  <a:schemeClr val="tx2"/>
                </a:solidFill>
              </a:rPr>
              <a:t>Handled</a:t>
            </a:r>
            <a:r>
              <a:rPr lang="en-US" altLang="en-US" sz="3000" dirty="0">
                <a:solidFill>
                  <a:schemeClr val="tx2"/>
                </a:solidFill>
              </a:rPr>
              <a:t> </a:t>
            </a:r>
            <a:r>
              <a:rPr lang="en-US" altLang="en-US" sz="3000" dirty="0"/>
              <a:t>it.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i="1" dirty="0">
                <a:solidFill>
                  <a:schemeClr val="accent1"/>
                </a:solidFill>
              </a:rPr>
              <a:t>Handle</a:t>
            </a:r>
            <a:r>
              <a:rPr lang="en-US" altLang="en-US" sz="3000" dirty="0"/>
              <a:t> out going edges.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dirty="0"/>
              <a:t>Update its neighbor’s </a:t>
            </a:r>
            <a:br>
              <a:rPr lang="en-US" altLang="en-US" sz="3000" dirty="0"/>
            </a:br>
            <a:r>
              <a:rPr lang="en-US" altLang="en-US" sz="3000" i="1" dirty="0">
                <a:solidFill>
                  <a:schemeClr val="accent2"/>
                </a:solidFill>
              </a:rPr>
              <a:t>d</a:t>
            </a:r>
            <a:r>
              <a:rPr lang="en-US" altLang="en-US" sz="3000" dirty="0"/>
              <a:t> values.</a:t>
            </a:r>
          </a:p>
        </p:txBody>
      </p:sp>
      <p:grpSp>
        <p:nvGrpSpPr>
          <p:cNvPr id="61469" name="Group 55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1477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1478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9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400" y="53340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1473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74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75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76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7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1000" fill="hold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76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76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2467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246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2469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2470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1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2472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2473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2474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2475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2476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2478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2479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2480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2481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2482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2483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2513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14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484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2485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2486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2487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2511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2512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2489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638800" y="1981200"/>
            <a:ext cx="3657600" cy="1477963"/>
            <a:chOff x="5638800" y="1981200"/>
            <a:chExt cx="3657600" cy="1477328"/>
          </a:xfrm>
        </p:grpSpPr>
        <p:sp>
          <p:nvSpPr>
            <p:cNvPr id="62507" name="Text Box 34"/>
            <p:cNvSpPr txBox="1">
              <a:spLocks noChangeArrowheads="1"/>
            </p:cNvSpPr>
            <p:nvPr/>
          </p:nvSpPr>
          <p:spPr bwMode="auto">
            <a:xfrm>
              <a:off x="5638800" y="1981200"/>
              <a:ext cx="3657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 </a:t>
              </a:r>
              <a:r>
                <a:rPr lang="en-US" altLang="en-US" sz="3000" i="1"/>
                <a:t>+</a:t>
              </a:r>
              <a:r>
                <a:rPr lang="en-US" altLang="en-US" sz="3000" i="1">
                  <a:solidFill>
                    <a:schemeClr val="accent2"/>
                  </a:solidFill>
                </a:rPr>
                <a:t> </a:t>
              </a:r>
              <a:r>
                <a:rPr lang="en-US" altLang="en-US" sz="3000" i="1">
                  <a:solidFill>
                    <a:schemeClr val="tx2"/>
                  </a:solidFill>
                </a:rPr>
                <a:t>w(       ,</a:t>
              </a:r>
              <a:r>
                <a:rPr lang="en-US" altLang="en-US" sz="3000">
                  <a:solidFill>
                    <a:schemeClr val="tx2"/>
                  </a:solidFill>
                </a:rPr>
                <a:t>     ) 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</a:t>
              </a:r>
              <a:r>
                <a:rPr lang="en-US" altLang="en-US" sz="3000">
                  <a:solidFill>
                    <a:schemeClr val="accent2"/>
                  </a:solidFill>
                </a:rPr>
                <a:t>   8    </a:t>
              </a:r>
              <a:r>
                <a:rPr lang="en-US" altLang="en-US" sz="3000"/>
                <a:t>+</a:t>
              </a:r>
              <a:r>
                <a:rPr lang="en-US" altLang="en-US" sz="3000">
                  <a:solidFill>
                    <a:schemeClr val="accent2"/>
                  </a:solidFill>
                </a:rPr>
                <a:t>     </a:t>
              </a:r>
              <a:r>
                <a:rPr lang="en-US" altLang="en-US" sz="3000">
                  <a:solidFill>
                    <a:schemeClr val="tx2"/>
                  </a:solidFill>
                </a:rPr>
                <a:t>5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       </a:t>
              </a:r>
              <a:r>
                <a:rPr lang="en-US" altLang="en-US" sz="3000">
                  <a:solidFill>
                    <a:schemeClr val="accent2"/>
                  </a:solidFill>
                </a:rPr>
                <a:t> </a:t>
              </a:r>
              <a:r>
                <a:rPr lang="en-US" altLang="en-US" sz="3000">
                  <a:solidFill>
                    <a:srgbClr val="FF0000"/>
                  </a:solidFill>
                </a:rPr>
                <a:t>13 </a:t>
              </a:r>
            </a:p>
          </p:txBody>
        </p:sp>
        <p:pic>
          <p:nvPicPr>
            <p:cNvPr id="6250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56491" y="20574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09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74679" y="208862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10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5800" y="2049983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486400" y="812800"/>
            <a:ext cx="3784600" cy="1016000"/>
            <a:chOff x="5486400" y="620554"/>
            <a:chExt cx="3783870" cy="1015663"/>
          </a:xfrm>
        </p:grpSpPr>
        <p:sp>
          <p:nvSpPr>
            <p:cNvPr id="62505" name="Text Box 34"/>
            <p:cNvSpPr txBox="1">
              <a:spLocks noChangeArrowheads="1"/>
            </p:cNvSpPr>
            <p:nvPr/>
          </p:nvSpPr>
          <p:spPr bwMode="auto">
            <a:xfrm>
              <a:off x="5486400" y="620554"/>
              <a:ext cx="378387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This red path to </a:t>
              </a:r>
              <a:br>
                <a:rPr lang="en-US" altLang="en-US" sz="3000"/>
              </a:br>
              <a:r>
                <a:rPr lang="en-US" altLang="en-US" sz="3000"/>
                <a:t>   has length </a:t>
              </a:r>
            </a:p>
          </p:txBody>
        </p:sp>
        <p:pic>
          <p:nvPicPr>
            <p:cNvPr id="6250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7642" y="685800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5562600" y="3403600"/>
            <a:ext cx="3784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is better but </a:t>
            </a:r>
            <a:br>
              <a:rPr lang="en-US" altLang="en-US" sz="3000"/>
            </a:br>
            <a:r>
              <a:rPr lang="en-US" altLang="en-US" sz="3000"/>
              <a:t>was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.</a:t>
            </a:r>
          </a:p>
        </p:txBody>
      </p:sp>
      <p:grpSp>
        <p:nvGrpSpPr>
          <p:cNvPr id="62493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2503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2504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" name="Group 45"/>
          <p:cNvGrpSpPr>
            <a:grpSpLocks/>
          </p:cNvGrpSpPr>
          <p:nvPr/>
        </p:nvGrpSpPr>
        <p:grpSpPr bwMode="auto">
          <a:xfrm>
            <a:off x="5664200" y="4495800"/>
            <a:ext cx="3784600" cy="1938338"/>
            <a:chOff x="5613400" y="990600"/>
            <a:chExt cx="3784600" cy="1938992"/>
          </a:xfrm>
        </p:grpSpPr>
        <p:sp>
          <p:nvSpPr>
            <p:cNvPr id="62501" name="Text Box 34"/>
            <p:cNvSpPr txBox="1">
              <a:spLocks noChangeArrowheads="1"/>
            </p:cNvSpPr>
            <p:nvPr/>
          </p:nvSpPr>
          <p:spPr bwMode="auto">
            <a:xfrm>
              <a:off x="5613400" y="990600"/>
              <a:ext cx="37846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But with       </a:t>
              </a:r>
              <a:r>
                <a:rPr lang="en-US" altLang="en-US" sz="3000" i="1">
                  <a:solidFill>
                    <a:schemeClr val="accent1"/>
                  </a:solidFill>
                </a:rPr>
                <a:t>handled</a:t>
              </a:r>
              <a:r>
                <a:rPr lang="en-US" altLang="en-US" sz="3000"/>
                <a:t>, this edge is now </a:t>
              </a:r>
              <a:r>
                <a:rPr lang="en-US" altLang="en-US" sz="3000" i="1">
                  <a:solidFill>
                    <a:schemeClr val="accent1"/>
                  </a:solidFill>
                </a:rPr>
                <a:t>handled</a:t>
              </a:r>
              <a:r>
                <a:rPr lang="en-US" altLang="en-US" sz="3000">
                  <a:solidFill>
                    <a:schemeClr val="accent1"/>
                  </a:solidFill>
                </a:rPr>
                <a:t> </a:t>
              </a:r>
              <a:r>
                <a:rPr lang="en-US" altLang="en-US" sz="3000"/>
                <a:t>so we are good. 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2502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5800" y="1077653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2495" name="Group 59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2497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8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9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00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2496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68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3491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349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3493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3494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5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3496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3497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3498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3499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3500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0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3502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3503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504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505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506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7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3545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6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3508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3509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6823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3511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3543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3544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3512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3513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3514" name="Group 1"/>
          <p:cNvGrpSpPr>
            <a:grpSpLocks/>
          </p:cNvGrpSpPr>
          <p:nvPr/>
        </p:nvGrpSpPr>
        <p:grpSpPr bwMode="auto">
          <a:xfrm>
            <a:off x="5638800" y="1981200"/>
            <a:ext cx="3657600" cy="1477963"/>
            <a:chOff x="5638800" y="1981200"/>
            <a:chExt cx="3657600" cy="1477328"/>
          </a:xfrm>
        </p:grpSpPr>
        <p:sp>
          <p:nvSpPr>
            <p:cNvPr id="63539" name="Text Box 34"/>
            <p:cNvSpPr txBox="1">
              <a:spLocks noChangeArrowheads="1"/>
            </p:cNvSpPr>
            <p:nvPr/>
          </p:nvSpPr>
          <p:spPr bwMode="auto">
            <a:xfrm>
              <a:off x="5638800" y="1981200"/>
              <a:ext cx="3657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 </a:t>
              </a:r>
              <a:r>
                <a:rPr lang="en-US" altLang="en-US" sz="3000" i="1"/>
                <a:t>+</a:t>
              </a:r>
              <a:r>
                <a:rPr lang="en-US" altLang="en-US" sz="3000" i="1">
                  <a:solidFill>
                    <a:schemeClr val="accent2"/>
                  </a:solidFill>
                </a:rPr>
                <a:t> </a:t>
              </a:r>
              <a:r>
                <a:rPr lang="en-US" altLang="en-US" sz="3000" i="1">
                  <a:solidFill>
                    <a:schemeClr val="tx2"/>
                  </a:solidFill>
                </a:rPr>
                <a:t>w(       ,</a:t>
              </a:r>
              <a:r>
                <a:rPr lang="en-US" altLang="en-US" sz="3000">
                  <a:solidFill>
                    <a:schemeClr val="tx2"/>
                  </a:solidFill>
                </a:rPr>
                <a:t>     ) 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</a:t>
              </a:r>
              <a:r>
                <a:rPr lang="en-US" altLang="en-US" sz="3000">
                  <a:solidFill>
                    <a:schemeClr val="accent2"/>
                  </a:solidFill>
                </a:rPr>
                <a:t>   8    </a:t>
              </a:r>
              <a:r>
                <a:rPr lang="en-US" altLang="en-US" sz="3000"/>
                <a:t>+</a:t>
              </a:r>
              <a:r>
                <a:rPr lang="en-US" altLang="en-US" sz="3000">
                  <a:solidFill>
                    <a:schemeClr val="accent2"/>
                  </a:solidFill>
                </a:rPr>
                <a:t>     </a:t>
              </a:r>
              <a:r>
                <a:rPr lang="en-US" altLang="en-US" sz="3000">
                  <a:solidFill>
                    <a:schemeClr val="tx2"/>
                  </a:solidFill>
                </a:rPr>
                <a:t>5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       </a:t>
              </a:r>
              <a:r>
                <a:rPr lang="en-US" altLang="en-US" sz="3000">
                  <a:solidFill>
                    <a:schemeClr val="accent2"/>
                  </a:solidFill>
                </a:rPr>
                <a:t> </a:t>
              </a:r>
              <a:r>
                <a:rPr lang="en-US" altLang="en-US" sz="3000">
                  <a:solidFill>
                    <a:srgbClr val="FF0000"/>
                  </a:solidFill>
                </a:rPr>
                <a:t>13 </a:t>
              </a:r>
            </a:p>
          </p:txBody>
        </p:sp>
        <p:pic>
          <p:nvPicPr>
            <p:cNvPr id="63540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56491" y="20574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1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74679" y="208862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2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5800" y="2049983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3515" name="Group 4"/>
          <p:cNvGrpSpPr>
            <a:grpSpLocks/>
          </p:cNvGrpSpPr>
          <p:nvPr/>
        </p:nvGrpSpPr>
        <p:grpSpPr bwMode="auto">
          <a:xfrm>
            <a:off x="5486400" y="812800"/>
            <a:ext cx="3784600" cy="1016000"/>
            <a:chOff x="5486400" y="620554"/>
            <a:chExt cx="3783870" cy="1015663"/>
          </a:xfrm>
        </p:grpSpPr>
        <p:sp>
          <p:nvSpPr>
            <p:cNvPr id="63537" name="Text Box 34"/>
            <p:cNvSpPr txBox="1">
              <a:spLocks noChangeArrowheads="1"/>
            </p:cNvSpPr>
            <p:nvPr/>
          </p:nvSpPr>
          <p:spPr bwMode="auto">
            <a:xfrm>
              <a:off x="5486400" y="620554"/>
              <a:ext cx="378387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This red path to </a:t>
              </a:r>
              <a:br>
                <a:rPr lang="en-US" altLang="en-US" sz="3000"/>
              </a:br>
              <a:r>
                <a:rPr lang="en-US" altLang="en-US" sz="3000"/>
                <a:t>   has length </a:t>
              </a:r>
            </a:p>
          </p:txBody>
        </p:sp>
        <p:pic>
          <p:nvPicPr>
            <p:cNvPr id="63538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7642" y="685800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3516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3535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353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3517" name="Group 45"/>
          <p:cNvGrpSpPr>
            <a:grpSpLocks/>
          </p:cNvGrpSpPr>
          <p:nvPr/>
        </p:nvGrpSpPr>
        <p:grpSpPr bwMode="auto">
          <a:xfrm>
            <a:off x="5664200" y="4495800"/>
            <a:ext cx="3784600" cy="1938338"/>
            <a:chOff x="5613400" y="990600"/>
            <a:chExt cx="3784600" cy="1938992"/>
          </a:xfrm>
        </p:grpSpPr>
        <p:sp>
          <p:nvSpPr>
            <p:cNvPr id="63533" name="Text Box 34"/>
            <p:cNvSpPr txBox="1">
              <a:spLocks noChangeArrowheads="1"/>
            </p:cNvSpPr>
            <p:nvPr/>
          </p:nvSpPr>
          <p:spPr bwMode="auto">
            <a:xfrm>
              <a:off x="5613400" y="990600"/>
              <a:ext cx="37846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But with       </a:t>
              </a:r>
              <a:r>
                <a:rPr lang="en-US" altLang="en-US" sz="3000" i="1">
                  <a:solidFill>
                    <a:schemeClr val="accent1"/>
                  </a:solidFill>
                </a:rPr>
                <a:t>handled</a:t>
              </a:r>
              <a:r>
                <a:rPr lang="en-US" altLang="en-US" sz="3000"/>
                <a:t>, this edge is now </a:t>
              </a:r>
              <a:r>
                <a:rPr lang="en-US" altLang="en-US" sz="3000" i="1">
                  <a:solidFill>
                    <a:schemeClr val="accent1"/>
                  </a:solidFill>
                </a:rPr>
                <a:t>handled</a:t>
              </a:r>
              <a:r>
                <a:rPr lang="en-US" altLang="en-US" sz="3000">
                  <a:solidFill>
                    <a:schemeClr val="accent1"/>
                  </a:solidFill>
                </a:rPr>
                <a:t> </a:t>
              </a:r>
              <a:r>
                <a:rPr lang="en-US" altLang="en-US" sz="3000"/>
                <a:t>so we are good. 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3534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5800" y="1077653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757863" y="6303963"/>
            <a:ext cx="1176337" cy="554037"/>
            <a:chOff x="5758656" y="6303962"/>
            <a:chExt cx="1175544" cy="554038"/>
          </a:xfrm>
        </p:grpSpPr>
        <p:sp>
          <p:nvSpPr>
            <p:cNvPr id="63531" name="Rectangle 2"/>
            <p:cNvSpPr>
              <a:spLocks noChangeArrowheads="1"/>
            </p:cNvSpPr>
            <p:nvPr/>
          </p:nvSpPr>
          <p:spPr bwMode="auto">
            <a:xfrm>
              <a:off x="6300693" y="6303962"/>
              <a:ext cx="63350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</a:rPr>
                <a:t>13 </a:t>
              </a:r>
            </a:p>
          </p:txBody>
        </p:sp>
        <p:cxnSp>
          <p:nvCxnSpPr>
            <p:cNvPr id="63532" name="Straight Connector 5"/>
            <p:cNvCxnSpPr>
              <a:cxnSpLocks noChangeShapeType="1"/>
            </p:cNvCxnSpPr>
            <p:nvPr/>
          </p:nvCxnSpPr>
          <p:spPr bwMode="auto">
            <a:xfrm flipV="1">
              <a:off x="5758656" y="6303962"/>
              <a:ext cx="642144" cy="554038"/>
            </a:xfrm>
            <a:prstGeom prst="lin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9" name="Straight Arrow Connector 48"/>
          <p:cNvCxnSpPr>
            <a:cxnSpLocks noChangeShapeType="1"/>
          </p:cNvCxnSpPr>
          <p:nvPr/>
        </p:nvCxnSpPr>
        <p:spPr bwMode="auto">
          <a:xfrm flipH="1" flipV="1">
            <a:off x="4125913" y="5508625"/>
            <a:ext cx="546100" cy="44450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0" name="Group 49"/>
          <p:cNvGrpSpPr>
            <a:grpSpLocks/>
          </p:cNvGrpSpPr>
          <p:nvPr/>
        </p:nvGrpSpPr>
        <p:grpSpPr bwMode="auto">
          <a:xfrm>
            <a:off x="3390900" y="5867400"/>
            <a:ext cx="1638300" cy="558800"/>
            <a:chOff x="3505200" y="4876800"/>
            <a:chExt cx="1638301" cy="558117"/>
          </a:xfrm>
        </p:grpSpPr>
        <p:sp>
          <p:nvSpPr>
            <p:cNvPr id="63529" name="Text Box 34"/>
            <p:cNvSpPr txBox="1">
              <a:spLocks noChangeArrowheads="1"/>
            </p:cNvSpPr>
            <p:nvPr/>
          </p:nvSpPr>
          <p:spPr bwMode="auto">
            <a:xfrm>
              <a:off x="3505200" y="4876800"/>
              <a:ext cx="16383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chemeClr val="accent2"/>
                  </a:solidFill>
                </a:rPr>
                <a:t>(      )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3530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768" y="4977684"/>
              <a:ext cx="457200" cy="457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53" name="Straight Arrow Connector 52"/>
          <p:cNvCxnSpPr>
            <a:cxnSpLocks noChangeShapeType="1"/>
          </p:cNvCxnSpPr>
          <p:nvPr/>
        </p:nvCxnSpPr>
        <p:spPr bwMode="auto">
          <a:xfrm flipV="1">
            <a:off x="990600" y="4357688"/>
            <a:ext cx="382588" cy="366712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3522" name="Text Box 34"/>
          <p:cNvSpPr txBox="1">
            <a:spLocks noChangeArrowheads="1"/>
          </p:cNvSpPr>
          <p:nvPr/>
        </p:nvSpPr>
        <p:spPr bwMode="auto">
          <a:xfrm>
            <a:off x="5562600" y="3403600"/>
            <a:ext cx="3784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is better but </a:t>
            </a:r>
            <a:br>
              <a:rPr lang="en-US" altLang="en-US" sz="3000"/>
            </a:br>
            <a:r>
              <a:rPr lang="en-US" altLang="en-US" sz="3000"/>
              <a:t>was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.</a:t>
            </a:r>
          </a:p>
        </p:txBody>
      </p:sp>
      <p:grpSp>
        <p:nvGrpSpPr>
          <p:cNvPr id="63523" name="Group 5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3525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6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7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8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3524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23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515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451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517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4518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4520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4521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4522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4523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4524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4526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527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8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9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0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531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4565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66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4532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4533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4534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4563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4564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4535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4536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4537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4561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)=13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4562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64538" name="Straight Arrow Connector 48"/>
          <p:cNvCxnSpPr>
            <a:cxnSpLocks noChangeShapeType="1"/>
          </p:cNvCxnSpPr>
          <p:nvPr/>
        </p:nvCxnSpPr>
        <p:spPr bwMode="auto">
          <a:xfrm flipH="1" flipV="1">
            <a:off x="4125913" y="5508625"/>
            <a:ext cx="546100" cy="44450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539" name="Group 49"/>
          <p:cNvGrpSpPr>
            <a:grpSpLocks/>
          </p:cNvGrpSpPr>
          <p:nvPr/>
        </p:nvGrpSpPr>
        <p:grpSpPr bwMode="auto">
          <a:xfrm>
            <a:off x="3390900" y="5867400"/>
            <a:ext cx="1638300" cy="558800"/>
            <a:chOff x="3505200" y="4876800"/>
            <a:chExt cx="1638301" cy="558117"/>
          </a:xfrm>
        </p:grpSpPr>
        <p:sp>
          <p:nvSpPr>
            <p:cNvPr id="64559" name="Text Box 34"/>
            <p:cNvSpPr txBox="1">
              <a:spLocks noChangeArrowheads="1"/>
            </p:cNvSpPr>
            <p:nvPr/>
          </p:nvSpPr>
          <p:spPr bwMode="auto">
            <a:xfrm>
              <a:off x="3505200" y="4876800"/>
              <a:ext cx="16383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chemeClr val="accent2"/>
                  </a:solidFill>
                </a:rPr>
                <a:t>(      )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4560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768" y="4977684"/>
              <a:ext cx="457200" cy="457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4540" name="Group 5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4555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6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7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8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4541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542" name="Straight Arrow Connector 61"/>
          <p:cNvCxnSpPr>
            <a:cxnSpLocks noChangeShapeType="1"/>
          </p:cNvCxnSpPr>
          <p:nvPr/>
        </p:nvCxnSpPr>
        <p:spPr bwMode="auto">
          <a:xfrm flipV="1">
            <a:off x="990600" y="4357688"/>
            <a:ext cx="382588" cy="366712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" name="Group 26"/>
          <p:cNvGrpSpPr>
            <a:grpSpLocks noChangeAspect="1"/>
          </p:cNvGrpSpPr>
          <p:nvPr/>
        </p:nvGrpSpPr>
        <p:grpSpPr bwMode="auto">
          <a:xfrm rot="2360341">
            <a:off x="5781675" y="685800"/>
            <a:ext cx="1079500" cy="1079500"/>
            <a:chOff x="1224" y="1212"/>
            <a:chExt cx="3144" cy="3112"/>
          </a:xfrm>
        </p:grpSpPr>
        <p:sp>
          <p:nvSpPr>
            <p:cNvPr id="64546" name="Freeform 2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Freeform 2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48" name="Group 2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4549" name="Freeform 3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0" name="Freeform 3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1" name="Freeform 3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2" name="Freeform 3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3" name="Freeform 3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4" name="Freeform 3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3" name="Text Box 34"/>
          <p:cNvSpPr txBox="1">
            <a:spLocks noChangeArrowheads="1"/>
          </p:cNvSpPr>
          <p:nvPr/>
        </p:nvSpPr>
        <p:spPr bwMode="auto">
          <a:xfrm>
            <a:off x="5791200" y="2133600"/>
            <a:ext cx="3352800" cy="286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have the answer for </a:t>
            </a:r>
            <a:r>
              <a:rPr lang="en-US" altLang="en-US" sz="3000" i="1">
                <a:solidFill>
                  <a:schemeClr val="tx2"/>
                </a:solidFill>
              </a:rPr>
              <a:t>handled </a:t>
            </a:r>
            <a:r>
              <a:rPr lang="en-US" altLang="en-US" sz="3000"/>
              <a:t>nodes</a:t>
            </a:r>
            <a:br>
              <a:rPr lang="en-US" altLang="en-US" sz="3000"/>
            </a:br>
            <a:r>
              <a:rPr lang="en-US" altLang="en-US" sz="3000"/>
              <a:t>(i.e. closest)</a:t>
            </a:r>
            <a:br>
              <a:rPr lang="en-US" altLang="en-US" sz="3000"/>
            </a:br>
            <a:r>
              <a:rPr lang="en-US" altLang="en-US" sz="3000"/>
              <a:t> i.e. </a:t>
            </a:r>
            <a:r>
              <a:rPr lang="en-US" altLang="en-US" sz="3000" i="1">
                <a:solidFill>
                  <a:srgbClr val="CC00CC"/>
                </a:solidFill>
              </a:rPr>
              <a:t>D(u)</a:t>
            </a:r>
            <a:r>
              <a:rPr lang="en-US" altLang="en-US" sz="3000" i="1">
                <a:solidFill>
                  <a:schemeClr val="tx2"/>
                </a:solidFill>
              </a:rPr>
              <a:t> </a:t>
            </a:r>
            <a:r>
              <a:rPr lang="en-US" altLang="en-US" sz="3000"/>
              <a:t>and  </a:t>
            </a:r>
            <a:r>
              <a:rPr lang="en-US" altLang="en-US" sz="3000">
                <a:solidFill>
                  <a:srgbClr val="CC00CC"/>
                </a:solidFill>
                <a:sym typeface="Symbol" pitchFamily="18" charset="2"/>
              </a:rPr>
              <a:t></a:t>
            </a:r>
            <a:r>
              <a:rPr lang="en-US" altLang="en-US" sz="3000">
                <a:solidFill>
                  <a:srgbClr val="CC00CC"/>
                </a:solidFill>
              </a:rPr>
              <a:t>(</a:t>
            </a:r>
            <a:r>
              <a:rPr lang="en-US" altLang="en-US" sz="3000" i="1">
                <a:solidFill>
                  <a:srgbClr val="CC00CC"/>
                </a:solidFill>
              </a:rPr>
              <a:t>u</a:t>
            </a:r>
            <a:r>
              <a:rPr lang="en-US" altLang="en-US" sz="3000">
                <a:solidFill>
                  <a:srgbClr val="CC00CC"/>
                </a:solidFill>
              </a:rPr>
              <a:t>)</a:t>
            </a:r>
            <a:br>
              <a:rPr lang="en-US" altLang="en-US" sz="3000"/>
            </a:br>
            <a:r>
              <a:rPr lang="en-US" altLang="en-US" sz="3000"/>
              <a:t>give shortest path from </a:t>
            </a:r>
            <a:r>
              <a:rPr lang="en-US" altLang="en-US" sz="3000" i="1"/>
              <a:t>s </a:t>
            </a:r>
            <a:r>
              <a:rPr lang="en-US" altLang="en-US" sz="3000"/>
              <a:t>to</a:t>
            </a:r>
            <a:r>
              <a:rPr lang="en-US" altLang="en-US" sz="3000" i="1"/>
              <a:t> u</a:t>
            </a:r>
            <a:r>
              <a:rPr lang="en-US" altLang="en-US" sz="3000"/>
              <a:t>.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275513" y="5133975"/>
            <a:ext cx="10826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FFFF00"/>
                </a:solidFill>
              </a:rPr>
              <a:t>Done</a:t>
            </a:r>
            <a:r>
              <a:rPr lang="en-US" altLang="en-US" sz="2800"/>
              <a:t>!</a:t>
            </a:r>
            <a:endParaRPr lang="en-CA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5539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554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5541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5542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3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5544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5545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5546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5547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5548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5550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5551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2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3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4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5555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5589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90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5556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5557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5558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5587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558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5559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5560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5561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5585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)=13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558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65562" name="Straight Arrow Connector 48"/>
          <p:cNvCxnSpPr>
            <a:cxnSpLocks noChangeShapeType="1"/>
          </p:cNvCxnSpPr>
          <p:nvPr/>
        </p:nvCxnSpPr>
        <p:spPr bwMode="auto">
          <a:xfrm flipH="1" flipV="1">
            <a:off x="4125913" y="5508625"/>
            <a:ext cx="546100" cy="44450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5563" name="Group 49"/>
          <p:cNvGrpSpPr>
            <a:grpSpLocks/>
          </p:cNvGrpSpPr>
          <p:nvPr/>
        </p:nvGrpSpPr>
        <p:grpSpPr bwMode="auto">
          <a:xfrm>
            <a:off x="3390900" y="5867400"/>
            <a:ext cx="1638300" cy="558800"/>
            <a:chOff x="3505200" y="4876800"/>
            <a:chExt cx="1638301" cy="558117"/>
          </a:xfrm>
        </p:grpSpPr>
        <p:sp>
          <p:nvSpPr>
            <p:cNvPr id="65583" name="Text Box 34"/>
            <p:cNvSpPr txBox="1">
              <a:spLocks noChangeArrowheads="1"/>
            </p:cNvSpPr>
            <p:nvPr/>
          </p:nvSpPr>
          <p:spPr bwMode="auto">
            <a:xfrm>
              <a:off x="3505200" y="4876800"/>
              <a:ext cx="16383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chemeClr val="accent2"/>
                  </a:solidFill>
                </a:rPr>
                <a:t>(      )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5584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768" y="4977684"/>
              <a:ext cx="457200" cy="457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5564" name="Group 5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5579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0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1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2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5565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5566" name="Straight Arrow Connector 61"/>
          <p:cNvCxnSpPr>
            <a:cxnSpLocks noChangeShapeType="1"/>
          </p:cNvCxnSpPr>
          <p:nvPr/>
        </p:nvCxnSpPr>
        <p:spPr bwMode="auto">
          <a:xfrm flipV="1">
            <a:off x="990600" y="4357688"/>
            <a:ext cx="382588" cy="366712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5567" name="Group 26"/>
          <p:cNvGrpSpPr>
            <a:grpSpLocks noChangeAspect="1"/>
          </p:cNvGrpSpPr>
          <p:nvPr/>
        </p:nvGrpSpPr>
        <p:grpSpPr bwMode="auto">
          <a:xfrm rot="2360341">
            <a:off x="5781675" y="685800"/>
            <a:ext cx="1079500" cy="1079500"/>
            <a:chOff x="1224" y="1212"/>
            <a:chExt cx="3144" cy="3112"/>
          </a:xfrm>
        </p:grpSpPr>
        <p:sp>
          <p:nvSpPr>
            <p:cNvPr id="65570" name="Freeform 2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2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572" name="Group 2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5573" name="Freeform 3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4" name="Freeform 3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5" name="Freeform 3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6" name="Freeform 3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7" name="Freeform 3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8" name="Freeform 3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275513" y="5133975"/>
            <a:ext cx="10826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FFFF00"/>
                </a:solidFill>
              </a:rPr>
              <a:t>Done</a:t>
            </a:r>
            <a:r>
              <a:rPr lang="en-US" altLang="en-US" sz="2800"/>
              <a:t>!</a:t>
            </a:r>
            <a:endParaRPr lang="en-CA" altLang="en-US" sz="2800"/>
          </a:p>
        </p:txBody>
      </p:sp>
      <p:sp>
        <p:nvSpPr>
          <p:cNvPr id="55" name="Text Box 34"/>
          <p:cNvSpPr txBox="1">
            <a:spLocks noChangeArrowheads="1"/>
          </p:cNvSpPr>
          <p:nvPr/>
        </p:nvSpPr>
        <p:spPr bwMode="auto">
          <a:xfrm>
            <a:off x="5562600" y="2024063"/>
            <a:ext cx="4114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nodes, 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</a:t>
            </a:r>
            <a:r>
              <a:rPr lang="en-US" altLang="en-US" sz="3000">
                <a:solidFill>
                  <a:schemeClr val="accent2"/>
                </a:solidFill>
              </a:rPr>
              <a:t>(</a:t>
            </a:r>
            <a:r>
              <a:rPr lang="en-US" altLang="en-US" sz="3000" i="1">
                <a:solidFill>
                  <a:schemeClr val="accent2"/>
                </a:solidFill>
              </a:rPr>
              <a:t>u</a:t>
            </a:r>
            <a:r>
              <a:rPr lang="en-US" altLang="en-US" sz="3000">
                <a:solidFill>
                  <a:schemeClr val="accent2"/>
                </a:solidFill>
              </a:rPr>
              <a:t>) </a:t>
            </a:r>
            <a:r>
              <a:rPr lang="en-US" altLang="en-US" sz="3000"/>
              <a:t>and </a:t>
            </a:r>
            <a:r>
              <a:rPr lang="en-US" altLang="en-US" sz="3000" i="1">
                <a:solidFill>
                  <a:schemeClr val="accent2"/>
                </a:solidFill>
              </a:rPr>
              <a:t>d(u)</a:t>
            </a:r>
            <a:r>
              <a:rPr lang="en-US" altLang="en-US" sz="3000" i="1">
                <a:solidFill>
                  <a:schemeClr val="tx2"/>
                </a:solidFill>
              </a:rPr>
              <a:t>  </a:t>
            </a:r>
            <a:r>
              <a:rPr lang="en-US" altLang="en-US" sz="3000"/>
              <a:t>values give the shortest </a:t>
            </a:r>
            <a:br>
              <a:rPr lang="en-US" altLang="en-US" sz="3000"/>
            </a:br>
            <a:r>
              <a:rPr lang="en-US" altLang="en-US" sz="3000" i="1">
                <a:solidFill>
                  <a:schemeClr val="accent1"/>
                </a:solidFill>
              </a:rPr>
              <a:t>handled </a:t>
            </a:r>
            <a:r>
              <a:rPr lang="en-US" altLang="en-US" sz="3000"/>
              <a:t>path from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563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656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565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6566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7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6568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6569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6570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6571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6572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7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657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575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6576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6577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6578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6579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6826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27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6580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6581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6582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6824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6825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6583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6584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6585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6822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)=13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6823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66586" name="Straight Arrow Connector 48"/>
          <p:cNvCxnSpPr>
            <a:cxnSpLocks noChangeShapeType="1"/>
          </p:cNvCxnSpPr>
          <p:nvPr/>
        </p:nvCxnSpPr>
        <p:spPr bwMode="auto">
          <a:xfrm flipH="1" flipV="1">
            <a:off x="4125913" y="5508625"/>
            <a:ext cx="546100" cy="44450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6587" name="Group 49"/>
          <p:cNvGrpSpPr>
            <a:grpSpLocks/>
          </p:cNvGrpSpPr>
          <p:nvPr/>
        </p:nvGrpSpPr>
        <p:grpSpPr bwMode="auto">
          <a:xfrm>
            <a:off x="3390900" y="5867400"/>
            <a:ext cx="1638300" cy="558800"/>
            <a:chOff x="3505200" y="4876800"/>
            <a:chExt cx="1638301" cy="558117"/>
          </a:xfrm>
        </p:grpSpPr>
        <p:sp>
          <p:nvSpPr>
            <p:cNvPr id="66820" name="Text Box 34"/>
            <p:cNvSpPr txBox="1">
              <a:spLocks noChangeArrowheads="1"/>
            </p:cNvSpPr>
            <p:nvPr/>
          </p:nvSpPr>
          <p:spPr bwMode="auto">
            <a:xfrm>
              <a:off x="3505200" y="4876800"/>
              <a:ext cx="16383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chemeClr val="accent2"/>
                  </a:solidFill>
                </a:rPr>
                <a:t>(      )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6821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768" y="4977684"/>
              <a:ext cx="457200" cy="457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6588" name="Group 5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6816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7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8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9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6589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590" name="Straight Arrow Connector 61"/>
          <p:cNvCxnSpPr>
            <a:cxnSpLocks noChangeShapeType="1"/>
          </p:cNvCxnSpPr>
          <p:nvPr/>
        </p:nvCxnSpPr>
        <p:spPr bwMode="auto">
          <a:xfrm flipV="1">
            <a:off x="990600" y="4357688"/>
            <a:ext cx="382588" cy="366712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3" name="Group 4"/>
          <p:cNvGrpSpPr>
            <a:grpSpLocks noChangeAspect="1"/>
          </p:cNvGrpSpPr>
          <p:nvPr/>
        </p:nvGrpSpPr>
        <p:grpSpPr bwMode="auto">
          <a:xfrm>
            <a:off x="5762625" y="1981200"/>
            <a:ext cx="3228975" cy="2170113"/>
            <a:chOff x="96" y="480"/>
            <a:chExt cx="5568" cy="3744"/>
          </a:xfrm>
        </p:grpSpPr>
        <p:sp>
          <p:nvSpPr>
            <p:cNvPr id="66593" name="Rectangle 5"/>
            <p:cNvSpPr>
              <a:spLocks noChangeAspect="1" noChangeArrowheads="1"/>
            </p:cNvSpPr>
            <p:nvPr/>
          </p:nvSpPr>
          <p:spPr bwMode="auto">
            <a:xfrm>
              <a:off x="3808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Ending</a:t>
              </a:r>
              <a:endParaRPr lang="en-CA" altLang="en-US" sz="1000"/>
            </a:p>
          </p:txBody>
        </p:sp>
        <p:sp>
          <p:nvSpPr>
            <p:cNvPr id="66594" name="Rectangle 6"/>
            <p:cNvSpPr>
              <a:spLocks noChangeAspect="1" noChangeArrowheads="1"/>
            </p:cNvSpPr>
            <p:nvPr/>
          </p:nvSpPr>
          <p:spPr bwMode="auto">
            <a:xfrm>
              <a:off x="1952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Initial Conditions</a:t>
              </a:r>
              <a:endParaRPr lang="en-CA" altLang="en-US" sz="1000"/>
            </a:p>
          </p:txBody>
        </p:sp>
        <p:sp>
          <p:nvSpPr>
            <p:cNvPr id="66595" name="Rectangle 7"/>
            <p:cNvSpPr>
              <a:spLocks noChangeAspect="1" noChangeArrowheads="1"/>
            </p:cNvSpPr>
            <p:nvPr/>
          </p:nvSpPr>
          <p:spPr bwMode="auto">
            <a:xfrm>
              <a:off x="96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Make Progress</a:t>
              </a:r>
              <a:endParaRPr lang="en-CA" altLang="en-US" sz="1000"/>
            </a:p>
          </p:txBody>
        </p:sp>
        <p:sp>
          <p:nvSpPr>
            <p:cNvPr id="66596" name="Rectangle 8"/>
            <p:cNvSpPr>
              <a:spLocks noChangeAspect="1" noChangeArrowheads="1"/>
            </p:cNvSpPr>
            <p:nvPr/>
          </p:nvSpPr>
          <p:spPr bwMode="auto">
            <a:xfrm>
              <a:off x="3808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Maintain Loop Inv</a:t>
              </a:r>
              <a:endParaRPr lang="en-CA" altLang="en-US" sz="1000"/>
            </a:p>
          </p:txBody>
        </p:sp>
        <p:sp>
          <p:nvSpPr>
            <p:cNvPr id="66597" name="Rectangle 9"/>
            <p:cNvSpPr>
              <a:spLocks noChangeAspect="1" noChangeArrowheads="1"/>
            </p:cNvSpPr>
            <p:nvPr/>
          </p:nvSpPr>
          <p:spPr bwMode="auto">
            <a:xfrm>
              <a:off x="1952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Exit Condition</a:t>
              </a:r>
              <a:endParaRPr lang="en-CA" altLang="en-US" sz="1000"/>
            </a:p>
          </p:txBody>
        </p:sp>
        <p:sp>
          <p:nvSpPr>
            <p:cNvPr id="66598" name="Rectangle 10"/>
            <p:cNvSpPr>
              <a:spLocks noChangeAspect="1" noChangeArrowheads="1"/>
            </p:cNvSpPr>
            <p:nvPr/>
          </p:nvSpPr>
          <p:spPr bwMode="auto">
            <a:xfrm>
              <a:off x="96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Step</a:t>
              </a:r>
              <a:endParaRPr lang="en-CA" altLang="en-US" sz="1000"/>
            </a:p>
          </p:txBody>
        </p:sp>
        <p:sp>
          <p:nvSpPr>
            <p:cNvPr id="66599" name="Rectangle 11"/>
            <p:cNvSpPr>
              <a:spLocks noChangeAspect="1" noChangeArrowheads="1"/>
            </p:cNvSpPr>
            <p:nvPr/>
          </p:nvSpPr>
          <p:spPr bwMode="auto">
            <a:xfrm>
              <a:off x="3808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Measure of Progress</a:t>
              </a:r>
              <a:endParaRPr lang="en-CA" altLang="en-US" sz="1000"/>
            </a:p>
          </p:txBody>
        </p:sp>
        <p:sp>
          <p:nvSpPr>
            <p:cNvPr id="66600" name="Rectangle 12"/>
            <p:cNvSpPr>
              <a:spLocks noChangeAspect="1" noChangeArrowheads="1"/>
            </p:cNvSpPr>
            <p:nvPr/>
          </p:nvSpPr>
          <p:spPr bwMode="auto">
            <a:xfrm>
              <a:off x="1952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/>
                <a:t>Define Loop Invariants</a:t>
              </a:r>
              <a:endParaRPr lang="en-CA" altLang="en-US" sz="1200"/>
            </a:p>
          </p:txBody>
        </p:sp>
        <p:sp>
          <p:nvSpPr>
            <p:cNvPr id="66601" name="Rectangle 13"/>
            <p:cNvSpPr>
              <a:spLocks noChangeAspect="1" noChangeArrowheads="1"/>
            </p:cNvSpPr>
            <p:nvPr/>
          </p:nvSpPr>
          <p:spPr bwMode="auto">
            <a:xfrm>
              <a:off x="96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/>
                <a:t>Define Problem</a:t>
              </a:r>
              <a:endParaRPr lang="en-CA" altLang="en-US" sz="1200"/>
            </a:p>
          </p:txBody>
        </p:sp>
        <p:sp>
          <p:nvSpPr>
            <p:cNvPr id="66602" name="Line 14"/>
            <p:cNvSpPr>
              <a:spLocks noChangeAspect="1" noChangeShapeType="1"/>
            </p:cNvSpPr>
            <p:nvPr/>
          </p:nvSpPr>
          <p:spPr bwMode="auto">
            <a:xfrm>
              <a:off x="96" y="480"/>
              <a:ext cx="5568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15"/>
            <p:cNvSpPr>
              <a:spLocks noChangeAspect="1" noChangeShapeType="1"/>
            </p:cNvSpPr>
            <p:nvPr/>
          </p:nvSpPr>
          <p:spPr bwMode="auto">
            <a:xfrm>
              <a:off x="96" y="1728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16"/>
            <p:cNvSpPr>
              <a:spLocks noChangeAspect="1" noChangeShapeType="1"/>
            </p:cNvSpPr>
            <p:nvPr/>
          </p:nvSpPr>
          <p:spPr bwMode="auto">
            <a:xfrm>
              <a:off x="96" y="2976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17"/>
            <p:cNvSpPr>
              <a:spLocks noChangeAspect="1" noChangeShapeType="1"/>
            </p:cNvSpPr>
            <p:nvPr/>
          </p:nvSpPr>
          <p:spPr bwMode="auto">
            <a:xfrm>
              <a:off x="96" y="4224"/>
              <a:ext cx="5568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18"/>
            <p:cNvSpPr>
              <a:spLocks noChangeAspect="1" noChangeShapeType="1"/>
            </p:cNvSpPr>
            <p:nvPr/>
          </p:nvSpPr>
          <p:spPr bwMode="auto">
            <a:xfrm>
              <a:off x="96" y="480"/>
              <a:ext cx="0" cy="3744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Line 19"/>
            <p:cNvSpPr>
              <a:spLocks noChangeAspect="1" noChangeShapeType="1"/>
            </p:cNvSpPr>
            <p:nvPr/>
          </p:nvSpPr>
          <p:spPr bwMode="auto">
            <a:xfrm>
              <a:off x="1952" y="480"/>
              <a:ext cx="0" cy="37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20"/>
            <p:cNvSpPr>
              <a:spLocks noChangeAspect="1" noChangeShapeType="1"/>
            </p:cNvSpPr>
            <p:nvPr/>
          </p:nvSpPr>
          <p:spPr bwMode="auto">
            <a:xfrm>
              <a:off x="3808" y="480"/>
              <a:ext cx="0" cy="37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21"/>
            <p:cNvSpPr>
              <a:spLocks noChangeAspect="1" noChangeShapeType="1"/>
            </p:cNvSpPr>
            <p:nvPr/>
          </p:nvSpPr>
          <p:spPr bwMode="auto">
            <a:xfrm>
              <a:off x="5664" y="480"/>
              <a:ext cx="0" cy="3744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610" name="Group 22"/>
            <p:cNvGrpSpPr>
              <a:grpSpLocks noChangeAspect="1"/>
            </p:cNvGrpSpPr>
            <p:nvPr/>
          </p:nvGrpSpPr>
          <p:grpSpPr bwMode="auto">
            <a:xfrm>
              <a:off x="3029" y="3606"/>
              <a:ext cx="208" cy="170"/>
              <a:chOff x="1728" y="2064"/>
              <a:chExt cx="768" cy="672"/>
            </a:xfrm>
          </p:grpSpPr>
          <p:sp>
            <p:nvSpPr>
              <p:cNvPr id="66814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815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6611" name="Picture 25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7" y="3530"/>
              <a:ext cx="213" cy="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6612" name="Object 26"/>
            <p:cNvGraphicFramePr>
              <a:graphicFrameLocks noChangeAspect="1"/>
            </p:cNvGraphicFramePr>
            <p:nvPr/>
          </p:nvGraphicFramePr>
          <p:xfrm>
            <a:off x="3006" y="3608"/>
            <a:ext cx="272" cy="14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4" imgW="342603" imgH="177646" progId="Equation.3">
                    <p:embed/>
                  </p:oleObj>
                </mc:Choice>
                <mc:Fallback>
                  <p:oleObj name="Equation" r:id="rId14" imgW="342603" imgH="177646" progId="Equation.3">
                    <p:embed/>
                    <p:pic>
                      <p:nvPicPr>
                        <p:cNvPr id="66612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006" y="3608"/>
                          <a:ext cx="272" cy="14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6613" name="Group 27"/>
            <p:cNvGrpSpPr>
              <a:grpSpLocks noChangeAspect="1"/>
            </p:cNvGrpSpPr>
            <p:nvPr/>
          </p:nvGrpSpPr>
          <p:grpSpPr bwMode="auto">
            <a:xfrm>
              <a:off x="2928" y="3296"/>
              <a:ext cx="735" cy="736"/>
              <a:chOff x="4704" y="3120"/>
              <a:chExt cx="907" cy="907"/>
            </a:xfrm>
          </p:grpSpPr>
          <p:sp>
            <p:nvSpPr>
              <p:cNvPr id="66812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66813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6614" name="Group 30"/>
            <p:cNvGrpSpPr>
              <a:grpSpLocks noChangeAspect="1"/>
            </p:cNvGrpSpPr>
            <p:nvPr/>
          </p:nvGrpSpPr>
          <p:grpSpPr bwMode="auto">
            <a:xfrm>
              <a:off x="2064" y="3312"/>
              <a:ext cx="737" cy="737"/>
              <a:chOff x="2976" y="2352"/>
              <a:chExt cx="907" cy="907"/>
            </a:xfrm>
          </p:grpSpPr>
          <p:sp>
            <p:nvSpPr>
              <p:cNvPr id="66809" name="Freeform 31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1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0" name="Oval 32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pic>
            <p:nvPicPr>
              <p:cNvPr id="66811" name="Picture 33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6615" name="Group 34"/>
            <p:cNvGrpSpPr>
              <a:grpSpLocks noChangeAspect="1"/>
            </p:cNvGrpSpPr>
            <p:nvPr/>
          </p:nvGrpSpPr>
          <p:grpSpPr bwMode="auto">
            <a:xfrm rot="2360341">
              <a:off x="2294" y="3352"/>
              <a:ext cx="342" cy="428"/>
              <a:chOff x="2227" y="1194"/>
              <a:chExt cx="1944" cy="2413"/>
            </a:xfrm>
          </p:grpSpPr>
          <p:sp>
            <p:nvSpPr>
              <p:cNvPr id="66803" name="Freeform 3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4" name="Freeform 3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5" name="Freeform 3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6" name="Freeform 3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7" name="Freeform 3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8" name="Freeform 4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6616" name="Picture 41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256" y="1003"/>
              <a:ext cx="358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17" name="Picture 42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32" y="912"/>
              <a:ext cx="296" cy="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618" name="Freeform 43"/>
            <p:cNvSpPr>
              <a:spLocks noChangeAspect="1"/>
            </p:cNvSpPr>
            <p:nvPr/>
          </p:nvSpPr>
          <p:spPr bwMode="auto">
            <a:xfrm>
              <a:off x="576" y="1344"/>
              <a:ext cx="864" cy="104"/>
            </a:xfrm>
            <a:custGeom>
              <a:avLst/>
              <a:gdLst>
                <a:gd name="T0" fmla="*/ 0 w 864"/>
                <a:gd name="T1" fmla="*/ 48 h 104"/>
                <a:gd name="T2" fmla="*/ 240 w 864"/>
                <a:gd name="T3" fmla="*/ 96 h 104"/>
                <a:gd name="T4" fmla="*/ 480 w 864"/>
                <a:gd name="T5" fmla="*/ 0 h 104"/>
                <a:gd name="T6" fmla="*/ 768 w 864"/>
                <a:gd name="T7" fmla="*/ 96 h 104"/>
                <a:gd name="T8" fmla="*/ 864 w 864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4"/>
                <a:gd name="T16" fmla="*/ 0 h 104"/>
                <a:gd name="T17" fmla="*/ 864 w 864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4" h="104">
                  <a:moveTo>
                    <a:pt x="0" y="48"/>
                  </a:moveTo>
                  <a:cubicBezTo>
                    <a:pt x="80" y="76"/>
                    <a:pt x="160" y="104"/>
                    <a:pt x="240" y="96"/>
                  </a:cubicBezTo>
                  <a:cubicBezTo>
                    <a:pt x="320" y="88"/>
                    <a:pt x="392" y="0"/>
                    <a:pt x="480" y="0"/>
                  </a:cubicBezTo>
                  <a:cubicBezTo>
                    <a:pt x="568" y="0"/>
                    <a:pt x="704" y="96"/>
                    <a:pt x="768" y="96"/>
                  </a:cubicBezTo>
                  <a:cubicBezTo>
                    <a:pt x="832" y="96"/>
                    <a:pt x="848" y="48"/>
                    <a:pt x="864" y="0"/>
                  </a:cubicBezTo>
                </a:path>
              </a:pathLst>
            </a:custGeom>
            <a:noFill/>
            <a:ln w="9525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44" descr="Green marble"/>
            <p:cNvSpPr>
              <a:spLocks noChangeAspect="1"/>
            </p:cNvSpPr>
            <p:nvPr/>
          </p:nvSpPr>
          <p:spPr bwMode="auto">
            <a:xfrm rot="2360341">
              <a:off x="2352" y="1056"/>
              <a:ext cx="673" cy="576"/>
            </a:xfrm>
            <a:custGeom>
              <a:avLst/>
              <a:gdLst>
                <a:gd name="T0" fmla="*/ 1 w 2280"/>
                <a:gd name="T1" fmla="*/ 0 h 1785"/>
                <a:gd name="T2" fmla="*/ 1 w 2280"/>
                <a:gd name="T3" fmla="*/ 0 h 1785"/>
                <a:gd name="T4" fmla="*/ 1 w 2280"/>
                <a:gd name="T5" fmla="*/ 0 h 1785"/>
                <a:gd name="T6" fmla="*/ 1 w 2280"/>
                <a:gd name="T7" fmla="*/ 1 h 1785"/>
                <a:gd name="T8" fmla="*/ 1 w 2280"/>
                <a:gd name="T9" fmla="*/ 2 h 1785"/>
                <a:gd name="T10" fmla="*/ 1 w 2280"/>
                <a:gd name="T11" fmla="*/ 2 h 1785"/>
                <a:gd name="T12" fmla="*/ 1 w 2280"/>
                <a:gd name="T13" fmla="*/ 2 h 1785"/>
                <a:gd name="T14" fmla="*/ 1 w 2280"/>
                <a:gd name="T15" fmla="*/ 2 h 1785"/>
                <a:gd name="T16" fmla="*/ 0 w 2280"/>
                <a:gd name="T17" fmla="*/ 2 h 1785"/>
                <a:gd name="T18" fmla="*/ 0 w 2280"/>
                <a:gd name="T19" fmla="*/ 1 h 1785"/>
                <a:gd name="T20" fmla="*/ 0 w 2280"/>
                <a:gd name="T21" fmla="*/ 0 h 1785"/>
                <a:gd name="T22" fmla="*/ 1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45" descr="Green marble"/>
            <p:cNvSpPr>
              <a:spLocks noChangeAspect="1"/>
            </p:cNvSpPr>
            <p:nvPr/>
          </p:nvSpPr>
          <p:spPr bwMode="auto">
            <a:xfrm rot="2360341">
              <a:off x="3020" y="1118"/>
              <a:ext cx="388" cy="418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1 h 1296"/>
                <a:gd name="T4" fmla="*/ 0 w 1312"/>
                <a:gd name="T5" fmla="*/ 1 h 1296"/>
                <a:gd name="T6" fmla="*/ 1 w 1312"/>
                <a:gd name="T7" fmla="*/ 1 h 1296"/>
                <a:gd name="T8" fmla="*/ 1 w 1312"/>
                <a:gd name="T9" fmla="*/ 1 h 1296"/>
                <a:gd name="T10" fmla="*/ 1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AutoShape 46"/>
            <p:cNvSpPr>
              <a:spLocks noChangeAspect="1" noChangeArrowheads="1"/>
            </p:cNvSpPr>
            <p:nvPr/>
          </p:nvSpPr>
          <p:spPr bwMode="auto">
            <a:xfrm>
              <a:off x="4416" y="960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00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000" baseline="-8000">
                  <a:solidFill>
                    <a:schemeClr val="bg2"/>
                  </a:solidFill>
                </a:rPr>
                <a:t>to school</a:t>
              </a:r>
              <a:endParaRPr lang="en-CA" altLang="en-US" sz="1000" baseline="-8000">
                <a:solidFill>
                  <a:schemeClr val="bg2"/>
                </a:solidFill>
              </a:endParaRPr>
            </a:p>
          </p:txBody>
        </p:sp>
        <p:sp>
          <p:nvSpPr>
            <p:cNvPr id="66622" name="Line 47"/>
            <p:cNvSpPr>
              <a:spLocks noChangeAspect="1" noChangeShapeType="1"/>
            </p:cNvSpPr>
            <p:nvPr/>
          </p:nvSpPr>
          <p:spPr bwMode="auto">
            <a:xfrm>
              <a:off x="4800" y="1488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3" name="Freeform 48" descr="Green marble"/>
            <p:cNvSpPr>
              <a:spLocks noChangeAspect="1"/>
            </p:cNvSpPr>
            <p:nvPr/>
          </p:nvSpPr>
          <p:spPr bwMode="auto">
            <a:xfrm rot="2360341">
              <a:off x="4814" y="3520"/>
              <a:ext cx="374" cy="297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624" name="Group 49"/>
            <p:cNvGrpSpPr>
              <a:grpSpLocks noChangeAspect="1"/>
            </p:cNvGrpSpPr>
            <p:nvPr/>
          </p:nvGrpSpPr>
          <p:grpSpPr bwMode="auto">
            <a:xfrm>
              <a:off x="4859" y="3555"/>
              <a:ext cx="200" cy="163"/>
              <a:chOff x="1728" y="2064"/>
              <a:chExt cx="768" cy="672"/>
            </a:xfrm>
          </p:grpSpPr>
          <p:sp>
            <p:nvSpPr>
              <p:cNvPr id="66801" name="AutoShape 5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802" name="Line 5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625" name="Oval 52"/>
            <p:cNvSpPr>
              <a:spLocks noChangeAspect="1" noChangeArrowheads="1"/>
            </p:cNvSpPr>
            <p:nvPr/>
          </p:nvSpPr>
          <p:spPr bwMode="auto">
            <a:xfrm>
              <a:off x="4800" y="3295"/>
              <a:ext cx="705" cy="70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66626" name="Picture 53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98" y="3444"/>
              <a:ext cx="373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627" name="Group 54"/>
            <p:cNvGrpSpPr>
              <a:grpSpLocks noChangeAspect="1"/>
            </p:cNvGrpSpPr>
            <p:nvPr/>
          </p:nvGrpSpPr>
          <p:grpSpPr bwMode="auto">
            <a:xfrm rot="2360341">
              <a:off x="4947" y="3264"/>
              <a:ext cx="328" cy="411"/>
              <a:chOff x="2227" y="1194"/>
              <a:chExt cx="1944" cy="2413"/>
            </a:xfrm>
          </p:grpSpPr>
          <p:sp>
            <p:nvSpPr>
              <p:cNvPr id="66795" name="Freeform 5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6" name="Freeform 5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7" name="Freeform 5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8" name="Freeform 5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9" name="Freeform 5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0" name="Freeform 6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628" name="Oval 61" descr="Green marble"/>
            <p:cNvSpPr>
              <a:spLocks noChangeAspect="1" noChangeArrowheads="1"/>
            </p:cNvSpPr>
            <p:nvPr/>
          </p:nvSpPr>
          <p:spPr bwMode="auto">
            <a:xfrm>
              <a:off x="533" y="2016"/>
              <a:ext cx="907" cy="907"/>
            </a:xfrm>
            <a:prstGeom prst="ellipse">
              <a:avLst/>
            </a:prstGeom>
            <a:blipFill dpi="0" rotWithShape="0">
              <a:blip r:embed="rId1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grpSp>
          <p:nvGrpSpPr>
            <p:cNvPr id="66629" name="Group 62"/>
            <p:cNvGrpSpPr>
              <a:grpSpLocks noChangeAspect="1"/>
            </p:cNvGrpSpPr>
            <p:nvPr/>
          </p:nvGrpSpPr>
          <p:grpSpPr bwMode="auto">
            <a:xfrm rot="-4017361">
              <a:off x="879" y="2721"/>
              <a:ext cx="138" cy="156"/>
              <a:chOff x="1584" y="3072"/>
              <a:chExt cx="816" cy="961"/>
            </a:xfrm>
          </p:grpSpPr>
          <p:grpSp>
            <p:nvGrpSpPr>
              <p:cNvPr id="66787" name="Group 6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89" name="Freeform 6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0" name="Freeform 6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1" name="Freeform 6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2" name="Freeform 6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3" name="Freeform 6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4" name="Freeform 6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88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0" name="Group 71"/>
            <p:cNvGrpSpPr>
              <a:grpSpLocks noChangeAspect="1"/>
            </p:cNvGrpSpPr>
            <p:nvPr/>
          </p:nvGrpSpPr>
          <p:grpSpPr bwMode="auto">
            <a:xfrm rot="325367" flipH="1">
              <a:off x="1284" y="2447"/>
              <a:ext cx="141" cy="153"/>
              <a:chOff x="1584" y="3072"/>
              <a:chExt cx="816" cy="961"/>
            </a:xfrm>
          </p:grpSpPr>
          <p:grpSp>
            <p:nvGrpSpPr>
              <p:cNvPr id="66779" name="Group 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81" name="Freeform 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2" name="Freeform 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3" name="Freeform 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4" name="Freeform 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5" name="Freeform 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6" name="Freeform 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80" name="Line 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6631" name="Picture 80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" y="2262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632" name="Group 81"/>
            <p:cNvGrpSpPr>
              <a:grpSpLocks noChangeAspect="1"/>
            </p:cNvGrpSpPr>
            <p:nvPr/>
          </p:nvGrpSpPr>
          <p:grpSpPr bwMode="auto">
            <a:xfrm rot="1710829">
              <a:off x="612" y="2277"/>
              <a:ext cx="141" cy="154"/>
              <a:chOff x="1584" y="3072"/>
              <a:chExt cx="816" cy="961"/>
            </a:xfrm>
          </p:grpSpPr>
          <p:grpSp>
            <p:nvGrpSpPr>
              <p:cNvPr id="66771" name="Group 8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73" name="Freeform 8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4" name="Freeform 8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5" name="Freeform 8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6" name="Freeform 8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7" name="Freeform 8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8" name="Freeform 8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72" name="Line 8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3" name="Group 90"/>
            <p:cNvGrpSpPr>
              <a:grpSpLocks noChangeAspect="1"/>
            </p:cNvGrpSpPr>
            <p:nvPr/>
          </p:nvGrpSpPr>
          <p:grpSpPr bwMode="auto">
            <a:xfrm rot="4130845" flipH="1">
              <a:off x="1074" y="2545"/>
              <a:ext cx="138" cy="156"/>
              <a:chOff x="1584" y="3072"/>
              <a:chExt cx="816" cy="961"/>
            </a:xfrm>
          </p:grpSpPr>
          <p:grpSp>
            <p:nvGrpSpPr>
              <p:cNvPr id="66763" name="Group 9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65" name="Freeform 9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6" name="Freeform 9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7" name="Freeform 9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8" name="Freeform 9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9" name="Freeform 9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0" name="Freeform 9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64" name="Line 9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4" name="Group 99"/>
            <p:cNvGrpSpPr>
              <a:grpSpLocks noChangeAspect="1"/>
            </p:cNvGrpSpPr>
            <p:nvPr/>
          </p:nvGrpSpPr>
          <p:grpSpPr bwMode="auto">
            <a:xfrm rot="-1335947">
              <a:off x="690" y="2600"/>
              <a:ext cx="140" cy="154"/>
              <a:chOff x="1584" y="3072"/>
              <a:chExt cx="816" cy="961"/>
            </a:xfrm>
          </p:grpSpPr>
          <p:grpSp>
            <p:nvGrpSpPr>
              <p:cNvPr id="66755" name="Group 10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57" name="Freeform 10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8" name="Freeform 10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9" name="Freeform 10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0" name="Freeform 10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1" name="Freeform 10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2" name="Freeform 10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56" name="Line 10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5" name="Group 108"/>
            <p:cNvGrpSpPr>
              <a:grpSpLocks noChangeAspect="1"/>
            </p:cNvGrpSpPr>
            <p:nvPr/>
          </p:nvGrpSpPr>
          <p:grpSpPr bwMode="auto">
            <a:xfrm rot="-1480534">
              <a:off x="862" y="2523"/>
              <a:ext cx="141" cy="154"/>
              <a:chOff x="1584" y="3072"/>
              <a:chExt cx="816" cy="961"/>
            </a:xfrm>
          </p:grpSpPr>
          <p:grpSp>
            <p:nvGrpSpPr>
              <p:cNvPr id="66747" name="Group 10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49" name="Freeform 11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0" name="Freeform 11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1" name="Freeform 11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2" name="Freeform 11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3" name="Freeform 11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4" name="Freeform 11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48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6" name="Group 117"/>
            <p:cNvGrpSpPr>
              <a:grpSpLocks noChangeAspect="1"/>
            </p:cNvGrpSpPr>
            <p:nvPr/>
          </p:nvGrpSpPr>
          <p:grpSpPr bwMode="auto">
            <a:xfrm rot="19336688" flipH="1">
              <a:off x="1191" y="2185"/>
              <a:ext cx="140" cy="154"/>
              <a:chOff x="1584" y="3072"/>
              <a:chExt cx="816" cy="961"/>
            </a:xfrm>
          </p:grpSpPr>
          <p:grpSp>
            <p:nvGrpSpPr>
              <p:cNvPr id="66739" name="Group 11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41" name="Freeform 11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2" name="Freeform 12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3" name="Freeform 12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4" name="Freeform 12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5" name="Freeform 12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6" name="Freeform 12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40" name="Line 12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7" name="Group 126"/>
            <p:cNvGrpSpPr>
              <a:grpSpLocks noChangeAspect="1"/>
            </p:cNvGrpSpPr>
            <p:nvPr/>
          </p:nvGrpSpPr>
          <p:grpSpPr bwMode="auto">
            <a:xfrm rot="2850186">
              <a:off x="745" y="2069"/>
              <a:ext cx="139" cy="156"/>
              <a:chOff x="1584" y="3072"/>
              <a:chExt cx="816" cy="961"/>
            </a:xfrm>
          </p:grpSpPr>
          <p:grpSp>
            <p:nvGrpSpPr>
              <p:cNvPr id="66731" name="Group 12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33" name="Freeform 12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4" name="Freeform 12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5" name="Freeform 13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6" name="Freeform 13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7" name="Freeform 13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8" name="Freeform 13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32" name="Line 13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8" name="Group 135"/>
            <p:cNvGrpSpPr>
              <a:grpSpLocks noChangeAspect="1"/>
            </p:cNvGrpSpPr>
            <p:nvPr/>
          </p:nvGrpSpPr>
          <p:grpSpPr bwMode="auto">
            <a:xfrm rot="5158859">
              <a:off x="980" y="2099"/>
              <a:ext cx="139" cy="157"/>
              <a:chOff x="1584" y="3072"/>
              <a:chExt cx="816" cy="961"/>
            </a:xfrm>
          </p:grpSpPr>
          <p:grpSp>
            <p:nvGrpSpPr>
              <p:cNvPr id="66723" name="Group 13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25" name="Freeform 13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6" name="Freeform 13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7" name="Freeform 13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8" name="Freeform 14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9" name="Freeform 14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0" name="Freeform 14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24" name="Line 14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9" name="Group 144"/>
            <p:cNvGrpSpPr>
              <a:grpSpLocks noChangeAspect="1"/>
            </p:cNvGrpSpPr>
            <p:nvPr/>
          </p:nvGrpSpPr>
          <p:grpSpPr bwMode="auto">
            <a:xfrm rot="1981365">
              <a:off x="799" y="2231"/>
              <a:ext cx="141" cy="153"/>
              <a:chOff x="1584" y="3072"/>
              <a:chExt cx="816" cy="961"/>
            </a:xfrm>
          </p:grpSpPr>
          <p:grpSp>
            <p:nvGrpSpPr>
              <p:cNvPr id="66715" name="Group 14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17" name="Freeform 14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8" name="Freeform 14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9" name="Freeform 14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0" name="Freeform 14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1" name="Freeform 15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2" name="Freeform 15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16" name="Line 15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0" name="Group 153"/>
            <p:cNvGrpSpPr>
              <a:grpSpLocks noChangeAspect="1"/>
            </p:cNvGrpSpPr>
            <p:nvPr/>
          </p:nvGrpSpPr>
          <p:grpSpPr bwMode="auto">
            <a:xfrm>
              <a:off x="565" y="2462"/>
              <a:ext cx="141" cy="153"/>
              <a:chOff x="1584" y="3072"/>
              <a:chExt cx="816" cy="961"/>
            </a:xfrm>
          </p:grpSpPr>
          <p:grpSp>
            <p:nvGrpSpPr>
              <p:cNvPr id="66707" name="Group 15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09" name="Freeform 15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0" name="Freeform 15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1" name="Freeform 15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2" name="Freeform 15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3" name="Freeform 15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4" name="Freeform 16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08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1" name="Group 162"/>
            <p:cNvGrpSpPr>
              <a:grpSpLocks noChangeAspect="1"/>
            </p:cNvGrpSpPr>
            <p:nvPr/>
          </p:nvGrpSpPr>
          <p:grpSpPr bwMode="auto">
            <a:xfrm>
              <a:off x="737" y="2384"/>
              <a:ext cx="141" cy="154"/>
              <a:chOff x="1584" y="3072"/>
              <a:chExt cx="816" cy="961"/>
            </a:xfrm>
          </p:grpSpPr>
          <p:grpSp>
            <p:nvGrpSpPr>
              <p:cNvPr id="66699" name="Group 16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01" name="Freeform 16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2" name="Freeform 16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3" name="Freeform 16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4" name="Freeform 16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5" name="Freeform 16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6" name="Freeform 16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00" name="Line 17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2" name="Group 171"/>
            <p:cNvGrpSpPr>
              <a:grpSpLocks noChangeAspect="1"/>
            </p:cNvGrpSpPr>
            <p:nvPr/>
          </p:nvGrpSpPr>
          <p:grpSpPr bwMode="auto">
            <a:xfrm rot="2694288" flipH="1">
              <a:off x="1159" y="2646"/>
              <a:ext cx="141" cy="154"/>
              <a:chOff x="1584" y="3072"/>
              <a:chExt cx="816" cy="961"/>
            </a:xfrm>
          </p:grpSpPr>
          <p:grpSp>
            <p:nvGrpSpPr>
              <p:cNvPr id="66691" name="Group 1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693" name="Freeform 1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4" name="Freeform 1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5" name="Freeform 1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6" name="Freeform 1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7" name="Freeform 1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8" name="Freeform 1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692" name="Line 1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3" name="Group 180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6680" name="Group 181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6682" name="Freeform 182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83" name="Freeform 183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6684" name="Group 184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6685" name="Freeform 18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7 w 600"/>
                      <a:gd name="T1" fmla="*/ 9 h 608"/>
                      <a:gd name="T2" fmla="*/ 36 w 600"/>
                      <a:gd name="T3" fmla="*/ 6 h 608"/>
                      <a:gd name="T4" fmla="*/ 33 w 600"/>
                      <a:gd name="T5" fmla="*/ 2 h 608"/>
                      <a:gd name="T6" fmla="*/ 28 w 600"/>
                      <a:gd name="T7" fmla="*/ 1 h 608"/>
                      <a:gd name="T8" fmla="*/ 18 w 600"/>
                      <a:gd name="T9" fmla="*/ 0 h 608"/>
                      <a:gd name="T10" fmla="*/ 9 w 600"/>
                      <a:gd name="T11" fmla="*/ 1 h 608"/>
                      <a:gd name="T12" fmla="*/ 2 w 600"/>
                      <a:gd name="T13" fmla="*/ 4 h 608"/>
                      <a:gd name="T14" fmla="*/ 0 w 600"/>
                      <a:gd name="T15" fmla="*/ 7 h 608"/>
                      <a:gd name="T16" fmla="*/ 2 w 600"/>
                      <a:gd name="T17" fmla="*/ 11 h 608"/>
                      <a:gd name="T18" fmla="*/ 5 w 600"/>
                      <a:gd name="T19" fmla="*/ 14 h 608"/>
                      <a:gd name="T20" fmla="*/ 9 w 600"/>
                      <a:gd name="T21" fmla="*/ 16 h 608"/>
                      <a:gd name="T22" fmla="*/ 13 w 600"/>
                      <a:gd name="T23" fmla="*/ 18 h 608"/>
                      <a:gd name="T24" fmla="*/ 17 w 600"/>
                      <a:gd name="T25" fmla="*/ 18 h 608"/>
                      <a:gd name="T26" fmla="*/ 24 w 600"/>
                      <a:gd name="T27" fmla="*/ 18 h 608"/>
                      <a:gd name="T28" fmla="*/ 29 w 600"/>
                      <a:gd name="T29" fmla="*/ 16 h 608"/>
                      <a:gd name="T30" fmla="*/ 33 w 600"/>
                      <a:gd name="T31" fmla="*/ 14 h 608"/>
                      <a:gd name="T32" fmla="*/ 37 w 600"/>
                      <a:gd name="T33" fmla="*/ 12 h 608"/>
                      <a:gd name="T34" fmla="*/ 39 w 600"/>
                      <a:gd name="T35" fmla="*/ 11 h 608"/>
                      <a:gd name="T36" fmla="*/ 54 w 600"/>
                      <a:gd name="T37" fmla="*/ 9 h 608"/>
                      <a:gd name="T38" fmla="*/ 58 w 600"/>
                      <a:gd name="T39" fmla="*/ 8 h 608"/>
                      <a:gd name="T40" fmla="*/ 55 w 600"/>
                      <a:gd name="T41" fmla="*/ 7 h 608"/>
                      <a:gd name="T42" fmla="*/ 37 w 600"/>
                      <a:gd name="T43" fmla="*/ 9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86" name="Freeform 18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 w 619"/>
                      <a:gd name="T1" fmla="*/ 19 h 1085"/>
                      <a:gd name="T2" fmla="*/ 27 w 619"/>
                      <a:gd name="T3" fmla="*/ 9 h 1085"/>
                      <a:gd name="T4" fmla="*/ 39 w 619"/>
                      <a:gd name="T5" fmla="*/ 1 h 1085"/>
                      <a:gd name="T6" fmla="*/ 45 w 619"/>
                      <a:gd name="T7" fmla="*/ 0 h 1085"/>
                      <a:gd name="T8" fmla="*/ 54 w 619"/>
                      <a:gd name="T9" fmla="*/ 4 h 1085"/>
                      <a:gd name="T10" fmla="*/ 58 w 619"/>
                      <a:gd name="T11" fmla="*/ 10 h 1085"/>
                      <a:gd name="T12" fmla="*/ 58 w 619"/>
                      <a:gd name="T13" fmla="*/ 19 h 1085"/>
                      <a:gd name="T14" fmla="*/ 51 w 619"/>
                      <a:gd name="T15" fmla="*/ 35 h 1085"/>
                      <a:gd name="T16" fmla="*/ 43 w 619"/>
                      <a:gd name="T17" fmla="*/ 48 h 1085"/>
                      <a:gd name="T18" fmla="*/ 40 w 619"/>
                      <a:gd name="T19" fmla="*/ 59 h 1085"/>
                      <a:gd name="T20" fmla="*/ 38 w 619"/>
                      <a:gd name="T21" fmla="*/ 72 h 1085"/>
                      <a:gd name="T22" fmla="*/ 40 w 619"/>
                      <a:gd name="T23" fmla="*/ 83 h 1085"/>
                      <a:gd name="T24" fmla="*/ 43 w 619"/>
                      <a:gd name="T25" fmla="*/ 95 h 1085"/>
                      <a:gd name="T26" fmla="*/ 43 w 619"/>
                      <a:gd name="T27" fmla="*/ 109 h 1085"/>
                      <a:gd name="T28" fmla="*/ 39 w 619"/>
                      <a:gd name="T29" fmla="*/ 117 h 1085"/>
                      <a:gd name="T30" fmla="*/ 32 w 619"/>
                      <a:gd name="T31" fmla="*/ 122 h 1085"/>
                      <a:gd name="T32" fmla="*/ 23 w 619"/>
                      <a:gd name="T33" fmla="*/ 126 h 1085"/>
                      <a:gd name="T34" fmla="*/ 15 w 619"/>
                      <a:gd name="T35" fmla="*/ 126 h 1085"/>
                      <a:gd name="T36" fmla="*/ 9 w 619"/>
                      <a:gd name="T37" fmla="*/ 122 h 1085"/>
                      <a:gd name="T38" fmla="*/ 2 w 619"/>
                      <a:gd name="T39" fmla="*/ 108 h 1085"/>
                      <a:gd name="T40" fmla="*/ 0 w 619"/>
                      <a:gd name="T41" fmla="*/ 93 h 1085"/>
                      <a:gd name="T42" fmla="*/ 1 w 619"/>
                      <a:gd name="T43" fmla="*/ 73 h 1085"/>
                      <a:gd name="T44" fmla="*/ 6 w 619"/>
                      <a:gd name="T45" fmla="*/ 48 h 1085"/>
                      <a:gd name="T46" fmla="*/ 12 w 619"/>
                      <a:gd name="T47" fmla="*/ 32 h 1085"/>
                      <a:gd name="T48" fmla="*/ 20 w 619"/>
                      <a:gd name="T49" fmla="*/ 19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87" name="Freeform 187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6 h 808"/>
                      <a:gd name="T2" fmla="*/ 84 w 782"/>
                      <a:gd name="T3" fmla="*/ 0 h 808"/>
                      <a:gd name="T4" fmla="*/ 204 w 782"/>
                      <a:gd name="T5" fmla="*/ 0 h 808"/>
                      <a:gd name="T6" fmla="*/ 430 w 782"/>
                      <a:gd name="T7" fmla="*/ 1 h 808"/>
                      <a:gd name="T8" fmla="*/ 696 w 782"/>
                      <a:gd name="T9" fmla="*/ 2 h 808"/>
                      <a:gd name="T10" fmla="*/ 795 w 782"/>
                      <a:gd name="T11" fmla="*/ 5 h 808"/>
                      <a:gd name="T12" fmla="*/ 841 w 782"/>
                      <a:gd name="T13" fmla="*/ 8 h 808"/>
                      <a:gd name="T14" fmla="*/ 849 w 782"/>
                      <a:gd name="T15" fmla="*/ 14 h 808"/>
                      <a:gd name="T16" fmla="*/ 819 w 782"/>
                      <a:gd name="T17" fmla="*/ 19 h 808"/>
                      <a:gd name="T18" fmla="*/ 737 w 782"/>
                      <a:gd name="T19" fmla="*/ 27 h 808"/>
                      <a:gd name="T20" fmla="*/ 631 w 782"/>
                      <a:gd name="T21" fmla="*/ 34 h 808"/>
                      <a:gd name="T22" fmla="*/ 550 w 782"/>
                      <a:gd name="T23" fmla="*/ 39 h 808"/>
                      <a:gd name="T24" fmla="*/ 516 w 782"/>
                      <a:gd name="T25" fmla="*/ 45 h 808"/>
                      <a:gd name="T26" fmla="*/ 493 w 782"/>
                      <a:gd name="T27" fmla="*/ 48 h 808"/>
                      <a:gd name="T28" fmla="*/ 502 w 782"/>
                      <a:gd name="T29" fmla="*/ 50 h 808"/>
                      <a:gd name="T30" fmla="*/ 508 w 782"/>
                      <a:gd name="T31" fmla="*/ 52 h 808"/>
                      <a:gd name="T32" fmla="*/ 603 w 782"/>
                      <a:gd name="T33" fmla="*/ 52 h 808"/>
                      <a:gd name="T34" fmla="*/ 754 w 782"/>
                      <a:gd name="T35" fmla="*/ 51 h 808"/>
                      <a:gd name="T36" fmla="*/ 849 w 782"/>
                      <a:gd name="T37" fmla="*/ 51 h 808"/>
                      <a:gd name="T38" fmla="*/ 950 w 782"/>
                      <a:gd name="T39" fmla="*/ 53 h 808"/>
                      <a:gd name="T40" fmla="*/ 980 w 782"/>
                      <a:gd name="T41" fmla="*/ 56 h 808"/>
                      <a:gd name="T42" fmla="*/ 950 w 782"/>
                      <a:gd name="T43" fmla="*/ 59 h 808"/>
                      <a:gd name="T44" fmla="*/ 908 w 782"/>
                      <a:gd name="T45" fmla="*/ 60 h 808"/>
                      <a:gd name="T46" fmla="*/ 841 w 782"/>
                      <a:gd name="T47" fmla="*/ 58 h 808"/>
                      <a:gd name="T48" fmla="*/ 750 w 782"/>
                      <a:gd name="T49" fmla="*/ 55 h 808"/>
                      <a:gd name="T50" fmla="*/ 652 w 782"/>
                      <a:gd name="T51" fmla="*/ 56 h 808"/>
                      <a:gd name="T52" fmla="*/ 493 w 782"/>
                      <a:gd name="T53" fmla="*/ 58 h 808"/>
                      <a:gd name="T54" fmla="*/ 445 w 782"/>
                      <a:gd name="T55" fmla="*/ 57 h 808"/>
                      <a:gd name="T56" fmla="*/ 419 w 782"/>
                      <a:gd name="T57" fmla="*/ 55 h 808"/>
                      <a:gd name="T58" fmla="*/ 419 w 782"/>
                      <a:gd name="T59" fmla="*/ 50 h 808"/>
                      <a:gd name="T60" fmla="*/ 419 w 782"/>
                      <a:gd name="T61" fmla="*/ 43 h 808"/>
                      <a:gd name="T62" fmla="*/ 487 w 782"/>
                      <a:gd name="T63" fmla="*/ 38 h 808"/>
                      <a:gd name="T64" fmla="*/ 589 w 782"/>
                      <a:gd name="T65" fmla="*/ 30 h 808"/>
                      <a:gd name="T66" fmla="*/ 677 w 782"/>
                      <a:gd name="T67" fmla="*/ 23 h 808"/>
                      <a:gd name="T68" fmla="*/ 733 w 782"/>
                      <a:gd name="T69" fmla="*/ 19 h 808"/>
                      <a:gd name="T70" fmla="*/ 762 w 782"/>
                      <a:gd name="T71" fmla="*/ 14 h 808"/>
                      <a:gd name="T72" fmla="*/ 750 w 782"/>
                      <a:gd name="T73" fmla="*/ 12 h 808"/>
                      <a:gd name="T74" fmla="*/ 709 w 782"/>
                      <a:gd name="T75" fmla="*/ 8 h 808"/>
                      <a:gd name="T76" fmla="*/ 652 w 782"/>
                      <a:gd name="T77" fmla="*/ 8 h 808"/>
                      <a:gd name="T78" fmla="*/ 589 w 782"/>
                      <a:gd name="T79" fmla="*/ 8 h 808"/>
                      <a:gd name="T80" fmla="*/ 449 w 782"/>
                      <a:gd name="T81" fmla="*/ 8 h 808"/>
                      <a:gd name="T82" fmla="*/ 242 w 782"/>
                      <a:gd name="T83" fmla="*/ 10 h 808"/>
                      <a:gd name="T84" fmla="*/ 88 w 782"/>
                      <a:gd name="T85" fmla="*/ 10 h 808"/>
                      <a:gd name="T86" fmla="*/ 26 w 782"/>
                      <a:gd name="T87" fmla="*/ 10 h 808"/>
                      <a:gd name="T88" fmla="*/ 0 w 782"/>
                      <a:gd name="T89" fmla="*/ 8 h 808"/>
                      <a:gd name="T90" fmla="*/ 0 w 782"/>
                      <a:gd name="T91" fmla="*/ 6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88" name="Freeform 188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056 w 992"/>
                      <a:gd name="T1" fmla="*/ 15 h 770"/>
                      <a:gd name="T2" fmla="*/ 2094 w 992"/>
                      <a:gd name="T3" fmla="*/ 10 h 770"/>
                      <a:gd name="T4" fmla="*/ 2239 w 992"/>
                      <a:gd name="T5" fmla="*/ 8 h 770"/>
                      <a:gd name="T6" fmla="*/ 2416 w 992"/>
                      <a:gd name="T7" fmla="*/ 8 h 770"/>
                      <a:gd name="T8" fmla="*/ 2522 w 992"/>
                      <a:gd name="T9" fmla="*/ 10 h 770"/>
                      <a:gd name="T10" fmla="*/ 2475 w 992"/>
                      <a:gd name="T11" fmla="*/ 14 h 770"/>
                      <a:gd name="T12" fmla="*/ 2378 w 992"/>
                      <a:gd name="T13" fmla="*/ 20 h 770"/>
                      <a:gd name="T14" fmla="*/ 2180 w 992"/>
                      <a:gd name="T15" fmla="*/ 26 h 770"/>
                      <a:gd name="T16" fmla="*/ 1936 w 992"/>
                      <a:gd name="T17" fmla="*/ 31 h 770"/>
                      <a:gd name="T18" fmla="*/ 1734 w 992"/>
                      <a:gd name="T19" fmla="*/ 34 h 770"/>
                      <a:gd name="T20" fmla="*/ 1506 w 992"/>
                      <a:gd name="T21" fmla="*/ 35 h 770"/>
                      <a:gd name="T22" fmla="*/ 1289 w 992"/>
                      <a:gd name="T23" fmla="*/ 35 h 770"/>
                      <a:gd name="T24" fmla="*/ 1125 w 992"/>
                      <a:gd name="T25" fmla="*/ 34 h 770"/>
                      <a:gd name="T26" fmla="*/ 1064 w 992"/>
                      <a:gd name="T27" fmla="*/ 31 h 770"/>
                      <a:gd name="T28" fmla="*/ 997 w 992"/>
                      <a:gd name="T29" fmla="*/ 26 h 770"/>
                      <a:gd name="T30" fmla="*/ 918 w 992"/>
                      <a:gd name="T31" fmla="*/ 17 h 770"/>
                      <a:gd name="T32" fmla="*/ 860 w 992"/>
                      <a:gd name="T33" fmla="*/ 11 h 770"/>
                      <a:gd name="T34" fmla="*/ 860 w 992"/>
                      <a:gd name="T35" fmla="*/ 5 h 770"/>
                      <a:gd name="T36" fmla="*/ 820 w 992"/>
                      <a:gd name="T37" fmla="*/ 4 h 770"/>
                      <a:gd name="T38" fmla="*/ 707 w 992"/>
                      <a:gd name="T39" fmla="*/ 3 h 770"/>
                      <a:gd name="T40" fmla="*/ 568 w 992"/>
                      <a:gd name="T41" fmla="*/ 5 h 770"/>
                      <a:gd name="T42" fmla="*/ 439 w 992"/>
                      <a:gd name="T43" fmla="*/ 8 h 770"/>
                      <a:gd name="T44" fmla="*/ 292 w 992"/>
                      <a:gd name="T45" fmla="*/ 10 h 770"/>
                      <a:gd name="T46" fmla="*/ 68 w 992"/>
                      <a:gd name="T47" fmla="*/ 10 h 770"/>
                      <a:gd name="T48" fmla="*/ 0 w 992"/>
                      <a:gd name="T49" fmla="*/ 9 h 770"/>
                      <a:gd name="T50" fmla="*/ 0 w 992"/>
                      <a:gd name="T51" fmla="*/ 7 h 770"/>
                      <a:gd name="T52" fmla="*/ 100 w 992"/>
                      <a:gd name="T53" fmla="*/ 6 h 770"/>
                      <a:gd name="T54" fmla="*/ 208 w 992"/>
                      <a:gd name="T55" fmla="*/ 6 h 770"/>
                      <a:gd name="T56" fmla="*/ 301 w 992"/>
                      <a:gd name="T57" fmla="*/ 6 h 770"/>
                      <a:gd name="T58" fmla="*/ 480 w 992"/>
                      <a:gd name="T59" fmla="*/ 4 h 770"/>
                      <a:gd name="T60" fmla="*/ 654 w 992"/>
                      <a:gd name="T61" fmla="*/ 1 h 770"/>
                      <a:gd name="T62" fmla="*/ 820 w 992"/>
                      <a:gd name="T63" fmla="*/ 1 h 770"/>
                      <a:gd name="T64" fmla="*/ 1055 w 992"/>
                      <a:gd name="T65" fmla="*/ 0 h 770"/>
                      <a:gd name="T66" fmla="*/ 1064 w 992"/>
                      <a:gd name="T67" fmla="*/ 2 h 770"/>
                      <a:gd name="T68" fmla="*/ 1011 w 992"/>
                      <a:gd name="T69" fmla="*/ 4 h 770"/>
                      <a:gd name="T70" fmla="*/ 997 w 992"/>
                      <a:gd name="T71" fmla="*/ 10 h 770"/>
                      <a:gd name="T72" fmla="*/ 1064 w 992"/>
                      <a:gd name="T73" fmla="*/ 17 h 770"/>
                      <a:gd name="T74" fmla="*/ 1175 w 992"/>
                      <a:gd name="T75" fmla="*/ 24 h 770"/>
                      <a:gd name="T76" fmla="*/ 1270 w 992"/>
                      <a:gd name="T77" fmla="*/ 28 h 770"/>
                      <a:gd name="T78" fmla="*/ 1420 w 992"/>
                      <a:gd name="T79" fmla="*/ 30 h 770"/>
                      <a:gd name="T80" fmla="*/ 1564 w 992"/>
                      <a:gd name="T81" fmla="*/ 30 h 770"/>
                      <a:gd name="T82" fmla="*/ 1712 w 992"/>
                      <a:gd name="T83" fmla="*/ 28 h 770"/>
                      <a:gd name="T84" fmla="*/ 1906 w 992"/>
                      <a:gd name="T85" fmla="*/ 24 h 770"/>
                      <a:gd name="T86" fmla="*/ 2035 w 992"/>
                      <a:gd name="T87" fmla="*/ 17 h 770"/>
                      <a:gd name="T88" fmla="*/ 2056 w 992"/>
                      <a:gd name="T89" fmla="*/ 15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89" name="Freeform 18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3 w 699"/>
                      <a:gd name="T1" fmla="*/ 106 h 1216"/>
                      <a:gd name="T2" fmla="*/ 55 w 699"/>
                      <a:gd name="T3" fmla="*/ 120 h 1216"/>
                      <a:gd name="T4" fmla="*/ 59 w 699"/>
                      <a:gd name="T5" fmla="*/ 120 h 1216"/>
                      <a:gd name="T6" fmla="*/ 66 w 699"/>
                      <a:gd name="T7" fmla="*/ 125 h 1216"/>
                      <a:gd name="T8" fmla="*/ 68 w 699"/>
                      <a:gd name="T9" fmla="*/ 131 h 1216"/>
                      <a:gd name="T10" fmla="*/ 66 w 699"/>
                      <a:gd name="T11" fmla="*/ 139 h 1216"/>
                      <a:gd name="T12" fmla="*/ 60 w 699"/>
                      <a:gd name="T13" fmla="*/ 139 h 1216"/>
                      <a:gd name="T14" fmla="*/ 52 w 699"/>
                      <a:gd name="T15" fmla="*/ 134 h 1216"/>
                      <a:gd name="T16" fmla="*/ 37 w 699"/>
                      <a:gd name="T17" fmla="*/ 117 h 1216"/>
                      <a:gd name="T18" fmla="*/ 28 w 699"/>
                      <a:gd name="T19" fmla="*/ 101 h 1216"/>
                      <a:gd name="T20" fmla="*/ 23 w 699"/>
                      <a:gd name="T21" fmla="*/ 89 h 1216"/>
                      <a:gd name="T22" fmla="*/ 20 w 699"/>
                      <a:gd name="T23" fmla="*/ 68 h 1216"/>
                      <a:gd name="T24" fmla="*/ 20 w 699"/>
                      <a:gd name="T25" fmla="*/ 40 h 1216"/>
                      <a:gd name="T26" fmla="*/ 19 w 699"/>
                      <a:gd name="T27" fmla="*/ 33 h 1216"/>
                      <a:gd name="T28" fmla="*/ 15 w 699"/>
                      <a:gd name="T29" fmla="*/ 27 h 1216"/>
                      <a:gd name="T30" fmla="*/ 2 w 699"/>
                      <a:gd name="T31" fmla="*/ 29 h 1216"/>
                      <a:gd name="T32" fmla="*/ 0 w 699"/>
                      <a:gd name="T33" fmla="*/ 26 h 1216"/>
                      <a:gd name="T34" fmla="*/ 3 w 699"/>
                      <a:gd name="T35" fmla="*/ 24 h 1216"/>
                      <a:gd name="T36" fmla="*/ 12 w 699"/>
                      <a:gd name="T37" fmla="*/ 23 h 1216"/>
                      <a:gd name="T38" fmla="*/ 14 w 699"/>
                      <a:gd name="T39" fmla="*/ 22 h 1216"/>
                      <a:gd name="T40" fmla="*/ 1 w 699"/>
                      <a:gd name="T41" fmla="*/ 12 h 1216"/>
                      <a:gd name="T42" fmla="*/ 1 w 699"/>
                      <a:gd name="T43" fmla="*/ 9 h 1216"/>
                      <a:gd name="T44" fmla="*/ 3 w 699"/>
                      <a:gd name="T45" fmla="*/ 8 h 1216"/>
                      <a:gd name="T46" fmla="*/ 14 w 699"/>
                      <a:gd name="T47" fmla="*/ 15 h 1216"/>
                      <a:gd name="T48" fmla="*/ 16 w 699"/>
                      <a:gd name="T49" fmla="*/ 14 h 1216"/>
                      <a:gd name="T50" fmla="*/ 14 w 699"/>
                      <a:gd name="T51" fmla="*/ 1 h 1216"/>
                      <a:gd name="T52" fmla="*/ 15 w 699"/>
                      <a:gd name="T53" fmla="*/ 0 h 1216"/>
                      <a:gd name="T54" fmla="*/ 16 w 699"/>
                      <a:gd name="T55" fmla="*/ 1 h 1216"/>
                      <a:gd name="T56" fmla="*/ 19 w 699"/>
                      <a:gd name="T57" fmla="*/ 14 h 1216"/>
                      <a:gd name="T58" fmla="*/ 22 w 699"/>
                      <a:gd name="T59" fmla="*/ 15 h 1216"/>
                      <a:gd name="T60" fmla="*/ 28 w 699"/>
                      <a:gd name="T61" fmla="*/ 1 h 1216"/>
                      <a:gd name="T62" fmla="*/ 29 w 699"/>
                      <a:gd name="T63" fmla="*/ 1 h 1216"/>
                      <a:gd name="T64" fmla="*/ 29 w 699"/>
                      <a:gd name="T65" fmla="*/ 5 h 1216"/>
                      <a:gd name="T66" fmla="*/ 25 w 699"/>
                      <a:gd name="T67" fmla="*/ 17 h 1216"/>
                      <a:gd name="T68" fmla="*/ 25 w 699"/>
                      <a:gd name="T69" fmla="*/ 23 h 1216"/>
                      <a:gd name="T70" fmla="*/ 26 w 699"/>
                      <a:gd name="T71" fmla="*/ 31 h 1216"/>
                      <a:gd name="T72" fmla="*/ 26 w 699"/>
                      <a:gd name="T73" fmla="*/ 42 h 1216"/>
                      <a:gd name="T74" fmla="*/ 26 w 699"/>
                      <a:gd name="T75" fmla="*/ 61 h 1216"/>
                      <a:gd name="T76" fmla="*/ 28 w 699"/>
                      <a:gd name="T77" fmla="*/ 73 h 1216"/>
                      <a:gd name="T78" fmla="*/ 32 w 699"/>
                      <a:gd name="T79" fmla="*/ 88 h 1216"/>
                      <a:gd name="T80" fmla="*/ 37 w 699"/>
                      <a:gd name="T81" fmla="*/ 98 h 1216"/>
                      <a:gd name="T82" fmla="*/ 43 w 699"/>
                      <a:gd name="T83" fmla="*/ 106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90" name="Freeform 19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58 h 1139"/>
                      <a:gd name="T2" fmla="*/ 0 w 915"/>
                      <a:gd name="T3" fmla="*/ 62 h 1139"/>
                      <a:gd name="T4" fmla="*/ 1 w 915"/>
                      <a:gd name="T5" fmla="*/ 66 h 1139"/>
                      <a:gd name="T6" fmla="*/ 7 w 915"/>
                      <a:gd name="T7" fmla="*/ 66 h 1139"/>
                      <a:gd name="T8" fmla="*/ 22 w 915"/>
                      <a:gd name="T9" fmla="*/ 64 h 1139"/>
                      <a:gd name="T10" fmla="*/ 39 w 915"/>
                      <a:gd name="T11" fmla="*/ 60 h 1139"/>
                      <a:gd name="T12" fmla="*/ 54 w 915"/>
                      <a:gd name="T13" fmla="*/ 55 h 1139"/>
                      <a:gd name="T14" fmla="*/ 62 w 915"/>
                      <a:gd name="T15" fmla="*/ 47 h 1139"/>
                      <a:gd name="T16" fmla="*/ 69 w 915"/>
                      <a:gd name="T17" fmla="*/ 34 h 1139"/>
                      <a:gd name="T18" fmla="*/ 72 w 915"/>
                      <a:gd name="T19" fmla="*/ 22 h 1139"/>
                      <a:gd name="T20" fmla="*/ 72 w 915"/>
                      <a:gd name="T21" fmla="*/ 16 h 1139"/>
                      <a:gd name="T22" fmla="*/ 75 w 915"/>
                      <a:gd name="T23" fmla="*/ 13 h 1139"/>
                      <a:gd name="T24" fmla="*/ 82 w 915"/>
                      <a:gd name="T25" fmla="*/ 12 h 1139"/>
                      <a:gd name="T26" fmla="*/ 88 w 915"/>
                      <a:gd name="T27" fmla="*/ 12 h 1139"/>
                      <a:gd name="T28" fmla="*/ 89 w 915"/>
                      <a:gd name="T29" fmla="*/ 10 h 1139"/>
                      <a:gd name="T30" fmla="*/ 79 w 915"/>
                      <a:gd name="T31" fmla="*/ 10 h 1139"/>
                      <a:gd name="T32" fmla="*/ 78 w 915"/>
                      <a:gd name="T33" fmla="*/ 9 h 1139"/>
                      <a:gd name="T34" fmla="*/ 85 w 915"/>
                      <a:gd name="T35" fmla="*/ 4 h 1139"/>
                      <a:gd name="T36" fmla="*/ 84 w 915"/>
                      <a:gd name="T37" fmla="*/ 2 h 1139"/>
                      <a:gd name="T38" fmla="*/ 83 w 915"/>
                      <a:gd name="T39" fmla="*/ 4 h 1139"/>
                      <a:gd name="T40" fmla="*/ 77 w 915"/>
                      <a:gd name="T41" fmla="*/ 7 h 1139"/>
                      <a:gd name="T42" fmla="*/ 75 w 915"/>
                      <a:gd name="T43" fmla="*/ 7 h 1139"/>
                      <a:gd name="T44" fmla="*/ 75 w 915"/>
                      <a:gd name="T45" fmla="*/ 1 h 1139"/>
                      <a:gd name="T46" fmla="*/ 74 w 915"/>
                      <a:gd name="T47" fmla="*/ 0 h 1139"/>
                      <a:gd name="T48" fmla="*/ 72 w 915"/>
                      <a:gd name="T49" fmla="*/ 1 h 1139"/>
                      <a:gd name="T50" fmla="*/ 72 w 915"/>
                      <a:gd name="T51" fmla="*/ 7 h 1139"/>
                      <a:gd name="T52" fmla="*/ 70 w 915"/>
                      <a:gd name="T53" fmla="*/ 7 h 1139"/>
                      <a:gd name="T54" fmla="*/ 65 w 915"/>
                      <a:gd name="T55" fmla="*/ 4 h 1139"/>
                      <a:gd name="T56" fmla="*/ 60 w 915"/>
                      <a:gd name="T57" fmla="*/ 4 h 1139"/>
                      <a:gd name="T58" fmla="*/ 61 w 915"/>
                      <a:gd name="T59" fmla="*/ 6 h 1139"/>
                      <a:gd name="T60" fmla="*/ 68 w 915"/>
                      <a:gd name="T61" fmla="*/ 9 h 1139"/>
                      <a:gd name="T62" fmla="*/ 68 w 915"/>
                      <a:gd name="T63" fmla="*/ 12 h 1139"/>
                      <a:gd name="T64" fmla="*/ 65 w 915"/>
                      <a:gd name="T65" fmla="*/ 16 h 1139"/>
                      <a:gd name="T66" fmla="*/ 65 w 915"/>
                      <a:gd name="T67" fmla="*/ 20 h 1139"/>
                      <a:gd name="T68" fmla="*/ 65 w 915"/>
                      <a:gd name="T69" fmla="*/ 27 h 1139"/>
                      <a:gd name="T70" fmla="*/ 62 w 915"/>
                      <a:gd name="T71" fmla="*/ 35 h 1139"/>
                      <a:gd name="T72" fmla="*/ 60 w 915"/>
                      <a:gd name="T73" fmla="*/ 40 h 1139"/>
                      <a:gd name="T74" fmla="*/ 54 w 915"/>
                      <a:gd name="T75" fmla="*/ 47 h 1139"/>
                      <a:gd name="T76" fmla="*/ 48 w 915"/>
                      <a:gd name="T77" fmla="*/ 53 h 1139"/>
                      <a:gd name="T78" fmla="*/ 44 w 915"/>
                      <a:gd name="T79" fmla="*/ 55 h 1139"/>
                      <a:gd name="T80" fmla="*/ 32 w 915"/>
                      <a:gd name="T81" fmla="*/ 58 h 1139"/>
                      <a:gd name="T82" fmla="*/ 20 w 915"/>
                      <a:gd name="T83" fmla="*/ 58 h 1139"/>
                      <a:gd name="T84" fmla="*/ 9 w 915"/>
                      <a:gd name="T85" fmla="*/ 59 h 1139"/>
                      <a:gd name="T86" fmla="*/ 1 w 915"/>
                      <a:gd name="T87" fmla="*/ 58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6681" name="Oval 191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66644" name="Group 192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6675" name="Group 19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6678" name="AutoShape 19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0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0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6679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6676" name="Line 1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7" name="Line 197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5" name="Group 198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6662" name="Freeform 199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1 w 672"/>
                  <a:gd name="T3" fmla="*/ 0 h 200"/>
                  <a:gd name="T4" fmla="*/ 1 w 672"/>
                  <a:gd name="T5" fmla="*/ 0 h 200"/>
                  <a:gd name="T6" fmla="*/ 1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6663" name="Group 200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6669" name="Freeform 201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0" name="Freeform 202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1" name="Freeform 203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2" name="Freeform 204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3" name="Freeform 205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4" name="Freeform 206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664" name="AutoShape 207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65" name="Line 208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6666" name="AutoShape 209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67" name="Line 210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6668" name="Oval 211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66646" name="Group 212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6657" name="Group 21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6660" name="AutoShape 21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0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0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6661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6658" name="Line 2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9" name="Line 217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647" name="AutoShape 218"/>
            <p:cNvSpPr>
              <a:spLocks noChangeAspect="1" noChangeArrowheads="1"/>
            </p:cNvSpPr>
            <p:nvPr/>
          </p:nvSpPr>
          <p:spPr bwMode="auto">
            <a:xfrm>
              <a:off x="2496" y="201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baseline="-8000">
                  <a:solidFill>
                    <a:schemeClr val="bg2"/>
                  </a:solidFill>
                </a:rPr>
                <a:t>Exit</a:t>
              </a:r>
              <a:endParaRPr lang="en-CA" altLang="en-US" sz="2000" baseline="-8000">
                <a:solidFill>
                  <a:schemeClr val="bg2"/>
                </a:solidFill>
              </a:endParaRPr>
            </a:p>
          </p:txBody>
        </p:sp>
        <p:sp>
          <p:nvSpPr>
            <p:cNvPr id="66648" name="Line 219"/>
            <p:cNvSpPr>
              <a:spLocks noChangeAspect="1" noChangeShapeType="1"/>
            </p:cNvSpPr>
            <p:nvPr/>
          </p:nvSpPr>
          <p:spPr bwMode="auto">
            <a:xfrm>
              <a:off x="2880" y="254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6649" name="Group 220"/>
            <p:cNvGrpSpPr>
              <a:grpSpLocks noChangeAspect="1"/>
            </p:cNvGrpSpPr>
            <p:nvPr/>
          </p:nvGrpSpPr>
          <p:grpSpPr bwMode="auto">
            <a:xfrm>
              <a:off x="3983" y="3584"/>
              <a:ext cx="208" cy="170"/>
              <a:chOff x="1728" y="2064"/>
              <a:chExt cx="768" cy="672"/>
            </a:xfrm>
          </p:grpSpPr>
          <p:sp>
            <p:nvSpPr>
              <p:cNvPr id="66655" name="AutoShape 22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56" name="Line 22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650" name="Oval 223"/>
            <p:cNvSpPr>
              <a:spLocks noChangeAspect="1" noChangeArrowheads="1"/>
            </p:cNvSpPr>
            <p:nvPr/>
          </p:nvSpPr>
          <p:spPr bwMode="auto">
            <a:xfrm>
              <a:off x="3921" y="32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grpSp>
          <p:nvGrpSpPr>
            <p:cNvPr id="66651" name="Group 224"/>
            <p:cNvGrpSpPr>
              <a:grpSpLocks noChangeAspect="1"/>
            </p:cNvGrpSpPr>
            <p:nvPr/>
          </p:nvGrpSpPr>
          <p:grpSpPr bwMode="auto">
            <a:xfrm>
              <a:off x="4385" y="3584"/>
              <a:ext cx="208" cy="170"/>
              <a:chOff x="1728" y="2064"/>
              <a:chExt cx="768" cy="672"/>
            </a:xfrm>
          </p:grpSpPr>
          <p:sp>
            <p:nvSpPr>
              <p:cNvPr id="66653" name="AutoShape 22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54" name="Line 22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652" name="AutoShape 227"/>
            <p:cNvSpPr>
              <a:spLocks noChangeAspect="1" noChangeArrowheads="1"/>
            </p:cNvSpPr>
            <p:nvPr/>
          </p:nvSpPr>
          <p:spPr bwMode="auto">
            <a:xfrm>
              <a:off x="4209" y="3632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  <p:sp>
        <p:nvSpPr>
          <p:cNvPr id="297" name="Rectangle 296"/>
          <p:cNvSpPr>
            <a:spLocks noChangeArrowheads="1"/>
          </p:cNvSpPr>
          <p:nvPr/>
        </p:nvSpPr>
        <p:spPr bwMode="auto">
          <a:xfrm>
            <a:off x="7275513" y="5133975"/>
            <a:ext cx="10826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FFFF00"/>
                </a:solidFill>
              </a:rPr>
              <a:t>Done</a:t>
            </a:r>
            <a:r>
              <a:rPr lang="en-US" altLang="en-US" sz="2800"/>
              <a:t>!</a:t>
            </a:r>
            <a:endParaRPr lang="en-CA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 descr="capture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-250825"/>
            <a:ext cx="9753600" cy="779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81534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Vertices and Edges</a:t>
            </a:r>
          </a:p>
        </p:txBody>
      </p:sp>
      <p:sp>
        <p:nvSpPr>
          <p:cNvPr id="25604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sz="half" idx="1"/>
          </p:nvPr>
        </p:nvSpPr>
        <p:spPr>
          <a:xfrm>
            <a:off x="838200" y="1600200"/>
            <a:ext cx="7696200" cy="4711700"/>
          </a:xfrm>
        </p:spPr>
        <p:txBody>
          <a:bodyPr/>
          <a:lstStyle/>
          <a:p>
            <a:r>
              <a:rPr lang="en-US" sz="2400" dirty="0"/>
              <a:t>A </a:t>
            </a:r>
            <a:r>
              <a:rPr lang="en-US" sz="2400" b="1" dirty="0"/>
              <a:t>graph</a:t>
            </a:r>
            <a:r>
              <a:rPr lang="en-US" sz="2400" dirty="0"/>
              <a:t> is a collection of </a:t>
            </a:r>
            <a:r>
              <a:rPr lang="en-US" sz="2400" b="1" dirty="0"/>
              <a:t>vertices</a:t>
            </a:r>
            <a:r>
              <a:rPr lang="en-US" sz="2400" dirty="0"/>
              <a:t> and </a:t>
            </a:r>
            <a:r>
              <a:rPr lang="en-US" sz="2400" b="1" dirty="0"/>
              <a:t>edges</a:t>
            </a:r>
            <a:r>
              <a:rPr lang="en-US" sz="2400" dirty="0"/>
              <a:t>. </a:t>
            </a:r>
          </a:p>
          <a:p>
            <a:r>
              <a:rPr lang="en-US" sz="2400" dirty="0"/>
              <a:t>We model the abstraction as a combination of three data types: Vertex, Edge, and Graph. </a:t>
            </a:r>
          </a:p>
          <a:p>
            <a:r>
              <a:rPr lang="en-US" sz="2400" dirty="0"/>
              <a:t>A </a:t>
            </a:r>
            <a:r>
              <a:rPr lang="en-US" sz="2400" b="1" dirty="0"/>
              <a:t>Vertex</a:t>
            </a:r>
            <a:r>
              <a:rPr lang="en-US" sz="2400" dirty="0"/>
              <a:t> is a lightweight object that stores an arbitrary element provided by the user (e.g., an airport code)</a:t>
            </a:r>
          </a:p>
          <a:p>
            <a:pPr lvl="1"/>
            <a:r>
              <a:rPr lang="en-US" sz="1800" dirty="0"/>
              <a:t>We assume it supports a method, element(), to retrieve the stored element. </a:t>
            </a:r>
          </a:p>
          <a:p>
            <a:r>
              <a:rPr lang="en-US" sz="2400" dirty="0"/>
              <a:t>An </a:t>
            </a:r>
            <a:r>
              <a:rPr lang="en-US" sz="2400" b="1" dirty="0"/>
              <a:t>Edge</a:t>
            </a:r>
            <a:r>
              <a:rPr lang="en-US" sz="2400" dirty="0"/>
              <a:t> stores an associated object (e.g., a flight number, travel distance, cost), retrieved with the element( ) method. </a:t>
            </a:r>
          </a:p>
        </p:txBody>
      </p:sp>
      <p:sp>
        <p:nvSpPr>
          <p:cNvPr id="25601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5602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B920253-BA03-E049-A2A8-DAC3199BD52A}" type="slidenum">
              <a:rPr lang="en-US" sz="1400">
                <a:solidFill>
                  <a:srgbClr val="2F2B20"/>
                </a:solidFill>
              </a:rPr>
              <a:pPr eaLnBrk="1" hangingPunct="1"/>
              <a:t>9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69635" name="Oval 4"/>
          <p:cNvSpPr>
            <a:spLocks noChangeArrowheads="1"/>
          </p:cNvSpPr>
          <p:nvPr/>
        </p:nvSpPr>
        <p:spPr bwMode="auto">
          <a:xfrm>
            <a:off x="5257800" y="33909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36" name="Text Box 5"/>
          <p:cNvSpPr txBox="1">
            <a:spLocks noChangeArrowheads="1"/>
          </p:cNvSpPr>
          <p:nvPr/>
        </p:nvSpPr>
        <p:spPr bwMode="auto">
          <a:xfrm>
            <a:off x="5143500" y="2901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69637" name="Freeform 6"/>
          <p:cNvSpPr>
            <a:spLocks/>
          </p:cNvSpPr>
          <p:nvPr/>
        </p:nvSpPr>
        <p:spPr bwMode="auto">
          <a:xfrm>
            <a:off x="3276600" y="2994025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8" name="Freeform 7"/>
          <p:cNvSpPr>
            <a:spLocks/>
          </p:cNvSpPr>
          <p:nvPr/>
        </p:nvSpPr>
        <p:spPr bwMode="auto">
          <a:xfrm>
            <a:off x="5359400" y="3108325"/>
            <a:ext cx="584200" cy="355600"/>
          </a:xfrm>
          <a:custGeom>
            <a:avLst/>
            <a:gdLst>
              <a:gd name="T0" fmla="*/ 0 w 368"/>
              <a:gd name="T1" fmla="*/ 2147483647 h 224"/>
              <a:gd name="T2" fmla="*/ 2147483647 w 368"/>
              <a:gd name="T3" fmla="*/ 0 h 224"/>
              <a:gd name="T4" fmla="*/ 0 60000 65536"/>
              <a:gd name="T5" fmla="*/ 0 60000 65536"/>
              <a:gd name="T6" fmla="*/ 0 w 368"/>
              <a:gd name="T7" fmla="*/ 0 h 224"/>
              <a:gd name="T8" fmla="*/ 368 w 368"/>
              <a:gd name="T9" fmla="*/ 224 h 2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8" h="224">
                <a:moveTo>
                  <a:pt x="0" y="224"/>
                </a:moveTo>
                <a:lnTo>
                  <a:pt x="368" y="0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9" name="Oval 8"/>
          <p:cNvSpPr>
            <a:spLocks noChangeArrowheads="1"/>
          </p:cNvSpPr>
          <p:nvPr/>
        </p:nvSpPr>
        <p:spPr bwMode="auto">
          <a:xfrm>
            <a:off x="5949950" y="2994025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0" name="Text Box 9"/>
          <p:cNvSpPr txBox="1">
            <a:spLocks noChangeArrowheads="1"/>
          </p:cNvSpPr>
          <p:nvPr/>
        </p:nvSpPr>
        <p:spPr bwMode="auto">
          <a:xfrm>
            <a:off x="5791200" y="2514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69641" name="Oval 10"/>
          <p:cNvSpPr>
            <a:spLocks noChangeArrowheads="1"/>
          </p:cNvSpPr>
          <p:nvPr/>
        </p:nvSpPr>
        <p:spPr bwMode="auto">
          <a:xfrm>
            <a:off x="3206750" y="28575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2" name="Text Box 11"/>
          <p:cNvSpPr txBox="1">
            <a:spLocks noChangeArrowheads="1"/>
          </p:cNvSpPr>
          <p:nvPr/>
        </p:nvSpPr>
        <p:spPr bwMode="auto">
          <a:xfrm>
            <a:off x="2928938" y="24765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69643" name="Oval 14"/>
          <p:cNvSpPr>
            <a:spLocks noChangeArrowheads="1"/>
          </p:cNvSpPr>
          <p:nvPr/>
        </p:nvSpPr>
        <p:spPr bwMode="auto">
          <a:xfrm>
            <a:off x="5327650" y="4572000"/>
            <a:ext cx="15875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4" name="Freeform 15"/>
          <p:cNvSpPr>
            <a:spLocks/>
          </p:cNvSpPr>
          <p:nvPr/>
        </p:nvSpPr>
        <p:spPr bwMode="auto">
          <a:xfrm>
            <a:off x="3276600" y="3035300"/>
            <a:ext cx="2070100" cy="1524000"/>
          </a:xfrm>
          <a:custGeom>
            <a:avLst/>
            <a:gdLst>
              <a:gd name="T0" fmla="*/ 0 w 1304"/>
              <a:gd name="T1" fmla="*/ 0 h 960"/>
              <a:gd name="T2" fmla="*/ 2147483647 w 1304"/>
              <a:gd name="T3" fmla="*/ 2147483647 h 960"/>
              <a:gd name="T4" fmla="*/ 2147483647 w 1304"/>
              <a:gd name="T5" fmla="*/ 2147483647 h 960"/>
              <a:gd name="T6" fmla="*/ 2147483647 w 1304"/>
              <a:gd name="T7" fmla="*/ 2147483647 h 960"/>
              <a:gd name="T8" fmla="*/ 0 60000 65536"/>
              <a:gd name="T9" fmla="*/ 0 60000 65536"/>
              <a:gd name="T10" fmla="*/ 0 60000 65536"/>
              <a:gd name="T11" fmla="*/ 0 60000 65536"/>
              <a:gd name="T12" fmla="*/ 0 w 1304"/>
              <a:gd name="T13" fmla="*/ 0 h 960"/>
              <a:gd name="T14" fmla="*/ 1304 w 1304"/>
              <a:gd name="T15" fmla="*/ 960 h 9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04" h="960">
                <a:moveTo>
                  <a:pt x="0" y="0"/>
                </a:moveTo>
                <a:cubicBezTo>
                  <a:pt x="44" y="104"/>
                  <a:pt x="118" y="530"/>
                  <a:pt x="264" y="624"/>
                </a:cubicBezTo>
                <a:cubicBezTo>
                  <a:pt x="390" y="675"/>
                  <a:pt x="705" y="542"/>
                  <a:pt x="876" y="566"/>
                </a:cubicBezTo>
                <a:cubicBezTo>
                  <a:pt x="1049" y="622"/>
                  <a:pt x="1215" y="878"/>
                  <a:pt x="1304" y="96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5" name="Freeform 16"/>
          <p:cNvSpPr>
            <a:spLocks/>
          </p:cNvSpPr>
          <p:nvPr/>
        </p:nvSpPr>
        <p:spPr bwMode="auto">
          <a:xfrm>
            <a:off x="5429250" y="4645025"/>
            <a:ext cx="882650" cy="346075"/>
          </a:xfrm>
          <a:custGeom>
            <a:avLst/>
            <a:gdLst>
              <a:gd name="T0" fmla="*/ 0 w 556"/>
              <a:gd name="T1" fmla="*/ 0 h 218"/>
              <a:gd name="T2" fmla="*/ 2147483647 w 556"/>
              <a:gd name="T3" fmla="*/ 2147483647 h 218"/>
              <a:gd name="T4" fmla="*/ 0 60000 65536"/>
              <a:gd name="T5" fmla="*/ 0 60000 65536"/>
              <a:gd name="T6" fmla="*/ 0 w 556"/>
              <a:gd name="T7" fmla="*/ 0 h 218"/>
              <a:gd name="T8" fmla="*/ 556 w 556"/>
              <a:gd name="T9" fmla="*/ 218 h 2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56" h="218">
                <a:moveTo>
                  <a:pt x="0" y="0"/>
                </a:moveTo>
                <a:lnTo>
                  <a:pt x="556" y="218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Oval 17"/>
          <p:cNvSpPr>
            <a:spLocks noChangeArrowheads="1"/>
          </p:cNvSpPr>
          <p:nvPr/>
        </p:nvSpPr>
        <p:spPr bwMode="auto">
          <a:xfrm>
            <a:off x="6324600" y="4953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7" name="Oval 19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8" name="Oval 20"/>
          <p:cNvSpPr>
            <a:spLocks noChangeArrowheads="1"/>
          </p:cNvSpPr>
          <p:nvPr/>
        </p:nvSpPr>
        <p:spPr bwMode="auto">
          <a:xfrm>
            <a:off x="5486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9" name="Freeform 21"/>
          <p:cNvSpPr>
            <a:spLocks/>
          </p:cNvSpPr>
          <p:nvPr/>
        </p:nvSpPr>
        <p:spPr bwMode="auto">
          <a:xfrm>
            <a:off x="5581650" y="4114800"/>
            <a:ext cx="1009650" cy="9525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0" name="Freeform 22"/>
          <p:cNvSpPr>
            <a:spLocks/>
          </p:cNvSpPr>
          <p:nvPr/>
        </p:nvSpPr>
        <p:spPr bwMode="auto">
          <a:xfrm>
            <a:off x="5638800" y="4203700"/>
            <a:ext cx="1962150" cy="995363"/>
          </a:xfrm>
          <a:custGeom>
            <a:avLst/>
            <a:gdLst>
              <a:gd name="T0" fmla="*/ 2147483647 w 1236"/>
              <a:gd name="T1" fmla="*/ 2147483647 h 627"/>
              <a:gd name="T2" fmla="*/ 2147483647 w 1236"/>
              <a:gd name="T3" fmla="*/ 2147483647 h 627"/>
              <a:gd name="T4" fmla="*/ 2147483647 w 1236"/>
              <a:gd name="T5" fmla="*/ 2147483647 h 627"/>
              <a:gd name="T6" fmla="*/ 2147483647 w 1236"/>
              <a:gd name="T7" fmla="*/ 2147483647 h 627"/>
              <a:gd name="T8" fmla="*/ 0 w 1236"/>
              <a:gd name="T9" fmla="*/ 0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36"/>
              <a:gd name="T16" fmla="*/ 0 h 627"/>
              <a:gd name="T17" fmla="*/ 1236 w 1236"/>
              <a:gd name="T18" fmla="*/ 627 h 6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36" h="627">
                <a:moveTo>
                  <a:pt x="484" y="522"/>
                </a:moveTo>
                <a:cubicBezTo>
                  <a:pt x="559" y="531"/>
                  <a:pt x="837" y="626"/>
                  <a:pt x="936" y="576"/>
                </a:cubicBezTo>
                <a:cubicBezTo>
                  <a:pt x="1062" y="627"/>
                  <a:pt x="1236" y="320"/>
                  <a:pt x="1080" y="224"/>
                </a:cubicBezTo>
                <a:cubicBezTo>
                  <a:pt x="1019" y="169"/>
                  <a:pt x="748" y="285"/>
                  <a:pt x="568" y="248"/>
                </a:cubicBezTo>
                <a:cubicBezTo>
                  <a:pt x="388" y="211"/>
                  <a:pt x="118" y="52"/>
                  <a:pt x="0" y="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1" name="Freeform 23"/>
          <p:cNvSpPr>
            <a:spLocks/>
          </p:cNvSpPr>
          <p:nvPr/>
        </p:nvSpPr>
        <p:spPr bwMode="auto">
          <a:xfrm>
            <a:off x="6134100" y="2871788"/>
            <a:ext cx="1584325" cy="1243012"/>
          </a:xfrm>
          <a:custGeom>
            <a:avLst/>
            <a:gdLst>
              <a:gd name="T0" fmla="*/ 2147483647 w 998"/>
              <a:gd name="T1" fmla="*/ 2147483647 h 783"/>
              <a:gd name="T2" fmla="*/ 2147483647 w 998"/>
              <a:gd name="T3" fmla="*/ 2147483647 h 783"/>
              <a:gd name="T4" fmla="*/ 2147483647 w 998"/>
              <a:gd name="T5" fmla="*/ 2147483647 h 783"/>
              <a:gd name="T6" fmla="*/ 2147483647 w 998"/>
              <a:gd name="T7" fmla="*/ 2147483647 h 783"/>
              <a:gd name="T8" fmla="*/ 2147483647 w 998"/>
              <a:gd name="T9" fmla="*/ 2147483647 h 783"/>
              <a:gd name="T10" fmla="*/ 0 w 998"/>
              <a:gd name="T11" fmla="*/ 2147483647 h 7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98"/>
              <a:gd name="T19" fmla="*/ 0 h 783"/>
              <a:gd name="T20" fmla="*/ 998 w 998"/>
              <a:gd name="T21" fmla="*/ 783 h 7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98" h="783">
                <a:moveTo>
                  <a:pt x="360" y="783"/>
                </a:moveTo>
                <a:cubicBezTo>
                  <a:pt x="407" y="771"/>
                  <a:pt x="551" y="728"/>
                  <a:pt x="640" y="711"/>
                </a:cubicBezTo>
                <a:cubicBezTo>
                  <a:pt x="729" y="694"/>
                  <a:pt x="896" y="739"/>
                  <a:pt x="896" y="679"/>
                </a:cubicBezTo>
                <a:cubicBezTo>
                  <a:pt x="998" y="594"/>
                  <a:pt x="693" y="458"/>
                  <a:pt x="640" y="351"/>
                </a:cubicBezTo>
                <a:cubicBezTo>
                  <a:pt x="587" y="244"/>
                  <a:pt x="683" y="78"/>
                  <a:pt x="576" y="39"/>
                </a:cubicBezTo>
                <a:cubicBezTo>
                  <a:pt x="469" y="0"/>
                  <a:pt x="120" y="102"/>
                  <a:pt x="0" y="119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1724025" y="1752600"/>
            <a:ext cx="6262688" cy="3886200"/>
            <a:chOff x="1086" y="1104"/>
            <a:chExt cx="3945" cy="2448"/>
          </a:xfrm>
        </p:grpSpPr>
        <p:sp>
          <p:nvSpPr>
            <p:cNvPr id="69656" name="Oval 13"/>
            <p:cNvSpPr>
              <a:spLocks noChangeArrowheads="1"/>
            </p:cNvSpPr>
            <p:nvPr/>
          </p:nvSpPr>
          <p:spPr bwMode="auto">
            <a:xfrm>
              <a:off x="1248" y="1440"/>
              <a:ext cx="2400" cy="2112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69657" name="Text Box 18"/>
            <p:cNvSpPr txBox="1">
              <a:spLocks noChangeArrowheads="1"/>
            </p:cNvSpPr>
            <p:nvPr/>
          </p:nvSpPr>
          <p:spPr bwMode="auto">
            <a:xfrm>
              <a:off x="1086" y="1104"/>
              <a:ext cx="155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Handled </a:t>
              </a:r>
              <a:r>
                <a:rPr lang="en-US" altLang="en-US" sz="3000"/>
                <a:t>nodes</a:t>
              </a:r>
            </a:p>
          </p:txBody>
        </p:sp>
        <p:sp>
          <p:nvSpPr>
            <p:cNvPr id="69658" name="Text Box 26"/>
            <p:cNvSpPr txBox="1">
              <a:spLocks noChangeArrowheads="1"/>
            </p:cNvSpPr>
            <p:nvPr/>
          </p:nvSpPr>
          <p:spPr bwMode="auto">
            <a:xfrm>
              <a:off x="3682" y="1104"/>
              <a:ext cx="134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Found </a:t>
              </a:r>
              <a:r>
                <a:rPr lang="en-US" altLang="en-US" sz="3000"/>
                <a:t>nodes</a:t>
              </a:r>
            </a:p>
          </p:txBody>
        </p:sp>
      </p:grpSp>
      <p:sp>
        <p:nvSpPr>
          <p:cNvPr id="597019" name="Text Box 27"/>
          <p:cNvSpPr txBox="1">
            <a:spLocks noChangeArrowheads="1"/>
          </p:cNvSpPr>
          <p:nvPr/>
        </p:nvSpPr>
        <p:spPr bwMode="auto">
          <a:xfrm>
            <a:off x="3657600" y="5775325"/>
            <a:ext cx="2778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chemeClr val="bg2"/>
                </a:solidFill>
              </a:rPr>
              <a:t>Handled</a:t>
            </a:r>
            <a:r>
              <a:rPr lang="en-US" altLang="en-US" sz="3000">
                <a:solidFill>
                  <a:schemeClr val="hlink"/>
                </a:solidFill>
              </a:rPr>
              <a:t> </a:t>
            </a:r>
            <a:r>
              <a:rPr lang="en-US" altLang="en-US" sz="3000"/>
              <a:t>Edges?</a:t>
            </a:r>
          </a:p>
        </p:txBody>
      </p:sp>
      <p:sp>
        <p:nvSpPr>
          <p:cNvPr id="597020" name="Rectangle 28"/>
          <p:cNvSpPr>
            <a:spLocks noChangeArrowheads="1"/>
          </p:cNvSpPr>
          <p:nvPr/>
        </p:nvSpPr>
        <p:spPr bwMode="auto">
          <a:xfrm>
            <a:off x="1838325" y="533400"/>
            <a:ext cx="572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Definition of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and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69655" name="Freeform 21"/>
          <p:cNvSpPr>
            <a:spLocks/>
          </p:cNvSpPr>
          <p:nvPr/>
        </p:nvSpPr>
        <p:spPr bwMode="auto">
          <a:xfrm>
            <a:off x="4953000" y="4114800"/>
            <a:ext cx="533400" cy="46038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7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7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7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7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7019" grpId="0"/>
      <p:bldP spid="59702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Freeform 7"/>
          <p:cNvSpPr>
            <a:spLocks/>
          </p:cNvSpPr>
          <p:nvPr/>
        </p:nvSpPr>
        <p:spPr bwMode="auto">
          <a:xfrm>
            <a:off x="5359400" y="3108325"/>
            <a:ext cx="584200" cy="355600"/>
          </a:xfrm>
          <a:custGeom>
            <a:avLst/>
            <a:gdLst>
              <a:gd name="T0" fmla="*/ 0 w 368"/>
              <a:gd name="T1" fmla="*/ 2147483647 h 224"/>
              <a:gd name="T2" fmla="*/ 2147483647 w 368"/>
              <a:gd name="T3" fmla="*/ 0 h 224"/>
              <a:gd name="T4" fmla="*/ 0 60000 65536"/>
              <a:gd name="T5" fmla="*/ 0 60000 65536"/>
              <a:gd name="T6" fmla="*/ 0 w 368"/>
              <a:gd name="T7" fmla="*/ 0 h 224"/>
              <a:gd name="T8" fmla="*/ 368 w 368"/>
              <a:gd name="T9" fmla="*/ 224 h 2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8" h="224">
                <a:moveTo>
                  <a:pt x="0" y="224"/>
                </a:moveTo>
                <a:lnTo>
                  <a:pt x="368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9" name="Freeform 16"/>
          <p:cNvSpPr>
            <a:spLocks/>
          </p:cNvSpPr>
          <p:nvPr/>
        </p:nvSpPr>
        <p:spPr bwMode="auto">
          <a:xfrm>
            <a:off x="5429250" y="4645025"/>
            <a:ext cx="882650" cy="346075"/>
          </a:xfrm>
          <a:custGeom>
            <a:avLst/>
            <a:gdLst>
              <a:gd name="T0" fmla="*/ 0 w 556"/>
              <a:gd name="T1" fmla="*/ 0 h 218"/>
              <a:gd name="T2" fmla="*/ 2147483647 w 556"/>
              <a:gd name="T3" fmla="*/ 2147483647 h 218"/>
              <a:gd name="T4" fmla="*/ 0 60000 65536"/>
              <a:gd name="T5" fmla="*/ 0 60000 65536"/>
              <a:gd name="T6" fmla="*/ 0 w 556"/>
              <a:gd name="T7" fmla="*/ 0 h 218"/>
              <a:gd name="T8" fmla="*/ 556 w 556"/>
              <a:gd name="T9" fmla="*/ 218 h 2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56" h="218">
                <a:moveTo>
                  <a:pt x="0" y="0"/>
                </a:moveTo>
                <a:lnTo>
                  <a:pt x="556" y="218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0" name="Freeform 21"/>
          <p:cNvSpPr>
            <a:spLocks/>
          </p:cNvSpPr>
          <p:nvPr/>
        </p:nvSpPr>
        <p:spPr bwMode="auto">
          <a:xfrm>
            <a:off x="5581650" y="4114800"/>
            <a:ext cx="1009650" cy="9525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1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0662" name="Oval 4"/>
          <p:cNvSpPr>
            <a:spLocks noChangeArrowheads="1"/>
          </p:cNvSpPr>
          <p:nvPr/>
        </p:nvSpPr>
        <p:spPr bwMode="auto">
          <a:xfrm>
            <a:off x="5257800" y="33909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63" name="Text Box 5"/>
          <p:cNvSpPr txBox="1">
            <a:spLocks noChangeArrowheads="1"/>
          </p:cNvSpPr>
          <p:nvPr/>
        </p:nvSpPr>
        <p:spPr bwMode="auto">
          <a:xfrm>
            <a:off x="5143500" y="2901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70664" name="Freeform 6"/>
          <p:cNvSpPr>
            <a:spLocks/>
          </p:cNvSpPr>
          <p:nvPr/>
        </p:nvSpPr>
        <p:spPr bwMode="auto">
          <a:xfrm>
            <a:off x="3276600" y="2994025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5" name="Oval 8"/>
          <p:cNvSpPr>
            <a:spLocks noChangeArrowheads="1"/>
          </p:cNvSpPr>
          <p:nvPr/>
        </p:nvSpPr>
        <p:spPr bwMode="auto">
          <a:xfrm>
            <a:off x="5949950" y="2994025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0666" name="Text Box 9"/>
          <p:cNvSpPr txBox="1">
            <a:spLocks noChangeArrowheads="1"/>
          </p:cNvSpPr>
          <p:nvPr/>
        </p:nvSpPr>
        <p:spPr bwMode="auto">
          <a:xfrm>
            <a:off x="5791200" y="2514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70667" name="Oval 10"/>
          <p:cNvSpPr>
            <a:spLocks noChangeArrowheads="1"/>
          </p:cNvSpPr>
          <p:nvPr/>
        </p:nvSpPr>
        <p:spPr bwMode="auto">
          <a:xfrm>
            <a:off x="3206750" y="28575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0668" name="Text Box 11"/>
          <p:cNvSpPr txBox="1">
            <a:spLocks noChangeArrowheads="1"/>
          </p:cNvSpPr>
          <p:nvPr/>
        </p:nvSpPr>
        <p:spPr bwMode="auto">
          <a:xfrm>
            <a:off x="2928938" y="24765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0669" name="Oval 13"/>
          <p:cNvSpPr>
            <a:spLocks noChangeArrowheads="1"/>
          </p:cNvSpPr>
          <p:nvPr/>
        </p:nvSpPr>
        <p:spPr bwMode="auto">
          <a:xfrm>
            <a:off x="1981200" y="2286000"/>
            <a:ext cx="3810000" cy="3352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0" name="Oval 14"/>
          <p:cNvSpPr>
            <a:spLocks noChangeArrowheads="1"/>
          </p:cNvSpPr>
          <p:nvPr/>
        </p:nvSpPr>
        <p:spPr bwMode="auto">
          <a:xfrm>
            <a:off x="5327650" y="4572000"/>
            <a:ext cx="15875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1" name="Freeform 15"/>
          <p:cNvSpPr>
            <a:spLocks/>
          </p:cNvSpPr>
          <p:nvPr/>
        </p:nvSpPr>
        <p:spPr bwMode="auto">
          <a:xfrm>
            <a:off x="3276600" y="3035300"/>
            <a:ext cx="2070100" cy="1524000"/>
          </a:xfrm>
          <a:custGeom>
            <a:avLst/>
            <a:gdLst>
              <a:gd name="T0" fmla="*/ 0 w 1304"/>
              <a:gd name="T1" fmla="*/ 0 h 960"/>
              <a:gd name="T2" fmla="*/ 2147483647 w 1304"/>
              <a:gd name="T3" fmla="*/ 2147483647 h 960"/>
              <a:gd name="T4" fmla="*/ 2147483647 w 1304"/>
              <a:gd name="T5" fmla="*/ 2147483647 h 960"/>
              <a:gd name="T6" fmla="*/ 2147483647 w 1304"/>
              <a:gd name="T7" fmla="*/ 2147483647 h 960"/>
              <a:gd name="T8" fmla="*/ 0 60000 65536"/>
              <a:gd name="T9" fmla="*/ 0 60000 65536"/>
              <a:gd name="T10" fmla="*/ 0 60000 65536"/>
              <a:gd name="T11" fmla="*/ 0 60000 65536"/>
              <a:gd name="T12" fmla="*/ 0 w 1304"/>
              <a:gd name="T13" fmla="*/ 0 h 960"/>
              <a:gd name="T14" fmla="*/ 1304 w 1304"/>
              <a:gd name="T15" fmla="*/ 960 h 9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04" h="960">
                <a:moveTo>
                  <a:pt x="0" y="0"/>
                </a:moveTo>
                <a:cubicBezTo>
                  <a:pt x="44" y="104"/>
                  <a:pt x="118" y="530"/>
                  <a:pt x="264" y="624"/>
                </a:cubicBezTo>
                <a:cubicBezTo>
                  <a:pt x="390" y="675"/>
                  <a:pt x="705" y="542"/>
                  <a:pt x="876" y="566"/>
                </a:cubicBezTo>
                <a:cubicBezTo>
                  <a:pt x="1049" y="622"/>
                  <a:pt x="1215" y="878"/>
                  <a:pt x="1304" y="960"/>
                </a:cubicBez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2" name="Oval 17"/>
          <p:cNvSpPr>
            <a:spLocks noChangeArrowheads="1"/>
          </p:cNvSpPr>
          <p:nvPr/>
        </p:nvSpPr>
        <p:spPr bwMode="auto">
          <a:xfrm>
            <a:off x="6324600" y="4953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3" name="Text Box 18"/>
          <p:cNvSpPr txBox="1">
            <a:spLocks noChangeArrowheads="1"/>
          </p:cNvSpPr>
          <p:nvPr/>
        </p:nvSpPr>
        <p:spPr bwMode="auto">
          <a:xfrm>
            <a:off x="1724025" y="1752600"/>
            <a:ext cx="24606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Handled </a:t>
            </a:r>
            <a:r>
              <a:rPr lang="en-US" altLang="en-US" sz="3000"/>
              <a:t>nodes</a:t>
            </a:r>
          </a:p>
        </p:txBody>
      </p:sp>
      <p:sp>
        <p:nvSpPr>
          <p:cNvPr id="70674" name="Oval 19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5" name="Oval 20"/>
          <p:cNvSpPr>
            <a:spLocks noChangeArrowheads="1"/>
          </p:cNvSpPr>
          <p:nvPr/>
        </p:nvSpPr>
        <p:spPr bwMode="auto">
          <a:xfrm>
            <a:off x="5486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6" name="Freeform 22"/>
          <p:cNvSpPr>
            <a:spLocks/>
          </p:cNvSpPr>
          <p:nvPr/>
        </p:nvSpPr>
        <p:spPr bwMode="auto">
          <a:xfrm>
            <a:off x="5638800" y="4203700"/>
            <a:ext cx="1962150" cy="995363"/>
          </a:xfrm>
          <a:custGeom>
            <a:avLst/>
            <a:gdLst>
              <a:gd name="T0" fmla="*/ 2147483647 w 1236"/>
              <a:gd name="T1" fmla="*/ 2147483647 h 627"/>
              <a:gd name="T2" fmla="*/ 2147483647 w 1236"/>
              <a:gd name="T3" fmla="*/ 2147483647 h 627"/>
              <a:gd name="T4" fmla="*/ 2147483647 w 1236"/>
              <a:gd name="T5" fmla="*/ 2147483647 h 627"/>
              <a:gd name="T6" fmla="*/ 2147483647 w 1236"/>
              <a:gd name="T7" fmla="*/ 2147483647 h 627"/>
              <a:gd name="T8" fmla="*/ 0 w 1236"/>
              <a:gd name="T9" fmla="*/ 0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36"/>
              <a:gd name="T16" fmla="*/ 0 h 627"/>
              <a:gd name="T17" fmla="*/ 1236 w 1236"/>
              <a:gd name="T18" fmla="*/ 627 h 6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36" h="627">
                <a:moveTo>
                  <a:pt x="484" y="522"/>
                </a:moveTo>
                <a:cubicBezTo>
                  <a:pt x="559" y="531"/>
                  <a:pt x="837" y="626"/>
                  <a:pt x="936" y="576"/>
                </a:cubicBezTo>
                <a:cubicBezTo>
                  <a:pt x="1062" y="627"/>
                  <a:pt x="1236" y="320"/>
                  <a:pt x="1080" y="224"/>
                </a:cubicBezTo>
                <a:cubicBezTo>
                  <a:pt x="1019" y="169"/>
                  <a:pt x="748" y="285"/>
                  <a:pt x="568" y="248"/>
                </a:cubicBezTo>
                <a:cubicBezTo>
                  <a:pt x="388" y="211"/>
                  <a:pt x="118" y="52"/>
                  <a:pt x="0" y="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7" name="Freeform 23"/>
          <p:cNvSpPr>
            <a:spLocks/>
          </p:cNvSpPr>
          <p:nvPr/>
        </p:nvSpPr>
        <p:spPr bwMode="auto">
          <a:xfrm>
            <a:off x="6134100" y="2871788"/>
            <a:ext cx="1584325" cy="1243012"/>
          </a:xfrm>
          <a:custGeom>
            <a:avLst/>
            <a:gdLst>
              <a:gd name="T0" fmla="*/ 2147483647 w 998"/>
              <a:gd name="T1" fmla="*/ 2147483647 h 783"/>
              <a:gd name="T2" fmla="*/ 2147483647 w 998"/>
              <a:gd name="T3" fmla="*/ 2147483647 h 783"/>
              <a:gd name="T4" fmla="*/ 2147483647 w 998"/>
              <a:gd name="T5" fmla="*/ 2147483647 h 783"/>
              <a:gd name="T6" fmla="*/ 2147483647 w 998"/>
              <a:gd name="T7" fmla="*/ 2147483647 h 783"/>
              <a:gd name="T8" fmla="*/ 2147483647 w 998"/>
              <a:gd name="T9" fmla="*/ 2147483647 h 783"/>
              <a:gd name="T10" fmla="*/ 0 w 998"/>
              <a:gd name="T11" fmla="*/ 2147483647 h 7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98"/>
              <a:gd name="T19" fmla="*/ 0 h 783"/>
              <a:gd name="T20" fmla="*/ 998 w 998"/>
              <a:gd name="T21" fmla="*/ 783 h 7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98" h="783">
                <a:moveTo>
                  <a:pt x="360" y="783"/>
                </a:moveTo>
                <a:cubicBezTo>
                  <a:pt x="407" y="771"/>
                  <a:pt x="551" y="728"/>
                  <a:pt x="640" y="711"/>
                </a:cubicBezTo>
                <a:cubicBezTo>
                  <a:pt x="729" y="694"/>
                  <a:pt x="896" y="739"/>
                  <a:pt x="896" y="679"/>
                </a:cubicBezTo>
                <a:cubicBezTo>
                  <a:pt x="998" y="594"/>
                  <a:pt x="693" y="458"/>
                  <a:pt x="640" y="351"/>
                </a:cubicBezTo>
                <a:cubicBezTo>
                  <a:pt x="587" y="244"/>
                  <a:pt x="683" y="78"/>
                  <a:pt x="576" y="39"/>
                </a:cubicBezTo>
                <a:cubicBezTo>
                  <a:pt x="469" y="0"/>
                  <a:pt x="120" y="102"/>
                  <a:pt x="0" y="119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8" name="Text Box 24"/>
          <p:cNvSpPr txBox="1">
            <a:spLocks noChangeArrowheads="1"/>
          </p:cNvSpPr>
          <p:nvPr/>
        </p:nvSpPr>
        <p:spPr bwMode="auto">
          <a:xfrm>
            <a:off x="5845175" y="1752600"/>
            <a:ext cx="2141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Found </a:t>
            </a:r>
            <a:r>
              <a:rPr lang="en-US" altLang="en-US" sz="3000"/>
              <a:t>nodes</a:t>
            </a:r>
          </a:p>
        </p:txBody>
      </p:sp>
      <p:sp>
        <p:nvSpPr>
          <p:cNvPr id="70679" name="Text Box 25"/>
          <p:cNvSpPr txBox="1">
            <a:spLocks noChangeArrowheads="1"/>
          </p:cNvSpPr>
          <p:nvPr/>
        </p:nvSpPr>
        <p:spPr bwMode="auto">
          <a:xfrm>
            <a:off x="3657600" y="5775325"/>
            <a:ext cx="2608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chemeClr val="bg2"/>
                </a:solidFill>
              </a:rPr>
              <a:t>Handled</a:t>
            </a:r>
            <a:r>
              <a:rPr lang="en-US" altLang="en-US" sz="3000">
                <a:solidFill>
                  <a:schemeClr val="hlink"/>
                </a:solidFill>
              </a:rPr>
              <a:t> </a:t>
            </a:r>
            <a:r>
              <a:rPr lang="en-US" altLang="en-US" sz="3000"/>
              <a:t>Edges</a:t>
            </a:r>
          </a:p>
        </p:txBody>
      </p:sp>
      <p:sp>
        <p:nvSpPr>
          <p:cNvPr id="602142" name="Text Box 30"/>
          <p:cNvSpPr txBox="1">
            <a:spLocks noChangeArrowheads="1"/>
          </p:cNvSpPr>
          <p:nvPr/>
        </p:nvSpPr>
        <p:spPr bwMode="auto">
          <a:xfrm>
            <a:off x="3657600" y="6308725"/>
            <a:ext cx="2671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rgbClr val="FF0000"/>
                </a:solidFill>
              </a:rPr>
              <a:t>Handled</a:t>
            </a:r>
            <a:r>
              <a:rPr lang="en-US" altLang="en-US" sz="3000">
                <a:solidFill>
                  <a:srgbClr val="FF0000"/>
                </a:solidFill>
              </a:rPr>
              <a:t> </a:t>
            </a:r>
            <a:r>
              <a:rPr lang="en-US" altLang="en-US" sz="3000"/>
              <a:t>Paths?</a:t>
            </a:r>
          </a:p>
        </p:txBody>
      </p:sp>
      <p:sp>
        <p:nvSpPr>
          <p:cNvPr id="70681" name="Rectangle 31"/>
          <p:cNvSpPr>
            <a:spLocks noChangeArrowheads="1"/>
          </p:cNvSpPr>
          <p:nvPr/>
        </p:nvSpPr>
        <p:spPr bwMode="auto">
          <a:xfrm>
            <a:off x="1838325" y="533400"/>
            <a:ext cx="572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Definition of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and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70682" name="Freeform 21"/>
          <p:cNvSpPr>
            <a:spLocks/>
          </p:cNvSpPr>
          <p:nvPr/>
        </p:nvSpPr>
        <p:spPr bwMode="auto">
          <a:xfrm>
            <a:off x="4953000" y="4114800"/>
            <a:ext cx="533400" cy="46038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2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2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2142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1683" name="Oval 3"/>
          <p:cNvSpPr>
            <a:spLocks noChangeArrowheads="1"/>
          </p:cNvSpPr>
          <p:nvPr/>
        </p:nvSpPr>
        <p:spPr bwMode="auto">
          <a:xfrm>
            <a:off x="5257800" y="33909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1684" name="Text Box 4"/>
          <p:cNvSpPr txBox="1">
            <a:spLocks noChangeArrowheads="1"/>
          </p:cNvSpPr>
          <p:nvPr/>
        </p:nvSpPr>
        <p:spPr bwMode="auto">
          <a:xfrm>
            <a:off x="5143500" y="2901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71685" name="Freeform 5"/>
          <p:cNvSpPr>
            <a:spLocks/>
          </p:cNvSpPr>
          <p:nvPr/>
        </p:nvSpPr>
        <p:spPr bwMode="auto">
          <a:xfrm>
            <a:off x="3276600" y="2994025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6" name="Freeform 6"/>
          <p:cNvSpPr>
            <a:spLocks/>
          </p:cNvSpPr>
          <p:nvPr/>
        </p:nvSpPr>
        <p:spPr bwMode="auto">
          <a:xfrm>
            <a:off x="5359400" y="3108325"/>
            <a:ext cx="584200" cy="355600"/>
          </a:xfrm>
          <a:custGeom>
            <a:avLst/>
            <a:gdLst>
              <a:gd name="T0" fmla="*/ 0 w 368"/>
              <a:gd name="T1" fmla="*/ 2147483647 h 224"/>
              <a:gd name="T2" fmla="*/ 2147483647 w 368"/>
              <a:gd name="T3" fmla="*/ 0 h 224"/>
              <a:gd name="T4" fmla="*/ 0 60000 65536"/>
              <a:gd name="T5" fmla="*/ 0 60000 65536"/>
              <a:gd name="T6" fmla="*/ 0 w 368"/>
              <a:gd name="T7" fmla="*/ 0 h 224"/>
              <a:gd name="T8" fmla="*/ 368 w 368"/>
              <a:gd name="T9" fmla="*/ 224 h 2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8" h="224">
                <a:moveTo>
                  <a:pt x="0" y="224"/>
                </a:moveTo>
                <a:lnTo>
                  <a:pt x="368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7" name="Oval 7"/>
          <p:cNvSpPr>
            <a:spLocks noChangeArrowheads="1"/>
          </p:cNvSpPr>
          <p:nvPr/>
        </p:nvSpPr>
        <p:spPr bwMode="auto">
          <a:xfrm>
            <a:off x="5949950" y="2994025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1688" name="Text Box 8"/>
          <p:cNvSpPr txBox="1">
            <a:spLocks noChangeArrowheads="1"/>
          </p:cNvSpPr>
          <p:nvPr/>
        </p:nvSpPr>
        <p:spPr bwMode="auto">
          <a:xfrm>
            <a:off x="5791200" y="2514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71689" name="Oval 9"/>
          <p:cNvSpPr>
            <a:spLocks noChangeArrowheads="1"/>
          </p:cNvSpPr>
          <p:nvPr/>
        </p:nvSpPr>
        <p:spPr bwMode="auto">
          <a:xfrm>
            <a:off x="3206750" y="28575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1690" name="Text Box 10"/>
          <p:cNvSpPr txBox="1">
            <a:spLocks noChangeArrowheads="1"/>
          </p:cNvSpPr>
          <p:nvPr/>
        </p:nvSpPr>
        <p:spPr bwMode="auto">
          <a:xfrm>
            <a:off x="2928938" y="24765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1691" name="Oval 12"/>
          <p:cNvSpPr>
            <a:spLocks noChangeArrowheads="1"/>
          </p:cNvSpPr>
          <p:nvPr/>
        </p:nvSpPr>
        <p:spPr bwMode="auto">
          <a:xfrm>
            <a:off x="1981200" y="2286000"/>
            <a:ext cx="3810000" cy="3352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2" name="Oval 13"/>
          <p:cNvSpPr>
            <a:spLocks noChangeArrowheads="1"/>
          </p:cNvSpPr>
          <p:nvPr/>
        </p:nvSpPr>
        <p:spPr bwMode="auto">
          <a:xfrm>
            <a:off x="5327650" y="4572000"/>
            <a:ext cx="15875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3" name="Freeform 14"/>
          <p:cNvSpPr>
            <a:spLocks/>
          </p:cNvSpPr>
          <p:nvPr/>
        </p:nvSpPr>
        <p:spPr bwMode="auto">
          <a:xfrm>
            <a:off x="3276600" y="3035300"/>
            <a:ext cx="2070100" cy="1524000"/>
          </a:xfrm>
          <a:custGeom>
            <a:avLst/>
            <a:gdLst>
              <a:gd name="T0" fmla="*/ 0 w 1304"/>
              <a:gd name="T1" fmla="*/ 0 h 960"/>
              <a:gd name="T2" fmla="*/ 2147483647 w 1304"/>
              <a:gd name="T3" fmla="*/ 2147483647 h 960"/>
              <a:gd name="T4" fmla="*/ 2147483647 w 1304"/>
              <a:gd name="T5" fmla="*/ 2147483647 h 960"/>
              <a:gd name="T6" fmla="*/ 2147483647 w 1304"/>
              <a:gd name="T7" fmla="*/ 2147483647 h 960"/>
              <a:gd name="T8" fmla="*/ 0 60000 65536"/>
              <a:gd name="T9" fmla="*/ 0 60000 65536"/>
              <a:gd name="T10" fmla="*/ 0 60000 65536"/>
              <a:gd name="T11" fmla="*/ 0 60000 65536"/>
              <a:gd name="T12" fmla="*/ 0 w 1304"/>
              <a:gd name="T13" fmla="*/ 0 h 960"/>
              <a:gd name="T14" fmla="*/ 1304 w 1304"/>
              <a:gd name="T15" fmla="*/ 960 h 9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04" h="960">
                <a:moveTo>
                  <a:pt x="0" y="0"/>
                </a:moveTo>
                <a:cubicBezTo>
                  <a:pt x="44" y="104"/>
                  <a:pt x="118" y="530"/>
                  <a:pt x="264" y="624"/>
                </a:cubicBezTo>
                <a:cubicBezTo>
                  <a:pt x="390" y="675"/>
                  <a:pt x="705" y="542"/>
                  <a:pt x="876" y="566"/>
                </a:cubicBezTo>
                <a:cubicBezTo>
                  <a:pt x="1049" y="622"/>
                  <a:pt x="1215" y="878"/>
                  <a:pt x="1304" y="96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4" name="Freeform 15"/>
          <p:cNvSpPr>
            <a:spLocks/>
          </p:cNvSpPr>
          <p:nvPr/>
        </p:nvSpPr>
        <p:spPr bwMode="auto">
          <a:xfrm>
            <a:off x="5429250" y="4645025"/>
            <a:ext cx="882650" cy="346075"/>
          </a:xfrm>
          <a:custGeom>
            <a:avLst/>
            <a:gdLst>
              <a:gd name="T0" fmla="*/ 0 w 556"/>
              <a:gd name="T1" fmla="*/ 0 h 218"/>
              <a:gd name="T2" fmla="*/ 2147483647 w 556"/>
              <a:gd name="T3" fmla="*/ 2147483647 h 218"/>
              <a:gd name="T4" fmla="*/ 0 60000 65536"/>
              <a:gd name="T5" fmla="*/ 0 60000 65536"/>
              <a:gd name="T6" fmla="*/ 0 w 556"/>
              <a:gd name="T7" fmla="*/ 0 h 218"/>
              <a:gd name="T8" fmla="*/ 556 w 556"/>
              <a:gd name="T9" fmla="*/ 218 h 2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56" h="218">
                <a:moveTo>
                  <a:pt x="0" y="0"/>
                </a:moveTo>
                <a:lnTo>
                  <a:pt x="556" y="218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5" name="Oval 16"/>
          <p:cNvSpPr>
            <a:spLocks noChangeArrowheads="1"/>
          </p:cNvSpPr>
          <p:nvPr/>
        </p:nvSpPr>
        <p:spPr bwMode="auto">
          <a:xfrm>
            <a:off x="6324600" y="4953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6" name="Text Box 17"/>
          <p:cNvSpPr txBox="1">
            <a:spLocks noChangeArrowheads="1"/>
          </p:cNvSpPr>
          <p:nvPr/>
        </p:nvSpPr>
        <p:spPr bwMode="auto">
          <a:xfrm>
            <a:off x="1724025" y="1752600"/>
            <a:ext cx="24606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Handled </a:t>
            </a:r>
            <a:r>
              <a:rPr lang="en-US" altLang="en-US" sz="3000"/>
              <a:t>nodes</a:t>
            </a:r>
          </a:p>
        </p:txBody>
      </p:sp>
      <p:sp>
        <p:nvSpPr>
          <p:cNvPr id="71697" name="Oval 18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8" name="Oval 19"/>
          <p:cNvSpPr>
            <a:spLocks noChangeArrowheads="1"/>
          </p:cNvSpPr>
          <p:nvPr/>
        </p:nvSpPr>
        <p:spPr bwMode="auto">
          <a:xfrm>
            <a:off x="5486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9" name="Freeform 20"/>
          <p:cNvSpPr>
            <a:spLocks/>
          </p:cNvSpPr>
          <p:nvPr/>
        </p:nvSpPr>
        <p:spPr bwMode="auto">
          <a:xfrm>
            <a:off x="5581650" y="4114800"/>
            <a:ext cx="1009650" cy="9525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0" name="Freeform 21"/>
          <p:cNvSpPr>
            <a:spLocks/>
          </p:cNvSpPr>
          <p:nvPr/>
        </p:nvSpPr>
        <p:spPr bwMode="auto">
          <a:xfrm>
            <a:off x="5638800" y="4203700"/>
            <a:ext cx="1962150" cy="995363"/>
          </a:xfrm>
          <a:custGeom>
            <a:avLst/>
            <a:gdLst>
              <a:gd name="T0" fmla="*/ 2147483647 w 1236"/>
              <a:gd name="T1" fmla="*/ 2147483647 h 627"/>
              <a:gd name="T2" fmla="*/ 2147483647 w 1236"/>
              <a:gd name="T3" fmla="*/ 2147483647 h 627"/>
              <a:gd name="T4" fmla="*/ 2147483647 w 1236"/>
              <a:gd name="T5" fmla="*/ 2147483647 h 627"/>
              <a:gd name="T6" fmla="*/ 2147483647 w 1236"/>
              <a:gd name="T7" fmla="*/ 2147483647 h 627"/>
              <a:gd name="T8" fmla="*/ 0 w 1236"/>
              <a:gd name="T9" fmla="*/ 0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36"/>
              <a:gd name="T16" fmla="*/ 0 h 627"/>
              <a:gd name="T17" fmla="*/ 1236 w 1236"/>
              <a:gd name="T18" fmla="*/ 627 h 6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36" h="627">
                <a:moveTo>
                  <a:pt x="484" y="522"/>
                </a:moveTo>
                <a:cubicBezTo>
                  <a:pt x="559" y="531"/>
                  <a:pt x="837" y="626"/>
                  <a:pt x="936" y="576"/>
                </a:cubicBezTo>
                <a:cubicBezTo>
                  <a:pt x="1062" y="627"/>
                  <a:pt x="1236" y="320"/>
                  <a:pt x="1080" y="224"/>
                </a:cubicBezTo>
                <a:cubicBezTo>
                  <a:pt x="1019" y="169"/>
                  <a:pt x="748" y="285"/>
                  <a:pt x="568" y="248"/>
                </a:cubicBezTo>
                <a:cubicBezTo>
                  <a:pt x="388" y="211"/>
                  <a:pt x="118" y="52"/>
                  <a:pt x="0" y="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1" name="Freeform 22"/>
          <p:cNvSpPr>
            <a:spLocks/>
          </p:cNvSpPr>
          <p:nvPr/>
        </p:nvSpPr>
        <p:spPr bwMode="auto">
          <a:xfrm>
            <a:off x="6134100" y="2871788"/>
            <a:ext cx="1584325" cy="1243012"/>
          </a:xfrm>
          <a:custGeom>
            <a:avLst/>
            <a:gdLst>
              <a:gd name="T0" fmla="*/ 2147483647 w 998"/>
              <a:gd name="T1" fmla="*/ 2147483647 h 783"/>
              <a:gd name="T2" fmla="*/ 2147483647 w 998"/>
              <a:gd name="T3" fmla="*/ 2147483647 h 783"/>
              <a:gd name="T4" fmla="*/ 2147483647 w 998"/>
              <a:gd name="T5" fmla="*/ 2147483647 h 783"/>
              <a:gd name="T6" fmla="*/ 2147483647 w 998"/>
              <a:gd name="T7" fmla="*/ 2147483647 h 783"/>
              <a:gd name="T8" fmla="*/ 2147483647 w 998"/>
              <a:gd name="T9" fmla="*/ 2147483647 h 783"/>
              <a:gd name="T10" fmla="*/ 0 w 998"/>
              <a:gd name="T11" fmla="*/ 2147483647 h 7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98"/>
              <a:gd name="T19" fmla="*/ 0 h 783"/>
              <a:gd name="T20" fmla="*/ 998 w 998"/>
              <a:gd name="T21" fmla="*/ 783 h 7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98" h="783">
                <a:moveTo>
                  <a:pt x="360" y="783"/>
                </a:moveTo>
                <a:cubicBezTo>
                  <a:pt x="407" y="771"/>
                  <a:pt x="551" y="728"/>
                  <a:pt x="640" y="711"/>
                </a:cubicBezTo>
                <a:cubicBezTo>
                  <a:pt x="729" y="694"/>
                  <a:pt x="896" y="739"/>
                  <a:pt x="896" y="679"/>
                </a:cubicBezTo>
                <a:cubicBezTo>
                  <a:pt x="998" y="594"/>
                  <a:pt x="693" y="458"/>
                  <a:pt x="640" y="351"/>
                </a:cubicBezTo>
                <a:cubicBezTo>
                  <a:pt x="587" y="244"/>
                  <a:pt x="683" y="78"/>
                  <a:pt x="576" y="39"/>
                </a:cubicBezTo>
                <a:cubicBezTo>
                  <a:pt x="469" y="0"/>
                  <a:pt x="120" y="102"/>
                  <a:pt x="0" y="119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2" name="Text Box 23"/>
          <p:cNvSpPr txBox="1">
            <a:spLocks noChangeArrowheads="1"/>
          </p:cNvSpPr>
          <p:nvPr/>
        </p:nvSpPr>
        <p:spPr bwMode="auto">
          <a:xfrm>
            <a:off x="5845175" y="1752600"/>
            <a:ext cx="2141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Found </a:t>
            </a:r>
            <a:r>
              <a:rPr lang="en-US" altLang="en-US" sz="3000"/>
              <a:t>nodes</a:t>
            </a:r>
          </a:p>
        </p:txBody>
      </p:sp>
      <p:sp>
        <p:nvSpPr>
          <p:cNvPr id="71703" name="Rectangle 27"/>
          <p:cNvSpPr>
            <a:spLocks noChangeArrowheads="1"/>
          </p:cNvSpPr>
          <p:nvPr/>
        </p:nvSpPr>
        <p:spPr bwMode="auto">
          <a:xfrm>
            <a:off x="1838325" y="533400"/>
            <a:ext cx="572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Definition of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and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71704" name="Freeform 21"/>
          <p:cNvSpPr>
            <a:spLocks/>
          </p:cNvSpPr>
          <p:nvPr/>
        </p:nvSpPr>
        <p:spPr bwMode="auto">
          <a:xfrm>
            <a:off x="4953000" y="4114800"/>
            <a:ext cx="533400" cy="46038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5" name="Text Box 25"/>
          <p:cNvSpPr txBox="1">
            <a:spLocks noChangeArrowheads="1"/>
          </p:cNvSpPr>
          <p:nvPr/>
        </p:nvSpPr>
        <p:spPr bwMode="auto">
          <a:xfrm>
            <a:off x="3657600" y="5775325"/>
            <a:ext cx="2608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chemeClr val="bg2"/>
                </a:solidFill>
              </a:rPr>
              <a:t>Handled</a:t>
            </a:r>
            <a:r>
              <a:rPr lang="en-US" altLang="en-US" sz="3000">
                <a:solidFill>
                  <a:schemeClr val="bg2"/>
                </a:solidFill>
              </a:rPr>
              <a:t> </a:t>
            </a:r>
            <a:r>
              <a:rPr lang="en-US" altLang="en-US" sz="3000"/>
              <a:t>Edges</a:t>
            </a:r>
          </a:p>
        </p:txBody>
      </p:sp>
      <p:sp>
        <p:nvSpPr>
          <p:cNvPr id="71706" name="Text Box 30"/>
          <p:cNvSpPr txBox="1">
            <a:spLocks noChangeArrowheads="1"/>
          </p:cNvSpPr>
          <p:nvPr/>
        </p:nvSpPr>
        <p:spPr bwMode="auto">
          <a:xfrm>
            <a:off x="3657600" y="6308725"/>
            <a:ext cx="2671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rgbClr val="FF0000"/>
                </a:solidFill>
              </a:rPr>
              <a:t>Handled</a:t>
            </a:r>
            <a:r>
              <a:rPr lang="en-US" altLang="en-US" sz="3000">
                <a:solidFill>
                  <a:srgbClr val="FF0000"/>
                </a:solidFill>
              </a:rPr>
              <a:t> </a:t>
            </a:r>
            <a:r>
              <a:rPr lang="en-US" altLang="en-US" sz="3000"/>
              <a:t>Paths?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2707" name="Oval 3"/>
          <p:cNvSpPr>
            <a:spLocks noChangeArrowheads="1"/>
          </p:cNvSpPr>
          <p:nvPr/>
        </p:nvSpPr>
        <p:spPr bwMode="auto">
          <a:xfrm>
            <a:off x="5257800" y="33909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08" name="Text Box 4"/>
          <p:cNvSpPr txBox="1">
            <a:spLocks noChangeArrowheads="1"/>
          </p:cNvSpPr>
          <p:nvPr/>
        </p:nvSpPr>
        <p:spPr bwMode="auto">
          <a:xfrm>
            <a:off x="5143500" y="2901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72709" name="Freeform 5"/>
          <p:cNvSpPr>
            <a:spLocks/>
          </p:cNvSpPr>
          <p:nvPr/>
        </p:nvSpPr>
        <p:spPr bwMode="auto">
          <a:xfrm>
            <a:off x="3276600" y="2994025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0" name="Freeform 6"/>
          <p:cNvSpPr>
            <a:spLocks/>
          </p:cNvSpPr>
          <p:nvPr/>
        </p:nvSpPr>
        <p:spPr bwMode="auto">
          <a:xfrm>
            <a:off x="5359400" y="3108325"/>
            <a:ext cx="584200" cy="355600"/>
          </a:xfrm>
          <a:custGeom>
            <a:avLst/>
            <a:gdLst>
              <a:gd name="T0" fmla="*/ 0 w 368"/>
              <a:gd name="T1" fmla="*/ 2147483647 h 224"/>
              <a:gd name="T2" fmla="*/ 2147483647 w 368"/>
              <a:gd name="T3" fmla="*/ 0 h 224"/>
              <a:gd name="T4" fmla="*/ 0 60000 65536"/>
              <a:gd name="T5" fmla="*/ 0 60000 65536"/>
              <a:gd name="T6" fmla="*/ 0 w 368"/>
              <a:gd name="T7" fmla="*/ 0 h 224"/>
              <a:gd name="T8" fmla="*/ 368 w 368"/>
              <a:gd name="T9" fmla="*/ 224 h 2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8" h="224">
                <a:moveTo>
                  <a:pt x="0" y="224"/>
                </a:moveTo>
                <a:lnTo>
                  <a:pt x="368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1" name="Oval 7"/>
          <p:cNvSpPr>
            <a:spLocks noChangeArrowheads="1"/>
          </p:cNvSpPr>
          <p:nvPr/>
        </p:nvSpPr>
        <p:spPr bwMode="auto">
          <a:xfrm>
            <a:off x="5949950" y="2994025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12" name="Text Box 8"/>
          <p:cNvSpPr txBox="1">
            <a:spLocks noChangeArrowheads="1"/>
          </p:cNvSpPr>
          <p:nvPr/>
        </p:nvSpPr>
        <p:spPr bwMode="auto">
          <a:xfrm>
            <a:off x="5791200" y="2514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72713" name="Oval 9"/>
          <p:cNvSpPr>
            <a:spLocks noChangeArrowheads="1"/>
          </p:cNvSpPr>
          <p:nvPr/>
        </p:nvSpPr>
        <p:spPr bwMode="auto">
          <a:xfrm>
            <a:off x="3206750" y="28575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14" name="Text Box 10"/>
          <p:cNvSpPr txBox="1">
            <a:spLocks noChangeArrowheads="1"/>
          </p:cNvSpPr>
          <p:nvPr/>
        </p:nvSpPr>
        <p:spPr bwMode="auto">
          <a:xfrm>
            <a:off x="2928938" y="24765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2715" name="Oval 12"/>
          <p:cNvSpPr>
            <a:spLocks noChangeArrowheads="1"/>
          </p:cNvSpPr>
          <p:nvPr/>
        </p:nvSpPr>
        <p:spPr bwMode="auto">
          <a:xfrm>
            <a:off x="1981200" y="2286000"/>
            <a:ext cx="3810000" cy="3352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16" name="Oval 13"/>
          <p:cNvSpPr>
            <a:spLocks noChangeArrowheads="1"/>
          </p:cNvSpPr>
          <p:nvPr/>
        </p:nvSpPr>
        <p:spPr bwMode="auto">
          <a:xfrm>
            <a:off x="5327650" y="4572000"/>
            <a:ext cx="15875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17" name="Freeform 14"/>
          <p:cNvSpPr>
            <a:spLocks/>
          </p:cNvSpPr>
          <p:nvPr/>
        </p:nvSpPr>
        <p:spPr bwMode="auto">
          <a:xfrm>
            <a:off x="3276600" y="3035300"/>
            <a:ext cx="2070100" cy="1524000"/>
          </a:xfrm>
          <a:custGeom>
            <a:avLst/>
            <a:gdLst>
              <a:gd name="T0" fmla="*/ 0 w 1304"/>
              <a:gd name="T1" fmla="*/ 0 h 960"/>
              <a:gd name="T2" fmla="*/ 2147483647 w 1304"/>
              <a:gd name="T3" fmla="*/ 2147483647 h 960"/>
              <a:gd name="T4" fmla="*/ 2147483647 w 1304"/>
              <a:gd name="T5" fmla="*/ 2147483647 h 960"/>
              <a:gd name="T6" fmla="*/ 2147483647 w 1304"/>
              <a:gd name="T7" fmla="*/ 2147483647 h 960"/>
              <a:gd name="T8" fmla="*/ 0 60000 65536"/>
              <a:gd name="T9" fmla="*/ 0 60000 65536"/>
              <a:gd name="T10" fmla="*/ 0 60000 65536"/>
              <a:gd name="T11" fmla="*/ 0 60000 65536"/>
              <a:gd name="T12" fmla="*/ 0 w 1304"/>
              <a:gd name="T13" fmla="*/ 0 h 960"/>
              <a:gd name="T14" fmla="*/ 1304 w 1304"/>
              <a:gd name="T15" fmla="*/ 960 h 9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04" h="960">
                <a:moveTo>
                  <a:pt x="0" y="0"/>
                </a:moveTo>
                <a:cubicBezTo>
                  <a:pt x="44" y="104"/>
                  <a:pt x="118" y="530"/>
                  <a:pt x="264" y="624"/>
                </a:cubicBezTo>
                <a:cubicBezTo>
                  <a:pt x="390" y="675"/>
                  <a:pt x="705" y="542"/>
                  <a:pt x="876" y="566"/>
                </a:cubicBezTo>
                <a:cubicBezTo>
                  <a:pt x="1049" y="622"/>
                  <a:pt x="1215" y="878"/>
                  <a:pt x="1304" y="960"/>
                </a:cubicBez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8" name="Freeform 15"/>
          <p:cNvSpPr>
            <a:spLocks/>
          </p:cNvSpPr>
          <p:nvPr/>
        </p:nvSpPr>
        <p:spPr bwMode="auto">
          <a:xfrm>
            <a:off x="5429250" y="4645025"/>
            <a:ext cx="882650" cy="346075"/>
          </a:xfrm>
          <a:custGeom>
            <a:avLst/>
            <a:gdLst>
              <a:gd name="T0" fmla="*/ 0 w 556"/>
              <a:gd name="T1" fmla="*/ 0 h 218"/>
              <a:gd name="T2" fmla="*/ 2147483647 w 556"/>
              <a:gd name="T3" fmla="*/ 2147483647 h 218"/>
              <a:gd name="T4" fmla="*/ 0 60000 65536"/>
              <a:gd name="T5" fmla="*/ 0 60000 65536"/>
              <a:gd name="T6" fmla="*/ 0 w 556"/>
              <a:gd name="T7" fmla="*/ 0 h 218"/>
              <a:gd name="T8" fmla="*/ 556 w 556"/>
              <a:gd name="T9" fmla="*/ 218 h 2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56" h="218">
                <a:moveTo>
                  <a:pt x="0" y="0"/>
                </a:moveTo>
                <a:lnTo>
                  <a:pt x="556" y="218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9" name="Oval 16"/>
          <p:cNvSpPr>
            <a:spLocks noChangeArrowheads="1"/>
          </p:cNvSpPr>
          <p:nvPr/>
        </p:nvSpPr>
        <p:spPr bwMode="auto">
          <a:xfrm>
            <a:off x="6324600" y="4953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20" name="Text Box 17"/>
          <p:cNvSpPr txBox="1">
            <a:spLocks noChangeArrowheads="1"/>
          </p:cNvSpPr>
          <p:nvPr/>
        </p:nvSpPr>
        <p:spPr bwMode="auto">
          <a:xfrm>
            <a:off x="1724025" y="1752600"/>
            <a:ext cx="24606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Handled </a:t>
            </a:r>
            <a:r>
              <a:rPr lang="en-US" altLang="en-US" sz="3000"/>
              <a:t>nodes</a:t>
            </a:r>
          </a:p>
        </p:txBody>
      </p:sp>
      <p:sp>
        <p:nvSpPr>
          <p:cNvPr id="72721" name="Oval 18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22" name="Oval 19"/>
          <p:cNvSpPr>
            <a:spLocks noChangeArrowheads="1"/>
          </p:cNvSpPr>
          <p:nvPr/>
        </p:nvSpPr>
        <p:spPr bwMode="auto">
          <a:xfrm>
            <a:off x="5486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23" name="Freeform 20"/>
          <p:cNvSpPr>
            <a:spLocks/>
          </p:cNvSpPr>
          <p:nvPr/>
        </p:nvSpPr>
        <p:spPr bwMode="auto">
          <a:xfrm>
            <a:off x="5581650" y="4114800"/>
            <a:ext cx="1009650" cy="9525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4" name="Freeform 21"/>
          <p:cNvSpPr>
            <a:spLocks/>
          </p:cNvSpPr>
          <p:nvPr/>
        </p:nvSpPr>
        <p:spPr bwMode="auto">
          <a:xfrm>
            <a:off x="5638800" y="4203700"/>
            <a:ext cx="1962150" cy="995363"/>
          </a:xfrm>
          <a:custGeom>
            <a:avLst/>
            <a:gdLst>
              <a:gd name="T0" fmla="*/ 2147483647 w 1236"/>
              <a:gd name="T1" fmla="*/ 2147483647 h 627"/>
              <a:gd name="T2" fmla="*/ 2147483647 w 1236"/>
              <a:gd name="T3" fmla="*/ 2147483647 h 627"/>
              <a:gd name="T4" fmla="*/ 2147483647 w 1236"/>
              <a:gd name="T5" fmla="*/ 2147483647 h 627"/>
              <a:gd name="T6" fmla="*/ 2147483647 w 1236"/>
              <a:gd name="T7" fmla="*/ 2147483647 h 627"/>
              <a:gd name="T8" fmla="*/ 0 w 1236"/>
              <a:gd name="T9" fmla="*/ 0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36"/>
              <a:gd name="T16" fmla="*/ 0 h 627"/>
              <a:gd name="T17" fmla="*/ 1236 w 1236"/>
              <a:gd name="T18" fmla="*/ 627 h 6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36" h="627">
                <a:moveTo>
                  <a:pt x="484" y="522"/>
                </a:moveTo>
                <a:cubicBezTo>
                  <a:pt x="559" y="531"/>
                  <a:pt x="837" y="626"/>
                  <a:pt x="936" y="576"/>
                </a:cubicBezTo>
                <a:cubicBezTo>
                  <a:pt x="1062" y="627"/>
                  <a:pt x="1236" y="320"/>
                  <a:pt x="1080" y="224"/>
                </a:cubicBezTo>
                <a:cubicBezTo>
                  <a:pt x="1019" y="169"/>
                  <a:pt x="748" y="285"/>
                  <a:pt x="568" y="248"/>
                </a:cubicBezTo>
                <a:cubicBezTo>
                  <a:pt x="388" y="211"/>
                  <a:pt x="118" y="52"/>
                  <a:pt x="0" y="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5" name="Freeform 22"/>
          <p:cNvSpPr>
            <a:spLocks/>
          </p:cNvSpPr>
          <p:nvPr/>
        </p:nvSpPr>
        <p:spPr bwMode="auto">
          <a:xfrm>
            <a:off x="6134100" y="2871788"/>
            <a:ext cx="1584325" cy="1243012"/>
          </a:xfrm>
          <a:custGeom>
            <a:avLst/>
            <a:gdLst>
              <a:gd name="T0" fmla="*/ 2147483647 w 998"/>
              <a:gd name="T1" fmla="*/ 2147483647 h 783"/>
              <a:gd name="T2" fmla="*/ 2147483647 w 998"/>
              <a:gd name="T3" fmla="*/ 2147483647 h 783"/>
              <a:gd name="T4" fmla="*/ 2147483647 w 998"/>
              <a:gd name="T5" fmla="*/ 2147483647 h 783"/>
              <a:gd name="T6" fmla="*/ 2147483647 w 998"/>
              <a:gd name="T7" fmla="*/ 2147483647 h 783"/>
              <a:gd name="T8" fmla="*/ 2147483647 w 998"/>
              <a:gd name="T9" fmla="*/ 2147483647 h 783"/>
              <a:gd name="T10" fmla="*/ 0 w 998"/>
              <a:gd name="T11" fmla="*/ 2147483647 h 7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98"/>
              <a:gd name="T19" fmla="*/ 0 h 783"/>
              <a:gd name="T20" fmla="*/ 998 w 998"/>
              <a:gd name="T21" fmla="*/ 783 h 7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98" h="783">
                <a:moveTo>
                  <a:pt x="360" y="783"/>
                </a:moveTo>
                <a:cubicBezTo>
                  <a:pt x="407" y="771"/>
                  <a:pt x="551" y="728"/>
                  <a:pt x="640" y="711"/>
                </a:cubicBezTo>
                <a:cubicBezTo>
                  <a:pt x="729" y="694"/>
                  <a:pt x="896" y="739"/>
                  <a:pt x="896" y="679"/>
                </a:cubicBezTo>
                <a:cubicBezTo>
                  <a:pt x="998" y="594"/>
                  <a:pt x="693" y="458"/>
                  <a:pt x="640" y="351"/>
                </a:cubicBezTo>
                <a:cubicBezTo>
                  <a:pt x="587" y="244"/>
                  <a:pt x="683" y="78"/>
                  <a:pt x="576" y="39"/>
                </a:cubicBezTo>
                <a:cubicBezTo>
                  <a:pt x="469" y="0"/>
                  <a:pt x="120" y="102"/>
                  <a:pt x="0" y="119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419100" y="4953000"/>
            <a:ext cx="1181100" cy="1066800"/>
            <a:chOff x="1224" y="2539"/>
            <a:chExt cx="2280" cy="1785"/>
          </a:xfrm>
        </p:grpSpPr>
        <p:sp>
          <p:nvSpPr>
            <p:cNvPr id="72737" name="Freeform 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38" name="Group 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72739" name="Group 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72744" name="Freeform 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5" name="Freeform 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6" name="Freeform 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7" name="Freeform 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8" name="Freeform 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9" name="Freeform 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740" name="Group 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72741" name="Freeform 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2" name="Freeform 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3" name="Freeform 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05240" name="Rectangle 56"/>
          <p:cNvSpPr>
            <a:spLocks noChangeArrowheads="1"/>
          </p:cNvSpPr>
          <p:nvPr/>
        </p:nvSpPr>
        <p:spPr bwMode="auto">
          <a:xfrm>
            <a:off x="4883150" y="5905500"/>
            <a:ext cx="432593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to </a:t>
            </a:r>
            <a:r>
              <a:rPr lang="en-US" altLang="en-US" sz="3000" i="1"/>
              <a:t>v</a:t>
            </a:r>
            <a:r>
              <a:rPr lang="en-US" altLang="en-US" sz="3000"/>
              <a:t>.</a:t>
            </a:r>
          </a:p>
        </p:txBody>
      </p:sp>
      <p:sp>
        <p:nvSpPr>
          <p:cNvPr id="605241" name="Rectangle 57"/>
          <p:cNvSpPr>
            <a:spLocks noChangeArrowheads="1"/>
          </p:cNvSpPr>
          <p:nvPr/>
        </p:nvSpPr>
        <p:spPr bwMode="auto">
          <a:xfrm>
            <a:off x="631825" y="5486400"/>
            <a:ext cx="3849688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br>
              <a:rPr lang="en-US" altLang="en-US" sz="3000"/>
            </a:b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paths to </a:t>
            </a:r>
            <a:r>
              <a:rPr lang="en-US" altLang="en-US" sz="3000" i="1"/>
              <a:t>u</a:t>
            </a:r>
            <a:r>
              <a:rPr lang="en-US" altLang="en-US" sz="3000"/>
              <a:t>.</a:t>
            </a:r>
          </a:p>
        </p:txBody>
      </p:sp>
      <p:grpSp>
        <p:nvGrpSpPr>
          <p:cNvPr id="6" name="Group 63"/>
          <p:cNvGrpSpPr>
            <a:grpSpLocks/>
          </p:cNvGrpSpPr>
          <p:nvPr/>
        </p:nvGrpSpPr>
        <p:grpSpPr bwMode="auto">
          <a:xfrm>
            <a:off x="7451725" y="2651125"/>
            <a:ext cx="1728788" cy="1250950"/>
            <a:chOff x="4694" y="1670"/>
            <a:chExt cx="1089" cy="788"/>
          </a:xfrm>
        </p:grpSpPr>
        <p:sp>
          <p:nvSpPr>
            <p:cNvPr id="72734" name="Oval 58"/>
            <p:cNvSpPr>
              <a:spLocks noChangeArrowheads="1"/>
            </p:cNvSpPr>
            <p:nvPr/>
          </p:nvSpPr>
          <p:spPr bwMode="auto">
            <a:xfrm>
              <a:off x="5088" y="20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72735" name="Text Box 59"/>
            <p:cNvSpPr txBox="1">
              <a:spLocks noChangeArrowheads="1"/>
            </p:cNvSpPr>
            <p:nvPr/>
          </p:nvSpPr>
          <p:spPr bwMode="auto">
            <a:xfrm>
              <a:off x="4694" y="1670"/>
              <a:ext cx="10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NotFound</a:t>
              </a:r>
            </a:p>
          </p:txBody>
        </p:sp>
        <p:sp>
          <p:nvSpPr>
            <p:cNvPr id="72736" name="Rectangle 61"/>
            <p:cNvSpPr>
              <a:spLocks noChangeArrowheads="1"/>
            </p:cNvSpPr>
            <p:nvPr/>
          </p:nvSpPr>
          <p:spPr bwMode="auto">
            <a:xfrm>
              <a:off x="4860" y="2112"/>
              <a:ext cx="71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v</a:t>
              </a:r>
              <a:r>
                <a:rPr lang="en-US" altLang="en-US" sz="3000">
                  <a:solidFill>
                    <a:schemeClr val="accent2"/>
                  </a:solidFill>
                </a:rPr>
                <a:t>’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  <a:r>
                <a:rPr lang="en-US" altLang="en-US" sz="3000"/>
                <a:t>=</a:t>
              </a:r>
            </a:p>
          </p:txBody>
        </p:sp>
      </p:grpSp>
      <p:sp>
        <p:nvSpPr>
          <p:cNvPr id="605246" name="Rectangle 62"/>
          <p:cNvSpPr>
            <a:spLocks noChangeArrowheads="1"/>
          </p:cNvSpPr>
          <p:nvPr/>
        </p:nvSpPr>
        <p:spPr bwMode="auto">
          <a:xfrm>
            <a:off x="8751888" y="3324225"/>
            <a:ext cx="4556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ym typeface="Symbol" pitchFamily="18" charset="2"/>
              </a:rPr>
              <a:t></a:t>
            </a:r>
          </a:p>
        </p:txBody>
      </p:sp>
      <p:sp>
        <p:nvSpPr>
          <p:cNvPr id="605248" name="Line 64"/>
          <p:cNvSpPr>
            <a:spLocks noChangeShapeType="1"/>
          </p:cNvSpPr>
          <p:nvPr/>
        </p:nvSpPr>
        <p:spPr bwMode="auto">
          <a:xfrm flipH="1">
            <a:off x="7543800" y="2743200"/>
            <a:ext cx="609600" cy="381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2732" name="Rectangle 65"/>
          <p:cNvSpPr>
            <a:spLocks noChangeArrowheads="1"/>
          </p:cNvSpPr>
          <p:nvPr/>
        </p:nvSpPr>
        <p:spPr bwMode="auto">
          <a:xfrm>
            <a:off x="1838325" y="533400"/>
            <a:ext cx="572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Definition of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and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72733" name="Freeform 21"/>
          <p:cNvSpPr>
            <a:spLocks/>
          </p:cNvSpPr>
          <p:nvPr/>
        </p:nvSpPr>
        <p:spPr bwMode="auto">
          <a:xfrm>
            <a:off x="4953000" y="4114800"/>
            <a:ext cx="533400" cy="46038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5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5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5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5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5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5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5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5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5240" grpId="0"/>
      <p:bldP spid="605241" grpId="0"/>
      <p:bldP spid="605246" grpId="0"/>
      <p:bldP spid="605248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>
            <a:grpSpLocks/>
          </p:cNvGrpSpPr>
          <p:nvPr/>
        </p:nvGrpSpPr>
        <p:grpSpPr bwMode="auto">
          <a:xfrm>
            <a:off x="307975" y="3251200"/>
            <a:ext cx="4770438" cy="1746250"/>
            <a:chOff x="2" y="1598"/>
            <a:chExt cx="3005" cy="1100"/>
          </a:xfrm>
        </p:grpSpPr>
        <p:sp>
          <p:nvSpPr>
            <p:cNvPr id="73755" name="Oval 5"/>
            <p:cNvSpPr>
              <a:spLocks noChangeArrowheads="1"/>
            </p:cNvSpPr>
            <p:nvPr/>
          </p:nvSpPr>
          <p:spPr bwMode="auto">
            <a:xfrm>
              <a:off x="2640" y="190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73756" name="Text Box 7"/>
            <p:cNvSpPr txBox="1">
              <a:spLocks noChangeArrowheads="1"/>
            </p:cNvSpPr>
            <p:nvPr/>
          </p:nvSpPr>
          <p:spPr bwMode="auto">
            <a:xfrm>
              <a:off x="2568" y="159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73757" name="Freeform 9"/>
            <p:cNvSpPr>
              <a:spLocks/>
            </p:cNvSpPr>
            <p:nvPr/>
          </p:nvSpPr>
          <p:spPr bwMode="auto">
            <a:xfrm>
              <a:off x="1392" y="1656"/>
              <a:ext cx="1248" cy="339"/>
            </a:xfrm>
            <a:custGeom>
              <a:avLst/>
              <a:gdLst>
                <a:gd name="T0" fmla="*/ 0 w 1248"/>
                <a:gd name="T1" fmla="*/ 0 h 339"/>
                <a:gd name="T2" fmla="*/ 344 w 1248"/>
                <a:gd name="T3" fmla="*/ 288 h 339"/>
                <a:gd name="T4" fmla="*/ 832 w 1248"/>
                <a:gd name="T5" fmla="*/ 88 h 339"/>
                <a:gd name="T6" fmla="*/ 1248 w 1248"/>
                <a:gd name="T7" fmla="*/ 288 h 3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8"/>
                <a:gd name="T13" fmla="*/ 0 h 339"/>
                <a:gd name="T14" fmla="*/ 1248 w 1248"/>
                <a:gd name="T15" fmla="*/ 339 h 3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8" h="339">
                  <a:moveTo>
                    <a:pt x="0" y="0"/>
                  </a:moveTo>
                  <a:cubicBezTo>
                    <a:pt x="57" y="48"/>
                    <a:pt x="205" y="273"/>
                    <a:pt x="344" y="288"/>
                  </a:cubicBezTo>
                  <a:cubicBezTo>
                    <a:pt x="470" y="339"/>
                    <a:pt x="681" y="88"/>
                    <a:pt x="832" y="88"/>
                  </a:cubicBezTo>
                  <a:cubicBezTo>
                    <a:pt x="983" y="88"/>
                    <a:pt x="1161" y="246"/>
                    <a:pt x="1248" y="288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8" name="Rectangle 10"/>
            <p:cNvSpPr>
              <a:spLocks noChangeArrowheads="1"/>
            </p:cNvSpPr>
            <p:nvPr/>
          </p:nvSpPr>
          <p:spPr bwMode="auto">
            <a:xfrm>
              <a:off x="2" y="2064"/>
              <a:ext cx="300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shortest of </a:t>
              </a: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  <a:r>
                <a:rPr lang="en-US" altLang="en-US" sz="3000"/>
                <a:t> paths </a:t>
              </a:r>
              <a:br>
                <a:rPr lang="en-US" altLang="en-US" sz="3000"/>
              </a:br>
              <a:r>
                <a:rPr lang="en-US" altLang="en-US" sz="3000"/>
                <a:t>to </a:t>
              </a:r>
              <a:r>
                <a:rPr lang="en-US" altLang="en-US" sz="3000" i="1"/>
                <a:t>u</a:t>
              </a:r>
              <a:r>
                <a:rPr lang="en-US" altLang="en-US" sz="3000"/>
                <a:t> has length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u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</a:p>
          </p:txBody>
        </p:sp>
      </p:grpSp>
      <p:sp>
        <p:nvSpPr>
          <p:cNvPr id="73731" name="Rectangle 17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grpSp>
        <p:nvGrpSpPr>
          <p:cNvPr id="3" name="Group 39"/>
          <p:cNvGrpSpPr>
            <a:grpSpLocks/>
          </p:cNvGrpSpPr>
          <p:nvPr/>
        </p:nvGrpSpPr>
        <p:grpSpPr bwMode="auto">
          <a:xfrm>
            <a:off x="4597400" y="3441700"/>
            <a:ext cx="3479800" cy="1555750"/>
            <a:chOff x="2704" y="2332"/>
            <a:chExt cx="2192" cy="980"/>
          </a:xfrm>
        </p:grpSpPr>
        <p:sp>
          <p:nvSpPr>
            <p:cNvPr id="73752" name="Freeform 12"/>
            <p:cNvSpPr>
              <a:spLocks/>
            </p:cNvSpPr>
            <p:nvPr/>
          </p:nvSpPr>
          <p:spPr bwMode="auto">
            <a:xfrm>
              <a:off x="2704" y="2342"/>
              <a:ext cx="368" cy="224"/>
            </a:xfrm>
            <a:custGeom>
              <a:avLst/>
              <a:gdLst>
                <a:gd name="T0" fmla="*/ 0 w 368"/>
                <a:gd name="T1" fmla="*/ 224 h 224"/>
                <a:gd name="T2" fmla="*/ 368 w 368"/>
                <a:gd name="T3" fmla="*/ 0 h 224"/>
                <a:gd name="T4" fmla="*/ 0 60000 65536"/>
                <a:gd name="T5" fmla="*/ 0 60000 65536"/>
                <a:gd name="T6" fmla="*/ 0 w 368"/>
                <a:gd name="T7" fmla="*/ 0 h 224"/>
                <a:gd name="T8" fmla="*/ 368 w 368"/>
                <a:gd name="T9" fmla="*/ 224 h 2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" h="224">
                  <a:moveTo>
                    <a:pt x="0" y="224"/>
                  </a:moveTo>
                  <a:lnTo>
                    <a:pt x="36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3" name="Rectangle 15"/>
            <p:cNvSpPr>
              <a:spLocks noChangeArrowheads="1"/>
            </p:cNvSpPr>
            <p:nvPr/>
          </p:nvSpPr>
          <p:spPr bwMode="auto">
            <a:xfrm>
              <a:off x="2971" y="2678"/>
              <a:ext cx="192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&amp; there is an edge </a:t>
              </a:r>
              <a:br>
                <a:rPr lang="en-US" altLang="en-US" sz="3000"/>
              </a:br>
              <a:r>
                <a:rPr lang="en-US" altLang="en-US" sz="3000"/>
                <a:t>from </a:t>
              </a:r>
              <a:r>
                <a:rPr lang="en-US" altLang="en-US" sz="3000" i="1"/>
                <a:t>u</a:t>
              </a:r>
              <a:r>
                <a:rPr lang="en-US" altLang="en-US" sz="3000"/>
                <a:t> to </a:t>
              </a:r>
              <a:r>
                <a:rPr lang="en-US" altLang="en-US" sz="3000" i="1"/>
                <a:t>v</a:t>
              </a:r>
            </a:p>
          </p:txBody>
        </p:sp>
        <p:sp>
          <p:nvSpPr>
            <p:cNvPr id="73754" name="Text Box 18"/>
            <p:cNvSpPr txBox="1">
              <a:spLocks noChangeArrowheads="1"/>
            </p:cNvSpPr>
            <p:nvPr/>
          </p:nvSpPr>
          <p:spPr bwMode="auto">
            <a:xfrm>
              <a:off x="2880" y="2332"/>
              <a:ext cx="64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1"/>
                  </a:solidFill>
                </a:rPr>
                <a:t>w</a:t>
              </a:r>
              <a:r>
                <a:rPr lang="en-US" altLang="en-US" sz="3000" baseline="-25000">
                  <a:solidFill>
                    <a:schemeClr val="accent1"/>
                  </a:solidFill>
                </a:rPr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>
                  <a:solidFill>
                    <a:schemeClr val="accent1"/>
                  </a:solidFill>
                </a:rPr>
                <a:t>&gt;</a:t>
              </a:r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2166938" y="2085975"/>
            <a:ext cx="5791200" cy="1524000"/>
            <a:chOff x="1365" y="1314"/>
            <a:chExt cx="3648" cy="960"/>
          </a:xfrm>
        </p:grpSpPr>
        <p:sp>
          <p:nvSpPr>
            <p:cNvPr id="73746" name="Oval 13"/>
            <p:cNvSpPr>
              <a:spLocks noChangeArrowheads="1"/>
            </p:cNvSpPr>
            <p:nvPr/>
          </p:nvSpPr>
          <p:spPr bwMode="auto">
            <a:xfrm>
              <a:off x="3268" y="210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73747" name="Text Box 14"/>
            <p:cNvSpPr txBox="1">
              <a:spLocks noChangeArrowheads="1"/>
            </p:cNvSpPr>
            <p:nvPr/>
          </p:nvSpPr>
          <p:spPr bwMode="auto">
            <a:xfrm>
              <a:off x="3316" y="1928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73748" name="Oval 4"/>
            <p:cNvSpPr>
              <a:spLocks noChangeArrowheads="1"/>
            </p:cNvSpPr>
            <p:nvPr/>
          </p:nvSpPr>
          <p:spPr bwMode="auto">
            <a:xfrm>
              <a:off x="1540" y="205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73749" name="Text Box 6"/>
            <p:cNvSpPr txBox="1">
              <a:spLocks noChangeArrowheads="1"/>
            </p:cNvSpPr>
            <p:nvPr/>
          </p:nvSpPr>
          <p:spPr bwMode="auto">
            <a:xfrm>
              <a:off x="1365" y="1818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3750" name="Freeform 20"/>
            <p:cNvSpPr>
              <a:spLocks/>
            </p:cNvSpPr>
            <p:nvPr/>
          </p:nvSpPr>
          <p:spPr bwMode="auto">
            <a:xfrm>
              <a:off x="1592" y="1898"/>
              <a:ext cx="1632" cy="220"/>
            </a:xfrm>
            <a:custGeom>
              <a:avLst/>
              <a:gdLst>
                <a:gd name="T0" fmla="*/ 0 w 1632"/>
                <a:gd name="T1" fmla="*/ 208 h 220"/>
                <a:gd name="T2" fmla="*/ 520 w 1632"/>
                <a:gd name="T3" fmla="*/ 0 h 220"/>
                <a:gd name="T4" fmla="*/ 1024 w 1632"/>
                <a:gd name="T5" fmla="*/ 184 h 220"/>
                <a:gd name="T6" fmla="*/ 1632 w 1632"/>
                <a:gd name="T7" fmla="*/ 216 h 2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2"/>
                <a:gd name="T13" fmla="*/ 0 h 220"/>
                <a:gd name="T14" fmla="*/ 1632 w 1632"/>
                <a:gd name="T15" fmla="*/ 220 h 2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2" h="220">
                  <a:moveTo>
                    <a:pt x="0" y="208"/>
                  </a:moveTo>
                  <a:cubicBezTo>
                    <a:pt x="87" y="173"/>
                    <a:pt x="349" y="4"/>
                    <a:pt x="520" y="0"/>
                  </a:cubicBezTo>
                  <a:cubicBezTo>
                    <a:pt x="646" y="51"/>
                    <a:pt x="839" y="148"/>
                    <a:pt x="1024" y="184"/>
                  </a:cubicBezTo>
                  <a:cubicBezTo>
                    <a:pt x="1209" y="220"/>
                    <a:pt x="1505" y="209"/>
                    <a:pt x="1632" y="216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1" name="Rectangle 21"/>
            <p:cNvSpPr>
              <a:spLocks noChangeArrowheads="1"/>
            </p:cNvSpPr>
            <p:nvPr/>
          </p:nvSpPr>
          <p:spPr bwMode="auto">
            <a:xfrm>
              <a:off x="2008" y="1314"/>
              <a:ext cx="300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shortest of </a:t>
              </a: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  <a:r>
                <a:rPr lang="en-US" altLang="en-US" sz="3000"/>
                <a:t> paths </a:t>
              </a:r>
              <a:br>
                <a:rPr lang="en-US" altLang="en-US" sz="3000"/>
              </a:br>
              <a:r>
                <a:rPr lang="en-US" altLang="en-US" sz="3000"/>
                <a:t>to </a:t>
              </a:r>
              <a:r>
                <a:rPr lang="en-US" altLang="en-US" sz="3000" i="1"/>
                <a:t>v</a:t>
              </a:r>
              <a:r>
                <a:rPr lang="en-US" altLang="en-US" sz="3000"/>
                <a:t> has length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v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</a:p>
          </p:txBody>
        </p:sp>
      </p:grpSp>
      <p:sp>
        <p:nvSpPr>
          <p:cNvPr id="584728" name="Rectangle 24"/>
          <p:cNvSpPr>
            <a:spLocks noChangeArrowheads="1"/>
          </p:cNvSpPr>
          <p:nvPr/>
        </p:nvSpPr>
        <p:spPr bwMode="auto">
          <a:xfrm>
            <a:off x="1530350" y="5149850"/>
            <a:ext cx="65913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 shortest </a:t>
            </a:r>
            <a:r>
              <a:rPr lang="en-US" altLang="en-US" sz="3000" b="1" u="sng"/>
              <a:t>handled </a:t>
            </a:r>
            <a:r>
              <a:rPr lang="en-US" altLang="en-US" sz="3000"/>
              <a:t>path to </a:t>
            </a:r>
            <a:r>
              <a:rPr lang="en-US" altLang="en-US" sz="3000" i="1"/>
              <a:t>v</a:t>
            </a:r>
            <a:r>
              <a:rPr lang="en-US" altLang="en-US" sz="3000"/>
              <a:t> has length</a:t>
            </a:r>
          </a:p>
        </p:txBody>
      </p:sp>
      <p:sp>
        <p:nvSpPr>
          <p:cNvPr id="584729" name="Rectangle 25"/>
          <p:cNvSpPr>
            <a:spLocks noChangeArrowheads="1"/>
          </p:cNvSpPr>
          <p:nvPr/>
        </p:nvSpPr>
        <p:spPr bwMode="auto">
          <a:xfrm>
            <a:off x="2759075" y="5699125"/>
            <a:ext cx="3814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min(</a:t>
            </a:r>
            <a:r>
              <a:rPr lang="en-US" altLang="en-US" sz="3000" i="1"/>
              <a:t>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),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)+</a:t>
            </a:r>
            <a:r>
              <a:rPr lang="en-US" altLang="en-US" sz="3000" i="1">
                <a:solidFill>
                  <a:schemeClr val="accent1"/>
                </a:solidFill>
              </a:rPr>
              <a:t>w</a:t>
            </a:r>
            <a:r>
              <a:rPr lang="en-US" altLang="en-US" sz="3000" baseline="-25000">
                <a:solidFill>
                  <a:schemeClr val="accent1"/>
                </a:solidFill>
              </a:rPr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>
                <a:solidFill>
                  <a:schemeClr val="accent1"/>
                </a:solidFill>
              </a:rPr>
              <a:t>&gt;</a:t>
            </a:r>
            <a:r>
              <a:rPr lang="en-US" altLang="en-US" sz="3000">
                <a:solidFill>
                  <a:srgbClr val="33CC33"/>
                </a:solidFill>
              </a:rPr>
              <a:t> </a:t>
            </a:r>
            <a:r>
              <a:rPr lang="en-US" altLang="en-US" sz="3000"/>
              <a:t>).</a:t>
            </a:r>
          </a:p>
        </p:txBody>
      </p:sp>
      <p:sp>
        <p:nvSpPr>
          <p:cNvPr id="30" name="Rectangle 24"/>
          <p:cNvSpPr>
            <a:spLocks noChangeArrowheads="1"/>
          </p:cNvSpPr>
          <p:nvPr/>
        </p:nvSpPr>
        <p:spPr bwMode="auto">
          <a:xfrm>
            <a:off x="1547813" y="1035050"/>
            <a:ext cx="69532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/>
              <a:t>Handle</a:t>
            </a:r>
            <a:r>
              <a:rPr lang="en-US" altLang="en-US" sz="3000"/>
              <a:t> node that “seems” to be closest to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  <p:grpSp>
        <p:nvGrpSpPr>
          <p:cNvPr id="31" name="Group 50"/>
          <p:cNvGrpSpPr>
            <a:grpSpLocks/>
          </p:cNvGrpSpPr>
          <p:nvPr/>
        </p:nvGrpSpPr>
        <p:grpSpPr bwMode="auto">
          <a:xfrm>
            <a:off x="762000" y="593725"/>
            <a:ext cx="2058988" cy="1157288"/>
            <a:chOff x="480" y="374"/>
            <a:chExt cx="1297" cy="729"/>
          </a:xfrm>
        </p:grpSpPr>
        <p:sp>
          <p:nvSpPr>
            <p:cNvPr id="73738" name="Rectangle 2"/>
            <p:cNvSpPr>
              <a:spLocks noChangeArrowheads="1"/>
            </p:cNvSpPr>
            <p:nvPr/>
          </p:nvSpPr>
          <p:spPr bwMode="auto">
            <a:xfrm>
              <a:off x="480" y="374"/>
              <a:ext cx="129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Basic Steps:</a:t>
              </a:r>
            </a:p>
          </p:txBody>
        </p:sp>
        <p:grpSp>
          <p:nvGrpSpPr>
            <p:cNvPr id="73739" name="Group 26"/>
            <p:cNvGrpSpPr>
              <a:grpSpLocks noChangeAspect="1"/>
            </p:cNvGrpSpPr>
            <p:nvPr/>
          </p:nvGrpSpPr>
          <p:grpSpPr bwMode="auto">
            <a:xfrm rot="2360341">
              <a:off x="528" y="576"/>
              <a:ext cx="421" cy="527"/>
              <a:chOff x="2227" y="1194"/>
              <a:chExt cx="1944" cy="2413"/>
            </a:xfrm>
          </p:grpSpPr>
          <p:sp>
            <p:nvSpPr>
              <p:cNvPr id="73740" name="Freeform 2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1" name="Freeform 2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2" name="Freeform 2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3" name="Freeform 3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4" name="Freeform 3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5" name="Freeform 3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4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4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4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84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4728" grpId="0" autoUpdateAnimBg="0"/>
      <p:bldP spid="584729" grpId="0" autoUpdateAnimBg="0"/>
      <p:bldP spid="30" grpId="0" autoUpdateAnimBg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55" name="Oval 4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56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57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4758" name="Text Box 18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4759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4760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1" name="Line 33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2" name="Line 34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3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4" name="Line 36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5" name="Line 39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6" name="Line 44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7" name="Line 45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8" name="Rectangle 6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4769" name="Oval 68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0" name="Text Box 69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4771" name="Oval 70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2" name="Text Box 71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4773" name="Oval 72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4" name="Text Box 73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4775" name="Oval 74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6" name="Text Box 75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4777" name="Oval 76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8" name="Text Box 77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4779" name="Oval 78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80" name="Text Box 79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4781" name="Oval 80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82" name="Text Box 81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4783" name="Line 82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84" name="Line 83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85" name="Line 85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4786" name="Line 86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87" name="Oval 87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88" name="Text Box 88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4789" name="Line 89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90" name="Line 90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91" name="Line 91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92" name="Line 92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93" name="Text Box 93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4794" name="Text Box 94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4795" name="Text Box 95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4796" name="Text Box 96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4797" name="Text Box 97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4798" name="Text Box 98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4799" name="Text Box 100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4800" name="Text Box 101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4801" name="Text Box 102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4802" name="Text Box 103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4803" name="Text Box 104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4804" name="Text Box 105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4805" name="Text Box 106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4806" name="Line 107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4807" name="Text Box 109"/>
          <p:cNvSpPr txBox="1">
            <a:spLocks noChangeArrowheads="1"/>
          </p:cNvSpPr>
          <p:nvPr/>
        </p:nvSpPr>
        <p:spPr bwMode="auto">
          <a:xfrm>
            <a:off x="631825" y="1905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08" name="Text Box 110"/>
          <p:cNvSpPr txBox="1">
            <a:spLocks noChangeArrowheads="1"/>
          </p:cNvSpPr>
          <p:nvPr/>
        </p:nvSpPr>
        <p:spPr bwMode="auto">
          <a:xfrm>
            <a:off x="1089025" y="51054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09" name="Text Box 111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0" name="Text Box 112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1" name="Text Box 113"/>
          <p:cNvSpPr txBox="1">
            <a:spLocks noChangeArrowheads="1"/>
          </p:cNvSpPr>
          <p:nvPr/>
        </p:nvSpPr>
        <p:spPr bwMode="auto">
          <a:xfrm>
            <a:off x="5257800" y="5334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2" name="Text Box 114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3" name="Text Box 115"/>
          <p:cNvSpPr txBox="1">
            <a:spLocks noChangeArrowheads="1"/>
          </p:cNvSpPr>
          <p:nvPr/>
        </p:nvSpPr>
        <p:spPr bwMode="auto">
          <a:xfrm>
            <a:off x="5715000" y="16764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4" name="Text Box 116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4815" name="Text Box 117"/>
          <p:cNvSpPr txBox="1">
            <a:spLocks noChangeArrowheads="1"/>
          </p:cNvSpPr>
          <p:nvPr/>
        </p:nvSpPr>
        <p:spPr bwMode="auto">
          <a:xfrm>
            <a:off x="2765425" y="38242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6" name="Text Box 118"/>
          <p:cNvSpPr txBox="1">
            <a:spLocks noChangeArrowheads="1"/>
          </p:cNvSpPr>
          <p:nvPr/>
        </p:nvSpPr>
        <p:spPr bwMode="auto">
          <a:xfrm>
            <a:off x="3679825" y="55006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7" name="Text Box 119"/>
          <p:cNvSpPr txBox="1">
            <a:spLocks noChangeArrowheads="1"/>
          </p:cNvSpPr>
          <p:nvPr/>
        </p:nvSpPr>
        <p:spPr bwMode="auto">
          <a:xfrm>
            <a:off x="4822825" y="38242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97817" name="Oval 121"/>
          <p:cNvSpPr>
            <a:spLocks noChangeArrowheads="1"/>
          </p:cNvSpPr>
          <p:nvPr/>
        </p:nvSpPr>
        <p:spPr bwMode="auto">
          <a:xfrm>
            <a:off x="3278188" y="7810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4819" name="Text Box 122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4820" name="Text Box 123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4821" name="Text Box 124"/>
          <p:cNvSpPr txBox="1">
            <a:spLocks noChangeArrowheads="1"/>
          </p:cNvSpPr>
          <p:nvPr/>
        </p:nvSpPr>
        <p:spPr bwMode="auto">
          <a:xfrm>
            <a:off x="3505200" y="48768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4822" name="Line 125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4823" name="Text Box 126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4824" name="Text Box 127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7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7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817" grpId="0" animBg="1" autoUpdateAnimBg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Oval 3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79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80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5781" name="Text Box 6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5782" name="Text Box 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5783" name="Line 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4" name="Line 10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5" name="Line 11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6" name="Line 1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7" name="Line 13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8" name="Line 14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9" name="Line 15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0" name="Line 16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1" name="Rectangle 17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5792" name="Oval 18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93" name="Text Box 19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5794" name="Oval 20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95" name="Text Box 21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5796" name="Oval 22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97" name="Text Box 23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5798" name="Oval 24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99" name="Text Box 25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5800" name="Oval 26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01" name="Text Box 27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5802" name="Oval 28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03" name="Text Box 29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5804" name="Oval 30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05" name="Text Box 31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5806" name="Line 32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07" name="Line 33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08" name="Line 34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5809" name="Line 35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10" name="Oval 36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11" name="Text Box 37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5812" name="Line 38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13" name="Line 39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14" name="Line 40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15" name="Line 41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16" name="Text Box 42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5817" name="Text Box 43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5818" name="Text Box 44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5819" name="Text Box 45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5820" name="Text Box 47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5821" name="Text Box 50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5822" name="Text Box 51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5823" name="Text Box 52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5824" name="Text Box 53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5825" name="Text Box 54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5826" name="Text Box 55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5827" name="Line 56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5828" name="Text Box 58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5829" name="Text Box 60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0" name="Text Box 61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1" name="Text Box 62"/>
          <p:cNvSpPr txBox="1">
            <a:spLocks noChangeArrowheads="1"/>
          </p:cNvSpPr>
          <p:nvPr/>
        </p:nvSpPr>
        <p:spPr bwMode="auto">
          <a:xfrm>
            <a:off x="5257800" y="5334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2" name="Text Box 63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3" name="Text Box 64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5834" name="Text Box 65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5835" name="Text Box 66"/>
          <p:cNvSpPr txBox="1">
            <a:spLocks noChangeArrowheads="1"/>
          </p:cNvSpPr>
          <p:nvPr/>
        </p:nvSpPr>
        <p:spPr bwMode="auto">
          <a:xfrm>
            <a:off x="27146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40</a:t>
            </a:r>
          </a:p>
        </p:txBody>
      </p:sp>
      <p:sp>
        <p:nvSpPr>
          <p:cNvPr id="75836" name="Text Box 67"/>
          <p:cNvSpPr txBox="1">
            <a:spLocks noChangeArrowheads="1"/>
          </p:cNvSpPr>
          <p:nvPr/>
        </p:nvSpPr>
        <p:spPr bwMode="auto">
          <a:xfrm>
            <a:off x="3679825" y="55006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7" name="Text Box 68"/>
          <p:cNvSpPr txBox="1">
            <a:spLocks noChangeArrowheads="1"/>
          </p:cNvSpPr>
          <p:nvPr/>
        </p:nvSpPr>
        <p:spPr bwMode="auto">
          <a:xfrm>
            <a:off x="47720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30</a:t>
            </a:r>
          </a:p>
        </p:txBody>
      </p:sp>
      <p:sp>
        <p:nvSpPr>
          <p:cNvPr id="799813" name="Oval 69"/>
          <p:cNvSpPr>
            <a:spLocks noChangeArrowheads="1"/>
          </p:cNvSpPr>
          <p:nvPr/>
        </p:nvSpPr>
        <p:spPr bwMode="auto">
          <a:xfrm>
            <a:off x="687388" y="1764933"/>
            <a:ext cx="1139825" cy="735747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/>
              <a:t>c</a:t>
            </a:r>
          </a:p>
        </p:txBody>
      </p:sp>
      <p:sp>
        <p:nvSpPr>
          <p:cNvPr id="75839" name="Oval 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40" name="Text Box 71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5841" name="Text Box 74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5842" name="Text Box 75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5843" name="Text Box 76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5844" name="Text Box 77"/>
          <p:cNvSpPr txBox="1">
            <a:spLocks noChangeArrowheads="1"/>
          </p:cNvSpPr>
          <p:nvPr/>
        </p:nvSpPr>
        <p:spPr bwMode="auto">
          <a:xfrm>
            <a:off x="3505200" y="48768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5845" name="Line 78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5846" name="Text Box 79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5847" name="Text Box 80"/>
          <p:cNvSpPr txBox="1">
            <a:spLocks noChangeArrowheads="1"/>
          </p:cNvSpPr>
          <p:nvPr/>
        </p:nvSpPr>
        <p:spPr bwMode="auto">
          <a:xfrm>
            <a:off x="1089025" y="51054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48" name="Text Box 81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121">
            <a:extLst>
              <a:ext uri="{FF2B5EF4-FFF2-40B4-BE49-F238E27FC236}">
                <a16:creationId xmlns:a16="http://schemas.microsoft.com/office/drawing/2014/main" id="{FEEE86A3-7132-46E9-AE2A-8F68F4F33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7810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9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9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813" grpId="0" animBg="1"/>
      <p:bldP spid="73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03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04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6805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6806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6807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9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0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1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2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3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4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5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6816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17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6818" name="Oval 18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19" name="Text Box 19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6820" name="Oval 20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1" name="Text Box 21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6822" name="Oval 22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3" name="Text Box 23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6824" name="Oval 24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5" name="Text Box 25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6826" name="Oval 26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7" name="Text Box 27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6828" name="Oval 28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9" name="Text Box 29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6830" name="Line 30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1" name="Line 31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32" name="Line 32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6833" name="Line 33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4" name="Oval 34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35" name="Text Box 35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6836" name="Line 36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37" name="Line 37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38" name="Line 38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39" name="Line 39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40" name="Text Box 40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6841" name="Text Box 41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6842" name="Text Box 42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6843" name="Text Box 43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6844" name="Text Box 45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6845" name="Text Box 46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6846" name="Text Box 48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6847" name="Text Box 49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6848" name="Text Box 50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6849" name="Text Box 51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6850" name="Text Box 52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6851" name="Text Box 53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6852" name="Line 54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6853" name="Text Box 56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6854" name="Text Box 57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76855" name="Text Box 58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56" name="Text Box 59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57" name="Text Box 60"/>
          <p:cNvSpPr txBox="1">
            <a:spLocks noChangeArrowheads="1"/>
          </p:cNvSpPr>
          <p:nvPr/>
        </p:nvSpPr>
        <p:spPr bwMode="auto">
          <a:xfrm>
            <a:off x="5257800" y="5334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58" name="Text Box 61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59" name="Text Box 62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6860" name="Text Box 63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6861" name="Text Box 64"/>
          <p:cNvSpPr txBox="1">
            <a:spLocks noChangeArrowheads="1"/>
          </p:cNvSpPr>
          <p:nvPr/>
        </p:nvSpPr>
        <p:spPr bwMode="auto">
          <a:xfrm>
            <a:off x="27146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31</a:t>
            </a:r>
          </a:p>
        </p:txBody>
      </p:sp>
      <p:sp>
        <p:nvSpPr>
          <p:cNvPr id="76862" name="Text Box 65"/>
          <p:cNvSpPr txBox="1">
            <a:spLocks noChangeArrowheads="1"/>
          </p:cNvSpPr>
          <p:nvPr/>
        </p:nvSpPr>
        <p:spPr bwMode="auto">
          <a:xfrm>
            <a:off x="3679825" y="55006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63" name="Text Box 66"/>
          <p:cNvSpPr txBox="1">
            <a:spLocks noChangeArrowheads="1"/>
          </p:cNvSpPr>
          <p:nvPr/>
        </p:nvSpPr>
        <p:spPr bwMode="auto">
          <a:xfrm>
            <a:off x="47720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30</a:t>
            </a:r>
          </a:p>
        </p:txBody>
      </p:sp>
      <p:sp>
        <p:nvSpPr>
          <p:cNvPr id="800835" name="Oval 67"/>
          <p:cNvSpPr>
            <a:spLocks noChangeArrowheads="1"/>
          </p:cNvSpPr>
          <p:nvPr/>
        </p:nvSpPr>
        <p:spPr bwMode="auto">
          <a:xfrm>
            <a:off x="1068388" y="49720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6865" name="Oval 6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66" name="Text Box 70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6867" name="Text Box 71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6868" name="Text Box 72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6869" name="Text Box 73"/>
          <p:cNvSpPr txBox="1">
            <a:spLocks noChangeArrowheads="1"/>
          </p:cNvSpPr>
          <p:nvPr/>
        </p:nvSpPr>
        <p:spPr bwMode="auto">
          <a:xfrm>
            <a:off x="3505200" y="48768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6870" name="Line 74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6871" name="Text Box 75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6872" name="Text Box 76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4" name="Oval 69">
            <a:extLst>
              <a:ext uri="{FF2B5EF4-FFF2-40B4-BE49-F238E27FC236}">
                <a16:creationId xmlns:a16="http://schemas.microsoft.com/office/drawing/2014/main" id="{1C687461-6597-4EEC-8D9C-727D91D65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8" y="1764933"/>
            <a:ext cx="1139825" cy="735747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/>
              <a:t>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0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0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0835" grpId="0" animBg="1"/>
      <p:bldP spid="74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28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7829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7830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7831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4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5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7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9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7840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41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7842" name="Oval 18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43" name="Text Box 19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7844" name="Text Box 21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7845" name="Oval 22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46" name="Text Box 23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7847" name="Oval 24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48" name="Text Box 25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7849" name="Oval 26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50" name="Text Box 27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7851" name="Oval 28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52" name="Text Box 29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7853" name="Line 30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54" name="Line 31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55" name="Line 32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7856" name="Line 33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57" name="Oval 34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58" name="Text Box 35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7859" name="Line 36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60" name="Line 37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61" name="Line 38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62" name="Line 39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63" name="Text Box 40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7864" name="Text Box 41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7865" name="Text Box 42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7866" name="Text Box 43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7867" name="Text Box 45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7868" name="Text Box 46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7869" name="Text Box 48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7870" name="Text Box 49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7871" name="Text Box 50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7872" name="Text Box 51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7873" name="Text Box 52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7874" name="Text Box 53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7875" name="Line 54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7876" name="Text Box 56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7877" name="Text Box 57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77878" name="Text Box 58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7879" name="Text Box 59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7880" name="Text Box 60"/>
          <p:cNvSpPr txBox="1">
            <a:spLocks noChangeArrowheads="1"/>
          </p:cNvSpPr>
          <p:nvPr/>
        </p:nvSpPr>
        <p:spPr bwMode="auto">
          <a:xfrm>
            <a:off x="5257800" y="5334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7881" name="Text Box 61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7882" name="Text Box 62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7883" name="Text Box 63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7884" name="Text Box 64"/>
          <p:cNvSpPr txBox="1">
            <a:spLocks noChangeArrowheads="1"/>
          </p:cNvSpPr>
          <p:nvPr/>
        </p:nvSpPr>
        <p:spPr bwMode="auto">
          <a:xfrm>
            <a:off x="27146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31</a:t>
            </a:r>
          </a:p>
        </p:txBody>
      </p:sp>
      <p:sp>
        <p:nvSpPr>
          <p:cNvPr id="77885" name="Text Box 65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77886" name="Text Box 66"/>
          <p:cNvSpPr txBox="1">
            <a:spLocks noChangeArrowheads="1"/>
          </p:cNvSpPr>
          <p:nvPr/>
        </p:nvSpPr>
        <p:spPr bwMode="auto">
          <a:xfrm>
            <a:off x="47720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18</a:t>
            </a:r>
          </a:p>
        </p:txBody>
      </p:sp>
      <p:sp>
        <p:nvSpPr>
          <p:cNvPr id="802883" name="Oval 67"/>
          <p:cNvSpPr>
            <a:spLocks noChangeArrowheads="1"/>
          </p:cNvSpPr>
          <p:nvPr/>
        </p:nvSpPr>
        <p:spPr bwMode="auto">
          <a:xfrm>
            <a:off x="3352800" y="541020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77888" name="Oval 6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89" name="Text Box 70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/>
              <a:t>30</a:t>
            </a:r>
          </a:p>
        </p:txBody>
      </p:sp>
      <p:sp>
        <p:nvSpPr>
          <p:cNvPr id="77890" name="Oval 20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91" name="Text Box 71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7892" name="Text Box 72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7893" name="Text Box 73"/>
          <p:cNvSpPr txBox="1">
            <a:spLocks noChangeArrowheads="1"/>
          </p:cNvSpPr>
          <p:nvPr/>
        </p:nvSpPr>
        <p:spPr bwMode="auto">
          <a:xfrm>
            <a:off x="3505200" y="48768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7894" name="Line 74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7895" name="Text Box 75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7896" name="Text Box 76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C37AC219-8A83-49A6-92CA-8F0979569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49720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2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2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2883" grpId="0" animBg="1"/>
      <p:bldP spid="73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51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52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8853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8854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8855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6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7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8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9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0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1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2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3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8864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65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8866" name="Oval 18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67" name="Text Box 19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8868" name="Text Box 20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8869" name="Oval 21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70" name="Text Box 22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8871" name="Oval 23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72" name="Text Box 24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8873" name="Oval 25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74" name="Text Box 26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8875" name="Oval 27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76" name="Text Box 28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8877" name="Line 29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78" name="Line 30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79" name="Line 31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880" name="Line 32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1" name="Text Box 34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8882" name="Line 35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83" name="Line 36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84" name="Line 37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85" name="Line 38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86" name="Text Box 39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8887" name="Text Box 40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888" name="Text Box 41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8889" name="Text Box 42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8890" name="Text Box 44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891" name="Text Box 45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892" name="Text Box 47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8893" name="Text Box 48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8894" name="Text Box 49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895" name="Text Box 50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8896" name="Text Box 51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8897" name="Text Box 52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8898" name="Line 53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899" name="Text Box 55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8900" name="Text Box 56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78901" name="Text Box 57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8902" name="Text Box 58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8903" name="Text Box 59"/>
          <p:cNvSpPr txBox="1">
            <a:spLocks noChangeArrowheads="1"/>
          </p:cNvSpPr>
          <p:nvPr/>
        </p:nvSpPr>
        <p:spPr bwMode="auto">
          <a:xfrm>
            <a:off x="5207000" y="53403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8904" name="Text Box 60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8905" name="Text Box 61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8906" name="Text Box 62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8907" name="Text Box 63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78908" name="Text Box 64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78909" name="Text Box 65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3906" name="Oval 66"/>
          <p:cNvSpPr>
            <a:spLocks noChangeArrowheads="1"/>
          </p:cNvSpPr>
          <p:nvPr/>
        </p:nvSpPr>
        <p:spPr bwMode="auto">
          <a:xfrm>
            <a:off x="4268788" y="36766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8911" name="Oval 67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912" name="Text Box 69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8913" name="Oval 70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914" name="Oval 33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915" name="Text Box 74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916" name="Text Box 75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8917" name="Text Box 76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8918" name="Line 77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919" name="Text Box 78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8920" name="Text Box 79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B23B7DFA-D20B-4D40-B21C-E1727E087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390" y="541020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39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39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3906" grpId="0" animBg="1"/>
      <p:bldP spid="73" grpId="0" animBg="1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11.xml><?xml version="1.0" encoding="utf-8"?>
<a:theme xmlns:a="http://schemas.openxmlformats.org/drawingml/2006/main" name="10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12.xml><?xml version="1.0" encoding="utf-8"?>
<a:theme xmlns:a="http://schemas.openxmlformats.org/drawingml/2006/main" name="11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13.xml><?xml version="1.0" encoding="utf-8"?>
<a:theme xmlns:a="http://schemas.openxmlformats.org/drawingml/2006/main" name="12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14.xml><?xml version="1.0" encoding="utf-8"?>
<a:theme xmlns:a="http://schemas.openxmlformats.org/drawingml/2006/main" name="13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15.xml><?xml version="1.0" encoding="utf-8"?>
<a:theme xmlns:a="http://schemas.openxmlformats.org/drawingml/2006/main" name="14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16.xml><?xml version="1.0" encoding="utf-8"?>
<a:theme xmlns:a="http://schemas.openxmlformats.org/drawingml/2006/main" name="15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17.xml><?xml version="1.0" encoding="utf-8"?>
<a:theme xmlns:a="http://schemas.openxmlformats.org/drawingml/2006/main" name="16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18.xml><?xml version="1.0" encoding="utf-8"?>
<a:theme xmlns:a="http://schemas.openxmlformats.org/drawingml/2006/main" name="17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19.xml><?xml version="1.0" encoding="utf-8"?>
<a:theme xmlns:a="http://schemas.openxmlformats.org/drawingml/2006/main" name="18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2.xml><?xml version="1.0" encoding="utf-8"?>
<a:theme xmlns:a="http://schemas.openxmlformats.org/drawingml/2006/main" name="1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20.xml><?xml version="1.0" encoding="utf-8"?>
<a:theme xmlns:a="http://schemas.openxmlformats.org/drawingml/2006/main" name="19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21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>
          <a:spcBef>
            <a:spcPts val="0"/>
          </a:spcBef>
          <a:defRPr sz="2800" i="0" dirty="0" smtClean="0">
            <a:solidFill>
              <a:schemeClr val="tx2"/>
            </a:solidFill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4.xml><?xml version="1.0" encoding="utf-8"?>
<a:theme xmlns:a="http://schemas.openxmlformats.org/drawingml/2006/main" name="3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5.xml><?xml version="1.0" encoding="utf-8"?>
<a:theme xmlns:a="http://schemas.openxmlformats.org/drawingml/2006/main" name="4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6.xml><?xml version="1.0" encoding="utf-8"?>
<a:theme xmlns:a="http://schemas.openxmlformats.org/drawingml/2006/main" name="5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.xml><?xml version="1.0" encoding="utf-8"?>
<a:theme xmlns:a="http://schemas.openxmlformats.org/drawingml/2006/main" name="6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8.xml><?xml version="1.0" encoding="utf-8"?>
<a:theme xmlns:a="http://schemas.openxmlformats.org/drawingml/2006/main" name="7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9.xml><?xml version="1.0" encoding="utf-8"?>
<a:theme xmlns:a="http://schemas.openxmlformats.org/drawingml/2006/main" name="8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435188</TotalTime>
  <Words>8955</Words>
  <Application>Microsoft Office PowerPoint</Application>
  <PresentationFormat>On-screen Show (4:3)</PresentationFormat>
  <Paragraphs>3508</Paragraphs>
  <Slides>192</Slides>
  <Notes>154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22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192</vt:i4>
      </vt:variant>
    </vt:vector>
  </HeadingPairs>
  <TitlesOfParts>
    <vt:vector size="222" baseType="lpstr">
      <vt:lpstr>Arial</vt:lpstr>
      <vt:lpstr>Calibri</vt:lpstr>
      <vt:lpstr>Cambria Math</vt:lpstr>
      <vt:lpstr>Tahoma</vt:lpstr>
      <vt:lpstr>Times New Roman</vt:lpstr>
      <vt:lpstr>Wingdings</vt:lpstr>
      <vt:lpstr>Default Design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9_Office Theme</vt:lpstr>
      <vt:lpstr>10_Office Theme</vt:lpstr>
      <vt:lpstr>11_Office Theme</vt:lpstr>
      <vt:lpstr>12_Office Theme</vt:lpstr>
      <vt:lpstr>13_Office Theme</vt:lpstr>
      <vt:lpstr>14_Office Theme</vt:lpstr>
      <vt:lpstr>15_Office Theme</vt:lpstr>
      <vt:lpstr>16_Office Theme</vt:lpstr>
      <vt:lpstr>17_Office Theme</vt:lpstr>
      <vt:lpstr>18_Office Theme</vt:lpstr>
      <vt:lpstr>19_Office Theme</vt:lpstr>
      <vt:lpstr>1_Default Design</vt:lpstr>
      <vt:lpstr>2_Default Design</vt:lpstr>
      <vt:lpstr>Equation</vt:lpstr>
      <vt:lpstr>Acrobat Document</vt:lpstr>
      <vt:lpstr>Graph ADT and Algorithmic Paradigms</vt:lpstr>
      <vt:lpstr>Graphs</vt:lpstr>
      <vt:lpstr>Edge Types</vt:lpstr>
      <vt:lpstr>Applications</vt:lpstr>
      <vt:lpstr>Terminology</vt:lpstr>
      <vt:lpstr>Terminology (cont.)</vt:lpstr>
      <vt:lpstr>Terminology (cont.)</vt:lpstr>
      <vt:lpstr>Properties</vt:lpstr>
      <vt:lpstr>Vertices and Edges</vt:lpstr>
      <vt:lpstr>Graph ADT: part 1</vt:lpstr>
      <vt:lpstr>Graph ADT: part 2</vt:lpstr>
      <vt:lpstr>Data Structures Implementations</vt:lpstr>
      <vt:lpstr>Data Structures Implementations</vt:lpstr>
      <vt:lpstr>Data Structures Implementations</vt:lpstr>
      <vt:lpstr>Edge List Structure</vt:lpstr>
      <vt:lpstr>Adjacency List Structure</vt:lpstr>
      <vt:lpstr>Adjacency Map Structure</vt:lpstr>
      <vt:lpstr>Adjacency Matrix Structure</vt:lpstr>
      <vt:lpstr>Adjacency Matrix Structure</vt:lpstr>
      <vt:lpstr>Performance</vt:lpstr>
      <vt:lpstr>Subgraphs</vt:lpstr>
      <vt:lpstr>Connectivity</vt:lpstr>
      <vt:lpstr>Trees and Forests</vt:lpstr>
      <vt:lpstr>Spanning Trees and Forests</vt:lpstr>
      <vt:lpstr>PowerPoint Presentation</vt:lpstr>
      <vt:lpstr>Graph</vt:lpstr>
      <vt:lpstr>Graph Search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Graph Search</vt:lpstr>
      <vt:lpstr>Graph Search</vt:lpstr>
      <vt:lpstr>Graph Search</vt:lpstr>
      <vt:lpstr>Graph Search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PowerPoint Presentation</vt:lpstr>
      <vt:lpstr>PowerPoint Presentation</vt:lpstr>
      <vt:lpstr>Graph Search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Heap Implementation</vt:lpstr>
      <vt:lpstr>PowerPoint Presentation</vt:lpstr>
      <vt:lpstr>PowerPoint Presentation</vt:lpstr>
      <vt:lpstr>Graph Search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PowerPoint Presentation</vt:lpstr>
      <vt:lpstr>PowerPoint Presentation</vt:lpstr>
      <vt:lpstr>PowerPoint Presentation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PowerPoint Presentation</vt:lpstr>
      <vt:lpstr>End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Jeff Edmonds</dc:creator>
  <cp:lastModifiedBy>Jeff Edmonds</cp:lastModifiedBy>
  <cp:revision>322</cp:revision>
  <dcterms:created xsi:type="dcterms:W3CDTF">2000-08-14T20:34:24Z</dcterms:created>
  <dcterms:modified xsi:type="dcterms:W3CDTF">2022-11-23T02:47:36Z</dcterms:modified>
</cp:coreProperties>
</file>