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93" r:id="rId2"/>
    <p:sldId id="1342" r:id="rId3"/>
    <p:sldId id="1292" r:id="rId4"/>
    <p:sldId id="1345" r:id="rId5"/>
    <p:sldId id="1346" r:id="rId6"/>
    <p:sldId id="1308" r:id="rId7"/>
    <p:sldId id="1309" r:id="rId8"/>
    <p:sldId id="1321" r:id="rId9"/>
    <p:sldId id="1322" r:id="rId10"/>
    <p:sldId id="1323" r:id="rId11"/>
    <p:sldId id="1329" r:id="rId12"/>
    <p:sldId id="1327" r:id="rId13"/>
    <p:sldId id="1328" r:id="rId14"/>
    <p:sldId id="1330" r:id="rId15"/>
    <p:sldId id="1331" r:id="rId16"/>
    <p:sldId id="1332" r:id="rId17"/>
    <p:sldId id="1333" r:id="rId18"/>
    <p:sldId id="1334" r:id="rId19"/>
    <p:sldId id="1335" r:id="rId20"/>
    <p:sldId id="1336" r:id="rId21"/>
    <p:sldId id="1337" r:id="rId22"/>
    <p:sldId id="1338" r:id="rId23"/>
    <p:sldId id="1398" r:id="rId24"/>
    <p:sldId id="1399" r:id="rId25"/>
    <p:sldId id="1400" r:id="rId26"/>
    <p:sldId id="1401" r:id="rId27"/>
    <p:sldId id="1402" r:id="rId28"/>
    <p:sldId id="1340" r:id="rId29"/>
    <p:sldId id="1341" r:id="rId30"/>
    <p:sldId id="1344" r:id="rId31"/>
    <p:sldId id="1390" r:id="rId32"/>
    <p:sldId id="1392" r:id="rId33"/>
    <p:sldId id="1391" r:id="rId34"/>
    <p:sldId id="1385" r:id="rId35"/>
    <p:sldId id="1350" r:id="rId36"/>
    <p:sldId id="1351" r:id="rId37"/>
    <p:sldId id="1353" r:id="rId38"/>
    <p:sldId id="1355" r:id="rId39"/>
    <p:sldId id="1354" r:id="rId40"/>
    <p:sldId id="1356" r:id="rId41"/>
    <p:sldId id="1358" r:id="rId42"/>
    <p:sldId id="1357" r:id="rId43"/>
    <p:sldId id="1360" r:id="rId44"/>
    <p:sldId id="1361" r:id="rId45"/>
    <p:sldId id="1364" r:id="rId46"/>
    <p:sldId id="1365" r:id="rId47"/>
    <p:sldId id="1366" r:id="rId48"/>
    <p:sldId id="1363" r:id="rId49"/>
    <p:sldId id="1367" r:id="rId50"/>
    <p:sldId id="1368" r:id="rId51"/>
    <p:sldId id="1369" r:id="rId52"/>
    <p:sldId id="1371" r:id="rId53"/>
    <p:sldId id="1386" r:id="rId54"/>
    <p:sldId id="1379" r:id="rId55"/>
    <p:sldId id="1380" r:id="rId56"/>
    <p:sldId id="1384" r:id="rId57"/>
    <p:sldId id="1381" r:id="rId58"/>
    <p:sldId id="1387" r:id="rId59"/>
    <p:sldId id="1388" r:id="rId60"/>
    <p:sldId id="1389" r:id="rId61"/>
    <p:sldId id="1403" r:id="rId62"/>
    <p:sldId id="1383" r:id="rId63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CC33"/>
    <a:srgbClr val="FFCC66"/>
    <a:srgbClr val="FFFFFF"/>
    <a:srgbClr val="93856D"/>
    <a:srgbClr val="00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88739" autoAdjust="0"/>
  </p:normalViewPr>
  <p:slideViewPr>
    <p:cSldViewPr>
      <p:cViewPr varScale="1">
        <p:scale>
          <a:sx n="61" d="100"/>
          <a:sy n="61" d="100"/>
        </p:scale>
        <p:origin x="418" y="41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FBA683D5-9E3A-47FB-BED6-17DE6669E0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28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9BB0DB50-2684-4C52-A8AE-94DBD9E6D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9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761AE8E-FCEB-47F7-9483-2EFC044D3C37}" type="slidenum">
              <a:rPr lang="en-US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US" alt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591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07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378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69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60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61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500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62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9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11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F40F-C7A1-4C64-B2EC-62D8689F75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0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FDD1-D3ED-4B19-90B8-956AE4C450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79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62B1E-F8EA-4D7A-B56C-2FE9A9B4C6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71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87ED-8FCD-455E-BA00-48A3B7E17A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8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1555-9DD2-4E0A-ADC2-9690305BB3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00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EA8D-62D4-4A8D-987F-C02317B7AF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8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7FF5-D363-4AF6-9845-ED930C674C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4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9A53-7E2E-438D-ADA4-E08B83F29E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58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EE11-316E-4391-9BF9-6D1D5FA161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5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04DD-C4B8-4A60-A14A-68F1C001AC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7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B620-B587-4034-A0C1-986328672B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2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5BC6-4161-4620-B809-8AA0260561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35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8104-DD30-4AAA-BB23-6C787FD4F0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90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fld id="{C932DF23-BE18-4413-B279-3232460A20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EC94CA0-D983-46A0-AAF3-B8D13791BC82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44.xml"/><Relationship Id="rId3" Type="http://schemas.openxmlformats.org/officeDocument/2006/relationships/oleObject" Target="../embeddings/oleObject1.bin"/><Relationship Id="rId7" Type="http://schemas.openxmlformats.org/officeDocument/2006/relationships/slide" Target="slide15.xml"/><Relationship Id="rId12" Type="http://schemas.openxmlformats.org/officeDocument/2006/relationships/slide" Target="slide3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37.xml"/><Relationship Id="rId5" Type="http://schemas.openxmlformats.org/officeDocument/2006/relationships/slide" Target="slide3.xml"/><Relationship Id="rId15" Type="http://schemas.openxmlformats.org/officeDocument/2006/relationships/slide" Target="slide58.xml"/><Relationship Id="rId10" Type="http://schemas.openxmlformats.org/officeDocument/2006/relationships/slide" Target="slide35.xml"/><Relationship Id="rId4" Type="http://schemas.openxmlformats.org/officeDocument/2006/relationships/image" Target="../media/image1.wmf"/><Relationship Id="rId9" Type="http://schemas.openxmlformats.org/officeDocument/2006/relationships/slide" Target="slide30.xml"/><Relationship Id="rId14" Type="http://schemas.openxmlformats.org/officeDocument/2006/relationships/slide" Target="slide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28194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dirty="0"/>
          </a:p>
        </p:txBody>
      </p:sp>
      <p:graphicFrame>
        <p:nvGraphicFramePr>
          <p:cNvPr id="184323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Text Box 5"/>
          <p:cNvSpPr txBox="1">
            <a:spLocks noChangeArrowheads="1"/>
          </p:cNvSpPr>
          <p:nvPr/>
        </p:nvSpPr>
        <p:spPr bwMode="auto">
          <a:xfrm>
            <a:off x="7285038" y="6397625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accent2"/>
                </a:solidFill>
              </a:rPr>
              <a:t>COSC 2011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dirty="0"/>
              <a:t>Hash Tables</a:t>
            </a:r>
            <a:endParaRPr lang="en-US" sz="4000" i="0" kern="0" dirty="0"/>
          </a:p>
        </p:txBody>
      </p:sp>
      <p:sp>
        <p:nvSpPr>
          <p:cNvPr id="184328" name="Text Box 9"/>
          <p:cNvSpPr txBox="1">
            <a:spLocks noChangeArrowheads="1"/>
          </p:cNvSpPr>
          <p:nvPr/>
        </p:nvSpPr>
        <p:spPr bwMode="auto">
          <a:xfrm>
            <a:off x="4191000" y="1905000"/>
            <a:ext cx="403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rId5" action="ppaction://hlinksldjump"/>
              </a:rPr>
              <a:t>Dictionary/Map ADT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6" action="ppaction://hlinksldjump"/>
              </a:rPr>
              <a:t>Direct Addressing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7" action="ppaction://hlinksldjump"/>
              </a:rPr>
              <a:t>Hash Tables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8" action="ppaction://hlinksldjump"/>
              </a:rPr>
              <a:t>Random Algorithms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9" action="ppaction://hlinksldjump"/>
              </a:rPr>
              <a:t>Universal Hash Functions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0" action="ppaction://hlinksldjump"/>
              </a:rPr>
              <a:t>Key to Integer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1" action="ppaction://hlinksldjump"/>
              </a:rPr>
              <a:t>Separate Chaining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2" action="ppaction://hlinksldjump"/>
              </a:rPr>
              <a:t>Probe Sequence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3" action="ppaction://hlinksldjump"/>
              </a:rPr>
              <a:t>Put, Get, Del, Iterators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4" action="ppaction://hlinksldjump"/>
              </a:rPr>
              <a:t>Running Time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5" action="ppaction://hlinksldjump"/>
              </a:rPr>
              <a:t>Simpler Schemes</a:t>
            </a:r>
            <a:endParaRPr lang="en-US" altLang="en-US" sz="2000" i="0" dirty="0"/>
          </a:p>
        </p:txBody>
      </p:sp>
      <p:pic>
        <p:nvPicPr>
          <p:cNvPr id="9" name="Picture 2" descr="http://kidsactivitiesblog.com/wp-content/uploads/2012/07/ball-door-game_qm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461" y="1899844"/>
            <a:ext cx="28950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04800" y="5558135"/>
            <a:ext cx="2694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Linked List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4800" y="5939135"/>
            <a:ext cx="255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Binary Search Tree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622675" y="5558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483225" y="593913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648075" y="593913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168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Tables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971800" y="6275841"/>
            <a:ext cx="1436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err="1">
                <a:latin typeface="+mj-lt"/>
              </a:rPr>
              <a:t>Avg</a:t>
            </a:r>
            <a:r>
              <a:rPr lang="en-US" sz="2400" i="0" dirty="0">
                <a:latin typeface="+mj-lt"/>
              </a:rPr>
              <a:t>: O(1)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727825" y="4365671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486400" y="557585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6917908" y="479066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6917908" y="5933660"/>
            <a:ext cx="14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  </a:t>
            </a:r>
            <a:r>
              <a:rPr lang="en-US" sz="1800" i="0" dirty="0">
                <a:latin typeface="+mj-lt"/>
              </a:rPr>
              <a:t>(</a:t>
            </a:r>
            <a:r>
              <a:rPr lang="en-US" sz="1800" i="0" dirty="0" err="1"/>
              <a:t>Avg</a:t>
            </a:r>
            <a:r>
              <a:rPr lang="en-US" sz="1800" i="0" dirty="0"/>
              <a:t>)</a:t>
            </a:r>
            <a:endParaRPr lang="en-US" sz="1800" i="0" dirty="0">
              <a:latin typeface="+mj-lt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6906569" y="513832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6943308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921083" y="5570377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78" name="AutoShape 38"/>
          <p:cNvSpPr>
            <a:spLocks noChangeArrowheads="1"/>
          </p:cNvSpPr>
          <p:nvPr/>
        </p:nvSpPr>
        <p:spPr bwMode="auto">
          <a:xfrm>
            <a:off x="1905000" y="2057400"/>
            <a:ext cx="5334000" cy="1143000"/>
          </a:xfrm>
          <a:prstGeom prst="wedgeRoundRectCallout">
            <a:avLst>
              <a:gd name="adj1" fmla="val 63789"/>
              <a:gd name="adj2" fmla="val -1587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Hash Tables are very fast,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but keys have no order.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58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6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4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70" grpId="0"/>
      <p:bldP spid="72" grpId="0"/>
      <p:bldP spid="73" grpId="0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5334000" y="685799"/>
            <a:ext cx="3247197" cy="1458961"/>
          </a:xfrm>
          <a:prstGeom prst="wedgeRoundRectCallout">
            <a:avLst>
              <a:gd name="adj1" fmla="val 39672"/>
              <a:gd name="adj2" fmla="val 60844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Suppose your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array was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REALLY big.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Direct Addressing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1177219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758587" y="1459327"/>
            <a:ext cx="1284763" cy="5170073"/>
            <a:chOff x="3758587" y="1459327"/>
            <a:chExt cx="1284763" cy="5170073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 rot="5400000">
              <a:off x="4164647" y="5821456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/>
                <a:t>…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58587" y="1459327"/>
              <a:ext cx="1284763" cy="5170073"/>
              <a:chOff x="3758587" y="1459327"/>
              <a:chExt cx="1284763" cy="517007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69112" y="1459327"/>
                <a:ext cx="1174238" cy="4684488"/>
                <a:chOff x="3869112" y="1459327"/>
                <a:chExt cx="1174238" cy="4684488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4064535" y="5653957"/>
                  <a:ext cx="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5043350" y="5686615"/>
                  <a:ext cx="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69112" y="1459327"/>
                  <a:ext cx="1082348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n-US" i="0" dirty="0"/>
                    <a:t>Array</a:t>
                  </a:r>
                </a:p>
              </p:txBody>
            </p:sp>
          </p:grpSp>
          <p:sp>
            <p:nvSpPr>
              <p:cNvPr id="84" name="Rectangle 43"/>
              <p:cNvSpPr>
                <a:spLocks noChangeArrowheads="1"/>
              </p:cNvSpPr>
              <p:nvPr/>
            </p:nvSpPr>
            <p:spPr bwMode="auto">
              <a:xfrm>
                <a:off x="3758587" y="2043529"/>
                <a:ext cx="364267" cy="4585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0" dirty="0"/>
                  <a:t> </a:t>
                </a:r>
                <a:r>
                  <a:rPr lang="en-US" sz="2400" i="0" baseline="-25000" dirty="0"/>
                  <a:t>0</a:t>
                </a:r>
                <a:br>
                  <a:rPr lang="en-US" sz="2400" i="0" baseline="-25000" dirty="0"/>
                </a:br>
                <a:r>
                  <a:rPr lang="en-US" sz="2400" i="0" baseline="-25000" dirty="0"/>
                  <a:t>1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2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3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4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5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6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7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8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9</a:t>
                </a:r>
                <a:br>
                  <a:rPr lang="en-US" sz="2400" i="0" baseline="-25000" dirty="0"/>
                </a:br>
                <a:endParaRPr lang="en-US" sz="2400" i="0" dirty="0"/>
              </a:p>
              <a:p>
                <a:pPr algn="r"/>
                <a:endParaRPr lang="en-US" sz="2400" i="0" dirty="0"/>
              </a:p>
            </p:txBody>
          </p:sp>
        </p:grpSp>
      </p:grp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334000" y="2610869"/>
            <a:ext cx="3112337" cy="11612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Where would you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store </a:t>
            </a:r>
            <a:r>
              <a:rPr lang="en-US" sz="2800" i="0" dirty="0">
                <a:sym typeface="Symbol"/>
              </a:rPr>
              <a:t></a:t>
            </a:r>
            <a:r>
              <a:rPr lang="en-US" sz="28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800" i="0" dirty="0"/>
              <a:t>,</a:t>
            </a:r>
            <a:r>
              <a:rPr lang="en-US" sz="2800" i="0" dirty="0">
                <a:solidFill>
                  <a:srgbClr val="33CC33"/>
                </a:solidFill>
              </a:rPr>
              <a:t>v</a:t>
            </a:r>
            <a:r>
              <a:rPr lang="en-US" sz="2800" i="0" baseline="-25000" dirty="0">
                <a:solidFill>
                  <a:srgbClr val="33CC33"/>
                </a:solidFill>
              </a:rPr>
              <a:t>1</a:t>
            </a:r>
            <a:r>
              <a:rPr lang="en-US" sz="2800" i="0" dirty="0">
                <a:sym typeface="Symbol"/>
              </a:rPr>
              <a:t>?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i="0" dirty="0">
              <a:solidFill>
                <a:srgbClr val="FFFFFF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751643" y="10922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334000" y="4191000"/>
            <a:ext cx="3112337" cy="114300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Called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chemeClr val="tx2"/>
                </a:solidFill>
              </a:rPr>
              <a:t>Direct Addressing</a:t>
            </a:r>
            <a:endParaRPr lang="en-US" altLang="en-US" i="0" dirty="0">
              <a:solidFill>
                <a:schemeClr val="tx2"/>
              </a:solidFill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2415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Direct Addressing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499899" y="6275841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6781800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513138" y="5953780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5280025" y="593767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6727825" y="5923164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101" name="Rectangle 43"/>
          <p:cNvSpPr>
            <a:spLocks noChangeArrowheads="1"/>
          </p:cNvSpPr>
          <p:nvPr/>
        </p:nvSpPr>
        <p:spPr bwMode="auto">
          <a:xfrm>
            <a:off x="762000" y="25609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2" name="Rectangle 43"/>
          <p:cNvSpPr>
            <a:spLocks noChangeArrowheads="1"/>
          </p:cNvSpPr>
          <p:nvPr/>
        </p:nvSpPr>
        <p:spPr bwMode="auto">
          <a:xfrm>
            <a:off x="787400" y="2980035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cxnSp>
        <p:nvCxnSpPr>
          <p:cNvPr id="10" name="Straight Arrow Connector 9"/>
          <p:cNvCxnSpPr>
            <a:stCxn id="102" idx="3"/>
          </p:cNvCxnSpPr>
          <p:nvPr/>
        </p:nvCxnSpPr>
        <p:spPr bwMode="auto">
          <a:xfrm>
            <a:off x="1541132" y="3210868"/>
            <a:ext cx="2869154" cy="1551632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762000" y="14687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762000" y="183257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762000" y="218370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762000" y="25609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1616809" y="3971752"/>
            <a:ext cx="2869154" cy="1551632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6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9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2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6181 0.4071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36059 0.563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6059 0.1326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36059 0.3479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6059 0.137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6" grpId="0" animBg="1"/>
      <p:bldP spid="87" grpId="0"/>
      <p:bldP spid="89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1" grpId="0"/>
      <p:bldP spid="101" grpId="1"/>
      <p:bldP spid="102" grpId="0"/>
      <p:bldP spid="103" grpId="0"/>
      <p:bldP spid="104" grpId="0"/>
      <p:bldP spid="105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Direct Addressing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6890215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" name="Text Box 7"/>
          <p:cNvSpPr txBox="1">
            <a:spLocks noChangeArrowheads="1"/>
          </p:cNvSpPr>
          <p:nvPr/>
        </p:nvSpPr>
        <p:spPr bwMode="auto">
          <a:xfrm rot="5400000">
            <a:off x="4164647" y="5821456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/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8587" y="1459327"/>
            <a:ext cx="1284763" cy="5170073"/>
            <a:chOff x="3758587" y="1459327"/>
            <a:chExt cx="1284763" cy="5170073"/>
          </a:xfrm>
        </p:grpSpPr>
        <p:grpSp>
          <p:nvGrpSpPr>
            <p:cNvPr id="6" name="Group 5"/>
            <p:cNvGrpSpPr/>
            <p:nvPr/>
          </p:nvGrpSpPr>
          <p:grpSpPr>
            <a:xfrm>
              <a:off x="3869112" y="1459327"/>
              <a:ext cx="1174238" cy="4684488"/>
              <a:chOff x="3869112" y="1459327"/>
              <a:chExt cx="1174238" cy="4684488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4064535" y="5653957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043350" y="5686615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3869112" y="1459327"/>
                <a:ext cx="108234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i="0" dirty="0"/>
                  <a:t>Array</a:t>
                </a:r>
              </a:p>
            </p:txBody>
          </p:sp>
        </p:grpSp>
        <p:sp>
          <p:nvSpPr>
            <p:cNvPr id="84" name="Rectangle 43"/>
            <p:cNvSpPr>
              <a:spLocks noChangeArrowheads="1"/>
            </p:cNvSpPr>
            <p:nvPr/>
          </p:nvSpPr>
          <p:spPr bwMode="auto">
            <a:xfrm>
              <a:off x="3758587" y="2043529"/>
              <a:ext cx="364267" cy="458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/>
                <a:t> </a:t>
              </a:r>
              <a:r>
                <a:rPr lang="en-US" sz="2400" i="0" baseline="-25000" dirty="0"/>
                <a:t>0</a:t>
              </a:r>
              <a:br>
                <a:rPr lang="en-US" sz="2400" i="0" baseline="-25000" dirty="0"/>
              </a:br>
              <a:r>
                <a:rPr lang="en-US" sz="2400" i="0" baseline="-25000" dirty="0"/>
                <a:t>1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2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3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4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5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6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7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8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9</a:t>
              </a:r>
              <a:br>
                <a:rPr lang="en-US" sz="2400" i="0" baseline="-25000" dirty="0"/>
              </a:br>
              <a:endParaRPr lang="en-US" sz="2400" i="0" dirty="0"/>
            </a:p>
            <a:p>
              <a:pPr algn="r"/>
              <a:endParaRPr lang="en-US" sz="2400" i="0" dirty="0"/>
            </a:p>
          </p:txBody>
        </p:sp>
      </p:grp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334000" y="21915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1-1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4103804" y="27467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334000" y="4191000"/>
            <a:ext cx="3112337" cy="114300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Called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chemeClr val="tx2"/>
                </a:solidFill>
              </a:rPr>
              <a:t>Direct Addressing</a:t>
            </a:r>
            <a:endParaRPr lang="en-US" altLang="en-US" i="0" dirty="0">
              <a:solidFill>
                <a:schemeClr val="tx2"/>
              </a:solidFill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2415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Direct Addressing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499899" y="6275841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6781800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513138" y="5953780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5280025" y="593767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6727825" y="5923164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2762869" y="2037750"/>
              <a:ext cx="338554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0" dirty="0">
                  <a:solidFill>
                    <a:srgbClr val="FFC000"/>
                  </a:solidFill>
                </a:rPr>
                <a:t>0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1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2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3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4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5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6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7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8</a:t>
              </a:r>
              <a:br>
                <a:rPr lang="en-US" sz="2400" i="0" dirty="0">
                  <a:solidFill>
                    <a:srgbClr val="FFC000"/>
                  </a:solidFill>
                </a:rPr>
              </a:br>
              <a:r>
                <a:rPr lang="en-US" sz="2400" i="0" dirty="0">
                  <a:solidFill>
                    <a:srgbClr val="FFC000"/>
                  </a:solidFill>
                </a:rPr>
                <a:t>9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sp>
        <p:nvSpPr>
          <p:cNvPr id="57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474550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Consider the universe of all possible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1180" y="2301157"/>
            <a:ext cx="914399" cy="3564998"/>
            <a:chOff x="3111180" y="2301157"/>
            <a:chExt cx="914399" cy="3564998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7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70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3111180" y="3032843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6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9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>
              <a:off x="3111180" y="449621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3111180" y="48387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3111180" y="552367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>
              <a:off x="3111180" y="586615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4103804" y="3849399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4103804" y="529249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4103804" y="46078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4103804" y="3468911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74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7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5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3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Direct Addressing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2025942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" name="Text Box 7"/>
          <p:cNvSpPr txBox="1">
            <a:spLocks noChangeArrowheads="1"/>
          </p:cNvSpPr>
          <p:nvPr/>
        </p:nvSpPr>
        <p:spPr bwMode="auto">
          <a:xfrm rot="5400000">
            <a:off x="4164647" y="5821456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/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8587" y="1459327"/>
            <a:ext cx="1284763" cy="5170073"/>
            <a:chOff x="3758587" y="1459327"/>
            <a:chExt cx="1284763" cy="5170073"/>
          </a:xfrm>
        </p:grpSpPr>
        <p:grpSp>
          <p:nvGrpSpPr>
            <p:cNvPr id="6" name="Group 5"/>
            <p:cNvGrpSpPr/>
            <p:nvPr/>
          </p:nvGrpSpPr>
          <p:grpSpPr>
            <a:xfrm>
              <a:off x="3869112" y="1459327"/>
              <a:ext cx="1174238" cy="4684488"/>
              <a:chOff x="3869112" y="1459327"/>
              <a:chExt cx="1174238" cy="4684488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4064535" y="5653957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043350" y="5686615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3869112" y="1459327"/>
                <a:ext cx="108234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i="0" dirty="0"/>
                  <a:t>Array</a:t>
                </a:r>
              </a:p>
            </p:txBody>
          </p:sp>
        </p:grpSp>
        <p:sp>
          <p:nvSpPr>
            <p:cNvPr id="84" name="Rectangle 43"/>
            <p:cNvSpPr>
              <a:spLocks noChangeArrowheads="1"/>
            </p:cNvSpPr>
            <p:nvPr/>
          </p:nvSpPr>
          <p:spPr bwMode="auto">
            <a:xfrm>
              <a:off x="3758587" y="2043529"/>
              <a:ext cx="364267" cy="458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/>
                <a:t> </a:t>
              </a:r>
              <a:r>
                <a:rPr lang="en-US" sz="2400" i="0" baseline="-25000" dirty="0"/>
                <a:t>0</a:t>
              </a:r>
              <a:br>
                <a:rPr lang="en-US" sz="2400" i="0" baseline="-25000" dirty="0"/>
              </a:br>
              <a:r>
                <a:rPr lang="en-US" sz="2400" i="0" baseline="-25000" dirty="0"/>
                <a:t>1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2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3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4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5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6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7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8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9</a:t>
              </a:r>
              <a:br>
                <a:rPr lang="en-US" sz="2400" i="0" baseline="-25000" dirty="0"/>
              </a:br>
              <a:endParaRPr lang="en-US" sz="2400" i="0" dirty="0"/>
            </a:p>
            <a:p>
              <a:pPr algn="r"/>
              <a:endParaRPr lang="en-US" sz="2400" i="0" dirty="0"/>
            </a:p>
          </p:txBody>
        </p:sp>
      </p:grp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334000" y="21915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1-1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4103804" y="27467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334000" y="4191000"/>
            <a:ext cx="3112337" cy="114300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Called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chemeClr val="tx2"/>
                </a:solidFill>
              </a:rPr>
              <a:t>Direct Addressing</a:t>
            </a:r>
            <a:endParaRPr lang="en-US" altLang="en-US" i="0" dirty="0">
              <a:solidFill>
                <a:schemeClr val="tx2"/>
              </a:solidFill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2415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Direct Addressing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499899" y="6275841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6781800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513138" y="5953780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5280025" y="593767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6727825" y="5923164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11180" y="2301157"/>
            <a:ext cx="914399" cy="3564998"/>
            <a:chOff x="3111180" y="2301157"/>
            <a:chExt cx="914399" cy="3564998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7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70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3111180" y="3032843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6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9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>
              <a:off x="3111180" y="449621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3111180" y="48387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3111180" y="552367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>
              <a:off x="3111180" y="586615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4103804" y="3849399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4103804" y="529249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4103804" y="46078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4103804" y="3468911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chemeClr val="accent1"/>
                </a:solidFill>
              </a:rPr>
              <a:t>0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1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2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3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4</a:t>
            </a: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5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6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7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8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279045" y="2529957"/>
            <a:ext cx="691215" cy="380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3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  <a:br>
              <a:rPr lang="en-US" sz="2400" i="0" dirty="0">
                <a:solidFill>
                  <a:srgbClr val="FF0000"/>
                </a:solidFill>
              </a:rPr>
            </a:b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5</a:t>
            </a:r>
            <a:r>
              <a:rPr lang="en-US" sz="2400" i="0" dirty="0">
                <a:solidFill>
                  <a:srgbClr val="FF0000"/>
                </a:solidFill>
              </a:rPr>
              <a:t>= </a:t>
            </a: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1</a:t>
            </a:r>
            <a:r>
              <a:rPr lang="en-US" sz="2400" i="0" dirty="0">
                <a:solidFill>
                  <a:srgbClr val="FF0000"/>
                </a:solidFill>
              </a:rPr>
              <a:t>= </a:t>
            </a:r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3200" i="0" baseline="-25000" dirty="0">
                <a:solidFill>
                  <a:srgbClr val="FF0000"/>
                </a:solidFill>
              </a:rPr>
              <a:t> </a:t>
            </a:r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4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</a:p>
          <a:p>
            <a:r>
              <a:rPr lang="en-US" sz="800" i="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2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</a:p>
          <a:p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90" name="AutoShape 38"/>
          <p:cNvSpPr>
            <a:spLocks noChangeArrowheads="1"/>
          </p:cNvSpPr>
          <p:nvPr/>
        </p:nvSpPr>
        <p:spPr bwMode="auto">
          <a:xfrm>
            <a:off x="12581" y="2514600"/>
            <a:ext cx="2181423" cy="2389210"/>
          </a:xfrm>
          <a:prstGeom prst="wedgeRoundRectCallout">
            <a:avLst>
              <a:gd name="adj1" fmla="val 56645"/>
              <a:gd name="adj2" fmla="val -29404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If most keys are used,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then is a fine data structure.</a:t>
            </a:r>
          </a:p>
        </p:txBody>
      </p: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474550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Consider the universe of all possible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grpSp>
        <p:nvGrpSpPr>
          <p:cNvPr id="7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9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31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Direct Addressing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608530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" name="Text Box 7"/>
          <p:cNvSpPr txBox="1">
            <a:spLocks noChangeArrowheads="1"/>
          </p:cNvSpPr>
          <p:nvPr/>
        </p:nvSpPr>
        <p:spPr bwMode="auto">
          <a:xfrm rot="5400000">
            <a:off x="4164647" y="5821456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/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8587" y="1459327"/>
            <a:ext cx="1284763" cy="5170073"/>
            <a:chOff x="3758587" y="1459327"/>
            <a:chExt cx="1284763" cy="5170073"/>
          </a:xfrm>
        </p:grpSpPr>
        <p:grpSp>
          <p:nvGrpSpPr>
            <p:cNvPr id="6" name="Group 5"/>
            <p:cNvGrpSpPr/>
            <p:nvPr/>
          </p:nvGrpSpPr>
          <p:grpSpPr>
            <a:xfrm>
              <a:off x="3869112" y="1459327"/>
              <a:ext cx="1174238" cy="4684488"/>
              <a:chOff x="3869112" y="1459327"/>
              <a:chExt cx="1174238" cy="4684488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4064535" y="5653957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043350" y="5686615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3869112" y="1459327"/>
                <a:ext cx="108234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i="0" dirty="0"/>
                  <a:t>Array</a:t>
                </a:r>
              </a:p>
            </p:txBody>
          </p:sp>
        </p:grpSp>
        <p:sp>
          <p:nvSpPr>
            <p:cNvPr id="84" name="Rectangle 43"/>
            <p:cNvSpPr>
              <a:spLocks noChangeArrowheads="1"/>
            </p:cNvSpPr>
            <p:nvPr/>
          </p:nvSpPr>
          <p:spPr bwMode="auto">
            <a:xfrm>
              <a:off x="3758587" y="2043529"/>
              <a:ext cx="364267" cy="458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/>
                <a:t> </a:t>
              </a:r>
              <a:r>
                <a:rPr lang="en-US" sz="2400" i="0" baseline="-25000" dirty="0"/>
                <a:t>0</a:t>
              </a:r>
              <a:br>
                <a:rPr lang="en-US" sz="2400" i="0" baseline="-25000" dirty="0"/>
              </a:br>
              <a:r>
                <a:rPr lang="en-US" sz="2400" i="0" baseline="-25000" dirty="0"/>
                <a:t>1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2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3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4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5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6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7</a:t>
              </a:r>
              <a:br>
                <a:rPr lang="en-US" sz="2400" i="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8</a:t>
              </a:r>
              <a:br>
                <a:rPr lang="en-US" sz="2400" i="0" baseline="-25000" dirty="0"/>
              </a:br>
              <a:r>
                <a:rPr lang="en-US" sz="2400" i="0" dirty="0"/>
                <a:t> </a:t>
              </a:r>
              <a:r>
                <a:rPr lang="en-US" sz="2400" i="0" baseline="-25000" dirty="0"/>
                <a:t>9</a:t>
              </a:r>
              <a:br>
                <a:rPr lang="en-US" sz="2400" i="0" baseline="-25000" dirty="0"/>
              </a:br>
              <a:endParaRPr lang="en-US" sz="2400" i="0" dirty="0"/>
            </a:p>
            <a:p>
              <a:pPr algn="r"/>
              <a:endParaRPr lang="en-US" sz="2400" i="0" dirty="0"/>
            </a:p>
          </p:txBody>
        </p:sp>
      </p:grp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334000" y="21915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1-1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4103804" y="27467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334000" y="4191000"/>
            <a:ext cx="3112337" cy="114300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Called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chemeClr val="tx2"/>
                </a:solidFill>
              </a:rPr>
              <a:t>Direct Addressing</a:t>
            </a:r>
            <a:endParaRPr lang="en-US" altLang="en-US" i="0" dirty="0">
              <a:solidFill>
                <a:schemeClr val="tx2"/>
              </a:solidFill>
            </a:endParaRP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499899" y="6275841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6781800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513138" y="5953780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5280025" y="593767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6727825" y="5923164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11180" y="2301157"/>
            <a:ext cx="914399" cy="3564998"/>
            <a:chOff x="3111180" y="2301157"/>
            <a:chExt cx="914399" cy="3564998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7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70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3111180" y="3032843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6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9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>
              <a:off x="3111180" y="449621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>
              <a:off x="3111180" y="483870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3111180" y="5523670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>
              <a:off x="3111180" y="5866155"/>
              <a:ext cx="9143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4103804" y="3849399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4103804" y="529249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4103804" y="4607867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4103804" y="3468911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chemeClr val="accent1"/>
                </a:solidFill>
              </a:rPr>
              <a:t>0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1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2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3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4</a:t>
            </a: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5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6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7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chemeClr val="accent1"/>
                </a:solidFill>
              </a:rPr>
              <a:t>8</a:t>
            </a:r>
            <a:br>
              <a:rPr lang="en-US" sz="2400" i="0" dirty="0">
                <a:solidFill>
                  <a:schemeClr val="accent1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279045" y="2529957"/>
            <a:ext cx="691215" cy="380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3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  <a:br>
              <a:rPr lang="en-US" sz="2400" i="0" dirty="0">
                <a:solidFill>
                  <a:srgbClr val="FF0000"/>
                </a:solidFill>
              </a:rPr>
            </a:b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5</a:t>
            </a:r>
            <a:r>
              <a:rPr lang="en-US" sz="2400" i="0" dirty="0">
                <a:solidFill>
                  <a:srgbClr val="FF0000"/>
                </a:solidFill>
              </a:rPr>
              <a:t>= </a:t>
            </a:r>
            <a:br>
              <a:rPr lang="en-US" sz="2400" i="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1</a:t>
            </a:r>
            <a:r>
              <a:rPr lang="en-US" sz="2400" i="0" dirty="0">
                <a:solidFill>
                  <a:srgbClr val="FF0000"/>
                </a:solidFill>
              </a:rPr>
              <a:t>= </a:t>
            </a:r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3200" i="0" baseline="-25000" dirty="0">
                <a:solidFill>
                  <a:srgbClr val="FF0000"/>
                </a:solidFill>
              </a:rPr>
              <a:t> </a:t>
            </a:r>
            <a:br>
              <a:rPr lang="en-US" sz="2400" i="0" baseline="-25000" dirty="0">
                <a:solidFill>
                  <a:srgbClr val="FF0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4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</a:p>
          <a:p>
            <a:r>
              <a:rPr lang="en-US" sz="800" i="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2</a:t>
            </a:r>
            <a:r>
              <a:rPr lang="en-US" sz="2400" i="0" dirty="0">
                <a:solidFill>
                  <a:srgbClr val="FF0000"/>
                </a:solidFill>
              </a:rPr>
              <a:t>=</a:t>
            </a:r>
          </a:p>
          <a:p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474550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Consider the universe of all possible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4081530"/>
            <a:ext cx="2438401" cy="2395470"/>
            <a:chOff x="-1" y="4081530"/>
            <a:chExt cx="2438401" cy="2395470"/>
          </a:xfrm>
        </p:grpSpPr>
        <p:sp>
          <p:nvSpPr>
            <p:cNvPr id="90" name="AutoShape 38"/>
            <p:cNvSpPr>
              <a:spLocks noChangeArrowheads="1"/>
            </p:cNvSpPr>
            <p:nvPr/>
          </p:nvSpPr>
          <p:spPr bwMode="auto">
            <a:xfrm>
              <a:off x="-1" y="4081530"/>
              <a:ext cx="2438401" cy="2395470"/>
            </a:xfrm>
            <a:prstGeom prst="wedgeRoundRectCallout">
              <a:avLst>
                <a:gd name="adj1" fmla="val 56645"/>
                <a:gd name="adj2" fmla="val -29404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>
                  <a:solidFill>
                    <a:schemeClr val="accent1"/>
                  </a:solidFill>
                </a:rPr>
                <a:t>Universe of keys </a:t>
              </a:r>
              <a:br>
                <a:rPr lang="en-US" altLang="en-US" sz="2400" i="0" dirty="0">
                  <a:solidFill>
                    <a:schemeClr val="accent1"/>
                  </a:solidFill>
                </a:rPr>
              </a:br>
              <a:r>
                <a:rPr lang="en-US" altLang="en-US" sz="2400" i="0" dirty="0">
                  <a:solidFill>
                    <a:srgbClr val="FFFFFF"/>
                  </a:solidFill>
                </a:rPr>
                <a:t>is likely huge. </a:t>
              </a:r>
              <a:br>
                <a:rPr lang="en-US" altLang="en-US" sz="2800" i="0" dirty="0">
                  <a:solidFill>
                    <a:srgbClr val="FFFFFF"/>
                  </a:solidFill>
                </a:rPr>
              </a:br>
              <a:r>
                <a:rPr lang="en-US" altLang="en-US" sz="2000" i="0" dirty="0">
                  <a:solidFill>
                    <a:srgbClr val="FFFFFF"/>
                  </a:solidFill>
                </a:rPr>
                <a:t>(</a:t>
              </a:r>
              <a:r>
                <a:rPr lang="en-US" altLang="en-US" sz="2000" i="0" dirty="0" err="1">
                  <a:solidFill>
                    <a:srgbClr val="FFFFFF"/>
                  </a:solidFill>
                </a:rPr>
                <a:t>eg</a:t>
              </a:r>
              <a:r>
                <a:rPr lang="en-US" altLang="en-US" sz="2000" i="0" dirty="0">
                  <a:solidFill>
                    <a:srgbClr val="FFFFFF"/>
                  </a:solidFill>
                </a:rPr>
                <a:t> social insurance numbers)</a:t>
              </a:r>
              <a:endParaRPr lang="en-US" altLang="en-US" sz="2800" i="0" dirty="0">
                <a:solidFill>
                  <a:srgbClr val="FFFFFF"/>
                </a:solidFill>
              </a:endParaRPr>
            </a:p>
          </p:txBody>
        </p:sp>
        <p:pic>
          <p:nvPicPr>
            <p:cNvPr id="102" name="Picture 6" descr="http://www.peianc.com/sitefiles/Image/Content/Guide/documents/s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74" y="5601403"/>
              <a:ext cx="1466494" cy="77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Text Box 20"/>
          <p:cNvSpPr txBox="1">
            <a:spLocks noChangeArrowheads="1"/>
          </p:cNvSpPr>
          <p:nvPr/>
        </p:nvSpPr>
        <p:spPr bwMode="auto">
          <a:xfrm>
            <a:off x="8382000" y="6148169"/>
            <a:ext cx="513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0" dirty="0">
                <a:solidFill>
                  <a:srgbClr val="FF0000"/>
                </a:solidFill>
                <a:latin typeface="+mj-lt"/>
              </a:rPr>
              <a:t>∞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881027" y="5943600"/>
            <a:ext cx="1420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Memory</a:t>
            </a: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5867885" y="6472535"/>
            <a:ext cx="3199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How far is the next key?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6786660" y="6497184"/>
            <a:ext cx="706583" cy="26151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7" name="AutoShape 38"/>
          <p:cNvSpPr>
            <a:spLocks noChangeArrowheads="1"/>
          </p:cNvSpPr>
          <p:nvPr/>
        </p:nvSpPr>
        <p:spPr bwMode="auto">
          <a:xfrm>
            <a:off x="12582" y="108024"/>
            <a:ext cx="2181424" cy="3854376"/>
          </a:xfrm>
          <a:prstGeom prst="wedgeRoundRectCallout">
            <a:avLst>
              <a:gd name="adj1" fmla="val 54379"/>
              <a:gd name="adj2" fmla="val 2253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The </a:t>
            </a:r>
            <a:r>
              <a:rPr lang="en-US" altLang="en-US" sz="2400" i="0" dirty="0">
                <a:solidFill>
                  <a:srgbClr val="FF0000"/>
                </a:solidFill>
              </a:rPr>
              <a:t>keys used</a:t>
            </a:r>
            <a:br>
              <a:rPr lang="en-US" altLang="en-US" sz="2400" i="0" dirty="0">
                <a:solidFill>
                  <a:srgbClr val="FF0000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are those of your customers.</a:t>
            </a:r>
          </a:p>
        </p:txBody>
      </p:sp>
      <p:grpSp>
        <p:nvGrpSpPr>
          <p:cNvPr id="7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9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9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5842521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257800" y="18994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many to one</a:t>
            </a: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295900" y="3895130"/>
            <a:ext cx="3112337" cy="151507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Called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chemeClr val="tx2"/>
                </a:solidFill>
              </a:rPr>
              <a:t>Hash Function</a:t>
            </a:r>
            <a:br>
              <a:rPr lang="en-US" altLang="en-US" sz="2800" i="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rgbClr val="FFC000"/>
                </a:solidFill>
              </a:rPr>
              <a:t>Hash(key) = </a:t>
            </a:r>
            <a:r>
              <a:rPr lang="en-US" altLang="en-US" sz="2800" dirty="0" err="1">
                <a:solidFill>
                  <a:srgbClr val="FFC000"/>
                </a:solidFill>
              </a:rPr>
              <a:t>i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3111180" y="3468911"/>
              <a:ext cx="810469" cy="29561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115602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Consider an array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  <a:sym typeface="Symbol"/>
              </a:rPr>
              <a:t> # items stored.</a:t>
            </a:r>
            <a:endParaRPr lang="en-US" altLang="en-US" sz="2800" i="0" dirty="0">
              <a:solidFill>
                <a:srgbClr val="FFFFFF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-1" y="4081530"/>
            <a:ext cx="2438401" cy="2395470"/>
            <a:chOff x="-1" y="4081530"/>
            <a:chExt cx="2438401" cy="2395470"/>
          </a:xfrm>
        </p:grpSpPr>
        <p:sp>
          <p:nvSpPr>
            <p:cNvPr id="100" name="AutoShape 38"/>
            <p:cNvSpPr>
              <a:spLocks noChangeArrowheads="1"/>
            </p:cNvSpPr>
            <p:nvPr/>
          </p:nvSpPr>
          <p:spPr bwMode="auto">
            <a:xfrm>
              <a:off x="-1" y="4081530"/>
              <a:ext cx="2438401" cy="2395470"/>
            </a:xfrm>
            <a:prstGeom prst="wedgeRoundRectCallout">
              <a:avLst>
                <a:gd name="adj1" fmla="val 56645"/>
                <a:gd name="adj2" fmla="val -29404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>
                  <a:solidFill>
                    <a:schemeClr val="accent1"/>
                  </a:solidFill>
                </a:rPr>
                <a:t>Universe of keys </a:t>
              </a:r>
              <a:br>
                <a:rPr lang="en-US" altLang="en-US" sz="2400" i="0" dirty="0">
                  <a:solidFill>
                    <a:schemeClr val="accent1"/>
                  </a:solidFill>
                </a:rPr>
              </a:br>
              <a:r>
                <a:rPr lang="en-US" altLang="en-US" sz="2400" i="0" dirty="0">
                  <a:solidFill>
                    <a:srgbClr val="FFFFFF"/>
                  </a:solidFill>
                </a:rPr>
                <a:t>is likely huge. </a:t>
              </a:r>
              <a:br>
                <a:rPr lang="en-US" altLang="en-US" sz="2800" i="0" dirty="0">
                  <a:solidFill>
                    <a:srgbClr val="FFFFFF"/>
                  </a:solidFill>
                </a:rPr>
              </a:br>
              <a:r>
                <a:rPr lang="en-US" altLang="en-US" sz="2000" i="0" dirty="0">
                  <a:solidFill>
                    <a:srgbClr val="FFFFFF"/>
                  </a:solidFill>
                </a:rPr>
                <a:t>(</a:t>
              </a:r>
              <a:r>
                <a:rPr lang="en-US" altLang="en-US" sz="2000" i="0" dirty="0" err="1">
                  <a:solidFill>
                    <a:srgbClr val="FFFFFF"/>
                  </a:solidFill>
                </a:rPr>
                <a:t>eg</a:t>
              </a:r>
              <a:r>
                <a:rPr lang="en-US" altLang="en-US" sz="2000" i="0" dirty="0">
                  <a:solidFill>
                    <a:srgbClr val="FFFFFF"/>
                  </a:solidFill>
                </a:rPr>
                <a:t> social insurance numbers)</a:t>
              </a:r>
              <a:endParaRPr lang="en-US" altLang="en-US" sz="2800" i="0" dirty="0">
                <a:solidFill>
                  <a:srgbClr val="FFFFFF"/>
                </a:solidFill>
              </a:endParaRPr>
            </a:p>
          </p:txBody>
        </p:sp>
        <p:pic>
          <p:nvPicPr>
            <p:cNvPr id="107" name="Picture 6" descr="http://www.peianc.com/sitefiles/Image/Content/Guide/documents/s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74" y="5601403"/>
              <a:ext cx="1466494" cy="77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AutoShape 38"/>
          <p:cNvSpPr>
            <a:spLocks noChangeArrowheads="1"/>
          </p:cNvSpPr>
          <p:nvPr/>
        </p:nvSpPr>
        <p:spPr bwMode="auto">
          <a:xfrm>
            <a:off x="12582" y="108024"/>
            <a:ext cx="2181424" cy="3854376"/>
          </a:xfrm>
          <a:prstGeom prst="wedgeRoundRectCallout">
            <a:avLst>
              <a:gd name="adj1" fmla="val 54379"/>
              <a:gd name="adj2" fmla="val 2253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The </a:t>
            </a:r>
            <a:r>
              <a:rPr lang="en-US" altLang="en-US" sz="2400" i="0" dirty="0">
                <a:solidFill>
                  <a:srgbClr val="FF0000"/>
                </a:solidFill>
              </a:rPr>
              <a:t>keys used</a:t>
            </a:r>
            <a:br>
              <a:rPr lang="en-US" altLang="en-US" sz="2400" i="0" dirty="0">
                <a:solidFill>
                  <a:srgbClr val="FF0000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are those of your customers.</a:t>
            </a:r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1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 animBg="1"/>
      <p:bldP spid="89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9312256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257800" y="18994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many to one</a:t>
            </a: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295900" y="3895130"/>
            <a:ext cx="3112337" cy="151507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Called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chemeClr val="tx2"/>
                </a:solidFill>
              </a:rPr>
              <a:t>Hash Function</a:t>
            </a:r>
            <a:br>
              <a:rPr lang="en-US" altLang="en-US" sz="2800" i="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accent2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= </a:t>
            </a:r>
            <a:r>
              <a:rPr lang="en-US" altLang="en-US" sz="2800" dirty="0" err="1"/>
              <a:t>i</a:t>
            </a:r>
            <a:endParaRPr lang="en-US" alt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115602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Consider an array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  <a:sym typeface="Symbol"/>
              </a:rPr>
              <a:t> # items stored.</a:t>
            </a:r>
            <a:endParaRPr lang="en-US" altLang="en-US" sz="2800" i="0" dirty="0">
              <a:solidFill>
                <a:srgbClr val="FFFFFF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751643" y="10922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Function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3499899" y="6275841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5508625" y="627742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6781800" y="627195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513138" y="5953780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5280025" y="593767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6727825" y="5923164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762000" y="29083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787400" y="2573635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1541132" y="2829868"/>
            <a:ext cx="2954668" cy="2293436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762000" y="14687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762000" y="183257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762000" y="218370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753986" y="11004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764343" y="29165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764343" y="147697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764343" y="184080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764343" y="219194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8" name="AutoShape 38"/>
          <p:cNvSpPr>
            <a:spLocks noChangeArrowheads="1"/>
          </p:cNvSpPr>
          <p:nvPr/>
        </p:nvSpPr>
        <p:spPr bwMode="auto">
          <a:xfrm>
            <a:off x="12581" y="3581400"/>
            <a:ext cx="2281851" cy="1066800"/>
          </a:xfrm>
          <a:prstGeom prst="wedgeRoundRectCallout">
            <a:avLst>
              <a:gd name="adj1" fmla="val 56645"/>
              <a:gd name="adj2" fmla="val -29404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Collisions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are a problem.</a:t>
            </a:r>
          </a:p>
        </p:txBody>
      </p:sp>
      <p:grpSp>
        <p:nvGrpSpPr>
          <p:cNvPr id="7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8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9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9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1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6181 0.5627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36059 0.341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6059 0.032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36059 0.0368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42725 0.13125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7" grpId="0"/>
      <p:bldP spid="5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8" grpId="1"/>
      <p:bldP spid="79" grpId="0"/>
      <p:bldP spid="81" grpId="0"/>
      <p:bldP spid="81" grpId="1"/>
      <p:bldP spid="82" grpId="0"/>
      <p:bldP spid="82" grpId="1"/>
      <p:bldP spid="83" grpId="0"/>
      <p:bldP spid="83" grpId="1"/>
      <p:bldP spid="99" grpId="0"/>
      <p:bldP spid="100" grpId="0"/>
      <p:bldP spid="104" grpId="0"/>
      <p:bldP spid="105" grpId="0"/>
      <p:bldP spid="106" grpId="0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1000828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257800" y="1899443"/>
            <a:ext cx="3112337" cy="1847057"/>
          </a:xfrm>
          <a:prstGeom prst="wedgeRoundRectCallout">
            <a:avLst>
              <a:gd name="adj1" fmla="val 46201"/>
              <a:gd name="adj2" fmla="val -805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many to one</a:t>
            </a: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5295900" y="3895130"/>
            <a:ext cx="3112337" cy="1515070"/>
          </a:xfrm>
          <a:prstGeom prst="wedgeRoundRectCallout">
            <a:avLst>
              <a:gd name="adj1" fmla="val 51506"/>
              <a:gd name="adj2" fmla="val -4251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Called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chemeClr val="tx2"/>
                </a:solidFill>
              </a:rPr>
              <a:t>Hash Function</a:t>
            </a:r>
            <a:br>
              <a:rPr lang="en-US" altLang="en-US" sz="2800" i="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accent2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= </a:t>
            </a:r>
            <a:r>
              <a:rPr lang="en-US" altLang="en-US" sz="2800" dirty="0" err="1"/>
              <a:t>i</a:t>
            </a:r>
            <a:endParaRPr lang="en-US" alt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269663" y="620724"/>
            <a:ext cx="3112337" cy="1115602"/>
          </a:xfrm>
          <a:prstGeom prst="wedgeRoundRectCallout">
            <a:avLst>
              <a:gd name="adj1" fmla="val 38040"/>
              <a:gd name="adj2" fmla="val 5481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Consider an array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  <a:sym typeface="Symbol"/>
              </a:rPr>
              <a:t> # items stored.</a:t>
            </a:r>
            <a:endParaRPr lang="en-US" altLang="en-US" sz="2800" i="0" dirty="0">
              <a:solidFill>
                <a:srgbClr val="FFFFFF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751643" y="10922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Function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762000" y="29083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787400" y="2573635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762000" y="146873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762000" y="183257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762000" y="2183705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4097454" y="4933143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4737100" y="3849399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4110154" y="3849399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4097454" y="2044923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4084754" y="2416274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08" name="AutoShape 38"/>
          <p:cNvSpPr>
            <a:spLocks noChangeArrowheads="1"/>
          </p:cNvSpPr>
          <p:nvPr/>
        </p:nvSpPr>
        <p:spPr bwMode="auto">
          <a:xfrm>
            <a:off x="12581" y="3581400"/>
            <a:ext cx="2281851" cy="1066800"/>
          </a:xfrm>
          <a:prstGeom prst="wedgeRoundRectCallout">
            <a:avLst>
              <a:gd name="adj1" fmla="val 56645"/>
              <a:gd name="adj2" fmla="val -29404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Collisions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are a problem.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58674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i="0" dirty="0">
                <a:solidFill>
                  <a:srgbClr val="FFFFFF"/>
                </a:solidFill>
              </a:rPr>
              <a:t>Choose Hash to minimize collisions.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i="0" dirty="0">
                <a:solidFill>
                  <a:srgbClr val="FFFFFF"/>
                </a:solidFill>
              </a:rPr>
              <a:t>Deal with collisions.</a:t>
            </a: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9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9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767539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069905" y="620724"/>
            <a:ext cx="3845495" cy="2783831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algorithm chooses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the </a:t>
            </a:r>
            <a:r>
              <a:rPr lang="en-US" altLang="en-US" sz="2800" i="0" dirty="0">
                <a:solidFill>
                  <a:schemeClr val="accent2"/>
                </a:solidFill>
              </a:rPr>
              <a:t>Hash Function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mapping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from keys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Array Cell.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(Does not depend on input)</a:t>
            </a: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Function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2086" y="1092200"/>
            <a:ext cx="884314" cy="2277765"/>
            <a:chOff x="751643" y="1092200"/>
            <a:chExt cx="884314" cy="2277765"/>
          </a:xfrm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751643" y="1092200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762000" y="2908300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787400" y="2573635"/>
              <a:ext cx="7537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762000" y="1468735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762000" y="1832570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762000" y="2183705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7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4754" y="2044923"/>
            <a:ext cx="1526303" cy="3349885"/>
            <a:chOff x="4084754" y="2044923"/>
            <a:chExt cx="1526303" cy="3349885"/>
          </a:xfrm>
        </p:grpSpPr>
        <p:sp>
          <p:nvSpPr>
            <p:cNvPr id="99" name="Rectangle 43"/>
            <p:cNvSpPr>
              <a:spLocks noChangeArrowheads="1"/>
            </p:cNvSpPr>
            <p:nvPr/>
          </p:nvSpPr>
          <p:spPr bwMode="auto">
            <a:xfrm>
              <a:off x="4097454" y="4933143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4737100" y="3849399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>
              <a:off x="4110154" y="3849399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05" name="Rectangle 43"/>
            <p:cNvSpPr>
              <a:spLocks noChangeArrowheads="1"/>
            </p:cNvSpPr>
            <p:nvPr/>
          </p:nvSpPr>
          <p:spPr bwMode="auto">
            <a:xfrm>
              <a:off x="4097454" y="2044923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06" name="Rectangle 43"/>
            <p:cNvSpPr>
              <a:spLocks noChangeArrowheads="1"/>
            </p:cNvSpPr>
            <p:nvPr/>
          </p:nvSpPr>
          <p:spPr bwMode="auto">
            <a:xfrm>
              <a:off x="4084754" y="2416274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7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00400" y="58674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i="0" dirty="0">
                <a:solidFill>
                  <a:schemeClr val="accent2"/>
                </a:solidFill>
              </a:rPr>
              <a:t>Choose Hash to minimize collisions.</a:t>
            </a:r>
          </a:p>
        </p:txBody>
      </p: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3492500"/>
            <a:ext cx="3843907" cy="1166813"/>
          </a:xfrm>
          <a:prstGeom prst="wedgeRoundRectCallout">
            <a:avLst>
              <a:gd name="adj1" fmla="val -54873"/>
              <a:gd name="adj2" fmla="val 29840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specifies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which keys are used.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5059371" y="4724400"/>
            <a:ext cx="3856029" cy="433388"/>
          </a:xfrm>
          <a:prstGeom prst="wedgeRoundRectCallout">
            <a:avLst>
              <a:gd name="adj1" fmla="val 25686"/>
              <a:gd name="adj2" fmla="val -733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solidFill>
                  <a:srgbClr val="FFFFFF"/>
                </a:solidFill>
              </a:rPr>
              <a:t>Algorithm wants few collisions</a:t>
            </a:r>
          </a:p>
        </p:txBody>
      </p:sp>
      <p:sp>
        <p:nvSpPr>
          <p:cNvPr id="102" name="AutoShape 38"/>
          <p:cNvSpPr>
            <a:spLocks noChangeArrowheads="1"/>
          </p:cNvSpPr>
          <p:nvPr/>
        </p:nvSpPr>
        <p:spPr bwMode="auto">
          <a:xfrm>
            <a:off x="5054600" y="5219700"/>
            <a:ext cx="3860800" cy="649288"/>
          </a:xfrm>
          <a:prstGeom prst="wedgeRoundRectCallout">
            <a:avLst>
              <a:gd name="adj1" fmla="val -56184"/>
              <a:gd name="adj2" fmla="val 13628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solidFill>
                  <a:srgbClr val="FFFFFF"/>
                </a:solidFill>
              </a:rPr>
              <a:t>Worst case input 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i="0" dirty="0">
                <a:solidFill>
                  <a:srgbClr val="FFFFFF"/>
                </a:solidFill>
              </a:rPr>
              <a:t>wants lots  collisions</a:t>
            </a: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2760246" y="203200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br>
              <a:rPr lang="en-US" sz="2400" i="0" dirty="0">
                <a:solidFill>
                  <a:srgbClr val="FFC000"/>
                </a:solidFill>
              </a:rPr>
            </a:b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8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8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2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44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59" grpId="0" animBg="1"/>
      <p:bldP spid="98" grpId="0" animBg="1"/>
      <p:bldP spid="102" grpId="0" animBg="1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6497206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5069905" y="620724"/>
            <a:ext cx="3845495" cy="2783831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universe of keys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is huge compared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to the array.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Hence, many keys get mapped to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each array cell.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06388" y="6275841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Function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04800" y="5923164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4309" y="1092200"/>
            <a:ext cx="1192091" cy="2277765"/>
            <a:chOff x="443866" y="1092200"/>
            <a:chExt cx="1192091" cy="2277765"/>
          </a:xfrm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443866" y="1092200"/>
              <a:ext cx="1181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762000" y="2908300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479623" y="2573635"/>
              <a:ext cx="10615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762000" y="1468735"/>
              <a:ext cx="873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454223" y="1832570"/>
              <a:ext cx="1181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454223" y="2183705"/>
              <a:ext cx="1181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00400" y="58674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i="0" dirty="0">
                <a:solidFill>
                  <a:schemeClr val="accent2"/>
                </a:solidFill>
              </a:rPr>
              <a:t>Choose Hash to minimize collisions.</a:t>
            </a:r>
          </a:p>
        </p:txBody>
      </p: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3492500"/>
            <a:ext cx="3843907" cy="1572677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worst case 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uses keys that all go to the same array cell!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600862" y="3810000"/>
            <a:ext cx="1733138" cy="574527"/>
            <a:chOff x="2548779" y="3797299"/>
            <a:chExt cx="1733138" cy="574527"/>
          </a:xfrm>
        </p:grpSpPr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2548779" y="395262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287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855713" y="3797299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6" name="Rectangle 43"/>
            <p:cNvSpPr>
              <a:spLocks noChangeArrowheads="1"/>
            </p:cNvSpPr>
            <p:nvPr/>
          </p:nvSpPr>
          <p:spPr bwMode="auto">
            <a:xfrm>
              <a:off x="3584290" y="4064048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?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3639595" y="3848052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059454" y="406404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3164064" y="3874244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111180" y="4137025"/>
            <a:ext cx="787899" cy="1991986"/>
            <a:chOff x="3111181" y="3871219"/>
            <a:chExt cx="720095" cy="2580381"/>
          </a:xfrm>
        </p:grpSpPr>
        <p:sp>
          <p:nvSpPr>
            <p:cNvPr id="138" name="Line 38"/>
            <p:cNvSpPr>
              <a:spLocks noChangeShapeType="1"/>
            </p:cNvSpPr>
            <p:nvPr/>
          </p:nvSpPr>
          <p:spPr bwMode="auto">
            <a:xfrm flipV="1">
              <a:off x="3123881" y="3871219"/>
              <a:ext cx="707395" cy="2488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39" name="Line 38"/>
            <p:cNvSpPr>
              <a:spLocks noChangeShapeType="1"/>
            </p:cNvSpPr>
            <p:nvPr/>
          </p:nvSpPr>
          <p:spPr bwMode="auto">
            <a:xfrm flipV="1">
              <a:off x="3111182" y="3871219"/>
              <a:ext cx="720094" cy="24046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0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8" cy="2257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1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7" cy="258038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grpSp>
        <p:nvGrpSpPr>
          <p:cNvPr id="8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8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9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1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Random Balls in Bins </a:t>
            </a:r>
          </a:p>
        </p:txBody>
      </p:sp>
      <p:sp>
        <p:nvSpPr>
          <p:cNvPr id="83" name="AutoShape 39"/>
          <p:cNvSpPr>
            <a:spLocks noChangeArrowheads="1"/>
          </p:cNvSpPr>
          <p:nvPr/>
        </p:nvSpPr>
        <p:spPr bwMode="auto">
          <a:xfrm>
            <a:off x="2825352" y="685800"/>
            <a:ext cx="3804048" cy="1397402"/>
          </a:xfrm>
          <a:prstGeom prst="wedgeRoundRectCallout">
            <a:avLst>
              <a:gd name="adj1" fmla="val 71567"/>
              <a:gd name="adj2" fmla="val 3711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Throw </a:t>
            </a:r>
            <a:r>
              <a:rPr lang="en-US" altLang="en-US" sz="2800" i="0" baseline="30000" dirty="0">
                <a:solidFill>
                  <a:srgbClr val="FFFFFF"/>
                </a:solidFill>
              </a:rPr>
              <a:t>m</a:t>
            </a:r>
            <a:r>
              <a:rPr lang="en-US" altLang="en-US" sz="2800" i="0" dirty="0">
                <a:solidFill>
                  <a:srgbClr val="FFFFFF"/>
                </a:solidFill>
              </a:rPr>
              <a:t>/</a:t>
            </a:r>
            <a:r>
              <a:rPr lang="en-US" altLang="en-US" sz="2800" i="0" baseline="-25000" dirty="0">
                <a:solidFill>
                  <a:srgbClr val="FFFFFF"/>
                </a:solidFill>
              </a:rPr>
              <a:t>2</a:t>
            </a:r>
            <a:r>
              <a:rPr lang="en-US" altLang="en-US" sz="2800" i="0" dirty="0">
                <a:solidFill>
                  <a:srgbClr val="FFFFFF"/>
                </a:solidFill>
              </a:rPr>
              <a:t> balls (keys)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randomly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into m bins (array cells) </a:t>
            </a:r>
          </a:p>
        </p:txBody>
      </p:sp>
      <p:sp>
        <p:nvSpPr>
          <p:cNvPr id="77" name="AutoShape 39"/>
          <p:cNvSpPr>
            <a:spLocks noChangeArrowheads="1"/>
          </p:cNvSpPr>
          <p:nvPr/>
        </p:nvSpPr>
        <p:spPr bwMode="auto">
          <a:xfrm>
            <a:off x="914400" y="5167087"/>
            <a:ext cx="8005890" cy="1538514"/>
          </a:xfrm>
          <a:prstGeom prst="wedgeRoundRectCallout">
            <a:avLst>
              <a:gd name="adj1" fmla="val 29774"/>
              <a:gd name="adj2" fmla="val -6685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balls get spread out reasonably well.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i="0" dirty="0" err="1">
                <a:solidFill>
                  <a:srgbClr val="FFFFFF"/>
                </a:solidFill>
              </a:rPr>
              <a:t>Exp</a:t>
            </a:r>
            <a:r>
              <a:rPr lang="en-US" altLang="en-US" sz="2800" i="0" dirty="0">
                <a:solidFill>
                  <a:srgbClr val="FFFFFF"/>
                </a:solidFill>
              </a:rPr>
              <a:t>( # a balls a ball shares a bin with )  = O(1)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i="0" dirty="0">
                <a:solidFill>
                  <a:srgbClr val="FFFFFF"/>
                </a:solidFill>
              </a:rPr>
              <a:t>O(1) bins contain O(</a:t>
            </a:r>
            <a:r>
              <a:rPr lang="en-US" altLang="en-US" sz="2800" i="0" dirty="0" err="1">
                <a:solidFill>
                  <a:srgbClr val="FFFFFF"/>
                </a:solidFill>
              </a:rPr>
              <a:t>logn</a:t>
            </a:r>
            <a:r>
              <a:rPr lang="en-US" altLang="en-US" sz="2800" i="0" dirty="0">
                <a:solidFill>
                  <a:srgbClr val="FFFFFF"/>
                </a:solidFill>
              </a:rPr>
              <a:t>) balls.</a:t>
            </a:r>
          </a:p>
        </p:txBody>
      </p:sp>
      <p:pic>
        <p:nvPicPr>
          <p:cNvPr id="78" name="Picture 2" descr="http://kidsactivitiesblog.com/wp-content/uploads/2012/07/ball-door-game_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461" y="1899844"/>
            <a:ext cx="28950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 autoUpdateAnimBg="0"/>
      <p:bldP spid="7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8686911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95486" y="1092200"/>
            <a:ext cx="1771886" cy="2277765"/>
            <a:chOff x="-135929" y="1092200"/>
            <a:chExt cx="1771886" cy="2277765"/>
          </a:xfrm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-94743" y="10922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293 183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-84386" y="29083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304 382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-135929" y="2573635"/>
              <a:ext cx="16770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 948 847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-84386" y="146873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948 847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-84386" y="183257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039 988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-84386" y="218370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CC00CC"/>
                  </a:solidFill>
                  <a:sym typeface="Symbol"/>
                </a:rPr>
                <a:t>948 475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3492500"/>
            <a:ext cx="3843907" cy="190976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</a:t>
            </a:r>
            <a:r>
              <a:rPr lang="en-US" altLang="en-US" sz="2800" i="0" dirty="0">
                <a:solidFill>
                  <a:srgbClr val="CC00CC"/>
                </a:solidFill>
              </a:rPr>
              <a:t>“random” </a:t>
            </a:r>
            <a:r>
              <a:rPr lang="en-US" altLang="en-US" sz="2800" i="0" dirty="0">
                <a:solidFill>
                  <a:srgbClr val="FFFFFF"/>
                </a:solidFill>
              </a:rPr>
              <a:t>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would have all clients have the </a:t>
            </a:r>
            <a:r>
              <a:rPr lang="en-US" altLang="en-US" sz="2800" i="0" dirty="0">
                <a:solidFill>
                  <a:srgbClr val="CC00CC"/>
                </a:solidFill>
              </a:rPr>
              <a:t>different</a:t>
            </a:r>
            <a:r>
              <a:rPr lang="en-US" altLang="en-US" sz="2800" i="0" dirty="0">
                <a:solidFill>
                  <a:srgbClr val="FFFFFF"/>
                </a:solidFill>
              </a:rPr>
              <a:t> last digits.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3111180" y="4137025"/>
            <a:ext cx="787899" cy="1991986"/>
            <a:chOff x="3111181" y="3871219"/>
            <a:chExt cx="720095" cy="2580381"/>
          </a:xfrm>
        </p:grpSpPr>
        <p:sp>
          <p:nvSpPr>
            <p:cNvPr id="138" name="Line 38"/>
            <p:cNvSpPr>
              <a:spLocks noChangeShapeType="1"/>
            </p:cNvSpPr>
            <p:nvPr/>
          </p:nvSpPr>
          <p:spPr bwMode="auto">
            <a:xfrm flipV="1">
              <a:off x="3123881" y="3871219"/>
              <a:ext cx="707395" cy="2488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39" name="Line 38"/>
            <p:cNvSpPr>
              <a:spLocks noChangeShapeType="1"/>
            </p:cNvSpPr>
            <p:nvPr/>
          </p:nvSpPr>
          <p:spPr bwMode="auto">
            <a:xfrm flipV="1">
              <a:off x="3111182" y="3871219"/>
              <a:ext cx="720094" cy="24046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0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8" cy="2257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1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7" cy="258038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6" name="AutoShape 40"/>
          <p:cNvSpPr>
            <a:spLocks noChangeArrowheads="1"/>
          </p:cNvSpPr>
          <p:nvPr/>
        </p:nvSpPr>
        <p:spPr bwMode="auto">
          <a:xfrm>
            <a:off x="5105401" y="5410200"/>
            <a:ext cx="3588806" cy="52884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So </a:t>
            </a:r>
            <a:r>
              <a:rPr lang="en-US" altLang="en-US" sz="2800" i="0" dirty="0">
                <a:solidFill>
                  <a:srgbClr val="CC00CC"/>
                </a:solidFill>
              </a:rPr>
              <a:t>few</a:t>
            </a:r>
            <a:r>
              <a:rPr lang="en-US" altLang="en-US" sz="2800" i="0" dirty="0">
                <a:solidFill>
                  <a:srgbClr val="FFFFFF"/>
                </a:solidFill>
              </a:rPr>
              <a:t> collisions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69905" y="620724"/>
            <a:ext cx="3845495" cy="2783831"/>
            <a:chOff x="5069905" y="620724"/>
            <a:chExt cx="3845495" cy="2783831"/>
          </a:xfrm>
        </p:grpSpPr>
        <p:grpSp>
          <p:nvGrpSpPr>
            <p:cNvPr id="2" name="Group 1"/>
            <p:cNvGrpSpPr/>
            <p:nvPr/>
          </p:nvGrpSpPr>
          <p:grpSpPr>
            <a:xfrm>
              <a:off x="5069905" y="620724"/>
              <a:ext cx="3845495" cy="2783831"/>
              <a:chOff x="5069905" y="620724"/>
              <a:chExt cx="3845495" cy="2783831"/>
            </a:xfrm>
          </p:grpSpPr>
          <p:sp>
            <p:nvSpPr>
              <p:cNvPr id="101" name="AutoShape 38"/>
              <p:cNvSpPr>
                <a:spLocks noChangeArrowheads="1"/>
              </p:cNvSpPr>
              <p:nvPr/>
            </p:nvSpPr>
            <p:spPr bwMode="auto">
              <a:xfrm>
                <a:off x="5069905" y="620724"/>
                <a:ext cx="3845495" cy="2783831"/>
              </a:xfrm>
              <a:prstGeom prst="wedgeRoundRectCallout">
                <a:avLst>
                  <a:gd name="adj1" fmla="val 33416"/>
                  <a:gd name="adj2" fmla="val 1895"/>
                  <a:gd name="adj3" fmla="val 16667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800" i="0" dirty="0">
                    <a:solidFill>
                      <a:srgbClr val="FFFFFF"/>
                    </a:solidFill>
                  </a:rPr>
                  <a:t>If the keys are social insurance number,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      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Hash(</a:t>
                </a:r>
                <a:r>
                  <a:rPr lang="en-US" altLang="en-US" sz="2800" dirty="0">
                    <a:solidFill>
                      <a:srgbClr val="FFC000"/>
                    </a:solidFill>
                  </a:rPr>
                  <a:t>key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  <a:r>
                  <a:rPr lang="en-US" altLang="en-US" sz="2800" dirty="0">
                    <a:solidFill>
                      <a:srgbClr val="FFC000"/>
                    </a:solidFill>
                  </a:rPr>
                  <a:t> = </a:t>
                </a:r>
                <a:r>
                  <a:rPr lang="en-US" altLang="en-US" sz="2800" dirty="0" err="1"/>
                  <a:t>i</a:t>
                </a:r>
                <a:r>
                  <a:rPr lang="en-US" altLang="en-US" sz="2800" i="0" dirty="0">
                    <a:solidFill>
                      <a:srgbClr val="FFFFFF"/>
                    </a:solidFill>
                  </a:rPr>
                  <a:t> 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    could be the 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last digit. </a:t>
                </a:r>
                <a:endParaRPr lang="en-US" altLang="en-US" sz="2400" i="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89" name="Picture 6" descr="http://www.peianc.com/sitefiles/Image/Content/Guide/documents/si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1" y="1832570"/>
                <a:ext cx="1079930" cy="57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Oval 6"/>
            <p:cNvSpPr/>
            <p:nvPr/>
          </p:nvSpPr>
          <p:spPr>
            <a:xfrm>
              <a:off x="5692092" y="2085566"/>
              <a:ext cx="187213" cy="1242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sp>
        <p:nvSpPr>
          <p:cNvPr id="105" name="AutoShape 40"/>
          <p:cNvSpPr>
            <a:spLocks noChangeArrowheads="1"/>
          </p:cNvSpPr>
          <p:nvPr/>
        </p:nvSpPr>
        <p:spPr bwMode="auto">
          <a:xfrm>
            <a:off x="5105400" y="5956301"/>
            <a:ext cx="3552558" cy="901700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But what is a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CC00CC"/>
                </a:solidFill>
              </a:rPr>
              <a:t>“random” </a:t>
            </a:r>
            <a:r>
              <a:rPr lang="en-US" altLang="en-US" sz="2800" i="0" dirty="0">
                <a:solidFill>
                  <a:srgbClr val="FFFFFF"/>
                </a:solidFill>
              </a:rPr>
              <a:t>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10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0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2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62400" y="2819715"/>
            <a:ext cx="1335622" cy="2555530"/>
            <a:chOff x="3962400" y="2819715"/>
            <a:chExt cx="1335622" cy="2555530"/>
          </a:xfrm>
        </p:grpSpPr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3962400" y="3187684"/>
              <a:ext cx="1335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CC00CC"/>
                  </a:solidFill>
                  <a:sym typeface="Symbol"/>
                </a:rPr>
                <a:t>293 183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962400" y="2819715"/>
              <a:ext cx="1335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CC00CC"/>
                  </a:solidFill>
                  <a:sym typeface="Symbol"/>
                </a:rPr>
                <a:t>304 382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3962400" y="4617988"/>
              <a:ext cx="1335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CC00CC"/>
                  </a:solidFill>
                  <a:sym typeface="Symbol"/>
                </a:rPr>
                <a:t>948 847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3962400" y="5005913"/>
              <a:ext cx="1335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CC00CC"/>
                  </a:solidFill>
                  <a:sym typeface="Symbol"/>
                </a:rPr>
                <a:t>039 988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3962400" y="3915487"/>
              <a:ext cx="13356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CC00CC"/>
                  </a:solidFill>
                  <a:sym typeface="Symbol"/>
                </a:rPr>
                <a:t>948 475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0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6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5362154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4300" y="1092200"/>
            <a:ext cx="1730700" cy="2277765"/>
            <a:chOff x="-54300" y="1092200"/>
            <a:chExt cx="1730700" cy="2277765"/>
          </a:xfrm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-54300" y="10922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-43943" y="29083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-18543" y="2573635"/>
              <a:ext cx="1600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-43943" y="146873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-43943" y="183257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-43943" y="218370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3492500"/>
            <a:ext cx="3843907" cy="190976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</a:t>
            </a:r>
            <a:r>
              <a:rPr lang="en-US" altLang="en-US" sz="2800" i="0" dirty="0">
                <a:solidFill>
                  <a:srgbClr val="FF0000"/>
                </a:solidFill>
              </a:rPr>
              <a:t>worst case </a:t>
            </a:r>
            <a:r>
              <a:rPr lang="en-US" altLang="en-US" sz="2800" i="0" dirty="0">
                <a:solidFill>
                  <a:srgbClr val="FFFFFF"/>
                </a:solidFill>
              </a:rPr>
              <a:t>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would have all clients have the </a:t>
            </a:r>
            <a:r>
              <a:rPr lang="en-US" altLang="en-US" sz="2800" i="0" dirty="0">
                <a:solidFill>
                  <a:srgbClr val="FF0000"/>
                </a:solidFill>
              </a:rPr>
              <a:t>same</a:t>
            </a:r>
            <a:r>
              <a:rPr lang="en-US" altLang="en-US" sz="2800" i="0" dirty="0">
                <a:solidFill>
                  <a:srgbClr val="FFFFFF"/>
                </a:solidFill>
              </a:rPr>
              <a:t> last three digits.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600862" y="3810000"/>
            <a:ext cx="1733138" cy="574527"/>
            <a:chOff x="2548779" y="3797299"/>
            <a:chExt cx="1733138" cy="574527"/>
          </a:xfrm>
        </p:grpSpPr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2548779" y="395262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287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855713" y="3797299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6" name="Rectangle 43"/>
            <p:cNvSpPr>
              <a:spLocks noChangeArrowheads="1"/>
            </p:cNvSpPr>
            <p:nvPr/>
          </p:nvSpPr>
          <p:spPr bwMode="auto">
            <a:xfrm>
              <a:off x="3584290" y="4064048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?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3639595" y="3848052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059454" y="406404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3164064" y="3874244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111180" y="4137025"/>
            <a:ext cx="787899" cy="1991986"/>
            <a:chOff x="3111181" y="3871219"/>
            <a:chExt cx="720095" cy="2580381"/>
          </a:xfrm>
        </p:grpSpPr>
        <p:sp>
          <p:nvSpPr>
            <p:cNvPr id="138" name="Line 38"/>
            <p:cNvSpPr>
              <a:spLocks noChangeShapeType="1"/>
            </p:cNvSpPr>
            <p:nvPr/>
          </p:nvSpPr>
          <p:spPr bwMode="auto">
            <a:xfrm flipV="1">
              <a:off x="3123881" y="3871219"/>
              <a:ext cx="707395" cy="2488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39" name="Line 38"/>
            <p:cNvSpPr>
              <a:spLocks noChangeShapeType="1"/>
            </p:cNvSpPr>
            <p:nvPr/>
          </p:nvSpPr>
          <p:spPr bwMode="auto">
            <a:xfrm flipV="1">
              <a:off x="3111182" y="3871219"/>
              <a:ext cx="720094" cy="240462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0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8" cy="225779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41" name="Line 38"/>
            <p:cNvSpPr>
              <a:spLocks noChangeShapeType="1"/>
            </p:cNvSpPr>
            <p:nvPr/>
          </p:nvSpPr>
          <p:spPr bwMode="auto">
            <a:xfrm flipV="1">
              <a:off x="3111181" y="3871219"/>
              <a:ext cx="709187" cy="258038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069905" y="620724"/>
            <a:ext cx="3845495" cy="2783831"/>
            <a:chOff x="5069905" y="620724"/>
            <a:chExt cx="3845495" cy="2783831"/>
          </a:xfrm>
        </p:grpSpPr>
        <p:grpSp>
          <p:nvGrpSpPr>
            <p:cNvPr id="89" name="Group 88"/>
            <p:cNvGrpSpPr/>
            <p:nvPr/>
          </p:nvGrpSpPr>
          <p:grpSpPr>
            <a:xfrm>
              <a:off x="5069905" y="620724"/>
              <a:ext cx="3845495" cy="2783831"/>
              <a:chOff x="5069905" y="620724"/>
              <a:chExt cx="3845495" cy="2783831"/>
            </a:xfrm>
          </p:grpSpPr>
          <p:sp>
            <p:nvSpPr>
              <p:cNvPr id="99" name="AutoShape 38"/>
              <p:cNvSpPr>
                <a:spLocks noChangeArrowheads="1"/>
              </p:cNvSpPr>
              <p:nvPr/>
            </p:nvSpPr>
            <p:spPr bwMode="auto">
              <a:xfrm>
                <a:off x="5069905" y="620724"/>
                <a:ext cx="3845495" cy="2783831"/>
              </a:xfrm>
              <a:prstGeom prst="wedgeRoundRectCallout">
                <a:avLst>
                  <a:gd name="adj1" fmla="val 33416"/>
                  <a:gd name="adj2" fmla="val 1895"/>
                  <a:gd name="adj3" fmla="val 16667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None/>
                </a:pPr>
                <a:r>
                  <a:rPr lang="en-US" altLang="en-US" sz="2800" i="0" dirty="0">
                    <a:solidFill>
                      <a:srgbClr val="FFFFFF"/>
                    </a:solidFill>
                  </a:rPr>
                  <a:t>If the keys are social insurance number,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      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Hash(</a:t>
                </a:r>
                <a:r>
                  <a:rPr lang="en-US" altLang="en-US" sz="2800" dirty="0">
                    <a:solidFill>
                      <a:srgbClr val="FFC000"/>
                    </a:solidFill>
                  </a:rPr>
                  <a:t>key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  <a:r>
                  <a:rPr lang="en-US" altLang="en-US" sz="2800" dirty="0">
                    <a:solidFill>
                      <a:srgbClr val="FFC000"/>
                    </a:solidFill>
                  </a:rPr>
                  <a:t> = </a:t>
                </a:r>
                <a:r>
                  <a:rPr lang="en-US" altLang="en-US" sz="2800" dirty="0" err="1"/>
                  <a:t>i</a:t>
                </a:r>
                <a:r>
                  <a:rPr lang="en-US" altLang="en-US" sz="2800" i="0" dirty="0">
                    <a:solidFill>
                      <a:srgbClr val="FFFFFF"/>
                    </a:solidFill>
                  </a:rPr>
                  <a:t> 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    could be the </a:t>
                </a:r>
                <a:br>
                  <a:rPr lang="en-US" altLang="en-US" sz="2800" i="0" dirty="0">
                    <a:solidFill>
                      <a:srgbClr val="FFFFFF"/>
                    </a:solidFill>
                  </a:rPr>
                </a:br>
                <a:r>
                  <a:rPr lang="en-US" altLang="en-US" sz="2800" i="0" dirty="0">
                    <a:solidFill>
                      <a:srgbClr val="FFFFFF"/>
                    </a:solidFill>
                  </a:rPr>
                  <a:t>last digits. </a:t>
                </a:r>
                <a:endParaRPr lang="en-US" altLang="en-US" sz="2400" i="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0" name="Picture 6" descr="http://www.peianc.com/sitefiles/Image/Content/Guide/documents/si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1" y="1832570"/>
                <a:ext cx="1079930" cy="57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8" name="Oval 97"/>
            <p:cNvSpPr/>
            <p:nvPr/>
          </p:nvSpPr>
          <p:spPr>
            <a:xfrm>
              <a:off x="5692092" y="2085566"/>
              <a:ext cx="187213" cy="1242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sp>
        <p:nvSpPr>
          <p:cNvPr id="102" name="AutoShape 40"/>
          <p:cNvSpPr>
            <a:spLocks noChangeArrowheads="1"/>
          </p:cNvSpPr>
          <p:nvPr/>
        </p:nvSpPr>
        <p:spPr bwMode="auto">
          <a:xfrm>
            <a:off x="5105401" y="5410200"/>
            <a:ext cx="3588806" cy="52884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So </a:t>
            </a:r>
            <a:r>
              <a:rPr lang="en-US" altLang="en-US" sz="2800" i="0" dirty="0">
                <a:solidFill>
                  <a:srgbClr val="FF0000"/>
                </a:solidFill>
              </a:rPr>
              <a:t>lots</a:t>
            </a:r>
            <a:r>
              <a:rPr lang="en-US" altLang="en-US" sz="2800" i="0" dirty="0">
                <a:solidFill>
                  <a:srgbClr val="FFFFFF"/>
                </a:solidFill>
              </a:rPr>
              <a:t> of collisions</a:t>
            </a:r>
          </a:p>
        </p:txBody>
      </p:sp>
      <p:sp>
        <p:nvSpPr>
          <p:cNvPr id="103" name="AutoShape 40"/>
          <p:cNvSpPr>
            <a:spLocks noChangeArrowheads="1"/>
          </p:cNvSpPr>
          <p:nvPr/>
        </p:nvSpPr>
        <p:spPr bwMode="auto">
          <a:xfrm>
            <a:off x="5092700" y="5986258"/>
            <a:ext cx="3588806" cy="92254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In practice, do you get the worst case input?</a:t>
            </a:r>
          </a:p>
        </p:txBody>
      </p:sp>
      <p:grpSp>
        <p:nvGrpSpPr>
          <p:cNvPr id="101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6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18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9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2" grpId="0" animBg="1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Hash Tables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9817229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63760" y="1031155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2762869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3492500"/>
            <a:ext cx="3843907" cy="1909762"/>
          </a:xfrm>
          <a:prstGeom prst="wedgeRoundRectCallout">
            <a:avLst>
              <a:gd name="adj1" fmla="val -54543"/>
              <a:gd name="adj2" fmla="val 22525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 </a:t>
            </a:r>
            <a:r>
              <a:rPr lang="en-US" altLang="en-US" sz="2800" i="0" dirty="0">
                <a:solidFill>
                  <a:srgbClr val="FF0000"/>
                </a:solidFill>
              </a:rPr>
              <a:t>worst case </a:t>
            </a:r>
            <a:r>
              <a:rPr lang="en-US" altLang="en-US" sz="2800" i="0" dirty="0">
                <a:solidFill>
                  <a:srgbClr val="FFFFFF"/>
                </a:solidFill>
              </a:rPr>
              <a:t>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would have all clients have the </a:t>
            </a:r>
            <a:r>
              <a:rPr lang="en-US" altLang="en-US" sz="2800" i="0" dirty="0">
                <a:solidFill>
                  <a:srgbClr val="FF0000"/>
                </a:solidFill>
              </a:rPr>
              <a:t>same</a:t>
            </a:r>
            <a:r>
              <a:rPr lang="en-US" altLang="en-US" sz="2800" i="0" dirty="0">
                <a:solidFill>
                  <a:srgbClr val="FFFFFF"/>
                </a:solidFill>
              </a:rPr>
              <a:t> last three digits.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600862" y="3810000"/>
            <a:ext cx="1733138" cy="574527"/>
            <a:chOff x="2548779" y="3797299"/>
            <a:chExt cx="1733138" cy="574527"/>
          </a:xfrm>
        </p:grpSpPr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2548779" y="395262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287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855713" y="3797299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6" name="Rectangle 43"/>
            <p:cNvSpPr>
              <a:spLocks noChangeArrowheads="1"/>
            </p:cNvSpPr>
            <p:nvPr/>
          </p:nvSpPr>
          <p:spPr bwMode="auto">
            <a:xfrm>
              <a:off x="3584290" y="4064048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?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3639595" y="3848052"/>
              <a:ext cx="587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9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059454" y="4064049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3164064" y="3874244"/>
              <a:ext cx="7665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i="0" dirty="0">
                  <a:sym typeface="Symbol"/>
                </a:rPr>
                <a:t></a:t>
              </a:r>
              <a:r>
                <a:rPr lang="en-US" sz="14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1400" i="0" dirty="0"/>
                <a:t>,</a:t>
              </a:r>
              <a:r>
                <a:rPr lang="en-US" sz="1400" i="0" dirty="0">
                  <a:solidFill>
                    <a:srgbClr val="33CC33"/>
                  </a:solidFill>
                </a:rPr>
                <a:t>v</a:t>
              </a:r>
              <a:r>
                <a:rPr lang="en-US" sz="1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1400" i="0" dirty="0">
                  <a:sym typeface="Symbol"/>
                </a:rPr>
                <a:t></a:t>
              </a:r>
              <a:endParaRPr lang="en-US" sz="1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5069905" y="620724"/>
            <a:ext cx="3845495" cy="2783831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To confuse the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“</a:t>
            </a:r>
            <a:r>
              <a:rPr lang="en-US" altLang="en-US" sz="2800" i="0" dirty="0">
                <a:solidFill>
                  <a:srgbClr val="FF0000"/>
                </a:solidFill>
              </a:rPr>
              <a:t>worst case</a:t>
            </a:r>
            <a:r>
              <a:rPr lang="en-US" altLang="en-US" sz="2800" i="0" dirty="0">
                <a:solidFill>
                  <a:srgbClr val="FFFFFF"/>
                </a:solidFill>
              </a:rPr>
              <a:t>” input,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the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chemeClr val="accent2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=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 I choose is ??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6048" y="2831526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0" dirty="0">
                <a:solidFill>
                  <a:srgbClr val="CC00CC"/>
                </a:solidFill>
              </a:rPr>
              <a:t>Random!</a:t>
            </a:r>
            <a:endParaRPr lang="en-US" sz="2800" dirty="0">
              <a:solidFill>
                <a:srgbClr val="CC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11180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-54300" y="1092200"/>
            <a:ext cx="1730700" cy="2277765"/>
            <a:chOff x="-54300" y="1092200"/>
            <a:chExt cx="1730700" cy="2277765"/>
          </a:xfrm>
        </p:grpSpPr>
        <p:sp>
          <p:nvSpPr>
            <p:cNvPr id="119" name="Rectangle 43"/>
            <p:cNvSpPr>
              <a:spLocks noChangeArrowheads="1"/>
            </p:cNvSpPr>
            <p:nvPr/>
          </p:nvSpPr>
          <p:spPr bwMode="auto">
            <a:xfrm>
              <a:off x="-54300" y="10922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-43943" y="29083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-18543" y="2573635"/>
              <a:ext cx="1600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2" name="Rectangle 43"/>
            <p:cNvSpPr>
              <a:spLocks noChangeArrowheads="1"/>
            </p:cNvSpPr>
            <p:nvPr/>
          </p:nvSpPr>
          <p:spPr bwMode="auto">
            <a:xfrm>
              <a:off x="-43943" y="146873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-43943" y="183257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-43943" y="218370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89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98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4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87394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0661"/>
            <a:ext cx="44832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normal distrib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48183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andom algorith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52549"/>
            <a:ext cx="274096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</p:spTree>
    <p:extLst>
      <p:ext uri="{BB962C8B-B14F-4D97-AF65-F5344CB8AC3E}">
        <p14:creationId xmlns:p14="http://schemas.microsoft.com/office/powerpoint/2010/main" val="31471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1347788" y="1712911"/>
            <a:ext cx="6196012" cy="606419"/>
          </a:xfrm>
          <a:prstGeom prst="wedgeRoundRectCallout">
            <a:avLst>
              <a:gd name="adj1" fmla="val 63790"/>
              <a:gd name="adj2" fmla="val -2837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an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989223" name="AutoShape 39"/>
          <p:cNvSpPr>
            <a:spLocks noChangeArrowheads="1"/>
          </p:cNvSpPr>
          <p:nvPr/>
        </p:nvSpPr>
        <p:spPr bwMode="auto">
          <a:xfrm>
            <a:off x="774700" y="3733800"/>
            <a:ext cx="8105344" cy="990600"/>
          </a:xfrm>
          <a:prstGeom prst="wedgeRoundRectCallout">
            <a:avLst>
              <a:gd name="adj1" fmla="val 36424"/>
              <a:gd name="adj2" fmla="val -7858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Actually my algorithm always gives the right answer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fast.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2514600" y="2514600"/>
            <a:ext cx="4800600" cy="990600"/>
          </a:xfrm>
          <a:prstGeom prst="wedgeRoundRectCallout">
            <a:avLst>
              <a:gd name="adj1" fmla="val -56117"/>
              <a:gd name="adj2" fmla="val 14131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Oh yeah, I have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which it does not.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0" y="1066800"/>
            <a:ext cx="3166215" cy="554036"/>
            <a:chOff x="1066800" y="1335089"/>
            <a:chExt cx="3166215" cy="554036"/>
          </a:xfrm>
        </p:grpSpPr>
        <p:sp>
          <p:nvSpPr>
            <p:cNvPr id="327692" name="Rectangle 2"/>
            <p:cNvSpPr>
              <a:spLocks noChangeArrowheads="1"/>
            </p:cNvSpPr>
            <p:nvPr/>
          </p:nvSpPr>
          <p:spPr bwMode="auto">
            <a:xfrm>
              <a:off x="2547938" y="1335090"/>
              <a:ext cx="16850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)=P(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811338" y="1335089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1066800" y="1335089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1065213" y="60960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 flipH="1">
            <a:off x="8229600" y="1905000"/>
            <a:ext cx="722834" cy="931559"/>
            <a:chOff x="2013" y="2206"/>
            <a:chExt cx="679" cy="1010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203526" y="1015652"/>
            <a:ext cx="28888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≤ T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-228600" y="2349500"/>
            <a:ext cx="960650" cy="1689100"/>
            <a:chOff x="4560" y="1645"/>
            <a:chExt cx="849" cy="1475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44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989223" grpId="0" animBg="1" autoUpdateAnimBg="0"/>
      <p:bldP spid="989224" grpId="0" animBg="1" autoUpdateAnimBg="0"/>
      <p:bldP spid="9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749300" y="1988344"/>
            <a:ext cx="7327900" cy="568866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766949" y="2649760"/>
            <a:ext cx="8300851" cy="990600"/>
          </a:xfrm>
          <a:prstGeom prst="wedgeRoundRectCallout">
            <a:avLst>
              <a:gd name="adj1" fmla="val -51063"/>
              <a:gd name="adj2" fmla="val -11664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not its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 my best to give you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9977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5260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pic>
        <p:nvPicPr>
          <p:cNvPr id="32768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338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2804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6781006" y="997744"/>
            <a:ext cx="2058194" cy="990600"/>
          </a:xfrm>
          <a:prstGeom prst="wedgeRoundRectCallout">
            <a:avLst>
              <a:gd name="adj1" fmla="val 24299"/>
              <a:gd name="adj2" fmla="val 6540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Remember Quick Sort</a:t>
            </a: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18359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1626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732050" y="3740945"/>
            <a:ext cx="8220384" cy="609600"/>
          </a:xfrm>
          <a:prstGeom prst="wedgeRectCallout">
            <a:avLst>
              <a:gd name="adj1" fmla="val -27104"/>
              <a:gd name="adj2" fmla="val 5861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independent of the input.</a:t>
            </a:r>
          </a:p>
        </p:txBody>
      </p:sp>
      <p:sp>
        <p:nvSpPr>
          <p:cNvPr id="68" name="AutoShape 8"/>
          <p:cNvSpPr>
            <a:spLocks noChangeArrowheads="1"/>
          </p:cNvSpPr>
          <p:nvPr/>
        </p:nvSpPr>
        <p:spPr bwMode="auto">
          <a:xfrm>
            <a:off x="2514600" y="4486180"/>
            <a:ext cx="4343400" cy="1007364"/>
          </a:xfrm>
          <a:prstGeom prst="wedgeRectCallout">
            <a:avLst>
              <a:gd name="adj1" fmla="val -43829"/>
              <a:gd name="adj2" fmla="val 6143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for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want the correct answer.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9885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90800" y="978694"/>
            <a:ext cx="774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45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989224" grpId="0" animBg="1" autoUpdateAnimBg="0"/>
      <p:bldP spid="327688" grpId="0"/>
      <p:bldP spid="48" grpId="0" animBg="1" autoUpdateAnimBg="0"/>
      <p:bldP spid="66" grpId="0" animBg="1"/>
      <p:bldP spid="68" grpId="0" animBg="1"/>
      <p:bldP spid="49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749300" y="1978066"/>
            <a:ext cx="7327900" cy="568866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766949" y="2639482"/>
            <a:ext cx="8300851" cy="990600"/>
          </a:xfrm>
          <a:prstGeom prst="wedgeRoundRectCallout">
            <a:avLst>
              <a:gd name="adj1" fmla="val -51063"/>
              <a:gd name="adj2" fmla="val -11664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not its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 my best to give you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27693" name="Rectangle 2"/>
          <p:cNvSpPr>
            <a:spLocks noChangeArrowheads="1"/>
          </p:cNvSpPr>
          <p:nvPr/>
        </p:nvSpPr>
        <p:spPr bwMode="auto">
          <a:xfrm>
            <a:off x="1277938" y="987466"/>
            <a:ext cx="682625" cy="5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327694" name="Rectangle 2"/>
          <p:cNvSpPr>
            <a:spLocks noChangeArrowheads="1"/>
          </p:cNvSpPr>
          <p:nvPr/>
        </p:nvSpPr>
        <p:spPr bwMode="auto">
          <a:xfrm>
            <a:off x="533400" y="987466"/>
            <a:ext cx="728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515752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pic>
        <p:nvPicPr>
          <p:cNvPr id="32768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338" y="5593556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270166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6781006" y="987466"/>
            <a:ext cx="2058194" cy="990600"/>
          </a:xfrm>
          <a:prstGeom prst="wedgeRoundRectCallout">
            <a:avLst>
              <a:gd name="adj1" fmla="val 24299"/>
              <a:gd name="adj2" fmla="val 6540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Remember Quick Sort</a:t>
            </a: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1825666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152400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732050" y="3730667"/>
            <a:ext cx="8220384" cy="609600"/>
          </a:xfrm>
          <a:prstGeom prst="wedgeRectCallout">
            <a:avLst>
              <a:gd name="adj1" fmla="val -27104"/>
              <a:gd name="adj2" fmla="val 58615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independent of the input.</a:t>
            </a:r>
          </a:p>
        </p:txBody>
      </p:sp>
      <p:sp>
        <p:nvSpPr>
          <p:cNvPr id="68" name="AutoShape 8"/>
          <p:cNvSpPr>
            <a:spLocks noChangeArrowheads="1"/>
          </p:cNvSpPr>
          <p:nvPr/>
        </p:nvSpPr>
        <p:spPr bwMode="auto">
          <a:xfrm>
            <a:off x="838200" y="4587566"/>
            <a:ext cx="7848600" cy="1048100"/>
          </a:xfrm>
          <a:prstGeom prst="wedgeRectCallout">
            <a:avLst>
              <a:gd name="adj1" fmla="val -43829"/>
              <a:gd name="adj2" fmla="val 6143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for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expected running time (over choice of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is great.</a:t>
            </a:r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>
            <a:off x="3130792" y="5861091"/>
            <a:ext cx="4589462" cy="1069975"/>
          </a:xfrm>
          <a:prstGeom prst="wedgeRectCallout">
            <a:avLst>
              <a:gd name="adj1" fmla="val -62689"/>
              <a:gd name="adj2" fmla="val 278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are worst case coin flips but not worst case inputs.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978301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90800" y="968416"/>
            <a:ext cx="774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2014538" y="1450000"/>
            <a:ext cx="44249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50000"/>
              </a:spcBef>
              <a:buNone/>
              <a:defRPr/>
            </a:pP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Expected</a:t>
            </a:r>
            <a:r>
              <a:rPr kumimoji="0" lang="en-US" altLang="en-US" sz="3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US" altLang="en-US" sz="3000" i="1" dirty="0">
                <a:solidFill>
                  <a:srgbClr val="FFC000"/>
                </a:solidFill>
                <a:latin typeface="Times New Roman"/>
                <a:cs typeface="Times New Roman"/>
              </a:rPr>
              <a:t>≤ T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47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766949" y="2657130"/>
            <a:ext cx="8300851" cy="990600"/>
          </a:xfrm>
          <a:prstGeom prst="wedgeRoundRectCallout">
            <a:avLst>
              <a:gd name="adj1" fmla="val -51063"/>
              <a:gd name="adj2" fmla="val -11664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not its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 my best to give you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53340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pic>
        <p:nvPicPr>
          <p:cNvPr id="32768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338" y="5593556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28781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6781006" y="1005114"/>
            <a:ext cx="2058194" cy="990600"/>
          </a:xfrm>
          <a:prstGeom prst="wedgeRoundRectCallout">
            <a:avLst>
              <a:gd name="adj1" fmla="val 24299"/>
              <a:gd name="adj2" fmla="val 6540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Remember Quick Sort</a:t>
            </a: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184331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214970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38"/>
          <p:cNvSpPr>
            <a:spLocks noChangeArrowheads="1"/>
          </p:cNvSpPr>
          <p:nvPr/>
        </p:nvSpPr>
        <p:spPr bwMode="auto">
          <a:xfrm>
            <a:off x="749300" y="1995714"/>
            <a:ext cx="7327900" cy="568866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2377739" y="1060716"/>
            <a:ext cx="822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</a:t>
            </a:r>
            <a:r>
              <a:rPr kumimoji="0" lang="en-US" altLang="en-US" sz="3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1277938" y="1005114"/>
            <a:ext cx="682625" cy="5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733800" y="99594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2014538" y="1467648"/>
            <a:ext cx="3814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Expected</a:t>
            </a:r>
            <a:r>
              <a:rPr kumimoji="0" lang="en-US" altLang="en-US" sz="3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>
            <a:off x="1143000" y="3976914"/>
            <a:ext cx="7566443" cy="1159764"/>
          </a:xfrm>
          <a:prstGeom prst="wedgeRectCallout">
            <a:avLst>
              <a:gd name="adj1" fmla="val -43829"/>
              <a:gd name="adj2" fmla="val 6143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random algorithm might give the wrong answer on exponentially few random coin flips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533400" y="987466"/>
            <a:ext cx="728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5654339" y="990600"/>
            <a:ext cx="1080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50000"/>
              </a:spcBef>
              <a:buNone/>
              <a:defRPr/>
            </a:pPr>
            <a:r>
              <a:rPr lang="el-GR" altLang="en-US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l-GR" altLang="en-US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i="1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3000" i="1" baseline="30000" dirty="0">
                <a:solidFill>
                  <a:srgbClr val="FFC000"/>
                </a:solidFill>
                <a:sym typeface="Symbol" panose="05050102010706020507" pitchFamily="18" charset="2"/>
              </a:rPr>
              <a:t>-|I|</a:t>
            </a:r>
            <a:r>
              <a:rPr kumimoji="0" lang="en-US" altLang="en-US" sz="30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5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 animBg="1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Random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216351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2194005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206376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5071493" y="663873"/>
            <a:ext cx="4072507" cy="659159"/>
          </a:xfrm>
          <a:prstGeom prst="wedgeRoundRectCallout">
            <a:avLst>
              <a:gd name="adj1" fmla="val -37436"/>
              <a:gd name="adj2" fmla="val 66564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Fix the </a:t>
            </a:r>
            <a:r>
              <a:rPr lang="en-US" altLang="en-US" sz="2800" i="0" dirty="0">
                <a:solidFill>
                  <a:srgbClr val="FF0000"/>
                </a:solidFill>
              </a:rPr>
              <a:t>worst case </a:t>
            </a:r>
            <a:r>
              <a:rPr lang="en-US" altLang="en-US" sz="2800" i="0" dirty="0">
                <a:solidFill>
                  <a:srgbClr val="FFFFFF"/>
                </a:solidFill>
              </a:rPr>
              <a:t>input </a:t>
            </a:r>
            <a:r>
              <a:rPr lang="en-US" altLang="en-US" sz="2800" dirty="0">
                <a:solidFill>
                  <a:srgbClr val="FF0000"/>
                </a:solidFill>
              </a:rPr>
              <a:t>I</a:t>
            </a:r>
            <a:endParaRPr lang="en-US" altLang="en-US" sz="2800" i="0" dirty="0">
              <a:solidFill>
                <a:srgbClr val="FFFFFF"/>
              </a:solidFill>
            </a:endParaRP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5146782" y="1371600"/>
            <a:ext cx="3845495" cy="1438875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=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54300" y="1092200"/>
            <a:ext cx="1730700" cy="2277765"/>
            <a:chOff x="-54300" y="1092200"/>
            <a:chExt cx="1730700" cy="2277765"/>
          </a:xfrm>
        </p:grpSpPr>
        <p:sp>
          <p:nvSpPr>
            <p:cNvPr id="119" name="Rectangle 43"/>
            <p:cNvSpPr>
              <a:spLocks noChangeArrowheads="1"/>
            </p:cNvSpPr>
            <p:nvPr/>
          </p:nvSpPr>
          <p:spPr bwMode="auto">
            <a:xfrm>
              <a:off x="-54300" y="10922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-43943" y="29083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-18543" y="2573635"/>
              <a:ext cx="1600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2" name="Rectangle 43"/>
            <p:cNvSpPr>
              <a:spLocks noChangeArrowheads="1"/>
            </p:cNvSpPr>
            <p:nvPr/>
          </p:nvSpPr>
          <p:spPr bwMode="auto">
            <a:xfrm>
              <a:off x="-43943" y="146873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-43943" y="183257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-43943" y="218370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82" name="AutoShape 39"/>
          <p:cNvSpPr>
            <a:spLocks noChangeArrowheads="1"/>
          </p:cNvSpPr>
          <p:nvPr/>
        </p:nvSpPr>
        <p:spPr bwMode="auto">
          <a:xfrm>
            <a:off x="5334000" y="2978944"/>
            <a:ext cx="3733800" cy="983456"/>
          </a:xfrm>
          <a:prstGeom prst="wedgeRoundRectCallout">
            <a:avLst>
              <a:gd name="adj1" fmla="val 21786"/>
              <a:gd name="adj2" fmla="val -7562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don’t expect there to be a lot of collisions. </a:t>
            </a:r>
          </a:p>
        </p:txBody>
      </p:sp>
      <p:sp>
        <p:nvSpPr>
          <p:cNvPr id="85" name="AutoShape 38"/>
          <p:cNvSpPr>
            <a:spLocks noChangeArrowheads="1"/>
          </p:cNvSpPr>
          <p:nvPr/>
        </p:nvSpPr>
        <p:spPr bwMode="auto">
          <a:xfrm>
            <a:off x="5334001" y="4134170"/>
            <a:ext cx="3733800" cy="2800030"/>
          </a:xfrm>
          <a:prstGeom prst="wedgeRoundRectCallout">
            <a:avLst>
              <a:gd name="adj1" fmla="val 26030"/>
              <a:gd name="adj2" fmla="val -5357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(Actually, the random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 </a:t>
            </a:r>
            <a:r>
              <a:rPr lang="en-US" altLang="en-US" sz="2400" i="0" dirty="0"/>
              <a:t>function likely is chosen and fixed before the input comes, but the key is that the worst case input does not “know” the hash function.) </a:t>
            </a:r>
            <a:endParaRPr lang="en-US" altLang="en-US" sz="2000" i="0" dirty="0"/>
          </a:p>
        </p:txBody>
      </p:sp>
      <p:grpSp>
        <p:nvGrpSpPr>
          <p:cNvPr id="77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78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7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0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1928288" y="2814795"/>
            <a:ext cx="1184940" cy="2969011"/>
            <a:chOff x="1899260" y="2814795"/>
            <a:chExt cx="1184940" cy="2969011"/>
          </a:xfrm>
        </p:grpSpPr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1899260" y="2814795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11" name="Rectangle 43"/>
            <p:cNvSpPr>
              <a:spLocks noChangeArrowheads="1"/>
            </p:cNvSpPr>
            <p:nvPr/>
          </p:nvSpPr>
          <p:spPr bwMode="auto">
            <a:xfrm>
              <a:off x="1899260" y="4262735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auto">
            <a:xfrm>
              <a:off x="1899260" y="5322141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1899260" y="4940597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14" name="Rectangle 43"/>
            <p:cNvSpPr>
              <a:spLocks noChangeArrowheads="1"/>
            </p:cNvSpPr>
            <p:nvPr/>
          </p:nvSpPr>
          <p:spPr bwMode="auto">
            <a:xfrm>
              <a:off x="1899260" y="3563102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7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9" grpId="0" animBg="1"/>
      <p:bldP spid="82" grpId="0" animBg="1" autoUpdateAnimBg="0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Random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2031336"/>
              </p:ext>
            </p:extLst>
          </p:nvPr>
        </p:nvGraphicFramePr>
        <p:xfrm>
          <a:off x="4060906" y="2117006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758652" y="2043529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2194005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206376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11180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0" y="3449638"/>
            <a:ext cx="1347788" cy="2341562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-54300" y="1092200"/>
            <a:ext cx="1730700" cy="2277765"/>
            <a:chOff x="-54300" y="1092200"/>
            <a:chExt cx="1730700" cy="2277765"/>
          </a:xfrm>
        </p:grpSpPr>
        <p:sp>
          <p:nvSpPr>
            <p:cNvPr id="119" name="Rectangle 43"/>
            <p:cNvSpPr>
              <a:spLocks noChangeArrowheads="1"/>
            </p:cNvSpPr>
            <p:nvPr/>
          </p:nvSpPr>
          <p:spPr bwMode="auto">
            <a:xfrm>
              <a:off x="-54300" y="10922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-43943" y="290830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5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-18543" y="2573635"/>
              <a:ext cx="1600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?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22" name="Rectangle 43"/>
            <p:cNvSpPr>
              <a:spLocks noChangeArrowheads="1"/>
            </p:cNvSpPr>
            <p:nvPr/>
          </p:nvSpPr>
          <p:spPr bwMode="auto">
            <a:xfrm>
              <a:off x="-43943" y="146873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-43943" y="1832570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-43943" y="2183705"/>
              <a:ext cx="1720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28288" y="2814795"/>
            <a:ext cx="1184940" cy="2969011"/>
            <a:chOff x="1899260" y="2814795"/>
            <a:chExt cx="1184940" cy="2969011"/>
          </a:xfrm>
        </p:grpSpPr>
        <p:sp>
          <p:nvSpPr>
            <p:cNvPr id="98" name="Rectangle 43"/>
            <p:cNvSpPr>
              <a:spLocks noChangeArrowheads="1"/>
            </p:cNvSpPr>
            <p:nvPr/>
          </p:nvSpPr>
          <p:spPr bwMode="auto">
            <a:xfrm>
              <a:off x="1899260" y="2814795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287 005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1899260" y="4262735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193 005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1899260" y="5322141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923 005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1899260" y="4940597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>
              <a:off x="1899260" y="3563102"/>
              <a:ext cx="11849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482 005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pic>
        <p:nvPicPr>
          <p:cNvPr id="997378" name="Picture 2" descr="http://kidsactivitiesblog.com/wp-content/uploads/2012/07/ball-door-game_q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0822" y="2528062"/>
            <a:ext cx="2327173" cy="27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AutoShape 39"/>
          <p:cNvSpPr>
            <a:spLocks noChangeArrowheads="1"/>
          </p:cNvSpPr>
          <p:nvPr/>
        </p:nvSpPr>
        <p:spPr bwMode="auto">
          <a:xfrm>
            <a:off x="5116242" y="540544"/>
            <a:ext cx="3733800" cy="1455813"/>
          </a:xfrm>
          <a:prstGeom prst="wedgeRoundRectCallout">
            <a:avLst>
              <a:gd name="adj1" fmla="val 31504"/>
              <a:gd name="adj2" fmla="val 6307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Throw </a:t>
            </a:r>
            <a:r>
              <a:rPr lang="en-US" altLang="en-US" sz="2800" i="0" baseline="30000" dirty="0">
                <a:solidFill>
                  <a:srgbClr val="FFFFFF"/>
                </a:solidFill>
              </a:rPr>
              <a:t>m</a:t>
            </a:r>
            <a:r>
              <a:rPr lang="en-US" altLang="en-US" sz="2800" i="0" dirty="0">
                <a:solidFill>
                  <a:srgbClr val="FFFFFF"/>
                </a:solidFill>
              </a:rPr>
              <a:t>/</a:t>
            </a:r>
            <a:r>
              <a:rPr lang="en-US" altLang="en-US" sz="2800" i="0" baseline="-25000" dirty="0">
                <a:solidFill>
                  <a:srgbClr val="FFFFFF"/>
                </a:solidFill>
              </a:rPr>
              <a:t>2</a:t>
            </a:r>
            <a:r>
              <a:rPr lang="en-US" altLang="en-US" sz="2800" i="0" dirty="0">
                <a:solidFill>
                  <a:srgbClr val="FFFFFF"/>
                </a:solidFill>
              </a:rPr>
              <a:t> balls (keys)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randomly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into m bins (array cells) </a:t>
            </a:r>
          </a:p>
        </p:txBody>
      </p:sp>
      <p:sp>
        <p:nvSpPr>
          <p:cNvPr id="77" name="AutoShape 39"/>
          <p:cNvSpPr>
            <a:spLocks noChangeArrowheads="1"/>
          </p:cNvSpPr>
          <p:nvPr/>
        </p:nvSpPr>
        <p:spPr bwMode="auto">
          <a:xfrm>
            <a:off x="2367090" y="5209305"/>
            <a:ext cx="6553200" cy="1455813"/>
          </a:xfrm>
          <a:prstGeom prst="wedgeRoundRectCallout">
            <a:avLst>
              <a:gd name="adj1" fmla="val 25967"/>
              <a:gd name="adj2" fmla="val -72512"/>
              <a:gd name="adj3" fmla="val 16667"/>
            </a:avLst>
          </a:prstGeom>
          <a:solidFill>
            <a:schemeClr val="bg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 balls get spread out reasonably well.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i="0" dirty="0" err="1">
                <a:solidFill>
                  <a:srgbClr val="FFFFFF"/>
                </a:solidFill>
              </a:rPr>
              <a:t>Exp</a:t>
            </a:r>
            <a:r>
              <a:rPr lang="en-US" altLang="en-US" sz="2400" i="0" dirty="0">
                <a:solidFill>
                  <a:srgbClr val="FFFFFF"/>
                </a:solidFill>
              </a:rPr>
              <a:t>( # a balls a ball shares a bin with )  = O(1)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i="0" dirty="0">
                <a:solidFill>
                  <a:srgbClr val="FFFFFF"/>
                </a:solidFill>
              </a:rPr>
              <a:t>O(1) bins contain O(</a:t>
            </a:r>
            <a:r>
              <a:rPr lang="en-US" altLang="en-US" sz="2400" i="0" dirty="0" err="1">
                <a:solidFill>
                  <a:srgbClr val="FFFFFF"/>
                </a:solidFill>
              </a:rPr>
              <a:t>logn</a:t>
            </a:r>
            <a:r>
              <a:rPr lang="en-US" altLang="en-US" sz="2400" i="0" dirty="0">
                <a:solidFill>
                  <a:srgbClr val="FFFFFF"/>
                </a:solidFill>
              </a:rPr>
              <a:t>) balls.</a:t>
            </a:r>
          </a:p>
        </p:txBody>
      </p:sp>
      <p:grpSp>
        <p:nvGrpSpPr>
          <p:cNvPr id="78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7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2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0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 autoUpdateAnimBg="0"/>
      <p:bldP spid="7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64556" y="76200"/>
            <a:ext cx="1871731" cy="2589288"/>
            <a:chOff x="364556" y="76200"/>
            <a:chExt cx="1871731" cy="2589288"/>
          </a:xfrm>
        </p:grpSpPr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364556" y="76200"/>
              <a:ext cx="18717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i="0" dirty="0"/>
                <a:t>Input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i="0" dirty="0">
                  <a:sym typeface="Symbol"/>
                </a:rPr>
                <a:t></a:t>
              </a:r>
              <a:r>
                <a:rPr lang="en-US" sz="2800" i="0" dirty="0"/>
                <a:t>key,</a:t>
              </a:r>
              <a:r>
                <a:rPr lang="en-US" sz="2800" i="0" dirty="0">
                  <a:sym typeface="Symbol"/>
                </a:rPr>
                <a:t> v</a:t>
              </a:r>
              <a:r>
                <a:rPr lang="en-US" sz="2800" i="0" dirty="0"/>
                <a:t>alue</a:t>
              </a:r>
              <a:r>
                <a:rPr lang="en-US" sz="2800" i="0" dirty="0">
                  <a:sym typeface="Symbol"/>
                </a:rPr>
                <a:t></a:t>
              </a:r>
              <a:endParaRPr lang="en-US" sz="2800" i="0" dirty="0"/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762000" y="1095828"/>
              <a:ext cx="97654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1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olidFill>
                    <a:srgbClr val="33CC33"/>
                  </a:solidFill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3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olidFill>
                    <a:srgbClr val="33CC33"/>
                  </a:solidFill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pic>
        <p:nvPicPr>
          <p:cNvPr id="986116" name="Picture 4" descr="http://thewordjar.files.wordpress.com/2011/06/dictionary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590800" cy="1943100"/>
          </a:xfrm>
          <a:prstGeom prst="rect">
            <a:avLst/>
          </a:prstGeom>
          <a:noFill/>
        </p:spPr>
      </p:pic>
      <p:grpSp>
        <p:nvGrpSpPr>
          <p:cNvPr id="74" name="Group 73"/>
          <p:cNvGrpSpPr/>
          <p:nvPr/>
        </p:nvGrpSpPr>
        <p:grpSpPr>
          <a:xfrm>
            <a:off x="304800" y="5084402"/>
            <a:ext cx="5105401" cy="1564048"/>
            <a:chOff x="304800" y="5084402"/>
            <a:chExt cx="5105401" cy="1564048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5084402"/>
              <a:ext cx="2590800" cy="154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www.peianc.com/sitefiles/Image/Content/Guide/documents/s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105400"/>
              <a:ext cx="238616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6611938" cy="196215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Examples:</a:t>
            </a:r>
          </a:p>
          <a:p>
            <a:r>
              <a:rPr lang="en-US" sz="2800" dirty="0"/>
              <a:t>key = word, value = definition</a:t>
            </a:r>
          </a:p>
          <a:p>
            <a:r>
              <a:rPr lang="en-US" sz="2800" dirty="0"/>
              <a:t>key = social insurance number</a:t>
            </a:r>
            <a:br>
              <a:rPr lang="en-US" sz="2800" dirty="0"/>
            </a:br>
            <a:r>
              <a:rPr lang="en-US" sz="2800" dirty="0"/>
              <a:t>value = person’s data</a:t>
            </a: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Universal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1804947"/>
              </p:ext>
            </p:extLst>
          </p:nvPr>
        </p:nvGraphicFramePr>
        <p:xfrm>
          <a:off x="2081246" y="2076451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1778992" y="2002974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1520" y="2260601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3209" y="1997195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3199723" y="1590840"/>
            <a:ext cx="4311777" cy="997971"/>
          </a:xfrm>
          <a:prstGeom prst="wedgeRoundRectCallout">
            <a:avLst>
              <a:gd name="adj1" fmla="val 53950"/>
              <a:gd name="adj2" fmla="val -313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want </a:t>
            </a:r>
            <a:r>
              <a:rPr lang="en-US" altLang="en-US" sz="2800" dirty="0">
                <a:solidFill>
                  <a:srgbClr val="CC00CC"/>
                </a:solidFill>
              </a:rPr>
              <a:t>Hash</a:t>
            </a:r>
            <a:r>
              <a:rPr lang="en-US" altLang="en-US" sz="2800" i="0" dirty="0">
                <a:solidFill>
                  <a:srgbClr val="FFFFFF"/>
                </a:solidFill>
              </a:rPr>
              <a:t> to be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computed in O(1) time.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100" name="AutoShape 38"/>
          <p:cNvSpPr>
            <a:spLocks noChangeArrowheads="1"/>
          </p:cNvSpPr>
          <p:nvPr/>
        </p:nvSpPr>
        <p:spPr bwMode="auto">
          <a:xfrm>
            <a:off x="3200400" y="2667000"/>
            <a:ext cx="5864608" cy="215188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Hash(</a:t>
            </a:r>
            <a:r>
              <a:rPr lang="en-US" altLang="en-US" sz="2400" dirty="0">
                <a:solidFill>
                  <a:srgbClr val="FFC000"/>
                </a:solidFill>
              </a:rPr>
              <a:t>key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/>
              <a:t>(</a:t>
            </a:r>
            <a:r>
              <a:rPr lang="en-US" altLang="en-US" sz="24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 err="1">
                <a:sym typeface="Symbol"/>
              </a:rPr>
              <a:t></a:t>
            </a:r>
            <a:r>
              <a:rPr lang="en-US" altLang="en-US" sz="2400" dirty="0" err="1">
                <a:solidFill>
                  <a:srgbClr val="FFC000"/>
                </a:solidFill>
              </a:rPr>
              <a:t>key</a:t>
            </a:r>
            <a:r>
              <a:rPr lang="en-US" altLang="en-US" sz="2400" dirty="0"/>
              <a:t> mod p) mod N</a:t>
            </a:r>
            <a:br>
              <a:rPr lang="en-US" altLang="en-US" sz="2400" dirty="0"/>
            </a:br>
            <a:r>
              <a:rPr lang="en-US" altLang="en-US" sz="2000" dirty="0" err="1">
                <a:solidFill>
                  <a:srgbClr val="FFFFFF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= size of array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</a:rPr>
              <a:t> is a prime &gt; |U|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</a:rPr>
              <a:t> is randomly chosen </a:t>
            </a:r>
            <a:r>
              <a:rPr lang="en-US" altLang="en-US" sz="2000" i="0" dirty="0">
                <a:solidFill>
                  <a:srgbClr val="FFFFFF"/>
                </a:solidFill>
                <a:sym typeface="Symbol"/>
              </a:rPr>
              <a:t>[1..p-1]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i="0" dirty="0">
                <a:solidFill>
                  <a:srgbClr val="FF0000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is the number of data items.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endParaRPr lang="en-US" altLang="en-US" sz="2000" i="0" dirty="0">
              <a:solidFill>
                <a:srgbClr val="FFFFFF"/>
              </a:solidFill>
            </a:endParaRPr>
          </a:p>
        </p:txBody>
      </p:sp>
      <p:sp>
        <p:nvSpPr>
          <p:cNvPr id="101" name="AutoShape 38"/>
          <p:cNvSpPr>
            <a:spLocks noChangeArrowheads="1"/>
          </p:cNvSpPr>
          <p:nvPr/>
        </p:nvSpPr>
        <p:spPr bwMode="auto">
          <a:xfrm>
            <a:off x="1825433" y="5620516"/>
            <a:ext cx="2057400" cy="1237484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C00CC"/>
                </a:solidFill>
              </a:rPr>
              <a:t>a</a:t>
            </a:r>
            <a:r>
              <a:rPr lang="en-US" altLang="en-US" sz="2400" i="0" dirty="0">
                <a:solidFill>
                  <a:srgbClr val="FFFFFF"/>
                </a:solidFill>
              </a:rPr>
              <a:t> adds just enough randomness. </a:t>
            </a:r>
            <a:endParaRPr lang="en-US" altLang="en-US" sz="2000" i="0" dirty="0">
              <a:solidFill>
                <a:srgbClr val="FFFFFF"/>
              </a:solidFill>
            </a:endParaRPr>
          </a:p>
        </p:txBody>
      </p:sp>
      <p:sp>
        <p:nvSpPr>
          <p:cNvPr id="132" name="AutoShape 38"/>
          <p:cNvSpPr>
            <a:spLocks noChangeArrowheads="1"/>
          </p:cNvSpPr>
          <p:nvPr/>
        </p:nvSpPr>
        <p:spPr bwMode="auto">
          <a:xfrm>
            <a:off x="3959032" y="5620656"/>
            <a:ext cx="2517967" cy="1237484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 integers </a:t>
            </a:r>
            <a:r>
              <a:rPr lang="en-US" altLang="en-US" sz="2400" dirty="0">
                <a:solidFill>
                  <a:srgbClr val="FFFFFF"/>
                </a:solidFill>
              </a:rPr>
              <a:t>mod p</a:t>
            </a:r>
            <a:r>
              <a:rPr lang="en-US" altLang="en-US" sz="2400" i="0" dirty="0">
                <a:solidFill>
                  <a:srgbClr val="FFFFFF"/>
                </a:solidFill>
              </a:rPr>
              <a:t> form a finite field similar to the reals. </a:t>
            </a:r>
          </a:p>
        </p:txBody>
      </p:sp>
      <p:sp>
        <p:nvSpPr>
          <p:cNvPr id="133" name="AutoShape 38"/>
          <p:cNvSpPr>
            <a:spLocks noChangeArrowheads="1"/>
          </p:cNvSpPr>
          <p:nvPr/>
        </p:nvSpPr>
        <p:spPr bwMode="auto">
          <a:xfrm>
            <a:off x="6549833" y="5606142"/>
            <a:ext cx="2517967" cy="1237484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 </a:t>
            </a:r>
            <a:r>
              <a:rPr lang="en-US" altLang="en-US" sz="2400" dirty="0">
                <a:solidFill>
                  <a:srgbClr val="FFFFFF"/>
                </a:solidFill>
              </a:rPr>
              <a:t>mod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N</a:t>
            </a:r>
            <a:r>
              <a:rPr lang="en-US" altLang="en-US" sz="2400" i="0" dirty="0">
                <a:solidFill>
                  <a:srgbClr val="FFFFFF"/>
                </a:solidFill>
              </a:rPr>
              <a:t> ensures the result indexes a cell in the array.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7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8" grpId="0" animBg="1"/>
      <p:bldP spid="100" grpId="0" animBg="1"/>
      <p:bldP spid="101" grpId="0" animBg="1"/>
      <p:bldP spid="132" grpId="0" animBg="1"/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Universal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3756501"/>
              </p:ext>
            </p:extLst>
          </p:nvPr>
        </p:nvGraphicFramePr>
        <p:xfrm>
          <a:off x="2081246" y="2076451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1778992" y="2002974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1520" y="2260601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3209" y="1997195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2" name="AutoShape 38"/>
          <p:cNvSpPr>
            <a:spLocks noChangeArrowheads="1"/>
          </p:cNvSpPr>
          <p:nvPr/>
        </p:nvSpPr>
        <p:spPr bwMode="auto">
          <a:xfrm>
            <a:off x="3283022" y="4876800"/>
            <a:ext cx="5860978" cy="838200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Pairwise Independence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0" baseline="-2500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&amp;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 err="1">
                <a:solidFill>
                  <a:srgbClr val="FFFFFF"/>
                </a:solidFill>
              </a:rPr>
              <a:t>Pr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i="0" dirty="0">
                <a:solidFill>
                  <a:srgbClr val="FFFFFF"/>
                </a:solidFill>
              </a:rPr>
              <a:t>( 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/>
              <a:t>=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rgbClr val="CC00CC"/>
                </a:solidFill>
              </a:rPr>
              <a:t>) </a:t>
            </a:r>
            <a:r>
              <a:rPr lang="en-US" altLang="en-US" sz="2400" i="0" dirty="0"/>
              <a:t>)  = </a:t>
            </a:r>
            <a:r>
              <a:rPr lang="en-US" altLang="en-US" sz="2400" i="0" baseline="30000" dirty="0">
                <a:solidFill>
                  <a:srgbClr val="CC00CC"/>
                </a:solidFill>
              </a:rPr>
              <a:t>1</a:t>
            </a:r>
            <a:r>
              <a:rPr lang="en-US" altLang="en-US" sz="2400" i="0" dirty="0">
                <a:solidFill>
                  <a:srgbClr val="CC00CC"/>
                </a:solidFill>
              </a:rPr>
              <a:t>/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N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endParaRPr lang="en-US" altLang="en-US" sz="2400" i="0" dirty="0"/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7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4" name="AutoShape 38"/>
          <p:cNvSpPr>
            <a:spLocks noChangeArrowheads="1"/>
          </p:cNvSpPr>
          <p:nvPr/>
        </p:nvSpPr>
        <p:spPr bwMode="auto">
          <a:xfrm>
            <a:off x="3199723" y="1590840"/>
            <a:ext cx="4311777" cy="997971"/>
          </a:xfrm>
          <a:prstGeom prst="wedgeRoundRectCallout">
            <a:avLst>
              <a:gd name="adj1" fmla="val 53950"/>
              <a:gd name="adj2" fmla="val -313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want </a:t>
            </a:r>
            <a:r>
              <a:rPr lang="en-US" altLang="en-US" sz="2800" dirty="0">
                <a:solidFill>
                  <a:srgbClr val="CC00CC"/>
                </a:solidFill>
              </a:rPr>
              <a:t>Hash</a:t>
            </a:r>
            <a:r>
              <a:rPr lang="en-US" altLang="en-US" sz="2800" i="0" dirty="0">
                <a:solidFill>
                  <a:srgbClr val="FFFFFF"/>
                </a:solidFill>
              </a:rPr>
              <a:t> to be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computed in O(1) time.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auto">
          <a:xfrm>
            <a:off x="3200400" y="2667000"/>
            <a:ext cx="5864608" cy="215188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Hash(</a:t>
            </a:r>
            <a:r>
              <a:rPr lang="en-US" altLang="en-US" sz="2400" dirty="0">
                <a:solidFill>
                  <a:srgbClr val="FFC000"/>
                </a:solidFill>
              </a:rPr>
              <a:t>key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/>
              <a:t>(</a:t>
            </a:r>
            <a:r>
              <a:rPr lang="en-US" altLang="en-US" sz="24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 err="1">
                <a:sym typeface="Symbol"/>
              </a:rPr>
              <a:t></a:t>
            </a:r>
            <a:r>
              <a:rPr lang="en-US" altLang="en-US" sz="2400" dirty="0" err="1">
                <a:solidFill>
                  <a:srgbClr val="FFC000"/>
                </a:solidFill>
              </a:rPr>
              <a:t>key</a:t>
            </a:r>
            <a:r>
              <a:rPr lang="en-US" altLang="en-US" sz="2400" dirty="0"/>
              <a:t> mod p) mod N</a:t>
            </a:r>
            <a:br>
              <a:rPr lang="en-US" altLang="en-US" sz="2400" dirty="0"/>
            </a:br>
            <a:r>
              <a:rPr lang="en-US" altLang="en-US" sz="2000" dirty="0" err="1">
                <a:solidFill>
                  <a:srgbClr val="FFFFFF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= size of array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</a:rPr>
              <a:t> is a prime &gt; |U|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</a:rPr>
              <a:t> is randomly chosen </a:t>
            </a:r>
            <a:r>
              <a:rPr lang="en-US" altLang="en-US" sz="2000" i="0" dirty="0">
                <a:solidFill>
                  <a:srgbClr val="FFFFFF"/>
                </a:solidFill>
                <a:sym typeface="Symbol"/>
              </a:rPr>
              <a:t>[1..p-1]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i="0" dirty="0">
                <a:solidFill>
                  <a:srgbClr val="FF0000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is the number of data items.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br>
              <a:rPr lang="en-US" altLang="en-US" sz="20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1500177" y="5791200"/>
            <a:ext cx="7621637" cy="1066800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1600" i="0" dirty="0">
                <a:sym typeface="Wingdings" panose="05000000000000000000" pitchFamily="2" charset="2"/>
              </a:rPr>
              <a:t>Proof: Fix distinct 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1</a:t>
            </a:r>
            <a:r>
              <a:rPr lang="en-US" altLang="en-US" sz="1600" i="0" dirty="0"/>
              <a:t>&amp;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2 </a:t>
            </a:r>
            <a:r>
              <a:rPr lang="en-US" altLang="en-US" sz="1600" dirty="0">
                <a:sym typeface="Symbol"/>
              </a:rPr>
              <a:t> U. </a:t>
            </a:r>
            <a:r>
              <a:rPr lang="en-US" altLang="en-US" sz="1600" i="0" dirty="0">
                <a:sym typeface="Symbol"/>
              </a:rPr>
              <a:t>Because </a:t>
            </a:r>
            <a:r>
              <a:rPr lang="en-US" altLang="en-US" sz="1600" dirty="0"/>
              <a:t>p</a:t>
            </a:r>
            <a:r>
              <a:rPr lang="en-US" altLang="en-US" sz="1600" i="0" dirty="0"/>
              <a:t> &gt; |U|, 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2</a:t>
            </a:r>
            <a:r>
              <a:rPr lang="en-US" altLang="en-US" sz="1600" i="0" dirty="0"/>
              <a:t>-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1 </a:t>
            </a:r>
            <a:r>
              <a:rPr lang="en-US" altLang="en-US" sz="1600" i="0" dirty="0">
                <a:sym typeface="Symbol"/>
              </a:rPr>
              <a:t>mod </a:t>
            </a:r>
            <a:r>
              <a:rPr lang="en-US" altLang="en-US" sz="1600" dirty="0">
                <a:sym typeface="Symbol"/>
              </a:rPr>
              <a:t>p</a:t>
            </a:r>
            <a:r>
              <a:rPr lang="en-US" altLang="en-US" sz="1600" i="0" dirty="0">
                <a:sym typeface="Symbol"/>
              </a:rPr>
              <a:t>0. Because p is prime, every nonzero element has an inverse, </a:t>
            </a:r>
            <a:r>
              <a:rPr lang="en-US" altLang="en-US" sz="1600" i="0" dirty="0" err="1">
                <a:sym typeface="Symbol"/>
              </a:rPr>
              <a:t>eg</a:t>
            </a:r>
            <a:r>
              <a:rPr lang="en-US" altLang="en-US" sz="1600" i="0" dirty="0">
                <a:sym typeface="Symbol"/>
              </a:rPr>
              <a:t> 23mod5=1. Let e=(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2</a:t>
            </a:r>
            <a:r>
              <a:rPr lang="en-US" altLang="en-US" sz="1600" i="0" dirty="0"/>
              <a:t>-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1</a:t>
            </a:r>
            <a:r>
              <a:rPr lang="en-US" altLang="en-US" sz="1600" dirty="0"/>
              <a:t>)</a:t>
            </a:r>
            <a:r>
              <a:rPr lang="en-US" altLang="en-US" sz="1600" baseline="30000" dirty="0"/>
              <a:t>-1</a:t>
            </a:r>
            <a:r>
              <a:rPr lang="en-US" altLang="en-US" sz="1600" i="0" dirty="0"/>
              <a:t>. Let </a:t>
            </a:r>
            <a:r>
              <a:rPr lang="en-US" altLang="en-US" sz="1600" dirty="0"/>
              <a:t>D = a</a:t>
            </a:r>
            <a:r>
              <a:rPr lang="en-US" altLang="en-US" sz="1600" dirty="0">
                <a:sym typeface="Symbol"/>
              </a:rPr>
              <a:t></a:t>
            </a:r>
            <a:r>
              <a:rPr lang="en-US" altLang="en-US" sz="1600" i="0" dirty="0">
                <a:sym typeface="Symbol"/>
              </a:rPr>
              <a:t> (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2</a:t>
            </a:r>
            <a:r>
              <a:rPr lang="en-US" altLang="en-US" sz="1600" i="0" dirty="0"/>
              <a:t>-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1</a:t>
            </a:r>
            <a:r>
              <a:rPr lang="en-US" altLang="en-US" sz="1600" dirty="0"/>
              <a:t>) mod p, a = </a:t>
            </a:r>
            <a:r>
              <a:rPr lang="en-US" altLang="en-US" sz="1600" dirty="0" err="1"/>
              <a:t>D</a:t>
            </a:r>
            <a:r>
              <a:rPr lang="en-US" altLang="en-US" sz="1600" dirty="0" err="1">
                <a:sym typeface="Symbol"/>
              </a:rPr>
              <a:t></a:t>
            </a:r>
            <a:r>
              <a:rPr lang="en-US" altLang="en-US" sz="1600" i="0" dirty="0" err="1">
                <a:sym typeface="Symbol"/>
              </a:rPr>
              <a:t>e</a:t>
            </a:r>
            <a:r>
              <a:rPr lang="en-US" altLang="en-US" sz="1600" dirty="0"/>
              <a:t> mod p, </a:t>
            </a:r>
            <a:r>
              <a:rPr lang="en-US" altLang="en-US" sz="1600" i="0" dirty="0"/>
              <a:t>and</a:t>
            </a:r>
            <a:r>
              <a:rPr lang="en-US" altLang="en-US" sz="1600" dirty="0"/>
              <a:t> d = D mod N. k</a:t>
            </a:r>
            <a:r>
              <a:rPr lang="en-US" altLang="en-US" sz="1600" baseline="-25000" dirty="0"/>
              <a:t>1</a:t>
            </a:r>
            <a:r>
              <a:rPr lang="en-US" altLang="en-US" sz="1600" i="0" dirty="0"/>
              <a:t>&amp;</a:t>
            </a:r>
            <a:r>
              <a:rPr lang="en-US" altLang="en-US" sz="1600" dirty="0"/>
              <a:t>k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 </a:t>
            </a:r>
            <a:r>
              <a:rPr lang="en-US" altLang="en-US" sz="1600" i="0" dirty="0"/>
              <a:t>collide </a:t>
            </a:r>
            <a:r>
              <a:rPr lang="en-US" altLang="en-US" sz="1600" i="0" dirty="0" err="1"/>
              <a:t>iff</a:t>
            </a:r>
            <a:r>
              <a:rPr lang="en-US" altLang="en-US" sz="1600" i="0" dirty="0"/>
              <a:t> </a:t>
            </a:r>
            <a:r>
              <a:rPr lang="en-US" altLang="en-US" sz="1600" dirty="0"/>
              <a:t>d=0 </a:t>
            </a:r>
            <a:r>
              <a:rPr lang="en-US" altLang="en-US" sz="1600" i="0" dirty="0" err="1"/>
              <a:t>iff</a:t>
            </a:r>
            <a:r>
              <a:rPr lang="en-US" altLang="en-US" sz="1600" dirty="0"/>
              <a:t>  D = </a:t>
            </a:r>
            <a:r>
              <a:rPr lang="en-US" altLang="en-US" sz="1600" dirty="0" err="1"/>
              <a:t>jN</a:t>
            </a:r>
            <a:r>
              <a:rPr lang="en-US" altLang="en-US" sz="1600" dirty="0"/>
              <a:t> </a:t>
            </a:r>
            <a:r>
              <a:rPr lang="en-US" altLang="en-US" sz="1600" i="0" dirty="0"/>
              <a:t>for</a:t>
            </a:r>
            <a:r>
              <a:rPr lang="en-US" altLang="en-US" sz="1600" dirty="0"/>
              <a:t> j</a:t>
            </a:r>
            <a:r>
              <a:rPr lang="en-US" altLang="en-US" sz="1600" dirty="0">
                <a:sym typeface="Symbol"/>
              </a:rPr>
              <a:t>[0..</a:t>
            </a:r>
            <a:r>
              <a:rPr lang="en-US" altLang="en-US" sz="1600" baseline="30000" dirty="0">
                <a:sym typeface="Symbol"/>
              </a:rPr>
              <a:t>p</a:t>
            </a:r>
            <a:r>
              <a:rPr lang="en-US" altLang="en-US" sz="1600" dirty="0">
                <a:sym typeface="Symbol"/>
              </a:rPr>
              <a:t>/</a:t>
            </a:r>
            <a:r>
              <a:rPr lang="en-US" altLang="en-US" sz="1600" baseline="-25000" dirty="0">
                <a:sym typeface="Symbol"/>
              </a:rPr>
              <a:t>N</a:t>
            </a:r>
            <a:r>
              <a:rPr lang="en-US" altLang="en-US" sz="1600" dirty="0">
                <a:sym typeface="Symbol"/>
              </a:rPr>
              <a:t>] </a:t>
            </a:r>
            <a:br>
              <a:rPr lang="en-US" altLang="en-US" sz="1600" dirty="0">
                <a:sym typeface="Symbol"/>
              </a:rPr>
            </a:br>
            <a:r>
              <a:rPr lang="en-US" altLang="en-US" sz="1600" i="0" dirty="0" err="1">
                <a:sym typeface="Symbol"/>
              </a:rPr>
              <a:t>iff</a:t>
            </a:r>
            <a:r>
              <a:rPr lang="en-US" altLang="en-US" sz="1600" dirty="0">
                <a:sym typeface="Symbol"/>
              </a:rPr>
              <a:t> a </a:t>
            </a:r>
            <a:r>
              <a:rPr lang="en-US" altLang="en-US" sz="1600" dirty="0"/>
              <a:t>= </a:t>
            </a:r>
            <a:r>
              <a:rPr lang="en-US" altLang="en-US" sz="1600" dirty="0" err="1"/>
              <a:t>jN</a:t>
            </a:r>
            <a:r>
              <a:rPr lang="en-US" altLang="en-US" sz="1600" dirty="0" err="1">
                <a:sym typeface="Symbol"/>
              </a:rPr>
              <a:t></a:t>
            </a:r>
            <a:r>
              <a:rPr lang="en-US" altLang="en-US" sz="1600" i="0" dirty="0" err="1">
                <a:sym typeface="Symbol"/>
              </a:rPr>
              <a:t>e</a:t>
            </a:r>
            <a:r>
              <a:rPr lang="en-US" altLang="en-US" sz="1600" dirty="0"/>
              <a:t> mod p. </a:t>
            </a:r>
            <a:r>
              <a:rPr lang="en-US" altLang="en-US" sz="1600" i="0" dirty="0"/>
              <a:t>The probability </a:t>
            </a:r>
            <a:r>
              <a:rPr lang="en-US" altLang="en-US" sz="1600" dirty="0"/>
              <a:t>a </a:t>
            </a:r>
            <a:r>
              <a:rPr lang="en-US" altLang="en-US" sz="1600" i="0" dirty="0"/>
              <a:t>has one of these </a:t>
            </a:r>
            <a:r>
              <a:rPr lang="en-US" altLang="en-US" sz="1600" baseline="30000" dirty="0" err="1">
                <a:sym typeface="Symbol"/>
              </a:rPr>
              <a:t>p</a:t>
            </a:r>
            <a:r>
              <a:rPr lang="en-US" altLang="en-US" sz="1600" dirty="0" err="1">
                <a:sym typeface="Symbol"/>
              </a:rPr>
              <a:t>/</a:t>
            </a:r>
            <a:r>
              <a:rPr lang="en-US" altLang="en-US" sz="1600" baseline="-25000" dirty="0" err="1">
                <a:sym typeface="Symbol"/>
              </a:rPr>
              <a:t>N</a:t>
            </a:r>
            <a:r>
              <a:rPr lang="en-US" altLang="en-US" sz="1600" baseline="-25000" dirty="0">
                <a:sym typeface="Symbol"/>
              </a:rPr>
              <a:t>  </a:t>
            </a:r>
            <a:r>
              <a:rPr lang="en-US" altLang="en-US" sz="1600" i="0" dirty="0"/>
              <a:t>values is </a:t>
            </a:r>
            <a:r>
              <a:rPr lang="en-US" altLang="en-US" sz="1600" baseline="30000" dirty="0">
                <a:sym typeface="Symbol"/>
              </a:rPr>
              <a:t>1</a:t>
            </a:r>
            <a:r>
              <a:rPr lang="en-US" altLang="en-US" sz="1600" dirty="0">
                <a:sym typeface="Symbol"/>
              </a:rPr>
              <a:t>/</a:t>
            </a:r>
            <a:r>
              <a:rPr lang="en-US" altLang="en-US" sz="1600" baseline="-25000" dirty="0">
                <a:sym typeface="Symbol"/>
              </a:rPr>
              <a:t>p</a:t>
            </a:r>
            <a:r>
              <a:rPr lang="en-US" altLang="en-US" sz="1600" dirty="0">
                <a:sym typeface="Symbol"/>
              </a:rPr>
              <a:t> </a:t>
            </a:r>
            <a:r>
              <a:rPr lang="en-US" altLang="en-US" sz="1600" i="0" dirty="0">
                <a:sym typeface="Symbol"/>
              </a:rPr>
              <a:t></a:t>
            </a:r>
            <a:r>
              <a:rPr lang="en-US" altLang="en-US" sz="1600" dirty="0"/>
              <a:t> </a:t>
            </a:r>
            <a:r>
              <a:rPr lang="en-US" altLang="en-US" sz="1600" baseline="30000" dirty="0" err="1">
                <a:sym typeface="Symbol"/>
              </a:rPr>
              <a:t>p</a:t>
            </a:r>
            <a:r>
              <a:rPr lang="en-US" altLang="en-US" sz="1600" dirty="0" err="1">
                <a:sym typeface="Symbol"/>
              </a:rPr>
              <a:t>/</a:t>
            </a:r>
            <a:r>
              <a:rPr lang="en-US" altLang="en-US" sz="1600" baseline="-25000" dirty="0" err="1">
                <a:sym typeface="Symbol"/>
              </a:rPr>
              <a:t>N</a:t>
            </a:r>
            <a:r>
              <a:rPr lang="en-US" altLang="en-US" sz="1600" dirty="0">
                <a:sym typeface="Symbol"/>
              </a:rPr>
              <a:t> = </a:t>
            </a:r>
            <a:r>
              <a:rPr lang="en-US" altLang="en-US" sz="1600" baseline="30000" dirty="0">
                <a:sym typeface="Symbol"/>
              </a:rPr>
              <a:t>1</a:t>
            </a:r>
            <a:r>
              <a:rPr lang="en-US" altLang="en-US" sz="1600" dirty="0">
                <a:sym typeface="Symbol"/>
              </a:rPr>
              <a:t>/</a:t>
            </a:r>
            <a:r>
              <a:rPr lang="en-US" altLang="en-US" sz="1600" baseline="-25000" dirty="0">
                <a:sym typeface="Symbol"/>
              </a:rPr>
              <a:t>N</a:t>
            </a:r>
            <a:r>
              <a:rPr lang="en-US" altLang="en-US" sz="1600" dirty="0">
                <a:sym typeface="Symbol"/>
              </a:rPr>
              <a:t>.</a:t>
            </a:r>
            <a:endParaRPr lang="en-US" alt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9872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Universal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1885735"/>
              </p:ext>
            </p:extLst>
          </p:nvPr>
        </p:nvGraphicFramePr>
        <p:xfrm>
          <a:off x="2081246" y="2076451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1778992" y="2002974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1520" y="2260601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3209" y="1997195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2" name="AutoShape 38"/>
          <p:cNvSpPr>
            <a:spLocks noChangeArrowheads="1"/>
          </p:cNvSpPr>
          <p:nvPr/>
        </p:nvSpPr>
        <p:spPr bwMode="auto">
          <a:xfrm>
            <a:off x="3283022" y="4876800"/>
            <a:ext cx="5860978" cy="838200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Pairwise Independence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0" baseline="-2500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&amp;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 err="1">
                <a:solidFill>
                  <a:srgbClr val="FFFFFF"/>
                </a:solidFill>
              </a:rPr>
              <a:t>Pr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i="0" dirty="0">
                <a:solidFill>
                  <a:srgbClr val="FFFFFF"/>
                </a:solidFill>
              </a:rPr>
              <a:t>( 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/>
              <a:t>=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rgbClr val="CC00CC"/>
                </a:solidFill>
              </a:rPr>
              <a:t>) </a:t>
            </a:r>
            <a:r>
              <a:rPr lang="en-US" altLang="en-US" sz="2400" i="0" dirty="0"/>
              <a:t>)  = </a:t>
            </a:r>
            <a:r>
              <a:rPr lang="en-US" altLang="en-US" sz="2400" i="0" baseline="30000" dirty="0">
                <a:solidFill>
                  <a:srgbClr val="CC00CC"/>
                </a:solidFill>
              </a:rPr>
              <a:t>1</a:t>
            </a:r>
            <a:r>
              <a:rPr lang="en-US" altLang="en-US" sz="2400" i="0" dirty="0">
                <a:solidFill>
                  <a:srgbClr val="CC00CC"/>
                </a:solidFill>
              </a:rPr>
              <a:t>/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N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endParaRPr lang="en-US" altLang="en-US" sz="2400" i="0" dirty="0"/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7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4" name="AutoShape 38"/>
          <p:cNvSpPr>
            <a:spLocks noChangeArrowheads="1"/>
          </p:cNvSpPr>
          <p:nvPr/>
        </p:nvSpPr>
        <p:spPr bwMode="auto">
          <a:xfrm>
            <a:off x="3199723" y="1590840"/>
            <a:ext cx="4311777" cy="997971"/>
          </a:xfrm>
          <a:prstGeom prst="wedgeRoundRectCallout">
            <a:avLst>
              <a:gd name="adj1" fmla="val 53950"/>
              <a:gd name="adj2" fmla="val -313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want </a:t>
            </a:r>
            <a:r>
              <a:rPr lang="en-US" altLang="en-US" sz="2800" dirty="0">
                <a:solidFill>
                  <a:srgbClr val="CC00CC"/>
                </a:solidFill>
              </a:rPr>
              <a:t>Hash</a:t>
            </a:r>
            <a:r>
              <a:rPr lang="en-US" altLang="en-US" sz="2800" i="0" dirty="0">
                <a:solidFill>
                  <a:srgbClr val="FFFFFF"/>
                </a:solidFill>
              </a:rPr>
              <a:t> to be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computed in O(1) time.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auto">
          <a:xfrm>
            <a:off x="3200400" y="2667000"/>
            <a:ext cx="5864608" cy="215188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Hash(</a:t>
            </a:r>
            <a:r>
              <a:rPr lang="en-US" altLang="en-US" sz="2400" dirty="0">
                <a:solidFill>
                  <a:srgbClr val="FFC000"/>
                </a:solidFill>
              </a:rPr>
              <a:t>key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/>
              <a:t>(</a:t>
            </a:r>
            <a:r>
              <a:rPr lang="en-US" altLang="en-US" sz="24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 err="1">
                <a:sym typeface="Symbol"/>
              </a:rPr>
              <a:t></a:t>
            </a:r>
            <a:r>
              <a:rPr lang="en-US" altLang="en-US" sz="2400" dirty="0" err="1">
                <a:solidFill>
                  <a:srgbClr val="FFC000"/>
                </a:solidFill>
              </a:rPr>
              <a:t>key</a:t>
            </a:r>
            <a:r>
              <a:rPr lang="en-US" altLang="en-US" sz="2400" dirty="0"/>
              <a:t> mod p) mod N</a:t>
            </a:r>
            <a:br>
              <a:rPr lang="en-US" altLang="en-US" sz="2400" dirty="0"/>
            </a:br>
            <a:r>
              <a:rPr lang="en-US" altLang="en-US" sz="2000" dirty="0" err="1">
                <a:solidFill>
                  <a:srgbClr val="FFFFFF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= size of array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</a:rPr>
              <a:t> is a prime &gt; |U|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</a:rPr>
              <a:t> is randomly chosen </a:t>
            </a:r>
            <a:r>
              <a:rPr lang="en-US" altLang="en-US" sz="2000" i="0" dirty="0">
                <a:solidFill>
                  <a:srgbClr val="FFFFFF"/>
                </a:solidFill>
                <a:sym typeface="Symbol"/>
              </a:rPr>
              <a:t>[1..p-1]</a:t>
            </a:r>
            <a:br>
              <a:rPr lang="en-US" altLang="en-US" sz="2000" i="0" dirty="0">
                <a:solidFill>
                  <a:srgbClr val="FFFFFF"/>
                </a:solidFill>
                <a:sym typeface="Symbol"/>
              </a:rPr>
            </a:br>
            <a:r>
              <a:rPr lang="en-US" altLang="en-US" sz="2000" i="0" dirty="0">
                <a:solidFill>
                  <a:srgbClr val="FF0000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is the number of data items.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br>
              <a:rPr lang="en-US" altLang="en-US" sz="20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0178" y="5791200"/>
            <a:ext cx="7607246" cy="990600"/>
            <a:chOff x="1500178" y="5791200"/>
            <a:chExt cx="7607246" cy="990600"/>
          </a:xfrm>
        </p:grpSpPr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1500178" y="5791200"/>
              <a:ext cx="7607246" cy="990600"/>
            </a:xfrm>
            <a:prstGeom prst="wedgeRoundRectCallout">
              <a:avLst>
                <a:gd name="adj1" fmla="val 32921"/>
                <a:gd name="adj2" fmla="val -57460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</a:pPr>
              <a:r>
                <a:rPr lang="en-US" altLang="en-US" sz="2000" i="0" dirty="0">
                  <a:solidFill>
                    <a:srgbClr val="FFFFFF"/>
                  </a:solidFill>
                  <a:sym typeface="Wingdings" panose="05000000000000000000" pitchFamily="2" charset="2"/>
                </a:rPr>
                <a:t>Insert key </a:t>
              </a:r>
              <a:r>
                <a:rPr lang="en-US" altLang="en-US" sz="2000" dirty="0">
                  <a:solidFill>
                    <a:schemeClr val="accent1"/>
                  </a:solidFill>
                  <a:sym typeface="Wingdings" panose="05000000000000000000" pitchFamily="2" charset="2"/>
                </a:rPr>
                <a:t>k</a:t>
              </a:r>
              <a:r>
                <a:rPr lang="en-US" altLang="en-US" sz="2000" i="0" dirty="0">
                  <a:solidFill>
                    <a:srgbClr val="FFFFFF"/>
                  </a:solidFill>
                  <a:sym typeface="Wingdings" panose="05000000000000000000" pitchFamily="2" charset="2"/>
                </a:rPr>
                <a:t>.   </a:t>
              </a:r>
              <a:r>
                <a:rPr lang="en-US" altLang="en-US" sz="2000" i="0" dirty="0" err="1">
                  <a:solidFill>
                    <a:srgbClr val="FFFFFF"/>
                  </a:solidFill>
                  <a:sym typeface="Wingdings" panose="05000000000000000000" pitchFamily="2" charset="2"/>
                </a:rPr>
                <a:t>Exp</a:t>
              </a:r>
              <a:r>
                <a:rPr lang="en-US" altLang="en-US" sz="2000" i="0" dirty="0">
                  <a:solidFill>
                    <a:srgbClr val="FFFFFF"/>
                  </a:solidFill>
                  <a:sym typeface="Wingdings" panose="05000000000000000000" pitchFamily="2" charset="2"/>
                </a:rPr>
                <a:t>( #</a:t>
              </a:r>
              <a:r>
                <a:rPr lang="en-US" altLang="en-US" sz="2000" i="0" dirty="0">
                  <a:solidFill>
                    <a:srgbClr val="CC00CC"/>
                  </a:solidFill>
                  <a:sym typeface="Wingdings" panose="05000000000000000000" pitchFamily="2" charset="2"/>
                </a:rPr>
                <a:t>other keys in its cell</a:t>
              </a:r>
              <a:r>
                <a:rPr lang="en-US" altLang="en-US" sz="2000" i="0" dirty="0">
                  <a:solidFill>
                    <a:srgbClr val="33CC33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en-US" sz="2000" i="0" dirty="0">
                  <a:solidFill>
                    <a:srgbClr val="FFFFFF"/>
                  </a:solidFill>
                  <a:sym typeface="Wingdings" panose="05000000000000000000" pitchFamily="2" charset="2"/>
                </a:rPr>
                <a:t>)  </a:t>
              </a:r>
              <a:br>
                <a:rPr lang="en-US" altLang="en-US" sz="2000" i="0" dirty="0">
                  <a:solidFill>
                    <a:srgbClr val="FFFFFF"/>
                  </a:solidFill>
                  <a:sym typeface="Wingdings" panose="05000000000000000000" pitchFamily="2" charset="2"/>
                </a:rPr>
              </a:br>
              <a:r>
                <a:rPr lang="en-US" altLang="en-US" sz="2000" i="0" dirty="0">
                  <a:sym typeface="Symbol"/>
                </a:rPr>
                <a:t>=  </a:t>
              </a:r>
              <a:r>
                <a:rPr lang="en-US" altLang="en-US" sz="2000" i="0" dirty="0" err="1">
                  <a:sym typeface="Symbol"/>
                </a:rPr>
                <a:t>Exp</a:t>
              </a:r>
              <a:r>
                <a:rPr lang="en-US" altLang="en-US" sz="2000" i="0" dirty="0">
                  <a:sym typeface="Symbol"/>
                </a:rPr>
                <a:t>( </a:t>
              </a:r>
              <a:r>
                <a:rPr lang="en-US" altLang="en-US" sz="2000" i="0" dirty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altLang="en-US" sz="2000" i="0" dirty="0">
                  <a:sym typeface="Symbol"/>
                </a:rPr>
                <a:t>       </a:t>
              </a:r>
              <a:r>
                <a:rPr lang="en-US" altLang="en-US" sz="2000" i="0" dirty="0">
                  <a:solidFill>
                    <a:srgbClr val="CC00CC"/>
                  </a:solidFill>
                  <a:sym typeface="Symbol"/>
                </a:rPr>
                <a:t>collision</a:t>
              </a:r>
              <a:r>
                <a:rPr lang="en-US" altLang="en-US" sz="2000" i="0" dirty="0">
                  <a:sym typeface="Symbol"/>
                </a:rPr>
                <a:t> )</a:t>
              </a:r>
              <a:r>
                <a:rPr lang="en-US" altLang="en-US" sz="2000" i="0" baseline="-25000" dirty="0">
                  <a:solidFill>
                    <a:srgbClr val="33CC33"/>
                  </a:solidFill>
                  <a:sym typeface="Symbol"/>
                </a:rPr>
                <a:t>  </a:t>
              </a:r>
              <a:r>
                <a:rPr lang="en-US" altLang="en-US" sz="2000" i="0" dirty="0">
                  <a:solidFill>
                    <a:srgbClr val="33CC33"/>
                  </a:solidFill>
                  <a:sym typeface="Symbol"/>
                </a:rPr>
                <a:t> </a:t>
              </a:r>
              <a:r>
                <a:rPr lang="en-US" altLang="en-US" sz="2000" i="0" dirty="0">
                  <a:sym typeface="Symbol"/>
                </a:rPr>
                <a:t>= </a:t>
              </a:r>
              <a:r>
                <a:rPr lang="en-US" altLang="en-US" sz="2000" i="0" dirty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altLang="en-US" sz="2000" i="0" dirty="0">
                  <a:sym typeface="Symbol"/>
                </a:rPr>
                <a:t>       </a:t>
              </a:r>
              <a:r>
                <a:rPr lang="en-US" altLang="en-US" sz="2000" i="0" dirty="0" err="1">
                  <a:sym typeface="Symbol"/>
                </a:rPr>
                <a:t>Exp</a:t>
              </a:r>
              <a:r>
                <a:rPr lang="en-US" altLang="en-US" sz="2000" i="0" dirty="0">
                  <a:sym typeface="Symbol"/>
                </a:rPr>
                <a:t>(</a:t>
              </a:r>
              <a:r>
                <a:rPr lang="en-US" altLang="en-US" sz="2000" i="0" dirty="0">
                  <a:solidFill>
                    <a:srgbClr val="CC00CC"/>
                  </a:solidFill>
                  <a:sym typeface="Symbol"/>
                </a:rPr>
                <a:t>collision</a:t>
              </a:r>
              <a:r>
                <a:rPr lang="en-US" altLang="en-US" sz="2000" i="0" dirty="0">
                  <a:sym typeface="Symbol"/>
                </a:rPr>
                <a:t>)</a:t>
              </a:r>
              <a:r>
                <a:rPr lang="en-US" altLang="en-US" sz="2000" i="0" baseline="-25000" dirty="0">
                  <a:sym typeface="Symbol"/>
                </a:rPr>
                <a:t> </a:t>
              </a:r>
              <a:r>
                <a:rPr lang="en-US" altLang="en-US" sz="2000" i="0" dirty="0">
                  <a:sym typeface="Symbol"/>
                </a:rPr>
                <a:t> </a:t>
              </a:r>
              <a:br>
                <a:rPr lang="en-US" altLang="en-US" sz="2000" i="0" dirty="0">
                  <a:sym typeface="Symbol"/>
                </a:rPr>
              </a:br>
              <a:r>
                <a:rPr lang="en-US" altLang="en-US" sz="2000" i="0" dirty="0">
                  <a:sym typeface="Symbol"/>
                </a:rPr>
                <a:t>=  </a:t>
              </a:r>
              <a:r>
                <a:rPr lang="en-US" altLang="en-US" sz="2000" i="0" dirty="0">
                  <a:solidFill>
                    <a:srgbClr val="FF0000"/>
                  </a:solidFill>
                  <a:sym typeface="Symbol"/>
                </a:rPr>
                <a:t>n</a:t>
              </a:r>
              <a:r>
                <a:rPr lang="en-US" altLang="en-US" sz="2000" i="0" baseline="-25000" dirty="0">
                  <a:solidFill>
                    <a:srgbClr val="FFC000"/>
                  </a:solidFill>
                  <a:sym typeface="Symbol"/>
                </a:rPr>
                <a:t> </a:t>
              </a:r>
              <a:r>
                <a:rPr lang="en-US" altLang="en-US" sz="2000" i="0" dirty="0">
                  <a:solidFill>
                    <a:srgbClr val="FFC000"/>
                  </a:solidFill>
                  <a:sym typeface="Symbol"/>
                </a:rPr>
                <a:t></a:t>
              </a:r>
              <a:r>
                <a:rPr lang="en-US" altLang="en-US" sz="2000" i="0" baseline="30000" dirty="0">
                  <a:solidFill>
                    <a:srgbClr val="CC00CC"/>
                  </a:solidFill>
                </a:rPr>
                <a:t>1</a:t>
              </a:r>
              <a:r>
                <a:rPr lang="en-US" altLang="en-US" sz="2000" i="0" dirty="0">
                  <a:solidFill>
                    <a:srgbClr val="CC00CC"/>
                  </a:solidFill>
                </a:rPr>
                <a:t>/</a:t>
              </a:r>
              <a:r>
                <a:rPr lang="en-US" altLang="en-US" sz="2000" i="0" baseline="-25000" dirty="0">
                  <a:solidFill>
                    <a:srgbClr val="CC00CC"/>
                  </a:solidFill>
                </a:rPr>
                <a:t>N</a:t>
              </a:r>
              <a:r>
                <a:rPr lang="en-US" altLang="en-US" sz="2000" i="0" dirty="0"/>
                <a:t> </a:t>
              </a:r>
              <a:r>
                <a:rPr lang="en-US" altLang="en-US" sz="2000" i="0" baseline="-25000" dirty="0">
                  <a:sym typeface="Symbol"/>
                </a:rPr>
                <a:t> </a:t>
              </a:r>
              <a:r>
                <a:rPr lang="en-US" altLang="en-US" sz="2000" i="0" dirty="0"/>
                <a:t>= O(1).</a:t>
              </a:r>
              <a:br>
                <a:rPr lang="en-US" altLang="en-US" sz="2000" i="0" dirty="0"/>
              </a:br>
              <a:endParaRPr lang="en-US" altLang="en-US" sz="2000" i="0" dirty="0">
                <a:solidFill>
                  <a:srgbClr val="FFC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58184" y="6226228"/>
              <a:ext cx="6126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i="0" dirty="0">
                  <a:solidFill>
                    <a:srgbClr val="FF0000"/>
                  </a:solidFill>
                  <a:sym typeface="Symbol"/>
                </a:rPr>
                <a:t></a:t>
              </a:r>
              <a:r>
                <a:rPr lang="en-US" altLang="en-US" sz="1400" dirty="0">
                  <a:solidFill>
                    <a:srgbClr val="FF0000"/>
                  </a:solidFill>
                </a:rPr>
                <a:t>k</a:t>
              </a:r>
              <a:r>
                <a:rPr lang="en-US" altLang="en-US" sz="1400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en-US" sz="1400" i="0" dirty="0">
                  <a:solidFill>
                    <a:srgbClr val="FF0000"/>
                  </a:solidFill>
                </a:rPr>
                <a:t>,</a:t>
              </a:r>
              <a:r>
                <a:rPr lang="en-US" altLang="en-US" sz="1400" dirty="0">
                  <a:solidFill>
                    <a:srgbClr val="FF0000"/>
                  </a:solidFill>
                </a:rPr>
                <a:t>k</a:t>
              </a:r>
              <a:r>
                <a:rPr lang="en-US" altLang="en-US" sz="1400" i="0" dirty="0">
                  <a:solidFill>
                    <a:srgbClr val="FF0000"/>
                  </a:solidFill>
                  <a:sym typeface="Symbol"/>
                </a:rPr>
                <a:t> </a:t>
              </a:r>
              <a:endParaRPr lang="en-US" sz="1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51556" y="6285047"/>
              <a:ext cx="6126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i="0" dirty="0">
                  <a:solidFill>
                    <a:srgbClr val="FF0000"/>
                  </a:solidFill>
                  <a:sym typeface="Symbol"/>
                </a:rPr>
                <a:t></a:t>
              </a:r>
              <a:r>
                <a:rPr lang="en-US" altLang="en-US" sz="1400" dirty="0">
                  <a:solidFill>
                    <a:srgbClr val="FF0000"/>
                  </a:solidFill>
                </a:rPr>
                <a:t>k</a:t>
              </a:r>
              <a:r>
                <a:rPr lang="en-US" altLang="en-US" sz="1400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en-US" sz="1400" i="0" dirty="0">
                  <a:solidFill>
                    <a:srgbClr val="FF0000"/>
                  </a:solidFill>
                </a:rPr>
                <a:t>,</a:t>
              </a:r>
              <a:r>
                <a:rPr lang="en-US" altLang="en-US" sz="1400" dirty="0">
                  <a:solidFill>
                    <a:srgbClr val="FF0000"/>
                  </a:solidFill>
                </a:rPr>
                <a:t>k</a:t>
              </a:r>
              <a:r>
                <a:rPr lang="en-US" altLang="en-US" sz="1400" i="0" dirty="0">
                  <a:solidFill>
                    <a:srgbClr val="FF0000"/>
                  </a:solidFill>
                  <a:sym typeface="Symbol"/>
                </a:rPr>
                <a:t>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Universal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9468220"/>
              </p:ext>
            </p:extLst>
          </p:nvPr>
        </p:nvGraphicFramePr>
        <p:xfrm>
          <a:off x="2081246" y="2076451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1778992" y="2002974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1520" y="2260601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3209" y="1997195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2" name="AutoShape 38"/>
          <p:cNvSpPr>
            <a:spLocks noChangeArrowheads="1"/>
          </p:cNvSpPr>
          <p:nvPr/>
        </p:nvSpPr>
        <p:spPr bwMode="auto">
          <a:xfrm>
            <a:off x="3283022" y="4876800"/>
            <a:ext cx="5860978" cy="838200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Pairwise Independence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0" baseline="-2500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&amp; 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  <a:r>
              <a:rPr lang="en-US" altLang="en-US" sz="2400" i="0" dirty="0" err="1">
                <a:solidFill>
                  <a:srgbClr val="FFFFFF"/>
                </a:solidFill>
              </a:rPr>
              <a:t>Pr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i="0" dirty="0">
                <a:solidFill>
                  <a:srgbClr val="FFFFFF"/>
                </a:solidFill>
              </a:rPr>
              <a:t>( 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/>
              <a:t>=</a:t>
            </a:r>
            <a:r>
              <a:rPr lang="en-US" altLang="en-US" sz="2400" dirty="0" err="1">
                <a:solidFill>
                  <a:srgbClr val="CC00CC"/>
                </a:solidFill>
              </a:rPr>
              <a:t>Hash</a:t>
            </a:r>
            <a:r>
              <a:rPr lang="en-US" altLang="en-US" sz="24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>
                <a:solidFill>
                  <a:srgbClr val="CC00CC"/>
                </a:solidFill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</a:rPr>
              <a:t>k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dirty="0">
                <a:solidFill>
                  <a:srgbClr val="CC00CC"/>
                </a:solidFill>
              </a:rPr>
              <a:t>) </a:t>
            </a:r>
            <a:r>
              <a:rPr lang="en-US" altLang="en-US" sz="2400" i="0" dirty="0"/>
              <a:t>)  = </a:t>
            </a:r>
            <a:r>
              <a:rPr lang="en-US" altLang="en-US" sz="2400" i="0" baseline="30000" dirty="0">
                <a:solidFill>
                  <a:srgbClr val="CC00CC"/>
                </a:solidFill>
              </a:rPr>
              <a:t>1</a:t>
            </a:r>
            <a:r>
              <a:rPr lang="en-US" altLang="en-US" sz="2400" i="0" dirty="0">
                <a:solidFill>
                  <a:srgbClr val="CC00CC"/>
                </a:solidFill>
              </a:rPr>
              <a:t>/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N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endParaRPr lang="en-US" altLang="en-US" sz="2400" i="0" dirty="0"/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7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4" name="AutoShape 38"/>
          <p:cNvSpPr>
            <a:spLocks noChangeArrowheads="1"/>
          </p:cNvSpPr>
          <p:nvPr/>
        </p:nvSpPr>
        <p:spPr bwMode="auto">
          <a:xfrm>
            <a:off x="3199723" y="1590840"/>
            <a:ext cx="4311777" cy="997971"/>
          </a:xfrm>
          <a:prstGeom prst="wedgeRoundRectCallout">
            <a:avLst>
              <a:gd name="adj1" fmla="val 53950"/>
              <a:gd name="adj2" fmla="val -313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want </a:t>
            </a:r>
            <a:r>
              <a:rPr lang="en-US" altLang="en-US" sz="2800" dirty="0">
                <a:solidFill>
                  <a:srgbClr val="CC00CC"/>
                </a:solidFill>
              </a:rPr>
              <a:t>Hash</a:t>
            </a:r>
            <a:r>
              <a:rPr lang="en-US" altLang="en-US" sz="2800" i="0" dirty="0">
                <a:solidFill>
                  <a:srgbClr val="FFFFFF"/>
                </a:solidFill>
              </a:rPr>
              <a:t> to be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computed in O(1) time.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auto">
          <a:xfrm>
            <a:off x="3200400" y="2667000"/>
            <a:ext cx="5864608" cy="215188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Hash(</a:t>
            </a:r>
            <a:r>
              <a:rPr lang="en-US" altLang="en-US" sz="2400" dirty="0">
                <a:solidFill>
                  <a:srgbClr val="FFC000"/>
                </a:solidFill>
              </a:rPr>
              <a:t>key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/>
              <a:t>(</a:t>
            </a:r>
            <a:r>
              <a:rPr lang="en-US" altLang="en-US" sz="24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 err="1">
                <a:sym typeface="Symbol"/>
              </a:rPr>
              <a:t></a:t>
            </a:r>
            <a:r>
              <a:rPr lang="en-US" altLang="en-US" sz="2400" dirty="0" err="1">
                <a:solidFill>
                  <a:srgbClr val="FFC000"/>
                </a:solidFill>
              </a:rPr>
              <a:t>key</a:t>
            </a:r>
            <a:r>
              <a:rPr lang="en-US" altLang="en-US" sz="2400" dirty="0"/>
              <a:t> mod p) mod N</a:t>
            </a:r>
            <a:br>
              <a:rPr lang="en-US" altLang="en-US" sz="2400" dirty="0"/>
            </a:br>
            <a:r>
              <a:rPr lang="en-US" altLang="en-US" sz="2000" dirty="0" err="1">
                <a:solidFill>
                  <a:srgbClr val="FFFFFF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= size of array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</a:rPr>
              <a:t> is a prime &gt; |U|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</a:rPr>
              <a:t> is randomly chosen </a:t>
            </a:r>
            <a:r>
              <a:rPr lang="en-US" altLang="en-US" sz="2000" i="0" dirty="0">
                <a:solidFill>
                  <a:srgbClr val="FFFFFF"/>
                </a:solidFill>
                <a:sym typeface="Symbol"/>
              </a:rPr>
              <a:t>[1..p-1]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i="0" dirty="0">
                <a:solidFill>
                  <a:srgbClr val="FF0000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is the number of data items.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br>
              <a:rPr lang="en-US" altLang="en-US" sz="20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1500178" y="5791200"/>
            <a:ext cx="7607246" cy="990600"/>
          </a:xfrm>
          <a:prstGeom prst="wedgeRoundRectCallout">
            <a:avLst>
              <a:gd name="adj1" fmla="val -52021"/>
              <a:gd name="adj2" fmla="val 12694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Not much more independence. Knowing that </a:t>
            </a:r>
            <a:r>
              <a:rPr lang="en-US" altLang="en-US" sz="2000" dirty="0" err="1">
                <a:solidFill>
                  <a:srgbClr val="CC00CC"/>
                </a:solidFill>
              </a:rPr>
              <a:t>Hash</a:t>
            </a:r>
            <a:r>
              <a:rPr lang="en-US" altLang="en-US" sz="20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000" dirty="0">
                <a:solidFill>
                  <a:srgbClr val="CC00CC"/>
                </a:solidFill>
              </a:rPr>
              <a:t>(</a:t>
            </a:r>
            <a:r>
              <a:rPr lang="en-US" altLang="en-US" sz="2000" dirty="0">
                <a:solidFill>
                  <a:schemeClr val="accent1"/>
                </a:solidFill>
              </a:rPr>
              <a:t>k</a:t>
            </a:r>
            <a:r>
              <a:rPr lang="en-US" altLang="en-US" sz="2000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000" dirty="0">
                <a:solidFill>
                  <a:srgbClr val="CC00CC"/>
                </a:solidFill>
              </a:rPr>
              <a:t>)</a:t>
            </a:r>
            <a:r>
              <a:rPr lang="en-US" altLang="en-US" sz="2000" dirty="0"/>
              <a:t>=</a:t>
            </a:r>
            <a:r>
              <a:rPr lang="en-US" altLang="en-US" sz="2000" dirty="0" err="1">
                <a:solidFill>
                  <a:srgbClr val="CC00CC"/>
                </a:solidFill>
              </a:rPr>
              <a:t>Hash</a:t>
            </a:r>
            <a:r>
              <a:rPr lang="en-US" altLang="en-US" sz="2000" baseline="-25000" dirty="0" err="1">
                <a:solidFill>
                  <a:srgbClr val="CC00CC"/>
                </a:solidFill>
              </a:rPr>
              <a:t>a</a:t>
            </a:r>
            <a:r>
              <a:rPr lang="en-US" altLang="en-US" sz="2000" dirty="0">
                <a:solidFill>
                  <a:srgbClr val="CC00CC"/>
                </a:solidFill>
              </a:rPr>
              <a:t>(</a:t>
            </a:r>
            <a:r>
              <a:rPr lang="en-US" altLang="en-US" sz="2000" dirty="0">
                <a:solidFill>
                  <a:schemeClr val="accent1"/>
                </a:solidFill>
              </a:rPr>
              <a:t>k</a:t>
            </a:r>
            <a:r>
              <a:rPr lang="en-US" alt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000" dirty="0">
                <a:solidFill>
                  <a:srgbClr val="CC00CC"/>
                </a:solidFill>
              </a:rPr>
              <a:t>) </a:t>
            </a:r>
            <a:br>
              <a:rPr lang="en-US" altLang="en-US" sz="2000" dirty="0">
                <a:solidFill>
                  <a:srgbClr val="CC00CC"/>
                </a:solidFill>
              </a:rPr>
            </a:b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decreases the range of </a:t>
            </a:r>
            <a:r>
              <a:rPr lang="en-US" altLang="en-US" sz="2000" dirty="0">
                <a:solidFill>
                  <a:srgbClr val="CC00CC"/>
                </a:solidFill>
                <a:sym typeface="Wingdings" panose="05000000000000000000" pitchFamily="2" charset="2"/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 from </a:t>
            </a:r>
            <a:r>
              <a:rPr lang="en-US" alt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 to </a:t>
            </a:r>
            <a:r>
              <a:rPr lang="en-US" altLang="en-US" sz="2000" dirty="0" err="1">
                <a:solidFill>
                  <a:srgbClr val="FFFFFF"/>
                </a:solidFill>
                <a:sym typeface="Wingdings" panose="05000000000000000000" pitchFamily="2" charset="2"/>
              </a:rPr>
              <a:t>p/N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 values. Doing this </a:t>
            </a:r>
            <a:r>
              <a:rPr lang="en-US" altLang="en-US" sz="2000" i="0" dirty="0" err="1">
                <a:solidFill>
                  <a:srgbClr val="FFFFFF"/>
                </a:solidFill>
                <a:sym typeface="Wingdings" panose="05000000000000000000" pitchFamily="2" charset="2"/>
              </a:rPr>
              <a:t>logp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/</a:t>
            </a:r>
            <a:r>
              <a:rPr lang="en-US" altLang="en-US" sz="2000" i="0" dirty="0" err="1">
                <a:solidFill>
                  <a:srgbClr val="FFFFFF"/>
                </a:solidFill>
                <a:sym typeface="Wingdings" panose="05000000000000000000" pitchFamily="2" charset="2"/>
              </a:rPr>
              <a:t>logN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 times, likely determines </a:t>
            </a:r>
            <a:r>
              <a:rPr lang="en-US" altLang="en-US" sz="2000" dirty="0">
                <a:solidFill>
                  <a:srgbClr val="CC00CC"/>
                </a:solidFill>
                <a:sym typeface="Wingdings" panose="05000000000000000000" pitchFamily="2" charset="2"/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  <a:sym typeface="Wingdings" panose="05000000000000000000" pitchFamily="2" charset="2"/>
              </a:rPr>
              <a:t>, and hence all further collisions.</a:t>
            </a:r>
          </a:p>
          <a:p>
            <a:pPr algn="ctr" eaLnBrk="1" hangingPunct="1">
              <a:spcBef>
                <a:spcPct val="50000"/>
              </a:spcBef>
              <a:buNone/>
            </a:pPr>
            <a:br>
              <a:rPr lang="en-US" altLang="en-US" sz="2000" i="0" dirty="0"/>
            </a:br>
            <a:endParaRPr lang="en-US" altLang="en-US" sz="2000" i="0" dirty="0">
              <a:solidFill>
                <a:srgbClr val="FFC000"/>
              </a:solidFill>
            </a:endParaRPr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539750" y="5727921"/>
            <a:ext cx="755650" cy="1055524"/>
            <a:chOff x="4560" y="1645"/>
            <a:chExt cx="849" cy="1475"/>
          </a:xfrm>
        </p:grpSpPr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92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52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60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Universal Hash Functions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3398151"/>
              </p:ext>
            </p:extLst>
          </p:nvPr>
        </p:nvGraphicFramePr>
        <p:xfrm>
          <a:off x="2081246" y="2076451"/>
          <a:ext cx="966754" cy="3613156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1778992" y="2002974"/>
            <a:ext cx="36420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endParaRPr lang="en-US" sz="2400" i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1520" y="2260601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3209" y="1997195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2" name="AutoShape 38"/>
          <p:cNvSpPr>
            <a:spLocks noChangeArrowheads="1"/>
          </p:cNvSpPr>
          <p:nvPr/>
        </p:nvSpPr>
        <p:spPr bwMode="auto">
          <a:xfrm>
            <a:off x="3845930" y="5029200"/>
            <a:ext cx="5221870" cy="1005303"/>
          </a:xfrm>
          <a:prstGeom prst="wedgeRoundRectCallout">
            <a:avLst>
              <a:gd name="adj1" fmla="val -60392"/>
              <a:gd name="adj2" fmla="val 40864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000" i="0" dirty="0">
                <a:solidFill>
                  <a:srgbClr val="FFFFFF"/>
                </a:solidFill>
              </a:rPr>
              <a:t>This is usually written </a:t>
            </a:r>
            <a:r>
              <a:rPr lang="en-US" altLang="en-US" sz="2000" dirty="0" err="1">
                <a:solidFill>
                  <a:srgbClr val="CC00CC"/>
                </a:solidFill>
              </a:rPr>
              <a:t>a</a:t>
            </a:r>
            <a:r>
              <a:rPr lang="en-US" altLang="en-US" sz="2000" dirty="0" err="1">
                <a:sym typeface="Symbol"/>
              </a:rPr>
              <a:t></a:t>
            </a:r>
            <a:r>
              <a:rPr lang="en-US" altLang="en-US" sz="2000" dirty="0" err="1">
                <a:solidFill>
                  <a:srgbClr val="FFC000"/>
                </a:solidFill>
              </a:rPr>
              <a:t>key</a:t>
            </a:r>
            <a:r>
              <a:rPr lang="en-US" altLang="en-US" sz="2000" dirty="0" err="1"/>
              <a:t>+</a:t>
            </a:r>
            <a:r>
              <a:rPr lang="en-US" altLang="en-US" sz="2000" dirty="0" err="1">
                <a:solidFill>
                  <a:srgbClr val="CC00CC"/>
                </a:solidFill>
              </a:rPr>
              <a:t>b</a:t>
            </a:r>
            <a:r>
              <a:rPr lang="en-US" altLang="en-US" sz="2000" dirty="0"/>
              <a:t>.</a:t>
            </a:r>
            <a:br>
              <a:rPr lang="en-US" altLang="en-US" sz="2000" i="0" dirty="0"/>
            </a:br>
            <a:r>
              <a:rPr lang="en-US" altLang="en-US" sz="2000" i="0" dirty="0"/>
              <a:t>The </a:t>
            </a:r>
            <a:r>
              <a:rPr lang="en-US" altLang="en-US" sz="2000" dirty="0">
                <a:solidFill>
                  <a:srgbClr val="CC00CC"/>
                </a:solidFill>
              </a:rPr>
              <a:t>b</a:t>
            </a:r>
            <a:r>
              <a:rPr lang="en-US" altLang="en-US" sz="2000" i="0" dirty="0"/>
              <a:t> adds randomness to which cells get hit,</a:t>
            </a:r>
            <a:br>
              <a:rPr lang="en-US" altLang="en-US" sz="2000" i="0" dirty="0"/>
            </a:br>
            <a:r>
              <a:rPr lang="en-US" altLang="en-US" sz="2000" i="0" dirty="0"/>
              <a:t>but does not help with collisions.</a:t>
            </a:r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7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79334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97" name="AutoShape 38"/>
          <p:cNvSpPr>
            <a:spLocks noChangeArrowheads="1"/>
          </p:cNvSpPr>
          <p:nvPr/>
        </p:nvSpPr>
        <p:spPr bwMode="auto">
          <a:xfrm>
            <a:off x="3199723" y="1590840"/>
            <a:ext cx="4311777" cy="997971"/>
          </a:xfrm>
          <a:prstGeom prst="wedgeRoundRectCallout">
            <a:avLst>
              <a:gd name="adj1" fmla="val 53950"/>
              <a:gd name="adj2" fmla="val -313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We want </a:t>
            </a:r>
            <a:r>
              <a:rPr lang="en-US" altLang="en-US" sz="2800" dirty="0">
                <a:solidFill>
                  <a:srgbClr val="CC00CC"/>
                </a:solidFill>
              </a:rPr>
              <a:t>Hash</a:t>
            </a:r>
            <a:r>
              <a:rPr lang="en-US" altLang="en-US" sz="2800" i="0" dirty="0">
                <a:solidFill>
                  <a:srgbClr val="FFFFFF"/>
                </a:solidFill>
              </a:rPr>
              <a:t> to be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computed in O(1) time.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3200400" y="2667000"/>
            <a:ext cx="5864608" cy="215188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CC00CC"/>
                </a:solidFill>
              </a:rPr>
              <a:t>Hash(</a:t>
            </a:r>
            <a:r>
              <a:rPr lang="en-US" altLang="en-US" sz="2400" dirty="0">
                <a:solidFill>
                  <a:srgbClr val="FFC000"/>
                </a:solidFill>
              </a:rPr>
              <a:t>key</a:t>
            </a:r>
            <a:r>
              <a:rPr lang="en-US" altLang="en-US" sz="2400" dirty="0">
                <a:solidFill>
                  <a:srgbClr val="CC00CC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/>
              <a:t>(</a:t>
            </a:r>
            <a:r>
              <a:rPr lang="en-US" altLang="en-US" sz="2400" dirty="0" err="1">
                <a:solidFill>
                  <a:srgbClr val="CC00CC"/>
                </a:solidFill>
              </a:rPr>
              <a:t>a</a:t>
            </a:r>
            <a:r>
              <a:rPr lang="en-US" altLang="en-US" sz="2400" dirty="0" err="1">
                <a:sym typeface="Symbol"/>
              </a:rPr>
              <a:t></a:t>
            </a:r>
            <a:r>
              <a:rPr lang="en-US" altLang="en-US" sz="2400" dirty="0" err="1">
                <a:solidFill>
                  <a:srgbClr val="FFC000"/>
                </a:solidFill>
              </a:rPr>
              <a:t>key</a:t>
            </a:r>
            <a:r>
              <a:rPr lang="en-US" altLang="en-US" sz="2400" dirty="0"/>
              <a:t> mod p) mod N</a:t>
            </a:r>
            <a:br>
              <a:rPr lang="en-US" altLang="en-US" sz="2400" dirty="0"/>
            </a:br>
            <a:r>
              <a:rPr lang="en-US" altLang="en-US" sz="2000" dirty="0" err="1">
                <a:solidFill>
                  <a:srgbClr val="FFFFFF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= size of array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FFFFFF"/>
                </a:solidFill>
              </a:rPr>
              <a:t>p</a:t>
            </a:r>
            <a:r>
              <a:rPr lang="en-US" altLang="en-US" sz="2000" i="0" dirty="0">
                <a:solidFill>
                  <a:srgbClr val="FFFFFF"/>
                </a:solidFill>
              </a:rPr>
              <a:t> is a prime &gt; |U|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dirty="0">
                <a:solidFill>
                  <a:srgbClr val="CC00CC"/>
                </a:solidFill>
              </a:rPr>
              <a:t>a</a:t>
            </a:r>
            <a:r>
              <a:rPr lang="en-US" altLang="en-US" sz="2000" i="0" dirty="0">
                <a:solidFill>
                  <a:srgbClr val="FFFFFF"/>
                </a:solidFill>
              </a:rPr>
              <a:t> is randomly chosen </a:t>
            </a:r>
            <a:r>
              <a:rPr lang="en-US" altLang="en-US" sz="2000" i="0" dirty="0">
                <a:solidFill>
                  <a:srgbClr val="FFFFFF"/>
                </a:solidFill>
                <a:sym typeface="Symbol"/>
              </a:rPr>
              <a:t>[1..p-1]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r>
              <a:rPr lang="en-US" altLang="en-US" sz="2000" i="0" dirty="0">
                <a:solidFill>
                  <a:srgbClr val="FF0000"/>
                </a:solidFill>
              </a:rPr>
              <a:t>n</a:t>
            </a:r>
            <a:r>
              <a:rPr lang="en-US" altLang="en-US" sz="2000" i="0" dirty="0">
                <a:solidFill>
                  <a:srgbClr val="FFFFFF"/>
                </a:solidFill>
              </a:rPr>
              <a:t> is the number of data items.</a:t>
            </a:r>
            <a:br>
              <a:rPr lang="en-US" altLang="en-US" sz="2000" i="0" dirty="0">
                <a:solidFill>
                  <a:srgbClr val="FFFFFF"/>
                </a:solidFill>
              </a:rPr>
            </a:br>
            <a:br>
              <a:rPr lang="en-US" altLang="en-US" sz="20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grpSp>
        <p:nvGrpSpPr>
          <p:cNvPr id="101" name="Group 21"/>
          <p:cNvGrpSpPr>
            <a:grpSpLocks/>
          </p:cNvGrpSpPr>
          <p:nvPr/>
        </p:nvGrpSpPr>
        <p:grpSpPr bwMode="auto">
          <a:xfrm>
            <a:off x="539750" y="5727921"/>
            <a:ext cx="755650" cy="1055524"/>
            <a:chOff x="4560" y="1645"/>
            <a:chExt cx="849" cy="1475"/>
          </a:xfrm>
        </p:grpSpPr>
        <p:grpSp>
          <p:nvGrpSpPr>
            <p:cNvPr id="10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11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10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Key to Integer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81000" y="2057400"/>
            <a:ext cx="17203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abandon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abbreviation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ability 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able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about 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above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abroad 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absence 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absent</a:t>
            </a:r>
            <a:b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absolute</a:t>
            </a:r>
          </a:p>
        </p:txBody>
      </p:sp>
      <p:sp>
        <p:nvSpPr>
          <p:cNvPr id="100" name="AutoShape 38"/>
          <p:cNvSpPr>
            <a:spLocks noChangeArrowheads="1"/>
          </p:cNvSpPr>
          <p:nvPr/>
        </p:nvSpPr>
        <p:spPr bwMode="auto">
          <a:xfrm>
            <a:off x="3200400" y="3258316"/>
            <a:ext cx="5791200" cy="2584736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If the key is a string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a</a:t>
            </a:r>
            <a:r>
              <a:rPr 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0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a</a:t>
            </a:r>
            <a:r>
              <a:rPr 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1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 … a</a:t>
            </a:r>
            <a:r>
              <a:rPr 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n</a:t>
            </a:r>
            <a:r>
              <a:rPr 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-</a:t>
            </a:r>
            <a:r>
              <a:rPr 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1</a:t>
            </a:r>
            <a:r>
              <a:rPr lang="en-US" sz="2800" i="0" dirty="0"/>
              <a:t>.</a:t>
            </a:r>
            <a:br>
              <a:rPr lang="en-US" sz="2800" i="0" dirty="0"/>
            </a:br>
            <a:r>
              <a:rPr lang="en-US" sz="2800" i="0" dirty="0"/>
              <a:t>convert to an integer with </a:t>
            </a:r>
            <a:br>
              <a:rPr lang="en-US" sz="2800" i="0" dirty="0"/>
            </a:br>
            <a:r>
              <a:rPr lang="en-US" sz="2800" dirty="0">
                <a:solidFill>
                  <a:schemeClr val="accent1"/>
                </a:solidFill>
                <a:latin typeface="Times New Roman" pitchFamily="38" charset="0"/>
              </a:rPr>
              <a:t>  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k </a:t>
            </a:r>
            <a:r>
              <a:rPr lang="en-US" sz="2800" dirty="0">
                <a:solidFill>
                  <a:srgbClr val="FFC000"/>
                </a:solidFill>
                <a:latin typeface="Symbol" pitchFamily="38" charset="2"/>
              </a:rPr>
              <a:t>=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a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0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Symbol" pitchFamily="38" charset="2"/>
              </a:rPr>
              <a:t>+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a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1 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z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Symbol" pitchFamily="38" charset="2"/>
              </a:rPr>
              <a:t>+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a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2 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z</a:t>
            </a:r>
            <a:r>
              <a:rPr lang="en-US" sz="2800" baseline="30000" dirty="0">
                <a:solidFill>
                  <a:srgbClr val="FFC000"/>
                </a:solidFill>
                <a:latin typeface="Times New Roman" pitchFamily="3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Symbol" pitchFamily="38" charset="2"/>
              </a:rPr>
              <a:t>+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… </a:t>
            </a:r>
            <a:r>
              <a:rPr lang="en-US" sz="2800" dirty="0">
                <a:solidFill>
                  <a:srgbClr val="FFC000"/>
                </a:solidFill>
                <a:latin typeface="Symbol" pitchFamily="38" charset="2"/>
              </a:rPr>
              <a:t>+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 a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n</a:t>
            </a:r>
            <a:r>
              <a:rPr lang="en-US" sz="2800" baseline="-25000" dirty="0">
                <a:solidFill>
                  <a:srgbClr val="FFC000"/>
                </a:solidFill>
                <a:latin typeface="Symbol" pitchFamily="38" charset="2"/>
              </a:rPr>
              <a:t>-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38" charset="0"/>
              </a:rPr>
              <a:t>1</a:t>
            </a:r>
            <a:r>
              <a:rPr lang="en-US" sz="2800" dirty="0">
                <a:solidFill>
                  <a:srgbClr val="FFC000"/>
                </a:solidFill>
                <a:latin typeface="Times New Roman" pitchFamily="38" charset="0"/>
              </a:rPr>
              <a:t>z</a:t>
            </a:r>
            <a:r>
              <a:rPr lang="en-US" sz="2800" baseline="30000" dirty="0">
                <a:solidFill>
                  <a:srgbClr val="FFC000"/>
                </a:solidFill>
                <a:latin typeface="Times New Roman" pitchFamily="38" charset="0"/>
              </a:rPr>
              <a:t>n</a:t>
            </a:r>
            <a:r>
              <a:rPr lang="en-US" sz="2800" baseline="30000" dirty="0">
                <a:solidFill>
                  <a:srgbClr val="FFC000"/>
                </a:solidFill>
                <a:latin typeface="Symbol" pitchFamily="38" charset="2"/>
              </a:rPr>
              <a:t>-</a:t>
            </a:r>
            <a:r>
              <a:rPr lang="en-US" sz="2800" baseline="30000" dirty="0">
                <a:solidFill>
                  <a:srgbClr val="FFC000"/>
                </a:solidFill>
                <a:latin typeface="Times New Roman" pitchFamily="38" charset="0"/>
              </a:rPr>
              <a:t>1</a:t>
            </a:r>
          </a:p>
          <a:p>
            <a:pPr lvl="1">
              <a:buFont typeface="Wingdings" pitchFamily="38" charset="2"/>
              <a:buNone/>
            </a:pPr>
            <a:r>
              <a:rPr lang="en-US" i="0" dirty="0">
                <a:latin typeface="Times New Roman" pitchFamily="38" charset="0"/>
              </a:rPr>
              <a:t>for fixed </a:t>
            </a:r>
            <a:r>
              <a:rPr lang="en-US" dirty="0">
                <a:solidFill>
                  <a:srgbClr val="FFC000"/>
                </a:solidFill>
                <a:latin typeface="Times New Roman" pitchFamily="38" charset="0"/>
              </a:rPr>
              <a:t>z</a:t>
            </a:r>
          </a:p>
          <a:p>
            <a:pPr lvl="1">
              <a:buFont typeface="Wingdings" pitchFamily="38" charset="2"/>
              <a:buNone/>
            </a:pPr>
            <a:r>
              <a:rPr lang="en-US" i="0" dirty="0">
                <a:latin typeface="Times New Roman" pitchFamily="38" charset="0"/>
              </a:rPr>
              <a:t>(computed with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k</a:t>
            </a:r>
            <a:r>
              <a:rPr lang="en-US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i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=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 a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n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-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i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-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1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+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 zk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i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itchFamily="38" charset="2"/>
              </a:rPr>
              <a:t>-</a:t>
            </a:r>
            <a:r>
              <a: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38" charset="0"/>
              </a:rPr>
              <a:t>1</a:t>
            </a:r>
            <a:r>
              <a:rPr lang="en-US" i="0" dirty="0">
                <a:latin typeface="Times New Roman" pitchFamily="38" charset="0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800" i="0" dirty="0">
              <a:solidFill>
                <a:srgbClr val="FFFFFF"/>
              </a:solidFill>
            </a:endParaRP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29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Key to Integer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4100" y="990600"/>
            <a:ext cx="1670649" cy="5508168"/>
            <a:chOff x="2063760" y="1031155"/>
            <a:chExt cx="1670649" cy="5508168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194005" y="1996357"/>
              <a:ext cx="1371600" cy="4495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0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63760" y="1031155"/>
              <a:ext cx="167064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Universe </a:t>
              </a:r>
              <a:br>
                <a:rPr lang="en-US" i="0" dirty="0"/>
              </a:br>
              <a:r>
                <a:rPr lang="en-US" i="0" dirty="0"/>
                <a:t>of Keys</a:t>
              </a: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5400000">
              <a:off x="2546303" y="5767024"/>
              <a:ext cx="990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i="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sp>
        <p:nvSpPr>
          <p:cNvPr id="100" name="AutoShape 38"/>
          <p:cNvSpPr>
            <a:spLocks noChangeArrowheads="1"/>
          </p:cNvSpPr>
          <p:nvPr/>
        </p:nvSpPr>
        <p:spPr bwMode="auto">
          <a:xfrm>
            <a:off x="3200400" y="3258316"/>
            <a:ext cx="5791200" cy="1536955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If the key is an object in memory,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you can use its address in memory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as the key.  </a:t>
            </a:r>
            <a:endParaRPr lang="en-US" i="0" dirty="0">
              <a:latin typeface="Times New Roman" pitchFamily="3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2800" i="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130" y="2071914"/>
            <a:ext cx="685591" cy="3699095"/>
            <a:chOff x="542130" y="2200055"/>
            <a:chExt cx="685591" cy="3699095"/>
          </a:xfrm>
        </p:grpSpPr>
        <p:pic>
          <p:nvPicPr>
            <p:cNvPr id="26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7" y="4348737"/>
              <a:ext cx="4984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http://www.toyshopuk.co.uk/assets/gfx/bloco-toys-l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" y="2665189"/>
              <a:ext cx="534988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4957089"/>
              <a:ext cx="523875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2" descr="http://www.modeltreinenenmeer.nl/files/7657/editor/images/Dinky-Toys-citroen-2cv-wegenwachtDSC_6909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0" y="5410200"/>
              <a:ext cx="6699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" y="2200055"/>
              <a:ext cx="609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4" descr="http://www.photo-dictionary.com/photofiles/list/2387/3117toy_spring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96" y="3345406"/>
              <a:ext cx="682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" descr="http://www.photo-dictionary.com/photofiles/list/3965/5315toy_do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2" y="3875775"/>
              <a:ext cx="62706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3164905" y="609600"/>
            <a:ext cx="4346595" cy="888831"/>
          </a:xfrm>
          <a:prstGeom prst="wedgeRoundRectCallout">
            <a:avLst>
              <a:gd name="adj1" fmla="val 54119"/>
              <a:gd name="adj2" fmla="val 2913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Choose a random mapping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CC00CC"/>
                </a:solidFill>
              </a:rPr>
              <a:t>Hash(</a:t>
            </a:r>
            <a:r>
              <a:rPr lang="en-US" altLang="en-US" sz="2800" dirty="0">
                <a:solidFill>
                  <a:srgbClr val="FFC000"/>
                </a:solidFill>
              </a:rPr>
              <a:t>key</a:t>
            </a:r>
            <a:r>
              <a:rPr lang="en-US" altLang="en-US" sz="2800" dirty="0">
                <a:solidFill>
                  <a:srgbClr val="CC00CC"/>
                </a:solidFill>
              </a:rPr>
              <a:t>)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dirty="0" err="1"/>
              <a:t>i</a:t>
            </a:r>
            <a:r>
              <a:rPr lang="en-US" altLang="en-US" sz="2800" i="0" dirty="0">
                <a:solidFill>
                  <a:srgbClr val="FFFFFF"/>
                </a:solidFill>
              </a:rPr>
              <a:t>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Handling Collisions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8614610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93955" y="3810000"/>
            <a:ext cx="1178061" cy="1189388"/>
            <a:chOff x="3853395" y="3810000"/>
            <a:chExt cx="1178061" cy="1189388"/>
          </a:xfrm>
        </p:grpSpPr>
        <p:sp>
          <p:nvSpPr>
            <p:cNvPr id="126" name="Rectangle 43"/>
            <p:cNvSpPr>
              <a:spLocks noChangeArrowheads="1"/>
            </p:cNvSpPr>
            <p:nvPr/>
          </p:nvSpPr>
          <p:spPr bwMode="auto">
            <a:xfrm>
              <a:off x="4042083" y="4005942"/>
              <a:ext cx="9893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 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853395" y="3810000"/>
              <a:ext cx="931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3944109" y="4630056"/>
              <a:ext cx="931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229344" y="1468735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152400" y="1832570"/>
            <a:ext cx="125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 583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97780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5315268" y="736804"/>
            <a:ext cx="3497710" cy="1787438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800" i="0" dirty="0">
                <a:solidFill>
                  <a:schemeClr val="tx2"/>
                </a:solidFill>
              </a:rPr>
              <a:t>Handling Collisions</a:t>
            </a:r>
            <a:br>
              <a:rPr lang="en-US" sz="2800" i="0" dirty="0"/>
            </a:br>
            <a:r>
              <a:rPr lang="en-US" sz="2800" i="0" dirty="0"/>
              <a:t>When different data items are mapped to the same cell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99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Separate Chaining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7276255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93955" y="3810000"/>
            <a:ext cx="1178061" cy="1189388"/>
            <a:chOff x="3853395" y="3810000"/>
            <a:chExt cx="1178061" cy="1189388"/>
          </a:xfrm>
        </p:grpSpPr>
        <p:sp>
          <p:nvSpPr>
            <p:cNvPr id="126" name="Rectangle 43"/>
            <p:cNvSpPr>
              <a:spLocks noChangeArrowheads="1"/>
            </p:cNvSpPr>
            <p:nvPr/>
          </p:nvSpPr>
          <p:spPr bwMode="auto">
            <a:xfrm>
              <a:off x="4042083" y="4005942"/>
              <a:ext cx="9893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583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 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853395" y="3810000"/>
              <a:ext cx="931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3944109" y="4630056"/>
              <a:ext cx="931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i="0" dirty="0">
                  <a:sym typeface="Symbol"/>
                </a:rPr>
                <a:t></a:t>
              </a:r>
              <a:r>
                <a:rPr lang="en-US" sz="18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1800" i="0" dirty="0"/>
                <a:t>,</a:t>
              </a:r>
              <a:r>
                <a:rPr lang="en-US" sz="1800" i="0" dirty="0">
                  <a:solidFill>
                    <a:srgbClr val="33CC33"/>
                  </a:solidFill>
                </a:rPr>
                <a:t>v</a:t>
              </a:r>
              <a:r>
                <a:rPr lang="en-US" sz="18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1800" i="0" dirty="0">
                  <a:sym typeface="Symbol"/>
                </a:rPr>
                <a:t></a:t>
              </a:r>
              <a:endParaRPr lang="en-US" sz="1800" i="0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229344" y="1468735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152400" y="1832570"/>
            <a:ext cx="125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 583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19380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4665817" y="721646"/>
            <a:ext cx="4173383" cy="1912708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Separate Chaining</a:t>
            </a:r>
            <a:br>
              <a:rPr lang="en-US" sz="2800" i="0" dirty="0"/>
            </a:br>
            <a:r>
              <a:rPr lang="en-US" sz="2800" i="0" dirty="0"/>
              <a:t>Each cell uses external memory to store all the data items hitting that cell.</a:t>
            </a:r>
          </a:p>
        </p:txBody>
      </p:sp>
      <p:sp>
        <p:nvSpPr>
          <p:cNvPr id="159" name="AutoShape 38"/>
          <p:cNvSpPr>
            <a:spLocks noChangeArrowheads="1"/>
          </p:cNvSpPr>
          <p:nvPr/>
        </p:nvSpPr>
        <p:spPr bwMode="auto">
          <a:xfrm>
            <a:off x="5395235" y="5334000"/>
            <a:ext cx="3523933" cy="1371600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 algn="ctr">
              <a:buNone/>
            </a:pPr>
            <a:r>
              <a:rPr lang="en-US" i="0" dirty="0"/>
              <a:t>Simple</a:t>
            </a:r>
            <a:br>
              <a:rPr lang="en-US" i="0" dirty="0"/>
            </a:br>
            <a:r>
              <a:rPr lang="en-US" i="0" dirty="0"/>
              <a:t>but requires additional memory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002846" y="3870510"/>
            <a:ext cx="3192706" cy="1224841"/>
            <a:chOff x="4862286" y="3870510"/>
            <a:chExt cx="3192706" cy="1224841"/>
          </a:xfrm>
        </p:grpSpPr>
        <p:sp>
          <p:nvSpPr>
            <p:cNvPr id="177" name="AutoShape 20"/>
            <p:cNvSpPr>
              <a:spLocks noChangeArrowheads="1"/>
            </p:cNvSpPr>
            <p:nvPr/>
          </p:nvSpPr>
          <p:spPr bwMode="auto">
            <a:xfrm>
              <a:off x="5280284" y="4699146"/>
              <a:ext cx="1181733" cy="348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solidFill>
                  <a:srgbClr val="FBEFD2"/>
                </a:solidFill>
              </a:endParaRPr>
            </a:p>
          </p:txBody>
        </p:sp>
        <p:sp>
          <p:nvSpPr>
            <p:cNvPr id="178" name="Line 21"/>
            <p:cNvSpPr>
              <a:spLocks noChangeShapeType="1"/>
            </p:cNvSpPr>
            <p:nvPr/>
          </p:nvSpPr>
          <p:spPr bwMode="auto">
            <a:xfrm>
              <a:off x="4876800" y="4851546"/>
              <a:ext cx="403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43"/>
            <p:cNvSpPr>
              <a:spLocks noChangeArrowheads="1"/>
            </p:cNvSpPr>
            <p:nvPr/>
          </p:nvSpPr>
          <p:spPr bwMode="auto">
            <a:xfrm>
              <a:off x="5280283" y="4633686"/>
              <a:ext cx="1181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482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182" name="AutoShape 20"/>
            <p:cNvSpPr>
              <a:spLocks noChangeArrowheads="1"/>
            </p:cNvSpPr>
            <p:nvPr/>
          </p:nvSpPr>
          <p:spPr bwMode="auto">
            <a:xfrm>
              <a:off x="5265770" y="3951660"/>
              <a:ext cx="1181733" cy="348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solidFill>
                  <a:srgbClr val="FBEFD2"/>
                </a:solidFill>
              </a:endParaRPr>
            </a:p>
          </p:txBody>
        </p:sp>
        <p:sp>
          <p:nvSpPr>
            <p:cNvPr id="183" name="Line 21"/>
            <p:cNvSpPr>
              <a:spLocks noChangeShapeType="1"/>
            </p:cNvSpPr>
            <p:nvPr/>
          </p:nvSpPr>
          <p:spPr bwMode="auto">
            <a:xfrm>
              <a:off x="4862286" y="4104060"/>
              <a:ext cx="403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43"/>
            <p:cNvSpPr>
              <a:spLocks noChangeArrowheads="1"/>
            </p:cNvSpPr>
            <p:nvPr/>
          </p:nvSpPr>
          <p:spPr bwMode="auto">
            <a:xfrm>
              <a:off x="5242612" y="3870510"/>
              <a:ext cx="1181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394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  <p:sp>
          <p:nvSpPr>
            <p:cNvPr id="72" name="AutoShape 20"/>
            <p:cNvSpPr>
              <a:spLocks noChangeArrowheads="1"/>
            </p:cNvSpPr>
            <p:nvPr/>
          </p:nvSpPr>
          <p:spPr bwMode="auto">
            <a:xfrm>
              <a:off x="6851925" y="3981864"/>
              <a:ext cx="1181733" cy="348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 dirty="0">
                <a:solidFill>
                  <a:srgbClr val="FBEFD2"/>
                </a:solidFill>
              </a:endParaRPr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6448441" y="4134264"/>
              <a:ext cx="403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43"/>
            <p:cNvSpPr>
              <a:spLocks noChangeArrowheads="1"/>
            </p:cNvSpPr>
            <p:nvPr/>
          </p:nvSpPr>
          <p:spPr bwMode="auto">
            <a:xfrm>
              <a:off x="6796314" y="3900714"/>
              <a:ext cx="12586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  <a:sym typeface="Symbol"/>
                </a:rPr>
                <a:t> 583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23307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1461289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3182643" y="4005942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2993955" y="381000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229344" y="1468735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152400" y="1832570"/>
            <a:ext cx="125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 583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60333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4454661" y="721646"/>
            <a:ext cx="4384540" cy="1449233"/>
          </a:xfrm>
          <a:prstGeom prst="wedgeRoundRectCallout">
            <a:avLst>
              <a:gd name="adj1" fmla="val 33416"/>
              <a:gd name="adj2" fmla="val 189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b="1" i="0" dirty="0">
                <a:solidFill>
                  <a:schemeClr val="tx2"/>
                </a:solidFill>
              </a:rPr>
              <a:t>Open addressing</a:t>
            </a:r>
            <a:br>
              <a:rPr lang="en-US" sz="2800" i="0" dirty="0"/>
            </a:br>
            <a:r>
              <a:rPr lang="en-US" sz="2800" i="0" dirty="0"/>
              <a:t>The colliding item is placed in a different cell of the table</a:t>
            </a:r>
            <a:br>
              <a:rPr lang="en-US" sz="2400" i="0" dirty="0">
                <a:solidFill>
                  <a:srgbClr val="FFFFFF"/>
                </a:solidFill>
              </a:rPr>
            </a:br>
            <a:endParaRPr lang="en-US" sz="2800" b="1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2821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04E-6 L -0.01875 -0.2772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90678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Map ADT methods: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put</a:t>
            </a:r>
            <a:r>
              <a:rPr lang="en-US" dirty="0"/>
              <a:t>(k, v): insert entry (k, v) into the map 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there is a previous value associated with k return it.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(Multi-Map allows multiple values with same key)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get</a:t>
            </a:r>
            <a:r>
              <a:rPr lang="en-US" dirty="0"/>
              <a:t>(k): returns value v associated with key k.  </a:t>
            </a:r>
            <a:r>
              <a:rPr lang="en-US" sz="2400" dirty="0"/>
              <a:t>(else null)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remove</a:t>
            </a:r>
            <a:r>
              <a:rPr lang="en-US" dirty="0"/>
              <a:t>(k): remove key k and its associated value.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size</a:t>
            </a:r>
            <a:r>
              <a:rPr lang="en-US" dirty="0"/>
              <a:t>(), </a:t>
            </a:r>
            <a:r>
              <a:rPr lang="en-US" dirty="0" err="1">
                <a:solidFill>
                  <a:schemeClr val="tx2"/>
                </a:solidFill>
              </a:rPr>
              <a:t>isEmpty</a:t>
            </a:r>
            <a:r>
              <a:rPr lang="en-US" dirty="0"/>
              <a:t>()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Iterator: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keys</a:t>
            </a:r>
            <a:r>
              <a:rPr lang="en-US" dirty="0"/>
              <a:t>():    over the keys k in 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values</a:t>
            </a:r>
            <a:r>
              <a:rPr lang="en-US" dirty="0"/>
              <a:t>(): over the values v in 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entries</a:t>
            </a:r>
            <a:r>
              <a:rPr lang="en-US" dirty="0"/>
              <a:t>(): over the entries </a:t>
            </a:r>
            <a:r>
              <a:rPr lang="en-US" dirty="0">
                <a:sym typeface="Symbol"/>
              </a:rPr>
              <a:t></a:t>
            </a:r>
            <a:r>
              <a:rPr lang="en-US" dirty="0" err="1">
                <a:sym typeface="Symbol"/>
              </a:rPr>
              <a:t>k,v</a:t>
            </a:r>
            <a:r>
              <a:rPr lang="en-US" dirty="0">
                <a:sym typeface="Symbol"/>
              </a:rPr>
              <a:t> </a:t>
            </a:r>
            <a:r>
              <a:rPr lang="en-US" dirty="0"/>
              <a:t>in 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3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4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4506538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37754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AutoShape 38"/>
          <p:cNvSpPr>
            <a:spLocks noChangeArrowheads="1"/>
          </p:cNvSpPr>
          <p:nvPr/>
        </p:nvSpPr>
        <p:spPr bwMode="auto">
          <a:xfrm>
            <a:off x="5334000" y="685800"/>
            <a:ext cx="3523933" cy="1080144"/>
          </a:xfrm>
          <a:prstGeom prst="wedgeRoundRectCallout">
            <a:avLst>
              <a:gd name="adj1" fmla="val 41242"/>
              <a:gd name="adj2" fmla="val 6101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Cells chosen by a sequence of  probes. </a:t>
            </a:r>
            <a:endParaRPr lang="en-US" sz="2800" b="1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105400" y="1905000"/>
            <a:ext cx="38470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  <a:b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5" name="AutoShape 38"/>
          <p:cNvSpPr>
            <a:spLocks noChangeArrowheads="1"/>
          </p:cNvSpPr>
          <p:nvPr/>
        </p:nvSpPr>
        <p:spPr bwMode="auto">
          <a:xfrm>
            <a:off x="4059528" y="3029715"/>
            <a:ext cx="5084472" cy="1981861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Theory people use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CC00CC"/>
                </a:solidFill>
              </a:rPr>
              <a:t>i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1</a:t>
            </a:r>
            <a:r>
              <a:rPr lang="en-US" altLang="en-US" sz="2400" i="0" dirty="0">
                <a:solidFill>
                  <a:srgbClr val="CC00CC"/>
                </a:solidFill>
              </a:rPr>
              <a:t> = Hash(</a:t>
            </a:r>
            <a:r>
              <a:rPr lang="en-US" altLang="en-US" sz="2400" i="0" dirty="0">
                <a:solidFill>
                  <a:srgbClr val="FFC000"/>
                </a:solidFill>
              </a:rPr>
              <a:t>key</a:t>
            </a:r>
            <a:r>
              <a:rPr lang="en-US" altLang="en-US" sz="2400" i="0" dirty="0">
                <a:solidFill>
                  <a:srgbClr val="CC00CC"/>
                </a:solidFill>
              </a:rPr>
              <a:t>)</a:t>
            </a:r>
            <a:r>
              <a:rPr lang="en-US" altLang="en-US" sz="2400" i="0" dirty="0">
                <a:solidFill>
                  <a:srgbClr val="FFC000"/>
                </a:solidFill>
              </a:rPr>
              <a:t> = </a:t>
            </a:r>
            <a:r>
              <a:rPr lang="en-US" altLang="en-US" sz="2400" i="0" dirty="0"/>
              <a:t>(</a:t>
            </a:r>
            <a:r>
              <a:rPr lang="en-US" altLang="en-US" sz="2400" i="0" dirty="0" err="1">
                <a:solidFill>
                  <a:srgbClr val="CC00CC"/>
                </a:solidFill>
              </a:rPr>
              <a:t>a</a:t>
            </a:r>
            <a:r>
              <a:rPr lang="en-US" altLang="en-US" sz="2400" i="0" dirty="0" err="1">
                <a:sym typeface="Symbol"/>
              </a:rPr>
              <a:t></a:t>
            </a:r>
            <a:r>
              <a:rPr lang="en-US" altLang="en-US" sz="2400" i="0" dirty="0" err="1">
                <a:solidFill>
                  <a:srgbClr val="FFC000"/>
                </a:solidFill>
              </a:rPr>
              <a:t>key</a:t>
            </a:r>
            <a:r>
              <a:rPr lang="en-US" altLang="en-US" sz="2400" i="0" dirty="0"/>
              <a:t> mod p) mod N</a:t>
            </a:r>
            <a:br>
              <a:rPr lang="en-US" altLang="en-US" sz="2400" i="0" dirty="0"/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7967" y="453487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>
                <a:solidFill>
                  <a:srgbClr val="CC00CC"/>
                </a:solidFill>
              </a:rPr>
              <a:t>832</a:t>
            </a:r>
            <a:endParaRPr lang="en-US" sz="2400" i="0" dirty="0"/>
          </a:p>
        </p:txBody>
      </p:sp>
      <p:sp>
        <p:nvSpPr>
          <p:cNvPr id="76" name="AutoShape 38"/>
          <p:cNvSpPr>
            <a:spLocks noChangeArrowheads="1"/>
          </p:cNvSpPr>
          <p:nvPr/>
        </p:nvSpPr>
        <p:spPr bwMode="auto">
          <a:xfrm>
            <a:off x="5029200" y="5078307"/>
            <a:ext cx="3698444" cy="545979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 err="1">
                <a:solidFill>
                  <a:srgbClr val="FFFFFF"/>
                </a:solidFill>
              </a:rPr>
              <a:t>NextPrime</a:t>
            </a:r>
            <a:r>
              <a:rPr lang="en-US" altLang="en-US" sz="2400" i="0" dirty="0">
                <a:solidFill>
                  <a:srgbClr val="FFFFFF"/>
                </a:solidFill>
              </a:rPr>
              <a:t>(1000) = 1009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178094" y="41582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/>
              <a:t>1009</a:t>
            </a:r>
            <a:endParaRPr lang="en-US" sz="2400" i="0" dirty="0"/>
          </a:p>
        </p:txBody>
      </p:sp>
      <p:sp>
        <p:nvSpPr>
          <p:cNvPr id="78" name="Rectangle 77"/>
          <p:cNvSpPr/>
          <p:nvPr/>
        </p:nvSpPr>
        <p:spPr>
          <a:xfrm>
            <a:off x="8471356" y="3795486"/>
            <a:ext cx="481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/>
              <a:t>11</a:t>
            </a:r>
            <a:endParaRPr lang="en-US" sz="2400" i="0" dirty="0"/>
          </a:p>
        </p:txBody>
      </p:sp>
      <p:sp>
        <p:nvSpPr>
          <p:cNvPr id="6" name="Rectangle 5"/>
          <p:cNvSpPr/>
          <p:nvPr/>
        </p:nvSpPr>
        <p:spPr>
          <a:xfrm>
            <a:off x="4274457" y="3795486"/>
            <a:ext cx="405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FFFFFF"/>
                </a:solidFill>
              </a:rPr>
              <a:t>N = size of array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FFFFFF"/>
                </a:solidFill>
              </a:rPr>
              <a:t>p is a prime &gt; |U|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CC00CC"/>
                </a:solidFill>
              </a:rPr>
              <a:t>a</a:t>
            </a:r>
            <a:r>
              <a:rPr lang="en-US" altLang="en-US" sz="2400" i="0" dirty="0">
                <a:solidFill>
                  <a:srgbClr val="CC00CC"/>
                </a:solidFill>
                <a:sym typeface="Symbol"/>
              </a:rPr>
              <a:t>[1,p-1] </a:t>
            </a:r>
            <a:r>
              <a:rPr lang="en-US" altLang="en-US" sz="2400" i="0" dirty="0">
                <a:solidFill>
                  <a:srgbClr val="FFFFFF"/>
                </a:solidFill>
              </a:rPr>
              <a:t>is randomly chosen</a:t>
            </a:r>
          </a:p>
          <a:p>
            <a:pPr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>
            <a:off x="5047344" y="5533573"/>
            <a:ext cx="3706018" cy="1066800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72742" y="5476243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400" i="0" dirty="0" err="1">
                <a:solidFill>
                  <a:srgbClr val="CC00CC"/>
                </a:solidFill>
              </a:rPr>
              <a:t>a</a:t>
            </a:r>
            <a:r>
              <a:rPr lang="en-US" altLang="en-US" sz="2400" i="0" dirty="0" err="1">
                <a:sym typeface="Symbol"/>
              </a:rPr>
              <a:t></a:t>
            </a:r>
            <a:r>
              <a:rPr lang="en-US" altLang="en-US" sz="2400" i="0" dirty="0" err="1">
                <a:solidFill>
                  <a:srgbClr val="FFC000"/>
                </a:solidFill>
              </a:rPr>
              <a:t>key</a:t>
            </a:r>
            <a:r>
              <a:rPr lang="en-US" altLang="en-US" sz="2400" i="0" dirty="0"/>
              <a:t> = </a:t>
            </a:r>
            <a:r>
              <a:rPr lang="en-US" altLang="en-US" sz="2400" i="0" dirty="0">
                <a:solidFill>
                  <a:srgbClr val="CC00CC"/>
                </a:solidFill>
              </a:rPr>
              <a:t>832</a:t>
            </a:r>
            <a:r>
              <a:rPr lang="en-US" altLang="en-US" sz="2400" i="0" dirty="0">
                <a:sym typeface="Symbol"/>
              </a:rPr>
              <a:t></a:t>
            </a:r>
            <a:r>
              <a:rPr lang="en-US" altLang="en-US" sz="2400" i="0" dirty="0">
                <a:solidFill>
                  <a:srgbClr val="FF0000"/>
                </a:solidFill>
                <a:sym typeface="Symbol"/>
              </a:rPr>
              <a:t>103 </a:t>
            </a:r>
            <a:r>
              <a:rPr lang="en-US" altLang="en-US" sz="2400" i="0" dirty="0">
                <a:sym typeface="Symbol"/>
              </a:rPr>
              <a:t>= 85696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ym typeface="Symbol"/>
              </a:rPr>
              <a:t>85696 </a:t>
            </a:r>
            <a:r>
              <a:rPr lang="en-US" altLang="en-US" sz="2400" i="0" dirty="0"/>
              <a:t>mod 1009 = </a:t>
            </a:r>
            <a:r>
              <a:rPr lang="en-US" altLang="en-US" sz="2400" i="0" dirty="0">
                <a:sym typeface="Symbol"/>
              </a:rPr>
              <a:t>940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ym typeface="Symbol"/>
              </a:rPr>
              <a:t>940 mod 11 = 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95772" y="6200393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/>
              <a:t>= </a:t>
            </a:r>
            <a:r>
              <a:rPr lang="en-US" altLang="en-US" sz="2400" i="0" dirty="0">
                <a:solidFill>
                  <a:srgbClr val="CC00CC"/>
                </a:solidFill>
              </a:rPr>
              <a:t>i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1</a:t>
            </a:r>
            <a:endParaRPr lang="en-US" sz="2400" i="0" dirty="0">
              <a:solidFill>
                <a:srgbClr val="CC00CC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05446" y="23287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64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9" grpId="0" animBg="1"/>
      <p:bldP spid="75" grpId="0" animBg="1"/>
      <p:bldP spid="4" grpId="0"/>
      <p:bldP spid="76" grpId="0" animBg="1"/>
      <p:bldP spid="76" grpId="1" animBg="1"/>
      <p:bldP spid="77" grpId="0"/>
      <p:bldP spid="78" grpId="0"/>
      <p:bldP spid="79" grpId="0" animBg="1"/>
      <p:bldP spid="81" grpId="0"/>
      <p:bldP spid="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1626030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38701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AutoShape 38"/>
          <p:cNvSpPr>
            <a:spLocks noChangeArrowheads="1"/>
          </p:cNvSpPr>
          <p:nvPr/>
        </p:nvSpPr>
        <p:spPr bwMode="auto">
          <a:xfrm>
            <a:off x="5334000" y="685800"/>
            <a:ext cx="3523933" cy="1080144"/>
          </a:xfrm>
          <a:prstGeom prst="wedgeRoundRectCallout">
            <a:avLst>
              <a:gd name="adj1" fmla="val 41242"/>
              <a:gd name="adj2" fmla="val 6101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Cells chosen by a sequence of  probes. </a:t>
            </a:r>
            <a:endParaRPr lang="en-US" sz="2800" b="1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105400" y="1905000"/>
            <a:ext cx="38470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05446" y="23287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341657" y="114300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59874"/>
              </p:ext>
            </p:extLst>
          </p:nvPr>
        </p:nvGraphicFramePr>
        <p:xfrm>
          <a:off x="4924781" y="3810000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26260" imgH="659130" progId="MS_ClipArt_Gallery.2">
                  <p:embed/>
                </p:oleObj>
              </mc:Choice>
              <mc:Fallback>
                <p:oleObj name="Clip" r:id="rId5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781" y="3810000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5257800" y="4419600"/>
            <a:ext cx="3523933" cy="1080144"/>
          </a:xfrm>
          <a:prstGeom prst="wedgeRoundRectCallout">
            <a:avLst>
              <a:gd name="adj1" fmla="val 37535"/>
              <a:gd name="adj2" fmla="val -7066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This was our first in the </a:t>
            </a:r>
            <a:r>
              <a:rPr lang="en-US" sz="2800" i="0" dirty="0">
                <a:solidFill>
                  <a:srgbClr val="FFFF00"/>
                </a:solidFill>
              </a:rPr>
              <a:t>sequence</a:t>
            </a:r>
            <a:r>
              <a:rPr lang="en-US" sz="2800" i="0" dirty="0"/>
              <a:t> of probes.</a:t>
            </a:r>
            <a:endParaRPr lang="en-US" sz="2800" b="1" i="0" dirty="0"/>
          </a:p>
        </p:txBody>
      </p:sp>
      <p:sp>
        <p:nvSpPr>
          <p:cNvPr id="87" name="Rectangle 86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20231E-7 L 0.40834 0.399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86" grpId="0" animBg="1"/>
      <p:bldP spid="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1519619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24176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105400" y="1905000"/>
            <a:ext cx="3847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  <a:b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05446" y="23287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86" name="AutoShape 38"/>
          <p:cNvSpPr>
            <a:spLocks noChangeArrowheads="1"/>
          </p:cNvSpPr>
          <p:nvPr/>
        </p:nvSpPr>
        <p:spPr bwMode="auto">
          <a:xfrm>
            <a:off x="4800600" y="810342"/>
            <a:ext cx="4114800" cy="1080144"/>
          </a:xfrm>
          <a:prstGeom prst="wedgeRoundRectCallout">
            <a:avLst>
              <a:gd name="adj1" fmla="val 38593"/>
              <a:gd name="adj2" fmla="val 5698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rgbClr val="FFFF00"/>
                </a:solidFill>
              </a:rPr>
              <a:t>Double Hash</a:t>
            </a:r>
            <a:br>
              <a:rPr lang="en-US" sz="2800" i="0" dirty="0">
                <a:solidFill>
                  <a:srgbClr val="FFFF00"/>
                </a:solidFill>
              </a:rPr>
            </a:br>
            <a:r>
              <a:rPr lang="en-US" sz="2800" i="0" dirty="0"/>
              <a:t>to get sequence distance </a:t>
            </a:r>
            <a:r>
              <a:rPr lang="en-US" sz="2800" dirty="0">
                <a:solidFill>
                  <a:srgbClr val="FFC000"/>
                </a:solidFill>
              </a:rPr>
              <a:t>d</a:t>
            </a:r>
            <a:r>
              <a:rPr lang="en-US" sz="2800" i="0" dirty="0"/>
              <a:t>.</a:t>
            </a:r>
            <a:endParaRPr lang="en-US" sz="2800" b="1" i="0" dirty="0"/>
          </a:p>
        </p:txBody>
      </p:sp>
      <p:sp>
        <p:nvSpPr>
          <p:cNvPr id="87" name="Rectangle 86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9" name="AutoShape 38"/>
          <p:cNvSpPr>
            <a:spLocks noChangeArrowheads="1"/>
          </p:cNvSpPr>
          <p:nvPr/>
        </p:nvSpPr>
        <p:spPr bwMode="auto">
          <a:xfrm>
            <a:off x="4379688" y="3428999"/>
            <a:ext cx="4765408" cy="2094321"/>
          </a:xfrm>
          <a:prstGeom prst="wedgeRoundRectCallout">
            <a:avLst>
              <a:gd name="adj1" fmla="val 32921"/>
              <a:gd name="adj2" fmla="val -5746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A common secondary hash function.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CC00CC"/>
                </a:solidFill>
              </a:rPr>
              <a:t>d = Hash</a:t>
            </a:r>
            <a:r>
              <a:rPr lang="en-US" altLang="en-US" sz="2400" i="0" baseline="-25000" dirty="0">
                <a:solidFill>
                  <a:srgbClr val="CC00CC"/>
                </a:solidFill>
              </a:rPr>
              <a:t>2</a:t>
            </a:r>
            <a:r>
              <a:rPr lang="en-US" altLang="en-US" sz="2400" i="0" dirty="0">
                <a:solidFill>
                  <a:srgbClr val="CC00CC"/>
                </a:solidFill>
              </a:rPr>
              <a:t>(</a:t>
            </a:r>
            <a:r>
              <a:rPr lang="en-US" altLang="en-US" sz="2400" i="0" dirty="0">
                <a:solidFill>
                  <a:srgbClr val="FFC000"/>
                </a:solidFill>
              </a:rPr>
              <a:t>key</a:t>
            </a:r>
            <a:r>
              <a:rPr lang="en-US" altLang="en-US" sz="2400" i="0" dirty="0">
                <a:solidFill>
                  <a:srgbClr val="CC00CC"/>
                </a:solidFill>
              </a:rPr>
              <a:t>)</a:t>
            </a:r>
            <a:r>
              <a:rPr lang="en-US" altLang="en-US" sz="2400" i="0" dirty="0">
                <a:solidFill>
                  <a:srgbClr val="FFC000"/>
                </a:solidFill>
              </a:rPr>
              <a:t> = </a:t>
            </a:r>
            <a:r>
              <a:rPr lang="en-US" altLang="en-US" sz="2400" i="0" dirty="0"/>
              <a:t>(</a:t>
            </a:r>
            <a:r>
              <a:rPr lang="en-US" altLang="en-US" sz="2400" i="0" dirty="0" err="1">
                <a:solidFill>
                  <a:srgbClr val="CC00CC"/>
                </a:solidFill>
              </a:rPr>
              <a:t>b</a:t>
            </a:r>
            <a:r>
              <a:rPr lang="en-US" altLang="en-US" sz="2400" i="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i="0" dirty="0" err="1">
                <a:solidFill>
                  <a:srgbClr val="FFC000"/>
                </a:solidFill>
              </a:rPr>
              <a:t>key</a:t>
            </a:r>
            <a:r>
              <a:rPr lang="en-US" altLang="en-US" sz="2400" i="0" dirty="0"/>
              <a:t> mod q) + 1</a:t>
            </a:r>
            <a:br>
              <a:rPr lang="en-US" altLang="en-US" sz="2400" i="0" dirty="0"/>
            </a:b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801816" y="42200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/>
              <a:t>7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191000" y="422154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FFFFFF"/>
                </a:solidFill>
              </a:rPr>
              <a:t>q is a prime &lt; N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FFFFFF"/>
                </a:solidFill>
              </a:rPr>
              <a:t>+1 to ensure d</a:t>
            </a:r>
            <a:r>
              <a:rPr lang="en-US" altLang="en-US" sz="2400" i="0" dirty="0">
                <a:solidFill>
                  <a:srgbClr val="FFFFFF"/>
                </a:solidFill>
                <a:sym typeface="Symbol"/>
              </a:rPr>
              <a:t>0</a:t>
            </a:r>
          </a:p>
          <a:p>
            <a:pPr algn="ctr">
              <a:spcBef>
                <a:spcPts val="0"/>
              </a:spcBef>
            </a:pPr>
            <a:r>
              <a:rPr lang="en-US" altLang="en-US" sz="2400" i="0" dirty="0">
                <a:solidFill>
                  <a:srgbClr val="CC00CC"/>
                </a:solidFill>
                <a:sym typeface="Symbol"/>
              </a:rPr>
              <a:t>b</a:t>
            </a:r>
            <a:r>
              <a:rPr lang="en-US" altLang="en-US" sz="2400" i="0" dirty="0">
                <a:solidFill>
                  <a:srgbClr val="FFFFFF"/>
                </a:solidFill>
                <a:sym typeface="Symbol"/>
              </a:rPr>
              <a:t> is chosen randomly 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806542" y="26633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4876801" y="5638800"/>
            <a:ext cx="3820140" cy="762000"/>
          </a:xfrm>
          <a:prstGeom prst="wedgeRoundRectCallout">
            <a:avLst>
              <a:gd name="adj1" fmla="val 27024"/>
              <a:gd name="adj2" fmla="val -7066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CC00CC"/>
                </a:solidFill>
                <a:sym typeface="Symbol"/>
              </a:rPr>
              <a:t>b = 1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CC00CC"/>
                </a:solidFill>
                <a:sym typeface="Symbol"/>
              </a:rPr>
              <a:t>d = </a:t>
            </a:r>
            <a:r>
              <a:rPr lang="en-US" altLang="en-US" sz="2400" i="0" dirty="0">
                <a:solidFill>
                  <a:srgbClr val="FF0000"/>
                </a:solidFill>
                <a:sym typeface="Symbol"/>
              </a:rPr>
              <a:t>103 </a:t>
            </a:r>
            <a:r>
              <a:rPr lang="en-US" altLang="en-US" sz="2400" i="0" dirty="0"/>
              <a:t>mod 7 + 1= </a:t>
            </a:r>
            <a:r>
              <a:rPr lang="en-US" altLang="en-US" sz="2400" i="0" dirty="0">
                <a:sym typeface="Symbol"/>
              </a:rPr>
              <a:t>3</a:t>
            </a: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 animBg="1"/>
      <p:bldP spid="93" grpId="0"/>
      <p:bldP spid="98" grpId="0"/>
      <p:bldP spid="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6817217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58902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05446" y="23287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98" name="Rectangle 97"/>
          <p:cNvSpPr/>
          <p:nvPr/>
        </p:nvSpPr>
        <p:spPr>
          <a:xfrm>
            <a:off x="8806542" y="26633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05400" y="1905000"/>
            <a:ext cx="384703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  <a:b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58342" y="4146061"/>
            <a:ext cx="973997" cy="1249625"/>
            <a:chOff x="4158342" y="4146061"/>
            <a:chExt cx="973997" cy="1249625"/>
          </a:xfrm>
        </p:grpSpPr>
        <p:sp>
          <p:nvSpPr>
            <p:cNvPr id="75" name="Rectangle 74"/>
            <p:cNvSpPr/>
            <p:nvPr/>
          </p:nvSpPr>
          <p:spPr>
            <a:xfrm>
              <a:off x="4158342" y="4934021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2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4493653" y="4146061"/>
              <a:ext cx="3243" cy="1062335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7" name="Rectangle 76"/>
            <p:cNvSpPr/>
            <p:nvPr/>
          </p:nvSpPr>
          <p:spPr>
            <a:xfrm>
              <a:off x="4466772" y="4400621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FFC000"/>
                  </a:solidFill>
                </a:rPr>
                <a:t>d=3</a:t>
              </a:r>
            </a:p>
          </p:txBody>
        </p:sp>
      </p:grp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470402" y="5279574"/>
            <a:ext cx="665567" cy="1062335"/>
            <a:chOff x="4466772" y="4146061"/>
            <a:chExt cx="665567" cy="1062335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4493653" y="4146061"/>
              <a:ext cx="3243" cy="1062335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>
              <a:off x="4466772" y="4400621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FFC000"/>
                  </a:solidFill>
                </a:rPr>
                <a:t>d=3</a:t>
              </a: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161972" y="606753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191000" y="20565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191000" y="3119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143828" y="4267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3996228"/>
            <a:ext cx="3948982" cy="1490172"/>
          </a:xfrm>
          <a:prstGeom prst="wedgeRoundRectCallout">
            <a:avLst>
              <a:gd name="adj1" fmla="val 27824"/>
              <a:gd name="adj2" fmla="val -6126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If N is prime,</a:t>
            </a:r>
            <a:br>
              <a:rPr lang="en-US" sz="2800" i="0" dirty="0"/>
            </a:br>
            <a:r>
              <a:rPr lang="en-US" sz="2800" i="0" dirty="0"/>
              <a:t>this sequence will reach each cell.</a:t>
            </a:r>
            <a:endParaRPr lang="en-US" sz="2800" b="1" i="0" dirty="0"/>
          </a:p>
        </p:txBody>
      </p:sp>
      <p:sp>
        <p:nvSpPr>
          <p:cNvPr id="121" name="AutoShape 38"/>
          <p:cNvSpPr>
            <a:spLocks noChangeArrowheads="1"/>
          </p:cNvSpPr>
          <p:nvPr/>
        </p:nvSpPr>
        <p:spPr bwMode="auto">
          <a:xfrm>
            <a:off x="4800600" y="810342"/>
            <a:ext cx="4114800" cy="1080144"/>
          </a:xfrm>
          <a:prstGeom prst="wedgeRoundRectCallout">
            <a:avLst>
              <a:gd name="adj1" fmla="val 38593"/>
              <a:gd name="adj2" fmla="val 5698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rgbClr val="FFFF00"/>
                </a:solidFill>
              </a:rPr>
              <a:t>Double Hash</a:t>
            </a:r>
            <a:br>
              <a:rPr lang="en-US" sz="2800" i="0" dirty="0">
                <a:solidFill>
                  <a:srgbClr val="FFFF00"/>
                </a:solidFill>
              </a:rPr>
            </a:br>
            <a:r>
              <a:rPr lang="en-US" sz="2800" i="0" dirty="0"/>
              <a:t>to get sequence distance </a:t>
            </a:r>
            <a:r>
              <a:rPr lang="en-US" sz="2800" dirty="0">
                <a:solidFill>
                  <a:srgbClr val="FFC000"/>
                </a:solidFill>
              </a:rPr>
              <a:t>d</a:t>
            </a:r>
            <a:r>
              <a:rPr lang="en-US" sz="2800" i="0" dirty="0"/>
              <a:t>.</a:t>
            </a:r>
            <a:endParaRPr 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val="5562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7" grpId="0"/>
      <p:bldP spid="100" grpId="0"/>
      <p:bldP spid="118" grpId="0"/>
      <p:bldP spid="1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0491904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29759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4" name="Rectangle 73"/>
          <p:cNvSpPr/>
          <p:nvPr/>
        </p:nvSpPr>
        <p:spPr>
          <a:xfrm>
            <a:off x="5105400" y="2377857"/>
            <a:ext cx="38470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58342" y="49340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161972" y="606753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191000" y="20565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191000" y="3119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143828" y="4267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78" name="Rectangle 77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Cell is empty</a:t>
            </a: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81000" y="114300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82770" y="1838980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972628" y="18389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already there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140142" y="5010221"/>
            <a:ext cx="183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was not there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805446" y="27867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806542" y="312140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91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9769E-6 L 0.2908 0.4504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0" grpId="0"/>
      <p:bldP spid="80" grpId="1"/>
      <p:bldP spid="86" grpId="0"/>
      <p:bldP spid="8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8985731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00785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088556" y="314540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4" name="Rectangle 73"/>
          <p:cNvSpPr/>
          <p:nvPr/>
        </p:nvSpPr>
        <p:spPr>
          <a:xfrm>
            <a:off x="5105400" y="2377857"/>
            <a:ext cx="38470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74042" y="38702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088556" y="459209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082565" y="533240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427649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A different key gets  different “random”</a:t>
            </a:r>
            <a:br>
              <a:rPr lang="en-US" sz="2800" i="0" dirty="0"/>
            </a:br>
            <a:r>
              <a:rPr lang="en-US" sz="2800" i="0" dirty="0"/>
              <a:t>hash values.</a:t>
            </a:r>
            <a:endParaRPr lang="en-US" sz="2800" b="1" i="0" dirty="0"/>
          </a:p>
        </p:txBody>
      </p:sp>
      <p:sp>
        <p:nvSpPr>
          <p:cNvPr id="86" name="Rectangle 85"/>
          <p:cNvSpPr/>
          <p:nvPr/>
        </p:nvSpPr>
        <p:spPr>
          <a:xfrm>
            <a:off x="7140142" y="5010221"/>
            <a:ext cx="183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was not there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91" name="Rectangle 9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2</a:t>
              </a:r>
            </a:p>
          </p:txBody>
        </p:sp>
      </p:grp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349123" y="1538514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4798E-6 L 0.30313 0.559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7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5" grpId="0"/>
      <p:bldP spid="96" grpId="0"/>
      <p:bldP spid="100" grpId="0"/>
      <p:bldP spid="120" grpId="0" animBg="1"/>
      <p:bldP spid="82" grpId="0"/>
      <p:bldP spid="84" grpId="0"/>
      <p:bldP spid="8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0940572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80926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05400" y="2362200"/>
            <a:ext cx="384703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get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sp>
        <p:nvSpPr>
          <p:cNvPr id="84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86" name="Rectangle 85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is found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3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158342" y="49340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191000" y="20565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191000" y="3119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143828" y="4267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cxnSp>
        <p:nvCxnSpPr>
          <p:cNvPr id="136" name="Straight Arrow Connector 135"/>
          <p:cNvCxnSpPr/>
          <p:nvPr/>
        </p:nvCxnSpPr>
        <p:spPr bwMode="auto">
          <a:xfrm>
            <a:off x="1328058" y="2187850"/>
            <a:ext cx="2240734" cy="2145501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351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122" grpId="0"/>
      <p:bldP spid="124" grpId="0"/>
      <p:bldP spid="133" grpId="0"/>
      <p:bldP spid="134" grpId="0"/>
      <p:bldP spid="1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697362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23823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05400" y="2362200"/>
            <a:ext cx="38470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get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not there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86" name="Rectangle 85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is found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482770" y="1838980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72628" y="18389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cell is empty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6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55099" y="422471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191000" y="20402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176486" y="385170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182477" y="570140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161972" y="348496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77583" y="52924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140585" y="31778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9030" y="2640585"/>
            <a:ext cx="2464884" cy="3488908"/>
            <a:chOff x="1299030" y="2640585"/>
            <a:chExt cx="2464884" cy="3488908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1299030" y="2640585"/>
              <a:ext cx="2251471" cy="318281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Rectangle 97"/>
            <p:cNvSpPr/>
            <p:nvPr/>
          </p:nvSpPr>
          <p:spPr>
            <a:xfrm>
              <a:off x="3356430" y="566782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1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  <p:bldP spid="133" grpId="0"/>
      <p:bldP spid="134" grpId="0"/>
      <p:bldP spid="135" grpId="0"/>
      <p:bldP spid="78" grpId="0"/>
      <p:bldP spid="82" grpId="0"/>
      <p:bldP spid="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5977990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55648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05400" y="2362200"/>
            <a:ext cx="38470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del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 empty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1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17687" y="2057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40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33CC3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107255" y="2227713"/>
            <a:ext cx="909079" cy="186091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42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22" grpId="0"/>
      <p:bldP spid="1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169789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33439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4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86" name="Rectangle 85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is found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3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158342" y="49340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191000" y="20565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191000" y="3119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143828" y="4267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105400" y="2362200"/>
            <a:ext cx="38470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get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not there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2770" y="1838980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72628" y="18389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cell is empty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219200" y="2089926"/>
            <a:ext cx="2535043" cy="1232448"/>
            <a:chOff x="1219200" y="1346905"/>
            <a:chExt cx="2535043" cy="1232448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 flipV="1">
              <a:off x="1219200" y="1624309"/>
              <a:ext cx="2137230" cy="955044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Rectangle 97"/>
            <p:cNvSpPr/>
            <p:nvPr/>
          </p:nvSpPr>
          <p:spPr>
            <a:xfrm>
              <a:off x="3346759" y="1346905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5354385" y="5859572"/>
            <a:ext cx="3531530" cy="922228"/>
          </a:xfrm>
          <a:prstGeom prst="wedgeRoundRectCallout">
            <a:avLst>
              <a:gd name="adj1" fmla="val 30567"/>
              <a:gd name="adj2" fmla="val -6301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Oops!</a:t>
            </a:r>
            <a:br>
              <a:rPr lang="en-US" sz="2800" i="0" dirty="0"/>
            </a:br>
            <a:r>
              <a:rPr lang="en-US" sz="2800" i="0" dirty="0"/>
              <a:t>It no longer finds </a:t>
            </a:r>
            <a:r>
              <a:rPr lang="en-US" sz="2800" i="0" dirty="0">
                <a:solidFill>
                  <a:srgbClr val="FF0000"/>
                </a:solidFill>
              </a:rPr>
              <a:t>103</a:t>
            </a:r>
            <a:r>
              <a:rPr lang="en-US" sz="2800" i="0" dirty="0"/>
              <a:t>.</a:t>
            </a:r>
            <a:endParaRPr lang="en-US" sz="2800" b="1" i="0" dirty="0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158551" y="2136093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2" grpId="0"/>
      <p:bldP spid="124" grpId="0"/>
      <p:bldP spid="133" grpId="0"/>
      <p:bldP spid="134" grpId="0"/>
      <p:bldP spid="135" grpId="0"/>
      <p:bldP spid="90" grpId="0"/>
      <p:bldP spid="99" grpId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841085"/>
            <a:ext cx="78486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Operation	Output		M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 err="1"/>
              <a:t>isEmpty</a:t>
            </a:r>
            <a:r>
              <a:rPr lang="en-US" sz="2000" dirty="0"/>
              <a:t>()	true		</a:t>
            </a:r>
            <a:r>
              <a:rPr lang="en-US" sz="2000" dirty="0">
                <a:ea typeface="Tahoma" pitchFamily="39" charset="0"/>
                <a:cs typeface="Tahoma" pitchFamily="39" charset="0"/>
              </a:rPr>
              <a:t>Ø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put(5,A)		null		(5,A)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put(7,B)		null		(5,A),(7,B)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put(2,C)		null		(5,A),(7,B),(2,C)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put(8,D)		null		(5,A),(7,B),(2,C),(8,D)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put(2,E)		C		(5,A),(7,B),(2,E),(8,D)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get(7)		B		(5,A),(7,B),(2,E),(8,D)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get(4)		null		(5,A),(7,B),(2,E),(8,D)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get(2)		E		(5,A),(7,B),(2,E),(8,D)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size()		4		(5,A),(7,B),(2,E),(8,D)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remove(5)	A		(7,B),(2,E),(8,D)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remove(2)	E		(7,B),(8,D)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/>
              <a:t>get(2)		null		(7,B),(8,D)	</a:t>
            </a:r>
          </a:p>
          <a:p>
            <a:pPr>
              <a:lnSpc>
                <a:spcPct val="80000"/>
              </a:lnSpc>
              <a:buFont typeface="Wingdings" pitchFamily="39" charset="2"/>
              <a:buNone/>
            </a:pPr>
            <a:r>
              <a:rPr lang="en-US" sz="2000" dirty="0" err="1"/>
              <a:t>isEmpty</a:t>
            </a:r>
            <a:r>
              <a:rPr lang="en-US" sz="2000" dirty="0"/>
              <a:t>()	false		(7,B),(8,D)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3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3870526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56439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79" name="Rectangle 43"/>
          <p:cNvSpPr>
            <a:spLocks noChangeArrowheads="1"/>
          </p:cNvSpPr>
          <p:nvPr/>
        </p:nvSpPr>
        <p:spPr bwMode="auto">
          <a:xfrm>
            <a:off x="3070155" y="2115456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583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 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05400" y="2362200"/>
            <a:ext cx="38470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del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 </a:t>
            </a:r>
            <a:endParaRPr lang="en-US" altLang="en-US" sz="2400" i="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1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17687" y="20574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40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33CC3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107255" y="2227713"/>
            <a:ext cx="909079" cy="186091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42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3158551" y="2136093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7271658" y="5024735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22" grpId="0"/>
      <p:bldP spid="140" grpId="0"/>
      <p:bldP spid="74" grpId="0"/>
      <p:bldP spid="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71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6015833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6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09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1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5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62628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4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86" name="Rectangle 85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is found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101" name="Rectangle 10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5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3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4155099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158342" y="49340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191000" y="20565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191000" y="3119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143828" y="4267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105400" y="2362200"/>
            <a:ext cx="38470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C000"/>
                </a:solidFill>
              </a:rPr>
              <a:t>value</a:t>
            </a:r>
            <a:r>
              <a:rPr lang="en-US" sz="2800" i="0" dirty="0">
                <a:solidFill>
                  <a:schemeClr val="tx2"/>
                </a:solidFill>
              </a:rPr>
              <a:t> get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not there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2770" y="1838980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72628" y="18389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cell is empty</a:t>
            </a:r>
          </a:p>
        </p:txBody>
      </p:sp>
      <p:sp>
        <p:nvSpPr>
          <p:cNvPr id="99" name="AutoShape 38"/>
          <p:cNvSpPr>
            <a:spLocks noChangeArrowheads="1"/>
          </p:cNvSpPr>
          <p:nvPr/>
        </p:nvSpPr>
        <p:spPr bwMode="auto">
          <a:xfrm>
            <a:off x="6192585" y="5943600"/>
            <a:ext cx="1960815" cy="632585"/>
          </a:xfrm>
          <a:prstGeom prst="wedgeRoundRectCallout">
            <a:avLst>
              <a:gd name="adj1" fmla="val 30567"/>
              <a:gd name="adj2" fmla="val -6301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Excellent!</a:t>
            </a:r>
            <a:endParaRPr lang="en-US" sz="2800" b="1" i="0" dirty="0"/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158551" y="2136093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1371600" y="3398685"/>
            <a:ext cx="2197192" cy="934666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82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2" grpId="0"/>
      <p:bldP spid="124" grpId="0"/>
      <p:bldP spid="133" grpId="0"/>
      <p:bldP spid="134" grpId="0"/>
      <p:bldP spid="135" grpId="0"/>
      <p:bldP spid="9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A Sequence of Probes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39198"/>
              </p:ext>
            </p:extLst>
          </p:nvPr>
        </p:nvGraphicFramePr>
        <p:xfrm>
          <a:off x="7515581" y="208746"/>
          <a:ext cx="132361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26260" imgH="659130" progId="MS_ClipArt_Gallery.2">
                  <p:embed/>
                </p:oleObj>
              </mc:Choice>
              <mc:Fallback>
                <p:oleObj name="Clip" r:id="rId3" imgW="1826260" imgH="6591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581" y="208746"/>
                        <a:ext cx="132361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4140585" y="459731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105400" y="2377857"/>
            <a:ext cx="38470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(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)==empty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if (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key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)==k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cell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altLang="en-US" sz="24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cell(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=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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k,v</a:t>
            </a: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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              return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altLang="en-US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old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43828" y="20498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154716" y="35532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533399"/>
            <a:ext cx="3948982" cy="184445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solidFill>
                  <a:schemeClr val="tx2"/>
                </a:solidFill>
              </a:rPr>
              <a:t>Stop</a:t>
            </a:r>
            <a:r>
              <a:rPr lang="en-US" sz="2800" i="0" dirty="0"/>
              <a:t> this sequence of probes when:</a:t>
            </a:r>
            <a:endParaRPr lang="en-US" sz="2800" b="1" i="0" dirty="0"/>
          </a:p>
        </p:txBody>
      </p:sp>
      <p:sp>
        <p:nvSpPr>
          <p:cNvPr id="78" name="Rectangle 77"/>
          <p:cNvSpPr/>
          <p:nvPr/>
        </p:nvSpPr>
        <p:spPr>
          <a:xfrm>
            <a:off x="5286828" y="14478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Cell is empty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82770" y="1838980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972628" y="18389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key already there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140142" y="5010221"/>
            <a:ext cx="183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was not there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05446" y="2786742"/>
            <a:ext cx="339650" cy="796328"/>
            <a:chOff x="8805446" y="2786742"/>
            <a:chExt cx="339650" cy="796328"/>
          </a:xfrm>
        </p:grpSpPr>
        <p:sp>
          <p:nvSpPr>
            <p:cNvPr id="91" name="Rectangle 90"/>
            <p:cNvSpPr/>
            <p:nvPr/>
          </p:nvSpPr>
          <p:spPr>
            <a:xfrm>
              <a:off x="8805446" y="278674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7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806542" y="312140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rgbClr val="CC00CC"/>
                  </a:solidFill>
                </a:rPr>
                <a:t>4</a:t>
              </a:r>
            </a:p>
          </p:txBody>
        </p:sp>
      </p:grp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962017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31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4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0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1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153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4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5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9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76" name="Rectangle 43"/>
          <p:cNvSpPr>
            <a:spLocks noChangeArrowheads="1"/>
          </p:cNvSpPr>
          <p:nvPr/>
        </p:nvSpPr>
        <p:spPr bwMode="auto">
          <a:xfrm>
            <a:off x="3158551" y="2136093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77" name="Rectangle 43"/>
          <p:cNvSpPr>
            <a:spLocks noChangeArrowheads="1"/>
          </p:cNvSpPr>
          <p:nvPr/>
        </p:nvSpPr>
        <p:spPr bwMode="auto">
          <a:xfrm>
            <a:off x="199572" y="3453563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8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953828" y="1462314"/>
            <a:ext cx="6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i="0" dirty="0">
                <a:sym typeface="Symbol"/>
              </a:rPr>
              <a:t>or</a:t>
            </a:r>
          </a:p>
        </p:txBody>
      </p:sp>
      <p:sp>
        <p:nvSpPr>
          <p:cNvPr id="179" name="Rectangle 43"/>
          <p:cNvSpPr>
            <a:spLocks noChangeArrowheads="1"/>
          </p:cNvSpPr>
          <p:nvPr/>
        </p:nvSpPr>
        <p:spPr bwMode="auto">
          <a:xfrm>
            <a:off x="8153400" y="1671935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sym typeface="Symbol"/>
              </a:rPr>
              <a:t>deleted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7852" y="4353188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</a:t>
            </a:r>
            <a:r>
              <a:rPr lang="en-US" altLang="en-US" sz="1600" dirty="0">
                <a:solidFill>
                  <a:schemeClr val="tx2"/>
                </a:solidFill>
              </a:rPr>
              <a:t>deleted</a:t>
            </a:r>
            <a:r>
              <a:rPr lang="en-US" altLang="en-US" sz="16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1600" dirty="0"/>
          </a:p>
        </p:txBody>
      </p:sp>
      <p:sp>
        <p:nvSpPr>
          <p:cNvPr id="180" name="Rectangle 179"/>
          <p:cNvSpPr/>
          <p:nvPr/>
        </p:nvSpPr>
        <p:spPr>
          <a:xfrm>
            <a:off x="8177415" y="4271665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400" dirty="0"/>
          </a:p>
        </p:txBody>
      </p:sp>
      <p:sp>
        <p:nvSpPr>
          <p:cNvPr id="181" name="Rectangle 43"/>
          <p:cNvSpPr>
            <a:spLocks noChangeArrowheads="1"/>
          </p:cNvSpPr>
          <p:nvPr/>
        </p:nvSpPr>
        <p:spPr bwMode="auto">
          <a:xfrm>
            <a:off x="317022" y="3490686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8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82" name="Rectangle 43"/>
          <p:cNvSpPr>
            <a:spLocks noChangeArrowheads="1"/>
          </p:cNvSpPr>
          <p:nvPr/>
        </p:nvSpPr>
        <p:spPr bwMode="auto">
          <a:xfrm>
            <a:off x="296127" y="350520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8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4046E-6 L 0.30052 0.0064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607E-7 L 0.29826 -0.2023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1012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  <p:bldP spid="75" grpId="0"/>
      <p:bldP spid="97" grpId="0"/>
      <p:bldP spid="120" grpId="0" animBg="1"/>
      <p:bldP spid="78" grpId="0"/>
      <p:bldP spid="81" grpId="0"/>
      <p:bldP spid="83" grpId="0"/>
      <p:bldP spid="86" grpId="0"/>
      <p:bldP spid="89" grpId="0"/>
      <p:bldP spid="176" grpId="0"/>
      <p:bldP spid="177" grpId="0"/>
      <p:bldP spid="178" grpId="0"/>
      <p:bldP spid="179" grpId="0"/>
      <p:bldP spid="4" grpId="0"/>
      <p:bldP spid="180" grpId="0"/>
      <p:bldP spid="180" grpId="1"/>
      <p:bldP spid="181" grpId="0"/>
      <p:bldP spid="181" grpId="1"/>
      <p:bldP spid="182" grpId="0"/>
      <p:bldP spid="182" grpId="1"/>
      <p:bldP spid="182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200" dirty="0"/>
              <a:t>Iterator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267200" y="655932"/>
            <a:ext cx="4612844" cy="254446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sz="2800" i="0" dirty="0">
                <a:latin typeface="+mj-lt"/>
              </a:rPr>
              <a:t>The time to </a:t>
            </a:r>
            <a:r>
              <a:rPr lang="en-US" sz="2800" i="0" dirty="0">
                <a:solidFill>
                  <a:schemeClr val="tx2"/>
                </a:solidFill>
                <a:latin typeface="+mj-lt"/>
              </a:rPr>
              <a:t>iterate</a:t>
            </a:r>
            <a:r>
              <a:rPr lang="en-US" sz="2800" i="0" dirty="0">
                <a:latin typeface="+mj-lt"/>
              </a:rPr>
              <a:t> over all items in the data structure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000" i="0" dirty="0">
                <a:latin typeface="+mj-lt"/>
              </a:rPr>
              <a:t>(in order appearing in array)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i="0" dirty="0">
                <a:latin typeface="+mj-lt"/>
              </a:rPr>
              <a:t>= the size of the array N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i="0" dirty="0">
                <a:latin typeface="+mj-lt"/>
              </a:rPr>
              <a:t>= O(# of data time)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i="0" dirty="0">
                <a:latin typeface="+mj-lt"/>
              </a:rPr>
              <a:t>(because rehashing keeps the load factor O(1))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0495481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Running Time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488616" y="655933"/>
            <a:ext cx="4391428" cy="153938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latin typeface="+mj-lt"/>
              </a:rPr>
              <a:t>The load factor </a:t>
            </a:r>
            <a:br>
              <a:rPr lang="en-US" sz="2800" i="0" dirty="0">
                <a:latin typeface="+mj-lt"/>
              </a:rPr>
            </a:br>
            <a:r>
              <a:rPr lang="en-US" sz="2800" dirty="0">
                <a:solidFill>
                  <a:srgbClr val="FFCC66"/>
                </a:solidFill>
                <a:latin typeface="+mj-lt"/>
              </a:rPr>
              <a:t>r = n/N </a:t>
            </a:r>
            <a:r>
              <a:rPr lang="en-US" sz="2800" i="0" kern="0" dirty="0">
                <a:solidFill>
                  <a:srgbClr val="FFCC66"/>
                </a:solidFill>
              </a:rPr>
              <a:t>&lt; 0.9</a:t>
            </a:r>
            <a:br>
              <a:rPr lang="en-US" sz="2800" dirty="0">
                <a:solidFill>
                  <a:srgbClr val="FFCC66"/>
                </a:solidFill>
                <a:latin typeface="+mj-lt"/>
              </a:rPr>
            </a:br>
            <a:r>
              <a:rPr lang="en-US" sz="2800" i="0" dirty="0">
                <a:latin typeface="+mj-lt"/>
              </a:rPr>
              <a:t># data items / # of array cells. 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3664991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85956" y="2095977"/>
            <a:ext cx="1214098" cy="3978078"/>
            <a:chOff x="4185956" y="2095977"/>
            <a:chExt cx="1214098" cy="3978078"/>
          </a:xfrm>
        </p:grpSpPr>
        <p:grpSp>
          <p:nvGrpSpPr>
            <p:cNvPr id="72" name="Group 71"/>
            <p:cNvGrpSpPr/>
            <p:nvPr/>
          </p:nvGrpSpPr>
          <p:grpSpPr>
            <a:xfrm>
              <a:off x="4185956" y="2095977"/>
              <a:ext cx="1012401" cy="3973113"/>
              <a:chOff x="4496896" y="1556715"/>
              <a:chExt cx="1012401" cy="3973113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4496896" y="1556715"/>
                <a:ext cx="30124" cy="39731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4619182" y="2993518"/>
                <a:ext cx="8901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C000"/>
                    </a:solidFill>
                  </a:rPr>
                  <a:t>N = 11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52870" y="3859177"/>
              <a:ext cx="742511" cy="2214878"/>
              <a:chOff x="4496896" y="2993518"/>
              <a:chExt cx="742511" cy="2214878"/>
            </a:xfrm>
          </p:grpSpPr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4496896" y="3064917"/>
                <a:ext cx="0" cy="21434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09" name="Rectangle 108"/>
              <p:cNvSpPr/>
              <p:nvPr/>
            </p:nvSpPr>
            <p:spPr>
              <a:xfrm>
                <a:off x="4496896" y="2993518"/>
                <a:ext cx="7425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C000"/>
                    </a:solidFill>
                  </a:rPr>
                  <a:t>n = 6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349574" y="4204823"/>
              <a:ext cx="1050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C000"/>
                  </a:solidFill>
                </a:rPr>
                <a:t>r = 6/11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95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488616" y="655933"/>
            <a:ext cx="4391428" cy="153938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latin typeface="+mj-lt"/>
              </a:rPr>
              <a:t>The load factor </a:t>
            </a:r>
            <a:br>
              <a:rPr lang="en-US" sz="2800" i="0" dirty="0">
                <a:latin typeface="+mj-lt"/>
              </a:rPr>
            </a:br>
            <a:r>
              <a:rPr lang="en-US" sz="2800" dirty="0">
                <a:solidFill>
                  <a:srgbClr val="FFCC66"/>
                </a:solidFill>
                <a:latin typeface="+mj-lt"/>
              </a:rPr>
              <a:t>r = n/N </a:t>
            </a:r>
            <a:r>
              <a:rPr lang="en-US" sz="2800" i="0" kern="0" dirty="0">
                <a:solidFill>
                  <a:srgbClr val="FFCC66"/>
                </a:solidFill>
              </a:rPr>
              <a:t>&lt; 0.9</a:t>
            </a:r>
            <a:br>
              <a:rPr lang="en-US" sz="2800" dirty="0">
                <a:solidFill>
                  <a:srgbClr val="FFCC66"/>
                </a:solidFill>
                <a:latin typeface="+mj-lt"/>
              </a:rPr>
            </a:br>
            <a:r>
              <a:rPr lang="en-US" sz="2800" i="0" dirty="0">
                <a:latin typeface="+mj-lt"/>
              </a:rPr>
              <a:t># data items / # of array cells. 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6185530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4535715" y="2743200"/>
            <a:ext cx="4175219" cy="1883638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altLang="en-US" sz="2800" i="0" dirty="0">
              <a:solidFill>
                <a:schemeClr val="tx2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3" descr="Rectangle: Click to edit Master text styles&#10;Second level&#10;Third level&#10;Fourth level&#10;Fifth level"/>
              <p:cNvSpPr txBox="1">
                <a:spLocks noChangeArrowheads="1"/>
              </p:cNvSpPr>
              <p:nvPr/>
            </p:nvSpPr>
            <p:spPr bwMode="auto">
              <a:xfrm>
                <a:off x="4572000" y="2895378"/>
                <a:ext cx="4343400" cy="1509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400" i="0" kern="0" dirty="0"/>
                  <a:t>For EVERY input: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400" i="0" kern="0" dirty="0"/>
                  <a:t>Expected number of probes </a:t>
                </a: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kern="0" smtClean="0">
                          <a:solidFill>
                            <a:srgbClr val="FFCC6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≥1</m:t>
                          </m:r>
                        </m:sub>
                        <m:sup/>
                        <m:e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 =  </m:t>
                          </m:r>
                          <m:f>
                            <m:f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en-CA" sz="24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.</m:t>
                      </m:r>
                    </m:oMath>
                  </m:oMathPara>
                </a14:m>
                <a:endParaRPr lang="en-US" sz="2400" i="0" kern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1" name="Rectangle 3" descr="Rectangle: Click to edit Master text styles&#10;Second level&#10;Third level&#10;Fourth level&#10;Fifth lev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895378"/>
                <a:ext cx="4343400" cy="1509708"/>
              </a:xfrm>
              <a:prstGeom prst="rect">
                <a:avLst/>
              </a:prstGeom>
              <a:blipFill>
                <a:blip r:embed="rId3"/>
                <a:stretch>
                  <a:fillRect l="-15288" t="-46371" b="-1221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105400" y="4648200"/>
            <a:ext cx="434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2400" i="0" kern="0" dirty="0"/>
              <a:t># of probes</a:t>
            </a:r>
          </a:p>
          <a:p>
            <a:pPr>
              <a:lnSpc>
                <a:spcPts val="2000"/>
              </a:lnSpc>
            </a:pPr>
            <a:r>
              <a:rPr lang="en-US" sz="2400" i="0" kern="0" dirty="0"/>
              <a:t>Probability j-1 probes collide</a:t>
            </a:r>
          </a:p>
          <a:p>
            <a:pPr>
              <a:lnSpc>
                <a:spcPts val="2000"/>
              </a:lnSpc>
            </a:pPr>
            <a:r>
              <a:rPr lang="en-US" sz="2400" i="0" kern="0" dirty="0"/>
              <a:t>Probability </a:t>
            </a:r>
            <a:r>
              <a:rPr lang="en-US" sz="2400" i="0" kern="0" dirty="0" err="1"/>
              <a:t>j</a:t>
            </a:r>
            <a:r>
              <a:rPr lang="en-US" sz="2400" i="0" kern="0" baseline="30000" dirty="0" err="1"/>
              <a:t>th</a:t>
            </a:r>
            <a:r>
              <a:rPr lang="en-US" sz="2400" i="0" kern="0" dirty="0"/>
              <a:t> probe </a:t>
            </a:r>
            <a:br>
              <a:rPr lang="en-US" sz="2400" i="0" kern="0" dirty="0"/>
            </a:br>
            <a:r>
              <a:rPr lang="en-US" sz="2400" i="0" kern="0" dirty="0"/>
              <a:t>   does not collide</a:t>
            </a:r>
          </a:p>
          <a:p>
            <a:pPr>
              <a:lnSpc>
                <a:spcPts val="2000"/>
              </a:lnSpc>
            </a:pPr>
            <a:endParaRPr lang="en-US" sz="2400" i="0" kern="0" dirty="0"/>
          </a:p>
        </p:txBody>
      </p:sp>
      <p:sp>
        <p:nvSpPr>
          <p:cNvPr id="3" name="Freeform 2"/>
          <p:cNvSpPr/>
          <p:nvPr/>
        </p:nvSpPr>
        <p:spPr>
          <a:xfrm>
            <a:off x="5473008" y="4108704"/>
            <a:ext cx="110928" cy="707136"/>
          </a:xfrm>
          <a:custGeom>
            <a:avLst/>
            <a:gdLst>
              <a:gd name="connsiteX0" fmla="*/ 110928 w 110928"/>
              <a:gd name="connsiteY0" fmla="*/ 707136 h 707136"/>
              <a:gd name="connsiteX1" fmla="*/ 1200 w 110928"/>
              <a:gd name="connsiteY1" fmla="*/ 341376 h 707136"/>
              <a:gd name="connsiteX2" fmla="*/ 62160 w 110928"/>
              <a:gd name="connsiteY2" fmla="*/ 0 h 70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28" h="707136">
                <a:moveTo>
                  <a:pt x="110928" y="707136"/>
                </a:moveTo>
                <a:cubicBezTo>
                  <a:pt x="60128" y="583184"/>
                  <a:pt x="9328" y="459232"/>
                  <a:pt x="1200" y="341376"/>
                </a:cubicBezTo>
                <a:cubicBezTo>
                  <a:pt x="-6928" y="223520"/>
                  <a:pt x="27616" y="111760"/>
                  <a:pt x="62160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483796" y="4032504"/>
            <a:ext cx="247644" cy="1072896"/>
          </a:xfrm>
          <a:custGeom>
            <a:avLst/>
            <a:gdLst>
              <a:gd name="connsiteX0" fmla="*/ 110928 w 110928"/>
              <a:gd name="connsiteY0" fmla="*/ 707136 h 707136"/>
              <a:gd name="connsiteX1" fmla="*/ 1200 w 110928"/>
              <a:gd name="connsiteY1" fmla="*/ 341376 h 707136"/>
              <a:gd name="connsiteX2" fmla="*/ 62160 w 110928"/>
              <a:gd name="connsiteY2" fmla="*/ 0 h 707136"/>
              <a:gd name="connsiteX0" fmla="*/ 113532 w 247644"/>
              <a:gd name="connsiteY0" fmla="*/ 1072896 h 1072896"/>
              <a:gd name="connsiteX1" fmla="*/ 3804 w 247644"/>
              <a:gd name="connsiteY1" fmla="*/ 707136 h 1072896"/>
              <a:gd name="connsiteX2" fmla="*/ 247644 w 247644"/>
              <a:gd name="connsiteY2" fmla="*/ 0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44" h="1072896">
                <a:moveTo>
                  <a:pt x="113532" y="1072896"/>
                </a:moveTo>
                <a:cubicBezTo>
                  <a:pt x="62732" y="948944"/>
                  <a:pt x="-18548" y="885952"/>
                  <a:pt x="3804" y="707136"/>
                </a:cubicBezTo>
                <a:cubicBezTo>
                  <a:pt x="26156" y="528320"/>
                  <a:pt x="213100" y="111760"/>
                  <a:pt x="247644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472128" y="4056888"/>
            <a:ext cx="1074772" cy="1353312"/>
          </a:xfrm>
          <a:custGeom>
            <a:avLst/>
            <a:gdLst>
              <a:gd name="connsiteX0" fmla="*/ 110928 w 110928"/>
              <a:gd name="connsiteY0" fmla="*/ 707136 h 707136"/>
              <a:gd name="connsiteX1" fmla="*/ 1200 w 110928"/>
              <a:gd name="connsiteY1" fmla="*/ 341376 h 707136"/>
              <a:gd name="connsiteX2" fmla="*/ 62160 w 110928"/>
              <a:gd name="connsiteY2" fmla="*/ 0 h 707136"/>
              <a:gd name="connsiteX0" fmla="*/ 113532 w 247644"/>
              <a:gd name="connsiteY0" fmla="*/ 1072896 h 1072896"/>
              <a:gd name="connsiteX1" fmla="*/ 3804 w 247644"/>
              <a:gd name="connsiteY1" fmla="*/ 707136 h 1072896"/>
              <a:gd name="connsiteX2" fmla="*/ 247644 w 247644"/>
              <a:gd name="connsiteY2" fmla="*/ 0 h 1072896"/>
              <a:gd name="connsiteX0" fmla="*/ 165787 w 1104571"/>
              <a:gd name="connsiteY0" fmla="*/ 1353312 h 1353312"/>
              <a:gd name="connsiteX1" fmla="*/ 56059 w 1104571"/>
              <a:gd name="connsiteY1" fmla="*/ 987552 h 1353312"/>
              <a:gd name="connsiteX2" fmla="*/ 1104571 w 1104571"/>
              <a:gd name="connsiteY2" fmla="*/ 0 h 1353312"/>
              <a:gd name="connsiteX0" fmla="*/ 135988 w 1074772"/>
              <a:gd name="connsiteY0" fmla="*/ 1353312 h 1353312"/>
              <a:gd name="connsiteX1" fmla="*/ 62836 w 1074772"/>
              <a:gd name="connsiteY1" fmla="*/ 694944 h 1353312"/>
              <a:gd name="connsiteX2" fmla="*/ 1074772 w 1074772"/>
              <a:gd name="connsiteY2" fmla="*/ 0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72" h="1353312">
                <a:moveTo>
                  <a:pt x="135988" y="1353312"/>
                </a:moveTo>
                <a:cubicBezTo>
                  <a:pt x="85188" y="1229360"/>
                  <a:pt x="-93628" y="920496"/>
                  <a:pt x="62836" y="694944"/>
                </a:cubicBezTo>
                <a:cubicBezTo>
                  <a:pt x="219300" y="469392"/>
                  <a:pt x="1040228" y="111760"/>
                  <a:pt x="1074772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324344" y="4265113"/>
            <a:ext cx="1215228" cy="4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400" i="0" kern="0" dirty="0">
                <a:solidFill>
                  <a:srgbClr val="FFCC66"/>
                </a:solidFill>
              </a:rPr>
              <a:t>= O(1)</a:t>
            </a: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24498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31" grpId="0" uiExpand="1" build="p"/>
      <p:bldP spid="71" grpId="0" uiExpand="1" build="p"/>
      <p:bldP spid="3" grpId="0" animBg="1"/>
      <p:bldP spid="3" grpId="1" animBg="1"/>
      <p:bldP spid="66" grpId="0" animBg="1"/>
      <p:bldP spid="66" grpId="1" animBg="1"/>
      <p:bldP spid="67" grpId="0" animBg="1"/>
      <p:bldP spid="6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488616" y="655933"/>
            <a:ext cx="4391428" cy="1539387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>
                <a:latin typeface="+mj-lt"/>
              </a:rPr>
              <a:t>The load factor </a:t>
            </a:r>
            <a:br>
              <a:rPr lang="en-US" sz="2800" i="0" dirty="0">
                <a:latin typeface="+mj-lt"/>
              </a:rPr>
            </a:br>
            <a:r>
              <a:rPr lang="en-US" sz="2800" dirty="0">
                <a:solidFill>
                  <a:srgbClr val="FFCC66"/>
                </a:solidFill>
                <a:latin typeface="+mj-lt"/>
              </a:rPr>
              <a:t>r = n/N </a:t>
            </a:r>
            <a:r>
              <a:rPr lang="en-US" sz="2800" i="0" kern="0" dirty="0">
                <a:solidFill>
                  <a:srgbClr val="FFCC66"/>
                </a:solidFill>
              </a:rPr>
              <a:t>&lt; 0.9</a:t>
            </a:r>
            <a:br>
              <a:rPr lang="en-US" sz="2800" dirty="0">
                <a:solidFill>
                  <a:srgbClr val="FFCC66"/>
                </a:solidFill>
                <a:latin typeface="+mj-lt"/>
              </a:rPr>
            </a:br>
            <a:r>
              <a:rPr lang="en-US" sz="2800" i="0" dirty="0">
                <a:latin typeface="+mj-lt"/>
              </a:rPr>
              <a:t># data items / # of array cells. 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7705313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4535715" y="2743200"/>
            <a:ext cx="4175219" cy="1883638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altLang="en-US" sz="2800" i="0" dirty="0">
              <a:solidFill>
                <a:schemeClr val="tx2"/>
              </a:solidFill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3" descr="Rectangle: Click to edit Master text styles&#10;Second level&#10;Third level&#10;Fourth level&#10;Fifth level"/>
              <p:cNvSpPr txBox="1">
                <a:spLocks noChangeArrowheads="1"/>
              </p:cNvSpPr>
              <p:nvPr/>
            </p:nvSpPr>
            <p:spPr bwMode="auto">
              <a:xfrm>
                <a:off x="4572000" y="2895378"/>
                <a:ext cx="4343400" cy="1509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400" i="0" kern="0" dirty="0"/>
                  <a:t>For EVERY input:</a:t>
                </a:r>
              </a:p>
              <a:p>
                <a:pPr marL="0" indent="0">
                  <a:lnSpc>
                    <a:spcPts val="2000"/>
                  </a:lnSpc>
                  <a:buNone/>
                </a:pPr>
                <a:r>
                  <a:rPr lang="en-US" sz="2400" i="0" kern="0" dirty="0"/>
                  <a:t>Expected number of probes </a:t>
                </a: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:br>
                  <a:rPr lang="en-US" sz="2400" i="0" kern="0" dirty="0">
                    <a:solidFill>
                      <a:srgbClr val="FFCC66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kern="0" smtClean="0">
                          <a:solidFill>
                            <a:srgbClr val="FFCC6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≥1</m:t>
                          </m:r>
                        </m:sub>
                        <m:sup/>
                        <m:e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400" i="1" kern="0" smtClean="0">
                              <a:solidFill>
                                <a:srgbClr val="FFCC66"/>
                              </a:solidFill>
                              <a:latin typeface="Cambria Math"/>
                            </a:rPr>
                            <m:t> =  </m:t>
                          </m:r>
                          <m:f>
                            <m:fPr>
                              <m:ctrlP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400" i="1" kern="0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CA" sz="2400" b="0" i="1" kern="0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en-CA" sz="24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.</m:t>
                      </m:r>
                    </m:oMath>
                  </m:oMathPara>
                </a14:m>
                <a:endParaRPr lang="en-US" sz="2400" i="0" kern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1" name="Rectangle 3" descr="Rectangle: Click to edit Master text styles&#10;Second level&#10;Third level&#10;Fourth level&#10;Fifth lev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895378"/>
                <a:ext cx="4343400" cy="1509708"/>
              </a:xfrm>
              <a:prstGeom prst="rect">
                <a:avLst/>
              </a:prstGeom>
              <a:blipFill>
                <a:blip r:embed="rId3"/>
                <a:stretch>
                  <a:fillRect l="-15288" t="-46371" b="-1221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324344" y="4265113"/>
            <a:ext cx="1215228" cy="4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400" i="0" kern="0" dirty="0">
                <a:solidFill>
                  <a:srgbClr val="FFCC66"/>
                </a:solidFill>
              </a:rPr>
              <a:t>= O(1)</a:t>
            </a:r>
          </a:p>
        </p:txBody>
      </p:sp>
      <p:sp>
        <p:nvSpPr>
          <p:cNvPr id="69" name="AutoShape 40"/>
          <p:cNvSpPr>
            <a:spLocks noChangeArrowheads="1"/>
          </p:cNvSpPr>
          <p:nvPr/>
        </p:nvSpPr>
        <p:spPr bwMode="auto">
          <a:xfrm>
            <a:off x="4497458" y="4693504"/>
            <a:ext cx="4494142" cy="1903299"/>
          </a:xfrm>
          <a:prstGeom prst="wedgeRoundRectCallout">
            <a:avLst>
              <a:gd name="adj1" fmla="val -56078"/>
              <a:gd name="adj2" fmla="val 26637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0" dirty="0">
                <a:solidFill>
                  <a:srgbClr val="FFFFFF"/>
                </a:solidFill>
              </a:rPr>
              <a:t>Actually these calculations require </a:t>
            </a:r>
            <a:r>
              <a:rPr lang="en-US" altLang="en-US" sz="1800" i="0" dirty="0">
                <a:solidFill>
                  <a:srgbClr val="CC00CC"/>
                </a:solidFill>
              </a:rPr>
              <a:t>Hash</a:t>
            </a:r>
            <a:r>
              <a:rPr lang="en-US" altLang="en-US" sz="1800" i="0" dirty="0">
                <a:solidFill>
                  <a:srgbClr val="FFFFFF"/>
                </a:solidFill>
              </a:rPr>
              <a:t> to be purely random. </a:t>
            </a:r>
            <a:br>
              <a:rPr lang="en-US" altLang="en-US" sz="1800" i="0" dirty="0">
                <a:solidFill>
                  <a:srgbClr val="FFFFFF"/>
                </a:solidFill>
              </a:rPr>
            </a:br>
            <a:r>
              <a:rPr lang="en-US" altLang="en-US" sz="1800" i="0" dirty="0">
                <a:solidFill>
                  <a:srgbClr val="FFFFFF"/>
                </a:solidFill>
              </a:rPr>
              <a:t>If only the </a:t>
            </a:r>
            <a:r>
              <a:rPr lang="en-US" altLang="en-US" sz="1800" dirty="0">
                <a:solidFill>
                  <a:srgbClr val="CC00CC"/>
                </a:solidFill>
              </a:rPr>
              <a:t>a </a:t>
            </a:r>
            <a:r>
              <a:rPr lang="en-US" altLang="en-US" sz="1800" i="0" dirty="0">
                <a:solidFill>
                  <a:srgbClr val="FFFFFF"/>
                </a:solidFill>
              </a:rPr>
              <a:t>is random then we only </a:t>
            </a:r>
            <a:r>
              <a:rPr lang="en-US" altLang="en-US" sz="1800" i="0">
                <a:solidFill>
                  <a:srgbClr val="FFFFFF"/>
                </a:solidFill>
              </a:rPr>
              <a:t>have </a:t>
            </a:r>
            <a:br>
              <a:rPr lang="en-US" altLang="en-US" sz="1800" i="0">
                <a:solidFill>
                  <a:srgbClr val="FFFFFF"/>
                </a:solidFill>
              </a:rPr>
            </a:br>
            <a:r>
              <a:rPr lang="en-US" altLang="en-US" sz="1800" i="0">
                <a:solidFill>
                  <a:srgbClr val="FFFFFF"/>
                </a:solidFill>
              </a:rPr>
              <a:t>pair-wise </a:t>
            </a:r>
            <a:r>
              <a:rPr lang="en-US" altLang="en-US" sz="1800" i="0" dirty="0">
                <a:solidFill>
                  <a:srgbClr val="FFFFFF"/>
                </a:solidFill>
              </a:rPr>
              <a:t>independence.</a:t>
            </a:r>
            <a:br>
              <a:rPr lang="en-US" altLang="en-US" sz="1800" i="0" dirty="0">
                <a:solidFill>
                  <a:srgbClr val="FFFFFF"/>
                </a:solidFill>
              </a:rPr>
            </a:br>
            <a:r>
              <a:rPr lang="en-US" altLang="en-US" sz="1800" i="0" dirty="0">
                <a:solidFill>
                  <a:srgbClr val="FFFFFF"/>
                </a:solidFill>
              </a:rPr>
              <a:t>If p &gt;&gt; n, then Jeff think the result may still be true, but he is not sure.</a:t>
            </a:r>
          </a:p>
        </p:txBody>
      </p: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3483795" y="5802476"/>
            <a:ext cx="755650" cy="1055524"/>
            <a:chOff x="4560" y="1645"/>
            <a:chExt cx="849" cy="1475"/>
          </a:xfrm>
        </p:grpSpPr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1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40526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4488616" y="655933"/>
            <a:ext cx="4391428" cy="2011066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sz="2800" i="0" dirty="0">
                <a:latin typeface="+mj-lt"/>
              </a:rPr>
              <a:t>When the load factor gets bigger than some threshold,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i="0" dirty="0">
                <a:latin typeface="+mj-lt"/>
              </a:rPr>
              <a:t>rehash all items into an array that is double the size. 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6968397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33864" y="2820711"/>
            <a:ext cx="5138736" cy="2624233"/>
          </a:xfrm>
        </p:spPr>
        <p:txBody>
          <a:bodyPr/>
          <a:lstStyle/>
          <a:p>
            <a:pPr marL="57150" indent="0">
              <a:spcBef>
                <a:spcPts val="600"/>
              </a:spcBef>
              <a:buNone/>
              <a:defRPr/>
            </a:pPr>
            <a:r>
              <a:rPr lang="en-US" sz="2400" dirty="0"/>
              <a:t>Total cost of doubling</a:t>
            </a:r>
          </a:p>
          <a:p>
            <a:pPr marL="57150" indent="0">
              <a:spcBef>
                <a:spcPts val="600"/>
              </a:spcBef>
              <a:buNone/>
              <a:defRPr/>
            </a:pPr>
            <a:r>
              <a:rPr lang="en-US" sz="2400" dirty="0">
                <a:latin typeface="+mj-lt"/>
              </a:rPr>
              <a:t>    = </a:t>
            </a:r>
            <a:r>
              <a:rPr lang="en-US" sz="2400" i="1" dirty="0"/>
              <a:t>1 + 2 + 4 + 8 + 16 + … + n</a:t>
            </a:r>
            <a:br>
              <a:rPr lang="en-US" sz="2400" i="1" dirty="0"/>
            </a:br>
            <a:r>
              <a:rPr lang="en-US" sz="2400" i="1" dirty="0"/>
              <a:t>    = 2n-1</a:t>
            </a:r>
          </a:p>
          <a:p>
            <a:pPr marL="57150" indent="0">
              <a:spcBef>
                <a:spcPts val="600"/>
              </a:spcBef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amortized </a:t>
            </a:r>
            <a:r>
              <a:rPr lang="en-US" sz="2400" dirty="0"/>
              <a:t>time 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 err="1"/>
              <a:t>TotalTime</a:t>
            </a:r>
            <a:r>
              <a:rPr lang="en-US" sz="2400" dirty="0"/>
              <a:t>(n)</a:t>
            </a:r>
            <a:r>
              <a:rPr lang="en-US" sz="2400" dirty="0">
                <a:sym typeface="Symbol" pitchFamily="33" charset="2"/>
              </a:rPr>
              <a:t>/</a:t>
            </a:r>
            <a:r>
              <a:rPr lang="en-US" sz="2400" i="1" dirty="0">
                <a:sym typeface="Symbol" pitchFamily="33" charset="2"/>
              </a:rPr>
              <a:t>n </a:t>
            </a:r>
            <a:br>
              <a:rPr lang="en-US" sz="2400" i="1" dirty="0">
                <a:sym typeface="Symbol" pitchFamily="33" charset="2"/>
              </a:rPr>
            </a:br>
            <a:r>
              <a:rPr lang="en-US" sz="2400" i="1" dirty="0">
                <a:sym typeface="Symbol" pitchFamily="33" charset="2"/>
              </a:rPr>
              <a:t>= (</a:t>
            </a:r>
            <a:r>
              <a:rPr lang="en-US" sz="2400" i="1" dirty="0"/>
              <a:t>2n-1)</a:t>
            </a:r>
            <a:r>
              <a:rPr lang="en-US" sz="2400" i="1" dirty="0">
                <a:sym typeface="Symbol" pitchFamily="33" charset="2"/>
              </a:rPr>
              <a:t>/n = O(1).   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57150" indent="0">
              <a:spcBef>
                <a:spcPts val="600"/>
              </a:spcBef>
              <a:buNone/>
              <a:defRPr/>
            </a:pPr>
            <a:endParaRPr lang="en-US" sz="2400" dirty="0">
              <a:latin typeface="+mj-lt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946739" y="3793442"/>
            <a:ext cx="1282861" cy="702358"/>
            <a:chOff x="4664682" y="3514190"/>
            <a:chExt cx="4539599" cy="3069174"/>
          </a:xfrm>
        </p:grpSpPr>
        <p:pic>
          <p:nvPicPr>
            <p:cNvPr id="72" name="Picture 11" descr="02-65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682" y="3514190"/>
              <a:ext cx="4539599" cy="3069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4"/>
            <p:cNvGrpSpPr>
              <a:grpSpLocks/>
            </p:cNvGrpSpPr>
            <p:nvPr/>
          </p:nvGrpSpPr>
          <p:grpSpPr bwMode="auto">
            <a:xfrm flipH="1">
              <a:off x="8077200" y="3964514"/>
              <a:ext cx="1066800" cy="2168525"/>
              <a:chOff x="-1200" y="1226"/>
              <a:chExt cx="1132" cy="2304"/>
            </a:xfrm>
          </p:grpSpPr>
          <p:grpSp>
            <p:nvGrpSpPr>
              <p:cNvPr id="74" name="Group 5"/>
              <p:cNvGrpSpPr>
                <a:grpSpLocks/>
              </p:cNvGrpSpPr>
              <p:nvPr/>
            </p:nvGrpSpPr>
            <p:grpSpPr bwMode="auto">
              <a:xfrm>
                <a:off x="-925" y="1226"/>
                <a:ext cx="857" cy="2304"/>
                <a:chOff x="-925" y="1226"/>
                <a:chExt cx="857" cy="2304"/>
              </a:xfrm>
            </p:grpSpPr>
            <p:sp>
              <p:nvSpPr>
                <p:cNvPr id="78" name="Freeform 6"/>
                <p:cNvSpPr>
                  <a:spLocks/>
                </p:cNvSpPr>
                <p:nvPr/>
              </p:nvSpPr>
              <p:spPr bwMode="auto">
                <a:xfrm>
                  <a:off x="-884" y="1636"/>
                  <a:ext cx="330" cy="401"/>
                </a:xfrm>
                <a:custGeom>
                  <a:avLst/>
                  <a:gdLst>
                    <a:gd name="T0" fmla="*/ 230 w 330"/>
                    <a:gd name="T1" fmla="*/ 126 h 401"/>
                    <a:gd name="T2" fmla="*/ 215 w 330"/>
                    <a:gd name="T3" fmla="*/ 61 h 401"/>
                    <a:gd name="T4" fmla="*/ 180 w 330"/>
                    <a:gd name="T5" fmla="*/ 21 h 401"/>
                    <a:gd name="T6" fmla="*/ 130 w 330"/>
                    <a:gd name="T7" fmla="*/ 0 h 401"/>
                    <a:gd name="T8" fmla="*/ 55 w 330"/>
                    <a:gd name="T9" fmla="*/ 16 h 401"/>
                    <a:gd name="T10" fmla="*/ 15 w 330"/>
                    <a:gd name="T11" fmla="*/ 91 h 401"/>
                    <a:gd name="T12" fmla="*/ 0 w 330"/>
                    <a:gd name="T13" fmla="*/ 166 h 401"/>
                    <a:gd name="T14" fmla="*/ 0 w 330"/>
                    <a:gd name="T15" fmla="*/ 246 h 401"/>
                    <a:gd name="T16" fmla="*/ 15 w 330"/>
                    <a:gd name="T17" fmla="*/ 336 h 401"/>
                    <a:gd name="T18" fmla="*/ 70 w 330"/>
                    <a:gd name="T19" fmla="*/ 391 h 401"/>
                    <a:gd name="T20" fmla="*/ 120 w 330"/>
                    <a:gd name="T21" fmla="*/ 401 h 401"/>
                    <a:gd name="T22" fmla="*/ 185 w 330"/>
                    <a:gd name="T23" fmla="*/ 386 h 401"/>
                    <a:gd name="T24" fmla="*/ 215 w 330"/>
                    <a:gd name="T25" fmla="*/ 326 h 401"/>
                    <a:gd name="T26" fmla="*/ 235 w 330"/>
                    <a:gd name="T27" fmla="*/ 266 h 401"/>
                    <a:gd name="T28" fmla="*/ 245 w 330"/>
                    <a:gd name="T29" fmla="*/ 216 h 401"/>
                    <a:gd name="T30" fmla="*/ 245 w 330"/>
                    <a:gd name="T31" fmla="*/ 181 h 401"/>
                    <a:gd name="T32" fmla="*/ 325 w 330"/>
                    <a:gd name="T33" fmla="*/ 106 h 401"/>
                    <a:gd name="T34" fmla="*/ 330 w 330"/>
                    <a:gd name="T35" fmla="*/ 81 h 401"/>
                    <a:gd name="T36" fmla="*/ 315 w 330"/>
                    <a:gd name="T37" fmla="*/ 71 h 401"/>
                    <a:gd name="T38" fmla="*/ 235 w 330"/>
                    <a:gd name="T39" fmla="*/ 156 h 401"/>
                    <a:gd name="T40" fmla="*/ 230 w 330"/>
                    <a:gd name="T41" fmla="*/ 126 h 4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0"/>
                    <a:gd name="T64" fmla="*/ 0 h 401"/>
                    <a:gd name="T65" fmla="*/ 330 w 330"/>
                    <a:gd name="T66" fmla="*/ 401 h 4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0" h="401">
                      <a:moveTo>
                        <a:pt x="230" y="126"/>
                      </a:moveTo>
                      <a:lnTo>
                        <a:pt x="215" y="61"/>
                      </a:lnTo>
                      <a:lnTo>
                        <a:pt x="180" y="21"/>
                      </a:lnTo>
                      <a:lnTo>
                        <a:pt x="130" y="0"/>
                      </a:lnTo>
                      <a:lnTo>
                        <a:pt x="55" y="16"/>
                      </a:lnTo>
                      <a:lnTo>
                        <a:pt x="15" y="91"/>
                      </a:lnTo>
                      <a:lnTo>
                        <a:pt x="0" y="166"/>
                      </a:lnTo>
                      <a:lnTo>
                        <a:pt x="0" y="246"/>
                      </a:lnTo>
                      <a:lnTo>
                        <a:pt x="15" y="336"/>
                      </a:lnTo>
                      <a:lnTo>
                        <a:pt x="70" y="391"/>
                      </a:lnTo>
                      <a:lnTo>
                        <a:pt x="120" y="401"/>
                      </a:lnTo>
                      <a:lnTo>
                        <a:pt x="185" y="386"/>
                      </a:lnTo>
                      <a:lnTo>
                        <a:pt x="215" y="326"/>
                      </a:lnTo>
                      <a:lnTo>
                        <a:pt x="235" y="266"/>
                      </a:lnTo>
                      <a:lnTo>
                        <a:pt x="245" y="216"/>
                      </a:lnTo>
                      <a:lnTo>
                        <a:pt x="245" y="181"/>
                      </a:lnTo>
                      <a:lnTo>
                        <a:pt x="325" y="106"/>
                      </a:lnTo>
                      <a:lnTo>
                        <a:pt x="330" y="81"/>
                      </a:lnTo>
                      <a:lnTo>
                        <a:pt x="315" y="71"/>
                      </a:lnTo>
                      <a:lnTo>
                        <a:pt x="235" y="156"/>
                      </a:lnTo>
                      <a:lnTo>
                        <a:pt x="23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7"/>
                <p:cNvSpPr>
                  <a:spLocks/>
                </p:cNvSpPr>
                <p:nvPr/>
              </p:nvSpPr>
              <p:spPr bwMode="auto">
                <a:xfrm>
                  <a:off x="-810" y="1226"/>
                  <a:ext cx="581" cy="681"/>
                </a:xfrm>
                <a:custGeom>
                  <a:avLst/>
                  <a:gdLst>
                    <a:gd name="T0" fmla="*/ 11 w 581"/>
                    <a:gd name="T1" fmla="*/ 681 h 681"/>
                    <a:gd name="T2" fmla="*/ 0 w 581"/>
                    <a:gd name="T3" fmla="*/ 620 h 681"/>
                    <a:gd name="T4" fmla="*/ 26 w 581"/>
                    <a:gd name="T5" fmla="*/ 540 h 681"/>
                    <a:gd name="T6" fmla="*/ 96 w 581"/>
                    <a:gd name="T7" fmla="*/ 475 h 681"/>
                    <a:gd name="T8" fmla="*/ 196 w 581"/>
                    <a:gd name="T9" fmla="*/ 385 h 681"/>
                    <a:gd name="T10" fmla="*/ 301 w 581"/>
                    <a:gd name="T11" fmla="*/ 285 h 681"/>
                    <a:gd name="T12" fmla="*/ 396 w 581"/>
                    <a:gd name="T13" fmla="*/ 160 h 681"/>
                    <a:gd name="T14" fmla="*/ 426 w 581"/>
                    <a:gd name="T15" fmla="*/ 85 h 681"/>
                    <a:gd name="T16" fmla="*/ 436 w 581"/>
                    <a:gd name="T17" fmla="*/ 0 h 681"/>
                    <a:gd name="T18" fmla="*/ 456 w 581"/>
                    <a:gd name="T19" fmla="*/ 0 h 681"/>
                    <a:gd name="T20" fmla="*/ 446 w 581"/>
                    <a:gd name="T21" fmla="*/ 90 h 681"/>
                    <a:gd name="T22" fmla="*/ 461 w 581"/>
                    <a:gd name="T23" fmla="*/ 90 h 681"/>
                    <a:gd name="T24" fmla="*/ 541 w 581"/>
                    <a:gd name="T25" fmla="*/ 30 h 681"/>
                    <a:gd name="T26" fmla="*/ 556 w 581"/>
                    <a:gd name="T27" fmla="*/ 50 h 681"/>
                    <a:gd name="T28" fmla="*/ 491 w 581"/>
                    <a:gd name="T29" fmla="*/ 95 h 681"/>
                    <a:gd name="T30" fmla="*/ 481 w 581"/>
                    <a:gd name="T31" fmla="*/ 125 h 681"/>
                    <a:gd name="T32" fmla="*/ 501 w 581"/>
                    <a:gd name="T33" fmla="*/ 135 h 681"/>
                    <a:gd name="T34" fmla="*/ 566 w 581"/>
                    <a:gd name="T35" fmla="*/ 135 h 681"/>
                    <a:gd name="T36" fmla="*/ 581 w 581"/>
                    <a:gd name="T37" fmla="*/ 145 h 681"/>
                    <a:gd name="T38" fmla="*/ 576 w 581"/>
                    <a:gd name="T39" fmla="*/ 160 h 681"/>
                    <a:gd name="T40" fmla="*/ 496 w 581"/>
                    <a:gd name="T41" fmla="*/ 155 h 681"/>
                    <a:gd name="T42" fmla="*/ 471 w 581"/>
                    <a:gd name="T43" fmla="*/ 155 h 681"/>
                    <a:gd name="T44" fmla="*/ 466 w 581"/>
                    <a:gd name="T45" fmla="*/ 170 h 681"/>
                    <a:gd name="T46" fmla="*/ 521 w 581"/>
                    <a:gd name="T47" fmla="*/ 245 h 681"/>
                    <a:gd name="T48" fmla="*/ 506 w 581"/>
                    <a:gd name="T49" fmla="*/ 260 h 681"/>
                    <a:gd name="T50" fmla="*/ 451 w 581"/>
                    <a:gd name="T51" fmla="*/ 190 h 681"/>
                    <a:gd name="T52" fmla="*/ 431 w 581"/>
                    <a:gd name="T53" fmla="*/ 190 h 681"/>
                    <a:gd name="T54" fmla="*/ 391 w 581"/>
                    <a:gd name="T55" fmla="*/ 220 h 681"/>
                    <a:gd name="T56" fmla="*/ 321 w 581"/>
                    <a:gd name="T57" fmla="*/ 315 h 681"/>
                    <a:gd name="T58" fmla="*/ 256 w 581"/>
                    <a:gd name="T59" fmla="*/ 395 h 681"/>
                    <a:gd name="T60" fmla="*/ 181 w 581"/>
                    <a:gd name="T61" fmla="*/ 480 h 681"/>
                    <a:gd name="T62" fmla="*/ 126 w 581"/>
                    <a:gd name="T63" fmla="*/ 565 h 681"/>
                    <a:gd name="T64" fmla="*/ 56 w 581"/>
                    <a:gd name="T65" fmla="*/ 675 h 681"/>
                    <a:gd name="T66" fmla="*/ 11 w 581"/>
                    <a:gd name="T67" fmla="*/ 681 h 6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81"/>
                    <a:gd name="T103" fmla="*/ 0 h 681"/>
                    <a:gd name="T104" fmla="*/ 581 w 581"/>
                    <a:gd name="T105" fmla="*/ 681 h 6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81" h="681">
                      <a:moveTo>
                        <a:pt x="11" y="681"/>
                      </a:moveTo>
                      <a:lnTo>
                        <a:pt x="0" y="620"/>
                      </a:lnTo>
                      <a:lnTo>
                        <a:pt x="26" y="540"/>
                      </a:lnTo>
                      <a:lnTo>
                        <a:pt x="96" y="475"/>
                      </a:lnTo>
                      <a:lnTo>
                        <a:pt x="196" y="385"/>
                      </a:lnTo>
                      <a:lnTo>
                        <a:pt x="301" y="285"/>
                      </a:lnTo>
                      <a:lnTo>
                        <a:pt x="396" y="160"/>
                      </a:lnTo>
                      <a:lnTo>
                        <a:pt x="426" y="85"/>
                      </a:lnTo>
                      <a:lnTo>
                        <a:pt x="436" y="0"/>
                      </a:lnTo>
                      <a:lnTo>
                        <a:pt x="456" y="0"/>
                      </a:lnTo>
                      <a:lnTo>
                        <a:pt x="446" y="90"/>
                      </a:lnTo>
                      <a:lnTo>
                        <a:pt x="461" y="90"/>
                      </a:lnTo>
                      <a:lnTo>
                        <a:pt x="541" y="30"/>
                      </a:lnTo>
                      <a:lnTo>
                        <a:pt x="556" y="50"/>
                      </a:lnTo>
                      <a:lnTo>
                        <a:pt x="491" y="95"/>
                      </a:lnTo>
                      <a:lnTo>
                        <a:pt x="481" y="125"/>
                      </a:lnTo>
                      <a:lnTo>
                        <a:pt x="501" y="135"/>
                      </a:lnTo>
                      <a:lnTo>
                        <a:pt x="566" y="135"/>
                      </a:lnTo>
                      <a:lnTo>
                        <a:pt x="581" y="145"/>
                      </a:lnTo>
                      <a:lnTo>
                        <a:pt x="576" y="160"/>
                      </a:lnTo>
                      <a:lnTo>
                        <a:pt x="496" y="155"/>
                      </a:lnTo>
                      <a:lnTo>
                        <a:pt x="471" y="155"/>
                      </a:lnTo>
                      <a:lnTo>
                        <a:pt x="466" y="170"/>
                      </a:lnTo>
                      <a:lnTo>
                        <a:pt x="521" y="245"/>
                      </a:lnTo>
                      <a:lnTo>
                        <a:pt x="506" y="260"/>
                      </a:lnTo>
                      <a:lnTo>
                        <a:pt x="451" y="190"/>
                      </a:lnTo>
                      <a:lnTo>
                        <a:pt x="431" y="190"/>
                      </a:lnTo>
                      <a:lnTo>
                        <a:pt x="391" y="220"/>
                      </a:lnTo>
                      <a:lnTo>
                        <a:pt x="321" y="315"/>
                      </a:lnTo>
                      <a:lnTo>
                        <a:pt x="256" y="395"/>
                      </a:lnTo>
                      <a:lnTo>
                        <a:pt x="181" y="480"/>
                      </a:lnTo>
                      <a:lnTo>
                        <a:pt x="126" y="565"/>
                      </a:lnTo>
                      <a:lnTo>
                        <a:pt x="56" y="675"/>
                      </a:lnTo>
                      <a:lnTo>
                        <a:pt x="11" y="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8"/>
                <p:cNvSpPr>
                  <a:spLocks/>
                </p:cNvSpPr>
                <p:nvPr/>
              </p:nvSpPr>
              <p:spPr bwMode="auto">
                <a:xfrm>
                  <a:off x="-749" y="1742"/>
                  <a:ext cx="681" cy="481"/>
                </a:xfrm>
                <a:custGeom>
                  <a:avLst/>
                  <a:gdLst>
                    <a:gd name="T0" fmla="*/ 0 w 681"/>
                    <a:gd name="T1" fmla="*/ 360 h 481"/>
                    <a:gd name="T2" fmla="*/ 5 w 681"/>
                    <a:gd name="T3" fmla="*/ 400 h 481"/>
                    <a:gd name="T4" fmla="*/ 40 w 681"/>
                    <a:gd name="T5" fmla="*/ 430 h 481"/>
                    <a:gd name="T6" fmla="*/ 125 w 681"/>
                    <a:gd name="T7" fmla="*/ 455 h 481"/>
                    <a:gd name="T8" fmla="*/ 215 w 681"/>
                    <a:gd name="T9" fmla="*/ 475 h 481"/>
                    <a:gd name="T10" fmla="*/ 325 w 681"/>
                    <a:gd name="T11" fmla="*/ 481 h 481"/>
                    <a:gd name="T12" fmla="*/ 370 w 681"/>
                    <a:gd name="T13" fmla="*/ 475 h 481"/>
                    <a:gd name="T14" fmla="*/ 440 w 681"/>
                    <a:gd name="T15" fmla="*/ 315 h 481"/>
                    <a:gd name="T16" fmla="*/ 500 w 681"/>
                    <a:gd name="T17" fmla="*/ 190 h 481"/>
                    <a:gd name="T18" fmla="*/ 550 w 681"/>
                    <a:gd name="T19" fmla="*/ 110 h 481"/>
                    <a:gd name="T20" fmla="*/ 570 w 681"/>
                    <a:gd name="T21" fmla="*/ 110 h 481"/>
                    <a:gd name="T22" fmla="*/ 580 w 681"/>
                    <a:gd name="T23" fmla="*/ 125 h 481"/>
                    <a:gd name="T24" fmla="*/ 580 w 681"/>
                    <a:gd name="T25" fmla="*/ 165 h 481"/>
                    <a:gd name="T26" fmla="*/ 560 w 681"/>
                    <a:gd name="T27" fmla="*/ 190 h 481"/>
                    <a:gd name="T28" fmla="*/ 570 w 681"/>
                    <a:gd name="T29" fmla="*/ 200 h 481"/>
                    <a:gd name="T30" fmla="*/ 595 w 681"/>
                    <a:gd name="T31" fmla="*/ 185 h 481"/>
                    <a:gd name="T32" fmla="*/ 600 w 681"/>
                    <a:gd name="T33" fmla="*/ 160 h 481"/>
                    <a:gd name="T34" fmla="*/ 600 w 681"/>
                    <a:gd name="T35" fmla="*/ 115 h 481"/>
                    <a:gd name="T36" fmla="*/ 620 w 681"/>
                    <a:gd name="T37" fmla="*/ 135 h 481"/>
                    <a:gd name="T38" fmla="*/ 635 w 681"/>
                    <a:gd name="T39" fmla="*/ 170 h 481"/>
                    <a:gd name="T40" fmla="*/ 650 w 681"/>
                    <a:gd name="T41" fmla="*/ 165 h 481"/>
                    <a:gd name="T42" fmla="*/ 635 w 681"/>
                    <a:gd name="T43" fmla="*/ 125 h 481"/>
                    <a:gd name="T44" fmla="*/ 615 w 681"/>
                    <a:gd name="T45" fmla="*/ 105 h 481"/>
                    <a:gd name="T46" fmla="*/ 600 w 681"/>
                    <a:gd name="T47" fmla="*/ 90 h 481"/>
                    <a:gd name="T48" fmla="*/ 635 w 681"/>
                    <a:gd name="T49" fmla="*/ 80 h 481"/>
                    <a:gd name="T50" fmla="*/ 670 w 681"/>
                    <a:gd name="T51" fmla="*/ 95 h 481"/>
                    <a:gd name="T52" fmla="*/ 675 w 681"/>
                    <a:gd name="T53" fmla="*/ 75 h 481"/>
                    <a:gd name="T54" fmla="*/ 635 w 681"/>
                    <a:gd name="T55" fmla="*/ 60 h 481"/>
                    <a:gd name="T56" fmla="*/ 595 w 681"/>
                    <a:gd name="T57" fmla="*/ 65 h 481"/>
                    <a:gd name="T58" fmla="*/ 600 w 681"/>
                    <a:gd name="T59" fmla="*/ 40 h 481"/>
                    <a:gd name="T60" fmla="*/ 625 w 681"/>
                    <a:gd name="T61" fmla="*/ 20 h 481"/>
                    <a:gd name="T62" fmla="*/ 660 w 681"/>
                    <a:gd name="T63" fmla="*/ 20 h 481"/>
                    <a:gd name="T64" fmla="*/ 681 w 681"/>
                    <a:gd name="T65" fmla="*/ 10 h 481"/>
                    <a:gd name="T66" fmla="*/ 640 w 681"/>
                    <a:gd name="T67" fmla="*/ 0 h 481"/>
                    <a:gd name="T68" fmla="*/ 605 w 681"/>
                    <a:gd name="T69" fmla="*/ 5 h 481"/>
                    <a:gd name="T70" fmla="*/ 585 w 681"/>
                    <a:gd name="T71" fmla="*/ 20 h 481"/>
                    <a:gd name="T72" fmla="*/ 535 w 681"/>
                    <a:gd name="T73" fmla="*/ 50 h 481"/>
                    <a:gd name="T74" fmla="*/ 510 w 681"/>
                    <a:gd name="T75" fmla="*/ 90 h 481"/>
                    <a:gd name="T76" fmla="*/ 470 w 681"/>
                    <a:gd name="T77" fmla="*/ 155 h 481"/>
                    <a:gd name="T78" fmla="*/ 420 w 681"/>
                    <a:gd name="T79" fmla="*/ 245 h 481"/>
                    <a:gd name="T80" fmla="*/ 360 w 681"/>
                    <a:gd name="T81" fmla="*/ 350 h 481"/>
                    <a:gd name="T82" fmla="*/ 335 w 681"/>
                    <a:gd name="T83" fmla="*/ 410 h 481"/>
                    <a:gd name="T84" fmla="*/ 310 w 681"/>
                    <a:gd name="T85" fmla="*/ 410 h 481"/>
                    <a:gd name="T86" fmla="*/ 215 w 681"/>
                    <a:gd name="T87" fmla="*/ 405 h 481"/>
                    <a:gd name="T88" fmla="*/ 145 w 681"/>
                    <a:gd name="T89" fmla="*/ 375 h 481"/>
                    <a:gd name="T90" fmla="*/ 80 w 681"/>
                    <a:gd name="T91" fmla="*/ 340 h 481"/>
                    <a:gd name="T92" fmla="*/ 30 w 681"/>
                    <a:gd name="T93" fmla="*/ 330 h 481"/>
                    <a:gd name="T94" fmla="*/ 25 w 681"/>
                    <a:gd name="T95" fmla="*/ 330 h 481"/>
                    <a:gd name="T96" fmla="*/ 0 w 681"/>
                    <a:gd name="T97" fmla="*/ 360 h 4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1"/>
                    <a:gd name="T148" fmla="*/ 0 h 481"/>
                    <a:gd name="T149" fmla="*/ 681 w 681"/>
                    <a:gd name="T150" fmla="*/ 481 h 4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1" h="481">
                      <a:moveTo>
                        <a:pt x="0" y="360"/>
                      </a:moveTo>
                      <a:lnTo>
                        <a:pt x="5" y="400"/>
                      </a:lnTo>
                      <a:lnTo>
                        <a:pt x="40" y="430"/>
                      </a:lnTo>
                      <a:lnTo>
                        <a:pt x="125" y="455"/>
                      </a:lnTo>
                      <a:lnTo>
                        <a:pt x="215" y="475"/>
                      </a:lnTo>
                      <a:lnTo>
                        <a:pt x="325" y="481"/>
                      </a:lnTo>
                      <a:lnTo>
                        <a:pt x="370" y="475"/>
                      </a:lnTo>
                      <a:lnTo>
                        <a:pt x="440" y="315"/>
                      </a:lnTo>
                      <a:lnTo>
                        <a:pt x="500" y="190"/>
                      </a:lnTo>
                      <a:lnTo>
                        <a:pt x="550" y="110"/>
                      </a:lnTo>
                      <a:lnTo>
                        <a:pt x="570" y="110"/>
                      </a:lnTo>
                      <a:lnTo>
                        <a:pt x="580" y="125"/>
                      </a:lnTo>
                      <a:lnTo>
                        <a:pt x="580" y="165"/>
                      </a:lnTo>
                      <a:lnTo>
                        <a:pt x="560" y="190"/>
                      </a:lnTo>
                      <a:lnTo>
                        <a:pt x="570" y="200"/>
                      </a:lnTo>
                      <a:lnTo>
                        <a:pt x="595" y="185"/>
                      </a:lnTo>
                      <a:lnTo>
                        <a:pt x="600" y="160"/>
                      </a:lnTo>
                      <a:lnTo>
                        <a:pt x="600" y="115"/>
                      </a:lnTo>
                      <a:lnTo>
                        <a:pt x="620" y="135"/>
                      </a:lnTo>
                      <a:lnTo>
                        <a:pt x="635" y="170"/>
                      </a:lnTo>
                      <a:lnTo>
                        <a:pt x="650" y="165"/>
                      </a:lnTo>
                      <a:lnTo>
                        <a:pt x="635" y="125"/>
                      </a:lnTo>
                      <a:lnTo>
                        <a:pt x="615" y="105"/>
                      </a:lnTo>
                      <a:lnTo>
                        <a:pt x="600" y="90"/>
                      </a:lnTo>
                      <a:lnTo>
                        <a:pt x="635" y="80"/>
                      </a:lnTo>
                      <a:lnTo>
                        <a:pt x="670" y="95"/>
                      </a:lnTo>
                      <a:lnTo>
                        <a:pt x="675" y="75"/>
                      </a:lnTo>
                      <a:lnTo>
                        <a:pt x="635" y="60"/>
                      </a:lnTo>
                      <a:lnTo>
                        <a:pt x="595" y="65"/>
                      </a:lnTo>
                      <a:lnTo>
                        <a:pt x="600" y="40"/>
                      </a:lnTo>
                      <a:lnTo>
                        <a:pt x="625" y="20"/>
                      </a:lnTo>
                      <a:lnTo>
                        <a:pt x="660" y="20"/>
                      </a:lnTo>
                      <a:lnTo>
                        <a:pt x="681" y="10"/>
                      </a:lnTo>
                      <a:lnTo>
                        <a:pt x="640" y="0"/>
                      </a:lnTo>
                      <a:lnTo>
                        <a:pt x="605" y="5"/>
                      </a:lnTo>
                      <a:lnTo>
                        <a:pt x="585" y="20"/>
                      </a:lnTo>
                      <a:lnTo>
                        <a:pt x="535" y="50"/>
                      </a:lnTo>
                      <a:lnTo>
                        <a:pt x="510" y="90"/>
                      </a:lnTo>
                      <a:lnTo>
                        <a:pt x="470" y="155"/>
                      </a:lnTo>
                      <a:lnTo>
                        <a:pt x="420" y="245"/>
                      </a:lnTo>
                      <a:lnTo>
                        <a:pt x="360" y="350"/>
                      </a:lnTo>
                      <a:lnTo>
                        <a:pt x="335" y="410"/>
                      </a:lnTo>
                      <a:lnTo>
                        <a:pt x="310" y="410"/>
                      </a:lnTo>
                      <a:lnTo>
                        <a:pt x="215" y="405"/>
                      </a:lnTo>
                      <a:lnTo>
                        <a:pt x="145" y="375"/>
                      </a:lnTo>
                      <a:lnTo>
                        <a:pt x="80" y="340"/>
                      </a:lnTo>
                      <a:lnTo>
                        <a:pt x="30" y="330"/>
                      </a:lnTo>
                      <a:lnTo>
                        <a:pt x="25" y="330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"/>
                <p:cNvSpPr>
                  <a:spLocks/>
                </p:cNvSpPr>
                <p:nvPr/>
              </p:nvSpPr>
              <p:spPr bwMode="auto">
                <a:xfrm>
                  <a:off x="-925" y="2093"/>
                  <a:ext cx="356" cy="726"/>
                </a:xfrm>
                <a:custGeom>
                  <a:avLst/>
                  <a:gdLst>
                    <a:gd name="T0" fmla="*/ 60 w 356"/>
                    <a:gd name="T1" fmla="*/ 75 h 726"/>
                    <a:gd name="T2" fmla="*/ 110 w 356"/>
                    <a:gd name="T3" fmla="*/ 15 h 726"/>
                    <a:gd name="T4" fmla="*/ 165 w 356"/>
                    <a:gd name="T5" fmla="*/ 0 h 726"/>
                    <a:gd name="T6" fmla="*/ 246 w 356"/>
                    <a:gd name="T7" fmla="*/ 20 h 726"/>
                    <a:gd name="T8" fmla="*/ 261 w 356"/>
                    <a:gd name="T9" fmla="*/ 60 h 726"/>
                    <a:gd name="T10" fmla="*/ 266 w 356"/>
                    <a:gd name="T11" fmla="*/ 135 h 726"/>
                    <a:gd name="T12" fmla="*/ 236 w 356"/>
                    <a:gd name="T13" fmla="*/ 255 h 726"/>
                    <a:gd name="T14" fmla="*/ 221 w 356"/>
                    <a:gd name="T15" fmla="*/ 305 h 726"/>
                    <a:gd name="T16" fmla="*/ 221 w 356"/>
                    <a:gd name="T17" fmla="*/ 360 h 726"/>
                    <a:gd name="T18" fmla="*/ 241 w 356"/>
                    <a:gd name="T19" fmla="*/ 411 h 726"/>
                    <a:gd name="T20" fmla="*/ 271 w 356"/>
                    <a:gd name="T21" fmla="*/ 451 h 726"/>
                    <a:gd name="T22" fmla="*/ 341 w 356"/>
                    <a:gd name="T23" fmla="*/ 511 h 726"/>
                    <a:gd name="T24" fmla="*/ 356 w 356"/>
                    <a:gd name="T25" fmla="*/ 576 h 726"/>
                    <a:gd name="T26" fmla="*/ 346 w 356"/>
                    <a:gd name="T27" fmla="*/ 626 h 726"/>
                    <a:gd name="T28" fmla="*/ 326 w 356"/>
                    <a:gd name="T29" fmla="*/ 666 h 726"/>
                    <a:gd name="T30" fmla="*/ 276 w 356"/>
                    <a:gd name="T31" fmla="*/ 711 h 726"/>
                    <a:gd name="T32" fmla="*/ 236 w 356"/>
                    <a:gd name="T33" fmla="*/ 726 h 726"/>
                    <a:gd name="T34" fmla="*/ 175 w 356"/>
                    <a:gd name="T35" fmla="*/ 721 h 726"/>
                    <a:gd name="T36" fmla="*/ 115 w 356"/>
                    <a:gd name="T37" fmla="*/ 706 h 726"/>
                    <a:gd name="T38" fmla="*/ 80 w 356"/>
                    <a:gd name="T39" fmla="*/ 666 h 726"/>
                    <a:gd name="T40" fmla="*/ 40 w 356"/>
                    <a:gd name="T41" fmla="*/ 601 h 726"/>
                    <a:gd name="T42" fmla="*/ 20 w 356"/>
                    <a:gd name="T43" fmla="*/ 541 h 726"/>
                    <a:gd name="T44" fmla="*/ 0 w 356"/>
                    <a:gd name="T45" fmla="*/ 436 h 726"/>
                    <a:gd name="T46" fmla="*/ 0 w 356"/>
                    <a:gd name="T47" fmla="*/ 320 h 726"/>
                    <a:gd name="T48" fmla="*/ 25 w 356"/>
                    <a:gd name="T49" fmla="*/ 195 h 726"/>
                    <a:gd name="T50" fmla="*/ 45 w 356"/>
                    <a:gd name="T51" fmla="*/ 120 h 726"/>
                    <a:gd name="T52" fmla="*/ 60 w 356"/>
                    <a:gd name="T53" fmla="*/ 75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6"/>
                    <a:gd name="T82" fmla="*/ 0 h 726"/>
                    <a:gd name="T83" fmla="*/ 356 w 356"/>
                    <a:gd name="T84" fmla="*/ 726 h 72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6" h="726">
                      <a:moveTo>
                        <a:pt x="60" y="75"/>
                      </a:moveTo>
                      <a:lnTo>
                        <a:pt x="110" y="15"/>
                      </a:lnTo>
                      <a:lnTo>
                        <a:pt x="165" y="0"/>
                      </a:lnTo>
                      <a:lnTo>
                        <a:pt x="246" y="20"/>
                      </a:lnTo>
                      <a:lnTo>
                        <a:pt x="261" y="60"/>
                      </a:lnTo>
                      <a:lnTo>
                        <a:pt x="266" y="135"/>
                      </a:lnTo>
                      <a:lnTo>
                        <a:pt x="236" y="255"/>
                      </a:lnTo>
                      <a:lnTo>
                        <a:pt x="221" y="305"/>
                      </a:lnTo>
                      <a:lnTo>
                        <a:pt x="221" y="360"/>
                      </a:lnTo>
                      <a:lnTo>
                        <a:pt x="241" y="411"/>
                      </a:lnTo>
                      <a:lnTo>
                        <a:pt x="271" y="451"/>
                      </a:lnTo>
                      <a:lnTo>
                        <a:pt x="341" y="511"/>
                      </a:lnTo>
                      <a:lnTo>
                        <a:pt x="356" y="576"/>
                      </a:lnTo>
                      <a:lnTo>
                        <a:pt x="346" y="626"/>
                      </a:lnTo>
                      <a:lnTo>
                        <a:pt x="326" y="666"/>
                      </a:lnTo>
                      <a:lnTo>
                        <a:pt x="276" y="711"/>
                      </a:lnTo>
                      <a:lnTo>
                        <a:pt x="236" y="726"/>
                      </a:lnTo>
                      <a:lnTo>
                        <a:pt x="175" y="721"/>
                      </a:lnTo>
                      <a:lnTo>
                        <a:pt x="115" y="706"/>
                      </a:lnTo>
                      <a:lnTo>
                        <a:pt x="80" y="666"/>
                      </a:lnTo>
                      <a:lnTo>
                        <a:pt x="40" y="601"/>
                      </a:lnTo>
                      <a:lnTo>
                        <a:pt x="20" y="541"/>
                      </a:lnTo>
                      <a:lnTo>
                        <a:pt x="0" y="436"/>
                      </a:lnTo>
                      <a:lnTo>
                        <a:pt x="0" y="320"/>
                      </a:lnTo>
                      <a:lnTo>
                        <a:pt x="25" y="195"/>
                      </a:lnTo>
                      <a:lnTo>
                        <a:pt x="45" y="120"/>
                      </a:lnTo>
                      <a:lnTo>
                        <a:pt x="6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/>
              </p:nvSpPr>
              <p:spPr bwMode="auto">
                <a:xfrm>
                  <a:off x="-774" y="2694"/>
                  <a:ext cx="300" cy="836"/>
                </a:xfrm>
                <a:custGeom>
                  <a:avLst/>
                  <a:gdLst>
                    <a:gd name="T0" fmla="*/ 30 w 300"/>
                    <a:gd name="T1" fmla="*/ 55 h 836"/>
                    <a:gd name="T2" fmla="*/ 45 w 300"/>
                    <a:gd name="T3" fmla="*/ 10 h 836"/>
                    <a:gd name="T4" fmla="*/ 90 w 300"/>
                    <a:gd name="T5" fmla="*/ 0 h 836"/>
                    <a:gd name="T6" fmla="*/ 130 w 300"/>
                    <a:gd name="T7" fmla="*/ 20 h 836"/>
                    <a:gd name="T8" fmla="*/ 180 w 300"/>
                    <a:gd name="T9" fmla="*/ 105 h 836"/>
                    <a:gd name="T10" fmla="*/ 240 w 300"/>
                    <a:gd name="T11" fmla="*/ 205 h 836"/>
                    <a:gd name="T12" fmla="*/ 285 w 300"/>
                    <a:gd name="T13" fmla="*/ 288 h 836"/>
                    <a:gd name="T14" fmla="*/ 300 w 300"/>
                    <a:gd name="T15" fmla="*/ 375 h 836"/>
                    <a:gd name="T16" fmla="*/ 295 w 300"/>
                    <a:gd name="T17" fmla="*/ 436 h 836"/>
                    <a:gd name="T18" fmla="*/ 250 w 300"/>
                    <a:gd name="T19" fmla="*/ 516 h 836"/>
                    <a:gd name="T20" fmla="*/ 195 w 300"/>
                    <a:gd name="T21" fmla="*/ 571 h 836"/>
                    <a:gd name="T22" fmla="*/ 150 w 300"/>
                    <a:gd name="T23" fmla="*/ 596 h 836"/>
                    <a:gd name="T24" fmla="*/ 80 w 300"/>
                    <a:gd name="T25" fmla="*/ 611 h 836"/>
                    <a:gd name="T26" fmla="*/ 55 w 300"/>
                    <a:gd name="T27" fmla="*/ 636 h 836"/>
                    <a:gd name="T28" fmla="*/ 75 w 300"/>
                    <a:gd name="T29" fmla="*/ 676 h 836"/>
                    <a:gd name="T30" fmla="*/ 110 w 300"/>
                    <a:gd name="T31" fmla="*/ 711 h 836"/>
                    <a:gd name="T32" fmla="*/ 135 w 300"/>
                    <a:gd name="T33" fmla="*/ 776 h 836"/>
                    <a:gd name="T34" fmla="*/ 175 w 300"/>
                    <a:gd name="T35" fmla="*/ 771 h 836"/>
                    <a:gd name="T36" fmla="*/ 200 w 300"/>
                    <a:gd name="T37" fmla="*/ 806 h 836"/>
                    <a:gd name="T38" fmla="*/ 165 w 300"/>
                    <a:gd name="T39" fmla="*/ 836 h 836"/>
                    <a:gd name="T40" fmla="*/ 135 w 300"/>
                    <a:gd name="T41" fmla="*/ 821 h 836"/>
                    <a:gd name="T42" fmla="*/ 100 w 300"/>
                    <a:gd name="T43" fmla="*/ 796 h 836"/>
                    <a:gd name="T44" fmla="*/ 85 w 300"/>
                    <a:gd name="T45" fmla="*/ 731 h 836"/>
                    <a:gd name="T46" fmla="*/ 35 w 300"/>
                    <a:gd name="T47" fmla="*/ 686 h 836"/>
                    <a:gd name="T48" fmla="*/ 0 w 300"/>
                    <a:gd name="T49" fmla="*/ 636 h 836"/>
                    <a:gd name="T50" fmla="*/ 5 w 300"/>
                    <a:gd name="T51" fmla="*/ 601 h 836"/>
                    <a:gd name="T52" fmla="*/ 40 w 300"/>
                    <a:gd name="T53" fmla="*/ 586 h 836"/>
                    <a:gd name="T54" fmla="*/ 125 w 300"/>
                    <a:gd name="T55" fmla="*/ 556 h 836"/>
                    <a:gd name="T56" fmla="*/ 195 w 300"/>
                    <a:gd name="T57" fmla="*/ 516 h 836"/>
                    <a:gd name="T58" fmla="*/ 220 w 300"/>
                    <a:gd name="T59" fmla="*/ 456 h 836"/>
                    <a:gd name="T60" fmla="*/ 235 w 300"/>
                    <a:gd name="T61" fmla="*/ 410 h 836"/>
                    <a:gd name="T62" fmla="*/ 235 w 300"/>
                    <a:gd name="T63" fmla="*/ 370 h 836"/>
                    <a:gd name="T64" fmla="*/ 230 w 300"/>
                    <a:gd name="T65" fmla="*/ 320 h 836"/>
                    <a:gd name="T66" fmla="*/ 210 w 300"/>
                    <a:gd name="T67" fmla="*/ 280 h 836"/>
                    <a:gd name="T68" fmla="*/ 175 w 300"/>
                    <a:gd name="T69" fmla="*/ 220 h 836"/>
                    <a:gd name="T70" fmla="*/ 115 w 300"/>
                    <a:gd name="T71" fmla="*/ 155 h 836"/>
                    <a:gd name="T72" fmla="*/ 75 w 300"/>
                    <a:gd name="T73" fmla="*/ 120 h 836"/>
                    <a:gd name="T74" fmla="*/ 40 w 300"/>
                    <a:gd name="T75" fmla="*/ 80 h 836"/>
                    <a:gd name="T76" fmla="*/ 30 w 300"/>
                    <a:gd name="T77" fmla="*/ 55 h 8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0"/>
                    <a:gd name="T118" fmla="*/ 0 h 836"/>
                    <a:gd name="T119" fmla="*/ 300 w 300"/>
                    <a:gd name="T120" fmla="*/ 836 h 8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0" h="836">
                      <a:moveTo>
                        <a:pt x="30" y="55"/>
                      </a:moveTo>
                      <a:lnTo>
                        <a:pt x="45" y="10"/>
                      </a:lnTo>
                      <a:lnTo>
                        <a:pt x="90" y="0"/>
                      </a:lnTo>
                      <a:lnTo>
                        <a:pt x="130" y="20"/>
                      </a:lnTo>
                      <a:lnTo>
                        <a:pt x="180" y="105"/>
                      </a:lnTo>
                      <a:lnTo>
                        <a:pt x="240" y="205"/>
                      </a:lnTo>
                      <a:lnTo>
                        <a:pt x="285" y="288"/>
                      </a:lnTo>
                      <a:lnTo>
                        <a:pt x="300" y="375"/>
                      </a:lnTo>
                      <a:lnTo>
                        <a:pt x="295" y="436"/>
                      </a:lnTo>
                      <a:lnTo>
                        <a:pt x="250" y="516"/>
                      </a:lnTo>
                      <a:lnTo>
                        <a:pt x="195" y="571"/>
                      </a:lnTo>
                      <a:lnTo>
                        <a:pt x="150" y="596"/>
                      </a:lnTo>
                      <a:lnTo>
                        <a:pt x="80" y="611"/>
                      </a:lnTo>
                      <a:lnTo>
                        <a:pt x="55" y="636"/>
                      </a:lnTo>
                      <a:lnTo>
                        <a:pt x="75" y="676"/>
                      </a:lnTo>
                      <a:lnTo>
                        <a:pt x="110" y="711"/>
                      </a:lnTo>
                      <a:lnTo>
                        <a:pt x="135" y="776"/>
                      </a:lnTo>
                      <a:lnTo>
                        <a:pt x="175" y="771"/>
                      </a:lnTo>
                      <a:lnTo>
                        <a:pt x="200" y="806"/>
                      </a:lnTo>
                      <a:lnTo>
                        <a:pt x="165" y="836"/>
                      </a:lnTo>
                      <a:lnTo>
                        <a:pt x="135" y="821"/>
                      </a:lnTo>
                      <a:lnTo>
                        <a:pt x="100" y="796"/>
                      </a:lnTo>
                      <a:lnTo>
                        <a:pt x="85" y="731"/>
                      </a:lnTo>
                      <a:lnTo>
                        <a:pt x="35" y="686"/>
                      </a:lnTo>
                      <a:lnTo>
                        <a:pt x="0" y="636"/>
                      </a:lnTo>
                      <a:lnTo>
                        <a:pt x="5" y="601"/>
                      </a:lnTo>
                      <a:lnTo>
                        <a:pt x="40" y="586"/>
                      </a:lnTo>
                      <a:lnTo>
                        <a:pt x="125" y="556"/>
                      </a:lnTo>
                      <a:lnTo>
                        <a:pt x="195" y="516"/>
                      </a:lnTo>
                      <a:lnTo>
                        <a:pt x="220" y="456"/>
                      </a:lnTo>
                      <a:lnTo>
                        <a:pt x="235" y="410"/>
                      </a:lnTo>
                      <a:lnTo>
                        <a:pt x="235" y="370"/>
                      </a:lnTo>
                      <a:lnTo>
                        <a:pt x="230" y="320"/>
                      </a:lnTo>
                      <a:lnTo>
                        <a:pt x="210" y="280"/>
                      </a:lnTo>
                      <a:lnTo>
                        <a:pt x="175" y="220"/>
                      </a:lnTo>
                      <a:lnTo>
                        <a:pt x="115" y="155"/>
                      </a:lnTo>
                      <a:lnTo>
                        <a:pt x="75" y="120"/>
                      </a:lnTo>
                      <a:lnTo>
                        <a:pt x="40" y="80"/>
                      </a:lnTo>
                      <a:lnTo>
                        <a:pt x="3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1"/>
                <p:cNvSpPr>
                  <a:spLocks/>
                </p:cNvSpPr>
                <p:nvPr/>
              </p:nvSpPr>
              <p:spPr bwMode="auto">
                <a:xfrm>
                  <a:off x="-764" y="2508"/>
                  <a:ext cx="621" cy="441"/>
                </a:xfrm>
                <a:custGeom>
                  <a:avLst/>
                  <a:gdLst>
                    <a:gd name="T0" fmla="*/ 0 w 621"/>
                    <a:gd name="T1" fmla="*/ 225 h 441"/>
                    <a:gd name="T2" fmla="*/ 5 w 621"/>
                    <a:gd name="T3" fmla="*/ 265 h 441"/>
                    <a:gd name="T4" fmla="*/ 80 w 621"/>
                    <a:gd name="T5" fmla="*/ 295 h 441"/>
                    <a:gd name="T6" fmla="*/ 160 w 621"/>
                    <a:gd name="T7" fmla="*/ 300 h 441"/>
                    <a:gd name="T8" fmla="*/ 235 w 621"/>
                    <a:gd name="T9" fmla="*/ 270 h 441"/>
                    <a:gd name="T10" fmla="*/ 290 w 621"/>
                    <a:gd name="T11" fmla="*/ 185 h 441"/>
                    <a:gd name="T12" fmla="*/ 330 w 621"/>
                    <a:gd name="T13" fmla="*/ 100 h 441"/>
                    <a:gd name="T14" fmla="*/ 345 w 621"/>
                    <a:gd name="T15" fmla="*/ 85 h 441"/>
                    <a:gd name="T16" fmla="*/ 370 w 621"/>
                    <a:gd name="T17" fmla="*/ 90 h 441"/>
                    <a:gd name="T18" fmla="*/ 405 w 621"/>
                    <a:gd name="T19" fmla="*/ 160 h 441"/>
                    <a:gd name="T20" fmla="*/ 435 w 621"/>
                    <a:gd name="T21" fmla="*/ 285 h 441"/>
                    <a:gd name="T22" fmla="*/ 455 w 621"/>
                    <a:gd name="T23" fmla="*/ 380 h 441"/>
                    <a:gd name="T24" fmla="*/ 465 w 621"/>
                    <a:gd name="T25" fmla="*/ 430 h 441"/>
                    <a:gd name="T26" fmla="*/ 495 w 621"/>
                    <a:gd name="T27" fmla="*/ 441 h 441"/>
                    <a:gd name="T28" fmla="*/ 520 w 621"/>
                    <a:gd name="T29" fmla="*/ 420 h 441"/>
                    <a:gd name="T30" fmla="*/ 540 w 621"/>
                    <a:gd name="T31" fmla="*/ 350 h 441"/>
                    <a:gd name="T32" fmla="*/ 570 w 621"/>
                    <a:gd name="T33" fmla="*/ 285 h 441"/>
                    <a:gd name="T34" fmla="*/ 585 w 621"/>
                    <a:gd name="T35" fmla="*/ 205 h 441"/>
                    <a:gd name="T36" fmla="*/ 615 w 621"/>
                    <a:gd name="T37" fmla="*/ 200 h 441"/>
                    <a:gd name="T38" fmla="*/ 621 w 621"/>
                    <a:gd name="T39" fmla="*/ 185 h 441"/>
                    <a:gd name="T40" fmla="*/ 600 w 621"/>
                    <a:gd name="T41" fmla="*/ 165 h 441"/>
                    <a:gd name="T42" fmla="*/ 565 w 621"/>
                    <a:gd name="T43" fmla="*/ 170 h 441"/>
                    <a:gd name="T44" fmla="*/ 550 w 621"/>
                    <a:gd name="T45" fmla="*/ 220 h 441"/>
                    <a:gd name="T46" fmla="*/ 545 w 621"/>
                    <a:gd name="T47" fmla="*/ 260 h 441"/>
                    <a:gd name="T48" fmla="*/ 525 w 621"/>
                    <a:gd name="T49" fmla="*/ 315 h 441"/>
                    <a:gd name="T50" fmla="*/ 500 w 621"/>
                    <a:gd name="T51" fmla="*/ 335 h 441"/>
                    <a:gd name="T52" fmla="*/ 480 w 621"/>
                    <a:gd name="T53" fmla="*/ 275 h 441"/>
                    <a:gd name="T54" fmla="*/ 455 w 621"/>
                    <a:gd name="T55" fmla="*/ 170 h 441"/>
                    <a:gd name="T56" fmla="*/ 440 w 621"/>
                    <a:gd name="T57" fmla="*/ 120 h 441"/>
                    <a:gd name="T58" fmla="*/ 410 w 621"/>
                    <a:gd name="T59" fmla="*/ 60 h 441"/>
                    <a:gd name="T60" fmla="*/ 385 w 621"/>
                    <a:gd name="T61" fmla="*/ 15 h 441"/>
                    <a:gd name="T62" fmla="*/ 340 w 621"/>
                    <a:gd name="T63" fmla="*/ 0 h 441"/>
                    <a:gd name="T64" fmla="*/ 320 w 621"/>
                    <a:gd name="T65" fmla="*/ 5 h 441"/>
                    <a:gd name="T66" fmla="*/ 290 w 621"/>
                    <a:gd name="T67" fmla="*/ 70 h 441"/>
                    <a:gd name="T68" fmla="*/ 255 w 621"/>
                    <a:gd name="T69" fmla="*/ 150 h 441"/>
                    <a:gd name="T70" fmla="*/ 220 w 621"/>
                    <a:gd name="T71" fmla="*/ 185 h 441"/>
                    <a:gd name="T72" fmla="*/ 175 w 621"/>
                    <a:gd name="T73" fmla="*/ 220 h 441"/>
                    <a:gd name="T74" fmla="*/ 120 w 621"/>
                    <a:gd name="T75" fmla="*/ 190 h 441"/>
                    <a:gd name="T76" fmla="*/ 55 w 621"/>
                    <a:gd name="T77" fmla="*/ 170 h 441"/>
                    <a:gd name="T78" fmla="*/ 30 w 621"/>
                    <a:gd name="T79" fmla="*/ 190 h 441"/>
                    <a:gd name="T80" fmla="*/ 0 w 621"/>
                    <a:gd name="T81" fmla="*/ 225 h 44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21"/>
                    <a:gd name="T124" fmla="*/ 0 h 441"/>
                    <a:gd name="T125" fmla="*/ 621 w 621"/>
                    <a:gd name="T126" fmla="*/ 441 h 44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21" h="441">
                      <a:moveTo>
                        <a:pt x="0" y="225"/>
                      </a:moveTo>
                      <a:lnTo>
                        <a:pt x="5" y="265"/>
                      </a:lnTo>
                      <a:lnTo>
                        <a:pt x="80" y="295"/>
                      </a:lnTo>
                      <a:lnTo>
                        <a:pt x="160" y="300"/>
                      </a:lnTo>
                      <a:lnTo>
                        <a:pt x="235" y="270"/>
                      </a:lnTo>
                      <a:lnTo>
                        <a:pt x="290" y="185"/>
                      </a:lnTo>
                      <a:lnTo>
                        <a:pt x="330" y="100"/>
                      </a:lnTo>
                      <a:lnTo>
                        <a:pt x="345" y="85"/>
                      </a:lnTo>
                      <a:lnTo>
                        <a:pt x="370" y="90"/>
                      </a:lnTo>
                      <a:lnTo>
                        <a:pt x="405" y="160"/>
                      </a:lnTo>
                      <a:lnTo>
                        <a:pt x="435" y="285"/>
                      </a:lnTo>
                      <a:lnTo>
                        <a:pt x="455" y="380"/>
                      </a:lnTo>
                      <a:lnTo>
                        <a:pt x="465" y="430"/>
                      </a:lnTo>
                      <a:lnTo>
                        <a:pt x="495" y="441"/>
                      </a:lnTo>
                      <a:lnTo>
                        <a:pt x="520" y="420"/>
                      </a:lnTo>
                      <a:lnTo>
                        <a:pt x="540" y="350"/>
                      </a:lnTo>
                      <a:lnTo>
                        <a:pt x="570" y="285"/>
                      </a:lnTo>
                      <a:lnTo>
                        <a:pt x="585" y="205"/>
                      </a:lnTo>
                      <a:lnTo>
                        <a:pt x="615" y="200"/>
                      </a:lnTo>
                      <a:lnTo>
                        <a:pt x="621" y="185"/>
                      </a:lnTo>
                      <a:lnTo>
                        <a:pt x="600" y="165"/>
                      </a:lnTo>
                      <a:lnTo>
                        <a:pt x="565" y="170"/>
                      </a:lnTo>
                      <a:lnTo>
                        <a:pt x="550" y="220"/>
                      </a:lnTo>
                      <a:lnTo>
                        <a:pt x="545" y="260"/>
                      </a:lnTo>
                      <a:lnTo>
                        <a:pt x="525" y="315"/>
                      </a:lnTo>
                      <a:lnTo>
                        <a:pt x="500" y="335"/>
                      </a:lnTo>
                      <a:lnTo>
                        <a:pt x="480" y="275"/>
                      </a:lnTo>
                      <a:lnTo>
                        <a:pt x="455" y="170"/>
                      </a:lnTo>
                      <a:lnTo>
                        <a:pt x="440" y="120"/>
                      </a:lnTo>
                      <a:lnTo>
                        <a:pt x="410" y="60"/>
                      </a:lnTo>
                      <a:lnTo>
                        <a:pt x="385" y="15"/>
                      </a:lnTo>
                      <a:lnTo>
                        <a:pt x="340" y="0"/>
                      </a:lnTo>
                      <a:lnTo>
                        <a:pt x="320" y="5"/>
                      </a:lnTo>
                      <a:lnTo>
                        <a:pt x="290" y="70"/>
                      </a:lnTo>
                      <a:lnTo>
                        <a:pt x="255" y="150"/>
                      </a:lnTo>
                      <a:lnTo>
                        <a:pt x="220" y="185"/>
                      </a:lnTo>
                      <a:lnTo>
                        <a:pt x="175" y="220"/>
                      </a:lnTo>
                      <a:lnTo>
                        <a:pt x="120" y="190"/>
                      </a:lnTo>
                      <a:lnTo>
                        <a:pt x="55" y="170"/>
                      </a:lnTo>
                      <a:lnTo>
                        <a:pt x="30" y="190"/>
                      </a:lnTo>
                      <a:lnTo>
                        <a:pt x="0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12"/>
              <p:cNvGrpSpPr>
                <a:grpSpLocks/>
              </p:cNvGrpSpPr>
              <p:nvPr/>
            </p:nvGrpSpPr>
            <p:grpSpPr bwMode="auto">
              <a:xfrm>
                <a:off x="-1200" y="2038"/>
                <a:ext cx="421" cy="686"/>
                <a:chOff x="-1200" y="2038"/>
                <a:chExt cx="421" cy="686"/>
              </a:xfrm>
            </p:grpSpPr>
            <p:sp>
              <p:nvSpPr>
                <p:cNvPr id="76" name="Freeform 13"/>
                <p:cNvSpPr>
                  <a:spLocks/>
                </p:cNvSpPr>
                <p:nvPr/>
              </p:nvSpPr>
              <p:spPr bwMode="auto">
                <a:xfrm>
                  <a:off x="-1185" y="2048"/>
                  <a:ext cx="391" cy="656"/>
                </a:xfrm>
                <a:custGeom>
                  <a:avLst/>
                  <a:gdLst>
                    <a:gd name="T0" fmla="*/ 100 w 391"/>
                    <a:gd name="T1" fmla="*/ 95 h 656"/>
                    <a:gd name="T2" fmla="*/ 130 w 391"/>
                    <a:gd name="T3" fmla="*/ 35 h 656"/>
                    <a:gd name="T4" fmla="*/ 150 w 391"/>
                    <a:gd name="T5" fmla="*/ 15 h 656"/>
                    <a:gd name="T6" fmla="*/ 180 w 391"/>
                    <a:gd name="T7" fmla="*/ 5 h 656"/>
                    <a:gd name="T8" fmla="*/ 220 w 391"/>
                    <a:gd name="T9" fmla="*/ 0 h 656"/>
                    <a:gd name="T10" fmla="*/ 270 w 391"/>
                    <a:gd name="T11" fmla="*/ 10 h 656"/>
                    <a:gd name="T12" fmla="*/ 340 w 391"/>
                    <a:gd name="T13" fmla="*/ 45 h 656"/>
                    <a:gd name="T14" fmla="*/ 360 w 391"/>
                    <a:gd name="T15" fmla="*/ 75 h 656"/>
                    <a:gd name="T16" fmla="*/ 380 w 391"/>
                    <a:gd name="T17" fmla="*/ 105 h 656"/>
                    <a:gd name="T18" fmla="*/ 385 w 391"/>
                    <a:gd name="T19" fmla="*/ 135 h 656"/>
                    <a:gd name="T20" fmla="*/ 391 w 391"/>
                    <a:gd name="T21" fmla="*/ 175 h 656"/>
                    <a:gd name="T22" fmla="*/ 391 w 391"/>
                    <a:gd name="T23" fmla="*/ 225 h 656"/>
                    <a:gd name="T24" fmla="*/ 385 w 391"/>
                    <a:gd name="T25" fmla="*/ 275 h 656"/>
                    <a:gd name="T26" fmla="*/ 380 w 391"/>
                    <a:gd name="T27" fmla="*/ 315 h 656"/>
                    <a:gd name="T28" fmla="*/ 380 w 391"/>
                    <a:gd name="T29" fmla="*/ 356 h 656"/>
                    <a:gd name="T30" fmla="*/ 380 w 391"/>
                    <a:gd name="T31" fmla="*/ 391 h 656"/>
                    <a:gd name="T32" fmla="*/ 385 w 391"/>
                    <a:gd name="T33" fmla="*/ 436 h 656"/>
                    <a:gd name="T34" fmla="*/ 391 w 391"/>
                    <a:gd name="T35" fmla="*/ 476 h 656"/>
                    <a:gd name="T36" fmla="*/ 385 w 391"/>
                    <a:gd name="T37" fmla="*/ 506 h 656"/>
                    <a:gd name="T38" fmla="*/ 370 w 391"/>
                    <a:gd name="T39" fmla="*/ 556 h 656"/>
                    <a:gd name="T40" fmla="*/ 350 w 391"/>
                    <a:gd name="T41" fmla="*/ 586 h 656"/>
                    <a:gd name="T42" fmla="*/ 330 w 391"/>
                    <a:gd name="T43" fmla="*/ 611 h 656"/>
                    <a:gd name="T44" fmla="*/ 285 w 391"/>
                    <a:gd name="T45" fmla="*/ 626 h 656"/>
                    <a:gd name="T46" fmla="*/ 235 w 391"/>
                    <a:gd name="T47" fmla="*/ 641 h 656"/>
                    <a:gd name="T48" fmla="*/ 180 w 391"/>
                    <a:gd name="T49" fmla="*/ 646 h 656"/>
                    <a:gd name="T50" fmla="*/ 135 w 391"/>
                    <a:gd name="T51" fmla="*/ 656 h 656"/>
                    <a:gd name="T52" fmla="*/ 80 w 391"/>
                    <a:gd name="T53" fmla="*/ 641 h 656"/>
                    <a:gd name="T54" fmla="*/ 30 w 391"/>
                    <a:gd name="T55" fmla="*/ 591 h 656"/>
                    <a:gd name="T56" fmla="*/ 10 w 391"/>
                    <a:gd name="T57" fmla="*/ 541 h 656"/>
                    <a:gd name="T58" fmla="*/ 0 w 391"/>
                    <a:gd name="T59" fmla="*/ 471 h 656"/>
                    <a:gd name="T60" fmla="*/ 0 w 391"/>
                    <a:gd name="T61" fmla="*/ 391 h 656"/>
                    <a:gd name="T62" fmla="*/ 15 w 391"/>
                    <a:gd name="T63" fmla="*/ 320 h 656"/>
                    <a:gd name="T64" fmla="*/ 30 w 391"/>
                    <a:gd name="T65" fmla="*/ 255 h 656"/>
                    <a:gd name="T66" fmla="*/ 50 w 391"/>
                    <a:gd name="T67" fmla="*/ 200 h 656"/>
                    <a:gd name="T68" fmla="*/ 60 w 391"/>
                    <a:gd name="T69" fmla="*/ 170 h 656"/>
                    <a:gd name="T70" fmla="*/ 75 w 391"/>
                    <a:gd name="T71" fmla="*/ 120 h 656"/>
                    <a:gd name="T72" fmla="*/ 100 w 391"/>
                    <a:gd name="T73" fmla="*/ 95 h 6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1"/>
                    <a:gd name="T112" fmla="*/ 0 h 656"/>
                    <a:gd name="T113" fmla="*/ 391 w 391"/>
                    <a:gd name="T114" fmla="*/ 656 h 6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1" h="656">
                      <a:moveTo>
                        <a:pt x="100" y="95"/>
                      </a:moveTo>
                      <a:lnTo>
                        <a:pt x="130" y="35"/>
                      </a:lnTo>
                      <a:lnTo>
                        <a:pt x="150" y="15"/>
                      </a:lnTo>
                      <a:lnTo>
                        <a:pt x="180" y="5"/>
                      </a:lnTo>
                      <a:lnTo>
                        <a:pt x="220" y="0"/>
                      </a:lnTo>
                      <a:lnTo>
                        <a:pt x="270" y="10"/>
                      </a:lnTo>
                      <a:lnTo>
                        <a:pt x="340" y="45"/>
                      </a:lnTo>
                      <a:lnTo>
                        <a:pt x="360" y="75"/>
                      </a:lnTo>
                      <a:lnTo>
                        <a:pt x="380" y="105"/>
                      </a:lnTo>
                      <a:lnTo>
                        <a:pt x="385" y="135"/>
                      </a:lnTo>
                      <a:lnTo>
                        <a:pt x="391" y="175"/>
                      </a:lnTo>
                      <a:lnTo>
                        <a:pt x="391" y="225"/>
                      </a:lnTo>
                      <a:lnTo>
                        <a:pt x="385" y="275"/>
                      </a:lnTo>
                      <a:lnTo>
                        <a:pt x="380" y="315"/>
                      </a:lnTo>
                      <a:lnTo>
                        <a:pt x="380" y="356"/>
                      </a:lnTo>
                      <a:lnTo>
                        <a:pt x="380" y="391"/>
                      </a:lnTo>
                      <a:lnTo>
                        <a:pt x="385" y="436"/>
                      </a:lnTo>
                      <a:lnTo>
                        <a:pt x="391" y="476"/>
                      </a:lnTo>
                      <a:lnTo>
                        <a:pt x="385" y="506"/>
                      </a:lnTo>
                      <a:lnTo>
                        <a:pt x="370" y="556"/>
                      </a:lnTo>
                      <a:lnTo>
                        <a:pt x="350" y="586"/>
                      </a:lnTo>
                      <a:lnTo>
                        <a:pt x="330" y="611"/>
                      </a:lnTo>
                      <a:lnTo>
                        <a:pt x="285" y="626"/>
                      </a:lnTo>
                      <a:lnTo>
                        <a:pt x="235" y="641"/>
                      </a:lnTo>
                      <a:lnTo>
                        <a:pt x="180" y="646"/>
                      </a:lnTo>
                      <a:lnTo>
                        <a:pt x="135" y="656"/>
                      </a:lnTo>
                      <a:lnTo>
                        <a:pt x="80" y="641"/>
                      </a:lnTo>
                      <a:lnTo>
                        <a:pt x="30" y="591"/>
                      </a:lnTo>
                      <a:lnTo>
                        <a:pt x="10" y="541"/>
                      </a:lnTo>
                      <a:lnTo>
                        <a:pt x="0" y="471"/>
                      </a:lnTo>
                      <a:lnTo>
                        <a:pt x="0" y="391"/>
                      </a:lnTo>
                      <a:lnTo>
                        <a:pt x="15" y="320"/>
                      </a:lnTo>
                      <a:lnTo>
                        <a:pt x="30" y="255"/>
                      </a:lnTo>
                      <a:lnTo>
                        <a:pt x="50" y="200"/>
                      </a:lnTo>
                      <a:lnTo>
                        <a:pt x="60" y="170"/>
                      </a:lnTo>
                      <a:lnTo>
                        <a:pt x="75" y="120"/>
                      </a:lnTo>
                      <a:lnTo>
                        <a:pt x="100" y="95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4"/>
                <p:cNvSpPr>
                  <a:spLocks/>
                </p:cNvSpPr>
                <p:nvPr/>
              </p:nvSpPr>
              <p:spPr bwMode="auto">
                <a:xfrm>
                  <a:off x="-1200" y="2038"/>
                  <a:ext cx="421" cy="686"/>
                </a:xfrm>
                <a:custGeom>
                  <a:avLst/>
                  <a:gdLst>
                    <a:gd name="T0" fmla="*/ 190 w 421"/>
                    <a:gd name="T1" fmla="*/ 25 h 686"/>
                    <a:gd name="T2" fmla="*/ 255 w 421"/>
                    <a:gd name="T3" fmla="*/ 70 h 686"/>
                    <a:gd name="T4" fmla="*/ 240 w 421"/>
                    <a:gd name="T5" fmla="*/ 220 h 686"/>
                    <a:gd name="T6" fmla="*/ 290 w 421"/>
                    <a:gd name="T7" fmla="*/ 95 h 686"/>
                    <a:gd name="T8" fmla="*/ 365 w 421"/>
                    <a:gd name="T9" fmla="*/ 85 h 686"/>
                    <a:gd name="T10" fmla="*/ 395 w 421"/>
                    <a:gd name="T11" fmla="*/ 185 h 686"/>
                    <a:gd name="T12" fmla="*/ 265 w 421"/>
                    <a:gd name="T13" fmla="*/ 240 h 686"/>
                    <a:gd name="T14" fmla="*/ 290 w 421"/>
                    <a:gd name="T15" fmla="*/ 260 h 686"/>
                    <a:gd name="T16" fmla="*/ 395 w 421"/>
                    <a:gd name="T17" fmla="*/ 230 h 686"/>
                    <a:gd name="T18" fmla="*/ 380 w 421"/>
                    <a:gd name="T19" fmla="*/ 386 h 686"/>
                    <a:gd name="T20" fmla="*/ 300 w 421"/>
                    <a:gd name="T21" fmla="*/ 481 h 686"/>
                    <a:gd name="T22" fmla="*/ 200 w 421"/>
                    <a:gd name="T23" fmla="*/ 506 h 686"/>
                    <a:gd name="T24" fmla="*/ 375 w 421"/>
                    <a:gd name="T25" fmla="*/ 486 h 686"/>
                    <a:gd name="T26" fmla="*/ 350 w 421"/>
                    <a:gd name="T27" fmla="*/ 601 h 686"/>
                    <a:gd name="T28" fmla="*/ 225 w 421"/>
                    <a:gd name="T29" fmla="*/ 641 h 686"/>
                    <a:gd name="T30" fmla="*/ 200 w 421"/>
                    <a:gd name="T31" fmla="*/ 516 h 686"/>
                    <a:gd name="T32" fmla="*/ 220 w 421"/>
                    <a:gd name="T33" fmla="*/ 356 h 686"/>
                    <a:gd name="T34" fmla="*/ 235 w 421"/>
                    <a:gd name="T35" fmla="*/ 230 h 686"/>
                    <a:gd name="T36" fmla="*/ 140 w 421"/>
                    <a:gd name="T37" fmla="*/ 145 h 686"/>
                    <a:gd name="T38" fmla="*/ 130 w 421"/>
                    <a:gd name="T39" fmla="*/ 185 h 686"/>
                    <a:gd name="T40" fmla="*/ 220 w 421"/>
                    <a:gd name="T41" fmla="*/ 265 h 686"/>
                    <a:gd name="T42" fmla="*/ 180 w 421"/>
                    <a:gd name="T43" fmla="*/ 421 h 686"/>
                    <a:gd name="T44" fmla="*/ 95 w 421"/>
                    <a:gd name="T45" fmla="*/ 416 h 686"/>
                    <a:gd name="T46" fmla="*/ 50 w 421"/>
                    <a:gd name="T47" fmla="*/ 386 h 686"/>
                    <a:gd name="T48" fmla="*/ 120 w 421"/>
                    <a:gd name="T49" fmla="*/ 481 h 686"/>
                    <a:gd name="T50" fmla="*/ 160 w 421"/>
                    <a:gd name="T51" fmla="*/ 536 h 686"/>
                    <a:gd name="T52" fmla="*/ 185 w 421"/>
                    <a:gd name="T53" fmla="*/ 621 h 686"/>
                    <a:gd name="T54" fmla="*/ 135 w 421"/>
                    <a:gd name="T55" fmla="*/ 651 h 686"/>
                    <a:gd name="T56" fmla="*/ 50 w 421"/>
                    <a:gd name="T57" fmla="*/ 541 h 686"/>
                    <a:gd name="T58" fmla="*/ 35 w 421"/>
                    <a:gd name="T59" fmla="*/ 406 h 686"/>
                    <a:gd name="T60" fmla="*/ 65 w 421"/>
                    <a:gd name="T61" fmla="*/ 240 h 686"/>
                    <a:gd name="T62" fmla="*/ 45 w 421"/>
                    <a:gd name="T63" fmla="*/ 235 h 686"/>
                    <a:gd name="T64" fmla="*/ 0 w 421"/>
                    <a:gd name="T65" fmla="*/ 406 h 686"/>
                    <a:gd name="T66" fmla="*/ 35 w 421"/>
                    <a:gd name="T67" fmla="*/ 611 h 686"/>
                    <a:gd name="T68" fmla="*/ 180 w 421"/>
                    <a:gd name="T69" fmla="*/ 686 h 686"/>
                    <a:gd name="T70" fmla="*/ 275 w 421"/>
                    <a:gd name="T71" fmla="*/ 666 h 686"/>
                    <a:gd name="T72" fmla="*/ 390 w 421"/>
                    <a:gd name="T73" fmla="*/ 581 h 686"/>
                    <a:gd name="T74" fmla="*/ 415 w 421"/>
                    <a:gd name="T75" fmla="*/ 466 h 686"/>
                    <a:gd name="T76" fmla="*/ 410 w 421"/>
                    <a:gd name="T77" fmla="*/ 340 h 686"/>
                    <a:gd name="T78" fmla="*/ 415 w 421"/>
                    <a:gd name="T79" fmla="*/ 175 h 686"/>
                    <a:gd name="T80" fmla="*/ 370 w 421"/>
                    <a:gd name="T81" fmla="*/ 35 h 686"/>
                    <a:gd name="T82" fmla="*/ 225 w 421"/>
                    <a:gd name="T83" fmla="*/ 0 h 686"/>
                    <a:gd name="T84" fmla="*/ 120 w 421"/>
                    <a:gd name="T85" fmla="*/ 80 h 686"/>
                    <a:gd name="T86" fmla="*/ 95 w 421"/>
                    <a:gd name="T87" fmla="*/ 155 h 6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1"/>
                    <a:gd name="T133" fmla="*/ 0 h 686"/>
                    <a:gd name="T134" fmla="*/ 421 w 421"/>
                    <a:gd name="T135" fmla="*/ 686 h 6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1" h="686">
                      <a:moveTo>
                        <a:pt x="130" y="100"/>
                      </a:moveTo>
                      <a:lnTo>
                        <a:pt x="160" y="50"/>
                      </a:lnTo>
                      <a:lnTo>
                        <a:pt x="190" y="25"/>
                      </a:lnTo>
                      <a:lnTo>
                        <a:pt x="250" y="25"/>
                      </a:lnTo>
                      <a:lnTo>
                        <a:pt x="290" y="35"/>
                      </a:lnTo>
                      <a:lnTo>
                        <a:pt x="255" y="70"/>
                      </a:lnTo>
                      <a:lnTo>
                        <a:pt x="235" y="135"/>
                      </a:lnTo>
                      <a:lnTo>
                        <a:pt x="235" y="200"/>
                      </a:lnTo>
                      <a:lnTo>
                        <a:pt x="240" y="220"/>
                      </a:lnTo>
                      <a:lnTo>
                        <a:pt x="255" y="185"/>
                      </a:lnTo>
                      <a:lnTo>
                        <a:pt x="265" y="130"/>
                      </a:lnTo>
                      <a:lnTo>
                        <a:pt x="290" y="95"/>
                      </a:lnTo>
                      <a:lnTo>
                        <a:pt x="305" y="75"/>
                      </a:lnTo>
                      <a:lnTo>
                        <a:pt x="335" y="55"/>
                      </a:lnTo>
                      <a:lnTo>
                        <a:pt x="365" y="85"/>
                      </a:lnTo>
                      <a:lnTo>
                        <a:pt x="390" y="120"/>
                      </a:lnTo>
                      <a:lnTo>
                        <a:pt x="395" y="165"/>
                      </a:lnTo>
                      <a:lnTo>
                        <a:pt x="395" y="185"/>
                      </a:lnTo>
                      <a:lnTo>
                        <a:pt x="360" y="225"/>
                      </a:lnTo>
                      <a:lnTo>
                        <a:pt x="305" y="240"/>
                      </a:lnTo>
                      <a:lnTo>
                        <a:pt x="265" y="240"/>
                      </a:lnTo>
                      <a:lnTo>
                        <a:pt x="250" y="235"/>
                      </a:lnTo>
                      <a:lnTo>
                        <a:pt x="245" y="260"/>
                      </a:lnTo>
                      <a:lnTo>
                        <a:pt x="290" y="260"/>
                      </a:lnTo>
                      <a:lnTo>
                        <a:pt x="350" y="255"/>
                      </a:lnTo>
                      <a:lnTo>
                        <a:pt x="385" y="245"/>
                      </a:lnTo>
                      <a:lnTo>
                        <a:pt x="395" y="230"/>
                      </a:lnTo>
                      <a:lnTo>
                        <a:pt x="395" y="275"/>
                      </a:lnTo>
                      <a:lnTo>
                        <a:pt x="385" y="330"/>
                      </a:lnTo>
                      <a:lnTo>
                        <a:pt x="380" y="386"/>
                      </a:lnTo>
                      <a:lnTo>
                        <a:pt x="390" y="436"/>
                      </a:lnTo>
                      <a:lnTo>
                        <a:pt x="350" y="466"/>
                      </a:lnTo>
                      <a:lnTo>
                        <a:pt x="300" y="481"/>
                      </a:lnTo>
                      <a:lnTo>
                        <a:pt x="245" y="481"/>
                      </a:lnTo>
                      <a:lnTo>
                        <a:pt x="205" y="481"/>
                      </a:lnTo>
                      <a:lnTo>
                        <a:pt x="200" y="506"/>
                      </a:lnTo>
                      <a:lnTo>
                        <a:pt x="260" y="506"/>
                      </a:lnTo>
                      <a:lnTo>
                        <a:pt x="315" y="496"/>
                      </a:lnTo>
                      <a:lnTo>
                        <a:pt x="375" y="486"/>
                      </a:lnTo>
                      <a:lnTo>
                        <a:pt x="395" y="471"/>
                      </a:lnTo>
                      <a:lnTo>
                        <a:pt x="390" y="526"/>
                      </a:lnTo>
                      <a:lnTo>
                        <a:pt x="350" y="601"/>
                      </a:lnTo>
                      <a:lnTo>
                        <a:pt x="310" y="621"/>
                      </a:lnTo>
                      <a:lnTo>
                        <a:pt x="265" y="636"/>
                      </a:lnTo>
                      <a:lnTo>
                        <a:pt x="225" y="641"/>
                      </a:lnTo>
                      <a:lnTo>
                        <a:pt x="200" y="606"/>
                      </a:lnTo>
                      <a:lnTo>
                        <a:pt x="185" y="551"/>
                      </a:lnTo>
                      <a:lnTo>
                        <a:pt x="200" y="516"/>
                      </a:lnTo>
                      <a:lnTo>
                        <a:pt x="200" y="476"/>
                      </a:lnTo>
                      <a:lnTo>
                        <a:pt x="200" y="426"/>
                      </a:lnTo>
                      <a:lnTo>
                        <a:pt x="220" y="356"/>
                      </a:lnTo>
                      <a:lnTo>
                        <a:pt x="240" y="295"/>
                      </a:lnTo>
                      <a:lnTo>
                        <a:pt x="240" y="255"/>
                      </a:lnTo>
                      <a:lnTo>
                        <a:pt x="235" y="230"/>
                      </a:lnTo>
                      <a:lnTo>
                        <a:pt x="205" y="225"/>
                      </a:lnTo>
                      <a:lnTo>
                        <a:pt x="160" y="190"/>
                      </a:lnTo>
                      <a:lnTo>
                        <a:pt x="140" y="145"/>
                      </a:lnTo>
                      <a:lnTo>
                        <a:pt x="120" y="120"/>
                      </a:lnTo>
                      <a:lnTo>
                        <a:pt x="115" y="145"/>
                      </a:lnTo>
                      <a:lnTo>
                        <a:pt x="130" y="185"/>
                      </a:lnTo>
                      <a:lnTo>
                        <a:pt x="160" y="220"/>
                      </a:lnTo>
                      <a:lnTo>
                        <a:pt x="190" y="250"/>
                      </a:lnTo>
                      <a:lnTo>
                        <a:pt x="220" y="265"/>
                      </a:lnTo>
                      <a:lnTo>
                        <a:pt x="200" y="330"/>
                      </a:lnTo>
                      <a:lnTo>
                        <a:pt x="185" y="376"/>
                      </a:lnTo>
                      <a:lnTo>
                        <a:pt x="180" y="421"/>
                      </a:lnTo>
                      <a:lnTo>
                        <a:pt x="170" y="461"/>
                      </a:lnTo>
                      <a:lnTo>
                        <a:pt x="140" y="461"/>
                      </a:lnTo>
                      <a:lnTo>
                        <a:pt x="95" y="416"/>
                      </a:lnTo>
                      <a:lnTo>
                        <a:pt x="70" y="381"/>
                      </a:lnTo>
                      <a:lnTo>
                        <a:pt x="50" y="356"/>
                      </a:lnTo>
                      <a:lnTo>
                        <a:pt x="50" y="386"/>
                      </a:lnTo>
                      <a:lnTo>
                        <a:pt x="70" y="416"/>
                      </a:lnTo>
                      <a:lnTo>
                        <a:pt x="105" y="451"/>
                      </a:lnTo>
                      <a:lnTo>
                        <a:pt x="120" y="481"/>
                      </a:lnTo>
                      <a:lnTo>
                        <a:pt x="150" y="496"/>
                      </a:lnTo>
                      <a:lnTo>
                        <a:pt x="165" y="511"/>
                      </a:lnTo>
                      <a:lnTo>
                        <a:pt x="160" y="536"/>
                      </a:lnTo>
                      <a:lnTo>
                        <a:pt x="165" y="571"/>
                      </a:lnTo>
                      <a:lnTo>
                        <a:pt x="170" y="601"/>
                      </a:lnTo>
                      <a:lnTo>
                        <a:pt x="185" y="621"/>
                      </a:lnTo>
                      <a:lnTo>
                        <a:pt x="190" y="646"/>
                      </a:lnTo>
                      <a:lnTo>
                        <a:pt x="175" y="656"/>
                      </a:lnTo>
                      <a:lnTo>
                        <a:pt x="135" y="651"/>
                      </a:lnTo>
                      <a:lnTo>
                        <a:pt x="95" y="626"/>
                      </a:lnTo>
                      <a:lnTo>
                        <a:pt x="65" y="586"/>
                      </a:lnTo>
                      <a:lnTo>
                        <a:pt x="50" y="541"/>
                      </a:lnTo>
                      <a:lnTo>
                        <a:pt x="35" y="506"/>
                      </a:lnTo>
                      <a:lnTo>
                        <a:pt x="35" y="461"/>
                      </a:lnTo>
                      <a:lnTo>
                        <a:pt x="35" y="406"/>
                      </a:lnTo>
                      <a:lnTo>
                        <a:pt x="45" y="371"/>
                      </a:lnTo>
                      <a:lnTo>
                        <a:pt x="50" y="325"/>
                      </a:lnTo>
                      <a:lnTo>
                        <a:pt x="65" y="240"/>
                      </a:lnTo>
                      <a:lnTo>
                        <a:pt x="90" y="165"/>
                      </a:lnTo>
                      <a:lnTo>
                        <a:pt x="65" y="175"/>
                      </a:lnTo>
                      <a:lnTo>
                        <a:pt x="45" y="235"/>
                      </a:lnTo>
                      <a:lnTo>
                        <a:pt x="20" y="295"/>
                      </a:lnTo>
                      <a:lnTo>
                        <a:pt x="10" y="361"/>
                      </a:lnTo>
                      <a:lnTo>
                        <a:pt x="0" y="406"/>
                      </a:lnTo>
                      <a:lnTo>
                        <a:pt x="0" y="481"/>
                      </a:lnTo>
                      <a:lnTo>
                        <a:pt x="10" y="561"/>
                      </a:lnTo>
                      <a:lnTo>
                        <a:pt x="35" y="611"/>
                      </a:lnTo>
                      <a:lnTo>
                        <a:pt x="75" y="651"/>
                      </a:lnTo>
                      <a:lnTo>
                        <a:pt x="130" y="671"/>
                      </a:lnTo>
                      <a:lnTo>
                        <a:pt x="180" y="686"/>
                      </a:lnTo>
                      <a:lnTo>
                        <a:pt x="215" y="676"/>
                      </a:lnTo>
                      <a:lnTo>
                        <a:pt x="230" y="671"/>
                      </a:lnTo>
                      <a:lnTo>
                        <a:pt x="275" y="666"/>
                      </a:lnTo>
                      <a:lnTo>
                        <a:pt x="325" y="651"/>
                      </a:lnTo>
                      <a:lnTo>
                        <a:pt x="370" y="621"/>
                      </a:lnTo>
                      <a:lnTo>
                        <a:pt x="390" y="581"/>
                      </a:lnTo>
                      <a:lnTo>
                        <a:pt x="415" y="536"/>
                      </a:lnTo>
                      <a:lnTo>
                        <a:pt x="421" y="501"/>
                      </a:lnTo>
                      <a:lnTo>
                        <a:pt x="415" y="466"/>
                      </a:lnTo>
                      <a:lnTo>
                        <a:pt x="410" y="421"/>
                      </a:lnTo>
                      <a:lnTo>
                        <a:pt x="410" y="381"/>
                      </a:lnTo>
                      <a:lnTo>
                        <a:pt x="410" y="340"/>
                      </a:lnTo>
                      <a:lnTo>
                        <a:pt x="415" y="285"/>
                      </a:lnTo>
                      <a:lnTo>
                        <a:pt x="415" y="220"/>
                      </a:lnTo>
                      <a:lnTo>
                        <a:pt x="415" y="175"/>
                      </a:lnTo>
                      <a:lnTo>
                        <a:pt x="410" y="115"/>
                      </a:lnTo>
                      <a:lnTo>
                        <a:pt x="390" y="70"/>
                      </a:lnTo>
                      <a:lnTo>
                        <a:pt x="370" y="35"/>
                      </a:lnTo>
                      <a:lnTo>
                        <a:pt x="320" y="15"/>
                      </a:lnTo>
                      <a:lnTo>
                        <a:pt x="265" y="0"/>
                      </a:lnTo>
                      <a:lnTo>
                        <a:pt x="225" y="0"/>
                      </a:lnTo>
                      <a:lnTo>
                        <a:pt x="170" y="5"/>
                      </a:lnTo>
                      <a:lnTo>
                        <a:pt x="135" y="35"/>
                      </a:lnTo>
                      <a:lnTo>
                        <a:pt x="120" y="80"/>
                      </a:lnTo>
                      <a:lnTo>
                        <a:pt x="80" y="115"/>
                      </a:lnTo>
                      <a:lnTo>
                        <a:pt x="75" y="150"/>
                      </a:lnTo>
                      <a:lnTo>
                        <a:pt x="95" y="155"/>
                      </a:lnTo>
                      <a:lnTo>
                        <a:pt x="120" y="120"/>
                      </a:lnTo>
                      <a:lnTo>
                        <a:pt x="13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34235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Simpler Hash Functions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5105400" y="2377857"/>
            <a:ext cx="38470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655934"/>
            <a:ext cx="3683930" cy="1020466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There are simpler hash functions. </a:t>
            </a:r>
            <a:endParaRPr lang="en-US" sz="2800" b="1" i="0" dirty="0"/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2662987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31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4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0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1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153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4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5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9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77" name="Rectangle 43"/>
          <p:cNvSpPr>
            <a:spLocks noChangeArrowheads="1"/>
          </p:cNvSpPr>
          <p:nvPr/>
        </p:nvSpPr>
        <p:spPr bwMode="auto">
          <a:xfrm>
            <a:off x="199572" y="3453563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8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82" name="Rectangle 43"/>
          <p:cNvSpPr>
            <a:spLocks noChangeArrowheads="1"/>
          </p:cNvSpPr>
          <p:nvPr/>
        </p:nvSpPr>
        <p:spPr bwMode="auto">
          <a:xfrm>
            <a:off x="3119021" y="211649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8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5181599" y="4724399"/>
            <a:ext cx="3794219" cy="1404611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key mod N</a:t>
            </a:r>
            <a:b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2800" i="0" dirty="0"/>
              <a:t>for table size N prime,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2800" i="0" dirty="0"/>
              <a:t>could be perfectly fine.</a:t>
            </a:r>
          </a:p>
        </p:txBody>
      </p:sp>
    </p:spTree>
    <p:extLst>
      <p:ext uri="{BB962C8B-B14F-4D97-AF65-F5344CB8AC3E}">
        <p14:creationId xmlns:p14="http://schemas.microsoft.com/office/powerpoint/2010/main" val="8180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Simpler Hash Functions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5105400" y="2377857"/>
            <a:ext cx="38470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655934"/>
            <a:ext cx="3683930" cy="1020466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There are simpler hash functions. </a:t>
            </a:r>
            <a:endParaRPr lang="en-US" sz="2800" b="1" i="0" dirty="0"/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806542" y="312140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362845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31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4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0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1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153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4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5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9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77" name="Rectangle 43"/>
          <p:cNvSpPr>
            <a:spLocks noChangeArrowheads="1"/>
          </p:cNvSpPr>
          <p:nvPr/>
        </p:nvSpPr>
        <p:spPr bwMode="auto">
          <a:xfrm>
            <a:off x="199572" y="3453563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8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82" name="Rectangle 43"/>
          <p:cNvSpPr>
            <a:spLocks noChangeArrowheads="1"/>
          </p:cNvSpPr>
          <p:nvPr/>
        </p:nvSpPr>
        <p:spPr bwMode="auto">
          <a:xfrm>
            <a:off x="3119021" y="211649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8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5181599" y="4571999"/>
            <a:ext cx="3794219" cy="1404611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= 1</a:t>
            </a:r>
            <a:b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2800" i="0" dirty="0"/>
              <a:t>is called </a:t>
            </a:r>
            <a:br>
              <a:rPr lang="en-US" altLang="en-US" sz="2800" i="0" dirty="0"/>
            </a:br>
            <a:r>
              <a:rPr lang="en-US" altLang="en-US" sz="2800" i="0" dirty="0">
                <a:solidFill>
                  <a:schemeClr val="tx2"/>
                </a:solidFill>
              </a:rPr>
              <a:t>Linear Probing</a:t>
            </a:r>
          </a:p>
        </p:txBody>
      </p:sp>
      <p:sp>
        <p:nvSpPr>
          <p:cNvPr id="80" name="AutoShape 38"/>
          <p:cNvSpPr>
            <a:spLocks noChangeArrowheads="1"/>
          </p:cNvSpPr>
          <p:nvPr/>
        </p:nvSpPr>
        <p:spPr bwMode="auto">
          <a:xfrm>
            <a:off x="5334000" y="6139189"/>
            <a:ext cx="3641820" cy="566411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i="0" dirty="0"/>
              <a:t>The items tend to clump.</a:t>
            </a:r>
          </a:p>
        </p:txBody>
      </p:sp>
    </p:spTree>
    <p:extLst>
      <p:ext uri="{BB962C8B-B14F-4D97-AF65-F5344CB8AC3E}">
        <p14:creationId xmlns:p14="http://schemas.microsoft.com/office/powerpoint/2010/main" val="39133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9765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1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aphicFrame>
        <p:nvGraphicFramePr>
          <p:cNvPr id="76" name="Group 8"/>
          <p:cNvGraphicFramePr>
            <a:graphicFrameLocks noGrp="1"/>
          </p:cNvGraphicFramePr>
          <p:nvPr>
            <p:ph sz="half" idx="2"/>
          </p:nvPr>
        </p:nvGraphicFramePr>
        <p:xfrm>
          <a:off x="2462246" y="1162051"/>
          <a:ext cx="966754" cy="3068431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2159992" y="530876"/>
            <a:ext cx="1270475" cy="4369116"/>
            <a:chOff x="2159992" y="504372"/>
            <a:chExt cx="1270475" cy="4369116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2270452" y="504372"/>
              <a:ext cx="1082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Array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159992" y="1067812"/>
              <a:ext cx="1270475" cy="3805676"/>
              <a:chOff x="2159992" y="1067812"/>
              <a:chExt cx="1270475" cy="3805676"/>
            </a:xfrm>
          </p:grpSpPr>
          <p:sp>
            <p:nvSpPr>
              <p:cNvPr id="80" name="Rectangle 43"/>
              <p:cNvSpPr>
                <a:spLocks noChangeArrowheads="1"/>
              </p:cNvSpPr>
              <p:nvPr/>
            </p:nvSpPr>
            <p:spPr bwMode="auto">
              <a:xfrm>
                <a:off x="2159992" y="1067812"/>
                <a:ext cx="3642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0" dirty="0"/>
                  <a:t> </a:t>
                </a:r>
                <a:r>
                  <a:rPr lang="en-US" sz="2400" i="0" baseline="-25000" dirty="0"/>
                  <a:t>0</a:t>
                </a:r>
              </a:p>
              <a:p>
                <a:pPr algn="r"/>
                <a:r>
                  <a:rPr lang="en-US" sz="2400" i="0" baseline="-25000" dirty="0"/>
                  <a:t>1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2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3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4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5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6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7</a:t>
                </a:r>
                <a:endParaRPr lang="en-US" sz="2400" i="0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2464904" y="3933690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430467" y="3966348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2565016" y="4101189"/>
                <a:ext cx="990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0" dirty="0"/>
                  <a:t>…</a:t>
                </a:r>
              </a:p>
            </p:txBody>
          </p:sp>
        </p:grpSp>
      </p:grp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2439199" y="2603500"/>
            <a:ext cx="97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6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11 L 0.18837 0.014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0" grpId="0"/>
      <p:bldP spid="31" grpId="0"/>
      <p:bldP spid="53" grpId="0"/>
      <p:bldP spid="55" grpId="0"/>
      <p:bldP spid="64" grpId="0"/>
      <p:bldP spid="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Simpler Hash Functions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5105400" y="2377857"/>
            <a:ext cx="38470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en-US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baseline="-2500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mod N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655934"/>
            <a:ext cx="3683930" cy="1020466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There are simpler hash functions. </a:t>
            </a:r>
            <a:endParaRPr lang="en-US" sz="2800" b="1" i="0" dirty="0"/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806542" y="312140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539540"/>
              </p:ext>
            </p:extLst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5181599" y="4571999"/>
            <a:ext cx="3794219" cy="1404611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= 1</a:t>
            </a:r>
            <a:b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2800" i="0" dirty="0"/>
              <a:t>is called </a:t>
            </a:r>
            <a:br>
              <a:rPr lang="en-US" altLang="en-US" sz="2800" i="0" dirty="0"/>
            </a:br>
            <a:r>
              <a:rPr lang="en-US" altLang="en-US" sz="2800" i="0" dirty="0">
                <a:solidFill>
                  <a:schemeClr val="tx2"/>
                </a:solidFill>
              </a:rPr>
              <a:t>Linear Probing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140585" y="38672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0" name="AutoShape 38"/>
          <p:cNvSpPr>
            <a:spLocks noChangeArrowheads="1"/>
          </p:cNvSpPr>
          <p:nvPr/>
        </p:nvSpPr>
        <p:spPr bwMode="auto">
          <a:xfrm>
            <a:off x="5334000" y="6139189"/>
            <a:ext cx="3641820" cy="566411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i="0" dirty="0"/>
              <a:t>The items tend to clump.</a:t>
            </a: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3109686" y="4964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938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24658" y="49740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091542" y="4297847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3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42732" y="38716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3087912" y="463084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472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142802" y="42200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084282" y="5350133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873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148725" y="42200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3080658" y="569401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093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150062" y="46078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3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73" grpId="0"/>
      <p:bldP spid="73" grpId="1"/>
      <p:bldP spid="85" grpId="0"/>
      <p:bldP spid="86" grpId="0"/>
      <p:bldP spid="86" grpId="1"/>
      <p:bldP spid="87" grpId="0"/>
      <p:bldP spid="91" grpId="0"/>
      <p:bldP spid="91" grpId="1"/>
      <p:bldP spid="96" grpId="0"/>
      <p:bldP spid="97" grpId="0"/>
      <p:bldP spid="97" grpId="1"/>
      <p:bldP spid="100" grpId="0"/>
      <p:bldP spid="102" grpId="0"/>
      <p:bldP spid="102" grpId="1"/>
      <p:bldP spid="103" grpId="0"/>
      <p:bldP spid="10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-76200" y="2286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Simpler Hash Functions</a:t>
            </a:r>
          </a:p>
        </p:txBody>
      </p:sp>
      <p:grpSp>
        <p:nvGrpSpPr>
          <p:cNvPr id="160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5105400" y="2377857"/>
            <a:ext cx="38470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i="0" dirty="0">
                <a:solidFill>
                  <a:schemeClr val="tx2"/>
                </a:solidFill>
              </a:rPr>
              <a:t>put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k, value v</a:t>
            </a:r>
            <a:r>
              <a:rPr lang="en-US" sz="28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p) mod 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d = (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 q) + 1</a:t>
            </a:r>
          </a:p>
          <a:p>
            <a:pPr>
              <a:spcBef>
                <a:spcPts val="0"/>
              </a:spcBef>
            </a:pPr>
            <a:r>
              <a:rPr lang="en-US" alt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 = 1..N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(j-1)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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  mod N</a:t>
            </a:r>
          </a:p>
        </p:txBody>
      </p:sp>
      <p:sp>
        <p:nvSpPr>
          <p:cNvPr id="120" name="AutoShape 38"/>
          <p:cNvSpPr>
            <a:spLocks noChangeArrowheads="1"/>
          </p:cNvSpPr>
          <p:nvPr/>
        </p:nvSpPr>
        <p:spPr bwMode="auto">
          <a:xfrm>
            <a:off x="5196114" y="655934"/>
            <a:ext cx="3683930" cy="1020466"/>
          </a:xfrm>
          <a:prstGeom prst="wedgeRoundRectCallout">
            <a:avLst>
              <a:gd name="adj1" fmla="val 35910"/>
              <a:gd name="adj2" fmla="val 56593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i="0" dirty="0"/>
              <a:t>There are harder hash functions. </a:t>
            </a:r>
            <a:endParaRPr lang="en-US" sz="2800" b="1" i="0" dirty="0"/>
          </a:p>
        </p:txBody>
      </p:sp>
      <p:sp>
        <p:nvSpPr>
          <p:cNvPr id="89" name="Rectangle 88"/>
          <p:cNvSpPr/>
          <p:nvPr/>
        </p:nvSpPr>
        <p:spPr>
          <a:xfrm>
            <a:off x="4361544" y="2454739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</a:p>
        </p:txBody>
      </p:sp>
      <p:graphicFrame>
        <p:nvGraphicFramePr>
          <p:cNvPr id="82" name="Group 8"/>
          <p:cNvGraphicFramePr>
            <a:graphicFrameLocks noGrp="1"/>
          </p:cNvGraphicFramePr>
          <p:nvPr>
            <p:ph sz="half" idx="2"/>
          </p:nvPr>
        </p:nvGraphicFramePr>
        <p:xfrm>
          <a:off x="3086101" y="2117006"/>
          <a:ext cx="966754" cy="3974639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219200" y="1996357"/>
            <a:ext cx="1371600" cy="449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0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371600" y="1031155"/>
            <a:ext cx="1670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0" dirty="0"/>
              <a:t>Universe </a:t>
            </a:r>
            <a:br>
              <a:rPr lang="en-US" i="0" dirty="0"/>
            </a:br>
            <a:r>
              <a:rPr lang="en-US" i="0" dirty="0"/>
              <a:t>of Keys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 rot="5400000">
            <a:off x="1571498" y="5767024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…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136375" y="2301156"/>
            <a:ext cx="829573" cy="3222514"/>
            <a:chOff x="3111180" y="2301156"/>
            <a:chExt cx="829573" cy="3222514"/>
          </a:xfrm>
        </p:grpSpPr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3111180" y="2301156"/>
              <a:ext cx="810469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111180" y="2666999"/>
              <a:ext cx="829573" cy="249697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V="1">
              <a:off x="3111180" y="2367330"/>
              <a:ext cx="810469" cy="66551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>
              <a:off x="3111180" y="3398685"/>
              <a:ext cx="829573" cy="109752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3111180" y="3764528"/>
              <a:ext cx="810469" cy="36584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2" name="Line 38"/>
            <p:cNvSpPr>
              <a:spLocks noChangeShapeType="1"/>
            </p:cNvSpPr>
            <p:nvPr/>
          </p:nvSpPr>
          <p:spPr bwMode="auto">
            <a:xfrm>
              <a:off x="3111180" y="4130372"/>
              <a:ext cx="810469" cy="992932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111180" y="3772126"/>
              <a:ext cx="810469" cy="724089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V="1">
              <a:off x="3111180" y="2666999"/>
              <a:ext cx="810469" cy="2171701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3111180" y="5181184"/>
              <a:ext cx="810469" cy="342137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3111180" y="4130372"/>
              <a:ext cx="810469" cy="139329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i="0"/>
            </a:p>
          </p:txBody>
        </p:sp>
      </p:grp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788064" y="2037750"/>
            <a:ext cx="3385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C000"/>
                </a:solidFill>
              </a:rPr>
              <a:t>0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1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2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3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4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5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6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7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8</a:t>
            </a:r>
            <a:br>
              <a:rPr lang="en-US" sz="2400" i="0" dirty="0">
                <a:solidFill>
                  <a:srgbClr val="FFC000"/>
                </a:solidFill>
              </a:rPr>
            </a:br>
            <a:r>
              <a:rPr lang="en-US" sz="2400" i="0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3085695" y="38978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394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1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31" name="Rectangle 43"/>
          <p:cNvSpPr>
            <a:spLocks noChangeArrowheads="1"/>
          </p:cNvSpPr>
          <p:nvPr/>
        </p:nvSpPr>
        <p:spPr bwMode="auto">
          <a:xfrm>
            <a:off x="3084669" y="463005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482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2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136375" y="2301156"/>
            <a:ext cx="829573" cy="3827855"/>
            <a:chOff x="3111180" y="2301156"/>
            <a:chExt cx="829573" cy="3827855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11180" y="2301156"/>
              <a:ext cx="829573" cy="3222514"/>
              <a:chOff x="3111180" y="2301156"/>
              <a:chExt cx="829573" cy="3222514"/>
            </a:xfrm>
          </p:grpSpPr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>
                <a:off x="3111180" y="2301156"/>
                <a:ext cx="810469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0" name="Line 38"/>
              <p:cNvSpPr>
                <a:spLocks noChangeShapeType="1"/>
              </p:cNvSpPr>
              <p:nvPr/>
            </p:nvSpPr>
            <p:spPr bwMode="auto">
              <a:xfrm>
                <a:off x="3111180" y="2666999"/>
                <a:ext cx="829573" cy="24969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V="1">
                <a:off x="3111180" y="2367330"/>
                <a:ext cx="810469" cy="6655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2" name="Line 38"/>
              <p:cNvSpPr>
                <a:spLocks noChangeShapeType="1"/>
              </p:cNvSpPr>
              <p:nvPr/>
            </p:nvSpPr>
            <p:spPr bwMode="auto">
              <a:xfrm>
                <a:off x="3111180" y="3398685"/>
                <a:ext cx="829573" cy="10975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3" name="Line 38"/>
              <p:cNvSpPr>
                <a:spLocks noChangeShapeType="1"/>
              </p:cNvSpPr>
              <p:nvPr/>
            </p:nvSpPr>
            <p:spPr bwMode="auto">
              <a:xfrm>
                <a:off x="3111180" y="3764528"/>
                <a:ext cx="810469" cy="3658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3111180" y="4130372"/>
                <a:ext cx="810469" cy="9929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3111180" y="3772126"/>
                <a:ext cx="810469" cy="7240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6" name="Line 38"/>
              <p:cNvSpPr>
                <a:spLocks noChangeShapeType="1"/>
              </p:cNvSpPr>
              <p:nvPr/>
            </p:nvSpPr>
            <p:spPr bwMode="auto">
              <a:xfrm flipV="1">
                <a:off x="3111180" y="2666999"/>
                <a:ext cx="810469" cy="21717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7" name="Line 38"/>
              <p:cNvSpPr>
                <a:spLocks noChangeShapeType="1"/>
              </p:cNvSpPr>
              <p:nvPr/>
            </p:nvSpPr>
            <p:spPr bwMode="auto">
              <a:xfrm>
                <a:off x="3111180" y="5181184"/>
                <a:ext cx="810469" cy="34213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 flipV="1">
                <a:off x="3111180" y="4130372"/>
                <a:ext cx="810469" cy="13932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111180" y="4137025"/>
              <a:ext cx="787899" cy="1991986"/>
              <a:chOff x="3111181" y="3871219"/>
              <a:chExt cx="720095" cy="2580381"/>
            </a:xfrm>
          </p:grpSpPr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 flipV="1">
                <a:off x="3123881" y="3871219"/>
                <a:ext cx="707395" cy="2488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6" name="Line 38"/>
              <p:cNvSpPr>
                <a:spLocks noChangeShapeType="1"/>
              </p:cNvSpPr>
              <p:nvPr/>
            </p:nvSpPr>
            <p:spPr bwMode="auto">
              <a:xfrm flipV="1">
                <a:off x="3111182" y="3871219"/>
                <a:ext cx="720094" cy="240462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7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8" cy="22577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  <p:sp>
            <p:nvSpPr>
              <p:cNvPr id="138" name="Line 38"/>
              <p:cNvSpPr>
                <a:spLocks noChangeShapeType="1"/>
              </p:cNvSpPr>
              <p:nvPr/>
            </p:nvSpPr>
            <p:spPr bwMode="auto">
              <a:xfrm flipV="1">
                <a:off x="3111181" y="3871219"/>
                <a:ext cx="709187" cy="25803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i="0"/>
              </a:p>
            </p:txBody>
          </p:sp>
        </p:grpSp>
      </p:grpSp>
      <p:sp>
        <p:nvSpPr>
          <p:cNvPr id="149" name="Rectangle 43"/>
          <p:cNvSpPr>
            <a:spLocks noChangeArrowheads="1"/>
          </p:cNvSpPr>
          <p:nvPr/>
        </p:nvSpPr>
        <p:spPr bwMode="auto">
          <a:xfrm>
            <a:off x="218987" y="1092200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6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0" name="Rectangle 43"/>
          <p:cNvSpPr>
            <a:spLocks noChangeArrowheads="1"/>
          </p:cNvSpPr>
          <p:nvPr/>
        </p:nvSpPr>
        <p:spPr bwMode="auto">
          <a:xfrm>
            <a:off x="3102960" y="500833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5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1" name="Rectangle 43"/>
          <p:cNvSpPr>
            <a:spLocks noChangeArrowheads="1"/>
          </p:cNvSpPr>
          <p:nvPr/>
        </p:nvSpPr>
        <p:spPr bwMode="auto">
          <a:xfrm>
            <a:off x="3099330" y="315685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350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2758199" y="2043529"/>
            <a:ext cx="389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/>
              <a:t> </a:t>
            </a:r>
            <a:r>
              <a:rPr lang="en-US" sz="2400" i="0" baseline="-25000" dirty="0"/>
              <a:t>0</a:t>
            </a:r>
            <a:br>
              <a:rPr lang="en-US" sz="2400" i="0" baseline="-25000" dirty="0"/>
            </a:br>
            <a:r>
              <a:rPr lang="en-US" sz="2400" i="0" baseline="-25000" dirty="0"/>
              <a:t>1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2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3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4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5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6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7</a:t>
            </a:r>
            <a:br>
              <a:rPr lang="en-US" sz="2400" i="0" dirty="0"/>
            </a:br>
            <a:r>
              <a:rPr lang="en-US" sz="2400" i="0" dirty="0"/>
              <a:t> </a:t>
            </a:r>
            <a:r>
              <a:rPr lang="en-US" sz="2400" i="0" baseline="-25000" dirty="0"/>
              <a:t>8</a:t>
            </a:r>
            <a:br>
              <a:rPr lang="en-US" sz="2400" i="0" baseline="-25000" dirty="0"/>
            </a:br>
            <a:r>
              <a:rPr lang="en-US" sz="2400" i="0" dirty="0"/>
              <a:t> </a:t>
            </a:r>
            <a:r>
              <a:rPr lang="en-US" sz="2400" i="0" baseline="-25000" dirty="0"/>
              <a:t>9</a:t>
            </a:r>
            <a:br>
              <a:rPr lang="en-US" sz="2400" i="0" baseline="-25000" dirty="0"/>
            </a:br>
            <a:r>
              <a:rPr lang="en-US" sz="2400" i="0" baseline="-25000" dirty="0"/>
              <a:t>10</a:t>
            </a:r>
            <a:endParaRPr lang="en-US" sz="2400" i="0" dirty="0"/>
          </a:p>
        </p:txBody>
      </p:sp>
      <p:sp>
        <p:nvSpPr>
          <p:cNvPr id="153" name="Rectangle 43"/>
          <p:cNvSpPr>
            <a:spLocks noChangeArrowheads="1"/>
          </p:cNvSpPr>
          <p:nvPr/>
        </p:nvSpPr>
        <p:spPr bwMode="auto">
          <a:xfrm>
            <a:off x="3085695" y="425750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6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4" name="Rectangle 43"/>
          <p:cNvSpPr>
            <a:spLocks noChangeArrowheads="1"/>
          </p:cNvSpPr>
          <p:nvPr/>
        </p:nvSpPr>
        <p:spPr bwMode="auto">
          <a:xfrm>
            <a:off x="243114" y="3091542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5" name="Rectangle 43"/>
          <p:cNvSpPr>
            <a:spLocks noChangeArrowheads="1"/>
          </p:cNvSpPr>
          <p:nvPr/>
        </p:nvSpPr>
        <p:spPr bwMode="auto">
          <a:xfrm>
            <a:off x="3107255" y="534008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7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225500" y="1490507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7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7" name="Rectangle 43"/>
          <p:cNvSpPr>
            <a:spLocks noChangeArrowheads="1"/>
          </p:cNvSpPr>
          <p:nvPr/>
        </p:nvSpPr>
        <p:spPr bwMode="auto">
          <a:xfrm>
            <a:off x="128093" y="2738735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Del 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583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243114" y="1900535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103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59" name="Rectangle 43"/>
          <p:cNvSpPr>
            <a:spLocks noChangeArrowheads="1"/>
          </p:cNvSpPr>
          <p:nvPr/>
        </p:nvSpPr>
        <p:spPr bwMode="auto">
          <a:xfrm>
            <a:off x="228600" y="2328707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477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?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77" name="Rectangle 43"/>
          <p:cNvSpPr>
            <a:spLocks noChangeArrowheads="1"/>
          </p:cNvSpPr>
          <p:nvPr/>
        </p:nvSpPr>
        <p:spPr bwMode="auto">
          <a:xfrm>
            <a:off x="199572" y="3453563"/>
            <a:ext cx="117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8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82" name="Rectangle 43"/>
          <p:cNvSpPr>
            <a:spLocks noChangeArrowheads="1"/>
          </p:cNvSpPr>
          <p:nvPr/>
        </p:nvSpPr>
        <p:spPr bwMode="auto">
          <a:xfrm>
            <a:off x="3119021" y="2116490"/>
            <a:ext cx="923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115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8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5486400" y="4441994"/>
            <a:ext cx="3184618" cy="587206"/>
          </a:xfrm>
          <a:prstGeom prst="wedgeRoundRectCallout">
            <a:avLst>
              <a:gd name="adj1" fmla="val 32467"/>
              <a:gd name="adj2" fmla="val -71541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i</a:t>
            </a:r>
            <a:r>
              <a:rPr lang="en-US" altLang="en-US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j</a:t>
            </a:r>
            <a:r>
              <a:rPr lang="en-US" alt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mod N</a:t>
            </a:r>
            <a:endParaRPr lang="en-US" altLang="en-US" sz="2800" i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021D43-9E41-875E-8733-3387E86392EA}"/>
              </a:ext>
            </a:extLst>
          </p:cNvPr>
          <p:cNvSpPr/>
          <p:nvPr/>
        </p:nvSpPr>
        <p:spPr>
          <a:xfrm>
            <a:off x="4155099" y="20887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28922A-8B7F-845C-F74C-FA724D35DEE6}"/>
              </a:ext>
            </a:extLst>
          </p:cNvPr>
          <p:cNvSpPr/>
          <p:nvPr/>
        </p:nvSpPr>
        <p:spPr>
          <a:xfrm>
            <a:off x="4158342" y="346936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59A4D-0C1E-28E6-5369-F825176B62FA}"/>
              </a:ext>
            </a:extLst>
          </p:cNvPr>
          <p:cNvSpPr/>
          <p:nvPr/>
        </p:nvSpPr>
        <p:spPr>
          <a:xfrm>
            <a:off x="4154715" y="531160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28084-02FD-8E91-853A-86018C1C7381}"/>
              </a:ext>
            </a:extLst>
          </p:cNvPr>
          <p:cNvSpPr/>
          <p:nvPr/>
        </p:nvSpPr>
        <p:spPr>
          <a:xfrm>
            <a:off x="4151085" y="64725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0E77726D-F895-F1EF-A6D3-C83F0610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860" y="249040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290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FDB97F32-0516-544C-0C40-DB52C64D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355" y="282836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298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1F0E5870-7AD8-CF9F-9617-B0AFAD4A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50" y="350520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892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F442EC1F-DF1C-2721-6269-3413F5A3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345" y="5726668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i="0" dirty="0">
                <a:sym typeface="Symbol"/>
              </a:rPr>
              <a:t></a:t>
            </a:r>
            <a:r>
              <a:rPr lang="en-US" sz="1800" i="0" dirty="0">
                <a:solidFill>
                  <a:srgbClr val="FF0000"/>
                </a:solidFill>
                <a:sym typeface="Symbol"/>
              </a:rPr>
              <a:t>993</a:t>
            </a:r>
            <a:r>
              <a:rPr lang="en-US" sz="1800" i="0" dirty="0"/>
              <a:t>,</a:t>
            </a:r>
            <a:r>
              <a:rPr lang="en-US" sz="1800" i="0" dirty="0">
                <a:solidFill>
                  <a:srgbClr val="33CC33"/>
                </a:solidFill>
              </a:rPr>
              <a:t>v</a:t>
            </a:r>
            <a:r>
              <a:rPr lang="en-US" sz="1800" i="0" baseline="-25000" dirty="0">
                <a:solidFill>
                  <a:srgbClr val="33CC33"/>
                </a:solidFill>
              </a:rPr>
              <a:t>4</a:t>
            </a:r>
            <a:r>
              <a:rPr lang="en-US" sz="1800" i="0" dirty="0">
                <a:sym typeface="Symbol"/>
              </a:rPr>
              <a:t></a:t>
            </a:r>
            <a:endParaRPr lang="en-US" sz="1800" i="0" dirty="0">
              <a:solidFill>
                <a:srgbClr val="33CC3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F2DBC-139F-E7B9-9DB4-D2038CE39953}"/>
              </a:ext>
            </a:extLst>
          </p:cNvPr>
          <p:cNvSpPr/>
          <p:nvPr/>
        </p:nvSpPr>
        <p:spPr>
          <a:xfrm>
            <a:off x="4182035" y="24742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CC00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50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8" grpId="0" animBg="1"/>
      <p:bldP spid="2" grpId="0"/>
      <p:bldP spid="3" grpId="0"/>
      <p:bldP spid="4" grpId="0"/>
      <p:bldP spid="5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2655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aphicFrame>
        <p:nvGraphicFramePr>
          <p:cNvPr id="76" name="Group 8"/>
          <p:cNvGraphicFramePr>
            <a:graphicFrameLocks noGrp="1"/>
          </p:cNvGraphicFramePr>
          <p:nvPr>
            <p:ph sz="half" idx="2"/>
          </p:nvPr>
        </p:nvGraphicFramePr>
        <p:xfrm>
          <a:off x="2462246" y="1162051"/>
          <a:ext cx="966754" cy="3068431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85"/>
          <p:cNvGrpSpPr/>
          <p:nvPr/>
        </p:nvGrpSpPr>
        <p:grpSpPr>
          <a:xfrm>
            <a:off x="2159992" y="530876"/>
            <a:ext cx="1270475" cy="4369116"/>
            <a:chOff x="2159992" y="504372"/>
            <a:chExt cx="1270475" cy="4369116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2270452" y="504372"/>
              <a:ext cx="1082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Array</a:t>
              </a:r>
            </a:p>
          </p:txBody>
        </p:sp>
        <p:grpSp>
          <p:nvGrpSpPr>
            <p:cNvPr id="6" name="Group 84"/>
            <p:cNvGrpSpPr/>
            <p:nvPr/>
          </p:nvGrpSpPr>
          <p:grpSpPr>
            <a:xfrm>
              <a:off x="2159992" y="1067812"/>
              <a:ext cx="1270475" cy="3805676"/>
              <a:chOff x="2159992" y="1067812"/>
              <a:chExt cx="1270475" cy="3805676"/>
            </a:xfrm>
          </p:grpSpPr>
          <p:sp>
            <p:nvSpPr>
              <p:cNvPr id="80" name="Rectangle 43"/>
              <p:cNvSpPr>
                <a:spLocks noChangeArrowheads="1"/>
              </p:cNvSpPr>
              <p:nvPr/>
            </p:nvSpPr>
            <p:spPr bwMode="auto">
              <a:xfrm>
                <a:off x="2159992" y="1067812"/>
                <a:ext cx="3642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0" dirty="0"/>
                  <a:t> </a:t>
                </a:r>
                <a:r>
                  <a:rPr lang="en-US" sz="2400" i="0" baseline="-25000" dirty="0"/>
                  <a:t>0</a:t>
                </a:r>
              </a:p>
              <a:p>
                <a:pPr algn="r"/>
                <a:r>
                  <a:rPr lang="en-US" sz="2400" i="0" baseline="-25000" dirty="0"/>
                  <a:t>1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2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3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4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5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6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7</a:t>
                </a:r>
                <a:endParaRPr lang="en-US" sz="2400" i="0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2464904" y="3933690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430467" y="3966348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2565016" y="4101189"/>
                <a:ext cx="990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0" dirty="0"/>
                  <a:t>…</a:t>
                </a:r>
              </a:p>
            </p:txBody>
          </p:sp>
        </p:grpSp>
      </p:grp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2480307" y="1680686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6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7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559 -0.00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2" grpId="0"/>
      <p:bldP spid="38" grpId="0"/>
      <p:bldP spid="57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 rot="5400000">
            <a:off x="-219263" y="466538"/>
            <a:ext cx="5598744" cy="1392979"/>
            <a:chOff x="-5709815" y="4183726"/>
            <a:chExt cx="14881370" cy="2011622"/>
          </a:xfrm>
        </p:grpSpPr>
        <p:sp>
          <p:nvSpPr>
            <p:cNvPr id="132" name="Line 69"/>
            <p:cNvSpPr>
              <a:spLocks noChangeShapeType="1"/>
            </p:cNvSpPr>
            <p:nvPr/>
          </p:nvSpPr>
          <p:spPr bwMode="auto">
            <a:xfrm>
              <a:off x="-5709815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30" name="Line 72"/>
            <p:cNvSpPr>
              <a:spLocks noChangeShapeType="1"/>
            </p:cNvSpPr>
            <p:nvPr/>
          </p:nvSpPr>
          <p:spPr bwMode="auto">
            <a:xfrm>
              <a:off x="-4109614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>
              <a:off x="-2661816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1905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2209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514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2667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3429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3733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4038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4191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4953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5257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5562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5715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6477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6781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7086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 rot="10800000">
              <a:off x="2819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 rot="10800000">
              <a:off x="4343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 rot="10800000">
              <a:off x="5867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2289175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>
              <a:off x="3810000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2" name="Freeform 24"/>
            <p:cNvSpPr>
              <a:spLocks/>
            </p:cNvSpPr>
            <p:nvPr/>
          </p:nvSpPr>
          <p:spPr bwMode="auto">
            <a:xfrm>
              <a:off x="5330825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3" name="Freeform 25"/>
            <p:cNvSpPr>
              <a:spLocks/>
            </p:cNvSpPr>
            <p:nvPr/>
          </p:nvSpPr>
          <p:spPr bwMode="auto">
            <a:xfrm>
              <a:off x="6851650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8001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5" name="Rectangle 27"/>
            <p:cNvSpPr>
              <a:spLocks noChangeArrowheads="1"/>
            </p:cNvSpPr>
            <p:nvPr/>
          </p:nvSpPr>
          <p:spPr bwMode="auto">
            <a:xfrm>
              <a:off x="990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7239000" y="46482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 rot="10800000">
              <a:off x="7391400" y="48006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1143000" y="46482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 rot="10800000">
              <a:off x="1295400" y="48006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0" name="Text Box 32"/>
            <p:cNvSpPr txBox="1">
              <a:spLocks noChangeArrowheads="1"/>
            </p:cNvSpPr>
            <p:nvPr/>
          </p:nvSpPr>
          <p:spPr bwMode="auto">
            <a:xfrm>
              <a:off x="7052687" y="4183726"/>
              <a:ext cx="2118868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/>
                <a:t>trailer</a:t>
              </a:r>
            </a:p>
          </p:txBody>
        </p:sp>
        <p:sp>
          <p:nvSpPr>
            <p:cNvPr id="111" name="Text Box 33"/>
            <p:cNvSpPr txBox="1">
              <a:spLocks noChangeArrowheads="1"/>
            </p:cNvSpPr>
            <p:nvPr/>
          </p:nvSpPr>
          <p:spPr bwMode="auto">
            <a:xfrm>
              <a:off x="-40445" y="4259925"/>
              <a:ext cx="2289099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 dirty="0"/>
                <a:t>header</a:t>
              </a:r>
            </a:p>
          </p:txBody>
        </p:sp>
        <p:sp>
          <p:nvSpPr>
            <p:cNvPr id="112" name="AutoShape 34"/>
            <p:cNvSpPr>
              <a:spLocks noChangeArrowheads="1"/>
            </p:cNvSpPr>
            <p:nvPr/>
          </p:nvSpPr>
          <p:spPr bwMode="auto">
            <a:xfrm>
              <a:off x="1676400" y="4267200"/>
              <a:ext cx="5867400" cy="838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3" name="Text Box 35"/>
            <p:cNvSpPr txBox="1">
              <a:spLocks noChangeArrowheads="1"/>
            </p:cNvSpPr>
            <p:nvPr/>
          </p:nvSpPr>
          <p:spPr bwMode="auto">
            <a:xfrm>
              <a:off x="4289207" y="4244052"/>
              <a:ext cx="4577198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/>
                <a:t>nodes/positions</a:t>
              </a:r>
            </a:p>
          </p:txBody>
        </p:sp>
        <p:sp>
          <p:nvSpPr>
            <p:cNvPr id="114" name="AutoShape 36"/>
            <p:cNvSpPr>
              <a:spLocks noChangeArrowheads="1"/>
            </p:cNvSpPr>
            <p:nvPr/>
          </p:nvSpPr>
          <p:spPr bwMode="auto">
            <a:xfrm>
              <a:off x="1905000" y="5257800"/>
              <a:ext cx="5638800" cy="914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5" name="Text Box 37"/>
            <p:cNvSpPr txBox="1">
              <a:spLocks noChangeArrowheads="1"/>
            </p:cNvSpPr>
            <p:nvPr/>
          </p:nvSpPr>
          <p:spPr bwMode="auto">
            <a:xfrm>
              <a:off x="5800638" y="5783925"/>
              <a:ext cx="2294105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2"/>
                  </a:solidFill>
                </a:rPr>
                <a:t>entries</a:t>
              </a:r>
            </a:p>
          </p:txBody>
        </p:sp>
      </p:grp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04800" y="5558135"/>
            <a:ext cx="2694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Linked List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622675" y="5558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486400" y="557585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1799308" y="21336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6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2667000" y="5943600"/>
            <a:ext cx="4798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0" dirty="0">
                <a:latin typeface="+mj-lt"/>
              </a:rPr>
              <a:t>Inserting is O(1) if you have the spot.</a:t>
            </a:r>
          </a:p>
          <a:p>
            <a:pPr algn="ctr">
              <a:spcBef>
                <a:spcPts val="0"/>
              </a:spcBef>
            </a:pPr>
            <a:r>
              <a:rPr lang="en-US" sz="2400" i="0" dirty="0">
                <a:latin typeface="+mj-lt"/>
              </a:rPr>
              <a:t>but O(n) to find the spot.</a:t>
            </a:r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7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82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2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5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892 0.07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47" grpId="0"/>
      <p:bldP spid="6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>
            <a:off x="3581400" y="685800"/>
            <a:ext cx="5334000" cy="1143000"/>
          </a:xfrm>
          <a:prstGeom prst="wedgeRoundRectCallout">
            <a:avLst>
              <a:gd name="adj1" fmla="val 30218"/>
              <a:gd name="adj2" fmla="val 7634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Problem: Store value/data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                associated with keys.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04800" y="5558135"/>
            <a:ext cx="2694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Linked List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4800" y="5939135"/>
            <a:ext cx="255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Binary Search Tree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622675" y="5558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483225" y="593913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648075" y="593913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486400" y="557585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grpSp>
        <p:nvGrpSpPr>
          <p:cNvPr id="116" name="Group 9"/>
          <p:cNvGrpSpPr>
            <a:grpSpLocks/>
          </p:cNvGrpSpPr>
          <p:nvPr/>
        </p:nvGrpSpPr>
        <p:grpSpPr bwMode="auto">
          <a:xfrm>
            <a:off x="1752600" y="1968038"/>
            <a:ext cx="2548311" cy="1460962"/>
            <a:chOff x="240" y="1392"/>
            <a:chExt cx="5208" cy="2640"/>
          </a:xfrm>
        </p:grpSpPr>
        <p:sp>
          <p:nvSpPr>
            <p:cNvPr id="117" name="Oval 10"/>
            <p:cNvSpPr>
              <a:spLocks noChangeArrowheads="1"/>
            </p:cNvSpPr>
            <p:nvPr/>
          </p:nvSpPr>
          <p:spPr bwMode="auto">
            <a:xfrm>
              <a:off x="2616" y="1392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38</a:t>
              </a:r>
            </a:p>
          </p:txBody>
        </p:sp>
        <p:sp>
          <p:nvSpPr>
            <p:cNvPr id="118" name="Oval 11"/>
            <p:cNvSpPr>
              <a:spLocks noChangeArrowheads="1"/>
            </p:cNvSpPr>
            <p:nvPr/>
          </p:nvSpPr>
          <p:spPr bwMode="auto">
            <a:xfrm>
              <a:off x="1272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25</a:t>
              </a:r>
            </a:p>
          </p:txBody>
        </p:sp>
        <p:cxnSp>
          <p:nvCxnSpPr>
            <p:cNvPr id="119" name="AutoShape 12"/>
            <p:cNvCxnSpPr>
              <a:cxnSpLocks noChangeShapeType="1"/>
              <a:stCxn id="117" idx="4"/>
              <a:endCxn id="118" idx="0"/>
            </p:cNvCxnSpPr>
            <p:nvPr/>
          </p:nvCxnSpPr>
          <p:spPr bwMode="auto">
            <a:xfrm flipH="1">
              <a:off x="1452" y="1686"/>
              <a:ext cx="1344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0" name="Oval 13"/>
            <p:cNvSpPr>
              <a:spLocks noChangeArrowheads="1"/>
            </p:cNvSpPr>
            <p:nvPr/>
          </p:nvSpPr>
          <p:spPr bwMode="auto">
            <a:xfrm>
              <a:off x="5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17</a:t>
              </a:r>
            </a:p>
          </p:txBody>
        </p:sp>
        <p:sp>
          <p:nvSpPr>
            <p:cNvPr id="121" name="Oval 14"/>
            <p:cNvSpPr>
              <a:spLocks noChangeArrowheads="1"/>
            </p:cNvSpPr>
            <p:nvPr/>
          </p:nvSpPr>
          <p:spPr bwMode="auto">
            <a:xfrm>
              <a:off x="2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</a:t>
              </a:r>
            </a:p>
          </p:txBody>
        </p:sp>
        <p:sp>
          <p:nvSpPr>
            <p:cNvPr id="123" name="Oval 15"/>
            <p:cNvSpPr>
              <a:spLocks noChangeArrowheads="1"/>
            </p:cNvSpPr>
            <p:nvPr/>
          </p:nvSpPr>
          <p:spPr bwMode="auto">
            <a:xfrm>
              <a:off x="8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21</a:t>
              </a:r>
            </a:p>
          </p:txBody>
        </p:sp>
        <p:cxnSp>
          <p:nvCxnSpPr>
            <p:cNvPr id="124" name="AutoShape 16"/>
            <p:cNvCxnSpPr>
              <a:cxnSpLocks noChangeShapeType="1"/>
              <a:stCxn id="120" idx="4"/>
              <a:endCxn id="121" idx="0"/>
            </p:cNvCxnSpPr>
            <p:nvPr/>
          </p:nvCxnSpPr>
          <p:spPr bwMode="auto">
            <a:xfrm flipH="1">
              <a:off x="4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" name="AutoShape 17"/>
            <p:cNvCxnSpPr>
              <a:cxnSpLocks noChangeShapeType="1"/>
              <a:stCxn id="120" idx="4"/>
              <a:endCxn id="123" idx="0"/>
            </p:cNvCxnSpPr>
            <p:nvPr/>
          </p:nvCxnSpPr>
          <p:spPr bwMode="auto">
            <a:xfrm>
              <a:off x="7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4" name="AutoShape 18"/>
            <p:cNvCxnSpPr>
              <a:cxnSpLocks noChangeShapeType="1"/>
              <a:stCxn id="118" idx="4"/>
              <a:endCxn id="120" idx="0"/>
            </p:cNvCxnSpPr>
            <p:nvPr/>
          </p:nvCxnSpPr>
          <p:spPr bwMode="auto">
            <a:xfrm flipH="1">
              <a:off x="756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5" name="Oval 19"/>
            <p:cNvSpPr>
              <a:spLocks noChangeArrowheads="1"/>
            </p:cNvSpPr>
            <p:nvPr/>
          </p:nvSpPr>
          <p:spPr bwMode="auto">
            <a:xfrm>
              <a:off x="2004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31</a:t>
              </a:r>
            </a:p>
          </p:txBody>
        </p:sp>
        <p:sp>
          <p:nvSpPr>
            <p:cNvPr id="136" name="Oval 20"/>
            <p:cNvSpPr>
              <a:spLocks noChangeArrowheads="1"/>
            </p:cNvSpPr>
            <p:nvPr/>
          </p:nvSpPr>
          <p:spPr bwMode="auto">
            <a:xfrm>
              <a:off x="166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28</a:t>
              </a:r>
            </a:p>
          </p:txBody>
        </p:sp>
        <p:sp>
          <p:nvSpPr>
            <p:cNvPr id="137" name="Oval 21"/>
            <p:cNvSpPr>
              <a:spLocks noChangeArrowheads="1"/>
            </p:cNvSpPr>
            <p:nvPr/>
          </p:nvSpPr>
          <p:spPr bwMode="auto">
            <a:xfrm>
              <a:off x="2316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35</a:t>
              </a:r>
            </a:p>
          </p:txBody>
        </p:sp>
        <p:cxnSp>
          <p:nvCxnSpPr>
            <p:cNvPr id="138" name="AutoShape 22"/>
            <p:cNvCxnSpPr>
              <a:cxnSpLocks noChangeShapeType="1"/>
              <a:stCxn id="135" idx="4"/>
              <a:endCxn id="136" idx="0"/>
            </p:cNvCxnSpPr>
            <p:nvPr/>
          </p:nvCxnSpPr>
          <p:spPr bwMode="auto">
            <a:xfrm flipH="1">
              <a:off x="1848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9" name="AutoShape 23"/>
            <p:cNvCxnSpPr>
              <a:cxnSpLocks noChangeShapeType="1"/>
              <a:stCxn id="135" idx="4"/>
              <a:endCxn id="137" idx="0"/>
            </p:cNvCxnSpPr>
            <p:nvPr/>
          </p:nvCxnSpPr>
          <p:spPr bwMode="auto">
            <a:xfrm>
              <a:off x="2184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0" name="AutoShape 24"/>
            <p:cNvCxnSpPr>
              <a:cxnSpLocks noChangeShapeType="1"/>
              <a:stCxn id="118" idx="4"/>
              <a:endCxn id="135" idx="0"/>
            </p:cNvCxnSpPr>
            <p:nvPr/>
          </p:nvCxnSpPr>
          <p:spPr bwMode="auto">
            <a:xfrm>
              <a:off x="1452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1" name="Oval 25"/>
            <p:cNvSpPr>
              <a:spLocks noChangeArrowheads="1"/>
            </p:cNvSpPr>
            <p:nvPr/>
          </p:nvSpPr>
          <p:spPr bwMode="auto">
            <a:xfrm>
              <a:off x="4044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51</a:t>
              </a:r>
            </a:p>
          </p:txBody>
        </p:sp>
        <p:cxnSp>
          <p:nvCxnSpPr>
            <p:cNvPr id="142" name="AutoShape 26"/>
            <p:cNvCxnSpPr>
              <a:cxnSpLocks noChangeShapeType="1"/>
              <a:stCxn id="117" idx="4"/>
              <a:endCxn id="141" idx="0"/>
            </p:cNvCxnSpPr>
            <p:nvPr/>
          </p:nvCxnSpPr>
          <p:spPr bwMode="auto">
            <a:xfrm>
              <a:off x="2796" y="1686"/>
              <a:ext cx="1428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3" name="Oval 27"/>
            <p:cNvSpPr>
              <a:spLocks noChangeArrowheads="1"/>
            </p:cNvSpPr>
            <p:nvPr/>
          </p:nvSpPr>
          <p:spPr bwMode="auto">
            <a:xfrm>
              <a:off x="3348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42</a:t>
              </a:r>
            </a:p>
          </p:txBody>
        </p:sp>
        <p:sp>
          <p:nvSpPr>
            <p:cNvPr id="144" name="Oval 28"/>
            <p:cNvSpPr>
              <a:spLocks noChangeArrowheads="1"/>
            </p:cNvSpPr>
            <p:nvPr/>
          </p:nvSpPr>
          <p:spPr bwMode="auto">
            <a:xfrm>
              <a:off x="3012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40</a:t>
              </a:r>
            </a:p>
          </p:txBody>
        </p:sp>
        <p:sp>
          <p:nvSpPr>
            <p:cNvPr id="145" name="Oval 29"/>
            <p:cNvSpPr>
              <a:spLocks noChangeArrowheads="1"/>
            </p:cNvSpPr>
            <p:nvPr/>
          </p:nvSpPr>
          <p:spPr bwMode="auto">
            <a:xfrm>
              <a:off x="366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49</a:t>
              </a:r>
            </a:p>
          </p:txBody>
        </p:sp>
        <p:cxnSp>
          <p:nvCxnSpPr>
            <p:cNvPr id="146" name="AutoShape 30"/>
            <p:cNvCxnSpPr>
              <a:cxnSpLocks noChangeShapeType="1"/>
              <a:stCxn id="143" idx="4"/>
              <a:endCxn id="144" idx="0"/>
            </p:cNvCxnSpPr>
            <p:nvPr/>
          </p:nvCxnSpPr>
          <p:spPr bwMode="auto">
            <a:xfrm flipH="1">
              <a:off x="3192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7" name="AutoShape 31"/>
            <p:cNvCxnSpPr>
              <a:cxnSpLocks noChangeShapeType="1"/>
              <a:stCxn id="143" idx="4"/>
              <a:endCxn id="145" idx="0"/>
            </p:cNvCxnSpPr>
            <p:nvPr/>
          </p:nvCxnSpPr>
          <p:spPr bwMode="auto">
            <a:xfrm>
              <a:off x="3528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8" name="AutoShape 32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 flipH="1">
              <a:off x="3528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9" name="Oval 33"/>
            <p:cNvSpPr>
              <a:spLocks noChangeArrowheads="1"/>
            </p:cNvSpPr>
            <p:nvPr/>
          </p:nvSpPr>
          <p:spPr bwMode="auto">
            <a:xfrm>
              <a:off x="47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63</a:t>
              </a:r>
            </a:p>
          </p:txBody>
        </p:sp>
        <p:sp>
          <p:nvSpPr>
            <p:cNvPr id="150" name="Oval 34"/>
            <p:cNvSpPr>
              <a:spLocks noChangeArrowheads="1"/>
            </p:cNvSpPr>
            <p:nvPr/>
          </p:nvSpPr>
          <p:spPr bwMode="auto">
            <a:xfrm>
              <a:off x="44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55</a:t>
              </a:r>
            </a:p>
          </p:txBody>
        </p:sp>
        <p:sp>
          <p:nvSpPr>
            <p:cNvPr id="151" name="Oval 35"/>
            <p:cNvSpPr>
              <a:spLocks noChangeArrowheads="1"/>
            </p:cNvSpPr>
            <p:nvPr/>
          </p:nvSpPr>
          <p:spPr bwMode="auto">
            <a:xfrm>
              <a:off x="50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71</a:t>
              </a:r>
            </a:p>
          </p:txBody>
        </p:sp>
        <p:cxnSp>
          <p:nvCxnSpPr>
            <p:cNvPr id="152" name="AutoShape 36"/>
            <p:cNvCxnSpPr>
              <a:cxnSpLocks noChangeShapeType="1"/>
              <a:stCxn id="149" idx="4"/>
              <a:endCxn id="150" idx="0"/>
            </p:cNvCxnSpPr>
            <p:nvPr/>
          </p:nvCxnSpPr>
          <p:spPr bwMode="auto">
            <a:xfrm flipH="1">
              <a:off x="46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3" name="AutoShape 37"/>
            <p:cNvCxnSpPr>
              <a:cxnSpLocks noChangeShapeType="1"/>
              <a:stCxn id="149" idx="4"/>
              <a:endCxn id="151" idx="0"/>
            </p:cNvCxnSpPr>
            <p:nvPr/>
          </p:nvCxnSpPr>
          <p:spPr bwMode="auto">
            <a:xfrm>
              <a:off x="49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4" name="AutoShape 38"/>
            <p:cNvCxnSpPr>
              <a:cxnSpLocks noChangeShapeType="1"/>
              <a:stCxn id="141" idx="4"/>
              <a:endCxn id="149" idx="0"/>
            </p:cNvCxnSpPr>
            <p:nvPr/>
          </p:nvCxnSpPr>
          <p:spPr bwMode="auto">
            <a:xfrm>
              <a:off x="4224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68" name="Group 5"/>
          <p:cNvGrpSpPr>
            <a:grpSpLocks/>
          </p:cNvGrpSpPr>
          <p:nvPr/>
        </p:nvGrpSpPr>
        <p:grpSpPr bwMode="auto">
          <a:xfrm flipH="1">
            <a:off x="8229600" y="1752600"/>
            <a:ext cx="722834" cy="931559"/>
            <a:chOff x="2013" y="2206"/>
            <a:chExt cx="679" cy="1010"/>
          </a:xfrm>
        </p:grpSpPr>
        <p:sp>
          <p:nvSpPr>
            <p:cNvPr id="69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0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i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30405</TotalTime>
  <Words>9632</Words>
  <Application>Microsoft Office PowerPoint</Application>
  <PresentationFormat>On-screen Show (4:3)</PresentationFormat>
  <Paragraphs>1423</Paragraphs>
  <Slides>62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Rounded MT Bold</vt:lpstr>
      <vt:lpstr>Cambria Math</vt:lpstr>
      <vt:lpstr>Symbol</vt:lpstr>
      <vt:lpstr>Times New Roman</vt:lpstr>
      <vt:lpstr>Wingdings</vt:lpstr>
      <vt:lpstr>Default Design</vt:lpstr>
      <vt:lpstr>Equation</vt:lpstr>
      <vt:lpstr>Clip</vt:lpstr>
      <vt:lpstr>PowerPoint Presentation</vt:lpstr>
      <vt:lpstr>Random Balls in Bins </vt:lpstr>
      <vt:lpstr>Dictionary/Map ADT</vt:lpstr>
      <vt:lpstr>Dictionary/Map ADT</vt:lpstr>
      <vt:lpstr>Dictionary/Map ADT</vt:lpstr>
      <vt:lpstr>Dictionary/Map ADT</vt:lpstr>
      <vt:lpstr>Dictionary/Map ADT</vt:lpstr>
      <vt:lpstr>Dictionary/Map ADT</vt:lpstr>
      <vt:lpstr>Dictionary/Map ADT</vt:lpstr>
      <vt:lpstr>Dictionary/Map ADT</vt:lpstr>
      <vt:lpstr>Direct Addressing</vt:lpstr>
      <vt:lpstr>Direct Addressing</vt:lpstr>
      <vt:lpstr>Direct Addressing</vt:lpstr>
      <vt:lpstr>Direct Addressing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Hash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Hash Functions</vt:lpstr>
      <vt:lpstr>Random Hash Functions</vt:lpstr>
      <vt:lpstr>Universal Hash Functions</vt:lpstr>
      <vt:lpstr>Universal Hash Functions</vt:lpstr>
      <vt:lpstr>Universal Hash Functions</vt:lpstr>
      <vt:lpstr>Universal Hash Functions</vt:lpstr>
      <vt:lpstr>Universal Hash Functions</vt:lpstr>
      <vt:lpstr>Key to Integer</vt:lpstr>
      <vt:lpstr>Key to Integer</vt:lpstr>
      <vt:lpstr>Handling Collisions</vt:lpstr>
      <vt:lpstr>Separate Chaining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A Sequence of Probes</vt:lpstr>
      <vt:lpstr>Iterator</vt:lpstr>
      <vt:lpstr>Running Time</vt:lpstr>
      <vt:lpstr>Running Time</vt:lpstr>
      <vt:lpstr>Running Time</vt:lpstr>
      <vt:lpstr>Running Time</vt:lpstr>
      <vt:lpstr>Simpler Hash Functions</vt:lpstr>
      <vt:lpstr>Simpler Hash Functions</vt:lpstr>
      <vt:lpstr>Simpler Hash Functions</vt:lpstr>
      <vt:lpstr>Simpler Hash Functions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696</cp:revision>
  <dcterms:created xsi:type="dcterms:W3CDTF">2000-08-14T20:34:24Z</dcterms:created>
  <dcterms:modified xsi:type="dcterms:W3CDTF">2022-11-09T09:02:24Z</dcterms:modified>
</cp:coreProperties>
</file>